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ink/ink2.xml" ContentType="application/inkml+xml"/>
  <Override PartName="/ppt/notesSlides/notesSlide26.xml" ContentType="application/vnd.openxmlformats-officedocument.presentationml.notesSlide+xml"/>
  <Override PartName="/ppt/ink/ink3.xml" ContentType="application/inkml+xml"/>
  <Override PartName="/ppt/notesSlides/notesSlide27.xml" ContentType="application/vnd.openxmlformats-officedocument.presentationml.notesSlide+xml"/>
  <Override PartName="/ppt/ink/ink4.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256" r:id="rId2"/>
    <p:sldId id="258" r:id="rId3"/>
    <p:sldId id="257" r:id="rId4"/>
    <p:sldId id="281" r:id="rId5"/>
    <p:sldId id="273" r:id="rId6"/>
    <p:sldId id="285" r:id="rId7"/>
    <p:sldId id="282" r:id="rId8"/>
    <p:sldId id="283" r:id="rId9"/>
    <p:sldId id="280" r:id="rId10"/>
    <p:sldId id="287" r:id="rId11"/>
    <p:sldId id="289" r:id="rId12"/>
    <p:sldId id="288" r:id="rId13"/>
    <p:sldId id="290" r:id="rId14"/>
    <p:sldId id="291" r:id="rId15"/>
    <p:sldId id="284" r:id="rId16"/>
    <p:sldId id="260" r:id="rId17"/>
    <p:sldId id="264" r:id="rId18"/>
    <p:sldId id="295" r:id="rId19"/>
    <p:sldId id="268" r:id="rId20"/>
    <p:sldId id="303" r:id="rId21"/>
    <p:sldId id="304" r:id="rId22"/>
    <p:sldId id="305" r:id="rId23"/>
    <p:sldId id="276" r:id="rId24"/>
    <p:sldId id="296" r:id="rId25"/>
    <p:sldId id="297" r:id="rId26"/>
    <p:sldId id="298" r:id="rId27"/>
    <p:sldId id="299" r:id="rId28"/>
    <p:sldId id="300" r:id="rId29"/>
    <p:sldId id="302" r:id="rId30"/>
    <p:sldId id="301" r:id="rId31"/>
    <p:sldId id="262" r:id="rId32"/>
    <p:sldId id="263" r:id="rId33"/>
    <p:sldId id="265" r:id="rId34"/>
    <p:sldId id="292" r:id="rId35"/>
    <p:sldId id="306" r:id="rId36"/>
    <p:sldId id="30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Adkins" initials="KA" lastIdx="1" clrIdx="0">
    <p:extLst>
      <p:ext uri="{19B8F6BF-5375-455C-9EA6-DF929625EA0E}">
        <p15:presenceInfo xmlns:p15="http://schemas.microsoft.com/office/powerpoint/2012/main" userId="a5b60bfc46b624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A93EC-9C96-4E8F-A6F3-7E3ED0137450}" v="1399" dt="2020-10-16T17:18:29.134"/>
    <p1510:client id="{9A4DAAAE-BFE0-492E-9F37-DAA3F649D2B5}" v="11" dt="2020-10-16T15:34:51.688"/>
    <p1510:client id="{E14D9BB3-93DD-40DE-98ED-7C3773508FC6}" v="39" dt="2020-10-15T22:14:50.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55" autoAdjust="0"/>
  </p:normalViewPr>
  <p:slideViewPr>
    <p:cSldViewPr snapToGrid="0">
      <p:cViewPr varScale="1">
        <p:scale>
          <a:sx n="59" d="100"/>
          <a:sy n="59" d="100"/>
        </p:scale>
        <p:origin x="9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11T12:51:08.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0,'225'12,"-72"-2,581-4,-532-6,-194-1,0 1,0-1,0 0,0-1,0 0,7-2,0-2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11T12:51:08.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0,'225'12,"-72"-2,581-4,-532-6,-194-1,0 1,0-1,0 0,0-1,0 0,7-2,0-2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11T12:51:08.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0,'225'12,"-72"-2,581-4,-532-6,-194-1,0 1,0-1,0 0,0-1,0 0,7-2,0-2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11T12:51:08.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0,'225'12,"-72"-2,581-4,-532-6,-194-1,0 1,0-1,0 0,0-1,0 0,7-2,0-2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F695D-B1E9-42F7-8824-6FA832A017F1}" type="datetimeFigureOut">
              <a:rPr lang="en-US" smtClean="0"/>
              <a:t>10/16/2020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DA3757-470D-48C9-AAD3-390CEBFE10B9}" type="slidenum">
              <a:rPr lang="en-US" smtClean="0"/>
              <a:t>‹#›</a:t>
            </a:fld>
            <a:endParaRPr lang="en-US" dirty="0"/>
          </a:p>
        </p:txBody>
      </p:sp>
    </p:spTree>
    <p:extLst>
      <p:ext uri="{BB962C8B-B14F-4D97-AF65-F5344CB8AC3E}">
        <p14:creationId xmlns:p14="http://schemas.microsoft.com/office/powerpoint/2010/main" val="3222721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Karen Adkins and my capstone project proposal is A Web GIS for Recovery of Lost Archaeological Artifacts. Jim Detwiler is my advisor and I’d like to thank Jim for his support and guidance on this proposal.</a:t>
            </a:r>
          </a:p>
        </p:txBody>
      </p:sp>
      <p:sp>
        <p:nvSpPr>
          <p:cNvPr id="4" name="Slide Number Placeholder 3"/>
          <p:cNvSpPr>
            <a:spLocks noGrp="1"/>
          </p:cNvSpPr>
          <p:nvPr>
            <p:ph type="sldNum" sz="quarter" idx="5"/>
          </p:nvPr>
        </p:nvSpPr>
        <p:spPr/>
        <p:txBody>
          <a:bodyPr/>
          <a:lstStyle/>
          <a:p>
            <a:fld id="{D8DA3757-470D-48C9-AAD3-390CEBFE10B9}" type="slidenum">
              <a:rPr lang="en-US" smtClean="0"/>
              <a:t>1</a:t>
            </a:fld>
            <a:endParaRPr lang="en-US" dirty="0"/>
          </a:p>
        </p:txBody>
      </p:sp>
    </p:spTree>
    <p:extLst>
      <p:ext uri="{BB962C8B-B14F-4D97-AF65-F5344CB8AC3E}">
        <p14:creationId xmlns:p14="http://schemas.microsoft.com/office/powerpoint/2010/main" val="204145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effort to combat illegal trade, cultural theft databases have been developed by organizations including Interpol and the FBI. These public databases are called “stolen art databases” as these include many cultural items such as artifacts, artwork, recordings, and other items. Visitors to these sites can perform text-based searches, but these databases don’t provide spatial context for searches and offer limited mechanisms for reporting sightings of stolen objects beyond directing visitors to contact the organizations via phone or email. The information in the database comes from police reports and the users of these databases are most often traders in antiquities and insurers performing due diligence on items. Recovery of stolen items is a challenge and reported recovery rates are low, well under 10%.</a:t>
            </a:r>
          </a:p>
        </p:txBody>
      </p:sp>
      <p:sp>
        <p:nvSpPr>
          <p:cNvPr id="4" name="Slide Number Placeholder 3"/>
          <p:cNvSpPr>
            <a:spLocks noGrp="1"/>
          </p:cNvSpPr>
          <p:nvPr>
            <p:ph type="sldNum" sz="quarter" idx="5"/>
          </p:nvPr>
        </p:nvSpPr>
        <p:spPr/>
        <p:txBody>
          <a:bodyPr/>
          <a:lstStyle/>
          <a:p>
            <a:fld id="{D8DA3757-470D-48C9-AAD3-390CEBFE10B9}" type="slidenum">
              <a:rPr lang="en-US" smtClean="0"/>
              <a:t>10</a:t>
            </a:fld>
            <a:endParaRPr lang="en-US" dirty="0"/>
          </a:p>
        </p:txBody>
      </p:sp>
    </p:spTree>
    <p:extLst>
      <p:ext uri="{BB962C8B-B14F-4D97-AF65-F5344CB8AC3E}">
        <p14:creationId xmlns:p14="http://schemas.microsoft.com/office/powerpoint/2010/main" val="1093966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web interface for the INTERPOL database. As you can see, searches can be performed as text queries to locate objects.</a:t>
            </a:r>
          </a:p>
        </p:txBody>
      </p:sp>
      <p:sp>
        <p:nvSpPr>
          <p:cNvPr id="4" name="Slide Number Placeholder 3"/>
          <p:cNvSpPr>
            <a:spLocks noGrp="1"/>
          </p:cNvSpPr>
          <p:nvPr>
            <p:ph type="sldNum" sz="quarter" idx="5"/>
          </p:nvPr>
        </p:nvSpPr>
        <p:spPr/>
        <p:txBody>
          <a:bodyPr/>
          <a:lstStyle/>
          <a:p>
            <a:fld id="{D8DA3757-470D-48C9-AAD3-390CEBFE10B9}" type="slidenum">
              <a:rPr lang="en-US" smtClean="0"/>
              <a:t>11</a:t>
            </a:fld>
            <a:endParaRPr lang="en-US" dirty="0"/>
          </a:p>
        </p:txBody>
      </p:sp>
    </p:spTree>
    <p:extLst>
      <p:ext uri="{BB962C8B-B14F-4D97-AF65-F5344CB8AC3E}">
        <p14:creationId xmlns:p14="http://schemas.microsoft.com/office/powerpoint/2010/main" val="417280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archaeological databases can provide a wealth of information, but these databases are designed to share research and historical information. Users of these databases are primarily archaeologists, teachers, and researchers. These databases do not publicize lost and stolen artifacts, and in my research, I found only one organization with a list of artifacts stolen from a state museum on the website. </a:t>
            </a:r>
          </a:p>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12</a:t>
            </a:fld>
            <a:endParaRPr lang="en-US" dirty="0"/>
          </a:p>
        </p:txBody>
      </p:sp>
    </p:spTree>
    <p:extLst>
      <p:ext uri="{BB962C8B-B14F-4D97-AF65-F5344CB8AC3E}">
        <p14:creationId xmlns:p14="http://schemas.microsoft.com/office/powerpoint/2010/main" val="98982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interface of the Digital Archaeological Record, tDAR. It is a little more user-friendly than the INTERPOL database with search controls and has an option to search by geographic region. Summary research information is returned, and the user can delve deeper into the information.</a:t>
            </a:r>
          </a:p>
        </p:txBody>
      </p:sp>
      <p:sp>
        <p:nvSpPr>
          <p:cNvPr id="4" name="Slide Number Placeholder 3"/>
          <p:cNvSpPr>
            <a:spLocks noGrp="1"/>
          </p:cNvSpPr>
          <p:nvPr>
            <p:ph type="sldNum" sz="quarter" idx="5"/>
          </p:nvPr>
        </p:nvSpPr>
        <p:spPr/>
        <p:txBody>
          <a:bodyPr/>
          <a:lstStyle/>
          <a:p>
            <a:fld id="{D8DA3757-470D-48C9-AAD3-390CEBFE10B9}" type="slidenum">
              <a:rPr lang="en-US" smtClean="0"/>
              <a:t>13</a:t>
            </a:fld>
            <a:endParaRPr lang="en-US" dirty="0"/>
          </a:p>
        </p:txBody>
      </p:sp>
    </p:spTree>
    <p:extLst>
      <p:ext uri="{BB962C8B-B14F-4D97-AF65-F5344CB8AC3E}">
        <p14:creationId xmlns:p14="http://schemas.microsoft.com/office/powerpoint/2010/main" val="8808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interface for the Digital Index of North American Archaeology, DINAA. Recent improvements to DINAA include a selectable map interface. Tabular records are returned for searches and the user can delve into more information about the research, culture, and other details of the record. </a:t>
            </a:r>
          </a:p>
        </p:txBody>
      </p:sp>
      <p:sp>
        <p:nvSpPr>
          <p:cNvPr id="4" name="Slide Number Placeholder 3"/>
          <p:cNvSpPr>
            <a:spLocks noGrp="1"/>
          </p:cNvSpPr>
          <p:nvPr>
            <p:ph type="sldNum" sz="quarter" idx="5"/>
          </p:nvPr>
        </p:nvSpPr>
        <p:spPr/>
        <p:txBody>
          <a:bodyPr/>
          <a:lstStyle/>
          <a:p>
            <a:fld id="{D8DA3757-470D-48C9-AAD3-390CEBFE10B9}" type="slidenum">
              <a:rPr lang="en-US" smtClean="0"/>
              <a:t>14</a:t>
            </a:fld>
            <a:endParaRPr lang="en-US" dirty="0"/>
          </a:p>
        </p:txBody>
      </p:sp>
    </p:spTree>
    <p:extLst>
      <p:ext uri="{BB962C8B-B14F-4D97-AF65-F5344CB8AC3E}">
        <p14:creationId xmlns:p14="http://schemas.microsoft.com/office/powerpoint/2010/main" val="26345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Reviewing these databases caused me to think about how to build a better system for reporting and tracking lost artifacts. In my literature review the main shortcomings of theft databases centered around limitations of text-based searches, lack of linkages and shared objectives between theft and archaeology databases, and lack of public sourcing for information that can aid in recovery of stolen items.</a:t>
            </a:r>
          </a:p>
          <a:p>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15</a:t>
            </a:fld>
            <a:endParaRPr lang="en-US" dirty="0"/>
          </a:p>
        </p:txBody>
      </p:sp>
    </p:spTree>
    <p:extLst>
      <p:ext uri="{BB962C8B-B14F-4D97-AF65-F5344CB8AC3E}">
        <p14:creationId xmlns:p14="http://schemas.microsoft.com/office/powerpoint/2010/main" val="385593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three primary objectives for this project. First is to create a GIS database to store and share information about stolen artifacts, reported sightings, and recovered artifacts that can be accessed through a web platform for mapping and analysis. Second, I want to engage and encourage the public to become involved in artifact recovery through a web-accessible map application. Lastly, I want to enable visualization of sightings and recovery of artifacts in a web platform. I believe employing a cloud-based collaborative web GIS system will help achieve the objectives. </a:t>
            </a:r>
          </a:p>
        </p:txBody>
      </p:sp>
      <p:sp>
        <p:nvSpPr>
          <p:cNvPr id="4" name="Slide Number Placeholder 3"/>
          <p:cNvSpPr>
            <a:spLocks noGrp="1"/>
          </p:cNvSpPr>
          <p:nvPr>
            <p:ph type="sldNum" sz="quarter" idx="5"/>
          </p:nvPr>
        </p:nvSpPr>
        <p:spPr/>
        <p:txBody>
          <a:bodyPr/>
          <a:lstStyle/>
          <a:p>
            <a:fld id="{D8DA3757-470D-48C9-AAD3-390CEBFE10B9}" type="slidenum">
              <a:rPr lang="en-US" smtClean="0"/>
              <a:t>16</a:t>
            </a:fld>
            <a:endParaRPr lang="en-US" dirty="0"/>
          </a:p>
        </p:txBody>
      </p:sp>
    </p:spTree>
    <p:extLst>
      <p:ext uri="{BB962C8B-B14F-4D97-AF65-F5344CB8AC3E}">
        <p14:creationId xmlns:p14="http://schemas.microsoft.com/office/powerpoint/2010/main" val="191102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demonstrates how I envision the system. The approach for this project is using Esri’s ArcGIS Enterprise and ArcGIS Online. I chose to work with the Esri cloud platform because it offers a full range of configurable web maps, tools, and apps that can be shared within and outside of an organization. </a:t>
            </a:r>
          </a:p>
        </p:txBody>
      </p:sp>
      <p:sp>
        <p:nvSpPr>
          <p:cNvPr id="4" name="Slide Number Placeholder 3"/>
          <p:cNvSpPr>
            <a:spLocks noGrp="1"/>
          </p:cNvSpPr>
          <p:nvPr>
            <p:ph type="sldNum" sz="quarter" idx="5"/>
          </p:nvPr>
        </p:nvSpPr>
        <p:spPr/>
        <p:txBody>
          <a:bodyPr/>
          <a:lstStyle/>
          <a:p>
            <a:fld id="{D8DA3757-470D-48C9-AAD3-390CEBFE10B9}" type="slidenum">
              <a:rPr lang="en-US" smtClean="0"/>
              <a:t>17</a:t>
            </a:fld>
            <a:endParaRPr lang="en-US" dirty="0"/>
          </a:p>
        </p:txBody>
      </p:sp>
    </p:spTree>
    <p:extLst>
      <p:ext uri="{BB962C8B-B14F-4D97-AF65-F5344CB8AC3E}">
        <p14:creationId xmlns:p14="http://schemas.microsoft.com/office/powerpoint/2010/main" val="418468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database for my project will be created using ArcGIS Pro. I plan to include feature classes that will contain generalized location data for archaeological sites, locations of public collections such as museums, and user report locations. Note that archaeological site locations are considered sensitive and require protection from looters, which is why generalized locations will be created. Tables will be created to store reference information about submitted artifacts and associated images. I plan to use unique identifiers for artifacts, users, and submitted reports. Original identifiers from the artifact submissions can be maintained for reference back to any origin databases. The data will be published to ArcGIS Online as web layers, where the layers will be used to create web maps that will be incorporated into the web apps used to populate and maintain the data. </a:t>
            </a:r>
          </a:p>
        </p:txBody>
      </p:sp>
      <p:sp>
        <p:nvSpPr>
          <p:cNvPr id="4" name="Slide Number Placeholder 3"/>
          <p:cNvSpPr>
            <a:spLocks noGrp="1"/>
          </p:cNvSpPr>
          <p:nvPr>
            <p:ph type="sldNum" sz="quarter" idx="5"/>
          </p:nvPr>
        </p:nvSpPr>
        <p:spPr/>
        <p:txBody>
          <a:bodyPr/>
          <a:lstStyle/>
          <a:p>
            <a:fld id="{D8DA3757-470D-48C9-AAD3-390CEBFE10B9}" type="slidenum">
              <a:rPr lang="en-US" smtClean="0"/>
              <a:t>18</a:t>
            </a:fld>
            <a:endParaRPr lang="en-US" dirty="0"/>
          </a:p>
        </p:txBody>
      </p:sp>
    </p:spTree>
    <p:extLst>
      <p:ext uri="{BB962C8B-B14F-4D97-AF65-F5344CB8AC3E}">
        <p14:creationId xmlns:p14="http://schemas.microsoft.com/office/powerpoint/2010/main" val="2313408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plan to create web applications for two types of users using ArcGIS Web AppBuilder. The first is the content submitter, who will need to have the ability to add and edit information about stolen artifacts and upload images associated with artifacts. The second type of user is the reviewer/reporter, who will review information about stolen artifacts and report sightings. This user could be an amateur archaeologist, collector, or anyone else interested in recovery of artifacts.</a:t>
            </a:r>
          </a:p>
        </p:txBody>
      </p:sp>
      <p:sp>
        <p:nvSpPr>
          <p:cNvPr id="4" name="Slide Number Placeholder 3"/>
          <p:cNvSpPr>
            <a:spLocks noGrp="1"/>
          </p:cNvSpPr>
          <p:nvPr>
            <p:ph type="sldNum" sz="quarter" idx="5"/>
          </p:nvPr>
        </p:nvSpPr>
        <p:spPr/>
        <p:txBody>
          <a:bodyPr/>
          <a:lstStyle/>
          <a:p>
            <a:fld id="{D8DA3757-470D-48C9-AAD3-390CEBFE10B9}" type="slidenum">
              <a:rPr lang="en-US" smtClean="0"/>
              <a:t>19</a:t>
            </a:fld>
            <a:endParaRPr lang="en-US" dirty="0"/>
          </a:p>
        </p:txBody>
      </p:sp>
    </p:spTree>
    <p:extLst>
      <p:ext uri="{BB962C8B-B14F-4D97-AF65-F5344CB8AC3E}">
        <p14:creationId xmlns:p14="http://schemas.microsoft.com/office/powerpoint/2010/main" val="14639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 a brief introduction of myself, then I will present background information followed by objectives and methodology. I’ll wrap up with challenges and limitations and anticipated results. </a:t>
            </a:r>
          </a:p>
        </p:txBody>
      </p:sp>
      <p:sp>
        <p:nvSpPr>
          <p:cNvPr id="4" name="Slide Number Placeholder 3"/>
          <p:cNvSpPr>
            <a:spLocks noGrp="1"/>
          </p:cNvSpPr>
          <p:nvPr>
            <p:ph type="sldNum" sz="quarter" idx="5"/>
          </p:nvPr>
        </p:nvSpPr>
        <p:spPr/>
        <p:txBody>
          <a:bodyPr/>
          <a:lstStyle/>
          <a:p>
            <a:fld id="{D8DA3757-470D-48C9-AAD3-390CEBFE10B9}" type="slidenum">
              <a:rPr lang="en-US" smtClean="0"/>
              <a:t>2</a:t>
            </a:fld>
            <a:endParaRPr lang="en-US" dirty="0"/>
          </a:p>
        </p:txBody>
      </p:sp>
    </p:spTree>
    <p:extLst>
      <p:ext uri="{BB962C8B-B14F-4D97-AF65-F5344CB8AC3E}">
        <p14:creationId xmlns:p14="http://schemas.microsoft.com/office/powerpoint/2010/main" val="744426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I encountered to gain access to the INTERPOL Stolen Works of Art database. I had to submit a request for access through the website, then fill out a form as directed by an email from INTERPOL. I submitted the form and a was later sent an email with my account information. The process took a few weeks to accomplish.</a:t>
            </a:r>
          </a:p>
        </p:txBody>
      </p:sp>
      <p:sp>
        <p:nvSpPr>
          <p:cNvPr id="4" name="Slide Number Placeholder 3"/>
          <p:cNvSpPr>
            <a:spLocks noGrp="1"/>
          </p:cNvSpPr>
          <p:nvPr>
            <p:ph type="sldNum" sz="quarter" idx="5"/>
          </p:nvPr>
        </p:nvSpPr>
        <p:spPr/>
        <p:txBody>
          <a:bodyPr/>
          <a:lstStyle/>
          <a:p>
            <a:fld id="{D8DA3757-470D-48C9-AAD3-390CEBFE10B9}" type="slidenum">
              <a:rPr lang="en-US" smtClean="0"/>
              <a:t>20</a:t>
            </a:fld>
            <a:endParaRPr lang="en-US" dirty="0"/>
          </a:p>
        </p:txBody>
      </p:sp>
    </p:spTree>
    <p:extLst>
      <p:ext uri="{BB962C8B-B14F-4D97-AF65-F5344CB8AC3E}">
        <p14:creationId xmlns:p14="http://schemas.microsoft.com/office/powerpoint/2010/main" val="48689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use case for INTERPOL Psyche database. The user must navigate to the database after logging in, then has three choices to search the database. They can browse a list of over 50,000 items, perform a custom search, or upload an image to use the site’s image matching service to find an item. In the custom search the user finds items through browsing a catalog to populate search fields. Once an item is found, the user can view the record and print a PDF of the item or send a “signal” or brief text message about the item. While the database and web interface is robust, it is primarily text-based and lacks a geographic component. </a:t>
            </a:r>
          </a:p>
        </p:txBody>
      </p:sp>
      <p:sp>
        <p:nvSpPr>
          <p:cNvPr id="4" name="Slide Number Placeholder 3"/>
          <p:cNvSpPr>
            <a:spLocks noGrp="1"/>
          </p:cNvSpPr>
          <p:nvPr>
            <p:ph type="sldNum" sz="quarter" idx="5"/>
          </p:nvPr>
        </p:nvSpPr>
        <p:spPr/>
        <p:txBody>
          <a:bodyPr/>
          <a:lstStyle/>
          <a:p>
            <a:fld id="{D8DA3757-470D-48C9-AAD3-390CEBFE10B9}" type="slidenum">
              <a:rPr lang="en-US" smtClean="0"/>
              <a:t>21</a:t>
            </a:fld>
            <a:endParaRPr lang="en-US" dirty="0"/>
          </a:p>
        </p:txBody>
      </p:sp>
    </p:spTree>
    <p:extLst>
      <p:ext uri="{BB962C8B-B14F-4D97-AF65-F5344CB8AC3E}">
        <p14:creationId xmlns:p14="http://schemas.microsoft.com/office/powerpoint/2010/main" val="36152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use case for new web application. This approach improves the experience by taking the user to the application upon login and provides intuitive choices when searching for information. The workflow is simplified and guides the user through using the application, and the basis of the application is a geographic component.</a:t>
            </a:r>
          </a:p>
        </p:txBody>
      </p:sp>
      <p:sp>
        <p:nvSpPr>
          <p:cNvPr id="4" name="Slide Number Placeholder 3"/>
          <p:cNvSpPr>
            <a:spLocks noGrp="1"/>
          </p:cNvSpPr>
          <p:nvPr>
            <p:ph type="sldNum" sz="quarter" idx="5"/>
          </p:nvPr>
        </p:nvSpPr>
        <p:spPr/>
        <p:txBody>
          <a:bodyPr/>
          <a:lstStyle/>
          <a:p>
            <a:fld id="{D8DA3757-470D-48C9-AAD3-390CEBFE10B9}" type="slidenum">
              <a:rPr lang="en-US" smtClean="0"/>
              <a:t>22</a:t>
            </a:fld>
            <a:endParaRPr lang="en-US" dirty="0"/>
          </a:p>
        </p:txBody>
      </p:sp>
    </p:spTree>
    <p:extLst>
      <p:ext uri="{BB962C8B-B14F-4D97-AF65-F5344CB8AC3E}">
        <p14:creationId xmlns:p14="http://schemas.microsoft.com/office/powerpoint/2010/main" val="111314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basic wireframe of the web app that the Reporter/Reviewer will use. Various configurations are available for web apps, this one represents a foldable configuration. I intend the design to be simple with controls that are easy for users to understand.</a:t>
            </a:r>
          </a:p>
        </p:txBody>
      </p:sp>
      <p:sp>
        <p:nvSpPr>
          <p:cNvPr id="4" name="Slide Number Placeholder 3"/>
          <p:cNvSpPr>
            <a:spLocks noGrp="1"/>
          </p:cNvSpPr>
          <p:nvPr>
            <p:ph type="sldNum" sz="quarter" idx="5"/>
          </p:nvPr>
        </p:nvSpPr>
        <p:spPr/>
        <p:txBody>
          <a:bodyPr/>
          <a:lstStyle/>
          <a:p>
            <a:fld id="{D8DA3757-470D-48C9-AAD3-390CEBFE10B9}" type="slidenum">
              <a:rPr lang="en-US" smtClean="0"/>
              <a:t>23</a:t>
            </a:fld>
            <a:endParaRPr lang="en-US" dirty="0"/>
          </a:p>
        </p:txBody>
      </p:sp>
    </p:spTree>
    <p:extLst>
      <p:ext uri="{BB962C8B-B14F-4D97-AF65-F5344CB8AC3E}">
        <p14:creationId xmlns:p14="http://schemas.microsoft.com/office/powerpoint/2010/main" val="182093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item is to explore collections. When selecting the Explore button, a panel will open with a drop-down list from which the user can choose a collection. The map will zoom to that location and the user can click on the area and choose from a list of items.</a:t>
            </a:r>
          </a:p>
        </p:txBody>
      </p:sp>
      <p:sp>
        <p:nvSpPr>
          <p:cNvPr id="4" name="Slide Number Placeholder 3"/>
          <p:cNvSpPr>
            <a:spLocks noGrp="1"/>
          </p:cNvSpPr>
          <p:nvPr>
            <p:ph type="sldNum" sz="quarter" idx="5"/>
          </p:nvPr>
        </p:nvSpPr>
        <p:spPr/>
        <p:txBody>
          <a:bodyPr/>
          <a:lstStyle/>
          <a:p>
            <a:fld id="{D8DA3757-470D-48C9-AAD3-390CEBFE10B9}" type="slidenum">
              <a:rPr lang="en-US" smtClean="0"/>
              <a:t>24</a:t>
            </a:fld>
            <a:endParaRPr lang="en-US" dirty="0"/>
          </a:p>
        </p:txBody>
      </p:sp>
    </p:spTree>
    <p:extLst>
      <p:ext uri="{BB962C8B-B14F-4D97-AF65-F5344CB8AC3E}">
        <p14:creationId xmlns:p14="http://schemas.microsoft.com/office/powerpoint/2010/main" val="26134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item is Find, another method to search for artifacts. This panel provides a list of artifact categories where users choose the category they want to search. The user selects an item, and information about the item is returned with a link to report a sighting.</a:t>
            </a:r>
          </a:p>
        </p:txBody>
      </p:sp>
      <p:sp>
        <p:nvSpPr>
          <p:cNvPr id="4" name="Slide Number Placeholder 3"/>
          <p:cNvSpPr>
            <a:spLocks noGrp="1"/>
          </p:cNvSpPr>
          <p:nvPr>
            <p:ph type="sldNum" sz="quarter" idx="5"/>
          </p:nvPr>
        </p:nvSpPr>
        <p:spPr/>
        <p:txBody>
          <a:bodyPr/>
          <a:lstStyle/>
          <a:p>
            <a:fld id="{D8DA3757-470D-48C9-AAD3-390CEBFE10B9}" type="slidenum">
              <a:rPr lang="en-US" smtClean="0"/>
              <a:t>25</a:t>
            </a:fld>
            <a:endParaRPr lang="en-US" dirty="0"/>
          </a:p>
        </p:txBody>
      </p:sp>
    </p:spTree>
    <p:extLst>
      <p:ext uri="{BB962C8B-B14F-4D97-AF65-F5344CB8AC3E}">
        <p14:creationId xmlns:p14="http://schemas.microsoft.com/office/powerpoint/2010/main" val="3970761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button opens a panel with a fillable form. If the user chose the “report sighting” from a previous search, certain fields will be auto-populated with the item details. The user reports the date and location of the sighting. The location can be drawn on the map by the user, an address in a search field, or as a URL if the user found the item online. </a:t>
            </a:r>
          </a:p>
        </p:txBody>
      </p:sp>
      <p:sp>
        <p:nvSpPr>
          <p:cNvPr id="4" name="Slide Number Placeholder 3"/>
          <p:cNvSpPr>
            <a:spLocks noGrp="1"/>
          </p:cNvSpPr>
          <p:nvPr>
            <p:ph type="sldNum" sz="quarter" idx="5"/>
          </p:nvPr>
        </p:nvSpPr>
        <p:spPr/>
        <p:txBody>
          <a:bodyPr/>
          <a:lstStyle/>
          <a:p>
            <a:fld id="{D8DA3757-470D-48C9-AAD3-390CEBFE10B9}" type="slidenum">
              <a:rPr lang="en-US" smtClean="0"/>
              <a:t>26</a:t>
            </a:fld>
            <a:endParaRPr lang="en-US" dirty="0"/>
          </a:p>
        </p:txBody>
      </p:sp>
    </p:spTree>
    <p:extLst>
      <p:ext uri="{BB962C8B-B14F-4D97-AF65-F5344CB8AC3E}">
        <p14:creationId xmlns:p14="http://schemas.microsoft.com/office/powerpoint/2010/main" val="598846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last item is Learn. Selecting this button brings up a panel with information about the project and a link to the Hub. An Esri Hub is a website portal organized around an initiative, where collaborators and the public can contribute information and get access to educational materials, applications, maps, and more.</a:t>
            </a:r>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27</a:t>
            </a:fld>
            <a:endParaRPr lang="en-US" dirty="0"/>
          </a:p>
        </p:txBody>
      </p:sp>
    </p:spTree>
    <p:extLst>
      <p:ext uri="{BB962C8B-B14F-4D97-AF65-F5344CB8AC3E}">
        <p14:creationId xmlns:p14="http://schemas.microsoft.com/office/powerpoint/2010/main" val="245226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Dashboards are configurable web apps that display interactive information such as charts, graphs, and maps on a single screen. Dashboards can be configured to support operational monitoring and decision making or tailored to a specific audience. I intend to create dashboards for the content submitter and the reviewer/reporter. With a dashboard each user can visualize and track information about thefts and reports but customized to their specific interests in the data. This image is an example of a similar type of dashboard created for GlobalXplorer, a crowdsourced project for evaluation of satellite images to identify looting of archaeological sites. While this is not an example of an ArcGIS Dashboard, it demonstrates how dashboards can be effective interfaces for users to track their progress and encourage ongoing participation. An operations dashboard can be deployed as well for the host organization.</a:t>
            </a:r>
          </a:p>
        </p:txBody>
      </p:sp>
      <p:sp>
        <p:nvSpPr>
          <p:cNvPr id="4" name="Slide Number Placeholder 3"/>
          <p:cNvSpPr>
            <a:spLocks noGrp="1"/>
          </p:cNvSpPr>
          <p:nvPr>
            <p:ph type="sldNum" sz="quarter" idx="5"/>
          </p:nvPr>
        </p:nvSpPr>
        <p:spPr/>
        <p:txBody>
          <a:bodyPr/>
          <a:lstStyle/>
          <a:p>
            <a:fld id="{D8DA3757-470D-48C9-AAD3-390CEBFE10B9}" type="slidenum">
              <a:rPr lang="en-US" smtClean="0"/>
              <a:t>28</a:t>
            </a:fld>
            <a:endParaRPr lang="en-US" dirty="0"/>
          </a:p>
        </p:txBody>
      </p:sp>
    </p:spTree>
    <p:extLst>
      <p:ext uri="{BB962C8B-B14F-4D97-AF65-F5344CB8AC3E}">
        <p14:creationId xmlns:p14="http://schemas.microsoft.com/office/powerpoint/2010/main" val="3540479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host organization and collaborators will have the ability to analyze the data. Types of analysis may be spatial, such as </a:t>
            </a:r>
            <a:r>
              <a:rPr lang="en-US" b="0" dirty="0"/>
              <a:t>hotspots, risk analysis, and distance travelled; and temporal, such as frequency of thefts and sightings, timeframes when thefts occur (seasonality), and time to recover artifacts.</a:t>
            </a:r>
          </a:p>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29</a:t>
            </a:fld>
            <a:endParaRPr lang="en-US" dirty="0"/>
          </a:p>
        </p:txBody>
      </p:sp>
    </p:spTree>
    <p:extLst>
      <p:ext uri="{BB962C8B-B14F-4D97-AF65-F5344CB8AC3E}">
        <p14:creationId xmlns:p14="http://schemas.microsoft.com/office/powerpoint/2010/main" val="17467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day job I serve as the Senior Hydrography Project Lead for the U.S. Geological Survey National Geospatial Technical Operations Center – or for an easier acronym, the USGS NGTOC. I provide project and program management for the USGS National Hydrography, which encompasses the hydrography datasets available in The National Map.</a:t>
            </a:r>
          </a:p>
          <a:p>
            <a:endParaRPr lang="en-US" dirty="0"/>
          </a:p>
          <a:p>
            <a:r>
              <a:rPr lang="en-US" dirty="0"/>
              <a:t>Why did I choose this topic? I have always enjoyed exploring Colorado’s parks, and some of my favorites are historically themed such as Mesa Verde National Park and Hovenweep National Monument. Archaeological discoveries using geospatial technology such as lidar have made the news in recent years, as has news about the looting of archaeological sites for valuable artifacts. I have learned that the problem of illegal artifact collecting is one of great importance from a historic and cultural perspective.</a:t>
            </a:r>
          </a:p>
        </p:txBody>
      </p:sp>
      <p:sp>
        <p:nvSpPr>
          <p:cNvPr id="4" name="Slide Number Placeholder 3"/>
          <p:cNvSpPr>
            <a:spLocks noGrp="1"/>
          </p:cNvSpPr>
          <p:nvPr>
            <p:ph type="sldNum" sz="quarter" idx="5"/>
          </p:nvPr>
        </p:nvSpPr>
        <p:spPr/>
        <p:txBody>
          <a:bodyPr/>
          <a:lstStyle/>
          <a:p>
            <a:fld id="{D8DA3757-470D-48C9-AAD3-390CEBFE10B9}" type="slidenum">
              <a:rPr lang="en-US" smtClean="0"/>
              <a:t>3</a:t>
            </a:fld>
            <a:endParaRPr lang="en-US" dirty="0"/>
          </a:p>
        </p:txBody>
      </p:sp>
    </p:spTree>
    <p:extLst>
      <p:ext uri="{BB962C8B-B14F-4D97-AF65-F5344CB8AC3E}">
        <p14:creationId xmlns:p14="http://schemas.microsoft.com/office/powerpoint/2010/main" val="1040771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Insights for ArcGIS is what Esri calls a “workbench” and it is available in ArcGIS Online where you can bring data together to perform visual analysis. The user creates a workbook and can drag &amp; drop data into analysis workflows and create multiple “cards” for displaying analysis results. This tool would be used by the organizational users to analyze the data and prepare results. This can be used by the organization in the future as data is enriched by the application users. </a:t>
            </a:r>
          </a:p>
        </p:txBody>
      </p:sp>
      <p:sp>
        <p:nvSpPr>
          <p:cNvPr id="4" name="Slide Number Placeholder 3"/>
          <p:cNvSpPr>
            <a:spLocks noGrp="1"/>
          </p:cNvSpPr>
          <p:nvPr>
            <p:ph type="sldNum" sz="quarter" idx="5"/>
          </p:nvPr>
        </p:nvSpPr>
        <p:spPr/>
        <p:txBody>
          <a:bodyPr/>
          <a:lstStyle/>
          <a:p>
            <a:fld id="{D8DA3757-470D-48C9-AAD3-390CEBFE10B9}" type="slidenum">
              <a:rPr lang="en-US" smtClean="0"/>
              <a:t>30</a:t>
            </a:fld>
            <a:endParaRPr lang="en-US" dirty="0"/>
          </a:p>
        </p:txBody>
      </p:sp>
    </p:spTree>
    <p:extLst>
      <p:ext uri="{BB962C8B-B14F-4D97-AF65-F5344CB8AC3E}">
        <p14:creationId xmlns:p14="http://schemas.microsoft.com/office/powerpoint/2010/main" val="421555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31</a:t>
            </a:fld>
            <a:endParaRPr lang="en-US" dirty="0"/>
          </a:p>
        </p:txBody>
      </p:sp>
    </p:spTree>
    <p:extLst>
      <p:ext uri="{BB962C8B-B14F-4D97-AF65-F5344CB8AC3E}">
        <p14:creationId xmlns:p14="http://schemas.microsoft.com/office/powerpoint/2010/main" val="4054411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32</a:t>
            </a:fld>
            <a:endParaRPr lang="en-US" dirty="0"/>
          </a:p>
        </p:txBody>
      </p:sp>
    </p:spTree>
    <p:extLst>
      <p:ext uri="{BB962C8B-B14F-4D97-AF65-F5344CB8AC3E}">
        <p14:creationId xmlns:p14="http://schemas.microsoft.com/office/powerpoint/2010/main" val="1766293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venues for presenting are Esri User Conference, GIS-Pro, GIS in the Rockies, Applied Geography Conference, Great Basin Anthropological Conference, National Congress of American Indian Repatriation Conference.</a:t>
            </a:r>
          </a:p>
        </p:txBody>
      </p:sp>
      <p:sp>
        <p:nvSpPr>
          <p:cNvPr id="4" name="Slide Number Placeholder 3"/>
          <p:cNvSpPr>
            <a:spLocks noGrp="1"/>
          </p:cNvSpPr>
          <p:nvPr>
            <p:ph type="sldNum" sz="quarter" idx="5"/>
          </p:nvPr>
        </p:nvSpPr>
        <p:spPr/>
        <p:txBody>
          <a:bodyPr/>
          <a:lstStyle/>
          <a:p>
            <a:fld id="{D8DA3757-470D-48C9-AAD3-390CEBFE10B9}" type="slidenum">
              <a:rPr lang="en-US" smtClean="0"/>
              <a:t>33</a:t>
            </a:fld>
            <a:endParaRPr lang="en-US" dirty="0"/>
          </a:p>
        </p:txBody>
      </p:sp>
    </p:spTree>
    <p:extLst>
      <p:ext uri="{BB962C8B-B14F-4D97-AF65-F5344CB8AC3E}">
        <p14:creationId xmlns:p14="http://schemas.microsoft.com/office/powerpoint/2010/main" val="2966494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34</a:t>
            </a:fld>
            <a:endParaRPr lang="en-US" dirty="0"/>
          </a:p>
        </p:txBody>
      </p:sp>
    </p:spTree>
    <p:extLst>
      <p:ext uri="{BB962C8B-B14F-4D97-AF65-F5344CB8AC3E}">
        <p14:creationId xmlns:p14="http://schemas.microsoft.com/office/powerpoint/2010/main" val="589782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35</a:t>
            </a:fld>
            <a:endParaRPr lang="en-US" dirty="0"/>
          </a:p>
        </p:txBody>
      </p:sp>
    </p:spTree>
    <p:extLst>
      <p:ext uri="{BB962C8B-B14F-4D97-AF65-F5344CB8AC3E}">
        <p14:creationId xmlns:p14="http://schemas.microsoft.com/office/powerpoint/2010/main" val="149634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36</a:t>
            </a:fld>
            <a:endParaRPr lang="en-US" dirty="0"/>
          </a:p>
        </p:txBody>
      </p:sp>
    </p:spTree>
    <p:extLst>
      <p:ext uri="{BB962C8B-B14F-4D97-AF65-F5344CB8AC3E}">
        <p14:creationId xmlns:p14="http://schemas.microsoft.com/office/powerpoint/2010/main" val="71954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First I will give some background the problem of theft of archaeological artifacts.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4</a:t>
            </a:fld>
            <a:endParaRPr lang="en-US" dirty="0"/>
          </a:p>
        </p:txBody>
      </p:sp>
    </p:spTree>
    <p:extLst>
      <p:ext uri="{BB962C8B-B14F-4D97-AF65-F5344CB8AC3E}">
        <p14:creationId xmlns:p14="http://schemas.microsoft.com/office/powerpoint/2010/main" val="272127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Illegal trade in artifacts and other cultural objects has been a problem for many years. The United Nations Educational, Scientific and Cultural Organization, UNESCO, in 1970 developed the international treaty to fight the issue of trade in artifacts and cultural objects which was fueling the trade in drugs and weapons. To date 140 member nations have ratified the treaty. </a:t>
            </a:r>
          </a:p>
          <a:p>
            <a:endParaRPr lang="en-US" dirty="0"/>
          </a:p>
          <a:p>
            <a:r>
              <a:rPr lang="en-US" dirty="0"/>
              <a:t>In the U.S. laws have been developed and resources allocated to enforce these laws. The Archaeological Resources Protection Act, ARPA, protects archaeological sites and makes collecting artifacts on public lands illegal. The Native American Graves Protection and Repatriation Act, NAGPRA, protects Native American graves from illegal looting and destruction. Violation of these laws can result in stiff fines and jail time for offenders.</a:t>
            </a:r>
          </a:p>
        </p:txBody>
      </p:sp>
      <p:sp>
        <p:nvSpPr>
          <p:cNvPr id="4" name="Slide Number Placeholder 3"/>
          <p:cNvSpPr>
            <a:spLocks noGrp="1"/>
          </p:cNvSpPr>
          <p:nvPr>
            <p:ph type="sldNum" sz="quarter" idx="5"/>
          </p:nvPr>
        </p:nvSpPr>
        <p:spPr/>
        <p:txBody>
          <a:bodyPr/>
          <a:lstStyle/>
          <a:p>
            <a:fld id="{D8DA3757-470D-48C9-AAD3-390CEBFE10B9}" type="slidenum">
              <a:rPr lang="en-US" smtClean="0"/>
              <a:t>5</a:t>
            </a:fld>
            <a:endParaRPr lang="en-US" dirty="0"/>
          </a:p>
        </p:txBody>
      </p:sp>
    </p:spTree>
    <p:extLst>
      <p:ext uri="{BB962C8B-B14F-4D97-AF65-F5344CB8AC3E}">
        <p14:creationId xmlns:p14="http://schemas.microsoft.com/office/powerpoint/2010/main" val="224424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people still commit these crimes. People are fascinated with the past, and collectors seek rare and beautiful objects to add to their collections. Often artifacts are taken with the intent to sell in order to fund other illegal activities.</a:t>
            </a:r>
          </a:p>
        </p:txBody>
      </p:sp>
      <p:sp>
        <p:nvSpPr>
          <p:cNvPr id="4" name="Slide Number Placeholder 3"/>
          <p:cNvSpPr>
            <a:spLocks noGrp="1"/>
          </p:cNvSpPr>
          <p:nvPr>
            <p:ph type="sldNum" sz="quarter" idx="5"/>
          </p:nvPr>
        </p:nvSpPr>
        <p:spPr/>
        <p:txBody>
          <a:bodyPr/>
          <a:lstStyle/>
          <a:p>
            <a:fld id="{D8DA3757-470D-48C9-AAD3-390CEBFE10B9}" type="slidenum">
              <a:rPr lang="en-US" smtClean="0"/>
              <a:t>6</a:t>
            </a:fld>
            <a:endParaRPr lang="en-US" dirty="0"/>
          </a:p>
        </p:txBody>
      </p:sp>
    </p:spTree>
    <p:extLst>
      <p:ext uri="{BB962C8B-B14F-4D97-AF65-F5344CB8AC3E}">
        <p14:creationId xmlns:p14="http://schemas.microsoft.com/office/powerpoint/2010/main" val="214136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r>
              <a:rPr lang="en-US" dirty="0"/>
              <a:t>This image shows the vast collection of an amateur archaeologist whose home was raided by the FBI in 2014 for possessing illegally obtained artifacts and bones from Native American graves. Many of the 42,000 plus artifacts in this collection were found to be illegally obtained, and the FBI is still working to return or repatriate some of the artifacts. </a:t>
            </a:r>
          </a:p>
        </p:txBody>
      </p:sp>
      <p:sp>
        <p:nvSpPr>
          <p:cNvPr id="4" name="Slide Number Placeholder 3"/>
          <p:cNvSpPr>
            <a:spLocks noGrp="1"/>
          </p:cNvSpPr>
          <p:nvPr>
            <p:ph type="sldNum" sz="quarter" idx="5"/>
          </p:nvPr>
        </p:nvSpPr>
        <p:spPr/>
        <p:txBody>
          <a:bodyPr/>
          <a:lstStyle/>
          <a:p>
            <a:fld id="{D8DA3757-470D-48C9-AAD3-390CEBFE10B9}" type="slidenum">
              <a:rPr lang="en-US" smtClean="0"/>
              <a:t>7</a:t>
            </a:fld>
            <a:endParaRPr lang="en-US" dirty="0"/>
          </a:p>
        </p:txBody>
      </p:sp>
    </p:spTree>
    <p:extLst>
      <p:ext uri="{BB962C8B-B14F-4D97-AF65-F5344CB8AC3E}">
        <p14:creationId xmlns:p14="http://schemas.microsoft.com/office/powerpoint/2010/main" val="309344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are examples of how looters don’t only take loose objects but also artifacts such as these wall carvings in a Mexico site. As you can see looting and taking artifacts can be very destructive to sites.</a:t>
            </a:r>
          </a:p>
        </p:txBody>
      </p:sp>
      <p:sp>
        <p:nvSpPr>
          <p:cNvPr id="4" name="Slide Number Placeholder 3"/>
          <p:cNvSpPr>
            <a:spLocks noGrp="1"/>
          </p:cNvSpPr>
          <p:nvPr>
            <p:ph type="sldNum" sz="quarter" idx="5"/>
          </p:nvPr>
        </p:nvSpPr>
        <p:spPr/>
        <p:txBody>
          <a:bodyPr/>
          <a:lstStyle/>
          <a:p>
            <a:fld id="{D8DA3757-470D-48C9-AAD3-390CEBFE10B9}" type="slidenum">
              <a:rPr lang="en-US" smtClean="0"/>
              <a:t>8</a:t>
            </a:fld>
            <a:endParaRPr lang="en-US" dirty="0"/>
          </a:p>
        </p:txBody>
      </p:sp>
    </p:spTree>
    <p:extLst>
      <p:ext uri="{BB962C8B-B14F-4D97-AF65-F5344CB8AC3E}">
        <p14:creationId xmlns:p14="http://schemas.microsoft.com/office/powerpoint/2010/main" val="355962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have come to learn is that loss of artifacts from sites is a loss of historical meaning, or context, of the artifact and the place where it came from. This quote from Judith Benderson, former attorney for the Executive Office of U.S. Attorneys who dealt with cultural law, stresses the importance of the historical context of artifacts and how the meaning of the item is lost when it is separated from its origin. As she says here, “some collectors do not understand the moral, historical, and scientific implications of separating an item from where it was found…” “The piece of the historical and cultural puzzle that it would have provided is likely gone forever, and when human remains are involved, the spiritual link is disturbed.”</a:t>
            </a:r>
          </a:p>
          <a:p>
            <a:endParaRPr lang="en-US" dirty="0"/>
          </a:p>
        </p:txBody>
      </p:sp>
      <p:sp>
        <p:nvSpPr>
          <p:cNvPr id="4" name="Slide Number Placeholder 3"/>
          <p:cNvSpPr>
            <a:spLocks noGrp="1"/>
          </p:cNvSpPr>
          <p:nvPr>
            <p:ph type="sldNum" sz="quarter" idx="5"/>
          </p:nvPr>
        </p:nvSpPr>
        <p:spPr/>
        <p:txBody>
          <a:bodyPr/>
          <a:lstStyle/>
          <a:p>
            <a:fld id="{D8DA3757-470D-48C9-AAD3-390CEBFE10B9}" type="slidenum">
              <a:rPr lang="en-US" smtClean="0"/>
              <a:t>9</a:t>
            </a:fld>
            <a:endParaRPr lang="en-US" dirty="0"/>
          </a:p>
        </p:txBody>
      </p:sp>
    </p:spTree>
    <p:extLst>
      <p:ext uri="{BB962C8B-B14F-4D97-AF65-F5344CB8AC3E}">
        <p14:creationId xmlns:p14="http://schemas.microsoft.com/office/powerpoint/2010/main" val="212134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227114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021972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086754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9407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977448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91712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21994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861076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59255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111130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02282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73794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26222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294608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380399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164361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0C938-3D08-4A0B-A8EE-C3D1F01392B2}" type="datetimeFigureOut">
              <a:rPr lang="en-US" smtClean="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1521788-F743-40D3-A7DD-D206B4D00A26}" type="slidenum">
              <a:rPr lang="en-US" smtClean="0"/>
              <a:t>‹#›</a:t>
            </a:fld>
            <a:endParaRPr lang="en-US" dirty="0"/>
          </a:p>
        </p:txBody>
      </p:sp>
    </p:spTree>
    <p:extLst>
      <p:ext uri="{BB962C8B-B14F-4D97-AF65-F5344CB8AC3E}">
        <p14:creationId xmlns:p14="http://schemas.microsoft.com/office/powerpoint/2010/main" val="23490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D70C938-3D08-4A0B-A8EE-C3D1F01392B2}" type="datetimeFigureOut">
              <a:rPr lang="en-US" smtClean="0"/>
              <a:t>10/16/2020</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1521788-F743-40D3-A7DD-D206B4D00A26}" type="slidenum">
              <a:rPr lang="en-US" smtClean="0"/>
              <a:t>‹#›</a:t>
            </a:fld>
            <a:endParaRPr lang="en-US" dirty="0"/>
          </a:p>
        </p:txBody>
      </p:sp>
    </p:spTree>
    <p:extLst>
      <p:ext uri="{BB962C8B-B14F-4D97-AF65-F5344CB8AC3E}">
        <p14:creationId xmlns:p14="http://schemas.microsoft.com/office/powerpoint/2010/main" val="45008771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www.flickr.com/photos/50169152@N06/16098243393"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1.png"/><Relationship Id="rId12"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8.svg"/><Relationship Id="rId5" Type="http://schemas.openxmlformats.org/officeDocument/2006/relationships/customXml" Target="../ink/ink1.xml"/><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svg"/><Relationship Id="rId14" Type="http://schemas.openxmlformats.org/officeDocument/2006/relationships/image" Target="../media/image41.sv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44.png"/><Relationship Id="rId12" Type="http://schemas.openxmlformats.org/officeDocument/2006/relationships/image" Target="../media/image42.sv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6.svg"/><Relationship Id="rId4" Type="http://schemas.openxmlformats.org/officeDocument/2006/relationships/customXml" Target="../ink/ink2.xml"/><Relationship Id="rId9" Type="http://schemas.openxmlformats.org/officeDocument/2006/relationships/image" Target="../media/image35.png"/><Relationship Id="rId14" Type="http://schemas.openxmlformats.org/officeDocument/2006/relationships/image" Target="../media/image41.sv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42.svg"/><Relationship Id="rId12"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8.png"/><Relationship Id="rId5" Type="http://schemas.openxmlformats.org/officeDocument/2006/relationships/image" Target="../media/image34.png"/><Relationship Id="rId10" Type="http://schemas.openxmlformats.org/officeDocument/2006/relationships/image" Target="../media/image47.png"/><Relationship Id="rId4" Type="http://schemas.openxmlformats.org/officeDocument/2006/relationships/customXml" Target="../ink/ink3.xml"/><Relationship Id="rId9" Type="http://schemas.openxmlformats.org/officeDocument/2006/relationships/image" Target="../media/image41.sv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41.svg"/><Relationship Id="rId12"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50.png"/><Relationship Id="rId5" Type="http://schemas.openxmlformats.org/officeDocument/2006/relationships/image" Target="../media/image34.png"/><Relationship Id="rId10" Type="http://schemas.openxmlformats.org/officeDocument/2006/relationships/image" Target="../media/image49.png"/><Relationship Id="rId4" Type="http://schemas.openxmlformats.org/officeDocument/2006/relationships/customXml" Target="../ink/ink4.xml"/><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doc.arcgis.com/en/insights/latest/get-started/get-started-with-workbooks.htm"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ezaccess.libraries.psu.edu/login?url=https://search-proquest-com.ezaccess.libraries.psu.edu/docview/2333578734?accountid=13158" TargetMode="External"/><Relationship Id="rId3" Type="http://schemas.openxmlformats.org/officeDocument/2006/relationships/hyperlink" Target="https://doi-org.ezaccess.libraries.psu.edu/10.1177%2F1043986211418886" TargetMode="External"/><Relationship Id="rId7" Type="http://schemas.openxmlformats.org/officeDocument/2006/relationships/hyperlink" Target="https://www.globalxplorer.org/abou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ux.opencontext.org/archaeology-site-data/" TargetMode="External"/><Relationship Id="rId11" Type="http://schemas.openxmlformats.org/officeDocument/2006/relationships/hyperlink" Target="https://www.smithsonianmag.com/smart-news/fbi-trying-return-thousands-stolen-artifacts-including-native-american-remains-amassed-indiana-collector-180971604/" TargetMode="External"/><Relationship Id="rId5" Type="http://schemas.openxmlformats.org/officeDocument/2006/relationships/hyperlink" Target="http://www.mskellybrooks.com/?p=249" TargetMode="External"/><Relationship Id="rId10" Type="http://schemas.openxmlformats.org/officeDocument/2006/relationships/hyperlink" Target="https://www-cambridge-org.ezaccess.libraries.psu.edu/core/journals/advances-in-archaeological-practice/article/archaeological-analysis-in-the-information-age-guidelines-for-maximizing-the-reach-comprehensiveness-and-longevity-of-data/ECC4B731D8A8DD374D1461ADE99ACA5D" TargetMode="External"/><Relationship Id="rId4" Type="http://schemas.openxmlformats.org/officeDocument/2006/relationships/hyperlink" Target="https://www.journals.uchicago.edu/doi/10.5615/neareastarch.78.3.0142" TargetMode="External"/><Relationship Id="rId9" Type="http://schemas.openxmlformats.org/officeDocument/2006/relationships/hyperlink" Target="https://www.interpol.int/News-and-Events/News/2020/101-arrested-and-19-000-stolen-artefacts-recovered-in-international-crackdown-on-art-traffickin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ted.com/talks/sarah_parcak_help_discover_ancient_ruins_before_it_s_too_late?utm_campaign=tedspread&amp;utm_medium=referral&amp;utm_source=tedcomshare" TargetMode="External"/><Relationship Id="rId3" Type="http://schemas.openxmlformats.org/officeDocument/2006/relationships/hyperlink" Target="https://www.denverpost.com/2009/07/06/emotions-run-hot-over-artifact-raids-in-utah/" TargetMode="External"/><Relationship Id="rId7" Type="http://schemas.openxmlformats.org/officeDocument/2006/relationships/hyperlink" Target="https://www.saa.org/about-archaeology/what-is-archaeology"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en.wikipedia.org/w/index.php?title=Smithsonian_trinomial&amp;oldid=747737026" TargetMode="External"/><Relationship Id="rId5" Type="http://schemas.openxmlformats.org/officeDocument/2006/relationships/hyperlink" Target="https://journals.assaf.org.za/sacq/article/view/26" TargetMode="External"/><Relationship Id="rId10" Type="http://schemas.openxmlformats.org/officeDocument/2006/relationships/hyperlink" Target="https://www-cambridge-org.ezaccess.libraries.psu.edu/core/journals/advances-in-archaeological-practice/article/crowdsourcing-antiquities-crime-fighting/18455B45E9E812EF7A58F8363C1E8546" TargetMode="External"/><Relationship Id="rId4" Type="http://schemas.openxmlformats.org/officeDocument/2006/relationships/hyperlink" Target="http://ezaccess.libraries.psu.edu/login?url=https://search-proquest-com.ezaccess.libraries.psu.edu/docview/1815690206?accountid=13158" TargetMode="External"/><Relationship Id="rId9" Type="http://schemas.openxmlformats.org/officeDocument/2006/relationships/hyperlink" Target="https://en.unesco.org/fighttrafficking/197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www.flickr.com/photos/50169152@N06/16098243393"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smithsonianmag.com/smart-news/fbi-trying-return-thousands-stolen-artifacts-including-native-american-remains-amassed-indiana-collector-18097160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traffickingculture.org/data/placeres/"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78408A86-2708-434D-99A6-4B5E2578B6BB}"/>
              </a:ext>
            </a:extLst>
          </p:cNvPr>
          <p:cNvSpPr>
            <a:spLocks noGrp="1"/>
          </p:cNvSpPr>
          <p:nvPr>
            <p:ph type="subTitle" idx="1"/>
          </p:nvPr>
        </p:nvSpPr>
        <p:spPr>
          <a:xfrm>
            <a:off x="8817428" y="1257301"/>
            <a:ext cx="2450127" cy="4343399"/>
          </a:xfrm>
          <a:effectLst/>
        </p:spPr>
        <p:txBody>
          <a:bodyPr anchor="ctr">
            <a:normAutofit/>
          </a:bodyPr>
          <a:lstStyle/>
          <a:p>
            <a:pPr algn="l"/>
            <a:r>
              <a:rPr lang="en-US" dirty="0"/>
              <a:t>Karen Adkins</a:t>
            </a:r>
          </a:p>
          <a:p>
            <a:pPr algn="l"/>
            <a:r>
              <a:rPr lang="en-US" dirty="0"/>
              <a:t>Penn State Master of Geographic Information Systems Capstone Proposal</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algn="l"/>
            <a:endParaRPr lang="en-US" dirty="0"/>
          </a:p>
          <a:p>
            <a:pPr algn="l"/>
            <a:r>
              <a:rPr lang="en-US" dirty="0"/>
              <a:t>Advisor: Jim Detwiler</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useBgFill="1">
        <p:nvSpPr>
          <p:cNvPr id="10" name="Freeform: Shape 9">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246D1F-2332-4149-A088-005B578625A8}"/>
              </a:ext>
            </a:extLst>
          </p:cNvPr>
          <p:cNvSpPr>
            <a:spLocks noGrp="1"/>
          </p:cNvSpPr>
          <p:nvPr>
            <p:ph type="ctrTitle"/>
          </p:nvPr>
        </p:nvSpPr>
        <p:spPr>
          <a:xfrm>
            <a:off x="913795" y="1257301"/>
            <a:ext cx="6672865" cy="4343399"/>
          </a:xfrm>
        </p:spPr>
        <p:txBody>
          <a:bodyPr anchor="ctr">
            <a:normAutofit/>
          </a:bodyPr>
          <a:lstStyle/>
          <a:p>
            <a:r>
              <a:rPr lang="en-US" dirty="0"/>
              <a:t>WEB GIS FOR RECOVERY OF LOST ARCHEOLOGICAL ARTIFACTS</a:t>
            </a:r>
          </a:p>
        </p:txBody>
      </p:sp>
    </p:spTree>
    <p:extLst>
      <p:ext uri="{BB962C8B-B14F-4D97-AF65-F5344CB8AC3E}">
        <p14:creationId xmlns:p14="http://schemas.microsoft.com/office/powerpoint/2010/main" val="2812647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87FE-228C-4AB1-A32E-1260FB7C39D3}"/>
              </a:ext>
            </a:extLst>
          </p:cNvPr>
          <p:cNvSpPr>
            <a:spLocks noGrp="1"/>
          </p:cNvSpPr>
          <p:nvPr>
            <p:ph type="title"/>
          </p:nvPr>
        </p:nvSpPr>
        <p:spPr>
          <a:xfrm>
            <a:off x="2911855" y="609600"/>
            <a:ext cx="9219301" cy="970450"/>
          </a:xfrm>
        </p:spPr>
        <p:txBody>
          <a:bodyPr/>
          <a:lstStyle/>
          <a:p>
            <a:r>
              <a:rPr lang="en-US" dirty="0"/>
              <a:t>Cultural Theft Databases</a:t>
            </a:r>
          </a:p>
        </p:txBody>
      </p:sp>
      <p:sp>
        <p:nvSpPr>
          <p:cNvPr id="3" name="Content Placeholder 2">
            <a:extLst>
              <a:ext uri="{FF2B5EF4-FFF2-40B4-BE49-F238E27FC236}">
                <a16:creationId xmlns:a16="http://schemas.microsoft.com/office/drawing/2014/main" id="{E6385786-09D3-4F88-992F-38D340650D8F}"/>
              </a:ext>
            </a:extLst>
          </p:cNvPr>
          <p:cNvSpPr>
            <a:spLocks noGrp="1"/>
          </p:cNvSpPr>
          <p:nvPr>
            <p:ph idx="1"/>
          </p:nvPr>
        </p:nvSpPr>
        <p:spPr>
          <a:xfrm>
            <a:off x="6726621" y="1732449"/>
            <a:ext cx="4540936" cy="4058751"/>
          </a:xfrm>
        </p:spPr>
        <p:txBody>
          <a:bodyPr/>
          <a:lstStyle/>
          <a:p>
            <a:r>
              <a:rPr lang="en-US" dirty="0"/>
              <a:t>Public databases of stolen cultural items</a:t>
            </a:r>
          </a:p>
          <a:p>
            <a:r>
              <a:rPr lang="en-US" dirty="0"/>
              <a:t>Art, artifacts, etc.</a:t>
            </a:r>
          </a:p>
          <a:p>
            <a:r>
              <a:rPr lang="en-US" dirty="0"/>
              <a:t>Text-based searches</a:t>
            </a:r>
          </a:p>
          <a:p>
            <a:r>
              <a:rPr lang="en-US" dirty="0"/>
              <a:t>Lack tools for spatial searches, reporting sightings</a:t>
            </a:r>
          </a:p>
        </p:txBody>
      </p:sp>
      <p:pic>
        <p:nvPicPr>
          <p:cNvPr id="4" name="Content Placeholder 4" descr="A screenshot of a social media post&#10;&#10;Description automatically generated">
            <a:extLst>
              <a:ext uri="{FF2B5EF4-FFF2-40B4-BE49-F238E27FC236}">
                <a16:creationId xmlns:a16="http://schemas.microsoft.com/office/drawing/2014/main" id="{4844869C-F177-432A-B4C4-9590D52FF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41904" cy="4351338"/>
          </a:xfrm>
          <a:prstGeom prst="rect">
            <a:avLst/>
          </a:prstGeom>
          <a:noFill/>
          <a:ln>
            <a:solidFill>
              <a:schemeClr val="accent6"/>
            </a:solidFill>
          </a:ln>
          <a:effectLst>
            <a:outerShdw blurRad="50800" dist="38100" dir="2700000" algn="tl" rotWithShape="0">
              <a:prstClr val="black">
                <a:alpha val="40000"/>
              </a:prstClr>
            </a:outerShdw>
          </a:effectLst>
        </p:spPr>
      </p:pic>
      <p:pic>
        <p:nvPicPr>
          <p:cNvPr id="5" name="Picture 4" descr="A screenshot of a cell phone&#10;&#10;Description automatically generated">
            <a:extLst>
              <a:ext uri="{FF2B5EF4-FFF2-40B4-BE49-F238E27FC236}">
                <a16:creationId xmlns:a16="http://schemas.microsoft.com/office/drawing/2014/main" id="{3AC9D232-2BC2-48D8-9535-43DDB1AEE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333" y="1415965"/>
            <a:ext cx="3749568" cy="5010558"/>
          </a:xfrm>
          <a:prstGeom prst="rect">
            <a:avLst/>
          </a:prstGeom>
          <a:ln>
            <a:solidFill>
              <a:schemeClr val="accent6"/>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40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BA3051F4-0455-4371-B0AD-5829E30FE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99" y="211811"/>
            <a:ext cx="4581747" cy="3719058"/>
          </a:xfrm>
          <a:prstGeom prst="rect">
            <a:avLst/>
          </a:prstGeom>
          <a:ln>
            <a:solidFill>
              <a:schemeClr val="accent6"/>
            </a:solidFill>
          </a:ln>
        </p:spPr>
      </p:pic>
      <p:pic>
        <p:nvPicPr>
          <p:cNvPr id="2" name="Picture 1" descr="Graphical user interface&#10;&#10;Description automatically generated">
            <a:extLst>
              <a:ext uri="{FF2B5EF4-FFF2-40B4-BE49-F238E27FC236}">
                <a16:creationId xmlns:a16="http://schemas.microsoft.com/office/drawing/2014/main" id="{D4E9EB58-23E8-4FEC-90F6-19AA8E385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114" y="1860331"/>
            <a:ext cx="5286931" cy="4859432"/>
          </a:xfrm>
          <a:prstGeom prst="rect">
            <a:avLst/>
          </a:prstGeom>
          <a:ln>
            <a:solidFill>
              <a:schemeClr val="accent6"/>
            </a:solidFill>
          </a:ln>
        </p:spPr>
      </p:pic>
      <p:pic>
        <p:nvPicPr>
          <p:cNvPr id="10" name="Picture 9" descr="Graphical user interface, text, application&#10;&#10;Description automatically generated">
            <a:extLst>
              <a:ext uri="{FF2B5EF4-FFF2-40B4-BE49-F238E27FC236}">
                <a16:creationId xmlns:a16="http://schemas.microsoft.com/office/drawing/2014/main" id="{E3111E24-FA44-4E0F-BF0A-0E9A98FCE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547" y="204912"/>
            <a:ext cx="4934800" cy="3839967"/>
          </a:xfrm>
          <a:prstGeom prst="rect">
            <a:avLst/>
          </a:prstGeom>
          <a:ln>
            <a:solidFill>
              <a:schemeClr val="accent6"/>
            </a:solidFill>
          </a:ln>
        </p:spPr>
      </p:pic>
    </p:spTree>
    <p:extLst>
      <p:ext uri="{BB962C8B-B14F-4D97-AF65-F5344CB8AC3E}">
        <p14:creationId xmlns:p14="http://schemas.microsoft.com/office/powerpoint/2010/main" val="28845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9A9F-EF6F-4FDE-A226-DBE842819D53}"/>
              </a:ext>
            </a:extLst>
          </p:cNvPr>
          <p:cNvSpPr>
            <a:spLocks noGrp="1"/>
          </p:cNvSpPr>
          <p:nvPr>
            <p:ph type="title"/>
          </p:nvPr>
        </p:nvSpPr>
        <p:spPr>
          <a:xfrm>
            <a:off x="4339777" y="609600"/>
            <a:ext cx="6927779" cy="970450"/>
          </a:xfrm>
        </p:spPr>
        <p:txBody>
          <a:bodyPr/>
          <a:lstStyle/>
          <a:p>
            <a:r>
              <a:rPr lang="en-US" dirty="0"/>
              <a:t>Archaeology Databases</a:t>
            </a:r>
          </a:p>
        </p:txBody>
      </p:sp>
      <p:sp>
        <p:nvSpPr>
          <p:cNvPr id="3" name="Content Placeholder 2">
            <a:extLst>
              <a:ext uri="{FF2B5EF4-FFF2-40B4-BE49-F238E27FC236}">
                <a16:creationId xmlns:a16="http://schemas.microsoft.com/office/drawing/2014/main" id="{8AF8634E-635D-4752-BE14-CDF18B4A85AB}"/>
              </a:ext>
            </a:extLst>
          </p:cNvPr>
          <p:cNvSpPr>
            <a:spLocks noGrp="1"/>
          </p:cNvSpPr>
          <p:nvPr>
            <p:ph idx="1"/>
          </p:nvPr>
        </p:nvSpPr>
        <p:spPr>
          <a:xfrm>
            <a:off x="6211613" y="1732449"/>
            <a:ext cx="5055943" cy="4058751"/>
          </a:xfrm>
        </p:spPr>
        <p:txBody>
          <a:bodyPr/>
          <a:lstStyle/>
          <a:p>
            <a:r>
              <a:rPr lang="en-US" dirty="0"/>
              <a:t>Public databases of archaeological sites and artifacts</a:t>
            </a:r>
          </a:p>
          <a:p>
            <a:r>
              <a:rPr lang="en-US" dirty="0"/>
              <a:t>Share research</a:t>
            </a:r>
          </a:p>
          <a:p>
            <a:r>
              <a:rPr lang="en-US" dirty="0"/>
              <a:t>Historical information</a:t>
            </a:r>
          </a:p>
          <a:p>
            <a:r>
              <a:rPr lang="en-US" dirty="0"/>
              <a:t>Lack information on lost/stolen artifacts</a:t>
            </a:r>
          </a:p>
        </p:txBody>
      </p:sp>
      <p:pic>
        <p:nvPicPr>
          <p:cNvPr id="4" name="Picture 3" descr="A picture containing screenshot, photo, box, different&#10;&#10;Description automatically generated">
            <a:extLst>
              <a:ext uri="{FF2B5EF4-FFF2-40B4-BE49-F238E27FC236}">
                <a16:creationId xmlns:a16="http://schemas.microsoft.com/office/drawing/2014/main" id="{B9FFEE48-A6B5-4B2D-A721-039143D1C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32273" cy="3815255"/>
          </a:xfrm>
          <a:prstGeom prst="rect">
            <a:avLst/>
          </a:prstGeom>
          <a:ln>
            <a:solidFill>
              <a:schemeClr val="accent6"/>
            </a:solidFill>
          </a:ln>
          <a:effectLst>
            <a:outerShdw blurRad="50800" dist="38100" dir="2700000" algn="tl" rotWithShape="0">
              <a:prstClr val="black">
                <a:alpha val="40000"/>
              </a:prstClr>
            </a:outerShdw>
          </a:effectLst>
        </p:spPr>
      </p:pic>
      <p:pic>
        <p:nvPicPr>
          <p:cNvPr id="5" name="Picture 4" descr="A screenshot of a social media post&#10;&#10;Description automatically generated">
            <a:extLst>
              <a:ext uri="{FF2B5EF4-FFF2-40B4-BE49-F238E27FC236}">
                <a16:creationId xmlns:a16="http://schemas.microsoft.com/office/drawing/2014/main" id="{91C527EE-3629-4A9B-B2F0-C87D3FECD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93" y="2281109"/>
            <a:ext cx="3847285" cy="4471786"/>
          </a:xfrm>
          <a:prstGeom prst="rect">
            <a:avLst/>
          </a:prstGeom>
          <a:ln>
            <a:solidFill>
              <a:schemeClr val="accent6"/>
            </a:solidFill>
          </a:ln>
          <a:effectLst>
            <a:outerShdw blurRad="50800" dist="38100" dir="2700000" algn="tl" rotWithShape="0">
              <a:prstClr val="black">
                <a:alpha val="40000"/>
              </a:prstClr>
            </a:outerShdw>
          </a:effectLst>
        </p:spPr>
      </p:pic>
      <p:pic>
        <p:nvPicPr>
          <p:cNvPr id="9" name="Picture 8" descr="Graphical user interface, application, Word&#10;&#10;Description automatically generated">
            <a:extLst>
              <a:ext uri="{FF2B5EF4-FFF2-40B4-BE49-F238E27FC236}">
                <a16:creationId xmlns:a16="http://schemas.microsoft.com/office/drawing/2014/main" id="{956127B0-CB8F-4D88-A325-84E5AD56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9800" y="1682500"/>
            <a:ext cx="3993410" cy="4357318"/>
          </a:xfrm>
          <a:prstGeom prst="rect">
            <a:avLst/>
          </a:prstGeom>
          <a:ln>
            <a:solidFill>
              <a:schemeClr val="bg1"/>
            </a:solidFill>
          </a:ln>
        </p:spPr>
      </p:pic>
    </p:spTree>
    <p:extLst>
      <p:ext uri="{BB962C8B-B14F-4D97-AF65-F5344CB8AC3E}">
        <p14:creationId xmlns:p14="http://schemas.microsoft.com/office/powerpoint/2010/main" val="8776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24F4D91-D055-4245-9BC4-0E5D4C8C4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25237" cy="6184016"/>
          </a:xfrm>
          <a:prstGeom prst="rect">
            <a:avLst/>
          </a:prstGeom>
          <a:ln>
            <a:solidFill>
              <a:schemeClr val="accent6"/>
            </a:solidFill>
          </a:ln>
        </p:spPr>
      </p:pic>
      <p:pic>
        <p:nvPicPr>
          <p:cNvPr id="8" name="Picture 7" descr="Graphical user interface, text, application&#10;&#10;Description automatically generated">
            <a:extLst>
              <a:ext uri="{FF2B5EF4-FFF2-40B4-BE49-F238E27FC236}">
                <a16:creationId xmlns:a16="http://schemas.microsoft.com/office/drawing/2014/main" id="{60D2782D-874F-4364-986E-6853F50A3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612" y="1426611"/>
            <a:ext cx="8202388" cy="5431389"/>
          </a:xfrm>
          <a:prstGeom prst="rect">
            <a:avLst/>
          </a:prstGeom>
          <a:ln>
            <a:solidFill>
              <a:schemeClr val="accent6"/>
            </a:solidFill>
          </a:ln>
        </p:spPr>
      </p:pic>
    </p:spTree>
    <p:extLst>
      <p:ext uri="{BB962C8B-B14F-4D97-AF65-F5344CB8AC3E}">
        <p14:creationId xmlns:p14="http://schemas.microsoft.com/office/powerpoint/2010/main" val="348061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A8939A-ECD9-4802-BEB9-8CF9B18E84F9}"/>
              </a:ext>
            </a:extLst>
          </p:cNvPr>
          <p:cNvPicPr>
            <a:picLocks noChangeAspect="1"/>
          </p:cNvPicPr>
          <p:nvPr/>
        </p:nvPicPr>
        <p:blipFill>
          <a:blip r:embed="rId3"/>
          <a:stretch>
            <a:fillRect/>
          </a:stretch>
        </p:blipFill>
        <p:spPr>
          <a:xfrm>
            <a:off x="84082" y="0"/>
            <a:ext cx="10018442" cy="4918841"/>
          </a:xfrm>
          <a:prstGeom prst="rect">
            <a:avLst/>
          </a:prstGeom>
          <a:ln>
            <a:solidFill>
              <a:schemeClr val="accent6"/>
            </a:solidFill>
          </a:ln>
        </p:spPr>
      </p:pic>
      <p:pic>
        <p:nvPicPr>
          <p:cNvPr id="3" name="Picture 2">
            <a:extLst>
              <a:ext uri="{FF2B5EF4-FFF2-40B4-BE49-F238E27FC236}">
                <a16:creationId xmlns:a16="http://schemas.microsoft.com/office/drawing/2014/main" id="{13EF1944-40B1-48AA-A009-2D8CCA4FA702}"/>
              </a:ext>
            </a:extLst>
          </p:cNvPr>
          <p:cNvPicPr>
            <a:picLocks noChangeAspect="1"/>
          </p:cNvPicPr>
          <p:nvPr/>
        </p:nvPicPr>
        <p:blipFill>
          <a:blip r:embed="rId4"/>
          <a:stretch>
            <a:fillRect/>
          </a:stretch>
        </p:blipFill>
        <p:spPr>
          <a:xfrm>
            <a:off x="1320800" y="3141879"/>
            <a:ext cx="6120690" cy="2402888"/>
          </a:xfrm>
          <a:prstGeom prst="rect">
            <a:avLst/>
          </a:prstGeom>
          <a:ln>
            <a:solidFill>
              <a:schemeClr val="accent6"/>
            </a:solidFill>
          </a:ln>
        </p:spPr>
      </p:pic>
      <p:pic>
        <p:nvPicPr>
          <p:cNvPr id="5" name="Picture 4" descr="Graphical user interface, text, application&#10;&#10;Description automatically generated">
            <a:extLst>
              <a:ext uri="{FF2B5EF4-FFF2-40B4-BE49-F238E27FC236}">
                <a16:creationId xmlns:a16="http://schemas.microsoft.com/office/drawing/2014/main" id="{71DF54F1-0052-464C-BA6C-526136F92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182" y="4231534"/>
            <a:ext cx="8269818" cy="2626466"/>
          </a:xfrm>
          <a:prstGeom prst="rect">
            <a:avLst/>
          </a:prstGeom>
          <a:ln>
            <a:solidFill>
              <a:schemeClr val="accent6"/>
            </a:solidFill>
          </a:ln>
        </p:spPr>
      </p:pic>
    </p:spTree>
    <p:extLst>
      <p:ext uri="{BB962C8B-B14F-4D97-AF65-F5344CB8AC3E}">
        <p14:creationId xmlns:p14="http://schemas.microsoft.com/office/powerpoint/2010/main" val="255150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ood, hot, dog, sitting&#10;&#10;Description automatically generated">
            <a:extLst>
              <a:ext uri="{FF2B5EF4-FFF2-40B4-BE49-F238E27FC236}">
                <a16:creationId xmlns:a16="http://schemas.microsoft.com/office/drawing/2014/main" id="{6E9899E7-7836-4FBB-AAF3-5CDBD0B30805}"/>
              </a:ext>
            </a:extLst>
          </p:cNvPr>
          <p:cNvPicPr>
            <a:picLocks noGrp="1" noChangeAspect="1"/>
          </p:cNvPicPr>
          <p:nvPr>
            <p:ph type="pic" idx="1"/>
          </p:nvPr>
        </p:nvPicPr>
        <p:blipFill rotWithShape="1">
          <a:blip r:embed="rId3">
            <a:alphaModFix amt="35000"/>
            <a:extLst>
              <a:ext uri="{28A0092B-C50C-407E-A947-70E740481C1C}">
                <a14:useLocalDpi xmlns:a14="http://schemas.microsoft.com/office/drawing/2010/main" val="0"/>
              </a:ext>
            </a:extLst>
          </a:blip>
          <a:srcRect t="1087" b="14643"/>
          <a:stretch/>
        </p:blipFill>
        <p:spPr>
          <a:xfrm>
            <a:off x="20" y="10"/>
            <a:ext cx="12191980" cy="6857990"/>
          </a:xfrm>
          <a:prstGeom prst="rect">
            <a:avLst/>
          </a:prstGeom>
        </p:spPr>
      </p:pic>
      <p:sp>
        <p:nvSpPr>
          <p:cNvPr id="2" name="Title 1">
            <a:extLst>
              <a:ext uri="{FF2B5EF4-FFF2-40B4-BE49-F238E27FC236}">
                <a16:creationId xmlns:a16="http://schemas.microsoft.com/office/drawing/2014/main" id="{0F6FDB3B-59F0-499F-B03B-93C228E6E690}"/>
              </a:ext>
            </a:extLst>
          </p:cNvPr>
          <p:cNvSpPr>
            <a:spLocks noGrp="1"/>
          </p:cNvSpPr>
          <p:nvPr>
            <p:ph type="title"/>
          </p:nvPr>
        </p:nvSpPr>
        <p:spPr>
          <a:xfrm>
            <a:off x="1370693" y="1769540"/>
            <a:ext cx="9440034" cy="1828801"/>
          </a:xfrm>
        </p:spPr>
        <p:txBody>
          <a:bodyPr vert="horz" lIns="91440" tIns="45720" rIns="91440" bIns="45720" rtlCol="0" anchor="b">
            <a:normAutofit/>
          </a:bodyPr>
          <a:lstStyle/>
          <a:p>
            <a:r>
              <a:rPr lang="en-US" sz="5400" dirty="0"/>
              <a:t>Methodology</a:t>
            </a:r>
          </a:p>
        </p:txBody>
      </p:sp>
      <p:sp>
        <p:nvSpPr>
          <p:cNvPr id="4" name="Text Placeholder 3">
            <a:extLst>
              <a:ext uri="{FF2B5EF4-FFF2-40B4-BE49-F238E27FC236}">
                <a16:creationId xmlns:a16="http://schemas.microsoft.com/office/drawing/2014/main" id="{B2A76081-8B95-4B8A-BCEA-BCFEB7F0EB6A}"/>
              </a:ext>
            </a:extLst>
          </p:cNvPr>
          <p:cNvSpPr>
            <a:spLocks noGrp="1"/>
          </p:cNvSpPr>
          <p:nvPr>
            <p:ph type="body" sz="half" idx="2"/>
          </p:nvPr>
        </p:nvSpPr>
        <p:spPr>
          <a:xfrm>
            <a:off x="1370693" y="3598339"/>
            <a:ext cx="9440034" cy="1049867"/>
          </a:xfrm>
        </p:spPr>
        <p:txBody>
          <a:bodyPr vert="horz" lIns="91440" tIns="45720" rIns="91440" bIns="45720" rtlCol="0" anchor="t">
            <a:normAutofit/>
          </a:bodyPr>
          <a:lstStyle/>
          <a:p>
            <a:r>
              <a:rPr lang="en-US" sz="2000" dirty="0">
                <a:solidFill>
                  <a:schemeClr val="tx1"/>
                </a:solidFill>
              </a:rPr>
              <a:t>Web GIS for Artifact Recovery</a:t>
            </a:r>
          </a:p>
        </p:txBody>
      </p:sp>
      <p:sp>
        <p:nvSpPr>
          <p:cNvPr id="5" name="TextBox 4">
            <a:extLst>
              <a:ext uri="{FF2B5EF4-FFF2-40B4-BE49-F238E27FC236}">
                <a16:creationId xmlns:a16="http://schemas.microsoft.com/office/drawing/2014/main" id="{A170AE63-6DDE-45EA-A3FA-0A39F6C23A8C}"/>
              </a:ext>
            </a:extLst>
          </p:cNvPr>
          <p:cNvSpPr txBox="1"/>
          <p:nvPr/>
        </p:nvSpPr>
        <p:spPr>
          <a:xfrm>
            <a:off x="5656152" y="6535221"/>
            <a:ext cx="6261904" cy="215444"/>
          </a:xfrm>
          <a:prstGeom prst="rect">
            <a:avLst/>
          </a:prstGeom>
          <a:noFill/>
        </p:spPr>
        <p:txBody>
          <a:bodyPr wrap="square" rtlCol="0">
            <a:spAutoFit/>
          </a:bodyPr>
          <a:lstStyle/>
          <a:p>
            <a:pPr algn="r"/>
            <a:r>
              <a:rPr lang="en-US" sz="800" dirty="0"/>
              <a:t>Photo Credit: Katrina Lancaster. Retrieved from </a:t>
            </a:r>
            <a:r>
              <a:rPr lang="en-US" sz="800" dirty="0">
                <a:hlinkClick r:id="rId4"/>
              </a:rPr>
              <a:t>https://www.flickr.com/photos/50169152@N06/16098243393</a:t>
            </a:r>
            <a:endParaRPr lang="en-US" sz="800" dirty="0"/>
          </a:p>
        </p:txBody>
      </p:sp>
    </p:spTree>
    <p:extLst>
      <p:ext uri="{BB962C8B-B14F-4D97-AF65-F5344CB8AC3E}">
        <p14:creationId xmlns:p14="http://schemas.microsoft.com/office/powerpoint/2010/main" val="155507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A9C4-6A66-48DA-899D-BC1A31B55502}"/>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B0514D9D-3880-4232-BD25-CA96637498C7}"/>
              </a:ext>
            </a:extLst>
          </p:cNvPr>
          <p:cNvSpPr>
            <a:spLocks noGrp="1"/>
          </p:cNvSpPr>
          <p:nvPr>
            <p:ph idx="1"/>
          </p:nvPr>
        </p:nvSpPr>
        <p:spPr/>
        <p:txBody>
          <a:bodyPr>
            <a:normAutofit/>
          </a:bodyPr>
          <a:lstStyle/>
          <a:p>
            <a:r>
              <a:rPr lang="en-US" sz="2400" dirty="0"/>
              <a:t>Create a prototype GIS database to store and share information about lost artifacts, reported sightings, and recovered artifacts that can be accessed through a web platform for mapping and analysis.</a:t>
            </a:r>
          </a:p>
          <a:p>
            <a:pPr marL="36900" indent="0">
              <a:buNone/>
            </a:pPr>
            <a:endParaRPr lang="en-US" sz="2400" dirty="0"/>
          </a:p>
          <a:p>
            <a:r>
              <a:rPr lang="en-US" sz="2400" dirty="0"/>
              <a:t>Engage the public and encourage widespread involvement in the effort to locate and recover artifacts through a web-accessible map application. </a:t>
            </a:r>
          </a:p>
          <a:p>
            <a:pPr marL="36900" indent="0">
              <a:buNone/>
            </a:pPr>
            <a:endParaRPr lang="en-US" sz="2400" dirty="0"/>
          </a:p>
          <a:p>
            <a:r>
              <a:rPr lang="en-US" sz="2400" dirty="0"/>
              <a:t>Enable visualization of sightings and recovery of artifacts in a web platform.</a:t>
            </a:r>
          </a:p>
        </p:txBody>
      </p:sp>
    </p:spTree>
    <p:extLst>
      <p:ext uri="{BB962C8B-B14F-4D97-AF65-F5344CB8AC3E}">
        <p14:creationId xmlns:p14="http://schemas.microsoft.com/office/powerpoint/2010/main" val="239717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15E3C0-8DA7-41D0-BBC9-672C2F0A9F3F}"/>
              </a:ext>
            </a:extLst>
          </p:cNvPr>
          <p:cNvPicPr>
            <a:picLocks noChangeAspect="1"/>
          </p:cNvPicPr>
          <p:nvPr/>
        </p:nvPicPr>
        <p:blipFill>
          <a:blip r:embed="rId3"/>
          <a:stretch>
            <a:fillRect/>
          </a:stretch>
        </p:blipFill>
        <p:spPr>
          <a:xfrm>
            <a:off x="1553011" y="0"/>
            <a:ext cx="9085977" cy="6857999"/>
          </a:xfrm>
          <a:prstGeom prst="rect">
            <a:avLst/>
          </a:prstGeom>
        </p:spPr>
      </p:pic>
    </p:spTree>
    <p:extLst>
      <p:ext uri="{BB962C8B-B14F-4D97-AF65-F5344CB8AC3E}">
        <p14:creationId xmlns:p14="http://schemas.microsoft.com/office/powerpoint/2010/main" val="193416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D59A-0209-43CF-8212-1FFFA911727B}"/>
              </a:ext>
            </a:extLst>
          </p:cNvPr>
          <p:cNvSpPr>
            <a:spLocks noGrp="1"/>
          </p:cNvSpPr>
          <p:nvPr>
            <p:ph type="title"/>
          </p:nvPr>
        </p:nvSpPr>
        <p:spPr/>
        <p:txBody>
          <a:bodyPr/>
          <a:lstStyle/>
          <a:p>
            <a:r>
              <a:rPr lang="en-US" dirty="0"/>
              <a:t>Database</a:t>
            </a:r>
          </a:p>
        </p:txBody>
      </p:sp>
      <p:sp>
        <p:nvSpPr>
          <p:cNvPr id="3" name="Content Placeholder 2">
            <a:extLst>
              <a:ext uri="{FF2B5EF4-FFF2-40B4-BE49-F238E27FC236}">
                <a16:creationId xmlns:a16="http://schemas.microsoft.com/office/drawing/2014/main" id="{53092D49-C30C-4720-8629-E718F5B7ABDE}"/>
              </a:ext>
            </a:extLst>
          </p:cNvPr>
          <p:cNvSpPr>
            <a:spLocks noGrp="1"/>
          </p:cNvSpPr>
          <p:nvPr>
            <p:ph idx="1"/>
          </p:nvPr>
        </p:nvSpPr>
        <p:spPr/>
        <p:txBody>
          <a:bodyPr>
            <a:normAutofit/>
          </a:bodyPr>
          <a:lstStyle/>
          <a:p>
            <a:r>
              <a:rPr lang="en-US" dirty="0"/>
              <a:t>Feature classes with domains</a:t>
            </a:r>
          </a:p>
          <a:p>
            <a:pPr lvl="1"/>
            <a:r>
              <a:rPr lang="en-US" dirty="0"/>
              <a:t>Archaeological sites, generalized to protect sensitive locations</a:t>
            </a:r>
          </a:p>
          <a:p>
            <a:pPr lvl="1"/>
            <a:r>
              <a:rPr lang="en-US" dirty="0"/>
              <a:t>Public collection locations</a:t>
            </a:r>
          </a:p>
          <a:p>
            <a:pPr lvl="1"/>
            <a:r>
              <a:rPr lang="en-US" dirty="0"/>
              <a:t>User report locations</a:t>
            </a:r>
          </a:p>
          <a:p>
            <a:r>
              <a:rPr lang="en-US" dirty="0"/>
              <a:t>Tables</a:t>
            </a:r>
          </a:p>
          <a:p>
            <a:pPr lvl="1"/>
            <a:r>
              <a:rPr lang="en-US" dirty="0"/>
              <a:t>Artifact reference </a:t>
            </a:r>
          </a:p>
          <a:p>
            <a:pPr lvl="1"/>
            <a:r>
              <a:rPr lang="en-US" dirty="0"/>
              <a:t>Artifact image links</a:t>
            </a:r>
          </a:p>
          <a:p>
            <a:pPr lvl="1"/>
            <a:r>
              <a:rPr lang="en-US" dirty="0"/>
              <a:t>Unique identifiers for users, reports, and artifacts</a:t>
            </a:r>
          </a:p>
        </p:txBody>
      </p:sp>
      <p:pic>
        <p:nvPicPr>
          <p:cNvPr id="7" name="Picture 6">
            <a:extLst>
              <a:ext uri="{FF2B5EF4-FFF2-40B4-BE49-F238E27FC236}">
                <a16:creationId xmlns:a16="http://schemas.microsoft.com/office/drawing/2014/main" id="{BCCAB9E6-8225-4EF3-9313-417FA792046F}"/>
              </a:ext>
            </a:extLst>
          </p:cNvPr>
          <p:cNvPicPr>
            <a:picLocks noChangeAspect="1"/>
          </p:cNvPicPr>
          <p:nvPr/>
        </p:nvPicPr>
        <p:blipFill>
          <a:blip r:embed="rId3"/>
          <a:stretch>
            <a:fillRect/>
          </a:stretch>
        </p:blipFill>
        <p:spPr>
          <a:xfrm>
            <a:off x="8101064" y="2465286"/>
            <a:ext cx="3875128" cy="2593076"/>
          </a:xfrm>
          <a:prstGeom prst="rect">
            <a:avLst/>
          </a:prstGeom>
        </p:spPr>
      </p:pic>
      <p:pic>
        <p:nvPicPr>
          <p:cNvPr id="4" name="Picture 133" descr="table_5rows.png">
            <a:extLst>
              <a:ext uri="{FF2B5EF4-FFF2-40B4-BE49-F238E27FC236}">
                <a16:creationId xmlns:a16="http://schemas.microsoft.com/office/drawing/2014/main" id="{C9E0B105-1E1C-4BD0-8D8A-F4D6E87E33FD}"/>
              </a:ext>
            </a:extLst>
          </p:cNvPr>
          <p:cNvPicPr>
            <a:picLocks noChangeAspect="1"/>
          </p:cNvPicPr>
          <p:nvPr/>
        </p:nvPicPr>
        <p:blipFill>
          <a:blip r:embed="rId4"/>
          <a:srcRect/>
          <a:stretch>
            <a:fillRect/>
          </a:stretch>
        </p:blipFill>
        <p:spPr bwMode="auto">
          <a:xfrm>
            <a:off x="7278692" y="4024138"/>
            <a:ext cx="1063895" cy="909548"/>
          </a:xfrm>
          <a:prstGeom prst="rect">
            <a:avLst/>
          </a:prstGeom>
          <a:noFill/>
          <a:ln w="9525">
            <a:noFill/>
            <a:miter lim="800000"/>
            <a:headEnd/>
            <a:tailEnd/>
          </a:ln>
        </p:spPr>
      </p:pic>
      <p:pic>
        <p:nvPicPr>
          <p:cNvPr id="5" name="Picture 148" descr="map_layers_org.png">
            <a:extLst>
              <a:ext uri="{FF2B5EF4-FFF2-40B4-BE49-F238E27FC236}">
                <a16:creationId xmlns:a16="http://schemas.microsoft.com/office/drawing/2014/main" id="{98909C2C-F50F-4142-8043-68F58D3F15F5}"/>
              </a:ext>
            </a:extLst>
          </p:cNvPr>
          <p:cNvPicPr>
            <a:picLocks noChangeAspect="1"/>
          </p:cNvPicPr>
          <p:nvPr/>
        </p:nvPicPr>
        <p:blipFill>
          <a:blip r:embed="rId5"/>
          <a:srcRect/>
          <a:stretch>
            <a:fillRect/>
          </a:stretch>
        </p:blipFill>
        <p:spPr bwMode="auto">
          <a:xfrm>
            <a:off x="7520215" y="2974252"/>
            <a:ext cx="1161698" cy="1226597"/>
          </a:xfrm>
          <a:prstGeom prst="rect">
            <a:avLst/>
          </a:prstGeom>
          <a:noFill/>
          <a:ln w="9525">
            <a:noFill/>
            <a:miter lim="800000"/>
            <a:headEnd/>
            <a:tailEnd/>
          </a:ln>
        </p:spPr>
      </p:pic>
    </p:spTree>
    <p:extLst>
      <p:ext uri="{BB962C8B-B14F-4D97-AF65-F5344CB8AC3E}">
        <p14:creationId xmlns:p14="http://schemas.microsoft.com/office/powerpoint/2010/main" val="55849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D553-09B4-46DB-8D59-E5A23CC7707F}"/>
              </a:ext>
            </a:extLst>
          </p:cNvPr>
          <p:cNvSpPr>
            <a:spLocks noGrp="1"/>
          </p:cNvSpPr>
          <p:nvPr>
            <p:ph type="title"/>
          </p:nvPr>
        </p:nvSpPr>
        <p:spPr/>
        <p:txBody>
          <a:bodyPr/>
          <a:lstStyle/>
          <a:p>
            <a:r>
              <a:rPr lang="en-US" dirty="0"/>
              <a:t>Web Applications</a:t>
            </a:r>
          </a:p>
        </p:txBody>
      </p:sp>
      <p:sp>
        <p:nvSpPr>
          <p:cNvPr id="3" name="Text Placeholder 2">
            <a:extLst>
              <a:ext uri="{FF2B5EF4-FFF2-40B4-BE49-F238E27FC236}">
                <a16:creationId xmlns:a16="http://schemas.microsoft.com/office/drawing/2014/main" id="{7CEEBF3D-2CA5-445B-A748-045D48288672}"/>
              </a:ext>
            </a:extLst>
          </p:cNvPr>
          <p:cNvSpPr>
            <a:spLocks noGrp="1"/>
          </p:cNvSpPr>
          <p:nvPr>
            <p:ph type="body" idx="1"/>
          </p:nvPr>
        </p:nvSpPr>
        <p:spPr/>
        <p:txBody>
          <a:bodyPr/>
          <a:lstStyle/>
          <a:p>
            <a:r>
              <a:rPr lang="en-US" dirty="0"/>
              <a:t>Content Submitter</a:t>
            </a:r>
          </a:p>
        </p:txBody>
      </p:sp>
      <p:sp>
        <p:nvSpPr>
          <p:cNvPr id="4" name="Content Placeholder 3">
            <a:extLst>
              <a:ext uri="{FF2B5EF4-FFF2-40B4-BE49-F238E27FC236}">
                <a16:creationId xmlns:a16="http://schemas.microsoft.com/office/drawing/2014/main" id="{35B79B56-A2A9-4D3E-8CB1-FC8641FF8D54}"/>
              </a:ext>
            </a:extLst>
          </p:cNvPr>
          <p:cNvSpPr>
            <a:spLocks noGrp="1"/>
          </p:cNvSpPr>
          <p:nvPr>
            <p:ph sz="half" idx="2"/>
          </p:nvPr>
        </p:nvSpPr>
        <p:spPr/>
        <p:txBody>
          <a:bodyPr/>
          <a:lstStyle/>
          <a:p>
            <a:r>
              <a:rPr lang="en-US" dirty="0"/>
              <a:t>Add/edit items</a:t>
            </a:r>
          </a:p>
          <a:p>
            <a:r>
              <a:rPr lang="en-US" dirty="0"/>
              <a:t>Individual or batch</a:t>
            </a:r>
          </a:p>
          <a:p>
            <a:r>
              <a:rPr lang="en-US" dirty="0"/>
              <a:t>Upload images</a:t>
            </a:r>
          </a:p>
          <a:p>
            <a:endParaRPr lang="en-US" dirty="0"/>
          </a:p>
        </p:txBody>
      </p:sp>
      <p:sp>
        <p:nvSpPr>
          <p:cNvPr id="5" name="Text Placeholder 4">
            <a:extLst>
              <a:ext uri="{FF2B5EF4-FFF2-40B4-BE49-F238E27FC236}">
                <a16:creationId xmlns:a16="http://schemas.microsoft.com/office/drawing/2014/main" id="{986FD881-9818-416C-B7F3-1216499ECFAE}"/>
              </a:ext>
            </a:extLst>
          </p:cNvPr>
          <p:cNvSpPr>
            <a:spLocks noGrp="1"/>
          </p:cNvSpPr>
          <p:nvPr>
            <p:ph type="body" sz="quarter" idx="3"/>
          </p:nvPr>
        </p:nvSpPr>
        <p:spPr/>
        <p:txBody>
          <a:bodyPr/>
          <a:lstStyle/>
          <a:p>
            <a:r>
              <a:rPr lang="en-US" dirty="0"/>
              <a:t>Reviewer/Reporter</a:t>
            </a:r>
          </a:p>
        </p:txBody>
      </p:sp>
      <p:sp>
        <p:nvSpPr>
          <p:cNvPr id="6" name="Content Placeholder 5">
            <a:extLst>
              <a:ext uri="{FF2B5EF4-FFF2-40B4-BE49-F238E27FC236}">
                <a16:creationId xmlns:a16="http://schemas.microsoft.com/office/drawing/2014/main" id="{C08F504B-781B-4DD0-91F7-6C4048D35677}"/>
              </a:ext>
            </a:extLst>
          </p:cNvPr>
          <p:cNvSpPr>
            <a:spLocks noGrp="1"/>
          </p:cNvSpPr>
          <p:nvPr>
            <p:ph sz="quarter" idx="4"/>
          </p:nvPr>
        </p:nvSpPr>
        <p:spPr/>
        <p:txBody>
          <a:bodyPr/>
          <a:lstStyle/>
          <a:p>
            <a:r>
              <a:rPr lang="en-US" dirty="0"/>
              <a:t>Find locations, sites</a:t>
            </a:r>
          </a:p>
          <a:p>
            <a:r>
              <a:rPr lang="en-US" dirty="0"/>
              <a:t>Find artifacts</a:t>
            </a:r>
          </a:p>
          <a:p>
            <a:r>
              <a:rPr lang="en-US" dirty="0"/>
              <a:t>View images, basic information</a:t>
            </a:r>
          </a:p>
          <a:p>
            <a:r>
              <a:rPr lang="en-US" dirty="0"/>
              <a:t>Links to more information</a:t>
            </a:r>
          </a:p>
          <a:p>
            <a:r>
              <a:rPr lang="en-US" dirty="0"/>
              <a:t>Report sighting of an item </a:t>
            </a:r>
          </a:p>
          <a:p>
            <a:pPr lvl="1"/>
            <a:r>
              <a:rPr lang="en-US" dirty="0"/>
              <a:t>Geographic location</a:t>
            </a:r>
          </a:p>
          <a:p>
            <a:pPr lvl="1"/>
            <a:r>
              <a:rPr lang="en-US" dirty="0"/>
              <a:t>URL</a:t>
            </a:r>
          </a:p>
        </p:txBody>
      </p:sp>
      <p:sp>
        <p:nvSpPr>
          <p:cNvPr id="12" name="Cloud 11">
            <a:extLst>
              <a:ext uri="{FF2B5EF4-FFF2-40B4-BE49-F238E27FC236}">
                <a16:creationId xmlns:a16="http://schemas.microsoft.com/office/drawing/2014/main" id="{519F61B3-596E-4C0B-9390-E6239474D7ED}"/>
              </a:ext>
            </a:extLst>
          </p:cNvPr>
          <p:cNvSpPr/>
          <p:nvPr/>
        </p:nvSpPr>
        <p:spPr>
          <a:xfrm>
            <a:off x="3444044" y="3931920"/>
            <a:ext cx="1798516" cy="1432560"/>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3" name="Arrow: Up 12">
            <a:extLst>
              <a:ext uri="{FF2B5EF4-FFF2-40B4-BE49-F238E27FC236}">
                <a16:creationId xmlns:a16="http://schemas.microsoft.com/office/drawing/2014/main" id="{00F8AB46-5D31-4E48-B450-42CA476353A8}"/>
              </a:ext>
            </a:extLst>
          </p:cNvPr>
          <p:cNvSpPr/>
          <p:nvPr/>
        </p:nvSpPr>
        <p:spPr>
          <a:xfrm>
            <a:off x="3992880" y="4206240"/>
            <a:ext cx="751840" cy="629920"/>
          </a:xfrm>
          <a:prstGeom prst="upArrow">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05FC1122-960D-4BA6-B0DE-3BFE8C696810}"/>
              </a:ext>
            </a:extLst>
          </p:cNvPr>
          <p:cNvGrpSpPr>
            <a:grpSpLocks noChangeAspect="1"/>
          </p:cNvGrpSpPr>
          <p:nvPr/>
        </p:nvGrpSpPr>
        <p:grpSpPr>
          <a:xfrm>
            <a:off x="9607126" y="4009982"/>
            <a:ext cx="1579002" cy="1205274"/>
            <a:chOff x="8596313" y="3111500"/>
            <a:chExt cx="536575" cy="409575"/>
          </a:xfrm>
        </p:grpSpPr>
        <p:sp>
          <p:nvSpPr>
            <p:cNvPr id="15" name="Freeform 141">
              <a:extLst>
                <a:ext uri="{FF2B5EF4-FFF2-40B4-BE49-F238E27FC236}">
                  <a16:creationId xmlns:a16="http://schemas.microsoft.com/office/drawing/2014/main" id="{DFEDFD6C-F781-4D7A-8D60-3120FAFE56F4}"/>
                </a:ext>
              </a:extLst>
            </p:cNvPr>
            <p:cNvSpPr>
              <a:spLocks/>
            </p:cNvSpPr>
            <p:nvPr/>
          </p:nvSpPr>
          <p:spPr bwMode="white">
            <a:xfrm>
              <a:off x="8596313" y="3111500"/>
              <a:ext cx="536575" cy="409575"/>
            </a:xfrm>
            <a:custGeom>
              <a:avLst/>
              <a:gdLst>
                <a:gd name="T0" fmla="*/ 113 w 2362"/>
                <a:gd name="T1" fmla="*/ 0 h 1800"/>
                <a:gd name="T2" fmla="*/ 2249 w 2362"/>
                <a:gd name="T3" fmla="*/ 0 h 1800"/>
                <a:gd name="T4" fmla="*/ 2275 w 2362"/>
                <a:gd name="T5" fmla="*/ 3 h 1800"/>
                <a:gd name="T6" fmla="*/ 2299 w 2362"/>
                <a:gd name="T7" fmla="*/ 12 h 1800"/>
                <a:gd name="T8" fmla="*/ 2320 w 2362"/>
                <a:gd name="T9" fmla="*/ 25 h 1800"/>
                <a:gd name="T10" fmla="*/ 2337 w 2362"/>
                <a:gd name="T11" fmla="*/ 42 h 1800"/>
                <a:gd name="T12" fmla="*/ 2350 w 2362"/>
                <a:gd name="T13" fmla="*/ 63 h 1800"/>
                <a:gd name="T14" fmla="*/ 2359 w 2362"/>
                <a:gd name="T15" fmla="*/ 87 h 1800"/>
                <a:gd name="T16" fmla="*/ 2362 w 2362"/>
                <a:gd name="T17" fmla="*/ 113 h 1800"/>
                <a:gd name="T18" fmla="*/ 2362 w 2362"/>
                <a:gd name="T19" fmla="*/ 1687 h 1800"/>
                <a:gd name="T20" fmla="*/ 2359 w 2362"/>
                <a:gd name="T21" fmla="*/ 1713 h 1800"/>
                <a:gd name="T22" fmla="*/ 2350 w 2362"/>
                <a:gd name="T23" fmla="*/ 1737 h 1800"/>
                <a:gd name="T24" fmla="*/ 2337 w 2362"/>
                <a:gd name="T25" fmla="*/ 1758 h 1800"/>
                <a:gd name="T26" fmla="*/ 2320 w 2362"/>
                <a:gd name="T27" fmla="*/ 1775 h 1800"/>
                <a:gd name="T28" fmla="*/ 2299 w 2362"/>
                <a:gd name="T29" fmla="*/ 1788 h 1800"/>
                <a:gd name="T30" fmla="*/ 2275 w 2362"/>
                <a:gd name="T31" fmla="*/ 1797 h 1800"/>
                <a:gd name="T32" fmla="*/ 2249 w 2362"/>
                <a:gd name="T33" fmla="*/ 1800 h 1800"/>
                <a:gd name="T34" fmla="*/ 113 w 2362"/>
                <a:gd name="T35" fmla="*/ 1800 h 1800"/>
                <a:gd name="T36" fmla="*/ 87 w 2362"/>
                <a:gd name="T37" fmla="*/ 1797 h 1800"/>
                <a:gd name="T38" fmla="*/ 63 w 2362"/>
                <a:gd name="T39" fmla="*/ 1788 h 1800"/>
                <a:gd name="T40" fmla="*/ 42 w 2362"/>
                <a:gd name="T41" fmla="*/ 1775 h 1800"/>
                <a:gd name="T42" fmla="*/ 25 w 2362"/>
                <a:gd name="T43" fmla="*/ 1758 h 1800"/>
                <a:gd name="T44" fmla="*/ 12 w 2362"/>
                <a:gd name="T45" fmla="*/ 1737 h 1800"/>
                <a:gd name="T46" fmla="*/ 3 w 2362"/>
                <a:gd name="T47" fmla="*/ 1713 h 1800"/>
                <a:gd name="T48" fmla="*/ 0 w 2362"/>
                <a:gd name="T49" fmla="*/ 1687 h 1800"/>
                <a:gd name="T50" fmla="*/ 0 w 2362"/>
                <a:gd name="T51" fmla="*/ 113 h 1800"/>
                <a:gd name="T52" fmla="*/ 3 w 2362"/>
                <a:gd name="T53" fmla="*/ 87 h 1800"/>
                <a:gd name="T54" fmla="*/ 12 w 2362"/>
                <a:gd name="T55" fmla="*/ 63 h 1800"/>
                <a:gd name="T56" fmla="*/ 25 w 2362"/>
                <a:gd name="T57" fmla="*/ 42 h 1800"/>
                <a:gd name="T58" fmla="*/ 42 w 2362"/>
                <a:gd name="T59" fmla="*/ 25 h 1800"/>
                <a:gd name="T60" fmla="*/ 63 w 2362"/>
                <a:gd name="T61" fmla="*/ 12 h 1800"/>
                <a:gd name="T62" fmla="*/ 87 w 2362"/>
                <a:gd name="T63" fmla="*/ 3 h 1800"/>
                <a:gd name="T64" fmla="*/ 113 w 2362"/>
                <a:gd name="T6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2" h="1800">
                  <a:moveTo>
                    <a:pt x="113" y="0"/>
                  </a:moveTo>
                  <a:lnTo>
                    <a:pt x="2249" y="0"/>
                  </a:lnTo>
                  <a:lnTo>
                    <a:pt x="2275" y="3"/>
                  </a:lnTo>
                  <a:lnTo>
                    <a:pt x="2299" y="12"/>
                  </a:lnTo>
                  <a:lnTo>
                    <a:pt x="2320" y="25"/>
                  </a:lnTo>
                  <a:lnTo>
                    <a:pt x="2337" y="42"/>
                  </a:lnTo>
                  <a:lnTo>
                    <a:pt x="2350" y="63"/>
                  </a:lnTo>
                  <a:lnTo>
                    <a:pt x="2359" y="87"/>
                  </a:lnTo>
                  <a:lnTo>
                    <a:pt x="2362" y="113"/>
                  </a:lnTo>
                  <a:lnTo>
                    <a:pt x="2362" y="1687"/>
                  </a:lnTo>
                  <a:lnTo>
                    <a:pt x="2359" y="1713"/>
                  </a:lnTo>
                  <a:lnTo>
                    <a:pt x="2350" y="1737"/>
                  </a:lnTo>
                  <a:lnTo>
                    <a:pt x="2337" y="1758"/>
                  </a:lnTo>
                  <a:lnTo>
                    <a:pt x="2320" y="1775"/>
                  </a:lnTo>
                  <a:lnTo>
                    <a:pt x="2299" y="1788"/>
                  </a:lnTo>
                  <a:lnTo>
                    <a:pt x="2275" y="1797"/>
                  </a:lnTo>
                  <a:lnTo>
                    <a:pt x="2249" y="1800"/>
                  </a:lnTo>
                  <a:lnTo>
                    <a:pt x="113" y="1800"/>
                  </a:lnTo>
                  <a:lnTo>
                    <a:pt x="87" y="1797"/>
                  </a:lnTo>
                  <a:lnTo>
                    <a:pt x="63" y="1788"/>
                  </a:lnTo>
                  <a:lnTo>
                    <a:pt x="42" y="1775"/>
                  </a:lnTo>
                  <a:lnTo>
                    <a:pt x="25" y="1758"/>
                  </a:lnTo>
                  <a:lnTo>
                    <a:pt x="12" y="1737"/>
                  </a:lnTo>
                  <a:lnTo>
                    <a:pt x="3" y="1713"/>
                  </a:lnTo>
                  <a:lnTo>
                    <a:pt x="0" y="1687"/>
                  </a:lnTo>
                  <a:lnTo>
                    <a:pt x="0" y="113"/>
                  </a:lnTo>
                  <a:lnTo>
                    <a:pt x="3" y="87"/>
                  </a:lnTo>
                  <a:lnTo>
                    <a:pt x="12" y="63"/>
                  </a:lnTo>
                  <a:lnTo>
                    <a:pt x="25" y="42"/>
                  </a:lnTo>
                  <a:lnTo>
                    <a:pt x="42" y="25"/>
                  </a:lnTo>
                  <a:lnTo>
                    <a:pt x="63" y="12"/>
                  </a:lnTo>
                  <a:lnTo>
                    <a:pt x="87" y="3"/>
                  </a:lnTo>
                  <a:lnTo>
                    <a:pt x="113"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6" name="Rectangle 15">
              <a:extLst>
                <a:ext uri="{FF2B5EF4-FFF2-40B4-BE49-F238E27FC236}">
                  <a16:creationId xmlns:a16="http://schemas.microsoft.com/office/drawing/2014/main" id="{F1669F3E-8933-4A8A-9EFC-1DE972B47696}"/>
                </a:ext>
              </a:extLst>
            </p:cNvPr>
            <p:cNvSpPr>
              <a:spLocks noChangeArrowheads="1"/>
            </p:cNvSpPr>
            <p:nvPr/>
          </p:nvSpPr>
          <p:spPr bwMode="auto">
            <a:xfrm>
              <a:off x="8826501" y="3189288"/>
              <a:ext cx="228600" cy="254000"/>
            </a:xfrm>
            <a:prstGeom prst="rect">
              <a:avLst/>
            </a:prstGeom>
            <a:solidFill>
              <a:srgbClr val="7FD9FF"/>
            </a:soli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7" name="Freeform 143">
              <a:extLst>
                <a:ext uri="{FF2B5EF4-FFF2-40B4-BE49-F238E27FC236}">
                  <a16:creationId xmlns:a16="http://schemas.microsoft.com/office/drawing/2014/main" id="{77505434-D1F8-48FC-B007-B4A8FD415A00}"/>
                </a:ext>
              </a:extLst>
            </p:cNvPr>
            <p:cNvSpPr>
              <a:spLocks/>
            </p:cNvSpPr>
            <p:nvPr/>
          </p:nvSpPr>
          <p:spPr bwMode="auto">
            <a:xfrm>
              <a:off x="8826501" y="3189288"/>
              <a:ext cx="228600" cy="254000"/>
            </a:xfrm>
            <a:custGeom>
              <a:avLst/>
              <a:gdLst>
                <a:gd name="T0" fmla="*/ 314 w 1012"/>
                <a:gd name="T1" fmla="*/ 0 h 1124"/>
                <a:gd name="T2" fmla="*/ 315 w 1012"/>
                <a:gd name="T3" fmla="*/ 44 h 1124"/>
                <a:gd name="T4" fmla="*/ 338 w 1012"/>
                <a:gd name="T5" fmla="*/ 64 h 1124"/>
                <a:gd name="T6" fmla="*/ 363 w 1012"/>
                <a:gd name="T7" fmla="*/ 86 h 1124"/>
                <a:gd name="T8" fmla="*/ 390 w 1012"/>
                <a:gd name="T9" fmla="*/ 108 h 1124"/>
                <a:gd name="T10" fmla="*/ 416 w 1012"/>
                <a:gd name="T11" fmla="*/ 129 h 1124"/>
                <a:gd name="T12" fmla="*/ 434 w 1012"/>
                <a:gd name="T13" fmla="*/ 142 h 1124"/>
                <a:gd name="T14" fmla="*/ 461 w 1012"/>
                <a:gd name="T15" fmla="*/ 162 h 1124"/>
                <a:gd name="T16" fmla="*/ 493 w 1012"/>
                <a:gd name="T17" fmla="*/ 200 h 1124"/>
                <a:gd name="T18" fmla="*/ 528 w 1012"/>
                <a:gd name="T19" fmla="*/ 251 h 1124"/>
                <a:gd name="T20" fmla="*/ 562 w 1012"/>
                <a:gd name="T21" fmla="*/ 313 h 1124"/>
                <a:gd name="T22" fmla="*/ 589 w 1012"/>
                <a:gd name="T23" fmla="*/ 377 h 1124"/>
                <a:gd name="T24" fmla="*/ 606 w 1012"/>
                <a:gd name="T25" fmla="*/ 441 h 1124"/>
                <a:gd name="T26" fmla="*/ 612 w 1012"/>
                <a:gd name="T27" fmla="*/ 502 h 1124"/>
                <a:gd name="T28" fmla="*/ 611 w 1012"/>
                <a:gd name="T29" fmla="*/ 573 h 1124"/>
                <a:gd name="T30" fmla="*/ 610 w 1012"/>
                <a:gd name="T31" fmla="*/ 615 h 1124"/>
                <a:gd name="T32" fmla="*/ 610 w 1012"/>
                <a:gd name="T33" fmla="*/ 658 h 1124"/>
                <a:gd name="T34" fmla="*/ 624 w 1012"/>
                <a:gd name="T35" fmla="*/ 691 h 1124"/>
                <a:gd name="T36" fmla="*/ 657 w 1012"/>
                <a:gd name="T37" fmla="*/ 732 h 1124"/>
                <a:gd name="T38" fmla="*/ 675 w 1012"/>
                <a:gd name="T39" fmla="*/ 756 h 1124"/>
                <a:gd name="T40" fmla="*/ 699 w 1012"/>
                <a:gd name="T41" fmla="*/ 787 h 1124"/>
                <a:gd name="T42" fmla="*/ 725 w 1012"/>
                <a:gd name="T43" fmla="*/ 814 h 1124"/>
                <a:gd name="T44" fmla="*/ 747 w 1012"/>
                <a:gd name="T45" fmla="*/ 832 h 1124"/>
                <a:gd name="T46" fmla="*/ 767 w 1012"/>
                <a:gd name="T47" fmla="*/ 804 h 1124"/>
                <a:gd name="T48" fmla="*/ 786 w 1012"/>
                <a:gd name="T49" fmla="*/ 760 h 1124"/>
                <a:gd name="T50" fmla="*/ 803 w 1012"/>
                <a:gd name="T51" fmla="*/ 710 h 1124"/>
                <a:gd name="T52" fmla="*/ 815 w 1012"/>
                <a:gd name="T53" fmla="*/ 662 h 1124"/>
                <a:gd name="T54" fmla="*/ 821 w 1012"/>
                <a:gd name="T55" fmla="*/ 627 h 1124"/>
                <a:gd name="T56" fmla="*/ 831 w 1012"/>
                <a:gd name="T57" fmla="*/ 583 h 1124"/>
                <a:gd name="T58" fmla="*/ 860 w 1012"/>
                <a:gd name="T59" fmla="*/ 538 h 1124"/>
                <a:gd name="T60" fmla="*/ 898 w 1012"/>
                <a:gd name="T61" fmla="*/ 494 h 1124"/>
                <a:gd name="T62" fmla="*/ 939 w 1012"/>
                <a:gd name="T63" fmla="*/ 454 h 1124"/>
                <a:gd name="T64" fmla="*/ 977 w 1012"/>
                <a:gd name="T65" fmla="*/ 423 h 1124"/>
                <a:gd name="T66" fmla="*/ 1002 w 1012"/>
                <a:gd name="T67" fmla="*/ 404 h 1124"/>
                <a:gd name="T68" fmla="*/ 1012 w 1012"/>
                <a:gd name="T69" fmla="*/ 1124 h 1124"/>
                <a:gd name="T70" fmla="*/ 0 w 1012"/>
                <a:gd name="T71" fmla="*/ 0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2" h="1124">
                  <a:moveTo>
                    <a:pt x="0" y="0"/>
                  </a:moveTo>
                  <a:lnTo>
                    <a:pt x="314" y="0"/>
                  </a:lnTo>
                  <a:lnTo>
                    <a:pt x="314" y="23"/>
                  </a:lnTo>
                  <a:lnTo>
                    <a:pt x="315" y="44"/>
                  </a:lnTo>
                  <a:lnTo>
                    <a:pt x="325" y="54"/>
                  </a:lnTo>
                  <a:lnTo>
                    <a:pt x="338" y="64"/>
                  </a:lnTo>
                  <a:lnTo>
                    <a:pt x="353" y="76"/>
                  </a:lnTo>
                  <a:lnTo>
                    <a:pt x="363" y="86"/>
                  </a:lnTo>
                  <a:lnTo>
                    <a:pt x="376" y="97"/>
                  </a:lnTo>
                  <a:lnTo>
                    <a:pt x="390" y="108"/>
                  </a:lnTo>
                  <a:lnTo>
                    <a:pt x="404" y="119"/>
                  </a:lnTo>
                  <a:lnTo>
                    <a:pt x="416" y="129"/>
                  </a:lnTo>
                  <a:lnTo>
                    <a:pt x="427" y="136"/>
                  </a:lnTo>
                  <a:lnTo>
                    <a:pt x="434" y="142"/>
                  </a:lnTo>
                  <a:lnTo>
                    <a:pt x="447" y="149"/>
                  </a:lnTo>
                  <a:lnTo>
                    <a:pt x="461" y="162"/>
                  </a:lnTo>
                  <a:lnTo>
                    <a:pt x="476" y="179"/>
                  </a:lnTo>
                  <a:lnTo>
                    <a:pt x="493" y="200"/>
                  </a:lnTo>
                  <a:lnTo>
                    <a:pt x="511" y="225"/>
                  </a:lnTo>
                  <a:lnTo>
                    <a:pt x="528" y="251"/>
                  </a:lnTo>
                  <a:lnTo>
                    <a:pt x="545" y="281"/>
                  </a:lnTo>
                  <a:lnTo>
                    <a:pt x="562" y="313"/>
                  </a:lnTo>
                  <a:lnTo>
                    <a:pt x="577" y="344"/>
                  </a:lnTo>
                  <a:lnTo>
                    <a:pt x="589" y="377"/>
                  </a:lnTo>
                  <a:lnTo>
                    <a:pt x="599" y="409"/>
                  </a:lnTo>
                  <a:lnTo>
                    <a:pt x="606" y="441"/>
                  </a:lnTo>
                  <a:lnTo>
                    <a:pt x="611" y="471"/>
                  </a:lnTo>
                  <a:lnTo>
                    <a:pt x="612" y="502"/>
                  </a:lnTo>
                  <a:lnTo>
                    <a:pt x="612" y="537"/>
                  </a:lnTo>
                  <a:lnTo>
                    <a:pt x="611" y="573"/>
                  </a:lnTo>
                  <a:lnTo>
                    <a:pt x="610" y="593"/>
                  </a:lnTo>
                  <a:lnTo>
                    <a:pt x="610" y="615"/>
                  </a:lnTo>
                  <a:lnTo>
                    <a:pt x="608" y="638"/>
                  </a:lnTo>
                  <a:lnTo>
                    <a:pt x="610" y="658"/>
                  </a:lnTo>
                  <a:lnTo>
                    <a:pt x="611" y="675"/>
                  </a:lnTo>
                  <a:lnTo>
                    <a:pt x="624" y="691"/>
                  </a:lnTo>
                  <a:lnTo>
                    <a:pt x="640" y="710"/>
                  </a:lnTo>
                  <a:lnTo>
                    <a:pt x="657" y="732"/>
                  </a:lnTo>
                  <a:lnTo>
                    <a:pt x="664" y="743"/>
                  </a:lnTo>
                  <a:lnTo>
                    <a:pt x="675" y="756"/>
                  </a:lnTo>
                  <a:lnTo>
                    <a:pt x="687" y="771"/>
                  </a:lnTo>
                  <a:lnTo>
                    <a:pt x="699" y="787"/>
                  </a:lnTo>
                  <a:lnTo>
                    <a:pt x="712" y="802"/>
                  </a:lnTo>
                  <a:lnTo>
                    <a:pt x="725" y="814"/>
                  </a:lnTo>
                  <a:lnTo>
                    <a:pt x="736" y="825"/>
                  </a:lnTo>
                  <a:lnTo>
                    <a:pt x="747" y="832"/>
                  </a:lnTo>
                  <a:lnTo>
                    <a:pt x="756" y="821"/>
                  </a:lnTo>
                  <a:lnTo>
                    <a:pt x="767" y="804"/>
                  </a:lnTo>
                  <a:lnTo>
                    <a:pt x="776" y="783"/>
                  </a:lnTo>
                  <a:lnTo>
                    <a:pt x="786" y="760"/>
                  </a:lnTo>
                  <a:lnTo>
                    <a:pt x="795" y="735"/>
                  </a:lnTo>
                  <a:lnTo>
                    <a:pt x="803" y="710"/>
                  </a:lnTo>
                  <a:lnTo>
                    <a:pt x="810" y="686"/>
                  </a:lnTo>
                  <a:lnTo>
                    <a:pt x="815" y="662"/>
                  </a:lnTo>
                  <a:lnTo>
                    <a:pt x="819" y="642"/>
                  </a:lnTo>
                  <a:lnTo>
                    <a:pt x="821" y="627"/>
                  </a:lnTo>
                  <a:lnTo>
                    <a:pt x="824" y="605"/>
                  </a:lnTo>
                  <a:lnTo>
                    <a:pt x="831" y="583"/>
                  </a:lnTo>
                  <a:lnTo>
                    <a:pt x="844" y="561"/>
                  </a:lnTo>
                  <a:lnTo>
                    <a:pt x="860" y="538"/>
                  </a:lnTo>
                  <a:lnTo>
                    <a:pt x="878" y="516"/>
                  </a:lnTo>
                  <a:lnTo>
                    <a:pt x="898" y="494"/>
                  </a:lnTo>
                  <a:lnTo>
                    <a:pt x="919" y="473"/>
                  </a:lnTo>
                  <a:lnTo>
                    <a:pt x="939" y="454"/>
                  </a:lnTo>
                  <a:lnTo>
                    <a:pt x="959" y="437"/>
                  </a:lnTo>
                  <a:lnTo>
                    <a:pt x="977" y="423"/>
                  </a:lnTo>
                  <a:lnTo>
                    <a:pt x="993" y="410"/>
                  </a:lnTo>
                  <a:lnTo>
                    <a:pt x="1002" y="404"/>
                  </a:lnTo>
                  <a:lnTo>
                    <a:pt x="1012" y="399"/>
                  </a:lnTo>
                  <a:lnTo>
                    <a:pt x="1012" y="1124"/>
                  </a:lnTo>
                  <a:lnTo>
                    <a:pt x="0" y="1124"/>
                  </a:lnTo>
                  <a:lnTo>
                    <a:pt x="0" y="0"/>
                  </a:lnTo>
                  <a:close/>
                </a:path>
              </a:pathLst>
            </a:custGeom>
            <a:solidFill>
              <a:srgbClr val="50B348"/>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8" name="Freeform 144">
              <a:extLst>
                <a:ext uri="{FF2B5EF4-FFF2-40B4-BE49-F238E27FC236}">
                  <a16:creationId xmlns:a16="http://schemas.microsoft.com/office/drawing/2014/main" id="{11F799D5-B2CC-45C4-8D70-0D68F1366947}"/>
                </a:ext>
              </a:extLst>
            </p:cNvPr>
            <p:cNvSpPr>
              <a:spLocks/>
            </p:cNvSpPr>
            <p:nvPr/>
          </p:nvSpPr>
          <p:spPr bwMode="auto">
            <a:xfrm>
              <a:off x="8826501" y="3189288"/>
              <a:ext cx="228600" cy="254000"/>
            </a:xfrm>
            <a:custGeom>
              <a:avLst/>
              <a:gdLst>
                <a:gd name="T0" fmla="*/ 240 w 1012"/>
                <a:gd name="T1" fmla="*/ 0 h 1124"/>
                <a:gd name="T2" fmla="*/ 241 w 1012"/>
                <a:gd name="T3" fmla="*/ 43 h 1124"/>
                <a:gd name="T4" fmla="*/ 244 w 1012"/>
                <a:gd name="T5" fmla="*/ 76 h 1124"/>
                <a:gd name="T6" fmla="*/ 251 w 1012"/>
                <a:gd name="T7" fmla="*/ 92 h 1124"/>
                <a:gd name="T8" fmla="*/ 269 w 1012"/>
                <a:gd name="T9" fmla="*/ 105 h 1124"/>
                <a:gd name="T10" fmla="*/ 297 w 1012"/>
                <a:gd name="T11" fmla="*/ 129 h 1124"/>
                <a:gd name="T12" fmla="*/ 331 w 1012"/>
                <a:gd name="T13" fmla="*/ 156 h 1124"/>
                <a:gd name="T14" fmla="*/ 363 w 1012"/>
                <a:gd name="T15" fmla="*/ 184 h 1124"/>
                <a:gd name="T16" fmla="*/ 393 w 1012"/>
                <a:gd name="T17" fmla="*/ 205 h 1124"/>
                <a:gd name="T18" fmla="*/ 414 w 1012"/>
                <a:gd name="T19" fmla="*/ 218 h 1124"/>
                <a:gd name="T20" fmla="*/ 436 w 1012"/>
                <a:gd name="T21" fmla="*/ 244 h 1124"/>
                <a:gd name="T22" fmla="*/ 463 w 1012"/>
                <a:gd name="T23" fmla="*/ 285 h 1124"/>
                <a:gd name="T24" fmla="*/ 488 w 1012"/>
                <a:gd name="T25" fmla="*/ 334 h 1124"/>
                <a:gd name="T26" fmla="*/ 511 w 1012"/>
                <a:gd name="T27" fmla="*/ 387 h 1124"/>
                <a:gd name="T28" fmla="*/ 528 w 1012"/>
                <a:gd name="T29" fmla="*/ 435 h 1124"/>
                <a:gd name="T30" fmla="*/ 537 w 1012"/>
                <a:gd name="T31" fmla="*/ 476 h 1124"/>
                <a:gd name="T32" fmla="*/ 537 w 1012"/>
                <a:gd name="T33" fmla="*/ 520 h 1124"/>
                <a:gd name="T34" fmla="*/ 536 w 1012"/>
                <a:gd name="T35" fmla="*/ 572 h 1124"/>
                <a:gd name="T36" fmla="*/ 535 w 1012"/>
                <a:gd name="T37" fmla="*/ 623 h 1124"/>
                <a:gd name="T38" fmla="*/ 536 w 1012"/>
                <a:gd name="T39" fmla="*/ 671 h 1124"/>
                <a:gd name="T40" fmla="*/ 541 w 1012"/>
                <a:gd name="T41" fmla="*/ 707 h 1124"/>
                <a:gd name="T42" fmla="*/ 552 w 1012"/>
                <a:gd name="T43" fmla="*/ 726 h 1124"/>
                <a:gd name="T44" fmla="*/ 570 w 1012"/>
                <a:gd name="T45" fmla="*/ 744 h 1124"/>
                <a:gd name="T46" fmla="*/ 596 w 1012"/>
                <a:gd name="T47" fmla="*/ 776 h 1124"/>
                <a:gd name="T48" fmla="*/ 626 w 1012"/>
                <a:gd name="T49" fmla="*/ 818 h 1124"/>
                <a:gd name="T50" fmla="*/ 662 w 1012"/>
                <a:gd name="T51" fmla="*/ 858 h 1124"/>
                <a:gd name="T52" fmla="*/ 699 w 1012"/>
                <a:gd name="T53" fmla="*/ 892 h 1124"/>
                <a:gd name="T54" fmla="*/ 738 w 1012"/>
                <a:gd name="T55" fmla="*/ 908 h 1124"/>
                <a:gd name="T56" fmla="*/ 775 w 1012"/>
                <a:gd name="T57" fmla="*/ 904 h 1124"/>
                <a:gd name="T58" fmla="*/ 808 w 1012"/>
                <a:gd name="T59" fmla="*/ 877 h 1124"/>
                <a:gd name="T60" fmla="*/ 836 w 1012"/>
                <a:gd name="T61" fmla="*/ 832 h 1124"/>
                <a:gd name="T62" fmla="*/ 859 w 1012"/>
                <a:gd name="T63" fmla="*/ 780 h 1124"/>
                <a:gd name="T64" fmla="*/ 876 w 1012"/>
                <a:gd name="T65" fmla="*/ 725 h 1124"/>
                <a:gd name="T66" fmla="*/ 888 w 1012"/>
                <a:gd name="T67" fmla="*/ 675 h 1124"/>
                <a:gd name="T68" fmla="*/ 895 w 1012"/>
                <a:gd name="T69" fmla="*/ 639 h 1124"/>
                <a:gd name="T70" fmla="*/ 898 w 1012"/>
                <a:gd name="T71" fmla="*/ 618 h 1124"/>
                <a:gd name="T72" fmla="*/ 913 w 1012"/>
                <a:gd name="T73" fmla="*/ 593 h 1124"/>
                <a:gd name="T74" fmla="*/ 938 w 1012"/>
                <a:gd name="T75" fmla="*/ 563 h 1124"/>
                <a:gd name="T76" fmla="*/ 969 w 1012"/>
                <a:gd name="T77" fmla="*/ 532 h 1124"/>
                <a:gd name="T78" fmla="*/ 999 w 1012"/>
                <a:gd name="T79" fmla="*/ 504 h 1124"/>
                <a:gd name="T80" fmla="*/ 1012 w 1012"/>
                <a:gd name="T81" fmla="*/ 1124 h 1124"/>
                <a:gd name="T82" fmla="*/ 0 w 1012"/>
                <a:gd name="T83" fmla="*/ 0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2" h="1124">
                  <a:moveTo>
                    <a:pt x="0" y="0"/>
                  </a:moveTo>
                  <a:lnTo>
                    <a:pt x="240" y="0"/>
                  </a:lnTo>
                  <a:lnTo>
                    <a:pt x="240" y="22"/>
                  </a:lnTo>
                  <a:lnTo>
                    <a:pt x="241" y="43"/>
                  </a:lnTo>
                  <a:lnTo>
                    <a:pt x="242" y="61"/>
                  </a:lnTo>
                  <a:lnTo>
                    <a:pt x="244" y="76"/>
                  </a:lnTo>
                  <a:lnTo>
                    <a:pt x="247" y="87"/>
                  </a:lnTo>
                  <a:lnTo>
                    <a:pt x="251" y="92"/>
                  </a:lnTo>
                  <a:lnTo>
                    <a:pt x="259" y="97"/>
                  </a:lnTo>
                  <a:lnTo>
                    <a:pt x="269" y="105"/>
                  </a:lnTo>
                  <a:lnTo>
                    <a:pt x="282" y="116"/>
                  </a:lnTo>
                  <a:lnTo>
                    <a:pt x="297" y="129"/>
                  </a:lnTo>
                  <a:lnTo>
                    <a:pt x="314" y="143"/>
                  </a:lnTo>
                  <a:lnTo>
                    <a:pt x="331" y="156"/>
                  </a:lnTo>
                  <a:lnTo>
                    <a:pt x="348" y="171"/>
                  </a:lnTo>
                  <a:lnTo>
                    <a:pt x="363" y="184"/>
                  </a:lnTo>
                  <a:lnTo>
                    <a:pt x="379" y="195"/>
                  </a:lnTo>
                  <a:lnTo>
                    <a:pt x="393" y="205"/>
                  </a:lnTo>
                  <a:lnTo>
                    <a:pt x="405" y="211"/>
                  </a:lnTo>
                  <a:lnTo>
                    <a:pt x="414" y="218"/>
                  </a:lnTo>
                  <a:lnTo>
                    <a:pt x="425" y="229"/>
                  </a:lnTo>
                  <a:lnTo>
                    <a:pt x="436" y="244"/>
                  </a:lnTo>
                  <a:lnTo>
                    <a:pt x="449" y="263"/>
                  </a:lnTo>
                  <a:lnTo>
                    <a:pt x="463" y="285"/>
                  </a:lnTo>
                  <a:lnTo>
                    <a:pt x="475" y="308"/>
                  </a:lnTo>
                  <a:lnTo>
                    <a:pt x="488" y="334"/>
                  </a:lnTo>
                  <a:lnTo>
                    <a:pt x="501" y="360"/>
                  </a:lnTo>
                  <a:lnTo>
                    <a:pt x="511" y="387"/>
                  </a:lnTo>
                  <a:lnTo>
                    <a:pt x="521" y="412"/>
                  </a:lnTo>
                  <a:lnTo>
                    <a:pt x="528" y="435"/>
                  </a:lnTo>
                  <a:lnTo>
                    <a:pt x="533" y="457"/>
                  </a:lnTo>
                  <a:lnTo>
                    <a:pt x="537" y="476"/>
                  </a:lnTo>
                  <a:lnTo>
                    <a:pt x="537" y="497"/>
                  </a:lnTo>
                  <a:lnTo>
                    <a:pt x="537" y="520"/>
                  </a:lnTo>
                  <a:lnTo>
                    <a:pt x="537" y="545"/>
                  </a:lnTo>
                  <a:lnTo>
                    <a:pt x="536" y="572"/>
                  </a:lnTo>
                  <a:lnTo>
                    <a:pt x="535" y="598"/>
                  </a:lnTo>
                  <a:lnTo>
                    <a:pt x="535" y="623"/>
                  </a:lnTo>
                  <a:lnTo>
                    <a:pt x="535" y="648"/>
                  </a:lnTo>
                  <a:lnTo>
                    <a:pt x="536" y="671"/>
                  </a:lnTo>
                  <a:lnTo>
                    <a:pt x="537" y="691"/>
                  </a:lnTo>
                  <a:lnTo>
                    <a:pt x="541" y="707"/>
                  </a:lnTo>
                  <a:lnTo>
                    <a:pt x="545" y="718"/>
                  </a:lnTo>
                  <a:lnTo>
                    <a:pt x="552" y="726"/>
                  </a:lnTo>
                  <a:lnTo>
                    <a:pt x="561" y="732"/>
                  </a:lnTo>
                  <a:lnTo>
                    <a:pt x="570" y="744"/>
                  </a:lnTo>
                  <a:lnTo>
                    <a:pt x="583" y="758"/>
                  </a:lnTo>
                  <a:lnTo>
                    <a:pt x="596" y="776"/>
                  </a:lnTo>
                  <a:lnTo>
                    <a:pt x="611" y="797"/>
                  </a:lnTo>
                  <a:lnTo>
                    <a:pt x="626" y="818"/>
                  </a:lnTo>
                  <a:lnTo>
                    <a:pt x="644" y="838"/>
                  </a:lnTo>
                  <a:lnTo>
                    <a:pt x="662" y="858"/>
                  </a:lnTo>
                  <a:lnTo>
                    <a:pt x="680" y="876"/>
                  </a:lnTo>
                  <a:lnTo>
                    <a:pt x="699" y="892"/>
                  </a:lnTo>
                  <a:lnTo>
                    <a:pt x="719" y="902"/>
                  </a:lnTo>
                  <a:lnTo>
                    <a:pt x="738" y="908"/>
                  </a:lnTo>
                  <a:lnTo>
                    <a:pt x="758" y="910"/>
                  </a:lnTo>
                  <a:lnTo>
                    <a:pt x="775" y="904"/>
                  </a:lnTo>
                  <a:lnTo>
                    <a:pt x="792" y="893"/>
                  </a:lnTo>
                  <a:lnTo>
                    <a:pt x="808" y="877"/>
                  </a:lnTo>
                  <a:lnTo>
                    <a:pt x="822" y="856"/>
                  </a:lnTo>
                  <a:lnTo>
                    <a:pt x="836" y="832"/>
                  </a:lnTo>
                  <a:lnTo>
                    <a:pt x="847" y="806"/>
                  </a:lnTo>
                  <a:lnTo>
                    <a:pt x="859" y="780"/>
                  </a:lnTo>
                  <a:lnTo>
                    <a:pt x="868" y="751"/>
                  </a:lnTo>
                  <a:lnTo>
                    <a:pt x="876" y="725"/>
                  </a:lnTo>
                  <a:lnTo>
                    <a:pt x="883" y="698"/>
                  </a:lnTo>
                  <a:lnTo>
                    <a:pt x="888" y="675"/>
                  </a:lnTo>
                  <a:lnTo>
                    <a:pt x="893" y="655"/>
                  </a:lnTo>
                  <a:lnTo>
                    <a:pt x="895" y="639"/>
                  </a:lnTo>
                  <a:lnTo>
                    <a:pt x="896" y="629"/>
                  </a:lnTo>
                  <a:lnTo>
                    <a:pt x="898" y="618"/>
                  </a:lnTo>
                  <a:lnTo>
                    <a:pt x="903" y="606"/>
                  </a:lnTo>
                  <a:lnTo>
                    <a:pt x="913" y="593"/>
                  </a:lnTo>
                  <a:lnTo>
                    <a:pt x="924" y="578"/>
                  </a:lnTo>
                  <a:lnTo>
                    <a:pt x="938" y="563"/>
                  </a:lnTo>
                  <a:lnTo>
                    <a:pt x="953" y="547"/>
                  </a:lnTo>
                  <a:lnTo>
                    <a:pt x="969" y="532"/>
                  </a:lnTo>
                  <a:lnTo>
                    <a:pt x="983" y="518"/>
                  </a:lnTo>
                  <a:lnTo>
                    <a:pt x="999" y="504"/>
                  </a:lnTo>
                  <a:lnTo>
                    <a:pt x="1012" y="492"/>
                  </a:lnTo>
                  <a:lnTo>
                    <a:pt x="1012" y="1124"/>
                  </a:lnTo>
                  <a:lnTo>
                    <a:pt x="0" y="1124"/>
                  </a:lnTo>
                  <a:lnTo>
                    <a:pt x="0" y="0"/>
                  </a:lnTo>
                  <a:close/>
                </a:path>
              </a:pathLst>
            </a:custGeom>
            <a:solidFill>
              <a:srgbClr val="AAD04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19" name="Freeform 145">
              <a:extLst>
                <a:ext uri="{FF2B5EF4-FFF2-40B4-BE49-F238E27FC236}">
                  <a16:creationId xmlns:a16="http://schemas.microsoft.com/office/drawing/2014/main" id="{788009B8-F1E1-48EE-9F89-0454962D6EC3}"/>
                </a:ext>
              </a:extLst>
            </p:cNvPr>
            <p:cNvSpPr>
              <a:spLocks/>
            </p:cNvSpPr>
            <p:nvPr/>
          </p:nvSpPr>
          <p:spPr bwMode="auto">
            <a:xfrm>
              <a:off x="8826501" y="3341688"/>
              <a:ext cx="103188" cy="101600"/>
            </a:xfrm>
            <a:custGeom>
              <a:avLst/>
              <a:gdLst>
                <a:gd name="T0" fmla="*/ 0 w 453"/>
                <a:gd name="T1" fmla="*/ 0 h 448"/>
                <a:gd name="T2" fmla="*/ 42 w 453"/>
                <a:gd name="T3" fmla="*/ 36 h 448"/>
                <a:gd name="T4" fmla="*/ 88 w 453"/>
                <a:gd name="T5" fmla="*/ 70 h 448"/>
                <a:gd name="T6" fmla="*/ 134 w 453"/>
                <a:gd name="T7" fmla="*/ 103 h 448"/>
                <a:gd name="T8" fmla="*/ 181 w 453"/>
                <a:gd name="T9" fmla="*/ 131 h 448"/>
                <a:gd name="T10" fmla="*/ 227 w 453"/>
                <a:gd name="T11" fmla="*/ 159 h 448"/>
                <a:gd name="T12" fmla="*/ 270 w 453"/>
                <a:gd name="T13" fmla="*/ 183 h 448"/>
                <a:gd name="T14" fmla="*/ 297 w 453"/>
                <a:gd name="T15" fmla="*/ 200 h 448"/>
                <a:gd name="T16" fmla="*/ 320 w 453"/>
                <a:gd name="T17" fmla="*/ 220 h 448"/>
                <a:gd name="T18" fmla="*/ 341 w 453"/>
                <a:gd name="T19" fmla="*/ 242 h 448"/>
                <a:gd name="T20" fmla="*/ 359 w 453"/>
                <a:gd name="T21" fmla="*/ 266 h 448"/>
                <a:gd name="T22" fmla="*/ 375 w 453"/>
                <a:gd name="T23" fmla="*/ 293 h 448"/>
                <a:gd name="T24" fmla="*/ 390 w 453"/>
                <a:gd name="T25" fmla="*/ 319 h 448"/>
                <a:gd name="T26" fmla="*/ 402 w 453"/>
                <a:gd name="T27" fmla="*/ 344 h 448"/>
                <a:gd name="T28" fmla="*/ 414 w 453"/>
                <a:gd name="T29" fmla="*/ 370 h 448"/>
                <a:gd name="T30" fmla="*/ 425 w 453"/>
                <a:gd name="T31" fmla="*/ 394 h 448"/>
                <a:gd name="T32" fmla="*/ 434 w 453"/>
                <a:gd name="T33" fmla="*/ 415 h 448"/>
                <a:gd name="T34" fmla="*/ 444 w 453"/>
                <a:gd name="T35" fmla="*/ 433 h 448"/>
                <a:gd name="T36" fmla="*/ 453 w 453"/>
                <a:gd name="T37" fmla="*/ 448 h 448"/>
                <a:gd name="T38" fmla="*/ 0 w 453"/>
                <a:gd name="T39" fmla="*/ 448 h 448"/>
                <a:gd name="T40" fmla="*/ 0 w 453"/>
                <a:gd name="T41"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3" h="448">
                  <a:moveTo>
                    <a:pt x="0" y="0"/>
                  </a:moveTo>
                  <a:lnTo>
                    <a:pt x="42" y="36"/>
                  </a:lnTo>
                  <a:lnTo>
                    <a:pt x="88" y="70"/>
                  </a:lnTo>
                  <a:lnTo>
                    <a:pt x="134" y="103"/>
                  </a:lnTo>
                  <a:lnTo>
                    <a:pt x="181" y="131"/>
                  </a:lnTo>
                  <a:lnTo>
                    <a:pt x="227" y="159"/>
                  </a:lnTo>
                  <a:lnTo>
                    <a:pt x="270" y="183"/>
                  </a:lnTo>
                  <a:lnTo>
                    <a:pt x="297" y="200"/>
                  </a:lnTo>
                  <a:lnTo>
                    <a:pt x="320" y="220"/>
                  </a:lnTo>
                  <a:lnTo>
                    <a:pt x="341" y="242"/>
                  </a:lnTo>
                  <a:lnTo>
                    <a:pt x="359" y="266"/>
                  </a:lnTo>
                  <a:lnTo>
                    <a:pt x="375" y="293"/>
                  </a:lnTo>
                  <a:lnTo>
                    <a:pt x="390" y="319"/>
                  </a:lnTo>
                  <a:lnTo>
                    <a:pt x="402" y="344"/>
                  </a:lnTo>
                  <a:lnTo>
                    <a:pt x="414" y="370"/>
                  </a:lnTo>
                  <a:lnTo>
                    <a:pt x="425" y="394"/>
                  </a:lnTo>
                  <a:lnTo>
                    <a:pt x="434" y="415"/>
                  </a:lnTo>
                  <a:lnTo>
                    <a:pt x="444" y="433"/>
                  </a:lnTo>
                  <a:lnTo>
                    <a:pt x="453" y="448"/>
                  </a:lnTo>
                  <a:lnTo>
                    <a:pt x="0" y="448"/>
                  </a:lnTo>
                  <a:lnTo>
                    <a:pt x="0" y="0"/>
                  </a:lnTo>
                  <a:close/>
                </a:path>
              </a:pathLst>
            </a:custGeom>
            <a:solidFill>
              <a:srgbClr val="F79A5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0" name="Freeform 146">
              <a:extLst>
                <a:ext uri="{FF2B5EF4-FFF2-40B4-BE49-F238E27FC236}">
                  <a16:creationId xmlns:a16="http://schemas.microsoft.com/office/drawing/2014/main" id="{324B68C6-6C95-47DD-B245-F3B71D5328F5}"/>
                </a:ext>
              </a:extLst>
            </p:cNvPr>
            <p:cNvSpPr>
              <a:spLocks/>
            </p:cNvSpPr>
            <p:nvPr/>
          </p:nvSpPr>
          <p:spPr bwMode="auto">
            <a:xfrm>
              <a:off x="8826501" y="3379788"/>
              <a:ext cx="68263" cy="63500"/>
            </a:xfrm>
            <a:custGeom>
              <a:avLst/>
              <a:gdLst>
                <a:gd name="T0" fmla="*/ 0 w 305"/>
                <a:gd name="T1" fmla="*/ 0 h 279"/>
                <a:gd name="T2" fmla="*/ 41 w 305"/>
                <a:gd name="T3" fmla="*/ 16 h 279"/>
                <a:gd name="T4" fmla="*/ 83 w 305"/>
                <a:gd name="T5" fmla="*/ 32 h 279"/>
                <a:gd name="T6" fmla="*/ 127 w 305"/>
                <a:gd name="T7" fmla="*/ 48 h 279"/>
                <a:gd name="T8" fmla="*/ 168 w 305"/>
                <a:gd name="T9" fmla="*/ 67 h 279"/>
                <a:gd name="T10" fmla="*/ 209 w 305"/>
                <a:gd name="T11" fmla="*/ 88 h 279"/>
                <a:gd name="T12" fmla="*/ 231 w 305"/>
                <a:gd name="T13" fmla="*/ 105 h 279"/>
                <a:gd name="T14" fmla="*/ 250 w 305"/>
                <a:gd name="T15" fmla="*/ 125 h 279"/>
                <a:gd name="T16" fmla="*/ 266 w 305"/>
                <a:gd name="T17" fmla="*/ 148 h 279"/>
                <a:gd name="T18" fmla="*/ 279 w 305"/>
                <a:gd name="T19" fmla="*/ 173 h 279"/>
                <a:gd name="T20" fmla="*/ 288 w 305"/>
                <a:gd name="T21" fmla="*/ 199 h 279"/>
                <a:gd name="T22" fmla="*/ 296 w 305"/>
                <a:gd name="T23" fmla="*/ 226 h 279"/>
                <a:gd name="T24" fmla="*/ 301 w 305"/>
                <a:gd name="T25" fmla="*/ 253 h 279"/>
                <a:gd name="T26" fmla="*/ 305 w 305"/>
                <a:gd name="T27" fmla="*/ 279 h 279"/>
                <a:gd name="T28" fmla="*/ 0 w 305"/>
                <a:gd name="T29" fmla="*/ 279 h 279"/>
                <a:gd name="T30" fmla="*/ 0 w 305"/>
                <a:gd name="T31"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279">
                  <a:moveTo>
                    <a:pt x="0" y="0"/>
                  </a:moveTo>
                  <a:lnTo>
                    <a:pt x="41" y="16"/>
                  </a:lnTo>
                  <a:lnTo>
                    <a:pt x="83" y="32"/>
                  </a:lnTo>
                  <a:lnTo>
                    <a:pt x="127" y="48"/>
                  </a:lnTo>
                  <a:lnTo>
                    <a:pt x="168" y="67"/>
                  </a:lnTo>
                  <a:lnTo>
                    <a:pt x="209" y="88"/>
                  </a:lnTo>
                  <a:lnTo>
                    <a:pt x="231" y="105"/>
                  </a:lnTo>
                  <a:lnTo>
                    <a:pt x="250" y="125"/>
                  </a:lnTo>
                  <a:lnTo>
                    <a:pt x="266" y="148"/>
                  </a:lnTo>
                  <a:lnTo>
                    <a:pt x="279" y="173"/>
                  </a:lnTo>
                  <a:lnTo>
                    <a:pt x="288" y="199"/>
                  </a:lnTo>
                  <a:lnTo>
                    <a:pt x="296" y="226"/>
                  </a:lnTo>
                  <a:lnTo>
                    <a:pt x="301" y="253"/>
                  </a:lnTo>
                  <a:lnTo>
                    <a:pt x="305" y="279"/>
                  </a:lnTo>
                  <a:lnTo>
                    <a:pt x="0" y="279"/>
                  </a:lnTo>
                  <a:lnTo>
                    <a:pt x="0" y="0"/>
                  </a:lnTo>
                  <a:close/>
                </a:path>
              </a:pathLst>
            </a:custGeom>
            <a:solidFill>
              <a:srgbClr val="FAD15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1" name="Freeform 147">
              <a:extLst>
                <a:ext uri="{FF2B5EF4-FFF2-40B4-BE49-F238E27FC236}">
                  <a16:creationId xmlns:a16="http://schemas.microsoft.com/office/drawing/2014/main" id="{F979F3D5-1AE0-4809-A0DC-8534B8AD2E03}"/>
                </a:ext>
              </a:extLst>
            </p:cNvPr>
            <p:cNvSpPr>
              <a:spLocks/>
            </p:cNvSpPr>
            <p:nvPr/>
          </p:nvSpPr>
          <p:spPr bwMode="auto">
            <a:xfrm>
              <a:off x="8874126" y="3281363"/>
              <a:ext cx="26988" cy="26988"/>
            </a:xfrm>
            <a:custGeom>
              <a:avLst/>
              <a:gdLst>
                <a:gd name="T0" fmla="*/ 58 w 116"/>
                <a:gd name="T1" fmla="*/ 0 h 117"/>
                <a:gd name="T2" fmla="*/ 76 w 116"/>
                <a:gd name="T3" fmla="*/ 3 h 117"/>
                <a:gd name="T4" fmla="*/ 92 w 116"/>
                <a:gd name="T5" fmla="*/ 11 h 117"/>
                <a:gd name="T6" fmla="*/ 105 w 116"/>
                <a:gd name="T7" fmla="*/ 24 h 117"/>
                <a:gd name="T8" fmla="*/ 112 w 116"/>
                <a:gd name="T9" fmla="*/ 40 h 117"/>
                <a:gd name="T10" fmla="*/ 116 w 116"/>
                <a:gd name="T11" fmla="*/ 59 h 117"/>
                <a:gd name="T12" fmla="*/ 112 w 116"/>
                <a:gd name="T13" fmla="*/ 77 h 117"/>
                <a:gd name="T14" fmla="*/ 105 w 116"/>
                <a:gd name="T15" fmla="*/ 94 h 117"/>
                <a:gd name="T16" fmla="*/ 92 w 116"/>
                <a:gd name="T17" fmla="*/ 106 h 117"/>
                <a:gd name="T18" fmla="*/ 76 w 116"/>
                <a:gd name="T19" fmla="*/ 115 h 117"/>
                <a:gd name="T20" fmla="*/ 58 w 116"/>
                <a:gd name="T21" fmla="*/ 117 h 117"/>
                <a:gd name="T22" fmla="*/ 39 w 116"/>
                <a:gd name="T23" fmla="*/ 115 h 117"/>
                <a:gd name="T24" fmla="*/ 24 w 116"/>
                <a:gd name="T25" fmla="*/ 106 h 117"/>
                <a:gd name="T26" fmla="*/ 12 w 116"/>
                <a:gd name="T27" fmla="*/ 94 h 117"/>
                <a:gd name="T28" fmla="*/ 4 w 116"/>
                <a:gd name="T29" fmla="*/ 77 h 117"/>
                <a:gd name="T30" fmla="*/ 0 w 116"/>
                <a:gd name="T31" fmla="*/ 59 h 117"/>
                <a:gd name="T32" fmla="*/ 4 w 116"/>
                <a:gd name="T33" fmla="*/ 40 h 117"/>
                <a:gd name="T34" fmla="*/ 12 w 116"/>
                <a:gd name="T35" fmla="*/ 24 h 117"/>
                <a:gd name="T36" fmla="*/ 24 w 116"/>
                <a:gd name="T37" fmla="*/ 11 h 117"/>
                <a:gd name="T38" fmla="*/ 39 w 116"/>
                <a:gd name="T39" fmla="*/ 3 h 117"/>
                <a:gd name="T40" fmla="*/ 58 w 116"/>
                <a:gd name="T4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7">
                  <a:moveTo>
                    <a:pt x="58" y="0"/>
                  </a:moveTo>
                  <a:lnTo>
                    <a:pt x="76" y="3"/>
                  </a:lnTo>
                  <a:lnTo>
                    <a:pt x="92" y="11"/>
                  </a:lnTo>
                  <a:lnTo>
                    <a:pt x="105" y="24"/>
                  </a:lnTo>
                  <a:lnTo>
                    <a:pt x="112" y="40"/>
                  </a:lnTo>
                  <a:lnTo>
                    <a:pt x="116" y="59"/>
                  </a:lnTo>
                  <a:lnTo>
                    <a:pt x="112" y="77"/>
                  </a:lnTo>
                  <a:lnTo>
                    <a:pt x="105" y="94"/>
                  </a:lnTo>
                  <a:lnTo>
                    <a:pt x="92" y="106"/>
                  </a:lnTo>
                  <a:lnTo>
                    <a:pt x="76" y="115"/>
                  </a:lnTo>
                  <a:lnTo>
                    <a:pt x="58" y="117"/>
                  </a:lnTo>
                  <a:lnTo>
                    <a:pt x="39" y="115"/>
                  </a:lnTo>
                  <a:lnTo>
                    <a:pt x="24" y="106"/>
                  </a:lnTo>
                  <a:lnTo>
                    <a:pt x="12" y="94"/>
                  </a:lnTo>
                  <a:lnTo>
                    <a:pt x="4" y="77"/>
                  </a:lnTo>
                  <a:lnTo>
                    <a:pt x="0" y="59"/>
                  </a:lnTo>
                  <a:lnTo>
                    <a:pt x="4" y="40"/>
                  </a:lnTo>
                  <a:lnTo>
                    <a:pt x="12" y="24"/>
                  </a:lnTo>
                  <a:lnTo>
                    <a:pt x="24" y="11"/>
                  </a:lnTo>
                  <a:lnTo>
                    <a:pt x="39" y="3"/>
                  </a:lnTo>
                  <a:lnTo>
                    <a:pt x="58" y="0"/>
                  </a:lnTo>
                  <a:close/>
                </a:path>
              </a:pathLst>
            </a:custGeom>
            <a:solidFill>
              <a:srgbClr val="28813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2" name="Freeform 148">
              <a:extLst>
                <a:ext uri="{FF2B5EF4-FFF2-40B4-BE49-F238E27FC236}">
                  <a16:creationId xmlns:a16="http://schemas.microsoft.com/office/drawing/2014/main" id="{E04362B0-7F20-482F-B706-664424D7A836}"/>
                </a:ext>
              </a:extLst>
            </p:cNvPr>
            <p:cNvSpPr>
              <a:spLocks/>
            </p:cNvSpPr>
            <p:nvPr/>
          </p:nvSpPr>
          <p:spPr bwMode="auto">
            <a:xfrm>
              <a:off x="8845551" y="3363913"/>
              <a:ext cx="39688" cy="41275"/>
            </a:xfrm>
            <a:custGeom>
              <a:avLst/>
              <a:gdLst>
                <a:gd name="T0" fmla="*/ 88 w 176"/>
                <a:gd name="T1" fmla="*/ 0 h 180"/>
                <a:gd name="T2" fmla="*/ 111 w 176"/>
                <a:gd name="T3" fmla="*/ 3 h 180"/>
                <a:gd name="T4" fmla="*/ 132 w 176"/>
                <a:gd name="T5" fmla="*/ 12 h 180"/>
                <a:gd name="T6" fmla="*/ 150 w 176"/>
                <a:gd name="T7" fmla="*/ 27 h 180"/>
                <a:gd name="T8" fmla="*/ 164 w 176"/>
                <a:gd name="T9" fmla="*/ 45 h 180"/>
                <a:gd name="T10" fmla="*/ 173 w 176"/>
                <a:gd name="T11" fmla="*/ 66 h 180"/>
                <a:gd name="T12" fmla="*/ 176 w 176"/>
                <a:gd name="T13" fmla="*/ 90 h 180"/>
                <a:gd name="T14" fmla="*/ 173 w 176"/>
                <a:gd name="T15" fmla="*/ 113 h 180"/>
                <a:gd name="T16" fmla="*/ 164 w 176"/>
                <a:gd name="T17" fmla="*/ 135 h 180"/>
                <a:gd name="T18" fmla="*/ 150 w 176"/>
                <a:gd name="T19" fmla="*/ 153 h 180"/>
                <a:gd name="T20" fmla="*/ 132 w 176"/>
                <a:gd name="T21" fmla="*/ 167 h 180"/>
                <a:gd name="T22" fmla="*/ 111 w 176"/>
                <a:gd name="T23" fmla="*/ 177 h 180"/>
                <a:gd name="T24" fmla="*/ 88 w 176"/>
                <a:gd name="T25" fmla="*/ 180 h 180"/>
                <a:gd name="T26" fmla="*/ 65 w 176"/>
                <a:gd name="T27" fmla="*/ 177 h 180"/>
                <a:gd name="T28" fmla="*/ 44 w 176"/>
                <a:gd name="T29" fmla="*/ 167 h 180"/>
                <a:gd name="T30" fmla="*/ 26 w 176"/>
                <a:gd name="T31" fmla="*/ 153 h 180"/>
                <a:gd name="T32" fmla="*/ 12 w 176"/>
                <a:gd name="T33" fmla="*/ 135 h 180"/>
                <a:gd name="T34" fmla="*/ 4 w 176"/>
                <a:gd name="T35" fmla="*/ 113 h 180"/>
                <a:gd name="T36" fmla="*/ 0 w 176"/>
                <a:gd name="T37" fmla="*/ 90 h 180"/>
                <a:gd name="T38" fmla="*/ 4 w 176"/>
                <a:gd name="T39" fmla="*/ 66 h 180"/>
                <a:gd name="T40" fmla="*/ 12 w 176"/>
                <a:gd name="T41" fmla="*/ 45 h 180"/>
                <a:gd name="T42" fmla="*/ 26 w 176"/>
                <a:gd name="T43" fmla="*/ 27 h 180"/>
                <a:gd name="T44" fmla="*/ 44 w 176"/>
                <a:gd name="T45" fmla="*/ 12 h 180"/>
                <a:gd name="T46" fmla="*/ 65 w 176"/>
                <a:gd name="T47" fmla="*/ 3 h 180"/>
                <a:gd name="T48" fmla="*/ 88 w 176"/>
                <a:gd name="T4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80">
                  <a:moveTo>
                    <a:pt x="88" y="0"/>
                  </a:moveTo>
                  <a:lnTo>
                    <a:pt x="111" y="3"/>
                  </a:lnTo>
                  <a:lnTo>
                    <a:pt x="132" y="12"/>
                  </a:lnTo>
                  <a:lnTo>
                    <a:pt x="150" y="27"/>
                  </a:lnTo>
                  <a:lnTo>
                    <a:pt x="164" y="45"/>
                  </a:lnTo>
                  <a:lnTo>
                    <a:pt x="173" y="66"/>
                  </a:lnTo>
                  <a:lnTo>
                    <a:pt x="176" y="90"/>
                  </a:lnTo>
                  <a:lnTo>
                    <a:pt x="173" y="113"/>
                  </a:lnTo>
                  <a:lnTo>
                    <a:pt x="164" y="135"/>
                  </a:lnTo>
                  <a:lnTo>
                    <a:pt x="150" y="153"/>
                  </a:lnTo>
                  <a:lnTo>
                    <a:pt x="132" y="167"/>
                  </a:lnTo>
                  <a:lnTo>
                    <a:pt x="111" y="177"/>
                  </a:lnTo>
                  <a:lnTo>
                    <a:pt x="88" y="180"/>
                  </a:lnTo>
                  <a:lnTo>
                    <a:pt x="65" y="177"/>
                  </a:lnTo>
                  <a:lnTo>
                    <a:pt x="44" y="167"/>
                  </a:lnTo>
                  <a:lnTo>
                    <a:pt x="26" y="153"/>
                  </a:lnTo>
                  <a:lnTo>
                    <a:pt x="12" y="135"/>
                  </a:lnTo>
                  <a:lnTo>
                    <a:pt x="4" y="113"/>
                  </a:lnTo>
                  <a:lnTo>
                    <a:pt x="0" y="90"/>
                  </a:lnTo>
                  <a:lnTo>
                    <a:pt x="4" y="66"/>
                  </a:lnTo>
                  <a:lnTo>
                    <a:pt x="12" y="45"/>
                  </a:lnTo>
                  <a:lnTo>
                    <a:pt x="26" y="27"/>
                  </a:lnTo>
                  <a:lnTo>
                    <a:pt x="44" y="12"/>
                  </a:lnTo>
                  <a:lnTo>
                    <a:pt x="65" y="3"/>
                  </a:lnTo>
                  <a:lnTo>
                    <a:pt x="88" y="0"/>
                  </a:lnTo>
                  <a:close/>
                </a:path>
              </a:pathLst>
            </a:custGeom>
            <a:solidFill>
              <a:srgbClr val="D07507"/>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3" name="Freeform 149">
              <a:extLst>
                <a:ext uri="{FF2B5EF4-FFF2-40B4-BE49-F238E27FC236}">
                  <a16:creationId xmlns:a16="http://schemas.microsoft.com/office/drawing/2014/main" id="{C93C49B4-6585-4DC8-A1D3-1B202BC64140}"/>
                </a:ext>
              </a:extLst>
            </p:cNvPr>
            <p:cNvSpPr>
              <a:spLocks/>
            </p:cNvSpPr>
            <p:nvPr/>
          </p:nvSpPr>
          <p:spPr bwMode="auto">
            <a:xfrm>
              <a:off x="8829676" y="3235325"/>
              <a:ext cx="26988" cy="26988"/>
            </a:xfrm>
            <a:custGeom>
              <a:avLst/>
              <a:gdLst>
                <a:gd name="T0" fmla="*/ 58 w 115"/>
                <a:gd name="T1" fmla="*/ 0 h 118"/>
                <a:gd name="T2" fmla="*/ 76 w 115"/>
                <a:gd name="T3" fmla="*/ 3 h 118"/>
                <a:gd name="T4" fmla="*/ 92 w 115"/>
                <a:gd name="T5" fmla="*/ 12 h 118"/>
                <a:gd name="T6" fmla="*/ 104 w 115"/>
                <a:gd name="T7" fmla="*/ 24 h 118"/>
                <a:gd name="T8" fmla="*/ 112 w 115"/>
                <a:gd name="T9" fmla="*/ 41 h 118"/>
                <a:gd name="T10" fmla="*/ 115 w 115"/>
                <a:gd name="T11" fmla="*/ 59 h 118"/>
                <a:gd name="T12" fmla="*/ 112 w 115"/>
                <a:gd name="T13" fmla="*/ 78 h 118"/>
                <a:gd name="T14" fmla="*/ 104 w 115"/>
                <a:gd name="T15" fmla="*/ 94 h 118"/>
                <a:gd name="T16" fmla="*/ 92 w 115"/>
                <a:gd name="T17" fmla="*/ 107 h 118"/>
                <a:gd name="T18" fmla="*/ 76 w 115"/>
                <a:gd name="T19" fmla="*/ 115 h 118"/>
                <a:gd name="T20" fmla="*/ 58 w 115"/>
                <a:gd name="T21" fmla="*/ 118 h 118"/>
                <a:gd name="T22" fmla="*/ 40 w 115"/>
                <a:gd name="T23" fmla="*/ 115 h 118"/>
                <a:gd name="T24" fmla="*/ 24 w 115"/>
                <a:gd name="T25" fmla="*/ 107 h 118"/>
                <a:gd name="T26" fmla="*/ 12 w 115"/>
                <a:gd name="T27" fmla="*/ 94 h 118"/>
                <a:gd name="T28" fmla="*/ 3 w 115"/>
                <a:gd name="T29" fmla="*/ 78 h 118"/>
                <a:gd name="T30" fmla="*/ 0 w 115"/>
                <a:gd name="T31" fmla="*/ 59 h 118"/>
                <a:gd name="T32" fmla="*/ 3 w 115"/>
                <a:gd name="T33" fmla="*/ 41 h 118"/>
                <a:gd name="T34" fmla="*/ 12 w 115"/>
                <a:gd name="T35" fmla="*/ 24 h 118"/>
                <a:gd name="T36" fmla="*/ 24 w 115"/>
                <a:gd name="T37" fmla="*/ 12 h 118"/>
                <a:gd name="T38" fmla="*/ 40 w 115"/>
                <a:gd name="T39" fmla="*/ 3 h 118"/>
                <a:gd name="T40" fmla="*/ 58 w 115"/>
                <a:gd name="T4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18">
                  <a:moveTo>
                    <a:pt x="58" y="0"/>
                  </a:moveTo>
                  <a:lnTo>
                    <a:pt x="76" y="3"/>
                  </a:lnTo>
                  <a:lnTo>
                    <a:pt x="92" y="12"/>
                  </a:lnTo>
                  <a:lnTo>
                    <a:pt x="104" y="24"/>
                  </a:lnTo>
                  <a:lnTo>
                    <a:pt x="112" y="41"/>
                  </a:lnTo>
                  <a:lnTo>
                    <a:pt x="115" y="59"/>
                  </a:lnTo>
                  <a:lnTo>
                    <a:pt x="112" y="78"/>
                  </a:lnTo>
                  <a:lnTo>
                    <a:pt x="104" y="94"/>
                  </a:lnTo>
                  <a:lnTo>
                    <a:pt x="92" y="107"/>
                  </a:lnTo>
                  <a:lnTo>
                    <a:pt x="76" y="115"/>
                  </a:lnTo>
                  <a:lnTo>
                    <a:pt x="58" y="118"/>
                  </a:lnTo>
                  <a:lnTo>
                    <a:pt x="40" y="115"/>
                  </a:lnTo>
                  <a:lnTo>
                    <a:pt x="24" y="107"/>
                  </a:lnTo>
                  <a:lnTo>
                    <a:pt x="12" y="94"/>
                  </a:lnTo>
                  <a:lnTo>
                    <a:pt x="3" y="78"/>
                  </a:lnTo>
                  <a:lnTo>
                    <a:pt x="0" y="59"/>
                  </a:lnTo>
                  <a:lnTo>
                    <a:pt x="3" y="41"/>
                  </a:lnTo>
                  <a:lnTo>
                    <a:pt x="12" y="24"/>
                  </a:lnTo>
                  <a:lnTo>
                    <a:pt x="24" y="12"/>
                  </a:lnTo>
                  <a:lnTo>
                    <a:pt x="40" y="3"/>
                  </a:lnTo>
                  <a:lnTo>
                    <a:pt x="58" y="0"/>
                  </a:lnTo>
                  <a:close/>
                </a:path>
              </a:pathLst>
            </a:custGeom>
            <a:solidFill>
              <a:srgbClr val="007AC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24" name="Freeform 150">
              <a:extLst>
                <a:ext uri="{FF2B5EF4-FFF2-40B4-BE49-F238E27FC236}">
                  <a16:creationId xmlns:a16="http://schemas.microsoft.com/office/drawing/2014/main" id="{BE392157-E9A1-45C0-8CBA-9C64B3544DE5}"/>
                </a:ext>
              </a:extLst>
            </p:cNvPr>
            <p:cNvSpPr>
              <a:spLocks noEditPoints="1"/>
            </p:cNvSpPr>
            <p:nvPr/>
          </p:nvSpPr>
          <p:spPr bwMode="auto">
            <a:xfrm>
              <a:off x="8621713" y="3138488"/>
              <a:ext cx="485775" cy="355600"/>
            </a:xfrm>
            <a:custGeom>
              <a:avLst/>
              <a:gdLst>
                <a:gd name="T0" fmla="*/ 225 w 2136"/>
                <a:gd name="T1" fmla="*/ 450 h 1574"/>
                <a:gd name="T2" fmla="*/ 562 w 2136"/>
                <a:gd name="T3" fmla="*/ 450 h 1574"/>
                <a:gd name="T4" fmla="*/ 562 w 2136"/>
                <a:gd name="T5" fmla="*/ 562 h 1574"/>
                <a:gd name="T6" fmla="*/ 225 w 2136"/>
                <a:gd name="T7" fmla="*/ 562 h 1574"/>
                <a:gd name="T8" fmla="*/ 225 w 2136"/>
                <a:gd name="T9" fmla="*/ 450 h 1574"/>
                <a:gd name="T10" fmla="*/ 225 w 2136"/>
                <a:gd name="T11" fmla="*/ 225 h 1574"/>
                <a:gd name="T12" fmla="*/ 562 w 2136"/>
                <a:gd name="T13" fmla="*/ 225 h 1574"/>
                <a:gd name="T14" fmla="*/ 562 w 2136"/>
                <a:gd name="T15" fmla="*/ 337 h 1574"/>
                <a:gd name="T16" fmla="*/ 225 w 2136"/>
                <a:gd name="T17" fmla="*/ 337 h 1574"/>
                <a:gd name="T18" fmla="*/ 225 w 2136"/>
                <a:gd name="T19" fmla="*/ 225 h 1574"/>
                <a:gd name="T20" fmla="*/ 787 w 2136"/>
                <a:gd name="T21" fmla="*/ 112 h 1574"/>
                <a:gd name="T22" fmla="*/ 787 w 2136"/>
                <a:gd name="T23" fmla="*/ 1462 h 1574"/>
                <a:gd name="T24" fmla="*/ 2024 w 2136"/>
                <a:gd name="T25" fmla="*/ 1462 h 1574"/>
                <a:gd name="T26" fmla="*/ 2024 w 2136"/>
                <a:gd name="T27" fmla="*/ 112 h 1574"/>
                <a:gd name="T28" fmla="*/ 787 w 2136"/>
                <a:gd name="T29" fmla="*/ 112 h 1574"/>
                <a:gd name="T30" fmla="*/ 112 w 2136"/>
                <a:gd name="T31" fmla="*/ 112 h 1574"/>
                <a:gd name="T32" fmla="*/ 112 w 2136"/>
                <a:gd name="T33" fmla="*/ 1462 h 1574"/>
                <a:gd name="T34" fmla="*/ 674 w 2136"/>
                <a:gd name="T35" fmla="*/ 1462 h 1574"/>
                <a:gd name="T36" fmla="*/ 674 w 2136"/>
                <a:gd name="T37" fmla="*/ 112 h 1574"/>
                <a:gd name="T38" fmla="*/ 112 w 2136"/>
                <a:gd name="T39" fmla="*/ 112 h 1574"/>
                <a:gd name="T40" fmla="*/ 0 w 2136"/>
                <a:gd name="T41" fmla="*/ 0 h 1574"/>
                <a:gd name="T42" fmla="*/ 2136 w 2136"/>
                <a:gd name="T43" fmla="*/ 0 h 1574"/>
                <a:gd name="T44" fmla="*/ 2136 w 2136"/>
                <a:gd name="T45" fmla="*/ 1574 h 1574"/>
                <a:gd name="T46" fmla="*/ 0 w 2136"/>
                <a:gd name="T47" fmla="*/ 1574 h 1574"/>
                <a:gd name="T48" fmla="*/ 0 w 2136"/>
                <a:gd name="T49"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6" h="1574">
                  <a:moveTo>
                    <a:pt x="225" y="450"/>
                  </a:moveTo>
                  <a:lnTo>
                    <a:pt x="562" y="450"/>
                  </a:lnTo>
                  <a:lnTo>
                    <a:pt x="562" y="562"/>
                  </a:lnTo>
                  <a:lnTo>
                    <a:pt x="225" y="562"/>
                  </a:lnTo>
                  <a:lnTo>
                    <a:pt x="225" y="450"/>
                  </a:lnTo>
                  <a:close/>
                  <a:moveTo>
                    <a:pt x="225" y="225"/>
                  </a:moveTo>
                  <a:lnTo>
                    <a:pt x="562" y="225"/>
                  </a:lnTo>
                  <a:lnTo>
                    <a:pt x="562" y="337"/>
                  </a:lnTo>
                  <a:lnTo>
                    <a:pt x="225" y="337"/>
                  </a:lnTo>
                  <a:lnTo>
                    <a:pt x="225" y="225"/>
                  </a:lnTo>
                  <a:close/>
                  <a:moveTo>
                    <a:pt x="787" y="112"/>
                  </a:moveTo>
                  <a:lnTo>
                    <a:pt x="787" y="1462"/>
                  </a:lnTo>
                  <a:lnTo>
                    <a:pt x="2024" y="1462"/>
                  </a:lnTo>
                  <a:lnTo>
                    <a:pt x="2024" y="112"/>
                  </a:lnTo>
                  <a:lnTo>
                    <a:pt x="787" y="112"/>
                  </a:lnTo>
                  <a:close/>
                  <a:moveTo>
                    <a:pt x="112" y="112"/>
                  </a:moveTo>
                  <a:lnTo>
                    <a:pt x="112" y="1462"/>
                  </a:lnTo>
                  <a:lnTo>
                    <a:pt x="674" y="1462"/>
                  </a:lnTo>
                  <a:lnTo>
                    <a:pt x="674" y="112"/>
                  </a:lnTo>
                  <a:lnTo>
                    <a:pt x="112" y="112"/>
                  </a:lnTo>
                  <a:close/>
                  <a:moveTo>
                    <a:pt x="0" y="0"/>
                  </a:moveTo>
                  <a:lnTo>
                    <a:pt x="2136" y="0"/>
                  </a:lnTo>
                  <a:lnTo>
                    <a:pt x="2136" y="1574"/>
                  </a:lnTo>
                  <a:lnTo>
                    <a:pt x="0" y="157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grpSp>
    </p:spTree>
    <p:extLst>
      <p:ext uri="{BB962C8B-B14F-4D97-AF65-F5344CB8AC3E}">
        <p14:creationId xmlns:p14="http://schemas.microsoft.com/office/powerpoint/2010/main" val="220239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7A90-428B-4F5F-A8C3-2EB5254885FC}"/>
              </a:ext>
            </a:extLst>
          </p:cNvPr>
          <p:cNvSpPr>
            <a:spLocks noGrp="1"/>
          </p:cNvSpPr>
          <p:nvPr>
            <p:ph type="title"/>
          </p:nvPr>
        </p:nvSpPr>
        <p:spPr/>
        <p:txBody>
          <a:bodyPr/>
          <a:lstStyle/>
          <a:p>
            <a:r>
              <a:rPr lang="en-US" dirty="0"/>
              <a:t>Presentation Overview</a:t>
            </a:r>
          </a:p>
        </p:txBody>
      </p:sp>
      <p:sp>
        <p:nvSpPr>
          <p:cNvPr id="3" name="Content Placeholder 2">
            <a:extLst>
              <a:ext uri="{FF2B5EF4-FFF2-40B4-BE49-F238E27FC236}">
                <a16:creationId xmlns:a16="http://schemas.microsoft.com/office/drawing/2014/main" id="{03917112-2E5E-46B5-84EA-E0385AE88FEC}"/>
              </a:ext>
            </a:extLst>
          </p:cNvPr>
          <p:cNvSpPr>
            <a:spLocks noGrp="1"/>
          </p:cNvSpPr>
          <p:nvPr>
            <p:ph idx="1"/>
          </p:nvPr>
        </p:nvSpPr>
        <p:spPr/>
        <p:txBody>
          <a:bodyPr/>
          <a:lstStyle/>
          <a:p>
            <a:r>
              <a:rPr lang="en-US" dirty="0"/>
              <a:t>Introduction</a:t>
            </a:r>
          </a:p>
          <a:p>
            <a:r>
              <a:rPr lang="en-US" dirty="0"/>
              <a:t>Background</a:t>
            </a:r>
          </a:p>
          <a:p>
            <a:r>
              <a:rPr lang="en-US" dirty="0"/>
              <a:t>Goals and Objectives</a:t>
            </a:r>
          </a:p>
          <a:p>
            <a:r>
              <a:rPr lang="en-US" dirty="0"/>
              <a:t>Proposed Methodology</a:t>
            </a:r>
          </a:p>
          <a:p>
            <a:r>
              <a:rPr lang="en-US" dirty="0"/>
              <a:t>Challenges/Limitations</a:t>
            </a:r>
          </a:p>
          <a:p>
            <a:r>
              <a:rPr lang="en-US" dirty="0"/>
              <a:t>Anticipated Results</a:t>
            </a:r>
          </a:p>
          <a:p>
            <a:endParaRPr lang="en-US" dirty="0"/>
          </a:p>
          <a:p>
            <a:endParaRPr lang="en-US" dirty="0"/>
          </a:p>
        </p:txBody>
      </p:sp>
    </p:spTree>
    <p:extLst>
      <p:ext uri="{BB962C8B-B14F-4D97-AF65-F5344CB8AC3E}">
        <p14:creationId xmlns:p14="http://schemas.microsoft.com/office/powerpoint/2010/main" val="1596189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1C78-9D7E-4B25-B68A-656576161914}"/>
              </a:ext>
            </a:extLst>
          </p:cNvPr>
          <p:cNvSpPr>
            <a:spLocks noGrp="1"/>
          </p:cNvSpPr>
          <p:nvPr>
            <p:ph type="title"/>
          </p:nvPr>
        </p:nvSpPr>
        <p:spPr/>
        <p:txBody>
          <a:bodyPr/>
          <a:lstStyle/>
          <a:p>
            <a:r>
              <a:rPr lang="en-US" dirty="0"/>
              <a:t>Process - INTERPOL</a:t>
            </a:r>
          </a:p>
        </p:txBody>
      </p:sp>
      <p:pic>
        <p:nvPicPr>
          <p:cNvPr id="6" name="Picture 5">
            <a:extLst>
              <a:ext uri="{FF2B5EF4-FFF2-40B4-BE49-F238E27FC236}">
                <a16:creationId xmlns:a16="http://schemas.microsoft.com/office/drawing/2014/main" id="{9B8618AD-090D-43A3-862C-6B1E410370B1}"/>
              </a:ext>
            </a:extLst>
          </p:cNvPr>
          <p:cNvPicPr>
            <a:picLocks noChangeAspect="1"/>
          </p:cNvPicPr>
          <p:nvPr/>
        </p:nvPicPr>
        <p:blipFill>
          <a:blip r:embed="rId3"/>
          <a:stretch>
            <a:fillRect/>
          </a:stretch>
        </p:blipFill>
        <p:spPr>
          <a:xfrm>
            <a:off x="913795" y="2408800"/>
            <a:ext cx="10570617" cy="2785500"/>
          </a:xfrm>
          <a:prstGeom prst="rect">
            <a:avLst/>
          </a:prstGeom>
          <a:solidFill>
            <a:srgbClr val="FFC000"/>
          </a:solidFill>
        </p:spPr>
      </p:pic>
    </p:spTree>
    <p:extLst>
      <p:ext uri="{BB962C8B-B14F-4D97-AF65-F5344CB8AC3E}">
        <p14:creationId xmlns:p14="http://schemas.microsoft.com/office/powerpoint/2010/main" val="3118833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3C221-457C-4899-A8E3-61B33AA97AF0}"/>
              </a:ext>
            </a:extLst>
          </p:cNvPr>
          <p:cNvPicPr>
            <a:picLocks noChangeAspect="1"/>
          </p:cNvPicPr>
          <p:nvPr/>
        </p:nvPicPr>
        <p:blipFill>
          <a:blip r:embed="rId3"/>
          <a:stretch>
            <a:fillRect/>
          </a:stretch>
        </p:blipFill>
        <p:spPr>
          <a:xfrm>
            <a:off x="856527" y="323174"/>
            <a:ext cx="10405640" cy="6107570"/>
          </a:xfrm>
          <a:prstGeom prst="rect">
            <a:avLst/>
          </a:prstGeom>
          <a:solidFill>
            <a:srgbClr val="FFC000"/>
          </a:solidFill>
        </p:spPr>
      </p:pic>
      <p:pic>
        <p:nvPicPr>
          <p:cNvPr id="4" name="Picture 3" descr="Graphical user interface, text, application&#10;&#10;Description automatically generated">
            <a:extLst>
              <a:ext uri="{FF2B5EF4-FFF2-40B4-BE49-F238E27FC236}">
                <a16:creationId xmlns:a16="http://schemas.microsoft.com/office/drawing/2014/main" id="{23144C29-7560-4177-AF21-3D0D02D1C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397" y="3429000"/>
            <a:ext cx="3139950" cy="2845147"/>
          </a:xfrm>
          <a:prstGeom prst="rect">
            <a:avLst/>
          </a:prstGeom>
          <a:ln>
            <a:solidFill>
              <a:schemeClr val="accent6"/>
            </a:solidFill>
          </a:ln>
        </p:spPr>
      </p:pic>
      <p:pic>
        <p:nvPicPr>
          <p:cNvPr id="6" name="Picture 5" descr="Graphical user interface&#10;&#10;Description automatically generated">
            <a:extLst>
              <a:ext uri="{FF2B5EF4-FFF2-40B4-BE49-F238E27FC236}">
                <a16:creationId xmlns:a16="http://schemas.microsoft.com/office/drawing/2014/main" id="{F6F037BC-6564-4A9F-94B6-ECA52C9B9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3397" y="422597"/>
            <a:ext cx="3044064" cy="2789092"/>
          </a:xfrm>
          <a:prstGeom prst="rect">
            <a:avLst/>
          </a:prstGeom>
          <a:ln>
            <a:solidFill>
              <a:schemeClr val="accent6"/>
            </a:solidFill>
          </a:ln>
        </p:spPr>
      </p:pic>
    </p:spTree>
    <p:extLst>
      <p:ext uri="{BB962C8B-B14F-4D97-AF65-F5344CB8AC3E}">
        <p14:creationId xmlns:p14="http://schemas.microsoft.com/office/powerpoint/2010/main" val="34838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DE46D-3B49-4EA7-B137-20C5B62E0E18}"/>
              </a:ext>
            </a:extLst>
          </p:cNvPr>
          <p:cNvPicPr>
            <a:picLocks noChangeAspect="1"/>
          </p:cNvPicPr>
          <p:nvPr/>
        </p:nvPicPr>
        <p:blipFill>
          <a:blip r:embed="rId3"/>
          <a:stretch>
            <a:fillRect/>
          </a:stretch>
        </p:blipFill>
        <p:spPr>
          <a:xfrm>
            <a:off x="497711" y="289368"/>
            <a:ext cx="11389488" cy="5912270"/>
          </a:xfrm>
          <a:prstGeom prst="rect">
            <a:avLst/>
          </a:prstGeom>
          <a:solidFill>
            <a:srgbClr val="FFC000"/>
          </a:solidFill>
        </p:spPr>
      </p:pic>
      <p:pic>
        <p:nvPicPr>
          <p:cNvPr id="2" name="Picture 1" descr="Map&#10;&#10;Description automatically generated">
            <a:extLst>
              <a:ext uri="{FF2B5EF4-FFF2-40B4-BE49-F238E27FC236}">
                <a16:creationId xmlns:a16="http://schemas.microsoft.com/office/drawing/2014/main" id="{3AE9B6D5-876B-4180-903E-35CFE23A276D}"/>
              </a:ext>
            </a:extLst>
          </p:cNvPr>
          <p:cNvPicPr>
            <a:picLocks noChangeAspect="1"/>
          </p:cNvPicPr>
          <p:nvPr/>
        </p:nvPicPr>
        <p:blipFill>
          <a:blip r:embed="rId4"/>
          <a:stretch>
            <a:fillRect/>
          </a:stretch>
        </p:blipFill>
        <p:spPr>
          <a:xfrm>
            <a:off x="6707363" y="1456953"/>
            <a:ext cx="4393679" cy="3930213"/>
          </a:xfrm>
          <a:prstGeom prst="rect">
            <a:avLst/>
          </a:prstGeom>
          <a:ln>
            <a:solidFill>
              <a:srgbClr val="92D05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48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1C5F-0DF2-4D33-BADA-090216C143D4}"/>
              </a:ext>
            </a:extLst>
          </p:cNvPr>
          <p:cNvSpPr>
            <a:spLocks noGrp="1"/>
          </p:cNvSpPr>
          <p:nvPr>
            <p:ph type="title"/>
          </p:nvPr>
        </p:nvSpPr>
        <p:spPr/>
        <p:txBody>
          <a:bodyPr/>
          <a:lstStyle/>
          <a:p>
            <a:r>
              <a:rPr lang="en-US" dirty="0"/>
              <a:t>Wireframe</a:t>
            </a:r>
          </a:p>
        </p:txBody>
      </p:sp>
      <p:pic>
        <p:nvPicPr>
          <p:cNvPr id="3" name="Picture 2">
            <a:extLst>
              <a:ext uri="{FF2B5EF4-FFF2-40B4-BE49-F238E27FC236}">
                <a16:creationId xmlns:a16="http://schemas.microsoft.com/office/drawing/2014/main" id="{B618D30F-8774-4940-809D-54938187901D}"/>
              </a:ext>
            </a:extLst>
          </p:cNvPr>
          <p:cNvPicPr>
            <a:picLocks noChangeAspect="1"/>
          </p:cNvPicPr>
          <p:nvPr/>
        </p:nvPicPr>
        <p:blipFill>
          <a:blip r:embed="rId3"/>
          <a:stretch>
            <a:fillRect/>
          </a:stretch>
        </p:blipFill>
        <p:spPr>
          <a:xfrm>
            <a:off x="2209800" y="714375"/>
            <a:ext cx="7772400" cy="5429250"/>
          </a:xfrm>
          <a:prstGeom prst="rect">
            <a:avLst/>
          </a:prstGeom>
        </p:spPr>
      </p:pic>
    </p:spTree>
    <p:extLst>
      <p:ext uri="{BB962C8B-B14F-4D97-AF65-F5344CB8AC3E}">
        <p14:creationId xmlns:p14="http://schemas.microsoft.com/office/powerpoint/2010/main" val="2030128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8D30F-8774-4940-809D-54938187901D}"/>
              </a:ext>
            </a:extLst>
          </p:cNvPr>
          <p:cNvPicPr>
            <a:picLocks noChangeAspect="1"/>
          </p:cNvPicPr>
          <p:nvPr/>
        </p:nvPicPr>
        <p:blipFill>
          <a:blip r:embed="rId3"/>
          <a:stretch>
            <a:fillRect/>
          </a:stretch>
        </p:blipFill>
        <p:spPr>
          <a:xfrm>
            <a:off x="6632468" y="335280"/>
            <a:ext cx="5304322" cy="3705225"/>
          </a:xfrm>
          <a:prstGeom prst="rect">
            <a:avLst/>
          </a:prstGeom>
        </p:spPr>
      </p:pic>
      <p:pic>
        <p:nvPicPr>
          <p:cNvPr id="5" name="Picture 4">
            <a:extLst>
              <a:ext uri="{FF2B5EF4-FFF2-40B4-BE49-F238E27FC236}">
                <a16:creationId xmlns:a16="http://schemas.microsoft.com/office/drawing/2014/main" id="{CAD39973-3D52-46D4-9A82-CF2699231D41}"/>
              </a:ext>
            </a:extLst>
          </p:cNvPr>
          <p:cNvPicPr>
            <a:picLocks noChangeAspect="1"/>
          </p:cNvPicPr>
          <p:nvPr/>
        </p:nvPicPr>
        <p:blipFill rotWithShape="1">
          <a:blip r:embed="rId4"/>
          <a:srcRect l="2627" r="5377" b="7579"/>
          <a:stretch/>
        </p:blipFill>
        <p:spPr>
          <a:xfrm>
            <a:off x="691896" y="434188"/>
            <a:ext cx="3058160" cy="2702560"/>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655F423-10AA-40AF-8DB9-A0A8E122E438}"/>
                  </a:ext>
                </a:extLst>
              </p14:cNvPr>
              <p14:cNvContentPartPr/>
              <p14:nvPr/>
            </p14:nvContentPartPr>
            <p14:xfrm>
              <a:off x="6860032" y="952808"/>
              <a:ext cx="501480" cy="10440"/>
            </p14:xfrm>
          </p:contentPart>
        </mc:Choice>
        <mc:Fallback xmlns="">
          <p:pic>
            <p:nvPicPr>
              <p:cNvPr id="6" name="Ink 5">
                <a:extLst>
                  <a:ext uri="{FF2B5EF4-FFF2-40B4-BE49-F238E27FC236}">
                    <a16:creationId xmlns:a16="http://schemas.microsoft.com/office/drawing/2014/main" id="{B655F423-10AA-40AF-8DB9-A0A8E122E438}"/>
                  </a:ext>
                </a:extLst>
              </p:cNvPr>
              <p:cNvPicPr/>
              <p:nvPr/>
            </p:nvPicPr>
            <p:blipFill>
              <a:blip r:embed="rId6"/>
              <a:stretch>
                <a:fillRect/>
              </a:stretch>
            </p:blipFill>
            <p:spPr>
              <a:xfrm>
                <a:off x="6806032" y="844808"/>
                <a:ext cx="609120" cy="226080"/>
              </a:xfrm>
              <a:prstGeom prst="rect">
                <a:avLst/>
              </a:prstGeom>
            </p:spPr>
          </p:pic>
        </mc:Fallback>
      </mc:AlternateContent>
      <p:pic>
        <p:nvPicPr>
          <p:cNvPr id="7" name="Picture 6">
            <a:extLst>
              <a:ext uri="{FF2B5EF4-FFF2-40B4-BE49-F238E27FC236}">
                <a16:creationId xmlns:a16="http://schemas.microsoft.com/office/drawing/2014/main" id="{827D610B-EFED-4FEA-A718-5631AA61DFC6}"/>
              </a:ext>
            </a:extLst>
          </p:cNvPr>
          <p:cNvPicPr>
            <a:picLocks noChangeAspect="1"/>
          </p:cNvPicPr>
          <p:nvPr/>
        </p:nvPicPr>
        <p:blipFill>
          <a:blip r:embed="rId7"/>
          <a:stretch>
            <a:fillRect/>
          </a:stretch>
        </p:blipFill>
        <p:spPr>
          <a:xfrm>
            <a:off x="1085818" y="3915481"/>
            <a:ext cx="2495868" cy="2219308"/>
          </a:xfrm>
          <a:prstGeom prst="rect">
            <a:avLst/>
          </a:prstGeom>
        </p:spPr>
      </p:pic>
      <p:sp>
        <p:nvSpPr>
          <p:cNvPr id="8" name="Rectangle 7">
            <a:extLst>
              <a:ext uri="{FF2B5EF4-FFF2-40B4-BE49-F238E27FC236}">
                <a16:creationId xmlns:a16="http://schemas.microsoft.com/office/drawing/2014/main" id="{563FF93F-569F-4E6B-90DE-4FD21DB8A547}"/>
              </a:ext>
            </a:extLst>
          </p:cNvPr>
          <p:cNvSpPr/>
          <p:nvPr/>
        </p:nvSpPr>
        <p:spPr>
          <a:xfrm>
            <a:off x="1522984" y="4654296"/>
            <a:ext cx="1219200" cy="741679"/>
          </a:xfrm>
          <a:prstGeom prst="rect">
            <a:avLst/>
          </a:prstGeom>
          <a:no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3" name="Graphic 12" descr="Cursor">
            <a:extLst>
              <a:ext uri="{FF2B5EF4-FFF2-40B4-BE49-F238E27FC236}">
                <a16:creationId xmlns:a16="http://schemas.microsoft.com/office/drawing/2014/main" id="{81BB5053-BF30-4CA7-B449-0FDB6CADC8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4212" y="4873797"/>
            <a:ext cx="914400" cy="914400"/>
          </a:xfrm>
          <a:prstGeom prst="rect">
            <a:avLst/>
          </a:prstGeom>
        </p:spPr>
      </p:pic>
      <p:pic>
        <p:nvPicPr>
          <p:cNvPr id="16" name="Graphic 15" descr="Circle with right arrow">
            <a:extLst>
              <a:ext uri="{FF2B5EF4-FFF2-40B4-BE49-F238E27FC236}">
                <a16:creationId xmlns:a16="http://schemas.microsoft.com/office/drawing/2014/main" id="{4B5BE6F0-5832-4502-9D79-B876F59D84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4541551" y="4400871"/>
            <a:ext cx="1387326" cy="1387326"/>
          </a:xfrm>
          <a:prstGeom prst="rect">
            <a:avLst/>
          </a:prstGeom>
        </p:spPr>
      </p:pic>
      <p:pic>
        <p:nvPicPr>
          <p:cNvPr id="2" name="Picture 1">
            <a:extLst>
              <a:ext uri="{FF2B5EF4-FFF2-40B4-BE49-F238E27FC236}">
                <a16:creationId xmlns:a16="http://schemas.microsoft.com/office/drawing/2014/main" id="{36B94F5A-9A77-4E4E-A97D-8BD0E8C07B00}"/>
              </a:ext>
            </a:extLst>
          </p:cNvPr>
          <p:cNvPicPr>
            <a:picLocks noChangeAspect="1"/>
          </p:cNvPicPr>
          <p:nvPr/>
        </p:nvPicPr>
        <p:blipFill>
          <a:blip r:embed="rId12"/>
          <a:stretch>
            <a:fillRect/>
          </a:stretch>
        </p:blipFill>
        <p:spPr>
          <a:xfrm>
            <a:off x="6632468" y="4330317"/>
            <a:ext cx="5304322" cy="2254320"/>
          </a:xfrm>
          <a:prstGeom prst="rect">
            <a:avLst/>
          </a:prstGeom>
        </p:spPr>
      </p:pic>
      <p:pic>
        <p:nvPicPr>
          <p:cNvPr id="17" name="Graphic 16" descr="Programmer">
            <a:extLst>
              <a:ext uri="{FF2B5EF4-FFF2-40B4-BE49-F238E27FC236}">
                <a16:creationId xmlns:a16="http://schemas.microsoft.com/office/drawing/2014/main" id="{7E6FD740-20B3-4012-B774-D28EF1C4409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36372" y="2383977"/>
            <a:ext cx="1492505" cy="1492505"/>
          </a:xfrm>
          <a:prstGeom prst="rect">
            <a:avLst/>
          </a:prstGeom>
        </p:spPr>
      </p:pic>
      <p:pic>
        <p:nvPicPr>
          <p:cNvPr id="18" name="Graphic 17" descr="Circle with right arrow">
            <a:extLst>
              <a:ext uri="{FF2B5EF4-FFF2-40B4-BE49-F238E27FC236}">
                <a16:creationId xmlns:a16="http://schemas.microsoft.com/office/drawing/2014/main" id="{681CE083-6BD2-4F60-83C8-61E0707D79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97599" y="800566"/>
            <a:ext cx="1387326" cy="1387326"/>
          </a:xfrm>
          <a:prstGeom prst="rect">
            <a:avLst/>
          </a:prstGeom>
        </p:spPr>
      </p:pic>
    </p:spTree>
    <p:extLst>
      <p:ext uri="{BB962C8B-B14F-4D97-AF65-F5344CB8AC3E}">
        <p14:creationId xmlns:p14="http://schemas.microsoft.com/office/powerpoint/2010/main" val="365879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8D30F-8774-4940-809D-54938187901D}"/>
              </a:ext>
            </a:extLst>
          </p:cNvPr>
          <p:cNvPicPr>
            <a:picLocks noChangeAspect="1"/>
          </p:cNvPicPr>
          <p:nvPr/>
        </p:nvPicPr>
        <p:blipFill>
          <a:blip r:embed="rId3"/>
          <a:stretch>
            <a:fillRect/>
          </a:stretch>
        </p:blipFill>
        <p:spPr>
          <a:xfrm>
            <a:off x="6632468" y="335280"/>
            <a:ext cx="5304322" cy="370522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655F423-10AA-40AF-8DB9-A0A8E122E438}"/>
                  </a:ext>
                </a:extLst>
              </p14:cNvPr>
              <p14:cNvContentPartPr/>
              <p14:nvPr/>
            </p14:nvContentPartPr>
            <p14:xfrm>
              <a:off x="6841744" y="1309424"/>
              <a:ext cx="501480" cy="10440"/>
            </p14:xfrm>
          </p:contentPart>
        </mc:Choice>
        <mc:Fallback xmlns="">
          <p:pic>
            <p:nvPicPr>
              <p:cNvPr id="6" name="Ink 5">
                <a:extLst>
                  <a:ext uri="{FF2B5EF4-FFF2-40B4-BE49-F238E27FC236}">
                    <a16:creationId xmlns:a16="http://schemas.microsoft.com/office/drawing/2014/main" id="{B655F423-10AA-40AF-8DB9-A0A8E122E438}"/>
                  </a:ext>
                </a:extLst>
              </p:cNvPr>
              <p:cNvPicPr/>
              <p:nvPr/>
            </p:nvPicPr>
            <p:blipFill>
              <a:blip r:embed="rId5"/>
              <a:stretch>
                <a:fillRect/>
              </a:stretch>
            </p:blipFill>
            <p:spPr>
              <a:xfrm>
                <a:off x="6787744" y="1201424"/>
                <a:ext cx="609120" cy="226080"/>
              </a:xfrm>
              <a:prstGeom prst="rect">
                <a:avLst/>
              </a:prstGeom>
            </p:spPr>
          </p:pic>
        </mc:Fallback>
      </mc:AlternateContent>
      <p:pic>
        <p:nvPicPr>
          <p:cNvPr id="9" name="Picture 8">
            <a:extLst>
              <a:ext uri="{FF2B5EF4-FFF2-40B4-BE49-F238E27FC236}">
                <a16:creationId xmlns:a16="http://schemas.microsoft.com/office/drawing/2014/main" id="{4D1C5BAC-E639-4AED-9B76-ECBE3DC2EEED}"/>
              </a:ext>
            </a:extLst>
          </p:cNvPr>
          <p:cNvPicPr>
            <a:picLocks noChangeAspect="1"/>
          </p:cNvPicPr>
          <p:nvPr/>
        </p:nvPicPr>
        <p:blipFill rotWithShape="1">
          <a:blip r:embed="rId6"/>
          <a:srcRect l="1844" t="2344" r="12150" b="6572"/>
          <a:stretch/>
        </p:blipFill>
        <p:spPr>
          <a:xfrm>
            <a:off x="744910" y="335280"/>
            <a:ext cx="2990089" cy="3227357"/>
          </a:xfrm>
          <a:prstGeom prst="rect">
            <a:avLst/>
          </a:prstGeom>
        </p:spPr>
      </p:pic>
      <p:pic>
        <p:nvPicPr>
          <p:cNvPr id="19" name="Picture 18">
            <a:extLst>
              <a:ext uri="{FF2B5EF4-FFF2-40B4-BE49-F238E27FC236}">
                <a16:creationId xmlns:a16="http://schemas.microsoft.com/office/drawing/2014/main" id="{39ACCACD-43F5-44EA-B393-BE896E981968}"/>
              </a:ext>
            </a:extLst>
          </p:cNvPr>
          <p:cNvPicPr>
            <a:picLocks noChangeAspect="1"/>
          </p:cNvPicPr>
          <p:nvPr/>
        </p:nvPicPr>
        <p:blipFill>
          <a:blip r:embed="rId7"/>
          <a:stretch>
            <a:fillRect/>
          </a:stretch>
        </p:blipFill>
        <p:spPr>
          <a:xfrm>
            <a:off x="677474" y="3730752"/>
            <a:ext cx="3036463" cy="2967228"/>
          </a:xfrm>
          <a:prstGeom prst="rect">
            <a:avLst/>
          </a:prstGeom>
        </p:spPr>
      </p:pic>
      <p:pic>
        <p:nvPicPr>
          <p:cNvPr id="20" name="Picture 19">
            <a:extLst>
              <a:ext uri="{FF2B5EF4-FFF2-40B4-BE49-F238E27FC236}">
                <a16:creationId xmlns:a16="http://schemas.microsoft.com/office/drawing/2014/main" id="{9E455DD9-D3CD-448C-B3AD-0B4C0308B77F}"/>
              </a:ext>
            </a:extLst>
          </p:cNvPr>
          <p:cNvPicPr>
            <a:picLocks noChangeAspect="1"/>
          </p:cNvPicPr>
          <p:nvPr/>
        </p:nvPicPr>
        <p:blipFill rotWithShape="1">
          <a:blip r:embed="rId8"/>
          <a:srcRect r="3112" b="6760"/>
          <a:stretch/>
        </p:blipFill>
        <p:spPr>
          <a:xfrm>
            <a:off x="7193771" y="4206433"/>
            <a:ext cx="4330193" cy="2483235"/>
          </a:xfrm>
          <a:prstGeom prst="rect">
            <a:avLst/>
          </a:prstGeom>
        </p:spPr>
      </p:pic>
      <p:pic>
        <p:nvPicPr>
          <p:cNvPr id="25" name="Graphic 24" descr="Cursor">
            <a:extLst>
              <a:ext uri="{FF2B5EF4-FFF2-40B4-BE49-F238E27FC236}">
                <a16:creationId xmlns:a16="http://schemas.microsoft.com/office/drawing/2014/main" id="{8583233A-6637-4529-9E86-D8A380D3DF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25554" y="4214745"/>
            <a:ext cx="914400" cy="914400"/>
          </a:xfrm>
          <a:prstGeom prst="rect">
            <a:avLst/>
          </a:prstGeom>
        </p:spPr>
      </p:pic>
      <p:pic>
        <p:nvPicPr>
          <p:cNvPr id="29" name="Graphic 28" descr="Circle with right arrow">
            <a:extLst>
              <a:ext uri="{FF2B5EF4-FFF2-40B4-BE49-F238E27FC236}">
                <a16:creationId xmlns:a16="http://schemas.microsoft.com/office/drawing/2014/main" id="{5F42E143-DEC4-47CB-B78A-C0222E2EB7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800000">
            <a:off x="4541551" y="4400871"/>
            <a:ext cx="1387326" cy="1387326"/>
          </a:xfrm>
          <a:prstGeom prst="rect">
            <a:avLst/>
          </a:prstGeom>
        </p:spPr>
      </p:pic>
      <p:pic>
        <p:nvPicPr>
          <p:cNvPr id="30" name="Graphic 29" descr="Programmer">
            <a:extLst>
              <a:ext uri="{FF2B5EF4-FFF2-40B4-BE49-F238E27FC236}">
                <a16:creationId xmlns:a16="http://schemas.microsoft.com/office/drawing/2014/main" id="{A0EF680F-60BA-48E0-853E-F4E254938F4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36372" y="2383977"/>
            <a:ext cx="1492505" cy="1492505"/>
          </a:xfrm>
          <a:prstGeom prst="rect">
            <a:avLst/>
          </a:prstGeom>
        </p:spPr>
      </p:pic>
      <p:pic>
        <p:nvPicPr>
          <p:cNvPr id="31" name="Graphic 30" descr="Circle with right arrow">
            <a:extLst>
              <a:ext uri="{FF2B5EF4-FFF2-40B4-BE49-F238E27FC236}">
                <a16:creationId xmlns:a16="http://schemas.microsoft.com/office/drawing/2014/main" id="{5633B19B-D07B-43EF-B787-30C6DDB34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97599" y="800566"/>
            <a:ext cx="1387326" cy="1387326"/>
          </a:xfrm>
          <a:prstGeom prst="rect">
            <a:avLst/>
          </a:prstGeom>
        </p:spPr>
      </p:pic>
    </p:spTree>
    <p:extLst>
      <p:ext uri="{BB962C8B-B14F-4D97-AF65-F5344CB8AC3E}">
        <p14:creationId xmlns:p14="http://schemas.microsoft.com/office/powerpoint/2010/main" val="227508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8D30F-8774-4940-809D-54938187901D}"/>
              </a:ext>
            </a:extLst>
          </p:cNvPr>
          <p:cNvPicPr>
            <a:picLocks noChangeAspect="1"/>
          </p:cNvPicPr>
          <p:nvPr/>
        </p:nvPicPr>
        <p:blipFill>
          <a:blip r:embed="rId3"/>
          <a:stretch>
            <a:fillRect/>
          </a:stretch>
        </p:blipFill>
        <p:spPr>
          <a:xfrm>
            <a:off x="6632468" y="335280"/>
            <a:ext cx="5304322" cy="370522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655F423-10AA-40AF-8DB9-A0A8E122E438}"/>
                  </a:ext>
                </a:extLst>
              </p14:cNvPr>
              <p14:cNvContentPartPr/>
              <p14:nvPr/>
            </p14:nvContentPartPr>
            <p14:xfrm>
              <a:off x="6860032" y="1666040"/>
              <a:ext cx="501480" cy="10440"/>
            </p14:xfrm>
          </p:contentPart>
        </mc:Choice>
        <mc:Fallback xmlns="">
          <p:pic>
            <p:nvPicPr>
              <p:cNvPr id="6" name="Ink 5">
                <a:extLst>
                  <a:ext uri="{FF2B5EF4-FFF2-40B4-BE49-F238E27FC236}">
                    <a16:creationId xmlns:a16="http://schemas.microsoft.com/office/drawing/2014/main" id="{B655F423-10AA-40AF-8DB9-A0A8E122E438}"/>
                  </a:ext>
                </a:extLst>
              </p:cNvPr>
              <p:cNvPicPr/>
              <p:nvPr/>
            </p:nvPicPr>
            <p:blipFill>
              <a:blip r:embed="rId5"/>
              <a:stretch>
                <a:fillRect/>
              </a:stretch>
            </p:blipFill>
            <p:spPr>
              <a:xfrm>
                <a:off x="6806032" y="1558040"/>
                <a:ext cx="609120" cy="226080"/>
              </a:xfrm>
              <a:prstGeom prst="rect">
                <a:avLst/>
              </a:prstGeom>
            </p:spPr>
          </p:pic>
        </mc:Fallback>
      </mc:AlternateContent>
      <p:pic>
        <p:nvPicPr>
          <p:cNvPr id="14" name="Graphic 13" descr="Circle with right arrow">
            <a:extLst>
              <a:ext uri="{FF2B5EF4-FFF2-40B4-BE49-F238E27FC236}">
                <a16:creationId xmlns:a16="http://schemas.microsoft.com/office/drawing/2014/main" id="{8949E3D5-818E-4E02-A55D-A2E411F0B6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541551" y="4400871"/>
            <a:ext cx="1387326" cy="1387326"/>
          </a:xfrm>
          <a:prstGeom prst="rect">
            <a:avLst/>
          </a:prstGeom>
        </p:spPr>
      </p:pic>
      <p:pic>
        <p:nvPicPr>
          <p:cNvPr id="15" name="Graphic 14" descr="Programmer">
            <a:extLst>
              <a:ext uri="{FF2B5EF4-FFF2-40B4-BE49-F238E27FC236}">
                <a16:creationId xmlns:a16="http://schemas.microsoft.com/office/drawing/2014/main" id="{D2C320C9-8D73-49E0-B1A0-927AD0F356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36372" y="2383977"/>
            <a:ext cx="1492505" cy="1492505"/>
          </a:xfrm>
          <a:prstGeom prst="rect">
            <a:avLst/>
          </a:prstGeom>
        </p:spPr>
      </p:pic>
      <p:pic>
        <p:nvPicPr>
          <p:cNvPr id="18" name="Graphic 17" descr="Circle with right arrow">
            <a:extLst>
              <a:ext uri="{FF2B5EF4-FFF2-40B4-BE49-F238E27FC236}">
                <a16:creationId xmlns:a16="http://schemas.microsoft.com/office/drawing/2014/main" id="{2B27340E-809F-4CA2-B4C3-57CAE45167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7599" y="800566"/>
            <a:ext cx="1387326" cy="1387326"/>
          </a:xfrm>
          <a:prstGeom prst="rect">
            <a:avLst/>
          </a:prstGeom>
        </p:spPr>
      </p:pic>
      <p:pic>
        <p:nvPicPr>
          <p:cNvPr id="9" name="Picture 8">
            <a:extLst>
              <a:ext uri="{FF2B5EF4-FFF2-40B4-BE49-F238E27FC236}">
                <a16:creationId xmlns:a16="http://schemas.microsoft.com/office/drawing/2014/main" id="{E866703E-CF11-4D7B-9A9B-E9B957CA13BE}"/>
              </a:ext>
            </a:extLst>
          </p:cNvPr>
          <p:cNvPicPr>
            <a:picLocks noChangeAspect="1"/>
          </p:cNvPicPr>
          <p:nvPr/>
        </p:nvPicPr>
        <p:blipFill>
          <a:blip r:embed="rId10"/>
          <a:stretch>
            <a:fillRect/>
          </a:stretch>
        </p:blipFill>
        <p:spPr>
          <a:xfrm>
            <a:off x="409956" y="71437"/>
            <a:ext cx="3124200" cy="6715125"/>
          </a:xfrm>
          <a:prstGeom prst="rect">
            <a:avLst/>
          </a:prstGeom>
        </p:spPr>
      </p:pic>
      <p:pic>
        <p:nvPicPr>
          <p:cNvPr id="11" name="Picture 10">
            <a:extLst>
              <a:ext uri="{FF2B5EF4-FFF2-40B4-BE49-F238E27FC236}">
                <a16:creationId xmlns:a16="http://schemas.microsoft.com/office/drawing/2014/main" id="{8A904029-439B-4B7C-9A11-E503119D1788}"/>
              </a:ext>
            </a:extLst>
          </p:cNvPr>
          <p:cNvPicPr>
            <a:picLocks noChangeAspect="1"/>
          </p:cNvPicPr>
          <p:nvPr/>
        </p:nvPicPr>
        <p:blipFill>
          <a:blip r:embed="rId11"/>
          <a:stretch>
            <a:fillRect/>
          </a:stretch>
        </p:blipFill>
        <p:spPr>
          <a:xfrm>
            <a:off x="7283743" y="4594977"/>
            <a:ext cx="4162425" cy="1552575"/>
          </a:xfrm>
          <a:prstGeom prst="rect">
            <a:avLst/>
          </a:prstGeom>
        </p:spPr>
      </p:pic>
      <p:pic>
        <p:nvPicPr>
          <p:cNvPr id="19" name="Graphic 18" descr="Cursor">
            <a:extLst>
              <a:ext uri="{FF2B5EF4-FFF2-40B4-BE49-F238E27FC236}">
                <a16:creationId xmlns:a16="http://schemas.microsoft.com/office/drawing/2014/main" id="{2BA7D40F-CA89-4880-BD11-84C43DF22E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04546" y="5975721"/>
            <a:ext cx="914400" cy="914400"/>
          </a:xfrm>
          <a:prstGeom prst="rect">
            <a:avLst/>
          </a:prstGeom>
        </p:spPr>
      </p:pic>
    </p:spTree>
    <p:extLst>
      <p:ext uri="{BB962C8B-B14F-4D97-AF65-F5344CB8AC3E}">
        <p14:creationId xmlns:p14="http://schemas.microsoft.com/office/powerpoint/2010/main" val="40932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18D30F-8774-4940-809D-54938187901D}"/>
              </a:ext>
            </a:extLst>
          </p:cNvPr>
          <p:cNvPicPr>
            <a:picLocks noChangeAspect="1"/>
          </p:cNvPicPr>
          <p:nvPr/>
        </p:nvPicPr>
        <p:blipFill>
          <a:blip r:embed="rId3"/>
          <a:stretch>
            <a:fillRect/>
          </a:stretch>
        </p:blipFill>
        <p:spPr>
          <a:xfrm>
            <a:off x="6632468" y="335280"/>
            <a:ext cx="5304322" cy="370522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655F423-10AA-40AF-8DB9-A0A8E122E438}"/>
                  </a:ext>
                </a:extLst>
              </p14:cNvPr>
              <p14:cNvContentPartPr/>
              <p14:nvPr/>
            </p14:nvContentPartPr>
            <p14:xfrm>
              <a:off x="6860032" y="1931216"/>
              <a:ext cx="501480" cy="10440"/>
            </p14:xfrm>
          </p:contentPart>
        </mc:Choice>
        <mc:Fallback xmlns="">
          <p:pic>
            <p:nvPicPr>
              <p:cNvPr id="6" name="Ink 5">
                <a:extLst>
                  <a:ext uri="{FF2B5EF4-FFF2-40B4-BE49-F238E27FC236}">
                    <a16:creationId xmlns:a16="http://schemas.microsoft.com/office/drawing/2014/main" id="{B655F423-10AA-40AF-8DB9-A0A8E122E438}"/>
                  </a:ext>
                </a:extLst>
              </p:cNvPr>
              <p:cNvPicPr/>
              <p:nvPr/>
            </p:nvPicPr>
            <p:blipFill>
              <a:blip r:embed="rId5"/>
              <a:stretch>
                <a:fillRect/>
              </a:stretch>
            </p:blipFill>
            <p:spPr>
              <a:xfrm>
                <a:off x="6806032" y="1823216"/>
                <a:ext cx="609120" cy="226080"/>
              </a:xfrm>
              <a:prstGeom prst="rect">
                <a:avLst/>
              </a:prstGeom>
            </p:spPr>
          </p:pic>
        </mc:Fallback>
      </mc:AlternateContent>
      <p:pic>
        <p:nvPicPr>
          <p:cNvPr id="15" name="Graphic 14" descr="Programmer">
            <a:extLst>
              <a:ext uri="{FF2B5EF4-FFF2-40B4-BE49-F238E27FC236}">
                <a16:creationId xmlns:a16="http://schemas.microsoft.com/office/drawing/2014/main" id="{D2C320C9-8D73-49E0-B1A0-927AD0F356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6372" y="2383977"/>
            <a:ext cx="1492505" cy="1492505"/>
          </a:xfrm>
          <a:prstGeom prst="rect">
            <a:avLst/>
          </a:prstGeom>
        </p:spPr>
      </p:pic>
      <p:pic>
        <p:nvPicPr>
          <p:cNvPr id="18" name="Graphic 17" descr="Circle with right arrow">
            <a:extLst>
              <a:ext uri="{FF2B5EF4-FFF2-40B4-BE49-F238E27FC236}">
                <a16:creationId xmlns:a16="http://schemas.microsoft.com/office/drawing/2014/main" id="{2B27340E-809F-4CA2-B4C3-57CAE45167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97599" y="800566"/>
            <a:ext cx="1387326" cy="1387326"/>
          </a:xfrm>
          <a:prstGeom prst="rect">
            <a:avLst/>
          </a:prstGeom>
        </p:spPr>
      </p:pic>
      <p:pic>
        <p:nvPicPr>
          <p:cNvPr id="2" name="Picture 1">
            <a:extLst>
              <a:ext uri="{FF2B5EF4-FFF2-40B4-BE49-F238E27FC236}">
                <a16:creationId xmlns:a16="http://schemas.microsoft.com/office/drawing/2014/main" id="{112CAC41-5D03-4941-92CD-FA2615693576}"/>
              </a:ext>
            </a:extLst>
          </p:cNvPr>
          <p:cNvPicPr>
            <a:picLocks noChangeAspect="1"/>
          </p:cNvPicPr>
          <p:nvPr/>
        </p:nvPicPr>
        <p:blipFill rotWithShape="1">
          <a:blip r:embed="rId10"/>
          <a:srcRect l="1594" t="2872" r="2035" b="2981"/>
          <a:stretch/>
        </p:blipFill>
        <p:spPr>
          <a:xfrm>
            <a:off x="73153" y="800566"/>
            <a:ext cx="4151376" cy="2946671"/>
          </a:xfrm>
          <a:prstGeom prst="rect">
            <a:avLst/>
          </a:prstGeom>
        </p:spPr>
      </p:pic>
      <p:pic>
        <p:nvPicPr>
          <p:cNvPr id="4" name="Picture 3">
            <a:extLst>
              <a:ext uri="{FF2B5EF4-FFF2-40B4-BE49-F238E27FC236}">
                <a16:creationId xmlns:a16="http://schemas.microsoft.com/office/drawing/2014/main" id="{C25B79DB-14A2-497F-8B1F-98CE2D4C1675}"/>
              </a:ext>
            </a:extLst>
          </p:cNvPr>
          <p:cNvPicPr>
            <a:picLocks noChangeAspect="1"/>
          </p:cNvPicPr>
          <p:nvPr/>
        </p:nvPicPr>
        <p:blipFill>
          <a:blip r:embed="rId11"/>
          <a:stretch>
            <a:fillRect/>
          </a:stretch>
        </p:blipFill>
        <p:spPr>
          <a:xfrm>
            <a:off x="3419856" y="3943322"/>
            <a:ext cx="3286262" cy="2968542"/>
          </a:xfrm>
          <a:prstGeom prst="rect">
            <a:avLst/>
          </a:prstGeom>
        </p:spPr>
      </p:pic>
      <p:pic>
        <p:nvPicPr>
          <p:cNvPr id="9" name="Graphic 8" descr="Cursor">
            <a:extLst>
              <a:ext uri="{FF2B5EF4-FFF2-40B4-BE49-F238E27FC236}">
                <a16:creationId xmlns:a16="http://schemas.microsoft.com/office/drawing/2014/main" id="{A4A06199-A34E-4F98-92CC-C2905C2967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11354" y="2514600"/>
            <a:ext cx="914400" cy="914400"/>
          </a:xfrm>
          <a:prstGeom prst="rect">
            <a:avLst/>
          </a:prstGeom>
        </p:spPr>
      </p:pic>
    </p:spTree>
    <p:extLst>
      <p:ext uri="{BB962C8B-B14F-4D97-AF65-F5344CB8AC3E}">
        <p14:creationId xmlns:p14="http://schemas.microsoft.com/office/powerpoint/2010/main" val="19478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8A7F-6C60-45CC-A027-9DE4732307FA}"/>
              </a:ext>
            </a:extLst>
          </p:cNvPr>
          <p:cNvSpPr>
            <a:spLocks noGrp="1"/>
          </p:cNvSpPr>
          <p:nvPr>
            <p:ph type="title"/>
          </p:nvPr>
        </p:nvSpPr>
        <p:spPr/>
        <p:txBody>
          <a:bodyPr/>
          <a:lstStyle/>
          <a:p>
            <a:r>
              <a:rPr lang="en-US" dirty="0"/>
              <a:t>Dashboards</a:t>
            </a:r>
          </a:p>
        </p:txBody>
      </p:sp>
      <p:pic>
        <p:nvPicPr>
          <p:cNvPr id="3" name="Picture 2">
            <a:extLst>
              <a:ext uri="{FF2B5EF4-FFF2-40B4-BE49-F238E27FC236}">
                <a16:creationId xmlns:a16="http://schemas.microsoft.com/office/drawing/2014/main" id="{1B1A1046-07B5-4037-97FC-F280389F6C4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39702" y="1477930"/>
            <a:ext cx="9112103" cy="4918406"/>
          </a:xfrm>
          <a:prstGeom prst="rect">
            <a:avLst/>
          </a:prstGeom>
          <a:noFill/>
          <a:ln>
            <a:solidFill>
              <a:schemeClr val="tx1">
                <a:lumMod val="50000"/>
                <a:lumOff val="50000"/>
              </a:schemeClr>
            </a:solidFill>
          </a:ln>
        </p:spPr>
      </p:pic>
      <p:sp>
        <p:nvSpPr>
          <p:cNvPr id="4" name="TextBox 3">
            <a:extLst>
              <a:ext uri="{FF2B5EF4-FFF2-40B4-BE49-F238E27FC236}">
                <a16:creationId xmlns:a16="http://schemas.microsoft.com/office/drawing/2014/main" id="{321D36D4-F638-4903-A479-3B55FCF1FC46}"/>
              </a:ext>
            </a:extLst>
          </p:cNvPr>
          <p:cNvSpPr txBox="1"/>
          <p:nvPr/>
        </p:nvSpPr>
        <p:spPr>
          <a:xfrm>
            <a:off x="-45487" y="6396335"/>
            <a:ext cx="11841126" cy="430887"/>
          </a:xfrm>
          <a:prstGeom prst="rect">
            <a:avLst/>
          </a:prstGeom>
          <a:noFill/>
        </p:spPr>
        <p:txBody>
          <a:bodyPr wrap="square" rtlCol="0">
            <a:spAutoFit/>
          </a:bodyPr>
          <a:lstStyle/>
          <a:p>
            <a:pPr algn="ctr"/>
            <a:r>
              <a:rPr lang="en-US" sz="1100" i="1" dirty="0"/>
              <a:t>User dashboard in GlobalXplorer. Yates, D. (2018). "Crowdsourcing Antiquities Crime Fighting: A Review of GlobalXplorer." Advances in archaeological practice:</a:t>
            </a:r>
          </a:p>
          <a:p>
            <a:pPr algn="ctr"/>
            <a:r>
              <a:rPr lang="en-US" sz="1100" i="1" dirty="0"/>
              <a:t>a journal of the Society of American archaeology 6(2): 173-178. DOI: https://doi-org.ezaccess.libraries.psu.edu/10.1017/aap.2018.8.</a:t>
            </a:r>
          </a:p>
        </p:txBody>
      </p:sp>
    </p:spTree>
    <p:extLst>
      <p:ext uri="{BB962C8B-B14F-4D97-AF65-F5344CB8AC3E}">
        <p14:creationId xmlns:p14="http://schemas.microsoft.com/office/powerpoint/2010/main" val="166895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E4BE-693A-4299-8EB2-FA2546A15FDD}"/>
              </a:ext>
            </a:extLst>
          </p:cNvPr>
          <p:cNvSpPr>
            <a:spLocks noGrp="1"/>
          </p:cNvSpPr>
          <p:nvPr>
            <p:ph type="title"/>
          </p:nvPr>
        </p:nvSpPr>
        <p:spPr/>
        <p:txBody>
          <a:bodyPr/>
          <a:lstStyle/>
          <a:p>
            <a:r>
              <a:rPr lang="en-US" dirty="0"/>
              <a:t>Analysis</a:t>
            </a:r>
          </a:p>
        </p:txBody>
      </p:sp>
      <p:sp>
        <p:nvSpPr>
          <p:cNvPr id="3" name="Content Placeholder 2">
            <a:extLst>
              <a:ext uri="{FF2B5EF4-FFF2-40B4-BE49-F238E27FC236}">
                <a16:creationId xmlns:a16="http://schemas.microsoft.com/office/drawing/2014/main" id="{25B8FEDD-722C-4B31-8FDD-EE3D4EAB8333}"/>
              </a:ext>
            </a:extLst>
          </p:cNvPr>
          <p:cNvSpPr>
            <a:spLocks noGrp="1"/>
          </p:cNvSpPr>
          <p:nvPr>
            <p:ph idx="1"/>
          </p:nvPr>
        </p:nvSpPr>
        <p:spPr/>
        <p:txBody>
          <a:bodyPr>
            <a:normAutofit/>
          </a:bodyPr>
          <a:lstStyle/>
          <a:p>
            <a:r>
              <a:rPr lang="en-US" dirty="0"/>
              <a:t>Spatial Analysis</a:t>
            </a:r>
          </a:p>
          <a:p>
            <a:pPr lvl="1"/>
            <a:r>
              <a:rPr lang="en-US" dirty="0"/>
              <a:t>hotspots </a:t>
            </a:r>
          </a:p>
          <a:p>
            <a:pPr lvl="1"/>
            <a:r>
              <a:rPr lang="en-US" dirty="0"/>
              <a:t>risk analysis</a:t>
            </a:r>
          </a:p>
          <a:p>
            <a:pPr lvl="1"/>
            <a:r>
              <a:rPr lang="en-US" dirty="0"/>
              <a:t>distance travelled</a:t>
            </a:r>
          </a:p>
          <a:p>
            <a:r>
              <a:rPr lang="en-US" dirty="0"/>
              <a:t>Temporal </a:t>
            </a:r>
          </a:p>
          <a:p>
            <a:pPr lvl="1"/>
            <a:r>
              <a:rPr lang="en-US" dirty="0"/>
              <a:t>frequency of thefts and sightings, </a:t>
            </a:r>
          </a:p>
          <a:p>
            <a:pPr lvl="1"/>
            <a:r>
              <a:rPr lang="en-US" dirty="0"/>
              <a:t>timeframes when thefts occur (seasonality), </a:t>
            </a:r>
          </a:p>
          <a:p>
            <a:pPr lvl="1"/>
            <a:r>
              <a:rPr lang="en-US" dirty="0"/>
              <a:t>time to recover artifacts. (bullets)</a:t>
            </a:r>
          </a:p>
        </p:txBody>
      </p:sp>
      <p:pic>
        <p:nvPicPr>
          <p:cNvPr id="4" name="Picture 3">
            <a:extLst>
              <a:ext uri="{FF2B5EF4-FFF2-40B4-BE49-F238E27FC236}">
                <a16:creationId xmlns:a16="http://schemas.microsoft.com/office/drawing/2014/main" id="{4324B438-74D7-47B9-8877-B12DA7B29C99}"/>
              </a:ext>
            </a:extLst>
          </p:cNvPr>
          <p:cNvPicPr>
            <a:picLocks noChangeAspect="1"/>
          </p:cNvPicPr>
          <p:nvPr/>
        </p:nvPicPr>
        <p:blipFill>
          <a:blip r:embed="rId3"/>
          <a:stretch>
            <a:fillRect/>
          </a:stretch>
        </p:blipFill>
        <p:spPr>
          <a:xfrm>
            <a:off x="6956300" y="1431000"/>
            <a:ext cx="3283200" cy="3996000"/>
          </a:xfrm>
          <a:prstGeom prst="rect">
            <a:avLst/>
          </a:prstGeom>
        </p:spPr>
      </p:pic>
    </p:spTree>
    <p:extLst>
      <p:ext uri="{BB962C8B-B14F-4D97-AF65-F5344CB8AC3E}">
        <p14:creationId xmlns:p14="http://schemas.microsoft.com/office/powerpoint/2010/main" val="4268226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4200-6CE4-4C84-B116-8A4D7618D859}"/>
              </a:ext>
            </a:extLst>
          </p:cNvPr>
          <p:cNvSpPr>
            <a:spLocks noGrp="1"/>
          </p:cNvSpPr>
          <p:nvPr>
            <p:ph type="title"/>
          </p:nvPr>
        </p:nvSpPr>
        <p:spPr>
          <a:xfrm>
            <a:off x="1141413" y="609600"/>
            <a:ext cx="9905998" cy="1173480"/>
          </a:xfrm>
        </p:spPr>
        <p:txBody>
          <a:bodyPr>
            <a:normAutofit/>
          </a:bodyPr>
          <a:lstStyle/>
          <a:p>
            <a:pPr algn="ctr"/>
            <a:r>
              <a:rPr lang="en-US" dirty="0"/>
              <a:t>Introduction</a:t>
            </a:r>
          </a:p>
        </p:txBody>
      </p:sp>
      <p:sp>
        <p:nvSpPr>
          <p:cNvPr id="17" name="Content Placeholder 16">
            <a:extLst>
              <a:ext uri="{FF2B5EF4-FFF2-40B4-BE49-F238E27FC236}">
                <a16:creationId xmlns:a16="http://schemas.microsoft.com/office/drawing/2014/main" id="{4A40F23E-ED89-4319-96B2-61659C7F5328}"/>
              </a:ext>
            </a:extLst>
          </p:cNvPr>
          <p:cNvSpPr>
            <a:spLocks noGrp="1"/>
          </p:cNvSpPr>
          <p:nvPr>
            <p:ph idx="1"/>
          </p:nvPr>
        </p:nvSpPr>
        <p:spPr/>
        <p:txBody>
          <a:bodyPr>
            <a:normAutofit/>
          </a:bodyPr>
          <a:lstStyle/>
          <a:p>
            <a:r>
              <a:rPr lang="en-US" sz="2400" dirty="0"/>
              <a:t>Senior Hydrography Project Lead for the U.S. Geological Survey National Geospatial Technical Operations Center (USGS NGTOC)</a:t>
            </a:r>
          </a:p>
          <a:p>
            <a:pPr lvl="1"/>
            <a:r>
              <a:rPr lang="en-US" sz="2000" dirty="0"/>
              <a:t>Project/Program management for National Hydrography</a:t>
            </a:r>
          </a:p>
          <a:p>
            <a:pPr lvl="1"/>
            <a:r>
              <a:rPr lang="en-US" sz="2000" dirty="0"/>
              <a:t>Certified Project Management Professional (PMP)</a:t>
            </a:r>
          </a:p>
          <a:p>
            <a:r>
              <a:rPr lang="en-US" sz="2400" dirty="0"/>
              <a:t>Why did I choose this topic?</a:t>
            </a:r>
          </a:p>
          <a:p>
            <a:pPr lvl="1"/>
            <a:r>
              <a:rPr lang="en-US" sz="2000" dirty="0"/>
              <a:t>Enjoy visiting public historic parks in Colorado and surrounding states</a:t>
            </a:r>
          </a:p>
          <a:p>
            <a:pPr lvl="1"/>
            <a:r>
              <a:rPr lang="en-US" sz="2000" dirty="0"/>
              <a:t>News about geospatial technology contributing to archaeological discoveries </a:t>
            </a:r>
          </a:p>
          <a:p>
            <a:pPr lvl="1"/>
            <a:r>
              <a:rPr lang="en-US" sz="2000" dirty="0"/>
              <a:t>Literature around the problem of illegal artifact collecting and how it destroys cultural knowledge</a:t>
            </a:r>
          </a:p>
          <a:p>
            <a:pPr marL="36900" indent="0">
              <a:buNone/>
            </a:pPr>
            <a:endParaRPr lang="en-US" sz="2400" dirty="0"/>
          </a:p>
        </p:txBody>
      </p:sp>
    </p:spTree>
    <p:extLst>
      <p:ext uri="{BB962C8B-B14F-4D97-AF65-F5344CB8AC3E}">
        <p14:creationId xmlns:p14="http://schemas.microsoft.com/office/powerpoint/2010/main" val="191808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CA98-649D-4137-821C-30DD80DFDEC0}"/>
              </a:ext>
            </a:extLst>
          </p:cNvPr>
          <p:cNvSpPr>
            <a:spLocks noGrp="1"/>
          </p:cNvSpPr>
          <p:nvPr>
            <p:ph type="title"/>
          </p:nvPr>
        </p:nvSpPr>
        <p:spPr/>
        <p:txBody>
          <a:bodyPr/>
          <a:lstStyle/>
          <a:p>
            <a:r>
              <a:rPr lang="en-US" dirty="0"/>
              <a:t>Analysis</a:t>
            </a:r>
          </a:p>
        </p:txBody>
      </p:sp>
      <p:pic>
        <p:nvPicPr>
          <p:cNvPr id="5" name="Picture 4">
            <a:extLst>
              <a:ext uri="{FF2B5EF4-FFF2-40B4-BE49-F238E27FC236}">
                <a16:creationId xmlns:a16="http://schemas.microsoft.com/office/drawing/2014/main" id="{EB23438C-4C62-4FB7-B4EC-55C3FC09CCDD}"/>
              </a:ext>
            </a:extLst>
          </p:cNvPr>
          <p:cNvPicPr>
            <a:picLocks noChangeAspect="1"/>
          </p:cNvPicPr>
          <p:nvPr/>
        </p:nvPicPr>
        <p:blipFill>
          <a:blip r:embed="rId3"/>
          <a:stretch>
            <a:fillRect/>
          </a:stretch>
        </p:blipFill>
        <p:spPr>
          <a:xfrm>
            <a:off x="197382" y="317880"/>
            <a:ext cx="4245271" cy="3003204"/>
          </a:xfrm>
          <a:prstGeom prst="rect">
            <a:avLst/>
          </a:prstGeom>
          <a:ln>
            <a:solidFill>
              <a:schemeClr val="bg1">
                <a:lumMod val="50000"/>
                <a:lumOff val="50000"/>
              </a:schemeClr>
            </a:solidFill>
          </a:ln>
        </p:spPr>
      </p:pic>
      <p:pic>
        <p:nvPicPr>
          <p:cNvPr id="3" name="Picture 2">
            <a:extLst>
              <a:ext uri="{FF2B5EF4-FFF2-40B4-BE49-F238E27FC236}">
                <a16:creationId xmlns:a16="http://schemas.microsoft.com/office/drawing/2014/main" id="{1E32EA37-1DA2-4F1B-92C5-C23A8FEDC159}"/>
              </a:ext>
            </a:extLst>
          </p:cNvPr>
          <p:cNvPicPr>
            <a:picLocks noChangeAspect="1"/>
          </p:cNvPicPr>
          <p:nvPr/>
        </p:nvPicPr>
        <p:blipFill>
          <a:blip r:embed="rId4"/>
          <a:stretch>
            <a:fillRect/>
          </a:stretch>
        </p:blipFill>
        <p:spPr>
          <a:xfrm>
            <a:off x="2786929" y="1580050"/>
            <a:ext cx="2979443" cy="4889500"/>
          </a:xfrm>
          <a:prstGeom prst="rect">
            <a:avLst/>
          </a:prstGeom>
          <a:ln>
            <a:solidFill>
              <a:schemeClr val="bg1">
                <a:lumMod val="50000"/>
                <a:lumOff val="50000"/>
              </a:schemeClr>
            </a:solidFill>
          </a:ln>
        </p:spPr>
      </p:pic>
      <p:pic>
        <p:nvPicPr>
          <p:cNvPr id="4" name="Picture 3">
            <a:extLst>
              <a:ext uri="{FF2B5EF4-FFF2-40B4-BE49-F238E27FC236}">
                <a16:creationId xmlns:a16="http://schemas.microsoft.com/office/drawing/2014/main" id="{B019790B-55A0-483B-AC97-553E774BFF8A}"/>
              </a:ext>
            </a:extLst>
          </p:cNvPr>
          <p:cNvPicPr>
            <a:picLocks noChangeAspect="1"/>
          </p:cNvPicPr>
          <p:nvPr/>
        </p:nvPicPr>
        <p:blipFill>
          <a:blip r:embed="rId5"/>
          <a:stretch>
            <a:fillRect/>
          </a:stretch>
        </p:blipFill>
        <p:spPr>
          <a:xfrm>
            <a:off x="5721326" y="1389447"/>
            <a:ext cx="6103922" cy="5344125"/>
          </a:xfrm>
          <a:prstGeom prst="rect">
            <a:avLst/>
          </a:prstGeom>
          <a:ln>
            <a:solidFill>
              <a:schemeClr val="bg1">
                <a:lumMod val="50000"/>
                <a:lumOff val="50000"/>
              </a:schemeClr>
            </a:solidFill>
          </a:ln>
        </p:spPr>
      </p:pic>
      <p:sp>
        <p:nvSpPr>
          <p:cNvPr id="7" name="TextBox 6">
            <a:extLst>
              <a:ext uri="{FF2B5EF4-FFF2-40B4-BE49-F238E27FC236}">
                <a16:creationId xmlns:a16="http://schemas.microsoft.com/office/drawing/2014/main" id="{B69797E3-F369-4078-9DE9-3340758B6715}"/>
              </a:ext>
            </a:extLst>
          </p:cNvPr>
          <p:cNvSpPr txBox="1"/>
          <p:nvPr/>
        </p:nvSpPr>
        <p:spPr>
          <a:xfrm>
            <a:off x="139627" y="6504669"/>
            <a:ext cx="118252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alibri"/>
                <a:cs typeface="Calibri"/>
              </a:rPr>
              <a:t>Esri Insights: </a:t>
            </a:r>
            <a:r>
              <a:rPr lang="en-US" sz="1000" dirty="0">
                <a:latin typeface="Calibri"/>
                <a:cs typeface="Calibri"/>
                <a:hlinkClick r:id="rId6"/>
              </a:rPr>
              <a:t>https://doc.arcgis.com/en/insights/latest/get-started/get-started-with-workbooks.htm</a:t>
            </a:r>
            <a:r>
              <a:rPr lang="en-US" sz="1000" dirty="0">
                <a:latin typeface="Calibri"/>
                <a:cs typeface="Calibri"/>
              </a:rPr>
              <a:t> </a:t>
            </a:r>
            <a:endParaRPr lang="en-US" sz="1000" dirty="0"/>
          </a:p>
        </p:txBody>
      </p:sp>
    </p:spTree>
    <p:extLst>
      <p:ext uri="{BB962C8B-B14F-4D97-AF65-F5344CB8AC3E}">
        <p14:creationId xmlns:p14="http://schemas.microsoft.com/office/powerpoint/2010/main" val="210904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FDC4-6DAA-4B58-9614-10192AA1650A}"/>
              </a:ext>
            </a:extLst>
          </p:cNvPr>
          <p:cNvSpPr>
            <a:spLocks noGrp="1"/>
          </p:cNvSpPr>
          <p:nvPr>
            <p:ph type="title"/>
          </p:nvPr>
        </p:nvSpPr>
        <p:spPr/>
        <p:txBody>
          <a:bodyPr/>
          <a:lstStyle/>
          <a:p>
            <a:r>
              <a:rPr lang="en-US" dirty="0"/>
              <a:t>Challenges/Limitations</a:t>
            </a:r>
          </a:p>
        </p:txBody>
      </p:sp>
      <p:sp>
        <p:nvSpPr>
          <p:cNvPr id="3" name="Content Placeholder 2">
            <a:extLst>
              <a:ext uri="{FF2B5EF4-FFF2-40B4-BE49-F238E27FC236}">
                <a16:creationId xmlns:a16="http://schemas.microsoft.com/office/drawing/2014/main" id="{9E0E74CB-5184-4F24-B3BE-6DC77336E29C}"/>
              </a:ext>
            </a:extLst>
          </p:cNvPr>
          <p:cNvSpPr>
            <a:spLocks noGrp="1"/>
          </p:cNvSpPr>
          <p:nvPr>
            <p:ph idx="1"/>
          </p:nvPr>
        </p:nvSpPr>
        <p:spPr/>
        <p:txBody>
          <a:bodyPr>
            <a:normAutofit/>
          </a:bodyPr>
          <a:lstStyle/>
          <a:p>
            <a:r>
              <a:rPr lang="en-US" sz="2800" dirty="0"/>
              <a:t>Lack of institutional knowledge</a:t>
            </a:r>
          </a:p>
          <a:p>
            <a:pPr lvl="1"/>
            <a:r>
              <a:rPr lang="en-US" sz="2400" dirty="0"/>
              <a:t>Next step: outreach to subject matter experts for participation</a:t>
            </a:r>
          </a:p>
          <a:p>
            <a:r>
              <a:rPr lang="en-US" sz="2800" dirty="0"/>
              <a:t>ArcGIS Web AppBuilder limitations </a:t>
            </a:r>
          </a:p>
          <a:p>
            <a:pPr lvl="1"/>
            <a:r>
              <a:rPr lang="en-US" sz="2400" dirty="0"/>
              <a:t>Customization using additional tools, development may be required (ArcGIS App Studio, ArcGIS Web AppBuilder Developer Edition)</a:t>
            </a:r>
          </a:p>
          <a:p>
            <a:r>
              <a:rPr lang="en-US" sz="2800" dirty="0"/>
              <a:t>Not solving the problem of lack of linkages between research and theft databases </a:t>
            </a:r>
          </a:p>
          <a:p>
            <a:pPr lvl="1"/>
            <a:r>
              <a:rPr lang="en-US" sz="2400" dirty="0"/>
              <a:t>Project provides an alternative solution</a:t>
            </a:r>
          </a:p>
        </p:txBody>
      </p:sp>
    </p:spTree>
    <p:extLst>
      <p:ext uri="{BB962C8B-B14F-4D97-AF65-F5344CB8AC3E}">
        <p14:creationId xmlns:p14="http://schemas.microsoft.com/office/powerpoint/2010/main" val="3428898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C8CD-25F5-4A7B-BC47-156FD301C0F3}"/>
              </a:ext>
            </a:extLst>
          </p:cNvPr>
          <p:cNvSpPr>
            <a:spLocks noGrp="1"/>
          </p:cNvSpPr>
          <p:nvPr>
            <p:ph type="title"/>
          </p:nvPr>
        </p:nvSpPr>
        <p:spPr/>
        <p:txBody>
          <a:bodyPr/>
          <a:lstStyle/>
          <a:p>
            <a:r>
              <a:rPr lang="en-US" dirty="0"/>
              <a:t>Anticipated Results</a:t>
            </a:r>
          </a:p>
        </p:txBody>
      </p:sp>
      <p:sp>
        <p:nvSpPr>
          <p:cNvPr id="3" name="Content Placeholder 2">
            <a:extLst>
              <a:ext uri="{FF2B5EF4-FFF2-40B4-BE49-F238E27FC236}">
                <a16:creationId xmlns:a16="http://schemas.microsoft.com/office/drawing/2014/main" id="{5CBBB523-7D7D-49D0-B713-C983AD03FE98}"/>
              </a:ext>
            </a:extLst>
          </p:cNvPr>
          <p:cNvSpPr>
            <a:spLocks noGrp="1"/>
          </p:cNvSpPr>
          <p:nvPr>
            <p:ph idx="1"/>
          </p:nvPr>
        </p:nvSpPr>
        <p:spPr/>
        <p:txBody>
          <a:bodyPr>
            <a:normAutofit/>
          </a:bodyPr>
          <a:lstStyle/>
          <a:p>
            <a:r>
              <a:rPr lang="en-US" sz="2800" dirty="0"/>
              <a:t>Prototype WebGIS solution that engages collaborators and the public. </a:t>
            </a:r>
          </a:p>
          <a:p>
            <a:r>
              <a:rPr lang="en-US" sz="2800" dirty="0"/>
              <a:t>Demonstrate how a web GIS platform can be used to apply spatial methods to encourage broad participation in the pursuit of artifact recovery. </a:t>
            </a:r>
          </a:p>
        </p:txBody>
      </p:sp>
    </p:spTree>
    <p:extLst>
      <p:ext uri="{BB962C8B-B14F-4D97-AF65-F5344CB8AC3E}">
        <p14:creationId xmlns:p14="http://schemas.microsoft.com/office/powerpoint/2010/main" val="3708195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3087BB-AA48-4853-86EB-526E649D4723}"/>
              </a:ext>
            </a:extLst>
          </p:cNvPr>
          <p:cNvSpPr/>
          <p:nvPr/>
        </p:nvSpPr>
        <p:spPr>
          <a:xfrm>
            <a:off x="9123849" y="1565387"/>
            <a:ext cx="3020252" cy="40592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June-Oct 2021</a:t>
            </a:r>
          </a:p>
        </p:txBody>
      </p:sp>
      <p:sp>
        <p:nvSpPr>
          <p:cNvPr id="7" name="Rectangle 6">
            <a:extLst>
              <a:ext uri="{FF2B5EF4-FFF2-40B4-BE49-F238E27FC236}">
                <a16:creationId xmlns:a16="http://schemas.microsoft.com/office/drawing/2014/main" id="{4A9732EB-56B8-48CD-AD53-AE41F720E21A}"/>
              </a:ext>
            </a:extLst>
          </p:cNvPr>
          <p:cNvSpPr/>
          <p:nvPr/>
        </p:nvSpPr>
        <p:spPr>
          <a:xfrm>
            <a:off x="6103640" y="1565387"/>
            <a:ext cx="3020252" cy="40592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March-May 2021</a:t>
            </a:r>
          </a:p>
        </p:txBody>
      </p:sp>
      <p:sp>
        <p:nvSpPr>
          <p:cNvPr id="6" name="Rectangle 5">
            <a:extLst>
              <a:ext uri="{FF2B5EF4-FFF2-40B4-BE49-F238E27FC236}">
                <a16:creationId xmlns:a16="http://schemas.microsoft.com/office/drawing/2014/main" id="{0FA7DAFA-CEB5-4E8A-8C8D-2DFF3E03AF06}"/>
              </a:ext>
            </a:extLst>
          </p:cNvPr>
          <p:cNvSpPr/>
          <p:nvPr/>
        </p:nvSpPr>
        <p:spPr>
          <a:xfrm>
            <a:off x="3083388" y="1565387"/>
            <a:ext cx="3020252" cy="40592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Jan-March 2021</a:t>
            </a:r>
          </a:p>
        </p:txBody>
      </p:sp>
      <p:sp>
        <p:nvSpPr>
          <p:cNvPr id="5" name="Rectangle 4">
            <a:extLst>
              <a:ext uri="{FF2B5EF4-FFF2-40B4-BE49-F238E27FC236}">
                <a16:creationId xmlns:a16="http://schemas.microsoft.com/office/drawing/2014/main" id="{F98A4617-1DCC-4901-9EE5-4EBBC6298278}"/>
              </a:ext>
            </a:extLst>
          </p:cNvPr>
          <p:cNvSpPr/>
          <p:nvPr/>
        </p:nvSpPr>
        <p:spPr>
          <a:xfrm>
            <a:off x="63179" y="1565387"/>
            <a:ext cx="3020252" cy="40592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Nov-Dec 2020</a:t>
            </a:r>
          </a:p>
        </p:txBody>
      </p:sp>
      <p:sp>
        <p:nvSpPr>
          <p:cNvPr id="2" name="Title 1">
            <a:extLst>
              <a:ext uri="{FF2B5EF4-FFF2-40B4-BE49-F238E27FC236}">
                <a16:creationId xmlns:a16="http://schemas.microsoft.com/office/drawing/2014/main" id="{1ACCC4B6-B072-4A3E-B993-A73130E2AB98}"/>
              </a:ext>
            </a:extLst>
          </p:cNvPr>
          <p:cNvSpPr>
            <a:spLocks noGrp="1"/>
          </p:cNvSpPr>
          <p:nvPr>
            <p:ph type="title"/>
          </p:nvPr>
        </p:nvSpPr>
        <p:spPr/>
        <p:txBody>
          <a:bodyPr/>
          <a:lstStyle/>
          <a:p>
            <a:r>
              <a:rPr lang="en-US" dirty="0"/>
              <a:t>Timeline</a:t>
            </a:r>
          </a:p>
        </p:txBody>
      </p:sp>
      <p:sp>
        <p:nvSpPr>
          <p:cNvPr id="12" name="Arrow: Chevron 11">
            <a:extLst>
              <a:ext uri="{FF2B5EF4-FFF2-40B4-BE49-F238E27FC236}">
                <a16:creationId xmlns:a16="http://schemas.microsoft.com/office/drawing/2014/main" id="{F129AB65-85C4-4403-AE61-330055AF44DD}"/>
              </a:ext>
            </a:extLst>
          </p:cNvPr>
          <p:cNvSpPr/>
          <p:nvPr/>
        </p:nvSpPr>
        <p:spPr>
          <a:xfrm>
            <a:off x="265814" y="2118536"/>
            <a:ext cx="3306726" cy="64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Seek SMEs</a:t>
            </a:r>
          </a:p>
        </p:txBody>
      </p:sp>
      <p:sp>
        <p:nvSpPr>
          <p:cNvPr id="13" name="Arrow: Chevron 12">
            <a:extLst>
              <a:ext uri="{FF2B5EF4-FFF2-40B4-BE49-F238E27FC236}">
                <a16:creationId xmlns:a16="http://schemas.microsoft.com/office/drawing/2014/main" id="{349F73C3-C925-4088-8B92-006F5E1E310B}"/>
              </a:ext>
            </a:extLst>
          </p:cNvPr>
          <p:cNvSpPr/>
          <p:nvPr/>
        </p:nvSpPr>
        <p:spPr>
          <a:xfrm>
            <a:off x="3369905" y="2857399"/>
            <a:ext cx="3306726" cy="64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Design Database</a:t>
            </a:r>
          </a:p>
        </p:txBody>
      </p:sp>
      <p:sp>
        <p:nvSpPr>
          <p:cNvPr id="14" name="Arrow: Chevron 13">
            <a:extLst>
              <a:ext uri="{FF2B5EF4-FFF2-40B4-BE49-F238E27FC236}">
                <a16:creationId xmlns:a16="http://schemas.microsoft.com/office/drawing/2014/main" id="{69320F86-3772-4767-9ED3-FF66D9A0BAF5}"/>
              </a:ext>
            </a:extLst>
          </p:cNvPr>
          <p:cNvSpPr/>
          <p:nvPr/>
        </p:nvSpPr>
        <p:spPr>
          <a:xfrm>
            <a:off x="5778500" y="3595004"/>
            <a:ext cx="3873500" cy="64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Build/Test Components</a:t>
            </a:r>
          </a:p>
        </p:txBody>
      </p:sp>
      <p:sp>
        <p:nvSpPr>
          <p:cNvPr id="15" name="Arrow: Chevron 14">
            <a:extLst>
              <a:ext uri="{FF2B5EF4-FFF2-40B4-BE49-F238E27FC236}">
                <a16:creationId xmlns:a16="http://schemas.microsoft.com/office/drawing/2014/main" id="{4D2883A4-3F73-48F2-A69F-0F3F15068FE7}"/>
              </a:ext>
            </a:extLst>
          </p:cNvPr>
          <p:cNvSpPr/>
          <p:nvPr/>
        </p:nvSpPr>
        <p:spPr>
          <a:xfrm>
            <a:off x="9232899" y="4327155"/>
            <a:ext cx="2911201" cy="64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Finalize &amp; present </a:t>
            </a:r>
          </a:p>
        </p:txBody>
      </p:sp>
    </p:spTree>
    <p:extLst>
      <p:ext uri="{BB962C8B-B14F-4D97-AF65-F5344CB8AC3E}">
        <p14:creationId xmlns:p14="http://schemas.microsoft.com/office/powerpoint/2010/main" val="835992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AA9C-8E91-47DA-881B-9AEE33B96A4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5640720-D7A5-4B00-9288-51CF53116606}"/>
              </a:ext>
            </a:extLst>
          </p:cNvPr>
          <p:cNvSpPr>
            <a:spLocks noGrp="1"/>
          </p:cNvSpPr>
          <p:nvPr>
            <p:ph idx="1"/>
          </p:nvPr>
        </p:nvSpPr>
        <p:spPr>
          <a:xfrm>
            <a:off x="913795" y="1580050"/>
            <a:ext cx="10353762" cy="4754248"/>
          </a:xfrm>
        </p:spPr>
        <p:txBody>
          <a:bodyPr>
            <a:normAutofit fontScale="85000" lnSpcReduction="10000"/>
          </a:bodyPr>
          <a:lstStyle/>
          <a:p>
            <a:pPr marL="36900" indent="0">
              <a:buNone/>
            </a:pPr>
            <a:r>
              <a:rPr lang="en-US" sz="1400" dirty="0"/>
              <a:t>Durney, M. (2011). How an Art Theft’s Publicity and Documentation Can Impact the Stolen Object’s Recovery Rate. Journal of Contemporary Criminal Justice, 27(4), 438-448. doi:10.1177/1043986211418886. Retrieved from </a:t>
            </a:r>
            <a:r>
              <a:rPr lang="en-US" sz="1400" dirty="0">
                <a:hlinkClick r:id="rId3"/>
              </a:rPr>
              <a:t>https://doi-org.ezaccess.libraries.psu.edu/10.1177%2F1043986211418886</a:t>
            </a:r>
            <a:r>
              <a:rPr lang="en-US" sz="1400" dirty="0"/>
              <a:t> </a:t>
            </a:r>
          </a:p>
          <a:p>
            <a:pPr marL="36900" indent="0">
              <a:buNone/>
            </a:pPr>
            <a:r>
              <a:rPr lang="en-US" sz="1400" dirty="0"/>
              <a:t>Benderson, J. (2016, March). Cultural Property Law. </a:t>
            </a:r>
            <a:r>
              <a:rPr lang="en-US" sz="1400" i="1" dirty="0"/>
              <a:t>United States Attorney’s Bulletin: 64 </a:t>
            </a:r>
            <a:r>
              <a:rPr lang="en-US" sz="1400" dirty="0"/>
              <a:t>(2), 1.</a:t>
            </a:r>
          </a:p>
          <a:p>
            <a:pPr marL="36900" indent="0">
              <a:buNone/>
            </a:pPr>
            <a:r>
              <a:rPr lang="en-US" sz="1400" dirty="0"/>
              <a:t>Casana, J. (2015). "Satellite Imagery-Based Analysis of Archaeological Looting in Syria." Near Eastern Archaeology 78(3): 142-152. Retrieved from </a:t>
            </a:r>
            <a:r>
              <a:rPr lang="en-US" sz="1400" dirty="0">
                <a:hlinkClick r:id="rId4"/>
              </a:rPr>
              <a:t>https://www.journals.uchicago.edu/doi/10.5615/neareastarch.78.3.0142</a:t>
            </a:r>
            <a:r>
              <a:rPr lang="en-US" sz="1400" dirty="0"/>
              <a:t> </a:t>
            </a:r>
          </a:p>
          <a:p>
            <a:pPr marL="36900" indent="0">
              <a:buNone/>
            </a:pPr>
            <a:r>
              <a:rPr lang="en-US" sz="1400" dirty="0"/>
              <a:t>Design &amp; development of GlobalXplorer: </a:t>
            </a:r>
            <a:r>
              <a:rPr lang="en-US" sz="1400" dirty="0">
                <a:hlinkClick r:id="rId5"/>
              </a:rPr>
              <a:t>http://www.mskellybrooks.com/?p=249</a:t>
            </a:r>
            <a:r>
              <a:rPr lang="en-US" sz="1400" dirty="0"/>
              <a:t>  </a:t>
            </a:r>
          </a:p>
          <a:p>
            <a:pPr marL="36900" indent="0">
              <a:buNone/>
            </a:pPr>
            <a:r>
              <a:rPr lang="en-US" sz="1400" dirty="0"/>
              <a:t>Digital Index of North American Archaeology (DINAA) (n.d.). Open Context. </a:t>
            </a:r>
            <a:r>
              <a:rPr lang="en-US" sz="1400" dirty="0">
                <a:hlinkClick r:id="rId6"/>
              </a:rPr>
              <a:t>http://ux.opencontext.org/archaeology-site-data/</a:t>
            </a:r>
            <a:r>
              <a:rPr lang="en-US" sz="1400" dirty="0"/>
              <a:t> </a:t>
            </a:r>
          </a:p>
          <a:p>
            <a:pPr marL="36900" indent="0">
              <a:buNone/>
            </a:pPr>
            <a:r>
              <a:rPr lang="en-US" sz="1400" dirty="0"/>
              <a:t>Fu, P. (2018). Getting To Know Web GIS (3rd edition). Esri Press.</a:t>
            </a:r>
          </a:p>
          <a:p>
            <a:pPr marL="36900" indent="0">
              <a:buNone/>
            </a:pPr>
            <a:r>
              <a:rPr lang="en-US" sz="1400" dirty="0"/>
              <a:t>GlobalXplorer° (2019). About GlobalXplorer° Saving the Past, for Our Future. </a:t>
            </a:r>
            <a:r>
              <a:rPr lang="en-US" sz="1400" dirty="0">
                <a:hlinkClick r:id="rId7"/>
              </a:rPr>
              <a:t>https://www.globalxplorer.org/about</a:t>
            </a:r>
            <a:r>
              <a:rPr lang="en-US" sz="1400" dirty="0"/>
              <a:t> </a:t>
            </a:r>
          </a:p>
          <a:p>
            <a:pPr marL="36900" indent="0">
              <a:buNone/>
            </a:pPr>
            <a:r>
              <a:rPr lang="en-US" sz="1400" dirty="0"/>
              <a:t>Grove, L., Thomas, S., &amp; Daubney, A. (2018). Fool’s gold? A critical assessment of sources of data on heritage crime. Disaster Prevention and Management: An International Journal, 29(1), 10-21. doi:10.1108/DPM-07-2018-0232. Retrieved from </a:t>
            </a:r>
            <a:r>
              <a:rPr lang="en-US" sz="1400" dirty="0">
                <a:hlinkClick r:id="rId8"/>
              </a:rPr>
              <a:t>http://ezaccess.libraries.psu.edu/login?url=https://search-proquest-com.ezaccess.libraries.psu.edu/docview/2333578734?accountid=13158</a:t>
            </a:r>
            <a:r>
              <a:rPr lang="en-US" sz="1400" dirty="0"/>
              <a:t> </a:t>
            </a:r>
          </a:p>
          <a:p>
            <a:pPr marL="36900" indent="0">
              <a:buNone/>
            </a:pPr>
            <a:r>
              <a:rPr lang="en-US" sz="1400" dirty="0"/>
              <a:t>INTERPOL (2020, May 6). 101 arrested and 19,000 stolen artefacts recovered in international crackdown on art trafficking. </a:t>
            </a:r>
            <a:r>
              <a:rPr lang="en-US" sz="1400" dirty="0">
                <a:hlinkClick r:id="rId9"/>
              </a:rPr>
              <a:t>https://www.interpol.int/News-and-Events/News/2020/101-arrested-and-19-000-stolen-artefacts-recovered-in-international-crackdown-on-art-trafficking</a:t>
            </a:r>
            <a:r>
              <a:rPr lang="en-US" sz="1400" dirty="0"/>
              <a:t> </a:t>
            </a:r>
          </a:p>
          <a:p>
            <a:pPr marL="36900" indent="0">
              <a:buNone/>
            </a:pPr>
            <a:r>
              <a:rPr lang="en-US" sz="1400" dirty="0"/>
              <a:t>Kansa, S. W., et al. (2020). "Archaeological Analysis in the Information Age: Guidelines for Maximizing the Reach, Comprehensiveness, and Longevity of Data." Advances in Archaeological Practice 8(1): 40-52. Retrieved from </a:t>
            </a:r>
            <a:r>
              <a:rPr lang="en-US" sz="1400" dirty="0">
                <a:hlinkClick r:id="rId10"/>
              </a:rPr>
              <a:t>https://www-cambridge-org.ezaccess.libraries.psu.edu/core/journals/advances-in-archaeological-practice/article/archaeological-analysis-in-the-information-age-guidelines-for-maximizing-the-reach-comprehensiveness-and-longevity-of-data/ECC4B731D8A8DD374D1461ADE99ACA5D</a:t>
            </a:r>
            <a:endParaRPr lang="en-US" sz="1400" dirty="0"/>
          </a:p>
          <a:p>
            <a:pPr marL="36900" indent="0">
              <a:buNone/>
            </a:pPr>
            <a:r>
              <a:rPr lang="en-US" sz="1400" dirty="0"/>
              <a:t>Katz, B. (2019, March 4). The F.B.I. Is Trying to Return Thousands of Stolen Artifacts, Including Native American Burial Remains. Smithsonian Magazine. </a:t>
            </a:r>
            <a:r>
              <a:rPr lang="en-US" sz="1400" dirty="0">
                <a:hlinkClick r:id="rId11"/>
              </a:rPr>
              <a:t>https://www.smithsonianmag.com/smart-news/fbi-trying-return-thousands-stolen-artifacts-including-native-american-remains-amassed-indiana-collector-180971604/</a:t>
            </a:r>
            <a:endParaRPr lang="en-US" sz="1400" dirty="0"/>
          </a:p>
        </p:txBody>
      </p:sp>
    </p:spTree>
    <p:extLst>
      <p:ext uri="{BB962C8B-B14F-4D97-AF65-F5344CB8AC3E}">
        <p14:creationId xmlns:p14="http://schemas.microsoft.com/office/powerpoint/2010/main" val="1749941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AA9C-8E91-47DA-881B-9AEE33B96A4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A5640720-D7A5-4B00-9288-51CF53116606}"/>
              </a:ext>
            </a:extLst>
          </p:cNvPr>
          <p:cNvSpPr>
            <a:spLocks noGrp="1"/>
          </p:cNvSpPr>
          <p:nvPr>
            <p:ph idx="1"/>
          </p:nvPr>
        </p:nvSpPr>
        <p:spPr/>
        <p:txBody>
          <a:bodyPr>
            <a:normAutofit fontScale="62500" lnSpcReduction="20000"/>
          </a:bodyPr>
          <a:lstStyle/>
          <a:p>
            <a:pPr marL="36900" indent="0">
              <a:buNone/>
            </a:pPr>
            <a:r>
              <a:rPr lang="en-US" dirty="0"/>
              <a:t>Lofholm, N. (2009, July 6). Emotions run hot over artifact raids in Utah. The Denver Post. </a:t>
            </a:r>
            <a:r>
              <a:rPr lang="en-US" dirty="0">
                <a:hlinkClick r:id="rId3"/>
              </a:rPr>
              <a:t>https://www.denverpost.com/2009/07/06/emotions-run-hot-over-artifact-raids-in-utah/</a:t>
            </a:r>
            <a:r>
              <a:rPr lang="en-US" dirty="0"/>
              <a:t> </a:t>
            </a:r>
          </a:p>
          <a:p>
            <a:pPr marL="36900" indent="0">
              <a:buNone/>
            </a:pPr>
            <a:r>
              <a:rPr lang="en-US" dirty="0"/>
              <a:t>Quintero, M. S., Smuts, K., Mlungwana, N., &amp; Wiltshire, N. (2016). SAHRIS: South Africa's integrated, web-based heritage management system. Journal of Cultural Heritage Management and Sustainable Development, 6(2), 138-152. Retrieved from </a:t>
            </a:r>
            <a:r>
              <a:rPr lang="en-US" dirty="0">
                <a:hlinkClick r:id="rId4"/>
              </a:rPr>
              <a:t>http://ezaccess.libraries.psu.edu/login?url=https://search-proquest-com.ezaccess.libraries.psu.edu/docview/1815690206?accountid=13158</a:t>
            </a:r>
            <a:r>
              <a:rPr lang="en-US" dirty="0"/>
              <a:t> </a:t>
            </a:r>
          </a:p>
          <a:p>
            <a:pPr marL="36900" indent="0">
              <a:buNone/>
            </a:pPr>
            <a:r>
              <a:rPr lang="en-US" dirty="0"/>
              <a:t>Roodt C., Bensen, B. Databases for Stolen Art: Progress, prospects and limitations. South African Crime Quarterly No 52 (2015): June 2015. https://doi.org/10.4314/sacq.v52i1.1. Retrieved from </a:t>
            </a:r>
            <a:r>
              <a:rPr lang="en-US" dirty="0">
                <a:hlinkClick r:id="rId5"/>
              </a:rPr>
              <a:t>https://journals.assaf.org.za/sacq/article/view/26</a:t>
            </a:r>
            <a:r>
              <a:rPr lang="en-US" dirty="0"/>
              <a:t> </a:t>
            </a:r>
          </a:p>
          <a:p>
            <a:pPr marL="36900" indent="0">
              <a:buNone/>
            </a:pPr>
            <a:r>
              <a:rPr lang="en-US" dirty="0"/>
              <a:t>Smithsonian Trinomial (2020, September 24). In Wikipedia </a:t>
            </a:r>
            <a:r>
              <a:rPr lang="en-US" dirty="0">
                <a:hlinkClick r:id="rId6"/>
              </a:rPr>
              <a:t>https://en.wikipedia.org/w/index.php?title=Smithsonian_trinomial&amp;oldid=747737026</a:t>
            </a:r>
            <a:r>
              <a:rPr lang="en-US" dirty="0"/>
              <a:t> </a:t>
            </a:r>
          </a:p>
          <a:p>
            <a:pPr marL="36900" indent="0">
              <a:buNone/>
            </a:pPr>
            <a:r>
              <a:rPr lang="en-US" dirty="0"/>
              <a:t>Society of American Archaeology (n.d.). About Archaeology – What is Archaeology? </a:t>
            </a:r>
            <a:r>
              <a:rPr lang="en-US" dirty="0">
                <a:hlinkClick r:id="rId7"/>
              </a:rPr>
              <a:t>https://www.saa.org/about-archaeology/what-is-archaeology</a:t>
            </a:r>
            <a:r>
              <a:rPr lang="en-US" dirty="0"/>
              <a:t>. </a:t>
            </a:r>
          </a:p>
          <a:p>
            <a:pPr marL="36900" indent="0">
              <a:buNone/>
            </a:pPr>
            <a:r>
              <a:rPr lang="en-US" dirty="0"/>
              <a:t>TED (February 2016). Help discover ancient ruins — before it's too late. Sarah Parcak [Video]. </a:t>
            </a:r>
            <a:r>
              <a:rPr lang="en-US" dirty="0">
                <a:hlinkClick r:id="rId8"/>
              </a:rPr>
              <a:t>https://www.ted.com/talks/sarah_parcak_help_discover_ancient_ruins_before_it_s_too_late?utm_campaign=tedspread&amp;utm_medium=referral&amp;utm_source=tedcomshare</a:t>
            </a:r>
            <a:r>
              <a:rPr lang="en-US" dirty="0"/>
              <a:t> </a:t>
            </a:r>
          </a:p>
          <a:p>
            <a:pPr marL="36900" indent="0">
              <a:buNone/>
            </a:pPr>
            <a:r>
              <a:rPr lang="en-US" dirty="0"/>
              <a:t>Unesco (2019). Legal Texts on illicit trafficking. </a:t>
            </a:r>
            <a:r>
              <a:rPr lang="en-US" dirty="0">
                <a:hlinkClick r:id="rId9"/>
              </a:rPr>
              <a:t>https://en.unesco.org/fighttrafficking/1970</a:t>
            </a:r>
            <a:r>
              <a:rPr lang="en-US" dirty="0"/>
              <a:t> </a:t>
            </a:r>
          </a:p>
          <a:p>
            <a:pPr marL="36900" indent="0">
              <a:buNone/>
            </a:pPr>
            <a:r>
              <a:rPr lang="en-US" dirty="0"/>
              <a:t>Yates, D. (2018). "Crowdsourcing Antiquities Crime Fighting: A Review of GlobalXplorer." Advances in archaeological practice : a journal of the Society of American archaeology 6(2): 173-178. DOI: https://doi-org.ezaccess.libraries.psu.edu/10.1017/aap.2018.8. Retrieved from </a:t>
            </a:r>
            <a:r>
              <a:rPr lang="en-US" dirty="0">
                <a:hlinkClick r:id="rId10"/>
              </a:rPr>
              <a:t>https://www-cambridge-org.ezaccess.libraries.psu.edu/core/journals/advances-in-archaeological-practice/article/crowdsourcing-antiquities-crime-fighting/18455B45E9E812EF7A58F8363C1E8546</a:t>
            </a:r>
            <a:r>
              <a:rPr lang="en-US" dirty="0"/>
              <a:t> </a:t>
            </a:r>
          </a:p>
          <a:p>
            <a:pPr marL="36900" indent="0">
              <a:buNone/>
            </a:pPr>
            <a:endParaRPr lang="en-US" dirty="0"/>
          </a:p>
        </p:txBody>
      </p:sp>
    </p:spTree>
    <p:extLst>
      <p:ext uri="{BB962C8B-B14F-4D97-AF65-F5344CB8AC3E}">
        <p14:creationId xmlns:p14="http://schemas.microsoft.com/office/powerpoint/2010/main" val="2532700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7610-8D1E-4B52-ACB6-C25B64D19FB9}"/>
              </a:ext>
            </a:extLst>
          </p:cNvPr>
          <p:cNvSpPr>
            <a:spLocks noGrp="1"/>
          </p:cNvSpPr>
          <p:nvPr>
            <p:ph type="title"/>
          </p:nvPr>
        </p:nvSpPr>
        <p:spPr>
          <a:xfrm>
            <a:off x="10970" y="609600"/>
            <a:ext cx="3706889" cy="1821918"/>
          </a:xfrm>
        </p:spPr>
        <p:txBody>
          <a:bodyPr>
            <a:normAutofit/>
          </a:bodyPr>
          <a:lstStyle/>
          <a:p>
            <a:r>
              <a:rPr lang="en-US" sz="4000" dirty="0"/>
              <a:t>Questions?</a:t>
            </a:r>
          </a:p>
        </p:txBody>
      </p:sp>
      <p:sp>
        <p:nvSpPr>
          <p:cNvPr id="4" name="Text Placeholder 3">
            <a:extLst>
              <a:ext uri="{FF2B5EF4-FFF2-40B4-BE49-F238E27FC236}">
                <a16:creationId xmlns:a16="http://schemas.microsoft.com/office/drawing/2014/main" id="{3B60212E-19F7-4E13-9991-63431F7DC4D2}"/>
              </a:ext>
            </a:extLst>
          </p:cNvPr>
          <p:cNvSpPr>
            <a:spLocks noGrp="1"/>
          </p:cNvSpPr>
          <p:nvPr>
            <p:ph type="body" sz="half" idx="2"/>
          </p:nvPr>
        </p:nvSpPr>
        <p:spPr>
          <a:xfrm>
            <a:off x="10970" y="2431518"/>
            <a:ext cx="3706889" cy="3359681"/>
          </a:xfrm>
        </p:spPr>
        <p:txBody>
          <a:bodyPr>
            <a:normAutofit/>
          </a:bodyPr>
          <a:lstStyle/>
          <a:p>
            <a:endParaRPr lang="en-US" sz="2400" dirty="0"/>
          </a:p>
          <a:p>
            <a:r>
              <a:rPr lang="en-US" sz="2400" dirty="0"/>
              <a:t>Thank you!</a:t>
            </a:r>
          </a:p>
          <a:p>
            <a:endParaRPr lang="en-US" sz="2400" dirty="0"/>
          </a:p>
          <a:p>
            <a:r>
              <a:rPr lang="en-US" sz="2400" dirty="0"/>
              <a:t>Karen Adkins</a:t>
            </a:r>
          </a:p>
          <a:p>
            <a:r>
              <a:rPr lang="en-US" sz="2400" dirty="0"/>
              <a:t>kfa13@psu.edu</a:t>
            </a:r>
          </a:p>
        </p:txBody>
      </p:sp>
      <p:pic>
        <p:nvPicPr>
          <p:cNvPr id="6" name="Picture 5" descr="A close up of a hat&#10;&#10;Description automatically generated">
            <a:extLst>
              <a:ext uri="{FF2B5EF4-FFF2-40B4-BE49-F238E27FC236}">
                <a16:creationId xmlns:a16="http://schemas.microsoft.com/office/drawing/2014/main" id="{546466D4-BCC8-4FF5-BE5A-5EBD80F3393E}"/>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45620" y="678374"/>
            <a:ext cx="6620719" cy="5389266"/>
          </a:xfrm>
          <a:prstGeom prst="rect">
            <a:avLst/>
          </a:prstGeom>
          <a:effectLst>
            <a:outerShdw blurRad="50800" dist="50800" dir="5400000" algn="ctr" rotWithShape="0">
              <a:srgbClr val="000000">
                <a:alpha val="53000"/>
              </a:srgbClr>
            </a:outerShdw>
          </a:effectLst>
        </p:spPr>
      </p:pic>
      <p:sp>
        <p:nvSpPr>
          <p:cNvPr id="7" name="TextBox 6">
            <a:extLst>
              <a:ext uri="{FF2B5EF4-FFF2-40B4-BE49-F238E27FC236}">
                <a16:creationId xmlns:a16="http://schemas.microsoft.com/office/drawing/2014/main" id="{1D514C52-7FDB-47BD-947D-11781232012E}"/>
              </a:ext>
            </a:extLst>
          </p:cNvPr>
          <p:cNvSpPr txBox="1"/>
          <p:nvPr/>
        </p:nvSpPr>
        <p:spPr>
          <a:xfrm>
            <a:off x="4745620" y="6303659"/>
            <a:ext cx="7349924" cy="338554"/>
          </a:xfrm>
          <a:prstGeom prst="rect">
            <a:avLst/>
          </a:prstGeom>
          <a:noFill/>
        </p:spPr>
        <p:txBody>
          <a:bodyPr wrap="square" rtlCol="0">
            <a:spAutoFit/>
          </a:bodyPr>
          <a:lstStyle/>
          <a:p>
            <a:r>
              <a:rPr lang="en-US" sz="1600" i="1" dirty="0"/>
              <a:t>Basket of Basketmaker Pueblo People. Photo credit: National Park Service. </a:t>
            </a:r>
          </a:p>
        </p:txBody>
      </p:sp>
    </p:spTree>
    <p:extLst>
      <p:ext uri="{BB962C8B-B14F-4D97-AF65-F5344CB8AC3E}">
        <p14:creationId xmlns:p14="http://schemas.microsoft.com/office/powerpoint/2010/main" val="158121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Placeholder 5" descr="A picture containing food, hot, dog, sitting&#10;&#10;Description automatically generated">
            <a:extLst>
              <a:ext uri="{FF2B5EF4-FFF2-40B4-BE49-F238E27FC236}">
                <a16:creationId xmlns:a16="http://schemas.microsoft.com/office/drawing/2014/main" id="{6E9899E7-7836-4FBB-AAF3-5CDBD0B30805}"/>
              </a:ext>
            </a:extLst>
          </p:cNvPr>
          <p:cNvPicPr>
            <a:picLocks noGrp="1" noChangeAspect="1"/>
          </p:cNvPicPr>
          <p:nvPr>
            <p:ph type="pic" idx="1"/>
          </p:nvPr>
        </p:nvPicPr>
        <p:blipFill rotWithShape="1">
          <a:blip r:embed="rId4">
            <a:alphaModFix amt="35000"/>
            <a:extLst>
              <a:ext uri="{28A0092B-C50C-407E-A947-70E740481C1C}">
                <a14:useLocalDpi xmlns:a14="http://schemas.microsoft.com/office/drawing/2010/main" val="0"/>
              </a:ext>
            </a:extLst>
          </a:blip>
          <a:srcRect t="1087" b="14643"/>
          <a:stretch/>
        </p:blipFill>
        <p:spPr>
          <a:xfrm>
            <a:off x="0" y="0"/>
            <a:ext cx="12191980" cy="6857990"/>
          </a:xfrm>
          <a:prstGeom prst="rect">
            <a:avLst/>
          </a:prstGeom>
        </p:spPr>
      </p:pic>
      <p:sp>
        <p:nvSpPr>
          <p:cNvPr id="2" name="Title 1">
            <a:extLst>
              <a:ext uri="{FF2B5EF4-FFF2-40B4-BE49-F238E27FC236}">
                <a16:creationId xmlns:a16="http://schemas.microsoft.com/office/drawing/2014/main" id="{0F6FDB3B-59F0-499F-B03B-93C228E6E690}"/>
              </a:ext>
            </a:extLst>
          </p:cNvPr>
          <p:cNvSpPr>
            <a:spLocks noGrp="1"/>
          </p:cNvSpPr>
          <p:nvPr>
            <p:ph type="title"/>
          </p:nvPr>
        </p:nvSpPr>
        <p:spPr>
          <a:xfrm>
            <a:off x="1370673" y="1769530"/>
            <a:ext cx="9440034" cy="1828801"/>
          </a:xfrm>
        </p:spPr>
        <p:txBody>
          <a:bodyPr vert="horz" lIns="91440" tIns="45720" rIns="91440" bIns="45720" rtlCol="0" anchor="b">
            <a:normAutofit/>
          </a:bodyPr>
          <a:lstStyle/>
          <a:p>
            <a:r>
              <a:rPr lang="en-US" sz="5400" dirty="0"/>
              <a:t>Background</a:t>
            </a:r>
          </a:p>
        </p:txBody>
      </p:sp>
      <p:sp>
        <p:nvSpPr>
          <p:cNvPr id="4" name="Text Placeholder 3">
            <a:extLst>
              <a:ext uri="{FF2B5EF4-FFF2-40B4-BE49-F238E27FC236}">
                <a16:creationId xmlns:a16="http://schemas.microsoft.com/office/drawing/2014/main" id="{B2A76081-8B95-4B8A-BCEA-BCFEB7F0EB6A}"/>
              </a:ext>
            </a:extLst>
          </p:cNvPr>
          <p:cNvSpPr>
            <a:spLocks noGrp="1"/>
          </p:cNvSpPr>
          <p:nvPr>
            <p:ph type="body" sz="half" idx="2"/>
          </p:nvPr>
        </p:nvSpPr>
        <p:spPr>
          <a:xfrm>
            <a:off x="1370693" y="3598339"/>
            <a:ext cx="9440034" cy="1049867"/>
          </a:xfrm>
        </p:spPr>
        <p:txBody>
          <a:bodyPr vert="horz" lIns="91440" tIns="45720" rIns="91440" bIns="45720" rtlCol="0" anchor="t">
            <a:normAutofit/>
          </a:bodyPr>
          <a:lstStyle/>
          <a:p>
            <a:r>
              <a:rPr lang="en-US" sz="2000" dirty="0">
                <a:solidFill>
                  <a:schemeClr val="tx1"/>
                </a:solidFill>
              </a:rPr>
              <a:t>Archaeological Artifact Theft</a:t>
            </a:r>
          </a:p>
        </p:txBody>
      </p:sp>
      <p:sp>
        <p:nvSpPr>
          <p:cNvPr id="3" name="TextBox 2">
            <a:extLst>
              <a:ext uri="{FF2B5EF4-FFF2-40B4-BE49-F238E27FC236}">
                <a16:creationId xmlns:a16="http://schemas.microsoft.com/office/drawing/2014/main" id="{0A324703-02F9-479D-8BDB-51175555ACFA}"/>
              </a:ext>
            </a:extLst>
          </p:cNvPr>
          <p:cNvSpPr txBox="1"/>
          <p:nvPr/>
        </p:nvSpPr>
        <p:spPr>
          <a:xfrm>
            <a:off x="5656152" y="6535221"/>
            <a:ext cx="6261904" cy="215444"/>
          </a:xfrm>
          <a:prstGeom prst="rect">
            <a:avLst/>
          </a:prstGeom>
          <a:noFill/>
        </p:spPr>
        <p:txBody>
          <a:bodyPr wrap="square" rtlCol="0">
            <a:spAutoFit/>
          </a:bodyPr>
          <a:lstStyle/>
          <a:p>
            <a:pPr algn="r"/>
            <a:r>
              <a:rPr lang="en-US" sz="800" dirty="0"/>
              <a:t>Photo Credit: Katrina Lancaster. Retrieved from </a:t>
            </a:r>
            <a:r>
              <a:rPr lang="en-US" sz="800" dirty="0">
                <a:hlinkClick r:id="rId5"/>
              </a:rPr>
              <a:t>https://www.flickr.com/photos/50169152@N06/16098243393</a:t>
            </a:r>
            <a:endParaRPr lang="en-US" sz="800" dirty="0"/>
          </a:p>
        </p:txBody>
      </p:sp>
    </p:spTree>
    <p:extLst>
      <p:ext uri="{BB962C8B-B14F-4D97-AF65-F5344CB8AC3E}">
        <p14:creationId xmlns:p14="http://schemas.microsoft.com/office/powerpoint/2010/main" val="3245666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4377-1DD3-4FB3-BF6E-534AB36CFC09}"/>
              </a:ext>
            </a:extLst>
          </p:cNvPr>
          <p:cNvSpPr>
            <a:spLocks noGrp="1"/>
          </p:cNvSpPr>
          <p:nvPr>
            <p:ph type="title"/>
          </p:nvPr>
        </p:nvSpPr>
        <p:spPr/>
        <p:txBody>
          <a:bodyPr/>
          <a:lstStyle/>
          <a:p>
            <a:r>
              <a:rPr lang="en-US" dirty="0"/>
              <a:t>Theft of Artifacts</a:t>
            </a:r>
          </a:p>
        </p:txBody>
      </p:sp>
      <p:sp>
        <p:nvSpPr>
          <p:cNvPr id="3" name="Content Placeholder 2">
            <a:extLst>
              <a:ext uri="{FF2B5EF4-FFF2-40B4-BE49-F238E27FC236}">
                <a16:creationId xmlns:a16="http://schemas.microsoft.com/office/drawing/2014/main" id="{457F4623-F85C-41B9-AD6E-F9C16E2FFC1D}"/>
              </a:ext>
            </a:extLst>
          </p:cNvPr>
          <p:cNvSpPr>
            <a:spLocks noGrp="1"/>
          </p:cNvSpPr>
          <p:nvPr>
            <p:ph idx="1"/>
          </p:nvPr>
        </p:nvSpPr>
        <p:spPr>
          <a:xfrm>
            <a:off x="913795" y="1732449"/>
            <a:ext cx="10353762" cy="4342530"/>
          </a:xfrm>
        </p:spPr>
        <p:txBody>
          <a:bodyPr>
            <a:normAutofit fontScale="92500" lnSpcReduction="10000"/>
          </a:bodyPr>
          <a:lstStyle/>
          <a:p>
            <a:endParaRPr lang="en-US" dirty="0"/>
          </a:p>
          <a:p>
            <a:r>
              <a:rPr lang="en-US" dirty="0"/>
              <a:t>United Nations Educational, Scientific and Cultural Organization (UNESCO) 1970 Convention on the Means of Prohibiting and Preventing the Illicit Import, Export and Transfer of Ownership of Cultural Property</a:t>
            </a:r>
            <a:endParaRPr lang="en-US" sz="1800" dirty="0"/>
          </a:p>
          <a:p>
            <a:pPr lvl="1">
              <a:buClr>
                <a:srgbClr val="DADADA"/>
              </a:buClr>
            </a:pPr>
            <a:r>
              <a:rPr lang="en-US" dirty="0"/>
              <a:t>Triggered by illegal trade in cultural objects among the drug and weapons trade </a:t>
            </a:r>
          </a:p>
          <a:p>
            <a:pPr lvl="1"/>
            <a:r>
              <a:rPr lang="en-US" dirty="0"/>
              <a:t>Established an international treaty for the purpose of engaging member states in the fight against </a:t>
            </a:r>
            <a:r>
              <a:rPr lang="en-US" sz="1600" dirty="0"/>
              <a:t>illicit</a:t>
            </a:r>
            <a:r>
              <a:rPr lang="en-US" dirty="0"/>
              <a:t> trade in cultural heritage items </a:t>
            </a:r>
          </a:p>
          <a:p>
            <a:pPr lvl="1"/>
            <a:r>
              <a:rPr lang="en-US" dirty="0"/>
              <a:t>Ratified by 140 member nations to date</a:t>
            </a:r>
          </a:p>
          <a:p>
            <a:pPr lvl="1"/>
            <a:endParaRPr lang="en-US" dirty="0"/>
          </a:p>
          <a:p>
            <a:r>
              <a:rPr lang="en-US" dirty="0"/>
              <a:t>In the United States:</a:t>
            </a:r>
          </a:p>
          <a:p>
            <a:pPr lvl="1"/>
            <a:r>
              <a:rPr lang="en-US" dirty="0"/>
              <a:t>Archaeological Resources Protection Act (ARPA) </a:t>
            </a:r>
          </a:p>
          <a:p>
            <a:pPr lvl="1"/>
            <a:r>
              <a:rPr lang="en-US" dirty="0"/>
              <a:t>Native American Graves Protection and Repatriation Act (NAGPRA)</a:t>
            </a:r>
          </a:p>
          <a:p>
            <a:pPr marL="36900" indent="0">
              <a:buNone/>
            </a:pPr>
            <a:endParaRPr lang="en-US" dirty="0"/>
          </a:p>
        </p:txBody>
      </p:sp>
    </p:spTree>
    <p:extLst>
      <p:ext uri="{BB962C8B-B14F-4D97-AF65-F5344CB8AC3E}">
        <p14:creationId xmlns:p14="http://schemas.microsoft.com/office/powerpoint/2010/main" val="3761198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4377-1DD3-4FB3-BF6E-534AB36CFC09}"/>
              </a:ext>
            </a:extLst>
          </p:cNvPr>
          <p:cNvSpPr>
            <a:spLocks noGrp="1"/>
          </p:cNvSpPr>
          <p:nvPr>
            <p:ph type="title"/>
          </p:nvPr>
        </p:nvSpPr>
        <p:spPr/>
        <p:txBody>
          <a:bodyPr/>
          <a:lstStyle/>
          <a:p>
            <a:r>
              <a:rPr lang="en-US" dirty="0"/>
              <a:t>Theft of Artifacts</a:t>
            </a:r>
          </a:p>
        </p:txBody>
      </p:sp>
      <p:sp>
        <p:nvSpPr>
          <p:cNvPr id="3" name="Content Placeholder 2">
            <a:extLst>
              <a:ext uri="{FF2B5EF4-FFF2-40B4-BE49-F238E27FC236}">
                <a16:creationId xmlns:a16="http://schemas.microsoft.com/office/drawing/2014/main" id="{457F4623-F85C-41B9-AD6E-F9C16E2FFC1D}"/>
              </a:ext>
            </a:extLst>
          </p:cNvPr>
          <p:cNvSpPr>
            <a:spLocks noGrp="1"/>
          </p:cNvSpPr>
          <p:nvPr>
            <p:ph idx="1"/>
          </p:nvPr>
        </p:nvSpPr>
        <p:spPr>
          <a:xfrm>
            <a:off x="913795" y="1732449"/>
            <a:ext cx="10353762" cy="4342530"/>
          </a:xfrm>
        </p:spPr>
        <p:txBody>
          <a:bodyPr>
            <a:normAutofit/>
          </a:bodyPr>
          <a:lstStyle/>
          <a:p>
            <a:endParaRPr lang="en-US" sz="2800" dirty="0"/>
          </a:p>
          <a:p>
            <a:r>
              <a:rPr lang="en-US" sz="2800" dirty="0"/>
              <a:t>People still do it:</a:t>
            </a:r>
          </a:p>
          <a:p>
            <a:pPr lvl="1"/>
            <a:r>
              <a:rPr lang="en-US" sz="2400" dirty="0"/>
              <a:t>Interest or fascination with the past</a:t>
            </a:r>
          </a:p>
          <a:p>
            <a:pPr lvl="1"/>
            <a:r>
              <a:rPr lang="en-US" sz="2400" dirty="0"/>
              <a:t>Desire to collect artifacts, often rare or striking specimens </a:t>
            </a:r>
          </a:p>
          <a:p>
            <a:pPr lvl="1"/>
            <a:r>
              <a:rPr lang="en-US" sz="2400" dirty="0"/>
              <a:t>Knowledge of the value with intent to sell, often to fund other illegal activities or to fund war and terrorist efforts</a:t>
            </a:r>
          </a:p>
          <a:p>
            <a:pPr marL="36900" indent="0">
              <a:buNone/>
            </a:pPr>
            <a:endParaRPr lang="en-US" sz="2800" dirty="0"/>
          </a:p>
        </p:txBody>
      </p:sp>
    </p:spTree>
    <p:extLst>
      <p:ext uri="{BB962C8B-B14F-4D97-AF65-F5344CB8AC3E}">
        <p14:creationId xmlns:p14="http://schemas.microsoft.com/office/powerpoint/2010/main" val="215761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ifacts at Donald C. Miller's home in Waldron, Indiana seized by the Federal Bureau of Investigation (FBI) in 2014. Photo credit: FBI. Retrieved from https://www.smithsonianmag.com/smart-news/fbi-trying-return-thousands-stolen-artifacts-including-native-american-remains-amassed-indiana-collector-180971604/&#10;">
            <a:extLst>
              <a:ext uri="{FF2B5EF4-FFF2-40B4-BE49-F238E27FC236}">
                <a16:creationId xmlns:a16="http://schemas.microsoft.com/office/drawing/2014/main" id="{6AE31E57-B49E-4F4A-8D2C-4354BB617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652" y="0"/>
            <a:ext cx="8492348" cy="6369261"/>
          </a:xfrm>
          <a:prstGeom prst="rect">
            <a:avLst/>
          </a:prstGeom>
        </p:spPr>
      </p:pic>
      <p:sp>
        <p:nvSpPr>
          <p:cNvPr id="4" name="TextBox 3">
            <a:extLst>
              <a:ext uri="{FF2B5EF4-FFF2-40B4-BE49-F238E27FC236}">
                <a16:creationId xmlns:a16="http://schemas.microsoft.com/office/drawing/2014/main" id="{2AC9ADC1-5244-4F93-A715-9D9265D713EB}"/>
              </a:ext>
            </a:extLst>
          </p:cNvPr>
          <p:cNvSpPr txBox="1"/>
          <p:nvPr/>
        </p:nvSpPr>
        <p:spPr>
          <a:xfrm>
            <a:off x="0" y="6369261"/>
            <a:ext cx="12192000" cy="461665"/>
          </a:xfrm>
          <a:prstGeom prst="rect">
            <a:avLst/>
          </a:prstGeom>
          <a:noFill/>
        </p:spPr>
        <p:txBody>
          <a:bodyPr wrap="square" rtlCol="0">
            <a:spAutoFit/>
          </a:bodyPr>
          <a:lstStyle/>
          <a:p>
            <a:pPr algn="ctr"/>
            <a:r>
              <a:rPr lang="en-US" sz="1200" dirty="0"/>
              <a:t>Artifacts at Donald C. Miller's home in Waldron, Indiana seized by the Federal Bureau of Investigation (FBI) in 2014. Photo credit: FBI. Retrieved from </a:t>
            </a:r>
            <a:r>
              <a:rPr lang="en-US" sz="1200" dirty="0">
                <a:hlinkClick r:id="rId4"/>
              </a:rPr>
              <a:t>https://www.smithsonianmag.com/smart-news/fbi-trying-return-thousands-stolen-artifacts-including-native-american-remains-amassed-indiana-collector-180971604/</a:t>
            </a:r>
            <a:r>
              <a:rPr lang="en-US" sz="1200" dirty="0"/>
              <a:t> </a:t>
            </a:r>
          </a:p>
        </p:txBody>
      </p:sp>
    </p:spTree>
    <p:extLst>
      <p:ext uri="{BB962C8B-B14F-4D97-AF65-F5344CB8AC3E}">
        <p14:creationId xmlns:p14="http://schemas.microsoft.com/office/powerpoint/2010/main" val="299902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16E5F738-5BF6-4468-8DDA-03E080E76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 y="1149062"/>
            <a:ext cx="4123348" cy="4123348"/>
          </a:xfrm>
          <a:prstGeom prst="rect">
            <a:avLst/>
          </a:prstGeom>
        </p:spPr>
      </p:pic>
      <p:pic>
        <p:nvPicPr>
          <p:cNvPr id="9" name="Picture 8" descr="A person standing on a rock&#10;&#10;Description automatically generated">
            <a:extLst>
              <a:ext uri="{FF2B5EF4-FFF2-40B4-BE49-F238E27FC236}">
                <a16:creationId xmlns:a16="http://schemas.microsoft.com/office/drawing/2014/main" id="{3C7909E0-5791-4288-8B16-8188D76B0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880" y="1735841"/>
            <a:ext cx="4753552" cy="3143446"/>
          </a:xfrm>
          <a:prstGeom prst="rect">
            <a:avLst/>
          </a:prstGeom>
        </p:spPr>
      </p:pic>
      <p:sp>
        <p:nvSpPr>
          <p:cNvPr id="16" name="TextBox 15">
            <a:extLst>
              <a:ext uri="{FF2B5EF4-FFF2-40B4-BE49-F238E27FC236}">
                <a16:creationId xmlns:a16="http://schemas.microsoft.com/office/drawing/2014/main" id="{8E4D4E10-2CB8-4F26-8113-0BB644F5900C}"/>
              </a:ext>
            </a:extLst>
          </p:cNvPr>
          <p:cNvSpPr txBox="1"/>
          <p:nvPr/>
        </p:nvSpPr>
        <p:spPr>
          <a:xfrm>
            <a:off x="0" y="6369261"/>
            <a:ext cx="12192000" cy="276999"/>
          </a:xfrm>
          <a:prstGeom prst="rect">
            <a:avLst/>
          </a:prstGeom>
          <a:noFill/>
        </p:spPr>
        <p:txBody>
          <a:bodyPr wrap="square" rtlCol="0">
            <a:spAutoFit/>
          </a:bodyPr>
          <a:lstStyle/>
          <a:p>
            <a:pPr algn="ctr"/>
            <a:r>
              <a:rPr lang="en-US" sz="1200" dirty="0"/>
              <a:t>Looters preparing and removing a building façade from a site in Campeche, Mexico in the late 1960’s. Retrieved from  </a:t>
            </a:r>
            <a:r>
              <a:rPr lang="en-US" sz="1200" dirty="0">
                <a:hlinkClick r:id="rId5"/>
              </a:rPr>
              <a:t>https://traffickingculture.org/data/placeres/</a:t>
            </a:r>
            <a:r>
              <a:rPr lang="en-US" sz="1200" dirty="0"/>
              <a:t> </a:t>
            </a:r>
          </a:p>
        </p:txBody>
      </p:sp>
    </p:spTree>
    <p:extLst>
      <p:ext uri="{BB962C8B-B14F-4D97-AF65-F5344CB8AC3E}">
        <p14:creationId xmlns:p14="http://schemas.microsoft.com/office/powerpoint/2010/main" val="2487262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24377-1DD3-4FB3-BF6E-534AB36CFC09}"/>
              </a:ext>
            </a:extLst>
          </p:cNvPr>
          <p:cNvSpPr>
            <a:spLocks noGrp="1"/>
          </p:cNvSpPr>
          <p:nvPr>
            <p:ph type="title"/>
          </p:nvPr>
        </p:nvSpPr>
        <p:spPr/>
        <p:txBody>
          <a:bodyPr/>
          <a:lstStyle/>
          <a:p>
            <a:r>
              <a:rPr lang="en-US" dirty="0"/>
              <a:t>Why it matters</a:t>
            </a:r>
          </a:p>
        </p:txBody>
      </p:sp>
      <p:sp>
        <p:nvSpPr>
          <p:cNvPr id="3" name="Content Placeholder 2">
            <a:extLst>
              <a:ext uri="{FF2B5EF4-FFF2-40B4-BE49-F238E27FC236}">
                <a16:creationId xmlns:a16="http://schemas.microsoft.com/office/drawing/2014/main" id="{457F4623-F85C-41B9-AD6E-F9C16E2FFC1D}"/>
              </a:ext>
            </a:extLst>
          </p:cNvPr>
          <p:cNvSpPr>
            <a:spLocks noGrp="1"/>
          </p:cNvSpPr>
          <p:nvPr>
            <p:ph idx="1"/>
          </p:nvPr>
        </p:nvSpPr>
        <p:spPr/>
        <p:txBody>
          <a:bodyPr>
            <a:normAutofit fontScale="85000" lnSpcReduction="10000"/>
          </a:bodyPr>
          <a:lstStyle/>
          <a:p>
            <a:pPr marL="36900" indent="0">
              <a:buNone/>
            </a:pPr>
            <a:endParaRPr lang="en-US" dirty="0"/>
          </a:p>
          <a:p>
            <a:pPr marL="36900" indent="0">
              <a:buNone/>
            </a:pPr>
            <a:r>
              <a:rPr lang="en-US" sz="2800" dirty="0"/>
              <a:t>“Beyond the obvious legal violations, some collectors do not understand the moral, historical, and scientific implications of separating an item from where it was found, and thus separating it from its historical context, its story, and from what it could tell us about how it was used and valued in the past. The item simply becomes an object, and its larger meaning is lost. The piece of the historical and cultural puzzle that it would have provided is likely gone forever, and when human remains are involved, the spiritual link is disturbed.”</a:t>
            </a:r>
          </a:p>
          <a:p>
            <a:pPr marL="36900" indent="0">
              <a:buNone/>
            </a:pPr>
            <a:endParaRPr lang="en-US" dirty="0"/>
          </a:p>
          <a:p>
            <a:pPr marL="36900" indent="0">
              <a:buNone/>
            </a:pPr>
            <a:endParaRPr lang="en-US" dirty="0"/>
          </a:p>
          <a:p>
            <a:pPr marL="36900" indent="0">
              <a:buNone/>
            </a:pPr>
            <a:r>
              <a:rPr lang="en-US" dirty="0"/>
              <a:t>Benderson, J. (2016, March). Cultural Property Law. </a:t>
            </a:r>
            <a:r>
              <a:rPr lang="en-US" i="1" dirty="0"/>
              <a:t>United States Attorney’s Bulletin: 64 </a:t>
            </a:r>
            <a:r>
              <a:rPr lang="en-US" dirty="0"/>
              <a:t>(2), 1. </a:t>
            </a:r>
          </a:p>
        </p:txBody>
      </p:sp>
    </p:spTree>
    <p:extLst>
      <p:ext uri="{BB962C8B-B14F-4D97-AF65-F5344CB8AC3E}">
        <p14:creationId xmlns:p14="http://schemas.microsoft.com/office/powerpoint/2010/main" val="2819233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4176</Words>
  <Application>Microsoft Office PowerPoint</Application>
  <PresentationFormat>Widescreen</PresentationFormat>
  <Paragraphs>223</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Calibri</vt:lpstr>
      <vt:lpstr>Calisto MT</vt:lpstr>
      <vt:lpstr>Wingdings 2</vt:lpstr>
      <vt:lpstr>Slate</vt:lpstr>
      <vt:lpstr>WEB GIS FOR RECOVERY OF LOST ARCHEOLOGICAL ARTIFACTS</vt:lpstr>
      <vt:lpstr>Presentation Overview</vt:lpstr>
      <vt:lpstr>Introduction</vt:lpstr>
      <vt:lpstr>Background</vt:lpstr>
      <vt:lpstr>Theft of Artifacts</vt:lpstr>
      <vt:lpstr>Theft of Artifacts</vt:lpstr>
      <vt:lpstr>PowerPoint Presentation</vt:lpstr>
      <vt:lpstr>PowerPoint Presentation</vt:lpstr>
      <vt:lpstr>Why it matters</vt:lpstr>
      <vt:lpstr>Cultural Theft Databases</vt:lpstr>
      <vt:lpstr>PowerPoint Presentation</vt:lpstr>
      <vt:lpstr>Archaeology Databases</vt:lpstr>
      <vt:lpstr>PowerPoint Presentation</vt:lpstr>
      <vt:lpstr>PowerPoint Presentation</vt:lpstr>
      <vt:lpstr>Methodology</vt:lpstr>
      <vt:lpstr>Goals and Objectives</vt:lpstr>
      <vt:lpstr>PowerPoint Presentation</vt:lpstr>
      <vt:lpstr>Database</vt:lpstr>
      <vt:lpstr>Web Applications</vt:lpstr>
      <vt:lpstr>Process - INTERPOL</vt:lpstr>
      <vt:lpstr>PowerPoint Presentation</vt:lpstr>
      <vt:lpstr>PowerPoint Presentation</vt:lpstr>
      <vt:lpstr>Wireframe</vt:lpstr>
      <vt:lpstr>PowerPoint Presentation</vt:lpstr>
      <vt:lpstr>PowerPoint Presentation</vt:lpstr>
      <vt:lpstr>PowerPoint Presentation</vt:lpstr>
      <vt:lpstr>PowerPoint Presentation</vt:lpstr>
      <vt:lpstr>Dashboards</vt:lpstr>
      <vt:lpstr>Analysis</vt:lpstr>
      <vt:lpstr>Analysis</vt:lpstr>
      <vt:lpstr>Challenges/Limitations</vt:lpstr>
      <vt:lpstr>Anticipated Results</vt:lpstr>
      <vt:lpstr>Timeline</vt:lpstr>
      <vt:lpstr>References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GIS FOR RECOVERY OF LOST ARCHEOLOGICAL ARTIFACTS</dc:title>
  <dc:creator>Karen Adkins</dc:creator>
  <cp:lastModifiedBy>Karen Adkins</cp:lastModifiedBy>
  <cp:revision>1</cp:revision>
  <dcterms:created xsi:type="dcterms:W3CDTF">2020-10-08T21:11:57Z</dcterms:created>
  <dcterms:modified xsi:type="dcterms:W3CDTF">2020-10-16T18:28:12Z</dcterms:modified>
</cp:coreProperties>
</file>