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301" r:id="rId3"/>
    <p:sldId id="272" r:id="rId4"/>
    <p:sldId id="273" r:id="rId5"/>
    <p:sldId id="282" r:id="rId6"/>
    <p:sldId id="302" r:id="rId7"/>
    <p:sldId id="304" r:id="rId8"/>
    <p:sldId id="303" r:id="rId9"/>
    <p:sldId id="308" r:id="rId10"/>
    <p:sldId id="289" r:id="rId11"/>
    <p:sldId id="319" r:id="rId12"/>
    <p:sldId id="320" r:id="rId13"/>
    <p:sldId id="286" r:id="rId14"/>
    <p:sldId id="309" r:id="rId15"/>
    <p:sldId id="310" r:id="rId16"/>
    <p:sldId id="315" r:id="rId17"/>
    <p:sldId id="283" r:id="rId18"/>
    <p:sldId id="312" r:id="rId19"/>
    <p:sldId id="318" r:id="rId20"/>
    <p:sldId id="313" r:id="rId21"/>
    <p:sldId id="300" r:id="rId22"/>
    <p:sldId id="314" r:id="rId23"/>
    <p:sldId id="298" r:id="rId24"/>
    <p:sldId id="305" r:id="rId25"/>
    <p:sldId id="306"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3B5B27-8765-4DE8-BC91-7106E218BFBF}">
          <p14:sldIdLst>
            <p14:sldId id="257"/>
            <p14:sldId id="301"/>
            <p14:sldId id="272"/>
            <p14:sldId id="273"/>
            <p14:sldId id="282"/>
            <p14:sldId id="302"/>
            <p14:sldId id="304"/>
            <p14:sldId id="303"/>
            <p14:sldId id="308"/>
            <p14:sldId id="289"/>
            <p14:sldId id="319"/>
            <p14:sldId id="320"/>
            <p14:sldId id="286"/>
            <p14:sldId id="309"/>
            <p14:sldId id="310"/>
            <p14:sldId id="315"/>
            <p14:sldId id="283"/>
            <p14:sldId id="312"/>
            <p14:sldId id="318"/>
            <p14:sldId id="313"/>
            <p14:sldId id="300"/>
            <p14:sldId id="314"/>
            <p14:sldId id="298"/>
            <p14:sldId id="305"/>
            <p14:sldId id="306"/>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272" autoAdjust="0"/>
  </p:normalViewPr>
  <p:slideViewPr>
    <p:cSldViewPr snapToGrid="0" showGuides="1">
      <p:cViewPr varScale="1">
        <p:scale>
          <a:sx n="71" d="100"/>
          <a:sy n="71" d="100"/>
        </p:scale>
        <p:origin x="1138" y="53"/>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5/3/2021</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5/3/2021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dirty="0"/>
          </a:p>
        </p:txBody>
      </p:sp>
    </p:spTree>
    <p:extLst>
      <p:ext uri="{BB962C8B-B14F-4D97-AF65-F5344CB8AC3E}">
        <p14:creationId xmlns:p14="http://schemas.microsoft.com/office/powerpoint/2010/main" val="14839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21</a:t>
            </a:fld>
            <a:endParaRPr lang="en-US" dirty="0"/>
          </a:p>
        </p:txBody>
      </p:sp>
    </p:spTree>
    <p:extLst>
      <p:ext uri="{BB962C8B-B14F-4D97-AF65-F5344CB8AC3E}">
        <p14:creationId xmlns:p14="http://schemas.microsoft.com/office/powerpoint/2010/main" val="115766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23</a:t>
            </a:fld>
            <a:endParaRPr lang="en-US" dirty="0"/>
          </a:p>
        </p:txBody>
      </p:sp>
    </p:spTree>
    <p:extLst>
      <p:ext uri="{BB962C8B-B14F-4D97-AF65-F5344CB8AC3E}">
        <p14:creationId xmlns:p14="http://schemas.microsoft.com/office/powerpoint/2010/main" val="378130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rapid expansion of the geographic extent of cities and towns, often characterized by low-density residential housing, single-use zoning, and increased reliance on the private automobile for transportation.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Open Sans"/>
              </a:rPr>
              <a:t>Pipelines experience class change due to urban sprawl and land use changes such as the creation of a new public park or the expansion of a subdivision.  Pipeline integrity teams must ensure pipelines are properly classified and then upgrade sections where classification levels have increased.</a:t>
            </a:r>
          </a:p>
          <a:p>
            <a:pPr marL="171450" indent="-171450">
              <a:buFont typeface="Arial" panose="020B0604020202020204" pitchFamily="34" charset="0"/>
              <a:buChar char="•"/>
            </a:pPr>
            <a:r>
              <a:rPr lang="en-US" dirty="0"/>
              <a:t>New high rise buildings being built in downtown big cities, trying to meet the demand of housing. </a:t>
            </a:r>
          </a:p>
          <a:p>
            <a:pPr marL="171450" indent="-171450">
              <a:buFont typeface="Arial" panose="020B0604020202020204" pitchFamily="34" charset="0"/>
              <a:buChar char="•"/>
            </a:pPr>
            <a:r>
              <a:rPr lang="en-US" dirty="0"/>
              <a:t>Businesses, skyrise buildings for large companies</a:t>
            </a:r>
          </a:p>
          <a:p>
            <a:pPr marL="171450" indent="-171450">
              <a:buFont typeface="Arial" panose="020B0604020202020204" pitchFamily="34" charset="0"/>
              <a:buChar char="•"/>
            </a:pPr>
            <a:r>
              <a:rPr lang="en-US" dirty="0"/>
              <a:t>High Speed Rail Stations. </a:t>
            </a:r>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dirty="0"/>
          </a:p>
        </p:txBody>
      </p:sp>
    </p:spTree>
    <p:extLst>
      <p:ext uri="{BB962C8B-B14F-4D97-AF65-F5344CB8AC3E}">
        <p14:creationId xmlns:p14="http://schemas.microsoft.com/office/powerpoint/2010/main" val="183151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PHMSA – Pipeline and Hazardous Materials Safety Administration. Agency was created in 2004 by U.S. Department of Transportation. The agency is responsible for developing and enforcing regulations for the safe, reliable, and environmentally sound operation of the US's 2.6 million mile pipeline transportation.</a:t>
            </a:r>
          </a:p>
          <a:p>
            <a:pPr marL="171450" indent="-171450">
              <a:buFont typeface="Arial" panose="020B0604020202020204" pitchFamily="34" charset="0"/>
              <a:buChar char="•"/>
            </a:pPr>
            <a:r>
              <a:rPr lang="en-US" dirty="0"/>
              <a:t>“</a:t>
            </a:r>
            <a:r>
              <a:rPr lang="en-US" b="0" i="0" dirty="0">
                <a:solidFill>
                  <a:srgbClr val="212529"/>
                </a:solidFill>
                <a:effectLst/>
                <a:latin typeface="Open Sans"/>
              </a:rPr>
              <a:t>PHMSA's mission is to protect people and the environment by advancing the safe transportation of energy and other hazardous materials that are essential to our daily lives. To do this, the agency establishes national policy, sets and enforces standards, educates, and conducts research to prevent incidents. We also prepare the public and first responders to reduce consequences if an incident does occur.</a:t>
            </a:r>
            <a:r>
              <a:rPr lang="en-US" dirty="0"/>
              <a:t>“</a:t>
            </a:r>
          </a:p>
          <a:p>
            <a:pPr marL="171450" indent="-171450">
              <a:buFont typeface="Arial" panose="020B0604020202020204" pitchFamily="34" charset="0"/>
              <a:buChar char="•"/>
            </a:pPr>
            <a:r>
              <a:rPr lang="en-US" dirty="0"/>
              <a:t>Palm City, FL</a:t>
            </a:r>
          </a:p>
          <a:p>
            <a:pPr marL="171450" indent="-171450">
              <a:buFont typeface="Arial" panose="020B0604020202020204" pitchFamily="34" charset="0"/>
              <a:buChar char="•"/>
            </a:pPr>
            <a:r>
              <a:rPr lang="en-US" dirty="0"/>
              <a:t>San Bruno, CA - The ruptured pipeline was determined to be an HCA pipeline segment and was covered by PG&amp;E’s IM program. The pipeline segment was installed in 1956 during a relocation project. The post-accident investigation found that the segment was poorly welded with a visible seam weld flaw that grew to a critical size over time. </a:t>
            </a:r>
          </a:p>
          <a:p>
            <a:pPr marL="171450" indent="-171450">
              <a:buFont typeface="Arial" panose="020B0604020202020204" pitchFamily="34" charset="0"/>
              <a:buChar char="•"/>
            </a:pPr>
            <a:r>
              <a:rPr lang="en-US" dirty="0"/>
              <a:t>Sissonville, WV - The ruptured pipeline was not an HCA pipeline segment and therefore not covered by the operator’s IM program. However it was interconnected in a system that included two adjacent HCA pipelines. All three pipelines were protected against external corrosion threats using external coating and cathodic protection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166236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surface of the earth changes continuously due to the natural phenomena or human activities. The process of identifying the changes which has occurred over time on the earth surface is called change detection. Change detection of earth’s surface is carried out effectively in the field of remote sensing using various techniques.” (</a:t>
            </a:r>
            <a:r>
              <a:rPr lang="en-US" sz="1200" dirty="0"/>
              <a:t>Mishra et al. 2017)</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6</a:t>
            </a:fld>
            <a:endParaRPr lang="en-US" dirty="0"/>
          </a:p>
        </p:txBody>
      </p:sp>
    </p:spTree>
    <p:extLst>
      <p:ext uri="{BB962C8B-B14F-4D97-AF65-F5344CB8AC3E}">
        <p14:creationId xmlns:p14="http://schemas.microsoft.com/office/powerpoint/2010/main" val="273973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505050"/>
                </a:solidFill>
                <a:effectLst/>
                <a:latin typeface="Source Sans Pro" panose="020B0503030403020204" pitchFamily="34" charset="0"/>
              </a:rPr>
              <a:t>A </a:t>
            </a:r>
            <a:r>
              <a:rPr lang="en-US" b="1" i="0" dirty="0">
                <a:solidFill>
                  <a:srgbClr val="505050"/>
                </a:solidFill>
                <a:effectLst/>
                <a:latin typeface="Source Sans Pro" panose="020B0503030403020204" pitchFamily="34" charset="0"/>
              </a:rPr>
              <a:t>Class location unit</a:t>
            </a:r>
            <a:r>
              <a:rPr lang="en-US" b="0" i="0" dirty="0">
                <a:solidFill>
                  <a:srgbClr val="505050"/>
                </a:solidFill>
                <a:effectLst/>
                <a:latin typeface="Source Sans Pro" panose="020B0503030403020204" pitchFamily="34" charset="0"/>
              </a:rPr>
              <a:t> is </a:t>
            </a:r>
            <a:r>
              <a:rPr lang="en-US" b="0" i="0">
                <a:solidFill>
                  <a:srgbClr val="505050"/>
                </a:solidFill>
                <a:effectLst/>
                <a:latin typeface="Source Sans Pro" panose="020B0503030403020204" pitchFamily="34" charset="0"/>
              </a:rPr>
              <a:t>an area </a:t>
            </a:r>
            <a:r>
              <a:rPr lang="en-US" b="0" i="0" dirty="0">
                <a:solidFill>
                  <a:srgbClr val="505050"/>
                </a:solidFill>
                <a:effectLst/>
                <a:latin typeface="Source Sans Pro" panose="020B0503030403020204" pitchFamily="34" charset="0"/>
              </a:rPr>
              <a:t>that extends "220 yards (200 meters) on either side of the centerline of any continuous 1- mile (1.6 kilometers) length of pipeline (Title 49 § 192.5, Transportation of Natural and Other Gas by Pipeline: Minimum Safety Standards). Each separate dwelling unit in a multiple dwelling unit building is counted as a separate building intended for human occupancy.“</a:t>
            </a:r>
          </a:p>
          <a:p>
            <a:pPr marL="171450" indent="-171450" algn="l">
              <a:buFont typeface="Arial" panose="020B0604020202020204" pitchFamily="34" charset="0"/>
              <a:buChar char="•"/>
            </a:pPr>
            <a:r>
              <a:rPr lang="en-US" b="0" i="0" dirty="0">
                <a:solidFill>
                  <a:srgbClr val="505050"/>
                </a:solidFill>
                <a:effectLst/>
                <a:latin typeface="Source Sans Pro" panose="020B0503030403020204" pitchFamily="34" charset="0"/>
              </a:rPr>
              <a:t>Pipeline locations are classified as follows (although there are exceptions which are rather complex):</a:t>
            </a:r>
          </a:p>
          <a:p>
            <a:pPr marL="171450" indent="-171450" algn="l">
              <a:buFont typeface="Arial" panose="020B0604020202020204" pitchFamily="34" charset="0"/>
              <a:buChar char="•"/>
            </a:pPr>
            <a:r>
              <a:rPr lang="en-US" b="1" i="0" dirty="0">
                <a:solidFill>
                  <a:srgbClr val="505050"/>
                </a:solidFill>
                <a:effectLst/>
                <a:latin typeface="Source Sans Pro" panose="020B0503030403020204" pitchFamily="34" charset="0"/>
              </a:rPr>
              <a:t>A Class 1 location</a:t>
            </a:r>
            <a:r>
              <a:rPr lang="en-US" b="0" i="0" dirty="0">
                <a:solidFill>
                  <a:srgbClr val="505050"/>
                </a:solidFill>
                <a:effectLst/>
                <a:latin typeface="Source Sans Pro" panose="020B0503030403020204" pitchFamily="34" charset="0"/>
              </a:rPr>
              <a:t> is (1) An offshore area; or (2) any "class location unit that has 10 or fewer buildings intended for human occupancy.</a:t>
            </a:r>
          </a:p>
          <a:p>
            <a:pPr marL="171450" indent="-171450" algn="l">
              <a:buFont typeface="Arial" panose="020B0604020202020204" pitchFamily="34" charset="0"/>
              <a:buChar char="•"/>
            </a:pPr>
            <a:r>
              <a:rPr lang="en-US" b="1" i="0" dirty="0">
                <a:solidFill>
                  <a:srgbClr val="505050"/>
                </a:solidFill>
                <a:effectLst/>
                <a:latin typeface="Source Sans Pro" panose="020B0503030403020204" pitchFamily="34" charset="0"/>
              </a:rPr>
              <a:t>A Class 2 location</a:t>
            </a:r>
            <a:r>
              <a:rPr lang="en-US" b="0" i="0" dirty="0">
                <a:solidFill>
                  <a:srgbClr val="505050"/>
                </a:solidFill>
                <a:effectLst/>
                <a:latin typeface="Source Sans Pro" panose="020B0503030403020204" pitchFamily="34" charset="0"/>
              </a:rPr>
              <a:t> is any class location unit that has 11 to 45 ("more than 10 but fewer than 46") buildings intended for human occupancy.</a:t>
            </a:r>
          </a:p>
          <a:p>
            <a:pPr marL="171450" indent="-171450" algn="l">
              <a:buFont typeface="Arial" panose="020B0604020202020204" pitchFamily="34" charset="0"/>
              <a:buChar char="•"/>
            </a:pPr>
            <a:r>
              <a:rPr lang="en-US" b="1" i="0" dirty="0">
                <a:solidFill>
                  <a:srgbClr val="505050"/>
                </a:solidFill>
                <a:effectLst/>
                <a:latin typeface="Source Sans Pro" panose="020B0503030403020204" pitchFamily="34" charset="0"/>
              </a:rPr>
              <a:t>A Class 3 location</a:t>
            </a:r>
            <a:r>
              <a:rPr lang="en-US" b="0" i="0" dirty="0">
                <a:solidFill>
                  <a:srgbClr val="505050"/>
                </a:solidFill>
                <a:effectLst/>
                <a:latin typeface="Source Sans Pro" panose="020B0503030403020204" pitchFamily="34" charset="0"/>
              </a:rPr>
              <a:t> is (1) Any class location unit that has "46 or more buildings intended for human occupancy" or (2) an area where the pipeline lies within "100 yards (91 meters)" of a common gathering place, which is described as "either a building or a small, well-defined outside area (such as a playground, recreation area, outdoor theater, or other place of public assembly) that is occupied by 20 or more persons on at least 5 days a week for 10 weeks in any 12-month period. (The days and weeks need not be consecutive.)“</a:t>
            </a:r>
          </a:p>
          <a:p>
            <a:pPr marL="171450" indent="-171450" algn="l">
              <a:buFont typeface="Arial" panose="020B0604020202020204" pitchFamily="34" charset="0"/>
              <a:buChar char="•"/>
            </a:pPr>
            <a:r>
              <a:rPr lang="en-US" b="1" i="0" dirty="0">
                <a:solidFill>
                  <a:srgbClr val="505050"/>
                </a:solidFill>
                <a:effectLst/>
                <a:latin typeface="Source Sans Pro" panose="020B0503030403020204" pitchFamily="34" charset="0"/>
              </a:rPr>
              <a:t>A Class 4 location</a:t>
            </a:r>
            <a:r>
              <a:rPr lang="en-US" b="0" i="0" dirty="0">
                <a:solidFill>
                  <a:srgbClr val="505050"/>
                </a:solidFill>
                <a:effectLst/>
                <a:latin typeface="Source Sans Pro" panose="020B0503030403020204" pitchFamily="34" charset="0"/>
              </a:rPr>
              <a:t> is any class location unit where "buildings with four or more stories above ground are prevalent.“</a:t>
            </a:r>
          </a:p>
          <a:p>
            <a:pPr marL="171450" indent="-171450" algn="l">
              <a:buFont typeface="Arial" panose="020B0604020202020204" pitchFamily="34" charset="0"/>
              <a:buChar char="•"/>
            </a:pPr>
            <a:r>
              <a:rPr lang="en-US" b="0" i="0" dirty="0">
                <a:solidFill>
                  <a:srgbClr val="505050"/>
                </a:solidFill>
                <a:effectLst/>
                <a:latin typeface="Source Sans Pro" panose="020B0503030403020204" pitchFamily="34" charset="0"/>
              </a:rPr>
              <a:t>Pipelines experience class change due to urban sprawl and land use changes such as the creation of a new public park or the expansion of a subdivision.  Pipeline integrity teams must ensure pipelines are properly classified and then upgrade sections where classification levels have increased.</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dirty="0"/>
          </a:p>
        </p:txBody>
      </p:sp>
    </p:spTree>
    <p:extLst>
      <p:ext uri="{BB962C8B-B14F-4D97-AF65-F5344CB8AC3E}">
        <p14:creationId xmlns:p14="http://schemas.microsoft.com/office/powerpoint/2010/main" val="252656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505050"/>
                </a:solidFill>
                <a:effectLst/>
                <a:latin typeface="Source Sans Pro" panose="020B0503030403020204" pitchFamily="34" charset="0"/>
              </a:rPr>
              <a:t>The extent of the Potential Impact Radius (PIR) from the pipeline depends on the contents and pressure within pipeline. If the PIR contains a densely populated area or other designated feature such as a school, then an HCA is established, as shown in shaded area.</a:t>
            </a:r>
          </a:p>
          <a:p>
            <a:pPr marL="171450" indent="-171450">
              <a:buFont typeface="Arial" panose="020B0604020202020204" pitchFamily="34" charset="0"/>
              <a:buChar char="•"/>
            </a:pPr>
            <a:r>
              <a:rPr lang="en-US" b="0" i="0" dirty="0">
                <a:solidFill>
                  <a:srgbClr val="505050"/>
                </a:solidFill>
                <a:effectLst/>
                <a:latin typeface="Source Sans Pro" panose="020B0503030403020204" pitchFamily="34" charset="0"/>
              </a:rPr>
              <a:t>These class designations are used to determine an HCA, which is established by one of two methods set forth in Title 49 § 192.903:</a:t>
            </a:r>
          </a:p>
          <a:p>
            <a:pPr marL="171450" indent="-171450">
              <a:buFont typeface="Arial" panose="020B0604020202020204" pitchFamily="34" charset="0"/>
              <a:buChar char="•"/>
            </a:pPr>
            <a:r>
              <a:rPr lang="en-US" b="0" i="0" dirty="0">
                <a:solidFill>
                  <a:srgbClr val="505050"/>
                </a:solidFill>
                <a:effectLst/>
                <a:latin typeface="Source Sans Pro" panose="020B0503030403020204" pitchFamily="34" charset="0"/>
              </a:rPr>
              <a:t>A Class 3 or Class 4 location or any area in a Class 1 or 2 location where "the potential impact radius is greater than 660 feet (200 meters), and the area within a potential impact circle contains 20 or more buildings intended for human occupancy"; or any area in a Class 1 or Class 2 location where "the potential impact circle contains an identified site.“</a:t>
            </a:r>
          </a:p>
          <a:p>
            <a:pPr marL="171450" indent="-171450">
              <a:buFont typeface="Arial" panose="020B0604020202020204" pitchFamily="34" charset="0"/>
              <a:buChar char="•"/>
            </a:pPr>
            <a:r>
              <a:rPr lang="en-US" b="0" i="0" dirty="0">
                <a:solidFill>
                  <a:srgbClr val="505050"/>
                </a:solidFill>
                <a:effectLst/>
                <a:latin typeface="Source Sans Pro" panose="020B0503030403020204" pitchFamily="34" charset="0"/>
              </a:rPr>
              <a:t>The area within "a potential impact circle" containing (1) An "identified site," or (2) 20 or more buildings intended for human occupancy, with exceptions.</a:t>
            </a:r>
          </a:p>
          <a:p>
            <a:pPr marL="171450" indent="-171450">
              <a:buFont typeface="Arial" panose="020B0604020202020204" pitchFamily="34" charset="0"/>
              <a:buChar char="•"/>
            </a:pPr>
            <a:r>
              <a:rPr lang="en-US" b="1" i="0" dirty="0">
                <a:solidFill>
                  <a:srgbClr val="505050"/>
                </a:solidFill>
                <a:effectLst/>
                <a:latin typeface="Source Sans Pro" panose="020B0503030403020204" pitchFamily="34" charset="0"/>
              </a:rPr>
              <a:t>Potential impact radius</a:t>
            </a:r>
            <a:r>
              <a:rPr lang="en-US" b="0" i="0" dirty="0">
                <a:solidFill>
                  <a:srgbClr val="505050"/>
                </a:solidFill>
                <a:effectLst/>
                <a:latin typeface="Source Sans Pro" panose="020B0503030403020204" pitchFamily="34" charset="0"/>
              </a:rPr>
              <a:t> (PIR) means the radius of a circle within which the potential failure of a pipeline could have significant impact on people or property, as shown in the illustration above.</a:t>
            </a:r>
          </a:p>
          <a:p>
            <a:pPr algn="l">
              <a:buFont typeface="Arial" panose="020B0604020202020204" pitchFamily="34" charset="0"/>
              <a:buChar char="•"/>
            </a:pPr>
            <a:r>
              <a:rPr lang="en-US" b="0" i="0" dirty="0">
                <a:solidFill>
                  <a:srgbClr val="505050"/>
                </a:solidFill>
                <a:effectLst/>
                <a:latin typeface="Source Sans Pro" panose="020B0503030403020204" pitchFamily="34" charset="0"/>
              </a:rPr>
              <a:t>Identifying locations where a pipeline failure might impact an HCA.</a:t>
            </a:r>
          </a:p>
          <a:p>
            <a:pPr algn="l">
              <a:buFont typeface="Arial" panose="020B0604020202020204" pitchFamily="34" charset="0"/>
              <a:buChar char="•"/>
            </a:pPr>
            <a:r>
              <a:rPr lang="en-US" b="0" i="0" dirty="0">
                <a:solidFill>
                  <a:srgbClr val="505050"/>
                </a:solidFill>
                <a:effectLst/>
                <a:latin typeface="Source Sans Pro" panose="020B0503030403020204" pitchFamily="34" charset="0"/>
              </a:rPr>
              <a:t>Repairing identified pipeline defects.</a:t>
            </a:r>
          </a:p>
          <a:p>
            <a:pPr algn="l">
              <a:buFont typeface="Arial" panose="020B0604020202020204" pitchFamily="34" charset="0"/>
              <a:buChar char="•"/>
            </a:pPr>
            <a:r>
              <a:rPr lang="en-US" b="0" i="0" dirty="0">
                <a:solidFill>
                  <a:srgbClr val="505050"/>
                </a:solidFill>
                <a:effectLst/>
                <a:latin typeface="Source Sans Pro" panose="020B0503030403020204" pitchFamily="34" charset="0"/>
              </a:rPr>
              <a:t>Conducting a risk analysis to identify the most significant pipeline threats.</a:t>
            </a:r>
          </a:p>
          <a:p>
            <a:pPr algn="l">
              <a:buFont typeface="Arial" panose="020B0604020202020204" pitchFamily="34" charset="0"/>
              <a:buChar char="•"/>
            </a:pPr>
            <a:r>
              <a:rPr lang="en-US" b="0" i="0" dirty="0">
                <a:solidFill>
                  <a:srgbClr val="505050"/>
                </a:solidFill>
                <a:effectLst/>
                <a:latin typeface="Source Sans Pro" panose="020B0503030403020204" pitchFamily="34" charset="0"/>
              </a:rPr>
              <a:t>Regularly evaluating all information about the pipeline including threats.</a:t>
            </a:r>
          </a:p>
          <a:p>
            <a:pPr algn="l">
              <a:buFont typeface="Arial" panose="020B0604020202020204" pitchFamily="34" charset="0"/>
              <a:buChar char="•"/>
            </a:pPr>
            <a:r>
              <a:rPr lang="en-US" b="0" i="0" dirty="0">
                <a:solidFill>
                  <a:srgbClr val="505050"/>
                </a:solidFill>
                <a:effectLst/>
                <a:latin typeface="Source Sans Pro" panose="020B0503030403020204" pitchFamily="34" charset="0"/>
              </a:rPr>
              <a:t>Periodically evaluating the effectiveness of the integrity management program.</a:t>
            </a:r>
          </a:p>
          <a:p>
            <a:pPr marL="171450" indent="-171450">
              <a:buFont typeface="Arial" panose="020B0604020202020204" pitchFamily="34" charset="0"/>
              <a:buChar char="•"/>
            </a:pPr>
            <a:endParaRPr lang="en-US" b="0" i="0" dirty="0">
              <a:solidFill>
                <a:srgbClr val="505050"/>
              </a:solidFill>
              <a:effectLst/>
              <a:latin typeface="Source Sans Pro" panose="020B0503030403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dirty="0"/>
          </a:p>
        </p:txBody>
      </p:sp>
    </p:spTree>
    <p:extLst>
      <p:ext uri="{BB962C8B-B14F-4D97-AF65-F5344CB8AC3E}">
        <p14:creationId xmlns:p14="http://schemas.microsoft.com/office/powerpoint/2010/main" val="324595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72C30"/>
                </a:solidFill>
                <a:effectLst/>
                <a:latin typeface="-apple-system"/>
              </a:rPr>
              <a:t>Automatically update the database of structure locations by quickly and accurately identifying new buildings, changes to existing structures, and any removed buildings.</a:t>
            </a: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dirty="0"/>
          </a:p>
        </p:txBody>
      </p:sp>
    </p:spTree>
    <p:extLst>
      <p:ext uri="{BB962C8B-B14F-4D97-AF65-F5344CB8AC3E}">
        <p14:creationId xmlns:p14="http://schemas.microsoft.com/office/powerpoint/2010/main" val="331005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29275" cy="316706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84F23E4-1FA8-4242-9158-F2FA77C7EDF1}" type="slidenum">
              <a:rPr lang="en-US"/>
              <a:t>17</a:t>
            </a:fld>
            <a:endParaRPr lang="en-US"/>
          </a:p>
        </p:txBody>
      </p:sp>
    </p:spTree>
    <p:extLst>
      <p:ext uri="{BB962C8B-B14F-4D97-AF65-F5344CB8AC3E}">
        <p14:creationId xmlns:p14="http://schemas.microsoft.com/office/powerpoint/2010/main" val="24116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19</a:t>
            </a:fld>
            <a:endParaRPr lang="en-US" dirty="0"/>
          </a:p>
        </p:txBody>
      </p:sp>
    </p:spTree>
    <p:extLst>
      <p:ext uri="{BB962C8B-B14F-4D97-AF65-F5344CB8AC3E}">
        <p14:creationId xmlns:p14="http://schemas.microsoft.com/office/powerpoint/2010/main" val="116218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72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 id="2147483703" r:id="rId53"/>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4.xml"/><Relationship Id="rId4" Type="http://schemas.openxmlformats.org/officeDocument/2006/relationships/hyperlink" Target="https://enview.com/solutions/oil-ga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www.norcalwtc.org/the-california-capital-region-export-plan/resourc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services2.arcgis.com/FiaPA4ga0iQKduv3/arcgis/rest/services/Natural_Gas_Interstate_and_Intrastate_Pipelines_1/FeatureServer" TargetMode="External"/><Relationship Id="rId2" Type="http://schemas.openxmlformats.org/officeDocument/2006/relationships/hyperlink" Target="https://www.gomaximo.org/wp-content/uploads/2018/01/GOMaximo-2018-Cohesive-PHMSA-Class-Locations-and-HCA.pdf" TargetMode="External"/><Relationship Id="rId1" Type="http://schemas.openxmlformats.org/officeDocument/2006/relationships/slideLayout" Target="../slideLayouts/slideLayout6.xml"/><Relationship Id="rId4" Type="http://schemas.openxmlformats.org/officeDocument/2006/relationships/hyperlink" Target="https://doi.org/10.1115/1.292958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tsb.gov/safety/safety-studies/Documents/SS1501.pdf" TargetMode="External"/><Relationship Id="rId7" Type="http://schemas.openxmlformats.org/officeDocument/2006/relationships/hyperlink" Target="https://doi.org/10.1115/IPC2018-78672" TargetMode="External"/><Relationship Id="rId2" Type="http://schemas.openxmlformats.org/officeDocument/2006/relationships/hyperlink" Target="https://doi.org/10.1115/IPC2014-33708" TargetMode="External"/><Relationship Id="rId1" Type="http://schemas.openxmlformats.org/officeDocument/2006/relationships/slideLayout" Target="../slideLayouts/slideLayout6.xml"/><Relationship Id="rId6" Type="http://schemas.openxmlformats.org/officeDocument/2006/relationships/hyperlink" Target="https://asmedigitalcollection.asme.org/IPC/proceedings-abstract/IPC2002/759/293723" TargetMode="External"/><Relationship Id="rId5" Type="http://schemas.openxmlformats.org/officeDocument/2006/relationships/hyperlink" Target="http://www.ntsb.gov/doclib/reports/2013/PAB1301.pdf" TargetMode="External"/><Relationship Id="rId4" Type="http://schemas.openxmlformats.org/officeDocument/2006/relationships/hyperlink" Target="http://www.ntsb.gov/doclib/reports/2014/PAR1401.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ebpostingreviews.com/urban-sprawl-and-develop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ntsb.gov/safety/safety-studies/Documents/SS1501.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view.com/solutions/oil-gas/"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hyperlink" Target="https://www.researchgate.net/figure/Experimental-result-of-building-change-detection-aQuickBird-satellite-imagery_fig1_276021848"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s://www.looknorthservices.com/pipeline-cc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1795741" y="497541"/>
            <a:ext cx="9002245" cy="3262311"/>
          </a:xfrm>
        </p:spPr>
        <p:txBody>
          <a:bodyPr>
            <a:normAutofit fontScale="90000"/>
          </a:bodyPr>
          <a:lstStyle/>
          <a:p>
            <a:r>
              <a:rPr lang="en-US" dirty="0"/>
              <a:t>Urban Growth impacts on HCA and Class Location Changes Using Remote Sensing and LiDAR Data Collection</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905625" y="4927600"/>
            <a:ext cx="4986338" cy="1379071"/>
          </a:xfrm>
        </p:spPr>
        <p:txBody>
          <a:bodyPr>
            <a:normAutofit fontScale="85000" lnSpcReduction="20000"/>
          </a:bodyPr>
          <a:lstStyle/>
          <a:p>
            <a:r>
              <a:rPr lang="en-US" dirty="0"/>
              <a:t>Michael Aguilera</a:t>
            </a:r>
          </a:p>
          <a:p>
            <a:r>
              <a:rPr lang="en-US" dirty="0"/>
              <a:t>GEOG 596A Peer Review</a:t>
            </a:r>
          </a:p>
          <a:p>
            <a:r>
              <a:rPr lang="en-US" dirty="0"/>
              <a:t>Advisor  - Patrick Kennelly</a:t>
            </a:r>
          </a:p>
          <a:p>
            <a:r>
              <a:rPr lang="en-US" dirty="0"/>
              <a:t>Penn State University</a:t>
            </a:r>
          </a:p>
        </p:txBody>
      </p: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10</a:t>
            </a:fld>
            <a:endParaRPr lang="en-US" dirty="0"/>
          </a:p>
        </p:txBody>
      </p:sp>
      <p:pic>
        <p:nvPicPr>
          <p:cNvPr id="12" name="Picture 11">
            <a:extLst>
              <a:ext uri="{FF2B5EF4-FFF2-40B4-BE49-F238E27FC236}">
                <a16:creationId xmlns:a16="http://schemas.microsoft.com/office/drawing/2014/main" id="{3461E42D-53B1-49E6-8B72-2E3BA538A57D}"/>
              </a:ext>
            </a:extLst>
          </p:cNvPr>
          <p:cNvPicPr>
            <a:picLocks noChangeAspect="1"/>
          </p:cNvPicPr>
          <p:nvPr/>
        </p:nvPicPr>
        <p:blipFill>
          <a:blip r:embed="rId2"/>
          <a:stretch>
            <a:fillRect/>
          </a:stretch>
        </p:blipFill>
        <p:spPr>
          <a:xfrm>
            <a:off x="373062" y="1474737"/>
            <a:ext cx="5862148" cy="3151693"/>
          </a:xfrm>
          <a:prstGeom prst="rect">
            <a:avLst/>
          </a:prstGeom>
        </p:spPr>
      </p:pic>
      <p:pic>
        <p:nvPicPr>
          <p:cNvPr id="4" name="Picture 3">
            <a:extLst>
              <a:ext uri="{FF2B5EF4-FFF2-40B4-BE49-F238E27FC236}">
                <a16:creationId xmlns:a16="http://schemas.microsoft.com/office/drawing/2014/main" id="{355795B9-4FF7-43D3-822B-69500D1BA9A7}"/>
              </a:ext>
            </a:extLst>
          </p:cNvPr>
          <p:cNvPicPr>
            <a:picLocks noChangeAspect="1"/>
          </p:cNvPicPr>
          <p:nvPr/>
        </p:nvPicPr>
        <p:blipFill>
          <a:blip r:embed="rId3"/>
          <a:stretch>
            <a:fillRect/>
          </a:stretch>
        </p:blipFill>
        <p:spPr>
          <a:xfrm>
            <a:off x="6505635" y="2685349"/>
            <a:ext cx="5329230" cy="3151695"/>
          </a:xfrm>
          <a:prstGeom prst="rect">
            <a:avLst/>
          </a:prstGeom>
        </p:spPr>
      </p:pic>
      <p:sp>
        <p:nvSpPr>
          <p:cNvPr id="6" name="TextBox 5">
            <a:extLst>
              <a:ext uri="{FF2B5EF4-FFF2-40B4-BE49-F238E27FC236}">
                <a16:creationId xmlns:a16="http://schemas.microsoft.com/office/drawing/2014/main" id="{B515134F-2534-4984-9CE8-8510DF13C2D0}"/>
              </a:ext>
            </a:extLst>
          </p:cNvPr>
          <p:cNvSpPr txBox="1"/>
          <p:nvPr/>
        </p:nvSpPr>
        <p:spPr>
          <a:xfrm>
            <a:off x="357135" y="4626430"/>
            <a:ext cx="6098146" cy="276999"/>
          </a:xfrm>
          <a:prstGeom prst="rect">
            <a:avLst/>
          </a:prstGeom>
          <a:noFill/>
        </p:spPr>
        <p:txBody>
          <a:bodyPr wrap="square">
            <a:spAutoFit/>
          </a:bodyPr>
          <a:lstStyle/>
          <a:p>
            <a:r>
              <a:rPr lang="en-US" sz="1200" b="0" dirty="0"/>
              <a:t>Photo Credits: </a:t>
            </a:r>
            <a:r>
              <a:rPr lang="en-US" sz="1200" b="0" dirty="0" err="1">
                <a:hlinkClick r:id="rId4"/>
              </a:rPr>
              <a:t>Enview</a:t>
            </a:r>
            <a:r>
              <a:rPr lang="en-US" sz="1200" b="0" dirty="0"/>
              <a:t> and Pacific Gas &amp; Electric</a:t>
            </a:r>
          </a:p>
        </p:txBody>
      </p:sp>
    </p:spTree>
    <p:extLst>
      <p:ext uri="{BB962C8B-B14F-4D97-AF65-F5344CB8AC3E}">
        <p14:creationId xmlns:p14="http://schemas.microsoft.com/office/powerpoint/2010/main" val="314967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11</a:t>
            </a:fld>
            <a:endParaRPr lang="en-US" dirty="0"/>
          </a:p>
        </p:txBody>
      </p:sp>
      <p:pic>
        <p:nvPicPr>
          <p:cNvPr id="9" name="Picture 8">
            <a:extLst>
              <a:ext uri="{FF2B5EF4-FFF2-40B4-BE49-F238E27FC236}">
                <a16:creationId xmlns:a16="http://schemas.microsoft.com/office/drawing/2014/main" id="{E60AAD3A-6C12-4600-8084-87C8179457F9}"/>
              </a:ext>
            </a:extLst>
          </p:cNvPr>
          <p:cNvPicPr>
            <a:picLocks noChangeAspect="1"/>
          </p:cNvPicPr>
          <p:nvPr/>
        </p:nvPicPr>
        <p:blipFill>
          <a:blip r:embed="rId2"/>
          <a:stretch>
            <a:fillRect/>
          </a:stretch>
        </p:blipFill>
        <p:spPr>
          <a:xfrm>
            <a:off x="2323768" y="1328136"/>
            <a:ext cx="7544463" cy="4201727"/>
          </a:xfrm>
          <a:prstGeom prst="rect">
            <a:avLst/>
          </a:prstGeom>
          <a:ln>
            <a:solidFill>
              <a:schemeClr val="tx1"/>
            </a:solidFill>
          </a:ln>
        </p:spPr>
      </p:pic>
      <p:sp>
        <p:nvSpPr>
          <p:cNvPr id="5" name="TextBox 4">
            <a:extLst>
              <a:ext uri="{FF2B5EF4-FFF2-40B4-BE49-F238E27FC236}">
                <a16:creationId xmlns:a16="http://schemas.microsoft.com/office/drawing/2014/main" id="{3754F347-8B8F-4255-AC6D-43A9222AAFB7}"/>
              </a:ext>
            </a:extLst>
          </p:cNvPr>
          <p:cNvSpPr txBox="1"/>
          <p:nvPr/>
        </p:nvSpPr>
        <p:spPr>
          <a:xfrm>
            <a:off x="2323768" y="5529863"/>
            <a:ext cx="6098146" cy="276999"/>
          </a:xfrm>
          <a:prstGeom prst="rect">
            <a:avLst/>
          </a:prstGeom>
          <a:noFill/>
        </p:spPr>
        <p:txBody>
          <a:bodyPr wrap="square">
            <a:spAutoFit/>
          </a:bodyPr>
          <a:lstStyle/>
          <a:p>
            <a:r>
              <a:rPr lang="en-US" sz="1200" dirty="0"/>
              <a:t>Photo Credit: </a:t>
            </a:r>
            <a:r>
              <a:rPr lang="en-US" sz="1200" dirty="0" err="1"/>
              <a:t>LookNorth</a:t>
            </a:r>
            <a:r>
              <a:rPr lang="en-US" sz="1200" dirty="0"/>
              <a:t> Services</a:t>
            </a:r>
          </a:p>
        </p:txBody>
      </p:sp>
    </p:spTree>
    <p:extLst>
      <p:ext uri="{BB962C8B-B14F-4D97-AF65-F5344CB8AC3E}">
        <p14:creationId xmlns:p14="http://schemas.microsoft.com/office/powerpoint/2010/main" val="332402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12</a:t>
            </a:fld>
            <a:endParaRPr lang="en-US" dirty="0"/>
          </a:p>
        </p:txBody>
      </p:sp>
      <p:pic>
        <p:nvPicPr>
          <p:cNvPr id="4" name="Picture 3">
            <a:extLst>
              <a:ext uri="{FF2B5EF4-FFF2-40B4-BE49-F238E27FC236}">
                <a16:creationId xmlns:a16="http://schemas.microsoft.com/office/drawing/2014/main" id="{EBDEDF06-581C-4A1B-856D-DF00C637162E}"/>
              </a:ext>
            </a:extLst>
          </p:cNvPr>
          <p:cNvPicPr>
            <a:picLocks noChangeAspect="1"/>
          </p:cNvPicPr>
          <p:nvPr/>
        </p:nvPicPr>
        <p:blipFill>
          <a:blip r:embed="rId2"/>
          <a:stretch>
            <a:fillRect/>
          </a:stretch>
        </p:blipFill>
        <p:spPr>
          <a:xfrm>
            <a:off x="1205205" y="797159"/>
            <a:ext cx="9574190" cy="5418584"/>
          </a:xfrm>
          <a:prstGeom prst="rect">
            <a:avLst/>
          </a:prstGeom>
        </p:spPr>
      </p:pic>
    </p:spTree>
    <p:extLst>
      <p:ext uri="{BB962C8B-B14F-4D97-AF65-F5344CB8AC3E}">
        <p14:creationId xmlns:p14="http://schemas.microsoft.com/office/powerpoint/2010/main" val="109499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ctr"/>
            <a:r>
              <a:rPr lang="en-US" dirty="0"/>
              <a:t>Goals and Objectives</a:t>
            </a:r>
          </a:p>
        </p:txBody>
      </p:sp>
      <p:sp>
        <p:nvSpPr>
          <p:cNvPr id="14" name="Text Placeholder 13">
            <a:extLst>
              <a:ext uri="{FF2B5EF4-FFF2-40B4-BE49-F238E27FC236}">
                <a16:creationId xmlns:a16="http://schemas.microsoft.com/office/drawing/2014/main" id="{C8DF8F0F-0271-4408-82CD-DF787A5C2270}"/>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13</a:t>
            </a:fld>
            <a:endParaRPr lang="en-US" dirty="0"/>
          </a:p>
        </p:txBody>
      </p:sp>
    </p:spTree>
    <p:extLst>
      <p:ext uri="{BB962C8B-B14F-4D97-AF65-F5344CB8AC3E}">
        <p14:creationId xmlns:p14="http://schemas.microsoft.com/office/powerpoint/2010/main" val="115496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ABE7-525C-44C7-822A-1730FD852A03}"/>
              </a:ext>
            </a:extLst>
          </p:cNvPr>
          <p:cNvSpPr>
            <a:spLocks noGrp="1"/>
          </p:cNvSpPr>
          <p:nvPr>
            <p:ph type="title"/>
          </p:nvPr>
        </p:nvSpPr>
        <p:spPr/>
        <p:txBody>
          <a:bodyPr/>
          <a:lstStyle/>
          <a:p>
            <a:pPr algn="ctr"/>
            <a:r>
              <a:rPr lang="en-US" dirty="0"/>
              <a:t>Goals and Objectives</a:t>
            </a:r>
          </a:p>
        </p:txBody>
      </p:sp>
      <p:sp>
        <p:nvSpPr>
          <p:cNvPr id="12" name="Content Placeholder 11">
            <a:extLst>
              <a:ext uri="{FF2B5EF4-FFF2-40B4-BE49-F238E27FC236}">
                <a16:creationId xmlns:a16="http://schemas.microsoft.com/office/drawing/2014/main" id="{3B770D38-C698-438D-AEEE-F6B71F4F2343}"/>
              </a:ext>
            </a:extLst>
          </p:cNvPr>
          <p:cNvSpPr>
            <a:spLocks noGrp="1"/>
          </p:cNvSpPr>
          <p:nvPr>
            <p:ph idx="1"/>
          </p:nvPr>
        </p:nvSpPr>
        <p:spPr/>
        <p:txBody>
          <a:bodyPr/>
          <a:lstStyle/>
          <a:p>
            <a:r>
              <a:rPr lang="en-US" sz="2800" dirty="0">
                <a:latin typeface="+mj-lt"/>
                <a:cs typeface="Calibri"/>
              </a:rPr>
              <a:t>Determining the Class Location and HCA change differences between the Bay Area</a:t>
            </a:r>
            <a:r>
              <a:rPr lang="en-US" dirty="0">
                <a:latin typeface="+mj-lt"/>
                <a:cs typeface="Calibri"/>
              </a:rPr>
              <a:t> </a:t>
            </a:r>
            <a:r>
              <a:rPr lang="en-US" sz="2800" dirty="0">
                <a:latin typeface="+mj-lt"/>
                <a:cs typeface="Calibri"/>
              </a:rPr>
              <a:t>and Sacramento Regions. </a:t>
            </a:r>
          </a:p>
          <a:p>
            <a:r>
              <a:rPr lang="en-US" sz="2800" dirty="0">
                <a:latin typeface="+mj-lt"/>
                <a:cs typeface="Calibri"/>
              </a:rPr>
              <a:t>Interpreting the affects of urban growth on HCA and Class Location changes to Gas Pipeline System. </a:t>
            </a:r>
          </a:p>
          <a:p>
            <a:endParaRPr lang="en-US" dirty="0"/>
          </a:p>
        </p:txBody>
      </p:sp>
      <p:sp>
        <p:nvSpPr>
          <p:cNvPr id="3" name="Slide Number Placeholder 2">
            <a:extLst>
              <a:ext uri="{FF2B5EF4-FFF2-40B4-BE49-F238E27FC236}">
                <a16:creationId xmlns:a16="http://schemas.microsoft.com/office/drawing/2014/main" id="{92F94ED0-2CAC-429E-8879-E19D1BA440E9}"/>
              </a:ext>
            </a:extLst>
          </p:cNvPr>
          <p:cNvSpPr>
            <a:spLocks noGrp="1"/>
          </p:cNvSpPr>
          <p:nvPr>
            <p:ph type="sldNum" sz="quarter" idx="12"/>
          </p:nvPr>
        </p:nvSpPr>
        <p:spPr/>
        <p:txBody>
          <a:bodyPr/>
          <a:lstStyle/>
          <a:p>
            <a:fld id="{03DC2DEF-D2FE-4B45-ABA4-9F153FD1C98A}" type="slidenum">
              <a:rPr lang="en-US" smtClean="0"/>
              <a:t>14</a:t>
            </a:fld>
            <a:endParaRPr lang="en-US" dirty="0"/>
          </a:p>
        </p:txBody>
      </p:sp>
    </p:spTree>
    <p:extLst>
      <p:ext uri="{BB962C8B-B14F-4D97-AF65-F5344CB8AC3E}">
        <p14:creationId xmlns:p14="http://schemas.microsoft.com/office/powerpoint/2010/main" val="120505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ctr"/>
            <a:r>
              <a:rPr lang="en-US" dirty="0"/>
              <a:t>Proposed Methodology </a:t>
            </a:r>
          </a:p>
        </p:txBody>
      </p:sp>
      <p:sp>
        <p:nvSpPr>
          <p:cNvPr id="14" name="Text Placeholder 13">
            <a:extLst>
              <a:ext uri="{FF2B5EF4-FFF2-40B4-BE49-F238E27FC236}">
                <a16:creationId xmlns:a16="http://schemas.microsoft.com/office/drawing/2014/main" id="{C8DF8F0F-0271-4408-82CD-DF787A5C2270}"/>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15</a:t>
            </a:fld>
            <a:endParaRPr lang="en-US" dirty="0"/>
          </a:p>
        </p:txBody>
      </p:sp>
    </p:spTree>
    <p:extLst>
      <p:ext uri="{BB962C8B-B14F-4D97-AF65-F5344CB8AC3E}">
        <p14:creationId xmlns:p14="http://schemas.microsoft.com/office/powerpoint/2010/main" val="198599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9B5A34-F01B-4529-8943-7CD2C4064B02}"/>
              </a:ext>
            </a:extLst>
          </p:cNvPr>
          <p:cNvSpPr>
            <a:spLocks noGrp="1"/>
          </p:cNvSpPr>
          <p:nvPr>
            <p:ph type="title"/>
          </p:nvPr>
        </p:nvSpPr>
        <p:spPr>
          <a:xfrm>
            <a:off x="733217" y="-109809"/>
            <a:ext cx="5495926" cy="2138362"/>
          </a:xfrm>
        </p:spPr>
        <p:txBody>
          <a:bodyPr/>
          <a:lstStyle/>
          <a:p>
            <a:r>
              <a:rPr lang="en-US" dirty="0"/>
              <a:t>Study Area</a:t>
            </a:r>
          </a:p>
        </p:txBody>
      </p:sp>
      <p:sp>
        <p:nvSpPr>
          <p:cNvPr id="2" name="Content Placeholder 1">
            <a:extLst>
              <a:ext uri="{FF2B5EF4-FFF2-40B4-BE49-F238E27FC236}">
                <a16:creationId xmlns:a16="http://schemas.microsoft.com/office/drawing/2014/main" id="{C7DEC02A-BC64-4126-BFFC-006722A2E003}"/>
              </a:ext>
            </a:extLst>
          </p:cNvPr>
          <p:cNvSpPr>
            <a:spLocks noGrp="1"/>
          </p:cNvSpPr>
          <p:nvPr>
            <p:ph idx="1"/>
          </p:nvPr>
        </p:nvSpPr>
        <p:spPr/>
        <p:txBody>
          <a:bodyPr/>
          <a:lstStyle/>
          <a:p>
            <a:r>
              <a:rPr lang="en-US" dirty="0"/>
              <a:t>Bay Area Region</a:t>
            </a:r>
          </a:p>
          <a:p>
            <a:r>
              <a:rPr lang="en-US" dirty="0"/>
              <a:t>Sacramento Region </a:t>
            </a:r>
          </a:p>
          <a:p>
            <a:endParaRPr lang="en-US" dirty="0"/>
          </a:p>
        </p:txBody>
      </p:sp>
      <p:sp>
        <p:nvSpPr>
          <p:cNvPr id="4" name="Slide Number Placeholder 3">
            <a:extLst>
              <a:ext uri="{FF2B5EF4-FFF2-40B4-BE49-F238E27FC236}">
                <a16:creationId xmlns:a16="http://schemas.microsoft.com/office/drawing/2014/main" id="{29D1A0A3-CC92-4146-A513-2F41C1735F37}"/>
              </a:ext>
            </a:extLst>
          </p:cNvPr>
          <p:cNvSpPr>
            <a:spLocks noGrp="1"/>
          </p:cNvSpPr>
          <p:nvPr>
            <p:ph type="sldNum" sz="quarter" idx="12"/>
          </p:nvPr>
        </p:nvSpPr>
        <p:spPr/>
        <p:txBody>
          <a:bodyPr/>
          <a:lstStyle/>
          <a:p>
            <a:fld id="{03DC2DEF-D2FE-4B45-ABA4-9F153FD1C98A}" type="slidenum">
              <a:rPr lang="en-US" smtClean="0"/>
              <a:t>16</a:t>
            </a:fld>
            <a:endParaRPr lang="en-US" dirty="0"/>
          </a:p>
        </p:txBody>
      </p:sp>
      <p:pic>
        <p:nvPicPr>
          <p:cNvPr id="7" name="Picture 6">
            <a:extLst>
              <a:ext uri="{FF2B5EF4-FFF2-40B4-BE49-F238E27FC236}">
                <a16:creationId xmlns:a16="http://schemas.microsoft.com/office/drawing/2014/main" id="{894106C5-50DE-49FF-A4A7-82ECBBFB7035}"/>
              </a:ext>
            </a:extLst>
          </p:cNvPr>
          <p:cNvPicPr>
            <a:picLocks noChangeAspect="1"/>
          </p:cNvPicPr>
          <p:nvPr/>
        </p:nvPicPr>
        <p:blipFill>
          <a:blip r:embed="rId2"/>
          <a:stretch>
            <a:fillRect/>
          </a:stretch>
        </p:blipFill>
        <p:spPr>
          <a:xfrm>
            <a:off x="4739349" y="1809626"/>
            <a:ext cx="2979588" cy="3352516"/>
          </a:xfrm>
          <a:prstGeom prst="rect">
            <a:avLst/>
          </a:prstGeom>
        </p:spPr>
      </p:pic>
      <p:pic>
        <p:nvPicPr>
          <p:cNvPr id="1026" name="Picture 2" descr="See the source image">
            <a:extLst>
              <a:ext uri="{FF2B5EF4-FFF2-40B4-BE49-F238E27FC236}">
                <a16:creationId xmlns:a16="http://schemas.microsoft.com/office/drawing/2014/main" id="{AB240C07-9526-4927-8D23-4D481863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500" y="2008199"/>
            <a:ext cx="3795462" cy="29553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C53FE7-BD9B-4F67-A4FE-7CB3807341AD}"/>
              </a:ext>
            </a:extLst>
          </p:cNvPr>
          <p:cNvSpPr txBox="1"/>
          <p:nvPr/>
        </p:nvSpPr>
        <p:spPr>
          <a:xfrm>
            <a:off x="8096499" y="4963570"/>
            <a:ext cx="4030005" cy="276999"/>
          </a:xfrm>
          <a:prstGeom prst="rect">
            <a:avLst/>
          </a:prstGeom>
          <a:noFill/>
        </p:spPr>
        <p:txBody>
          <a:bodyPr wrap="square">
            <a:spAutoFit/>
          </a:bodyPr>
          <a:lstStyle/>
          <a:p>
            <a:r>
              <a:rPr lang="en-US" sz="1200" dirty="0"/>
              <a:t>Photo Credit: </a:t>
            </a:r>
            <a:r>
              <a:rPr lang="en-US" sz="1200" dirty="0">
                <a:hlinkClick r:id="rId4"/>
              </a:rPr>
              <a:t>Sacramento County </a:t>
            </a:r>
            <a:endParaRPr lang="en-US" sz="1200" dirty="0"/>
          </a:p>
        </p:txBody>
      </p:sp>
    </p:spTree>
    <p:extLst>
      <p:ext uri="{BB962C8B-B14F-4D97-AF65-F5344CB8AC3E}">
        <p14:creationId xmlns:p14="http://schemas.microsoft.com/office/powerpoint/2010/main" val="404538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Decision 52">
            <a:extLst>
              <a:ext uri="{FF2B5EF4-FFF2-40B4-BE49-F238E27FC236}">
                <a16:creationId xmlns:a16="http://schemas.microsoft.com/office/drawing/2014/main" id="{7A49242A-C446-4ECA-94DD-60361D022E98}"/>
              </a:ext>
            </a:extLst>
          </p:cNvPr>
          <p:cNvSpPr/>
          <p:nvPr/>
        </p:nvSpPr>
        <p:spPr>
          <a:xfrm>
            <a:off x="1843718" y="2681709"/>
            <a:ext cx="1757418" cy="1105166"/>
          </a:xfrm>
          <a:prstGeom prst="flowChartDecisi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800" b="1" dirty="0">
                <a:cs typeface="Calibri"/>
              </a:rPr>
              <a:t>Choose Method to Identify Pipe Segments </a:t>
            </a:r>
          </a:p>
        </p:txBody>
      </p:sp>
      <p:sp>
        <p:nvSpPr>
          <p:cNvPr id="11" name="Title 10">
            <a:extLst>
              <a:ext uri="{FF2B5EF4-FFF2-40B4-BE49-F238E27FC236}">
                <a16:creationId xmlns:a16="http://schemas.microsoft.com/office/drawing/2014/main" id="{8A558902-D6D0-477A-A66A-4279A2F0D3A3}"/>
              </a:ext>
            </a:extLst>
          </p:cNvPr>
          <p:cNvSpPr>
            <a:spLocks noGrp="1"/>
          </p:cNvSpPr>
          <p:nvPr>
            <p:ph type="title"/>
          </p:nvPr>
        </p:nvSpPr>
        <p:spPr/>
        <p:txBody>
          <a:bodyPr/>
          <a:lstStyle/>
          <a:p>
            <a:pPr algn="ctr"/>
            <a:r>
              <a:rPr lang="en-US" dirty="0"/>
              <a:t>Process Workflow</a:t>
            </a:r>
          </a:p>
        </p:txBody>
      </p:sp>
      <p:sp>
        <p:nvSpPr>
          <p:cNvPr id="2" name="Slide Number Placeholder 1">
            <a:extLst>
              <a:ext uri="{FF2B5EF4-FFF2-40B4-BE49-F238E27FC236}">
                <a16:creationId xmlns:a16="http://schemas.microsoft.com/office/drawing/2014/main" id="{A0191BE5-6021-44A0-A3FE-4298FCAD3438}"/>
              </a:ext>
            </a:extLst>
          </p:cNvPr>
          <p:cNvSpPr>
            <a:spLocks noGrp="1"/>
          </p:cNvSpPr>
          <p:nvPr>
            <p:ph type="sldNum" sz="quarter" idx="12"/>
          </p:nvPr>
        </p:nvSpPr>
        <p:spPr/>
        <p:txBody>
          <a:bodyPr/>
          <a:lstStyle/>
          <a:p>
            <a:fld id="{48F63A3B-78C7-47BE-AE5E-E10140E04643}" type="slidenum">
              <a:rPr lang="en-US" smtClean="0"/>
              <a:t>17</a:t>
            </a:fld>
            <a:endParaRPr lang="en-US"/>
          </a:p>
        </p:txBody>
      </p:sp>
      <p:sp>
        <p:nvSpPr>
          <p:cNvPr id="22" name="Parallelogram 21">
            <a:extLst>
              <a:ext uri="{FF2B5EF4-FFF2-40B4-BE49-F238E27FC236}">
                <a16:creationId xmlns:a16="http://schemas.microsoft.com/office/drawing/2014/main" id="{B0ED2A21-26CD-45E9-8BC2-52608BA8003D}"/>
              </a:ext>
            </a:extLst>
          </p:cNvPr>
          <p:cNvSpPr/>
          <p:nvPr/>
        </p:nvSpPr>
        <p:spPr>
          <a:xfrm>
            <a:off x="1964535" y="1390106"/>
            <a:ext cx="1080116" cy="758824"/>
          </a:xfrm>
          <a:prstGeom prst="parallelogram">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800" b="1" dirty="0">
                <a:solidFill>
                  <a:srgbClr val="000000"/>
                </a:solidFill>
                <a:cs typeface="Calibri"/>
              </a:rPr>
              <a:t>Image Acquisition  </a:t>
            </a:r>
            <a:endParaRPr lang="en-US" sz="800" b="1" dirty="0">
              <a:solidFill>
                <a:srgbClr val="000000"/>
              </a:solidFill>
            </a:endParaRPr>
          </a:p>
        </p:txBody>
      </p:sp>
      <p:sp>
        <p:nvSpPr>
          <p:cNvPr id="23" name="Parallelogram 22">
            <a:extLst>
              <a:ext uri="{FF2B5EF4-FFF2-40B4-BE49-F238E27FC236}">
                <a16:creationId xmlns:a16="http://schemas.microsoft.com/office/drawing/2014/main" id="{3BB08B31-7F6C-4660-B7E1-0CDBA8D998BA}"/>
              </a:ext>
            </a:extLst>
          </p:cNvPr>
          <p:cNvSpPr/>
          <p:nvPr/>
        </p:nvSpPr>
        <p:spPr>
          <a:xfrm>
            <a:off x="3514202" y="1390106"/>
            <a:ext cx="1080116" cy="758824"/>
          </a:xfrm>
          <a:prstGeom prst="parallelogram">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800" b="1" dirty="0">
                <a:solidFill>
                  <a:srgbClr val="000000"/>
                </a:solidFill>
                <a:cs typeface="Calibri"/>
              </a:rPr>
              <a:t>Point Cloud Generation</a:t>
            </a:r>
            <a:endParaRPr lang="en-US" sz="800" b="1" dirty="0">
              <a:solidFill>
                <a:srgbClr val="000000"/>
              </a:solidFill>
            </a:endParaRPr>
          </a:p>
        </p:txBody>
      </p:sp>
      <p:sp>
        <p:nvSpPr>
          <p:cNvPr id="24" name="Parallelogram 23">
            <a:extLst>
              <a:ext uri="{FF2B5EF4-FFF2-40B4-BE49-F238E27FC236}">
                <a16:creationId xmlns:a16="http://schemas.microsoft.com/office/drawing/2014/main" id="{A9A944E3-CEA8-4561-931A-45E346EEAF9A}"/>
              </a:ext>
            </a:extLst>
          </p:cNvPr>
          <p:cNvSpPr/>
          <p:nvPr/>
        </p:nvSpPr>
        <p:spPr>
          <a:xfrm>
            <a:off x="5051603" y="1390106"/>
            <a:ext cx="1080116" cy="758824"/>
          </a:xfrm>
          <a:prstGeom prst="parallelogram">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800" b="1" dirty="0">
                <a:solidFill>
                  <a:srgbClr val="000000"/>
                </a:solidFill>
                <a:cs typeface="Calibri"/>
              </a:rPr>
              <a:t>Ground Filtering</a:t>
            </a:r>
            <a:endParaRPr lang="en-US" sz="800" b="1" dirty="0">
              <a:solidFill>
                <a:srgbClr val="000000"/>
              </a:solidFill>
            </a:endParaRPr>
          </a:p>
        </p:txBody>
      </p:sp>
      <p:sp>
        <p:nvSpPr>
          <p:cNvPr id="25" name="Parallelogram 24">
            <a:extLst>
              <a:ext uri="{FF2B5EF4-FFF2-40B4-BE49-F238E27FC236}">
                <a16:creationId xmlns:a16="http://schemas.microsoft.com/office/drawing/2014/main" id="{A51CADBC-8CEB-4780-AFB7-4D4771C64250}"/>
              </a:ext>
            </a:extLst>
          </p:cNvPr>
          <p:cNvSpPr/>
          <p:nvPr/>
        </p:nvSpPr>
        <p:spPr>
          <a:xfrm>
            <a:off x="6589004" y="1390106"/>
            <a:ext cx="1080116" cy="758824"/>
          </a:xfrm>
          <a:prstGeom prst="parallelogram">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800" b="1" dirty="0" err="1">
                <a:solidFill>
                  <a:srgbClr val="000000"/>
                </a:solidFill>
                <a:cs typeface="Calibri"/>
              </a:rPr>
              <a:t>OrthoMoasic</a:t>
            </a:r>
            <a:r>
              <a:rPr lang="en-US" sz="800" b="1" dirty="0">
                <a:solidFill>
                  <a:srgbClr val="000000"/>
                </a:solidFill>
                <a:cs typeface="Calibri"/>
              </a:rPr>
              <a:t> Creation</a:t>
            </a:r>
            <a:endParaRPr lang="en-US" sz="800" b="1" dirty="0">
              <a:solidFill>
                <a:srgbClr val="000000"/>
              </a:solidFill>
            </a:endParaRPr>
          </a:p>
        </p:txBody>
      </p:sp>
      <p:cxnSp>
        <p:nvCxnSpPr>
          <p:cNvPr id="4" name="Straight Arrow Connector 3">
            <a:extLst>
              <a:ext uri="{FF2B5EF4-FFF2-40B4-BE49-F238E27FC236}">
                <a16:creationId xmlns:a16="http://schemas.microsoft.com/office/drawing/2014/main" id="{4227D4EC-6D2A-47F5-BAFB-B4DDC111BC86}"/>
              </a:ext>
            </a:extLst>
          </p:cNvPr>
          <p:cNvCxnSpPr>
            <a:cxnSpLocks/>
          </p:cNvCxnSpPr>
          <p:nvPr/>
        </p:nvCxnSpPr>
        <p:spPr>
          <a:xfrm>
            <a:off x="2966265" y="1769518"/>
            <a:ext cx="626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A85C851-D43F-4CF3-B66E-B445B5CEC22A}"/>
              </a:ext>
            </a:extLst>
          </p:cNvPr>
          <p:cNvCxnSpPr>
            <a:cxnSpLocks/>
          </p:cNvCxnSpPr>
          <p:nvPr/>
        </p:nvCxnSpPr>
        <p:spPr>
          <a:xfrm>
            <a:off x="4503671" y="1769518"/>
            <a:ext cx="626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E104DA0-622D-4C11-99B0-0BE8B5C453C7}"/>
              </a:ext>
            </a:extLst>
          </p:cNvPr>
          <p:cNvCxnSpPr>
            <a:cxnSpLocks/>
          </p:cNvCxnSpPr>
          <p:nvPr/>
        </p:nvCxnSpPr>
        <p:spPr>
          <a:xfrm>
            <a:off x="6056049" y="1769518"/>
            <a:ext cx="626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87FD034-A581-4EFA-96CC-6DBFD0F083BF}"/>
              </a:ext>
            </a:extLst>
          </p:cNvPr>
          <p:cNvSpPr/>
          <p:nvPr/>
        </p:nvSpPr>
        <p:spPr>
          <a:xfrm>
            <a:off x="565730" y="1427581"/>
            <a:ext cx="824114" cy="68387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Creation of Ortho Imagery </a:t>
            </a:r>
          </a:p>
        </p:txBody>
      </p:sp>
      <p:cxnSp>
        <p:nvCxnSpPr>
          <p:cNvPr id="32" name="Straight Arrow Connector 31">
            <a:extLst>
              <a:ext uri="{FF2B5EF4-FFF2-40B4-BE49-F238E27FC236}">
                <a16:creationId xmlns:a16="http://schemas.microsoft.com/office/drawing/2014/main" id="{EDA1426B-76C1-4443-99C6-7A39A7973CE1}"/>
              </a:ext>
            </a:extLst>
          </p:cNvPr>
          <p:cNvCxnSpPr>
            <a:cxnSpLocks/>
          </p:cNvCxnSpPr>
          <p:nvPr/>
        </p:nvCxnSpPr>
        <p:spPr>
          <a:xfrm>
            <a:off x="1414316" y="1769518"/>
            <a:ext cx="626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0B7004C-79F9-4894-9D21-CB9660BEA66E}"/>
              </a:ext>
            </a:extLst>
          </p:cNvPr>
          <p:cNvSpPr/>
          <p:nvPr/>
        </p:nvSpPr>
        <p:spPr>
          <a:xfrm>
            <a:off x="8749153" y="3214633"/>
            <a:ext cx="824114" cy="651664"/>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PIR Containing Identified Sites</a:t>
            </a:r>
          </a:p>
        </p:txBody>
      </p:sp>
      <p:sp>
        <p:nvSpPr>
          <p:cNvPr id="34" name="Rectangle 33">
            <a:extLst>
              <a:ext uri="{FF2B5EF4-FFF2-40B4-BE49-F238E27FC236}">
                <a16:creationId xmlns:a16="http://schemas.microsoft.com/office/drawing/2014/main" id="{83C4427A-89A0-410B-8502-D87BF06210E2}"/>
              </a:ext>
            </a:extLst>
          </p:cNvPr>
          <p:cNvSpPr/>
          <p:nvPr/>
        </p:nvSpPr>
        <p:spPr>
          <a:xfrm>
            <a:off x="1075522" y="3820858"/>
            <a:ext cx="824114" cy="68387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Re-Evaluate HCA’s using New Information </a:t>
            </a:r>
          </a:p>
        </p:txBody>
      </p:sp>
      <p:sp>
        <p:nvSpPr>
          <p:cNvPr id="35" name="Rectangle 34">
            <a:extLst>
              <a:ext uri="{FF2B5EF4-FFF2-40B4-BE49-F238E27FC236}">
                <a16:creationId xmlns:a16="http://schemas.microsoft.com/office/drawing/2014/main" id="{061B2A0F-66DC-460F-A964-8917B3A404AA}"/>
              </a:ext>
            </a:extLst>
          </p:cNvPr>
          <p:cNvSpPr/>
          <p:nvPr/>
        </p:nvSpPr>
        <p:spPr>
          <a:xfrm>
            <a:off x="5643992" y="2333342"/>
            <a:ext cx="1904684" cy="651664"/>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Class 3 Locations </a:t>
            </a:r>
          </a:p>
        </p:txBody>
      </p:sp>
      <p:sp>
        <p:nvSpPr>
          <p:cNvPr id="37" name="Rectangle 36">
            <a:extLst>
              <a:ext uri="{FF2B5EF4-FFF2-40B4-BE49-F238E27FC236}">
                <a16:creationId xmlns:a16="http://schemas.microsoft.com/office/drawing/2014/main" id="{ACEC66D6-91B2-4E6B-A322-A79F382503C4}"/>
              </a:ext>
            </a:extLst>
          </p:cNvPr>
          <p:cNvSpPr/>
          <p:nvPr/>
        </p:nvSpPr>
        <p:spPr>
          <a:xfrm>
            <a:off x="10164525" y="3770770"/>
            <a:ext cx="824114" cy="68387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Document New HCA’s</a:t>
            </a:r>
          </a:p>
        </p:txBody>
      </p:sp>
      <p:sp>
        <p:nvSpPr>
          <p:cNvPr id="38" name="Rectangle 37">
            <a:extLst>
              <a:ext uri="{FF2B5EF4-FFF2-40B4-BE49-F238E27FC236}">
                <a16:creationId xmlns:a16="http://schemas.microsoft.com/office/drawing/2014/main" id="{75A01FC4-A059-4D80-B8D9-32DD5A142550}"/>
              </a:ext>
            </a:extLst>
          </p:cNvPr>
          <p:cNvSpPr/>
          <p:nvPr/>
        </p:nvSpPr>
        <p:spPr>
          <a:xfrm>
            <a:off x="4138858" y="2893887"/>
            <a:ext cx="967411" cy="809437"/>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Class Location </a:t>
            </a:r>
          </a:p>
        </p:txBody>
      </p:sp>
      <p:sp>
        <p:nvSpPr>
          <p:cNvPr id="39" name="Rectangle 38">
            <a:extLst>
              <a:ext uri="{FF2B5EF4-FFF2-40B4-BE49-F238E27FC236}">
                <a16:creationId xmlns:a16="http://schemas.microsoft.com/office/drawing/2014/main" id="{8D48F13A-A1EA-42A6-AE2A-52DB8A3D77D4}"/>
              </a:ext>
            </a:extLst>
          </p:cNvPr>
          <p:cNvSpPr/>
          <p:nvPr/>
        </p:nvSpPr>
        <p:spPr>
          <a:xfrm>
            <a:off x="5643991" y="3051661"/>
            <a:ext cx="1904685" cy="65166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Class 4 Locations</a:t>
            </a:r>
          </a:p>
        </p:txBody>
      </p:sp>
      <p:sp>
        <p:nvSpPr>
          <p:cNvPr id="40" name="Rectangle 39">
            <a:extLst>
              <a:ext uri="{FF2B5EF4-FFF2-40B4-BE49-F238E27FC236}">
                <a16:creationId xmlns:a16="http://schemas.microsoft.com/office/drawing/2014/main" id="{B00D31BE-320C-418C-A077-0E3B2E987F89}"/>
              </a:ext>
            </a:extLst>
          </p:cNvPr>
          <p:cNvSpPr/>
          <p:nvPr/>
        </p:nvSpPr>
        <p:spPr>
          <a:xfrm>
            <a:off x="4138858" y="4588604"/>
            <a:ext cx="967411" cy="786709"/>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PIR Buffer</a:t>
            </a:r>
          </a:p>
        </p:txBody>
      </p:sp>
      <p:sp>
        <p:nvSpPr>
          <p:cNvPr id="41" name="Rectangle 40">
            <a:extLst>
              <a:ext uri="{FF2B5EF4-FFF2-40B4-BE49-F238E27FC236}">
                <a16:creationId xmlns:a16="http://schemas.microsoft.com/office/drawing/2014/main" id="{79CB7C2F-B454-4E2C-8470-D4F08EC08922}"/>
              </a:ext>
            </a:extLst>
          </p:cNvPr>
          <p:cNvSpPr/>
          <p:nvPr/>
        </p:nvSpPr>
        <p:spPr>
          <a:xfrm>
            <a:off x="5643992" y="3786875"/>
            <a:ext cx="1904685" cy="651664"/>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Area Outside Class 3 or 4 with PIR &gt; 660 ft and 20 or more Buildings Intended for Human Occupancy </a:t>
            </a:r>
          </a:p>
        </p:txBody>
      </p:sp>
      <p:sp>
        <p:nvSpPr>
          <p:cNvPr id="42" name="Rectangle 41">
            <a:extLst>
              <a:ext uri="{FF2B5EF4-FFF2-40B4-BE49-F238E27FC236}">
                <a16:creationId xmlns:a16="http://schemas.microsoft.com/office/drawing/2014/main" id="{7D2CC7D4-2814-41BB-9DAB-431A492869B5}"/>
              </a:ext>
            </a:extLst>
          </p:cNvPr>
          <p:cNvSpPr/>
          <p:nvPr/>
        </p:nvSpPr>
        <p:spPr>
          <a:xfrm>
            <a:off x="8239230" y="1429461"/>
            <a:ext cx="824115" cy="68387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Identify  HCA’s</a:t>
            </a:r>
          </a:p>
          <a:p>
            <a:pPr algn="ctr"/>
            <a:r>
              <a:rPr lang="en-US" sz="800" b="1" dirty="0">
                <a:cs typeface="Calibri"/>
              </a:rPr>
              <a:t>(See Below)</a:t>
            </a:r>
          </a:p>
        </p:txBody>
      </p:sp>
      <p:cxnSp>
        <p:nvCxnSpPr>
          <p:cNvPr id="43" name="Straight Arrow Connector 42">
            <a:extLst>
              <a:ext uri="{FF2B5EF4-FFF2-40B4-BE49-F238E27FC236}">
                <a16:creationId xmlns:a16="http://schemas.microsoft.com/office/drawing/2014/main" id="{AAF42381-DC68-4F6F-95DA-B8C5799D5DE3}"/>
              </a:ext>
            </a:extLst>
          </p:cNvPr>
          <p:cNvCxnSpPr>
            <a:cxnSpLocks/>
          </p:cNvCxnSpPr>
          <p:nvPr/>
        </p:nvCxnSpPr>
        <p:spPr>
          <a:xfrm>
            <a:off x="1111063" y="3260071"/>
            <a:ext cx="626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E4DAE2C-2EDC-48B2-991A-AAA274168977}"/>
              </a:ext>
            </a:extLst>
          </p:cNvPr>
          <p:cNvCxnSpPr>
            <a:cxnSpLocks/>
          </p:cNvCxnSpPr>
          <p:nvPr/>
        </p:nvCxnSpPr>
        <p:spPr>
          <a:xfrm flipH="1" flipV="1">
            <a:off x="1403476" y="3285767"/>
            <a:ext cx="9920" cy="509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CD3D53C-E174-470F-B168-800D642507F8}"/>
              </a:ext>
            </a:extLst>
          </p:cNvPr>
          <p:cNvCxnSpPr>
            <a:cxnSpLocks/>
          </p:cNvCxnSpPr>
          <p:nvPr/>
        </p:nvCxnSpPr>
        <p:spPr>
          <a:xfrm>
            <a:off x="7612907" y="1776909"/>
            <a:ext cx="626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197D31E-AD29-4BDD-9D9D-82934D2E9123}"/>
              </a:ext>
            </a:extLst>
          </p:cNvPr>
          <p:cNvSpPr/>
          <p:nvPr/>
        </p:nvSpPr>
        <p:spPr>
          <a:xfrm>
            <a:off x="195177" y="2918135"/>
            <a:ext cx="824115" cy="68387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Identify  HCA’s</a:t>
            </a:r>
          </a:p>
        </p:txBody>
      </p:sp>
      <p:cxnSp>
        <p:nvCxnSpPr>
          <p:cNvPr id="59" name="Straight Arrow Connector 58">
            <a:extLst>
              <a:ext uri="{FF2B5EF4-FFF2-40B4-BE49-F238E27FC236}">
                <a16:creationId xmlns:a16="http://schemas.microsoft.com/office/drawing/2014/main" id="{05ECC6E1-7EC4-4C7B-94EC-92BDAC4BC1BC}"/>
              </a:ext>
            </a:extLst>
          </p:cNvPr>
          <p:cNvCxnSpPr>
            <a:cxnSpLocks/>
            <a:stCxn id="38" idx="3"/>
            <a:endCxn id="35" idx="1"/>
          </p:cNvCxnSpPr>
          <p:nvPr/>
        </p:nvCxnSpPr>
        <p:spPr>
          <a:xfrm flipV="1">
            <a:off x="5106269" y="2659174"/>
            <a:ext cx="537723" cy="639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55AF1E2-953E-4B02-B200-E6FF19B4F307}"/>
              </a:ext>
            </a:extLst>
          </p:cNvPr>
          <p:cNvCxnSpPr>
            <a:cxnSpLocks/>
          </p:cNvCxnSpPr>
          <p:nvPr/>
        </p:nvCxnSpPr>
        <p:spPr>
          <a:xfrm>
            <a:off x="3754720" y="3243817"/>
            <a:ext cx="291179" cy="2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FACDB64-A0EF-4A25-8E0B-5BD2833F363D}"/>
              </a:ext>
            </a:extLst>
          </p:cNvPr>
          <p:cNvCxnSpPr>
            <a:cxnSpLocks/>
          </p:cNvCxnSpPr>
          <p:nvPr/>
        </p:nvCxnSpPr>
        <p:spPr>
          <a:xfrm>
            <a:off x="5106269" y="3298605"/>
            <a:ext cx="537723" cy="7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CCD0341-6741-4B4A-BF99-B570D4297DB4}"/>
              </a:ext>
            </a:extLst>
          </p:cNvPr>
          <p:cNvCxnSpPr>
            <a:cxnSpLocks/>
            <a:stCxn id="38" idx="3"/>
            <a:endCxn id="41" idx="1"/>
          </p:cNvCxnSpPr>
          <p:nvPr/>
        </p:nvCxnSpPr>
        <p:spPr>
          <a:xfrm>
            <a:off x="5106269" y="3298606"/>
            <a:ext cx="537723" cy="814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6E46F6B-4E18-4F4A-96EC-04C5F176328A}"/>
              </a:ext>
            </a:extLst>
          </p:cNvPr>
          <p:cNvCxnSpPr>
            <a:cxnSpLocks/>
          </p:cNvCxnSpPr>
          <p:nvPr/>
        </p:nvCxnSpPr>
        <p:spPr>
          <a:xfrm>
            <a:off x="3201585" y="3540465"/>
            <a:ext cx="829873" cy="115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B7D5193-820C-4EF4-AC61-EE17C8911FB1}"/>
              </a:ext>
            </a:extLst>
          </p:cNvPr>
          <p:cNvCxnSpPr>
            <a:cxnSpLocks/>
          </p:cNvCxnSpPr>
          <p:nvPr/>
        </p:nvCxnSpPr>
        <p:spPr>
          <a:xfrm>
            <a:off x="5134450" y="4981958"/>
            <a:ext cx="5095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8A067B01-D434-41C3-9761-4CF9FC11DF39}"/>
              </a:ext>
            </a:extLst>
          </p:cNvPr>
          <p:cNvSpPr/>
          <p:nvPr/>
        </p:nvSpPr>
        <p:spPr>
          <a:xfrm>
            <a:off x="5655012" y="4656125"/>
            <a:ext cx="1904685" cy="694599"/>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PIR containing 20 or more Buildings Intended for Human Occupancy </a:t>
            </a:r>
          </a:p>
        </p:txBody>
      </p:sp>
      <p:cxnSp>
        <p:nvCxnSpPr>
          <p:cNvPr id="73" name="Straight Arrow Connector 72">
            <a:extLst>
              <a:ext uri="{FF2B5EF4-FFF2-40B4-BE49-F238E27FC236}">
                <a16:creationId xmlns:a16="http://schemas.microsoft.com/office/drawing/2014/main" id="{ADD067EE-407D-4DDF-9DD8-C94016389BD2}"/>
              </a:ext>
            </a:extLst>
          </p:cNvPr>
          <p:cNvCxnSpPr>
            <a:cxnSpLocks/>
            <a:stCxn id="35" idx="3"/>
            <a:endCxn id="33" idx="1"/>
          </p:cNvCxnSpPr>
          <p:nvPr/>
        </p:nvCxnSpPr>
        <p:spPr>
          <a:xfrm>
            <a:off x="7548676" y="2659174"/>
            <a:ext cx="1200477" cy="881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633027C-6E0B-4109-B923-950D6E7E22F9}"/>
              </a:ext>
            </a:extLst>
          </p:cNvPr>
          <p:cNvCxnSpPr>
            <a:cxnSpLocks/>
            <a:stCxn id="41" idx="3"/>
            <a:endCxn id="33" idx="1"/>
          </p:cNvCxnSpPr>
          <p:nvPr/>
        </p:nvCxnSpPr>
        <p:spPr>
          <a:xfrm flipV="1">
            <a:off x="7548677" y="3540465"/>
            <a:ext cx="1200476" cy="572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03517AC8-9654-48FF-900C-A41717731540}"/>
              </a:ext>
            </a:extLst>
          </p:cNvPr>
          <p:cNvCxnSpPr>
            <a:cxnSpLocks/>
            <a:stCxn id="39" idx="3"/>
            <a:endCxn id="33" idx="1"/>
          </p:cNvCxnSpPr>
          <p:nvPr/>
        </p:nvCxnSpPr>
        <p:spPr>
          <a:xfrm>
            <a:off x="7548676" y="3377493"/>
            <a:ext cx="1200477" cy="16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CC83B050-BB3B-4A35-A0C7-A412AF711122}"/>
              </a:ext>
            </a:extLst>
          </p:cNvPr>
          <p:cNvSpPr/>
          <p:nvPr/>
        </p:nvSpPr>
        <p:spPr>
          <a:xfrm>
            <a:off x="8749153" y="4667250"/>
            <a:ext cx="824114" cy="683479"/>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PIR Containing Identified Sites</a:t>
            </a:r>
          </a:p>
        </p:txBody>
      </p:sp>
      <p:cxnSp>
        <p:nvCxnSpPr>
          <p:cNvPr id="99" name="Straight Arrow Connector 98">
            <a:extLst>
              <a:ext uri="{FF2B5EF4-FFF2-40B4-BE49-F238E27FC236}">
                <a16:creationId xmlns:a16="http://schemas.microsoft.com/office/drawing/2014/main" id="{C83AFA01-E59A-48C5-835F-974D1035ECF2}"/>
              </a:ext>
            </a:extLst>
          </p:cNvPr>
          <p:cNvCxnSpPr>
            <a:cxnSpLocks/>
          </p:cNvCxnSpPr>
          <p:nvPr/>
        </p:nvCxnSpPr>
        <p:spPr>
          <a:xfrm>
            <a:off x="7559697" y="4981958"/>
            <a:ext cx="1098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8B0464A-A672-4486-969A-EC1A6EBB66F6}"/>
              </a:ext>
            </a:extLst>
          </p:cNvPr>
          <p:cNvCxnSpPr>
            <a:cxnSpLocks/>
            <a:endCxn id="37" idx="1"/>
          </p:cNvCxnSpPr>
          <p:nvPr/>
        </p:nvCxnSpPr>
        <p:spPr>
          <a:xfrm>
            <a:off x="9615261" y="3602008"/>
            <a:ext cx="549264" cy="510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A58118D-81C5-4BE0-8BFD-F1207527480D}"/>
              </a:ext>
            </a:extLst>
          </p:cNvPr>
          <p:cNvCxnSpPr>
            <a:cxnSpLocks/>
            <a:endCxn id="37" idx="1"/>
          </p:cNvCxnSpPr>
          <p:nvPr/>
        </p:nvCxnSpPr>
        <p:spPr>
          <a:xfrm flipV="1">
            <a:off x="9615261" y="4112707"/>
            <a:ext cx="549264" cy="860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A6DBCBD-AF0A-4072-9ECE-B9F8310178C1}"/>
              </a:ext>
            </a:extLst>
          </p:cNvPr>
          <p:cNvCxnSpPr>
            <a:cxnSpLocks/>
          </p:cNvCxnSpPr>
          <p:nvPr/>
        </p:nvCxnSpPr>
        <p:spPr>
          <a:xfrm>
            <a:off x="9161210" y="1776909"/>
            <a:ext cx="554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00C6E2FA-198C-4C1B-BAD7-B56BEAE72EEB}"/>
              </a:ext>
            </a:extLst>
          </p:cNvPr>
          <p:cNvSpPr/>
          <p:nvPr/>
        </p:nvSpPr>
        <p:spPr>
          <a:xfrm>
            <a:off x="9752467" y="1434972"/>
            <a:ext cx="824115" cy="68387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800" b="1" dirty="0">
                <a:cs typeface="Calibri"/>
              </a:rPr>
              <a:t>Create Dashboards, Web Apps, and  Maps</a:t>
            </a:r>
          </a:p>
        </p:txBody>
      </p:sp>
    </p:spTree>
    <p:extLst>
      <p:ext uri="{BB962C8B-B14F-4D97-AF65-F5344CB8AC3E}">
        <p14:creationId xmlns:p14="http://schemas.microsoft.com/office/powerpoint/2010/main" val="50243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ctr"/>
            <a:r>
              <a:rPr lang="en-US" dirty="0"/>
              <a:t>Project Timeline</a:t>
            </a:r>
          </a:p>
        </p:txBody>
      </p:sp>
      <p:sp>
        <p:nvSpPr>
          <p:cNvPr id="14" name="Text Placeholder 13">
            <a:extLst>
              <a:ext uri="{FF2B5EF4-FFF2-40B4-BE49-F238E27FC236}">
                <a16:creationId xmlns:a16="http://schemas.microsoft.com/office/drawing/2014/main" id="{C8DF8F0F-0271-4408-82CD-DF787A5C2270}"/>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18</a:t>
            </a:fld>
            <a:endParaRPr lang="en-US" dirty="0"/>
          </a:p>
        </p:txBody>
      </p:sp>
    </p:spTree>
    <p:extLst>
      <p:ext uri="{BB962C8B-B14F-4D97-AF65-F5344CB8AC3E}">
        <p14:creationId xmlns:p14="http://schemas.microsoft.com/office/powerpoint/2010/main" val="323684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903096-07CA-48A3-BA98-98C5330099E7}"/>
              </a:ext>
            </a:extLst>
          </p:cNvPr>
          <p:cNvSpPr>
            <a:spLocks noGrp="1"/>
          </p:cNvSpPr>
          <p:nvPr>
            <p:ph type="title"/>
          </p:nvPr>
        </p:nvSpPr>
        <p:spPr/>
        <p:txBody>
          <a:bodyPr/>
          <a:lstStyle/>
          <a:p>
            <a:pPr algn="ctr"/>
            <a:r>
              <a:rPr lang="en-US" dirty="0"/>
              <a:t>Project Timeline</a:t>
            </a:r>
          </a:p>
        </p:txBody>
      </p:sp>
      <p:sp>
        <p:nvSpPr>
          <p:cNvPr id="4" name="Slide Number Placeholder 3">
            <a:extLst>
              <a:ext uri="{FF2B5EF4-FFF2-40B4-BE49-F238E27FC236}">
                <a16:creationId xmlns:a16="http://schemas.microsoft.com/office/drawing/2014/main" id="{1E77DF19-5559-47FF-AD49-67777DD294BA}"/>
              </a:ext>
            </a:extLst>
          </p:cNvPr>
          <p:cNvSpPr>
            <a:spLocks noGrp="1"/>
          </p:cNvSpPr>
          <p:nvPr>
            <p:ph type="sldNum" sz="quarter" idx="12"/>
          </p:nvPr>
        </p:nvSpPr>
        <p:spPr/>
        <p:txBody>
          <a:bodyPr/>
          <a:lstStyle/>
          <a:p>
            <a:fld id="{03DC2DEF-D2FE-4B45-ABA4-9F153FD1C98A}" type="slidenum">
              <a:rPr lang="en-US" smtClean="0"/>
              <a:t>19</a:t>
            </a:fld>
            <a:endParaRPr lang="en-US" dirty="0"/>
          </a:p>
        </p:txBody>
      </p:sp>
      <p:sp>
        <p:nvSpPr>
          <p:cNvPr id="6" name="Chart Placeholder 5">
            <a:extLst>
              <a:ext uri="{FF2B5EF4-FFF2-40B4-BE49-F238E27FC236}">
                <a16:creationId xmlns:a16="http://schemas.microsoft.com/office/drawing/2014/main" id="{62BAE240-6A44-4F02-A15C-EF01CFFECFAF}"/>
              </a:ext>
            </a:extLst>
          </p:cNvPr>
          <p:cNvSpPr>
            <a:spLocks noGrp="1"/>
          </p:cNvSpPr>
          <p:nvPr>
            <p:ph type="chart" sz="quarter" idx="13"/>
          </p:nvPr>
        </p:nvSpPr>
        <p:spPr/>
      </p:sp>
      <p:sp>
        <p:nvSpPr>
          <p:cNvPr id="7" name="Arrow: Right 6">
            <a:extLst>
              <a:ext uri="{FF2B5EF4-FFF2-40B4-BE49-F238E27FC236}">
                <a16:creationId xmlns:a16="http://schemas.microsoft.com/office/drawing/2014/main" id="{275C8584-914B-424B-9E44-0D7FFB9B6543}"/>
              </a:ext>
            </a:extLst>
          </p:cNvPr>
          <p:cNvSpPr/>
          <p:nvPr/>
        </p:nvSpPr>
        <p:spPr>
          <a:xfrm>
            <a:off x="1230630" y="2781300"/>
            <a:ext cx="9730740" cy="10896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6704399-EA65-4923-982E-6D902FCB7352}"/>
              </a:ext>
            </a:extLst>
          </p:cNvPr>
          <p:cNvSpPr txBox="1"/>
          <p:nvPr/>
        </p:nvSpPr>
        <p:spPr>
          <a:xfrm>
            <a:off x="1230630" y="2598821"/>
            <a:ext cx="2078054" cy="276999"/>
          </a:xfrm>
          <a:prstGeom prst="rect">
            <a:avLst/>
          </a:prstGeom>
          <a:noFill/>
        </p:spPr>
        <p:txBody>
          <a:bodyPr wrap="square" rtlCol="0">
            <a:spAutoFit/>
          </a:bodyPr>
          <a:lstStyle/>
          <a:p>
            <a:r>
              <a:rPr lang="en-US" sz="1200" b="1" dirty="0"/>
              <a:t>596A Presentation, May 2021</a:t>
            </a:r>
          </a:p>
        </p:txBody>
      </p:sp>
      <p:sp>
        <p:nvSpPr>
          <p:cNvPr id="8" name="TextBox 7">
            <a:extLst>
              <a:ext uri="{FF2B5EF4-FFF2-40B4-BE49-F238E27FC236}">
                <a16:creationId xmlns:a16="http://schemas.microsoft.com/office/drawing/2014/main" id="{0B59C4FA-4E7E-4FF7-B168-84176A176991}"/>
              </a:ext>
            </a:extLst>
          </p:cNvPr>
          <p:cNvSpPr txBox="1"/>
          <p:nvPr/>
        </p:nvSpPr>
        <p:spPr>
          <a:xfrm>
            <a:off x="4363754" y="2642800"/>
            <a:ext cx="1888958" cy="276999"/>
          </a:xfrm>
          <a:prstGeom prst="rect">
            <a:avLst/>
          </a:prstGeom>
          <a:noFill/>
        </p:spPr>
        <p:txBody>
          <a:bodyPr wrap="square" rtlCol="0">
            <a:spAutoFit/>
          </a:bodyPr>
          <a:lstStyle/>
          <a:p>
            <a:r>
              <a:rPr lang="en-US" sz="1200" b="1" dirty="0"/>
              <a:t>Gather Data, June 2021</a:t>
            </a:r>
          </a:p>
        </p:txBody>
      </p:sp>
      <p:sp>
        <p:nvSpPr>
          <p:cNvPr id="9" name="TextBox 8">
            <a:extLst>
              <a:ext uri="{FF2B5EF4-FFF2-40B4-BE49-F238E27FC236}">
                <a16:creationId xmlns:a16="http://schemas.microsoft.com/office/drawing/2014/main" id="{EA4A13A2-61EE-4E14-B159-35563E938F64}"/>
              </a:ext>
            </a:extLst>
          </p:cNvPr>
          <p:cNvSpPr txBox="1"/>
          <p:nvPr/>
        </p:nvSpPr>
        <p:spPr>
          <a:xfrm>
            <a:off x="6360094" y="3776440"/>
            <a:ext cx="2098106" cy="276999"/>
          </a:xfrm>
          <a:prstGeom prst="rect">
            <a:avLst/>
          </a:prstGeom>
          <a:noFill/>
        </p:spPr>
        <p:txBody>
          <a:bodyPr wrap="square" rtlCol="0">
            <a:spAutoFit/>
          </a:bodyPr>
          <a:lstStyle/>
          <a:p>
            <a:r>
              <a:rPr lang="en-US" sz="1200" b="1" dirty="0"/>
              <a:t>Analysis, July – September 2021</a:t>
            </a:r>
          </a:p>
        </p:txBody>
      </p:sp>
      <p:sp>
        <p:nvSpPr>
          <p:cNvPr id="10" name="TextBox 9">
            <a:extLst>
              <a:ext uri="{FF2B5EF4-FFF2-40B4-BE49-F238E27FC236}">
                <a16:creationId xmlns:a16="http://schemas.microsoft.com/office/drawing/2014/main" id="{34106FCD-483E-4ABF-AABB-95F61B293113}"/>
              </a:ext>
            </a:extLst>
          </p:cNvPr>
          <p:cNvSpPr txBox="1"/>
          <p:nvPr/>
        </p:nvSpPr>
        <p:spPr>
          <a:xfrm>
            <a:off x="2618272" y="3776440"/>
            <a:ext cx="1888958" cy="276999"/>
          </a:xfrm>
          <a:prstGeom prst="rect">
            <a:avLst/>
          </a:prstGeom>
          <a:noFill/>
        </p:spPr>
        <p:txBody>
          <a:bodyPr wrap="square" rtlCol="0">
            <a:spAutoFit/>
          </a:bodyPr>
          <a:lstStyle/>
          <a:p>
            <a:r>
              <a:rPr lang="en-US" sz="1200" b="1" dirty="0"/>
              <a:t>Submit Abstract , May 2021</a:t>
            </a:r>
          </a:p>
        </p:txBody>
      </p:sp>
      <p:sp>
        <p:nvSpPr>
          <p:cNvPr id="11" name="TextBox 10">
            <a:extLst>
              <a:ext uri="{FF2B5EF4-FFF2-40B4-BE49-F238E27FC236}">
                <a16:creationId xmlns:a16="http://schemas.microsoft.com/office/drawing/2014/main" id="{D8D44922-FD76-489A-A6A4-A7FD0017E221}"/>
              </a:ext>
            </a:extLst>
          </p:cNvPr>
          <p:cNvSpPr txBox="1"/>
          <p:nvPr/>
        </p:nvSpPr>
        <p:spPr>
          <a:xfrm>
            <a:off x="7956284" y="2598820"/>
            <a:ext cx="2098106" cy="461665"/>
          </a:xfrm>
          <a:prstGeom prst="rect">
            <a:avLst/>
          </a:prstGeom>
          <a:noFill/>
        </p:spPr>
        <p:txBody>
          <a:bodyPr wrap="square" rtlCol="0">
            <a:spAutoFit/>
          </a:bodyPr>
          <a:lstStyle/>
          <a:p>
            <a:r>
              <a:rPr lang="en-US" sz="1200" b="1" dirty="0"/>
              <a:t>Present at Conference or PSU Zoom Session Fall 2021</a:t>
            </a:r>
          </a:p>
        </p:txBody>
      </p:sp>
    </p:spTree>
    <p:extLst>
      <p:ext uri="{BB962C8B-B14F-4D97-AF65-F5344CB8AC3E}">
        <p14:creationId xmlns:p14="http://schemas.microsoft.com/office/powerpoint/2010/main" val="250695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8A62-5BC5-4F03-83AB-74AC6B0CA52E}"/>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594405D8-87B2-470D-9540-A9BDAD43B945}"/>
              </a:ext>
            </a:extLst>
          </p:cNvPr>
          <p:cNvSpPr>
            <a:spLocks noGrp="1"/>
          </p:cNvSpPr>
          <p:nvPr>
            <p:ph idx="1"/>
          </p:nvPr>
        </p:nvSpPr>
        <p:spPr/>
        <p:txBody>
          <a:bodyPr/>
          <a:lstStyle/>
          <a:p>
            <a:r>
              <a:rPr lang="en-US" b="1" dirty="0">
                <a:latin typeface="+mj-lt"/>
              </a:rPr>
              <a:t>Introduction and Background</a:t>
            </a:r>
          </a:p>
          <a:p>
            <a:r>
              <a:rPr lang="en-US" b="1" dirty="0">
                <a:latin typeface="+mj-lt"/>
              </a:rPr>
              <a:t>Goals and Objectives</a:t>
            </a:r>
          </a:p>
          <a:p>
            <a:r>
              <a:rPr lang="en-US" b="1" dirty="0">
                <a:latin typeface="+mj-lt"/>
              </a:rPr>
              <a:t>Proposed Methodology </a:t>
            </a:r>
          </a:p>
          <a:p>
            <a:r>
              <a:rPr lang="en-US" b="1" dirty="0">
                <a:latin typeface="+mj-lt"/>
              </a:rPr>
              <a:t>Project Timeline</a:t>
            </a:r>
          </a:p>
          <a:p>
            <a:r>
              <a:rPr lang="en-US" b="1" dirty="0">
                <a:latin typeface="+mj-lt"/>
              </a:rPr>
              <a:t>Anticipated Results</a:t>
            </a:r>
          </a:p>
          <a:p>
            <a:r>
              <a:rPr lang="en-US" b="1" dirty="0">
                <a:latin typeface="+mj-lt"/>
              </a:rPr>
              <a:t>Potential Venues</a:t>
            </a:r>
          </a:p>
          <a:p>
            <a:endParaRPr lang="en-US" dirty="0"/>
          </a:p>
        </p:txBody>
      </p:sp>
      <p:sp>
        <p:nvSpPr>
          <p:cNvPr id="4" name="Slide Number Placeholder 3">
            <a:extLst>
              <a:ext uri="{FF2B5EF4-FFF2-40B4-BE49-F238E27FC236}">
                <a16:creationId xmlns:a16="http://schemas.microsoft.com/office/drawing/2014/main" id="{7581643E-258D-4E87-AEDC-72D6F2701576}"/>
              </a:ext>
            </a:extLst>
          </p:cNvPr>
          <p:cNvSpPr>
            <a:spLocks noGrp="1"/>
          </p:cNvSpPr>
          <p:nvPr>
            <p:ph type="sldNum" sz="quarter" idx="12"/>
          </p:nvPr>
        </p:nvSpPr>
        <p:spPr/>
        <p:txBody>
          <a:bodyPr/>
          <a:lstStyle/>
          <a:p>
            <a:fld id="{03DC2DEF-D2FE-4B45-ABA4-9F153FD1C98A}" type="slidenum">
              <a:rPr lang="en-US" smtClean="0"/>
              <a:t>2</a:t>
            </a:fld>
            <a:endParaRPr lang="en-US" dirty="0"/>
          </a:p>
        </p:txBody>
      </p:sp>
    </p:spTree>
    <p:extLst>
      <p:ext uri="{BB962C8B-B14F-4D97-AF65-F5344CB8AC3E}">
        <p14:creationId xmlns:p14="http://schemas.microsoft.com/office/powerpoint/2010/main" val="393048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ctr"/>
            <a:r>
              <a:rPr lang="en-US" dirty="0"/>
              <a:t>Anticipated Results</a:t>
            </a:r>
          </a:p>
        </p:txBody>
      </p:sp>
      <p:sp>
        <p:nvSpPr>
          <p:cNvPr id="14" name="Text Placeholder 13">
            <a:extLst>
              <a:ext uri="{FF2B5EF4-FFF2-40B4-BE49-F238E27FC236}">
                <a16:creationId xmlns:a16="http://schemas.microsoft.com/office/drawing/2014/main" id="{C8DF8F0F-0271-4408-82CD-DF787A5C2270}"/>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20</a:t>
            </a:fld>
            <a:endParaRPr lang="en-US" dirty="0"/>
          </a:p>
        </p:txBody>
      </p:sp>
    </p:spTree>
    <p:extLst>
      <p:ext uri="{BB962C8B-B14F-4D97-AF65-F5344CB8AC3E}">
        <p14:creationId xmlns:p14="http://schemas.microsoft.com/office/powerpoint/2010/main" val="85396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C00B059-8249-401E-BECD-DC838B36F9FB}"/>
              </a:ext>
            </a:extLst>
          </p:cNvPr>
          <p:cNvSpPr>
            <a:spLocks noGrp="1"/>
          </p:cNvSpPr>
          <p:nvPr>
            <p:ph type="title"/>
          </p:nvPr>
        </p:nvSpPr>
        <p:spPr/>
        <p:txBody>
          <a:bodyPr/>
          <a:lstStyle/>
          <a:p>
            <a:pPr algn="ctr"/>
            <a:r>
              <a:rPr lang="en-US" dirty="0"/>
              <a:t>Anticipated Results</a:t>
            </a:r>
          </a:p>
        </p:txBody>
      </p:sp>
      <p:sp>
        <p:nvSpPr>
          <p:cNvPr id="2" name="Content Placeholder 1">
            <a:extLst>
              <a:ext uri="{FF2B5EF4-FFF2-40B4-BE49-F238E27FC236}">
                <a16:creationId xmlns:a16="http://schemas.microsoft.com/office/drawing/2014/main" id="{E6C8B572-EABB-41CC-8626-B6149B290786}"/>
              </a:ext>
            </a:extLst>
          </p:cNvPr>
          <p:cNvSpPr>
            <a:spLocks noGrp="1"/>
          </p:cNvSpPr>
          <p:nvPr>
            <p:ph idx="1"/>
          </p:nvPr>
        </p:nvSpPr>
        <p:spPr/>
        <p:txBody>
          <a:bodyPr>
            <a:normAutofit fontScale="92500"/>
          </a:bodyPr>
          <a:lstStyle/>
          <a:p>
            <a:r>
              <a:rPr lang="en-US" dirty="0">
                <a:latin typeface="+mj-lt"/>
              </a:rPr>
              <a:t>Deliverables</a:t>
            </a:r>
          </a:p>
          <a:p>
            <a:pPr lvl="1"/>
            <a:r>
              <a:rPr lang="en-US" dirty="0">
                <a:latin typeface="+mj-lt"/>
              </a:rPr>
              <a:t>Web Map of updated HCA / Class Location layer.</a:t>
            </a:r>
          </a:p>
          <a:p>
            <a:pPr lvl="1"/>
            <a:r>
              <a:rPr lang="en-US" dirty="0">
                <a:latin typeface="+mj-lt"/>
              </a:rPr>
              <a:t>Dashboard showing changes in HCA in the Study Areas. (Entire Gas System – long term)</a:t>
            </a:r>
          </a:p>
          <a:p>
            <a:pPr lvl="1"/>
            <a:r>
              <a:rPr lang="en-US" dirty="0">
                <a:latin typeface="+mj-lt"/>
              </a:rPr>
              <a:t>Create a feature service.</a:t>
            </a:r>
          </a:p>
          <a:p>
            <a:pPr lvl="1"/>
            <a:endParaRPr lang="en-US" dirty="0">
              <a:latin typeface="+mj-lt"/>
            </a:endParaRPr>
          </a:p>
          <a:p>
            <a:pPr marL="457200" lvl="1" indent="0">
              <a:buNone/>
            </a:pPr>
            <a:endParaRPr lang="en-US" dirty="0">
              <a:latin typeface="+mj-lt"/>
            </a:endParaRPr>
          </a:p>
          <a:p>
            <a:r>
              <a:rPr lang="en-US" dirty="0">
                <a:latin typeface="+mj-lt"/>
              </a:rPr>
              <a:t>Short Term Goal</a:t>
            </a:r>
          </a:p>
          <a:p>
            <a:pPr lvl="1"/>
            <a:r>
              <a:rPr lang="en-US" dirty="0">
                <a:latin typeface="+mj-lt"/>
              </a:rPr>
              <a:t>Application to show which buildings affected changes in HCA/Class Location to the Gas Transmission Pipeline system.</a:t>
            </a:r>
          </a:p>
          <a:p>
            <a:endParaRPr lang="en-US" dirty="0">
              <a:latin typeface="+mj-lt"/>
            </a:endParaRPr>
          </a:p>
          <a:p>
            <a:r>
              <a:rPr lang="en-US" dirty="0">
                <a:latin typeface="+mj-lt"/>
              </a:rPr>
              <a:t>Long Term Goal</a:t>
            </a:r>
          </a:p>
          <a:p>
            <a:pPr lvl="1"/>
            <a:r>
              <a:rPr lang="en-US" dirty="0">
                <a:latin typeface="+mj-lt"/>
              </a:rPr>
              <a:t>Dashboard can be user friendly and displaying up to date changes in HCA and Class Location. </a:t>
            </a:r>
          </a:p>
          <a:p>
            <a:pPr marL="457200" lvl="1" indent="0">
              <a:buNone/>
            </a:pPr>
            <a:endParaRPr lang="en-US" dirty="0">
              <a:latin typeface="+mj-lt"/>
            </a:endParaRPr>
          </a:p>
          <a:p>
            <a:endParaRPr lang="en-US" dirty="0"/>
          </a:p>
          <a:p>
            <a:endParaRPr lang="en-US" dirty="0"/>
          </a:p>
        </p:txBody>
      </p:sp>
      <p:sp>
        <p:nvSpPr>
          <p:cNvPr id="3" name="Slide Number Placeholder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a:lstStyle/>
          <a:p>
            <a:fld id="{03DC2DEF-D2FE-4B45-ABA4-9F153FD1C98A}" type="slidenum">
              <a:rPr lang="en-US" smtClean="0"/>
              <a:t>21</a:t>
            </a:fld>
            <a:endParaRPr lang="en-US" dirty="0"/>
          </a:p>
        </p:txBody>
      </p:sp>
    </p:spTree>
    <p:extLst>
      <p:ext uri="{BB962C8B-B14F-4D97-AF65-F5344CB8AC3E}">
        <p14:creationId xmlns:p14="http://schemas.microsoft.com/office/powerpoint/2010/main" val="290002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ctr"/>
            <a:r>
              <a:rPr lang="en-US" dirty="0"/>
              <a:t>Potential Venues</a:t>
            </a:r>
          </a:p>
        </p:txBody>
      </p:sp>
      <p:sp>
        <p:nvSpPr>
          <p:cNvPr id="14" name="Text Placeholder 13">
            <a:extLst>
              <a:ext uri="{FF2B5EF4-FFF2-40B4-BE49-F238E27FC236}">
                <a16:creationId xmlns:a16="http://schemas.microsoft.com/office/drawing/2014/main" id="{C8DF8F0F-0271-4408-82CD-DF787A5C2270}"/>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22</a:t>
            </a:fld>
            <a:endParaRPr lang="en-US" dirty="0"/>
          </a:p>
        </p:txBody>
      </p:sp>
    </p:spTree>
    <p:extLst>
      <p:ext uri="{BB962C8B-B14F-4D97-AF65-F5344CB8AC3E}">
        <p14:creationId xmlns:p14="http://schemas.microsoft.com/office/powerpoint/2010/main" val="385722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pPr algn="ctr"/>
            <a:r>
              <a:rPr lang="en-US" dirty="0"/>
              <a:t>Potential Venues</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23</a:t>
            </a:fld>
            <a:endParaRPr lang="en-US" dirty="0"/>
          </a:p>
        </p:txBody>
      </p:sp>
      <p:pic>
        <p:nvPicPr>
          <p:cNvPr id="9" name="Picture Placeholder 8">
            <a:extLst>
              <a:ext uri="{FF2B5EF4-FFF2-40B4-BE49-F238E27FC236}">
                <a16:creationId xmlns:a16="http://schemas.microsoft.com/office/drawing/2014/main" id="{B8DCABE5-9A11-4A15-AA75-D127168EAC01}"/>
              </a:ext>
            </a:extLst>
          </p:cNvPr>
          <p:cNvPicPr>
            <a:picLocks noGrp="1" noChangeAspect="1"/>
          </p:cNvPicPr>
          <p:nvPr>
            <p:ph type="chart" sz="quarter" idx="13"/>
          </p:nvPr>
        </p:nvPicPr>
        <p:blipFill rotWithShape="1">
          <a:blip r:embed="rId3"/>
          <a:stretch/>
        </p:blipFill>
        <p:spPr>
          <a:xfrm>
            <a:off x="8077430" y="3522884"/>
            <a:ext cx="1143099" cy="1112616"/>
          </a:xfrm>
        </p:spPr>
      </p:pic>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4294967295"/>
          </p:nvPr>
        </p:nvSpPr>
        <p:spPr>
          <a:xfrm>
            <a:off x="616130" y="2572384"/>
            <a:ext cx="3910150" cy="950499"/>
          </a:xfrm>
        </p:spPr>
        <p:txBody>
          <a:bodyPr>
            <a:normAutofit fontScale="25000" lnSpcReduction="20000"/>
          </a:bodyPr>
          <a:lstStyle/>
          <a:p>
            <a:r>
              <a:rPr lang="en-US" sz="8000" dirty="0"/>
              <a:t>GIS in the Rockies Sept 28-30th, 2021</a:t>
            </a:r>
          </a:p>
          <a:p>
            <a:pPr lvl="1"/>
            <a:r>
              <a:rPr lang="en-US" sz="7600" dirty="0"/>
              <a:t>Abstract due Aug 31st </a:t>
            </a:r>
          </a:p>
          <a:p>
            <a:endParaRPr lang="en-US" sz="2000" dirty="0"/>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4294967295"/>
          </p:nvPr>
        </p:nvSpPr>
        <p:spPr>
          <a:xfrm>
            <a:off x="616130" y="1746885"/>
            <a:ext cx="2995750" cy="666750"/>
          </a:xfrm>
        </p:spPr>
        <p:txBody>
          <a:bodyPr>
            <a:normAutofit/>
          </a:bodyPr>
          <a:lstStyle/>
          <a:p>
            <a:r>
              <a:rPr lang="en-US" sz="2000" dirty="0"/>
              <a:t>Illinois GIS Conference - </a:t>
            </a:r>
            <a:r>
              <a:rPr lang="en-US" sz="1800" b="0" i="0" dirty="0">
                <a:solidFill>
                  <a:srgbClr val="666666"/>
                </a:solidFill>
                <a:effectLst/>
              </a:rPr>
              <a:t>October 17</a:t>
            </a:r>
            <a:r>
              <a:rPr lang="en-US" sz="1800" b="0" i="0" baseline="30000" dirty="0">
                <a:solidFill>
                  <a:srgbClr val="666666"/>
                </a:solidFill>
                <a:effectLst/>
              </a:rPr>
              <a:t>th</a:t>
            </a:r>
            <a:r>
              <a:rPr lang="en-US" sz="1800" b="0" i="0" dirty="0">
                <a:solidFill>
                  <a:srgbClr val="666666"/>
                </a:solidFill>
                <a:effectLst/>
              </a:rPr>
              <a:t> – 19</a:t>
            </a:r>
            <a:r>
              <a:rPr lang="en-US" sz="1800" b="0" i="0" baseline="30000" dirty="0">
                <a:solidFill>
                  <a:srgbClr val="666666"/>
                </a:solidFill>
                <a:effectLst/>
              </a:rPr>
              <a:t>th</a:t>
            </a:r>
            <a:r>
              <a:rPr lang="en-US" sz="1800" b="0" i="0" dirty="0">
                <a:solidFill>
                  <a:srgbClr val="666666"/>
                </a:solidFill>
                <a:effectLst/>
              </a:rPr>
              <a:t> , 2021 </a:t>
            </a:r>
            <a:endParaRPr lang="en-US" sz="1800" dirty="0"/>
          </a:p>
          <a:p>
            <a:pPr lvl="1"/>
            <a:endParaRPr lang="en-US" sz="1600" dirty="0"/>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4294967295"/>
          </p:nvPr>
        </p:nvSpPr>
        <p:spPr>
          <a:xfrm>
            <a:off x="616130" y="3745817"/>
            <a:ext cx="2686050" cy="666750"/>
          </a:xfrm>
        </p:spPr>
        <p:txBody>
          <a:bodyPr>
            <a:normAutofit/>
          </a:bodyPr>
          <a:lstStyle/>
          <a:p>
            <a:r>
              <a:rPr lang="en-US" sz="2000" dirty="0"/>
              <a:t>Penn State Zoom Session</a:t>
            </a:r>
          </a:p>
        </p:txBody>
      </p:sp>
      <p:pic>
        <p:nvPicPr>
          <p:cNvPr id="5" name="Picture 4">
            <a:extLst>
              <a:ext uri="{FF2B5EF4-FFF2-40B4-BE49-F238E27FC236}">
                <a16:creationId xmlns:a16="http://schemas.microsoft.com/office/drawing/2014/main" id="{C6AA813A-CE29-474D-BC21-F801CB330AD1}"/>
              </a:ext>
            </a:extLst>
          </p:cNvPr>
          <p:cNvPicPr>
            <a:picLocks noChangeAspect="1"/>
          </p:cNvPicPr>
          <p:nvPr/>
        </p:nvPicPr>
        <p:blipFill>
          <a:blip r:embed="rId4"/>
          <a:stretch>
            <a:fillRect/>
          </a:stretch>
        </p:blipFill>
        <p:spPr>
          <a:xfrm>
            <a:off x="5735715" y="1474811"/>
            <a:ext cx="2595650" cy="1534747"/>
          </a:xfrm>
          <a:prstGeom prst="rect">
            <a:avLst/>
          </a:prstGeom>
        </p:spPr>
      </p:pic>
      <p:pic>
        <p:nvPicPr>
          <p:cNvPr id="13" name="Picture 12">
            <a:extLst>
              <a:ext uri="{FF2B5EF4-FFF2-40B4-BE49-F238E27FC236}">
                <a16:creationId xmlns:a16="http://schemas.microsoft.com/office/drawing/2014/main" id="{78B496BB-C0DB-410C-ACFF-8C29ADC86F7E}"/>
              </a:ext>
            </a:extLst>
          </p:cNvPr>
          <p:cNvPicPr>
            <a:picLocks noChangeAspect="1"/>
          </p:cNvPicPr>
          <p:nvPr/>
        </p:nvPicPr>
        <p:blipFill>
          <a:blip r:embed="rId5"/>
          <a:stretch>
            <a:fillRect/>
          </a:stretch>
        </p:blipFill>
        <p:spPr>
          <a:xfrm>
            <a:off x="8889821" y="1474810"/>
            <a:ext cx="2918534" cy="1534747"/>
          </a:xfrm>
          <a:prstGeom prst="rect">
            <a:avLst/>
          </a:prstGeom>
        </p:spPr>
      </p:pic>
    </p:spTree>
    <p:extLst>
      <p:ext uri="{BB962C8B-B14F-4D97-AF65-F5344CB8AC3E}">
        <p14:creationId xmlns:p14="http://schemas.microsoft.com/office/powerpoint/2010/main" val="297104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256E-2925-436E-8374-B8A42FBB756B}"/>
              </a:ext>
            </a:extLst>
          </p:cNvPr>
          <p:cNvSpPr>
            <a:spLocks noGrp="1"/>
          </p:cNvSpPr>
          <p:nvPr>
            <p:ph type="title"/>
          </p:nvPr>
        </p:nvSpPr>
        <p:spPr>
          <a:xfrm>
            <a:off x="335756" y="195037"/>
            <a:ext cx="11520487" cy="758824"/>
          </a:xfrm>
        </p:spPr>
        <p:txBody>
          <a:bodyPr/>
          <a:lstStyle/>
          <a:p>
            <a:pPr algn="ctr"/>
            <a:r>
              <a:rPr lang="en-US" dirty="0"/>
              <a:t>References</a:t>
            </a:r>
          </a:p>
        </p:txBody>
      </p:sp>
      <p:sp>
        <p:nvSpPr>
          <p:cNvPr id="3" name="Content Placeholder 2">
            <a:extLst>
              <a:ext uri="{FF2B5EF4-FFF2-40B4-BE49-F238E27FC236}">
                <a16:creationId xmlns:a16="http://schemas.microsoft.com/office/drawing/2014/main" id="{3148E8AC-24AC-41D8-86FC-33C73D8E9320}"/>
              </a:ext>
            </a:extLst>
          </p:cNvPr>
          <p:cNvSpPr>
            <a:spLocks noGrp="1"/>
          </p:cNvSpPr>
          <p:nvPr>
            <p:ph idx="1"/>
          </p:nvPr>
        </p:nvSpPr>
        <p:spPr/>
        <p:txBody>
          <a:bodyPr>
            <a:normAutofit fontScale="62500" lnSpcReduction="20000"/>
          </a:bodyPr>
          <a:lstStyle/>
          <a:p>
            <a:endParaRPr lang="en-US" sz="1600" dirty="0"/>
          </a:p>
          <a:p>
            <a:r>
              <a:rPr lang="en-US" sz="2000" dirty="0"/>
              <a:t>Akbulut, Z., </a:t>
            </a:r>
            <a:r>
              <a:rPr lang="en-US" sz="2000" dirty="0" err="1"/>
              <a:t>Özdemir</a:t>
            </a:r>
            <a:r>
              <a:rPr lang="en-US" sz="2000" dirty="0"/>
              <a:t>, S., </a:t>
            </a:r>
            <a:r>
              <a:rPr lang="en-US" sz="2000" dirty="0" err="1"/>
              <a:t>Acar</a:t>
            </a:r>
            <a:r>
              <a:rPr lang="en-US" sz="2000" dirty="0"/>
              <a:t>, H. et al. Automatic Building Extraction from Image and LiDAR Data with Active Contour Segmentation. J Indian Soc Remote Sens 46, 2057–2068 (2018) </a:t>
            </a:r>
          </a:p>
          <a:p>
            <a:r>
              <a:rPr lang="en-US" sz="2000" dirty="0"/>
              <a:t>Akbulut, Z., </a:t>
            </a:r>
            <a:r>
              <a:rPr lang="en-US" sz="2000" dirty="0" err="1"/>
              <a:t>Özdemir</a:t>
            </a:r>
            <a:r>
              <a:rPr lang="en-US" sz="2000" dirty="0"/>
              <a:t>, S., </a:t>
            </a:r>
            <a:r>
              <a:rPr lang="en-US" sz="2000" dirty="0" err="1"/>
              <a:t>Acar</a:t>
            </a:r>
            <a:r>
              <a:rPr lang="en-US" sz="2000" dirty="0"/>
              <a:t>, H., </a:t>
            </a:r>
            <a:r>
              <a:rPr lang="en-US" sz="2000" dirty="0" err="1"/>
              <a:t>Dihkan</a:t>
            </a:r>
            <a:r>
              <a:rPr lang="en-US" sz="2000" dirty="0"/>
              <a:t>, M., and </a:t>
            </a:r>
            <a:r>
              <a:rPr lang="en-US" sz="2000" dirty="0" err="1"/>
              <a:t>Karsli</a:t>
            </a:r>
            <a:r>
              <a:rPr lang="en-US" sz="2000" dirty="0"/>
              <a:t>, F., Automatic Extraction of Building Boundaries from High Resolution Images with Active Contour Segmentation. International Journal of Engineering and Geosciences (IJEG), Vol; 3; , Issue; 1, pp. 036-042, February, 2018. </a:t>
            </a:r>
          </a:p>
          <a:p>
            <a:r>
              <a:rPr lang="en-US" sz="2000" dirty="0" err="1"/>
              <a:t>Rasha</a:t>
            </a:r>
            <a:r>
              <a:rPr lang="en-US" sz="2000" dirty="0"/>
              <a:t> </a:t>
            </a:r>
            <a:r>
              <a:rPr lang="en-US" sz="2000" dirty="0" err="1"/>
              <a:t>Alshehhi</a:t>
            </a:r>
            <a:r>
              <a:rPr lang="en-US" sz="2000" dirty="0"/>
              <a:t>, Prashanth Reddy </a:t>
            </a:r>
            <a:r>
              <a:rPr lang="en-US" sz="2000" dirty="0" err="1"/>
              <a:t>Marpu</a:t>
            </a:r>
            <a:r>
              <a:rPr lang="en-US" sz="2000" dirty="0"/>
              <a:t>, Wei Lee </a:t>
            </a:r>
            <a:r>
              <a:rPr lang="en-US" sz="2000" dirty="0" err="1"/>
              <a:t>Woon</a:t>
            </a:r>
            <a:r>
              <a:rPr lang="en-US" sz="2000" dirty="0"/>
              <a:t>, Mauro Dalla </a:t>
            </a:r>
            <a:r>
              <a:rPr lang="en-US" sz="2000" dirty="0" err="1"/>
              <a:t>Murab</a:t>
            </a:r>
            <a:r>
              <a:rPr lang="en-US" sz="2000" dirty="0"/>
              <a:t>, Simultaneous extraction of roads and buildings in remote sensing imagery with convolutional neural networks. ISPRS Journal of Photogrammetry and Remote Sensing. Volume 130, August 2017, Pages 139-149. </a:t>
            </a:r>
          </a:p>
          <a:p>
            <a:r>
              <a:rPr lang="en-US" sz="2000" dirty="0" err="1"/>
              <a:t>Bouziani</a:t>
            </a:r>
            <a:r>
              <a:rPr lang="en-US" sz="2000" dirty="0"/>
              <a:t>, M., </a:t>
            </a:r>
            <a:r>
              <a:rPr lang="en-US" sz="2000" dirty="0" err="1"/>
              <a:t>Goïta</a:t>
            </a:r>
            <a:r>
              <a:rPr lang="en-US" sz="2000" dirty="0"/>
              <a:t>, K., He, D.-C., 2010. Automatic change detection of buildings in urban environment from very high spatial resolution images using existing geodatabase and prior knowledge. ISPRS Journal of Photogrammetry and Remote Sensing, 65, pp. 143–153. ‘</a:t>
            </a:r>
          </a:p>
          <a:p>
            <a:r>
              <a:rPr lang="en-US" sz="2000" dirty="0"/>
              <a:t>Brown, Rick. "Pipeline Safety Enhancement Plan Impacts On Gas System Planning." Paper presented at the PSIG Annual Meeting, Santa Fe, New Mexico, May 2012.</a:t>
            </a:r>
          </a:p>
          <a:p>
            <a:r>
              <a:rPr lang="en-US" sz="2000" dirty="0"/>
              <a:t>Cohesive Solutions (2019). PHMSA Location Classifications and HCA’s. </a:t>
            </a:r>
            <a:r>
              <a:rPr lang="en-US" sz="2000" dirty="0">
                <a:hlinkClick r:id="rId2"/>
              </a:rPr>
              <a:t>https://www.gomaximo.org/wp-content/uploads/2018/01/GOMaximo-2018-Cohesive-PHMSA-Class-Locations-and-HCA.pdf</a:t>
            </a:r>
            <a:r>
              <a:rPr lang="en-US" sz="2000" dirty="0"/>
              <a:t>  </a:t>
            </a:r>
          </a:p>
          <a:p>
            <a:r>
              <a:rPr lang="en-US" sz="2000" dirty="0" err="1">
                <a:cs typeface="Calibri" panose="020F0502020204030204" pitchFamily="34" charset="0"/>
              </a:rPr>
              <a:t>Federal_User_Community</a:t>
            </a:r>
            <a:r>
              <a:rPr lang="en-US" sz="2000" dirty="0">
                <a:cs typeface="Calibri" panose="020F0502020204030204" pitchFamily="34" charset="0"/>
              </a:rPr>
              <a:t>. Natural Gas Interstate and Intrastate Pipelines. (2020). [Data file]. Retrieved from </a:t>
            </a:r>
            <a:r>
              <a:rPr lang="en-US" sz="2000" dirty="0">
                <a:cs typeface="Calibri" panose="020F0502020204030204" pitchFamily="34" charset="0"/>
                <a:hlinkClick r:id="rId3"/>
              </a:rPr>
              <a:t>https://services2.arcgis.com/FiaPA4ga0iQKduv3/arcgis/rest/services/Natural_Gas_Interstate_and_Intrastate_Pipelines_1/FeatureServer</a:t>
            </a:r>
            <a:endParaRPr lang="en-US" sz="2000" dirty="0"/>
          </a:p>
          <a:p>
            <a:r>
              <a:rPr lang="en-US" sz="2000" dirty="0"/>
              <a:t>Ishimaru, N. &amp; </a:t>
            </a:r>
            <a:r>
              <a:rPr lang="en-US" sz="2000" dirty="0" err="1"/>
              <a:t>Iwamura</a:t>
            </a:r>
            <a:r>
              <a:rPr lang="en-US" sz="2000" dirty="0"/>
              <a:t>, K. &amp; Kagawa, Y. &amp; Hino, T.. (2012). </a:t>
            </a:r>
            <a:r>
              <a:rPr lang="en-US" sz="2000" dirty="0" err="1"/>
              <a:t>Housediff</a:t>
            </a:r>
            <a:r>
              <a:rPr lang="en-US" sz="2000" dirty="0"/>
              <a:t>: A map-based building change detection from high resolution satellite imagery using geometric optimization method. ISPRS - International Archives of the Photogrammetry, Remote Sensing and Spatial Information Sciences. XXXIX-B4. 73-78. 10.5194/isprsarchives-XXXIX-B4-73-2012. </a:t>
            </a:r>
          </a:p>
          <a:p>
            <a:r>
              <a:rPr lang="en-US" sz="2000" dirty="0"/>
              <a:t>Karantzalos K. (2015) Recent Advances on 2D and 3D Change Detection in Urban Environments from Remote Sensing Data. In: </a:t>
            </a:r>
            <a:r>
              <a:rPr lang="en-US" sz="2000" dirty="0" err="1"/>
              <a:t>Helbich</a:t>
            </a:r>
            <a:r>
              <a:rPr lang="en-US" sz="2000" dirty="0"/>
              <a:t> M., </a:t>
            </a:r>
            <a:r>
              <a:rPr lang="en-US" sz="2000" dirty="0" err="1"/>
              <a:t>Jokar</a:t>
            </a:r>
            <a:r>
              <a:rPr lang="en-US" sz="2000" dirty="0"/>
              <a:t> </a:t>
            </a:r>
            <a:r>
              <a:rPr lang="en-US" sz="2000" dirty="0" err="1"/>
              <a:t>Arsanjani</a:t>
            </a:r>
            <a:r>
              <a:rPr lang="en-US" sz="2000" dirty="0"/>
              <a:t> J., Leitner M. (eds) Computational Approaches for Urban Environments. Geotechnologies and the Environment, vol 13. Springer</a:t>
            </a:r>
          </a:p>
          <a:p>
            <a:r>
              <a:rPr lang="en-US" sz="2000" dirty="0"/>
              <a:t>Leis, B. N., and Rahman, S. (August 1, 1994). "Risk-Based Considerations in Developing Strategies to Ensure Pipeline Integrity—Part I: Theory." ASME. J. Pressure Vessel Technol. August 1994; 116(3): 278–283. </a:t>
            </a:r>
            <a:r>
              <a:rPr lang="en-US" sz="2000" dirty="0">
                <a:hlinkClick r:id="rId4"/>
              </a:rPr>
              <a:t>https://doi.org/10.1115/1.2929588</a:t>
            </a:r>
            <a:endParaRPr lang="en-US" sz="2000" dirty="0"/>
          </a:p>
          <a:p>
            <a:r>
              <a:rPr lang="en-US" sz="2000" dirty="0"/>
              <a:t>Mishra, Shivangi &amp; Shrivastava, Priyanka &amp; </a:t>
            </a:r>
            <a:r>
              <a:rPr lang="en-US" sz="2000" dirty="0" err="1"/>
              <a:t>Dhurvey</a:t>
            </a:r>
            <a:r>
              <a:rPr lang="en-US" sz="2000" dirty="0"/>
              <a:t>, Priyanka. (2017). Change Detection Techniques in Remote Sensing: A Review. International Journal of Wireless and Mobile Communication for Industrial Systems. 4. 1-8. 10.21742/ijwmcis.2017.4.1.01. </a:t>
            </a:r>
          </a:p>
          <a:p>
            <a:endParaRPr lang="en-US" sz="1600" dirty="0"/>
          </a:p>
          <a:p>
            <a:endParaRPr lang="en-US" sz="1600" dirty="0"/>
          </a:p>
          <a:p>
            <a:endParaRPr lang="en-US" dirty="0"/>
          </a:p>
        </p:txBody>
      </p:sp>
      <p:sp>
        <p:nvSpPr>
          <p:cNvPr id="4" name="Slide Number Placeholder 3">
            <a:extLst>
              <a:ext uri="{FF2B5EF4-FFF2-40B4-BE49-F238E27FC236}">
                <a16:creationId xmlns:a16="http://schemas.microsoft.com/office/drawing/2014/main" id="{7BE5ED46-3698-4F23-89D8-4633E9C9A34F}"/>
              </a:ext>
            </a:extLst>
          </p:cNvPr>
          <p:cNvSpPr>
            <a:spLocks noGrp="1"/>
          </p:cNvSpPr>
          <p:nvPr>
            <p:ph type="sldNum" sz="quarter" idx="12"/>
          </p:nvPr>
        </p:nvSpPr>
        <p:spPr/>
        <p:txBody>
          <a:bodyPr/>
          <a:lstStyle/>
          <a:p>
            <a:fld id="{03DC2DEF-D2FE-4B45-ABA4-9F153FD1C98A}" type="slidenum">
              <a:rPr lang="en-US" smtClean="0"/>
              <a:t>24</a:t>
            </a:fld>
            <a:endParaRPr lang="en-US" dirty="0"/>
          </a:p>
        </p:txBody>
      </p:sp>
    </p:spTree>
    <p:extLst>
      <p:ext uri="{BB962C8B-B14F-4D97-AF65-F5344CB8AC3E}">
        <p14:creationId xmlns:p14="http://schemas.microsoft.com/office/powerpoint/2010/main" val="167813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256E-2925-436E-8374-B8A42FBB756B}"/>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3148E8AC-24AC-41D8-86FC-33C73D8E9320}"/>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7BE5ED46-3698-4F23-89D8-4633E9C9A34F}"/>
              </a:ext>
            </a:extLst>
          </p:cNvPr>
          <p:cNvSpPr>
            <a:spLocks noGrp="1"/>
          </p:cNvSpPr>
          <p:nvPr>
            <p:ph type="sldNum" sz="quarter" idx="12"/>
          </p:nvPr>
        </p:nvSpPr>
        <p:spPr/>
        <p:txBody>
          <a:bodyPr/>
          <a:lstStyle/>
          <a:p>
            <a:fld id="{03DC2DEF-D2FE-4B45-ABA4-9F153FD1C98A}" type="slidenum">
              <a:rPr lang="en-US" smtClean="0"/>
              <a:t>25</a:t>
            </a:fld>
            <a:endParaRPr lang="en-US" dirty="0"/>
          </a:p>
        </p:txBody>
      </p:sp>
      <p:sp>
        <p:nvSpPr>
          <p:cNvPr id="5" name="Content Placeholder 2">
            <a:extLst>
              <a:ext uri="{FF2B5EF4-FFF2-40B4-BE49-F238E27FC236}">
                <a16:creationId xmlns:a16="http://schemas.microsoft.com/office/drawing/2014/main" id="{D08E2590-FFC0-46FA-AE02-E1A6C432B76C}"/>
              </a:ext>
            </a:extLst>
          </p:cNvPr>
          <p:cNvSpPr txBox="1">
            <a:spLocks/>
          </p:cNvSpPr>
          <p:nvPr/>
        </p:nvSpPr>
        <p:spPr>
          <a:xfrm>
            <a:off x="371473" y="1233487"/>
            <a:ext cx="11520487" cy="4943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p>
          <a:p>
            <a:endParaRPr lang="en-US" sz="1600" dirty="0"/>
          </a:p>
          <a:p>
            <a:endParaRPr lang="en-US" sz="1600" dirty="0"/>
          </a:p>
          <a:p>
            <a:endParaRPr lang="en-US" dirty="0"/>
          </a:p>
        </p:txBody>
      </p:sp>
      <p:sp>
        <p:nvSpPr>
          <p:cNvPr id="7" name="TextBox 6">
            <a:extLst>
              <a:ext uri="{FF2B5EF4-FFF2-40B4-BE49-F238E27FC236}">
                <a16:creationId xmlns:a16="http://schemas.microsoft.com/office/drawing/2014/main" id="{77664BC0-9385-45F2-BF2F-06B8E21E21E8}"/>
              </a:ext>
            </a:extLst>
          </p:cNvPr>
          <p:cNvSpPr txBox="1"/>
          <p:nvPr/>
        </p:nvSpPr>
        <p:spPr>
          <a:xfrm>
            <a:off x="371472" y="1019175"/>
            <a:ext cx="11520486" cy="5770811"/>
          </a:xfrm>
          <a:prstGeom prst="rect">
            <a:avLst/>
          </a:prstGeom>
          <a:noFill/>
        </p:spPr>
        <p:txBody>
          <a:bodyPr wrap="square">
            <a:spAutoFit/>
          </a:bodyPr>
          <a:lstStyle/>
          <a:p>
            <a:pPr marL="285750" indent="-285750">
              <a:buFont typeface="Arial" panose="020B0604020202020204" pitchFamily="34" charset="0"/>
              <a:buChar char="•"/>
            </a:pPr>
            <a:r>
              <a:rPr lang="en-US" sz="1200" dirty="0"/>
              <a:t>Pacific Gas and Electric Company Natural Gas Transmission Pipeline Rupture and Fire, San Bruno, California, September 9, 2010. PAR-11/01. Washington, DC: NTSB. http://www.ntsb.gov/doclib/reports/2011/PAR1101.pdf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Porter, T, &amp; </a:t>
            </a:r>
            <a:r>
              <a:rPr lang="en-US" sz="1200" dirty="0" err="1"/>
              <a:t>Donaho</a:t>
            </a:r>
            <a:r>
              <a:rPr lang="en-US" sz="1200" dirty="0"/>
              <a:t>, D. "Pipeline Integrity Data: Managing Past, Present, Future." Proceedings of the 2014 10th International Pipeline Conference. Volume 2: Pipeline Integrity Management. Calgary, Alberta, Canada. September 29–October 3, 2014. V002T06A024. ASME. </a:t>
            </a:r>
            <a:r>
              <a:rPr lang="en-US" sz="1200" dirty="0">
                <a:hlinkClick r:id="rId2"/>
              </a:rPr>
              <a:t>https://doi.org/10.1115/IPC2014-33708</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err="1"/>
              <a:t>Pushparaj</a:t>
            </a:r>
            <a:r>
              <a:rPr lang="en-US" sz="1200" dirty="0"/>
              <a:t>, J., &amp; Hegde, A. V. (2017). A comparative study on extraction of buildings from Quickbird-2 satellite imagery with &amp; without fusion. Cogent Engineering, 4(1), 1291118.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National Transportation Safety Board (NTSB). 2014 PHMSA. Integrity Management of Gas Transmission Pipelines in High Consequence Areas. </a:t>
            </a:r>
            <a:r>
              <a:rPr lang="en-US" sz="1200" dirty="0">
                <a:hlinkClick r:id="rId3"/>
              </a:rPr>
              <a:t>https://www.ntsb.gov/safety/safety-studies/Documents/SS1501.pdf</a:t>
            </a:r>
            <a:endParaRPr lang="en-US" sz="1200" dirty="0"/>
          </a:p>
          <a:p>
            <a:endParaRPr lang="en-US" sz="1200" dirty="0">
              <a:cs typeface="Calibri" panose="020F0502020204030204" pitchFamily="34" charset="0"/>
            </a:endParaRPr>
          </a:p>
          <a:p>
            <a:pPr marL="285750" indent="-285750">
              <a:buFont typeface="Arial" panose="020B0604020202020204" pitchFamily="34" charset="0"/>
              <a:buChar char="•"/>
            </a:pPr>
            <a:r>
              <a:rPr lang="en-US" sz="1200" dirty="0"/>
              <a:t>National Transportation Safety Board (NTSB). 2014. Columbia Gas Transmission Corporation Pipeline Rupture, Sissonville, West Virginia, December 11, 2012. PAR-14/01. Washington, DC: NTSB. </a:t>
            </a:r>
            <a:r>
              <a:rPr lang="en-US" sz="1200" dirty="0">
                <a:hlinkClick r:id="rId4"/>
              </a:rPr>
              <a:t>http://www.ntsb.gov/doclib/reports/2014/PAR1401.pdf</a:t>
            </a:r>
            <a:r>
              <a:rPr lang="en-US" sz="1200" dirty="0"/>
              <a:t> </a:t>
            </a:r>
          </a:p>
          <a:p>
            <a:endParaRPr lang="en-US" sz="1200" dirty="0"/>
          </a:p>
          <a:p>
            <a:pPr marL="285750" indent="-285750">
              <a:buFont typeface="Arial" panose="020B0604020202020204" pitchFamily="34" charset="0"/>
              <a:buChar char="•"/>
            </a:pPr>
            <a:r>
              <a:rPr lang="en-US" sz="1200" dirty="0"/>
              <a:t>Rupture of Florida Gas Transmission Pipeline and Release of Natural Gas Near Palm City, Florida, May 4, 2009. PAB-13/01. Washington, DC: NTSB. </a:t>
            </a:r>
            <a:r>
              <a:rPr lang="en-US" sz="1200" dirty="0">
                <a:hlinkClick r:id="rId5"/>
              </a:rPr>
              <a:t>http://www.ntsb.gov/doclib/reports/2013/PAB1301.pdf</a:t>
            </a:r>
            <a:r>
              <a:rPr lang="en-US" sz="1200" dirty="0"/>
              <a:t> </a:t>
            </a:r>
          </a:p>
          <a:p>
            <a:endParaRPr lang="en-US" sz="1200" dirty="0"/>
          </a:p>
          <a:p>
            <a:pPr marL="285750" indent="-285750">
              <a:buFont typeface="Arial" panose="020B0604020202020204" pitchFamily="34" charset="0"/>
              <a:buChar char="•"/>
            </a:pPr>
            <a:r>
              <a:rPr lang="en-US" sz="1200" dirty="0"/>
              <a:t>Stephens, MJ, </a:t>
            </a:r>
            <a:r>
              <a:rPr lang="en-US" sz="1200" dirty="0" err="1"/>
              <a:t>Leewis</a:t>
            </a:r>
            <a:r>
              <a:rPr lang="en-US" sz="1200" dirty="0"/>
              <a:t>, K, &amp; Moore, DK. "A Model for Sizing High Consequence Areas Associated With Natural Gas Pipelines." Proceedings of the 2002 4th International Pipeline Conference. 4th International Pipeline Conference, Parts A and B. Calgary, Alberta, Canada. September 29–October 3, 2002. pp. 759-767. ASME. </a:t>
            </a:r>
            <a:r>
              <a:rPr lang="en-US" sz="1200" dirty="0">
                <a:hlinkClick r:id="rId6"/>
              </a:rPr>
              <a:t>https://doi.org/10.1115/IPC2002-27073 </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Tran, T.H.G.; </a:t>
            </a:r>
            <a:r>
              <a:rPr lang="en-US" sz="1200" dirty="0" err="1"/>
              <a:t>Ressl</a:t>
            </a:r>
            <a:r>
              <a:rPr lang="en-US" sz="1200" dirty="0"/>
              <a:t>, C.; Pfeifer, N. Integrated Change Detection and Classification in Urban Areas Based on Airborne Laser Scanning Point Clouds. Sensors 2018, 18, 448. </a:t>
            </a:r>
          </a:p>
          <a:p>
            <a:endParaRPr lang="en-US" sz="1200" dirty="0"/>
          </a:p>
          <a:p>
            <a:pPr marL="285750" indent="-285750">
              <a:buFont typeface="Arial" panose="020B0604020202020204" pitchFamily="34" charset="0"/>
              <a:buChar char="•"/>
            </a:pPr>
            <a:r>
              <a:rPr lang="en-US" sz="1200" dirty="0"/>
              <a:t>Wilson, D, Colquhoun, I, &amp; Carnes, D. "Strengthening the Current Class Location Designation System." Proceedings of the 2018 12th International Pipeline Conference. Volume 2: Pipeline Safety Management Systems; Project Management, Design, Construction, and Environmental Issues; Strain Based Design; Risk and Reliability; Northern Offshore and Production Pipelines. Calgary, Alberta, Canada. September 24–28, 2018. V002T02A013. ASME. </a:t>
            </a:r>
            <a:r>
              <a:rPr lang="en-US" sz="1200" dirty="0">
                <a:hlinkClick r:id="rId7"/>
              </a:rPr>
              <a:t>https://doi.org/10.1115/IPC2018-78672</a:t>
            </a:r>
            <a:endParaRPr lang="en-US" sz="1200" dirty="0"/>
          </a:p>
          <a:p>
            <a:pPr marL="285750" indent="-285750">
              <a:buFont typeface="Arial" panose="020B0604020202020204" pitchFamily="34" charset="0"/>
              <a:buChar char="•"/>
            </a:pPr>
            <a:endParaRPr lang="en-US" sz="1500" dirty="0">
              <a:ea typeface="+mn-lt"/>
              <a:cs typeface="Calibri" panose="020F0502020204030204" pitchFamily="34" charset="0"/>
            </a:endParaRPr>
          </a:p>
          <a:p>
            <a:pPr marL="285750" indent="-285750">
              <a:buFont typeface="Arial" panose="020B0604020202020204" pitchFamily="34" charset="0"/>
              <a:buChar char="•"/>
            </a:pPr>
            <a:r>
              <a:rPr lang="en-US" sz="1200" dirty="0"/>
              <a:t>Yuan, F., </a:t>
            </a:r>
            <a:r>
              <a:rPr lang="en-US" sz="1200" dirty="0" err="1"/>
              <a:t>Sawaya</a:t>
            </a:r>
            <a:r>
              <a:rPr lang="en-US" sz="1200" dirty="0"/>
              <a:t>, K.E., </a:t>
            </a:r>
            <a:r>
              <a:rPr lang="en-US" sz="1200" dirty="0" err="1"/>
              <a:t>Loeffelholz</a:t>
            </a:r>
            <a:r>
              <a:rPr lang="en-US" sz="1200" dirty="0"/>
              <a:t>, B.C., Bauer, M.E., 2005. Land cover classification and change analysis of the Twin Cities (Minnesota) Metropolitan Area by multitemporal Landsat remote sensing. Remote Sensing of Environment, 98, pp. 317–328.</a:t>
            </a:r>
            <a:endParaRPr lang="en-US" sz="1200" dirty="0">
              <a:ea typeface="+mn-lt"/>
              <a:cs typeface="Calibri" panose="020F0502020204030204" pitchFamily="34" charset="0"/>
            </a:endParaRPr>
          </a:p>
          <a:p>
            <a:endParaRPr lang="en-US" dirty="0"/>
          </a:p>
        </p:txBody>
      </p:sp>
    </p:spTree>
    <p:extLst>
      <p:ext uri="{BB962C8B-B14F-4D97-AF65-F5344CB8AC3E}">
        <p14:creationId xmlns:p14="http://schemas.microsoft.com/office/powerpoint/2010/main" val="424360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256E-2925-436E-8374-B8A42FBB756B}"/>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7BE5ED46-3698-4F23-89D8-4633E9C9A34F}"/>
              </a:ext>
            </a:extLst>
          </p:cNvPr>
          <p:cNvSpPr>
            <a:spLocks noGrp="1"/>
          </p:cNvSpPr>
          <p:nvPr>
            <p:ph type="sldNum" sz="quarter" idx="12"/>
          </p:nvPr>
        </p:nvSpPr>
        <p:spPr/>
        <p:txBody>
          <a:bodyPr/>
          <a:lstStyle/>
          <a:p>
            <a:fld id="{03DC2DEF-D2FE-4B45-ABA4-9F153FD1C98A}" type="slidenum">
              <a:rPr lang="en-US" smtClean="0"/>
              <a:t>26</a:t>
            </a:fld>
            <a:endParaRPr lang="en-US" dirty="0"/>
          </a:p>
        </p:txBody>
      </p:sp>
      <p:pic>
        <p:nvPicPr>
          <p:cNvPr id="5" name="Content Placeholder 4">
            <a:extLst>
              <a:ext uri="{FF2B5EF4-FFF2-40B4-BE49-F238E27FC236}">
                <a16:creationId xmlns:a16="http://schemas.microsoft.com/office/drawing/2014/main" id="{0709542B-1A38-4338-8C80-321811772122}"/>
              </a:ext>
            </a:extLst>
          </p:cNvPr>
          <p:cNvPicPr>
            <a:picLocks noChangeAspect="1"/>
          </p:cNvPicPr>
          <p:nvPr/>
        </p:nvPicPr>
        <p:blipFill>
          <a:blip r:embed="rId2"/>
          <a:stretch>
            <a:fillRect/>
          </a:stretch>
        </p:blipFill>
        <p:spPr>
          <a:xfrm>
            <a:off x="2874168" y="1679147"/>
            <a:ext cx="6515100" cy="3971925"/>
          </a:xfrm>
          <a:prstGeom prst="rect">
            <a:avLst/>
          </a:prstGeom>
        </p:spPr>
      </p:pic>
    </p:spTree>
    <p:extLst>
      <p:ext uri="{BB962C8B-B14F-4D97-AF65-F5344CB8AC3E}">
        <p14:creationId xmlns:p14="http://schemas.microsoft.com/office/powerpoint/2010/main" val="201391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8BA6BB9E-9AD9-4881-A8B1-5DC46C481C60}"/>
              </a:ext>
            </a:extLst>
          </p:cNvPr>
          <p:cNvSpPr>
            <a:spLocks noGrp="1"/>
          </p:cNvSpPr>
          <p:nvPr>
            <p:ph idx="1"/>
          </p:nvPr>
        </p:nvSpPr>
        <p:spPr>
          <a:solidFill>
            <a:schemeClr val="accent2"/>
          </a:solidFill>
        </p:spPr>
        <p:txBody>
          <a:bodyPr>
            <a:normAutofit/>
          </a:bodyPr>
          <a:lstStyle/>
          <a:p>
            <a:r>
              <a:rPr lang="en-US" b="1" dirty="0">
                <a:latin typeface="+mj-lt"/>
              </a:rPr>
              <a:t>Background</a:t>
            </a:r>
          </a:p>
          <a:p>
            <a:r>
              <a:rPr lang="en-US" b="1" dirty="0">
                <a:latin typeface="+mj-lt"/>
              </a:rPr>
              <a:t>Pipeline Integrity &amp; Risk Management</a:t>
            </a:r>
          </a:p>
          <a:p>
            <a:r>
              <a:rPr lang="en-US" b="1" dirty="0">
                <a:latin typeface="+mj-lt"/>
              </a:rPr>
              <a:t>Change Detection</a:t>
            </a:r>
          </a:p>
          <a:p>
            <a:r>
              <a:rPr lang="en-US" b="1" dirty="0">
                <a:latin typeface="+mj-lt"/>
              </a:rPr>
              <a:t>HCA – High Consequence Areas</a:t>
            </a:r>
          </a:p>
          <a:p>
            <a:r>
              <a:rPr lang="en-US" b="1" dirty="0">
                <a:latin typeface="+mj-lt"/>
              </a:rPr>
              <a:t>Class Location </a:t>
            </a:r>
          </a:p>
          <a:p>
            <a:r>
              <a:rPr lang="en-US" b="1" dirty="0">
                <a:latin typeface="+mj-lt"/>
              </a:rPr>
              <a:t>Remote Sensing and LiDAR</a:t>
            </a:r>
          </a:p>
          <a:p>
            <a:pPr marL="0" indent="0">
              <a:buNone/>
            </a:pPr>
            <a:r>
              <a:rPr lang="en-US" dirty="0"/>
              <a:t> </a:t>
            </a:r>
          </a:p>
          <a:p>
            <a:endParaRPr lang="en-US"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9" name="Picture Placeholder 8">
            <a:extLst>
              <a:ext uri="{FF2B5EF4-FFF2-40B4-BE49-F238E27FC236}">
                <a16:creationId xmlns:a16="http://schemas.microsoft.com/office/drawing/2014/main" id="{32F640C2-2BD6-4EA8-BA21-CD614AE959D4}"/>
              </a:ext>
            </a:extLst>
          </p:cNvPr>
          <p:cNvPicPr>
            <a:picLocks noGrp="1" noChangeAspect="1"/>
          </p:cNvPicPr>
          <p:nvPr>
            <p:ph type="pic" sz="quarter" idx="13"/>
          </p:nvPr>
        </p:nvPicPr>
        <p:blipFill>
          <a:blip r:embed="rId2"/>
          <a:srcRect l="15630" r="15630"/>
          <a:stretch>
            <a:fillRect/>
          </a:stretch>
        </p:blipFill>
        <p:spPr>
          <a:xfrm>
            <a:off x="6096000" y="1460500"/>
            <a:ext cx="5795963" cy="4740275"/>
          </a:xfrm>
          <a:prstGeom prst="rect">
            <a:avLst/>
          </a:prstGeom>
        </p:spPr>
      </p:pic>
      <p:sp>
        <p:nvSpPr>
          <p:cNvPr id="2" name="TextBox 1">
            <a:extLst>
              <a:ext uri="{FF2B5EF4-FFF2-40B4-BE49-F238E27FC236}">
                <a16:creationId xmlns:a16="http://schemas.microsoft.com/office/drawing/2014/main" id="{ACE87253-9D9D-4169-AB70-553CF95FD3B5}"/>
              </a:ext>
            </a:extLst>
          </p:cNvPr>
          <p:cNvSpPr txBox="1"/>
          <p:nvPr/>
        </p:nvSpPr>
        <p:spPr>
          <a:xfrm>
            <a:off x="6096000" y="6228317"/>
            <a:ext cx="3859369" cy="276999"/>
          </a:xfrm>
          <a:prstGeom prst="rect">
            <a:avLst/>
          </a:prstGeom>
          <a:noFill/>
        </p:spPr>
        <p:txBody>
          <a:bodyPr wrap="square" rtlCol="0">
            <a:spAutoFit/>
          </a:bodyPr>
          <a:lstStyle/>
          <a:p>
            <a:r>
              <a:rPr lang="en-US" sz="1200" dirty="0"/>
              <a:t>Photo credit: City of Sacramento</a:t>
            </a:r>
          </a:p>
        </p:txBody>
      </p:sp>
    </p:spTree>
    <p:extLst>
      <p:ext uri="{BB962C8B-B14F-4D97-AF65-F5344CB8AC3E}">
        <p14:creationId xmlns:p14="http://schemas.microsoft.com/office/powerpoint/2010/main" val="346288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dirty="0"/>
              <a:t>Background</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idx="1"/>
          </p:nvPr>
        </p:nvSpPr>
        <p:spPr/>
        <p:txBody>
          <a:bodyPr/>
          <a:lstStyle/>
          <a:p>
            <a:r>
              <a:rPr lang="en-US" b="1" dirty="0">
                <a:latin typeface="+mj-lt"/>
              </a:rPr>
              <a:t>About the Problem</a:t>
            </a:r>
          </a:p>
          <a:p>
            <a:r>
              <a:rPr lang="en-US" b="1" dirty="0">
                <a:latin typeface="+mj-lt"/>
              </a:rPr>
              <a:t>Human Activity – Urban Growth</a:t>
            </a:r>
          </a:p>
          <a:p>
            <a:r>
              <a:rPr lang="en-US" b="1" dirty="0">
                <a:latin typeface="+mj-lt"/>
              </a:rPr>
              <a:t>New Construction</a:t>
            </a:r>
          </a:p>
          <a:p>
            <a:pPr lvl="1"/>
            <a:r>
              <a:rPr lang="en-US" sz="2400" b="1" dirty="0">
                <a:latin typeface="+mj-lt"/>
              </a:rPr>
              <a:t>Housing Developments</a:t>
            </a:r>
          </a:p>
          <a:p>
            <a:pPr lvl="1"/>
            <a:r>
              <a:rPr lang="en-US" sz="2400" b="1" dirty="0">
                <a:latin typeface="+mj-lt"/>
              </a:rPr>
              <a:t>Businesses</a:t>
            </a:r>
          </a:p>
          <a:p>
            <a:pPr lvl="1"/>
            <a:r>
              <a:rPr lang="en-US" sz="2400" b="1" dirty="0">
                <a:latin typeface="+mj-lt"/>
              </a:rPr>
              <a:t>Commercial</a:t>
            </a:r>
          </a:p>
          <a:p>
            <a:pPr lvl="1"/>
            <a:r>
              <a:rPr lang="en-US" sz="2400" b="1" dirty="0">
                <a:latin typeface="+mj-lt"/>
              </a:rPr>
              <a:t>Transportation</a:t>
            </a:r>
          </a:p>
          <a:p>
            <a:r>
              <a:rPr lang="en-US" b="1" dirty="0">
                <a:latin typeface="+mj-lt"/>
              </a:rPr>
              <a:t>Land Clearance</a:t>
            </a:r>
          </a:p>
          <a:p>
            <a:endParaRPr lang="en-US" dirty="0"/>
          </a:p>
          <a:p>
            <a:endParaRPr lang="en-US" dirty="0"/>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4</a:t>
            </a:fld>
            <a:endParaRPr lang="en-US" dirty="0"/>
          </a:p>
        </p:txBody>
      </p:sp>
      <p:pic>
        <p:nvPicPr>
          <p:cNvPr id="10" name="Picture 9">
            <a:extLst>
              <a:ext uri="{FF2B5EF4-FFF2-40B4-BE49-F238E27FC236}">
                <a16:creationId xmlns:a16="http://schemas.microsoft.com/office/drawing/2014/main" id="{50151F82-A110-4931-A549-A5717A5297AA}"/>
              </a:ext>
            </a:extLst>
          </p:cNvPr>
          <p:cNvPicPr>
            <a:picLocks noChangeAspect="1"/>
          </p:cNvPicPr>
          <p:nvPr/>
        </p:nvPicPr>
        <p:blipFill>
          <a:blip r:embed="rId3"/>
          <a:stretch>
            <a:fillRect/>
          </a:stretch>
        </p:blipFill>
        <p:spPr>
          <a:xfrm>
            <a:off x="6299202" y="2030505"/>
            <a:ext cx="5537320" cy="3687855"/>
          </a:xfrm>
          <a:prstGeom prst="rect">
            <a:avLst/>
          </a:prstGeom>
        </p:spPr>
      </p:pic>
      <p:sp>
        <p:nvSpPr>
          <p:cNvPr id="7" name="TextBox 6">
            <a:extLst>
              <a:ext uri="{FF2B5EF4-FFF2-40B4-BE49-F238E27FC236}">
                <a16:creationId xmlns:a16="http://schemas.microsoft.com/office/drawing/2014/main" id="{E777AEB4-6E86-4A73-8FB0-1D1DD6F10B88}"/>
              </a:ext>
            </a:extLst>
          </p:cNvPr>
          <p:cNvSpPr txBox="1"/>
          <p:nvPr/>
        </p:nvSpPr>
        <p:spPr>
          <a:xfrm>
            <a:off x="6199031" y="5742801"/>
            <a:ext cx="3859369" cy="276999"/>
          </a:xfrm>
          <a:prstGeom prst="rect">
            <a:avLst/>
          </a:prstGeom>
          <a:noFill/>
        </p:spPr>
        <p:txBody>
          <a:bodyPr wrap="square" rtlCol="0">
            <a:spAutoFit/>
          </a:bodyPr>
          <a:lstStyle/>
          <a:p>
            <a:r>
              <a:rPr lang="en-US" sz="1200" dirty="0"/>
              <a:t>Photo credit: </a:t>
            </a:r>
            <a:r>
              <a:rPr lang="en-US" sz="1200" dirty="0">
                <a:hlinkClick r:id="rId4"/>
              </a:rPr>
              <a:t>Urban Sprawl and Development</a:t>
            </a:r>
            <a:endParaRPr lang="en-US" sz="1200" dirty="0"/>
          </a:p>
        </p:txBody>
      </p:sp>
    </p:spTree>
    <p:extLst>
      <p:ext uri="{BB962C8B-B14F-4D97-AF65-F5344CB8AC3E}">
        <p14:creationId xmlns:p14="http://schemas.microsoft.com/office/powerpoint/2010/main" val="324238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2EAB-6133-43FF-990C-93D0B6F49BAC}"/>
              </a:ext>
            </a:extLst>
          </p:cNvPr>
          <p:cNvSpPr>
            <a:spLocks noGrp="1"/>
          </p:cNvSpPr>
          <p:nvPr>
            <p:ph type="title"/>
          </p:nvPr>
        </p:nvSpPr>
        <p:spPr/>
        <p:txBody>
          <a:bodyPr/>
          <a:lstStyle/>
          <a:p>
            <a:pPr algn="ctr"/>
            <a:r>
              <a:rPr lang="en-US" dirty="0"/>
              <a:t>Pipeline Integrity and Risk Management</a:t>
            </a:r>
          </a:p>
        </p:txBody>
      </p:sp>
      <p:sp>
        <p:nvSpPr>
          <p:cNvPr id="3" name="Content Placeholder 2">
            <a:extLst>
              <a:ext uri="{FF2B5EF4-FFF2-40B4-BE49-F238E27FC236}">
                <a16:creationId xmlns:a16="http://schemas.microsoft.com/office/drawing/2014/main" id="{F9887E69-1BAA-4D72-83F7-311F0C79C5BD}"/>
              </a:ext>
            </a:extLst>
          </p:cNvPr>
          <p:cNvSpPr>
            <a:spLocks noGrp="1"/>
          </p:cNvSpPr>
          <p:nvPr>
            <p:ph idx="1"/>
          </p:nvPr>
        </p:nvSpPr>
        <p:spPr/>
        <p:txBody>
          <a:bodyPr/>
          <a:lstStyle/>
          <a:p>
            <a:r>
              <a:rPr lang="en-US" sz="2400" b="1" dirty="0">
                <a:latin typeface="+mj-lt"/>
              </a:rPr>
              <a:t>PHSMA</a:t>
            </a:r>
          </a:p>
          <a:p>
            <a:r>
              <a:rPr lang="en-US" sz="2400" b="1" dirty="0">
                <a:latin typeface="+mj-lt"/>
              </a:rPr>
              <a:t>Regulations</a:t>
            </a:r>
          </a:p>
          <a:p>
            <a:r>
              <a:rPr lang="en-US" sz="2400" b="1" dirty="0">
                <a:latin typeface="+mj-lt"/>
              </a:rPr>
              <a:t>Risks</a:t>
            </a:r>
          </a:p>
          <a:p>
            <a:r>
              <a:rPr lang="en-US" sz="2400" b="1" dirty="0">
                <a:latin typeface="+mj-lt"/>
              </a:rPr>
              <a:t>Incidents</a:t>
            </a:r>
          </a:p>
          <a:p>
            <a:pPr lvl="1"/>
            <a:r>
              <a:rPr lang="en-US" sz="2400" b="1" dirty="0">
                <a:latin typeface="+mj-lt"/>
              </a:rPr>
              <a:t>Palm City, FL 2009</a:t>
            </a:r>
          </a:p>
          <a:p>
            <a:pPr lvl="1"/>
            <a:r>
              <a:rPr lang="en-US" sz="2400" b="1" dirty="0">
                <a:latin typeface="+mj-lt"/>
              </a:rPr>
              <a:t>San Bruno, CA 2010</a:t>
            </a:r>
          </a:p>
          <a:p>
            <a:pPr lvl="1"/>
            <a:r>
              <a:rPr lang="en-US" sz="2400" b="1" dirty="0">
                <a:latin typeface="+mj-lt"/>
              </a:rPr>
              <a:t>Sissonville, WV 2012</a:t>
            </a:r>
          </a:p>
          <a:p>
            <a:pPr lvl="1"/>
            <a:endParaRPr lang="en-US" dirty="0"/>
          </a:p>
          <a:p>
            <a:endParaRPr lang="en-US" dirty="0"/>
          </a:p>
          <a:p>
            <a:endParaRPr lang="en-US" dirty="0"/>
          </a:p>
        </p:txBody>
      </p:sp>
      <p:pic>
        <p:nvPicPr>
          <p:cNvPr id="10" name="Picture 9">
            <a:extLst>
              <a:ext uri="{FF2B5EF4-FFF2-40B4-BE49-F238E27FC236}">
                <a16:creationId xmlns:a16="http://schemas.microsoft.com/office/drawing/2014/main" id="{2D73A8FE-FF88-4797-9E57-43EB15048F50}"/>
              </a:ext>
            </a:extLst>
          </p:cNvPr>
          <p:cNvPicPr>
            <a:picLocks noChangeAspect="1"/>
          </p:cNvPicPr>
          <p:nvPr/>
        </p:nvPicPr>
        <p:blipFill>
          <a:blip r:embed="rId3"/>
          <a:stretch>
            <a:fillRect/>
          </a:stretch>
        </p:blipFill>
        <p:spPr>
          <a:xfrm>
            <a:off x="6271308" y="1863827"/>
            <a:ext cx="5809076" cy="3383529"/>
          </a:xfrm>
          <a:prstGeom prst="rect">
            <a:avLst/>
          </a:prstGeom>
          <a:ln>
            <a:solidFill>
              <a:schemeClr val="tx1"/>
            </a:solidFill>
          </a:ln>
        </p:spPr>
      </p:pic>
      <p:sp>
        <p:nvSpPr>
          <p:cNvPr id="4" name="Slide Number Placeholder 3">
            <a:extLst>
              <a:ext uri="{FF2B5EF4-FFF2-40B4-BE49-F238E27FC236}">
                <a16:creationId xmlns:a16="http://schemas.microsoft.com/office/drawing/2014/main" id="{BAF726F9-47D2-44DE-9F2F-7B2FB8BFC1EF}"/>
              </a:ext>
            </a:extLst>
          </p:cNvPr>
          <p:cNvSpPr>
            <a:spLocks noGrp="1"/>
          </p:cNvSpPr>
          <p:nvPr>
            <p:ph type="sldNum" sz="quarter" idx="12"/>
          </p:nvPr>
        </p:nvSpPr>
        <p:spPr/>
        <p:txBody>
          <a:bodyPr/>
          <a:lstStyle/>
          <a:p>
            <a:fld id="{03DC2DEF-D2FE-4B45-ABA4-9F153FD1C98A}" type="slidenum">
              <a:rPr lang="en-US" smtClean="0"/>
              <a:t>5</a:t>
            </a:fld>
            <a:endParaRPr lang="en-US" dirty="0"/>
          </a:p>
        </p:txBody>
      </p:sp>
      <p:sp>
        <p:nvSpPr>
          <p:cNvPr id="7" name="TextBox 6">
            <a:extLst>
              <a:ext uri="{FF2B5EF4-FFF2-40B4-BE49-F238E27FC236}">
                <a16:creationId xmlns:a16="http://schemas.microsoft.com/office/drawing/2014/main" id="{77D16711-02E0-4B03-B9BB-34A2DFB1527D}"/>
              </a:ext>
            </a:extLst>
          </p:cNvPr>
          <p:cNvSpPr txBox="1"/>
          <p:nvPr/>
        </p:nvSpPr>
        <p:spPr>
          <a:xfrm>
            <a:off x="6271307" y="5449420"/>
            <a:ext cx="6096000" cy="461665"/>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Photo credit: Integrity Management of Gas Transmission Pipelines in High Consequence Areas (ntsb.gov)</a:t>
            </a:r>
            <a:endParaRPr lang="en-US" sz="1200" dirty="0"/>
          </a:p>
        </p:txBody>
      </p:sp>
    </p:spTree>
    <p:extLst>
      <p:ext uri="{BB962C8B-B14F-4D97-AF65-F5344CB8AC3E}">
        <p14:creationId xmlns:p14="http://schemas.microsoft.com/office/powerpoint/2010/main" val="19607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918A142-13D6-44A5-83AB-195AE8939E19}"/>
              </a:ext>
            </a:extLst>
          </p:cNvPr>
          <p:cNvSpPr>
            <a:spLocks noGrp="1"/>
          </p:cNvSpPr>
          <p:nvPr>
            <p:ph type="body" sz="quarter" idx="15"/>
          </p:nvPr>
        </p:nvSpPr>
        <p:spPr>
          <a:xfrm>
            <a:off x="-1393449" y="4176403"/>
            <a:ext cx="5372096" cy="711200"/>
          </a:xfrm>
        </p:spPr>
        <p:txBody>
          <a:bodyPr/>
          <a:lstStyle/>
          <a:p>
            <a:r>
              <a:rPr lang="en-US" sz="1200" b="0" dirty="0"/>
              <a:t>Photo Credit: </a:t>
            </a:r>
            <a:r>
              <a:rPr lang="en-US" sz="1200" b="0" dirty="0" err="1">
                <a:hlinkClick r:id="rId3"/>
              </a:rPr>
              <a:t>Enview</a:t>
            </a:r>
            <a:endParaRPr lang="en-US" sz="1200" b="0" dirty="0"/>
          </a:p>
        </p:txBody>
      </p:sp>
      <p:pic>
        <p:nvPicPr>
          <p:cNvPr id="8" name="Picture Placeholder 4">
            <a:extLst>
              <a:ext uri="{FF2B5EF4-FFF2-40B4-BE49-F238E27FC236}">
                <a16:creationId xmlns:a16="http://schemas.microsoft.com/office/drawing/2014/main" id="{1AACF35C-34AC-44BD-8051-9828B024A9EC}"/>
              </a:ext>
            </a:extLst>
          </p:cNvPr>
          <p:cNvPicPr>
            <a:picLocks noGrp="1" noChangeAspect="1"/>
          </p:cNvPicPr>
          <p:nvPr>
            <p:ph type="pic" sz="quarter" idx="13"/>
          </p:nvPr>
        </p:nvPicPr>
        <p:blipFill rotWithShape="1">
          <a:blip r:embed="rId4"/>
          <a:srcRect l="6269" r="6269"/>
          <a:stretch/>
        </p:blipFill>
        <p:spPr>
          <a:prstGeom prst="rect">
            <a:avLst/>
          </a:prstGeom>
        </p:spPr>
      </p:pic>
      <p:sp>
        <p:nvSpPr>
          <p:cNvPr id="2" name="Title 1">
            <a:extLst>
              <a:ext uri="{FF2B5EF4-FFF2-40B4-BE49-F238E27FC236}">
                <a16:creationId xmlns:a16="http://schemas.microsoft.com/office/drawing/2014/main" id="{880C2EAB-6133-43FF-990C-93D0B6F49BAC}"/>
              </a:ext>
            </a:extLst>
          </p:cNvPr>
          <p:cNvSpPr>
            <a:spLocks noGrp="1"/>
          </p:cNvSpPr>
          <p:nvPr>
            <p:ph type="title" idx="4294967295"/>
          </p:nvPr>
        </p:nvSpPr>
        <p:spPr>
          <a:xfrm>
            <a:off x="3180552" y="450844"/>
            <a:ext cx="11520487" cy="758825"/>
          </a:xfrm>
        </p:spPr>
        <p:txBody>
          <a:bodyPr/>
          <a:lstStyle/>
          <a:p>
            <a:pPr algn="ctr"/>
            <a:r>
              <a:rPr lang="en-US" dirty="0"/>
              <a:t>Change Detection</a:t>
            </a:r>
          </a:p>
        </p:txBody>
      </p:sp>
      <p:pic>
        <p:nvPicPr>
          <p:cNvPr id="19" name="Picture 18">
            <a:extLst>
              <a:ext uri="{FF2B5EF4-FFF2-40B4-BE49-F238E27FC236}">
                <a16:creationId xmlns:a16="http://schemas.microsoft.com/office/drawing/2014/main" id="{99EDBA3E-D845-4D12-9FA5-8A58338D6ACE}"/>
              </a:ext>
            </a:extLst>
          </p:cNvPr>
          <p:cNvPicPr>
            <a:picLocks noChangeAspect="1"/>
          </p:cNvPicPr>
          <p:nvPr/>
        </p:nvPicPr>
        <p:blipFill>
          <a:blip r:embed="rId5"/>
          <a:stretch>
            <a:fillRect/>
          </a:stretch>
        </p:blipFill>
        <p:spPr>
          <a:xfrm>
            <a:off x="6299202" y="2448315"/>
            <a:ext cx="5719730" cy="3024638"/>
          </a:xfrm>
          <a:prstGeom prst="rect">
            <a:avLst/>
          </a:prstGeom>
        </p:spPr>
      </p:pic>
      <p:sp>
        <p:nvSpPr>
          <p:cNvPr id="9" name="TextBox 8">
            <a:extLst>
              <a:ext uri="{FF2B5EF4-FFF2-40B4-BE49-F238E27FC236}">
                <a16:creationId xmlns:a16="http://schemas.microsoft.com/office/drawing/2014/main" id="{728E19B8-3D19-4F71-93C3-DF0B84FC6ADC}"/>
              </a:ext>
            </a:extLst>
          </p:cNvPr>
          <p:cNvSpPr txBox="1"/>
          <p:nvPr/>
        </p:nvSpPr>
        <p:spPr>
          <a:xfrm>
            <a:off x="6299202" y="5472953"/>
            <a:ext cx="6942636" cy="276999"/>
          </a:xfrm>
          <a:prstGeom prst="rect">
            <a:avLst/>
          </a:prstGeom>
          <a:noFill/>
        </p:spPr>
        <p:txBody>
          <a:bodyPr wrap="square">
            <a:spAutoFit/>
          </a:bodyPr>
          <a:lstStyle/>
          <a:p>
            <a:r>
              <a:rPr lang="en-US" sz="1200" dirty="0">
                <a:hlinkClick r:id="rId6"/>
              </a:rPr>
              <a:t>Photo Credit: Building Change Detection</a:t>
            </a:r>
            <a:endParaRPr lang="en-US" sz="1200" dirty="0"/>
          </a:p>
        </p:txBody>
      </p:sp>
    </p:spTree>
    <p:extLst>
      <p:ext uri="{BB962C8B-B14F-4D97-AF65-F5344CB8AC3E}">
        <p14:creationId xmlns:p14="http://schemas.microsoft.com/office/powerpoint/2010/main" val="129418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2EAB-6133-43FF-990C-93D0B6F49BAC}"/>
              </a:ext>
            </a:extLst>
          </p:cNvPr>
          <p:cNvSpPr>
            <a:spLocks noGrp="1"/>
          </p:cNvSpPr>
          <p:nvPr>
            <p:ph type="title"/>
          </p:nvPr>
        </p:nvSpPr>
        <p:spPr/>
        <p:txBody>
          <a:bodyPr/>
          <a:lstStyle/>
          <a:p>
            <a:pPr algn="ctr"/>
            <a:r>
              <a:rPr lang="en-US" dirty="0"/>
              <a:t>Class Location</a:t>
            </a:r>
          </a:p>
        </p:txBody>
      </p:sp>
      <p:pic>
        <p:nvPicPr>
          <p:cNvPr id="11" name="Content Placeholder 10">
            <a:extLst>
              <a:ext uri="{FF2B5EF4-FFF2-40B4-BE49-F238E27FC236}">
                <a16:creationId xmlns:a16="http://schemas.microsoft.com/office/drawing/2014/main" id="{178D862C-9045-4603-BB0F-B489E48D6128}"/>
              </a:ext>
            </a:extLst>
          </p:cNvPr>
          <p:cNvPicPr>
            <a:picLocks noGrp="1" noChangeAspect="1"/>
          </p:cNvPicPr>
          <p:nvPr>
            <p:ph sz="half" idx="2"/>
          </p:nvPr>
        </p:nvPicPr>
        <p:blipFill>
          <a:blip r:embed="rId3"/>
          <a:stretch>
            <a:fillRect/>
          </a:stretch>
        </p:blipFill>
        <p:spPr>
          <a:xfrm>
            <a:off x="1335741" y="1212562"/>
            <a:ext cx="9520518" cy="2381360"/>
          </a:xfrm>
          <a:ln>
            <a:solidFill>
              <a:schemeClr val="tx1"/>
            </a:solidFill>
          </a:ln>
        </p:spPr>
      </p:pic>
      <p:sp>
        <p:nvSpPr>
          <p:cNvPr id="3" name="Content Placeholder 2">
            <a:extLst>
              <a:ext uri="{FF2B5EF4-FFF2-40B4-BE49-F238E27FC236}">
                <a16:creationId xmlns:a16="http://schemas.microsoft.com/office/drawing/2014/main" id="{F9887E69-1BAA-4D72-83F7-311F0C79C5BD}"/>
              </a:ext>
            </a:extLst>
          </p:cNvPr>
          <p:cNvSpPr>
            <a:spLocks noGrp="1"/>
          </p:cNvSpPr>
          <p:nvPr>
            <p:ph sz="half" idx="1"/>
          </p:nvPr>
        </p:nvSpPr>
        <p:spPr>
          <a:xfrm>
            <a:off x="582213" y="4099638"/>
            <a:ext cx="5256000" cy="2404800"/>
          </a:xfrm>
        </p:spPr>
        <p:txBody>
          <a:bodyPr/>
          <a:lstStyle/>
          <a:p>
            <a:r>
              <a:rPr lang="en-US" sz="2400" b="1" dirty="0">
                <a:latin typeface="+mj-lt"/>
              </a:rPr>
              <a:t>What is Class Location?</a:t>
            </a:r>
          </a:p>
          <a:p>
            <a:r>
              <a:rPr lang="en-US" sz="2400" b="1" dirty="0">
                <a:latin typeface="+mj-lt"/>
              </a:rPr>
              <a:t>Overview of Class 1 – 4</a:t>
            </a:r>
          </a:p>
          <a:p>
            <a:r>
              <a:rPr kumimoji="0" lang="en-US" sz="2400" b="1" i="0" u="none" strike="noStrike" kern="1200" cap="none" spc="0" normalizeH="0" baseline="0" noProof="0" dirty="0">
                <a:ln>
                  <a:noFill/>
                </a:ln>
                <a:solidFill>
                  <a:prstClr val="white"/>
                </a:solidFill>
                <a:effectLst/>
                <a:uLnTx/>
                <a:uFillTx/>
                <a:latin typeface="Calibri"/>
                <a:ea typeface="+mn-ea"/>
                <a:cs typeface="+mn-cs"/>
              </a:rPr>
              <a:t>How often does Class Location change?</a:t>
            </a:r>
          </a:p>
          <a:p>
            <a:endParaRPr lang="en-US" sz="2400" b="1" dirty="0">
              <a:latin typeface="+mj-lt"/>
            </a:endParaRPr>
          </a:p>
          <a:p>
            <a:endParaRPr lang="en-US" dirty="0"/>
          </a:p>
        </p:txBody>
      </p:sp>
      <p:sp>
        <p:nvSpPr>
          <p:cNvPr id="4" name="Slide Number Placeholder 3">
            <a:extLst>
              <a:ext uri="{FF2B5EF4-FFF2-40B4-BE49-F238E27FC236}">
                <a16:creationId xmlns:a16="http://schemas.microsoft.com/office/drawing/2014/main" id="{45445ADA-DC6D-4FB8-8171-82E4BE193453}"/>
              </a:ext>
            </a:extLst>
          </p:cNvPr>
          <p:cNvSpPr>
            <a:spLocks noGrp="1"/>
          </p:cNvSpPr>
          <p:nvPr>
            <p:ph type="sldNum" sz="quarter" idx="12"/>
          </p:nvPr>
        </p:nvSpPr>
        <p:spPr/>
        <p:txBody>
          <a:bodyPr/>
          <a:lstStyle/>
          <a:p>
            <a:fld id="{03DC2DEF-D2FE-4B45-ABA4-9F153FD1C98A}" type="slidenum">
              <a:rPr lang="en-US" smtClean="0"/>
              <a:t>7</a:t>
            </a:fld>
            <a:endParaRPr lang="en-US" dirty="0"/>
          </a:p>
        </p:txBody>
      </p:sp>
      <p:sp>
        <p:nvSpPr>
          <p:cNvPr id="7" name="Content Placeholder 2">
            <a:extLst>
              <a:ext uri="{FF2B5EF4-FFF2-40B4-BE49-F238E27FC236}">
                <a16:creationId xmlns:a16="http://schemas.microsoft.com/office/drawing/2014/main" id="{045FE73D-39F1-48AB-8A02-4F844749E000}"/>
              </a:ext>
            </a:extLst>
          </p:cNvPr>
          <p:cNvSpPr txBox="1">
            <a:spLocks/>
          </p:cNvSpPr>
          <p:nvPr/>
        </p:nvSpPr>
        <p:spPr>
          <a:xfrm>
            <a:off x="6449431" y="4098718"/>
            <a:ext cx="5256000" cy="240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mj-lt"/>
              </a:rPr>
              <a:t>Leak Survey</a:t>
            </a:r>
          </a:p>
          <a:p>
            <a:r>
              <a:rPr lang="en-US" sz="2400" b="1" dirty="0">
                <a:latin typeface="+mj-lt"/>
              </a:rPr>
              <a:t>MAOP </a:t>
            </a:r>
          </a:p>
          <a:p>
            <a:endParaRPr lang="en-US" dirty="0"/>
          </a:p>
        </p:txBody>
      </p:sp>
      <p:sp>
        <p:nvSpPr>
          <p:cNvPr id="9" name="TextBox 8">
            <a:extLst>
              <a:ext uri="{FF2B5EF4-FFF2-40B4-BE49-F238E27FC236}">
                <a16:creationId xmlns:a16="http://schemas.microsoft.com/office/drawing/2014/main" id="{B1B3C812-9A22-48A5-A95E-944ED51B2E07}"/>
              </a:ext>
            </a:extLst>
          </p:cNvPr>
          <p:cNvSpPr txBox="1"/>
          <p:nvPr/>
        </p:nvSpPr>
        <p:spPr>
          <a:xfrm>
            <a:off x="300038" y="6365018"/>
            <a:ext cx="4194202" cy="276999"/>
          </a:xfrm>
          <a:prstGeom prst="rect">
            <a:avLst/>
          </a:prstGeom>
          <a:noFill/>
        </p:spPr>
        <p:txBody>
          <a:bodyPr wrap="square">
            <a:spAutoFit/>
          </a:bodyPr>
          <a:lstStyle/>
          <a:p>
            <a:r>
              <a:rPr lang="en-US" sz="1200" dirty="0">
                <a:hlinkClick r:id="rId4"/>
              </a:rPr>
              <a:t>Photo Credit:  </a:t>
            </a:r>
            <a:r>
              <a:rPr lang="en-US" sz="1200" dirty="0" err="1">
                <a:hlinkClick r:id="rId4"/>
              </a:rPr>
              <a:t>ProductPage</a:t>
            </a:r>
            <a:r>
              <a:rPr lang="en-US" sz="1200" dirty="0">
                <a:hlinkClick r:id="rId4"/>
              </a:rPr>
              <a:t>-HCA (looknorthservices.com)</a:t>
            </a:r>
            <a:endParaRPr lang="en-US" sz="1200" dirty="0"/>
          </a:p>
        </p:txBody>
      </p:sp>
    </p:spTree>
    <p:extLst>
      <p:ext uri="{BB962C8B-B14F-4D97-AF65-F5344CB8AC3E}">
        <p14:creationId xmlns:p14="http://schemas.microsoft.com/office/powerpoint/2010/main" val="182243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2EAB-6133-43FF-990C-93D0B6F49BAC}"/>
              </a:ext>
            </a:extLst>
          </p:cNvPr>
          <p:cNvSpPr>
            <a:spLocks noGrp="1"/>
          </p:cNvSpPr>
          <p:nvPr>
            <p:ph type="title"/>
          </p:nvPr>
        </p:nvSpPr>
        <p:spPr/>
        <p:txBody>
          <a:bodyPr/>
          <a:lstStyle/>
          <a:p>
            <a:pPr algn="ctr"/>
            <a:r>
              <a:rPr lang="en-US" dirty="0"/>
              <a:t>High Consequence Areas</a:t>
            </a:r>
          </a:p>
        </p:txBody>
      </p:sp>
      <p:sp>
        <p:nvSpPr>
          <p:cNvPr id="3" name="Content Placeholder 2">
            <a:extLst>
              <a:ext uri="{FF2B5EF4-FFF2-40B4-BE49-F238E27FC236}">
                <a16:creationId xmlns:a16="http://schemas.microsoft.com/office/drawing/2014/main" id="{F9887E69-1BAA-4D72-83F7-311F0C79C5BD}"/>
              </a:ext>
            </a:extLst>
          </p:cNvPr>
          <p:cNvSpPr>
            <a:spLocks noGrp="1"/>
          </p:cNvSpPr>
          <p:nvPr>
            <p:ph idx="1"/>
          </p:nvPr>
        </p:nvSpPr>
        <p:spPr/>
        <p:txBody>
          <a:bodyPr/>
          <a:lstStyle/>
          <a:p>
            <a:r>
              <a:rPr lang="en-US" b="1" dirty="0">
                <a:latin typeface="+mj-lt"/>
              </a:rPr>
              <a:t>What is HCA?</a:t>
            </a:r>
          </a:p>
          <a:p>
            <a:r>
              <a:rPr lang="en-US" b="1" dirty="0">
                <a:latin typeface="+mj-lt"/>
              </a:rPr>
              <a:t>Potential Impact Radius</a:t>
            </a:r>
          </a:p>
          <a:p>
            <a:r>
              <a:rPr lang="en-US" b="1" dirty="0">
                <a:latin typeface="+mj-lt"/>
              </a:rPr>
              <a:t>Integrity Management</a:t>
            </a:r>
          </a:p>
          <a:p>
            <a:endParaRPr lang="en-US" b="1" dirty="0">
              <a:latin typeface="+mj-lt"/>
            </a:endParaRPr>
          </a:p>
          <a:p>
            <a:endParaRPr lang="en-US" dirty="0"/>
          </a:p>
          <a:p>
            <a:endParaRPr lang="en-US" dirty="0"/>
          </a:p>
        </p:txBody>
      </p:sp>
      <p:pic>
        <p:nvPicPr>
          <p:cNvPr id="13" name="Picture 12">
            <a:extLst>
              <a:ext uri="{FF2B5EF4-FFF2-40B4-BE49-F238E27FC236}">
                <a16:creationId xmlns:a16="http://schemas.microsoft.com/office/drawing/2014/main" id="{AF8CFE03-C226-4478-A39F-8B8BCB1D9691}"/>
              </a:ext>
            </a:extLst>
          </p:cNvPr>
          <p:cNvPicPr>
            <a:picLocks noChangeAspect="1"/>
          </p:cNvPicPr>
          <p:nvPr/>
        </p:nvPicPr>
        <p:blipFill>
          <a:blip r:embed="rId3"/>
          <a:stretch>
            <a:fillRect/>
          </a:stretch>
        </p:blipFill>
        <p:spPr>
          <a:xfrm>
            <a:off x="6299202" y="1792941"/>
            <a:ext cx="5715000" cy="3810000"/>
          </a:xfrm>
          <a:prstGeom prst="rect">
            <a:avLst/>
          </a:prstGeom>
        </p:spPr>
      </p:pic>
      <p:sp>
        <p:nvSpPr>
          <p:cNvPr id="4" name="Slide Number Placeholder 3">
            <a:extLst>
              <a:ext uri="{FF2B5EF4-FFF2-40B4-BE49-F238E27FC236}">
                <a16:creationId xmlns:a16="http://schemas.microsoft.com/office/drawing/2014/main" id="{E693EA29-FC8A-4768-AFC9-846AE3AA1B53}"/>
              </a:ext>
            </a:extLst>
          </p:cNvPr>
          <p:cNvSpPr>
            <a:spLocks noGrp="1"/>
          </p:cNvSpPr>
          <p:nvPr>
            <p:ph type="sldNum" sz="quarter" idx="12"/>
          </p:nvPr>
        </p:nvSpPr>
        <p:spPr/>
        <p:txBody>
          <a:bodyPr/>
          <a:lstStyle/>
          <a:p>
            <a:fld id="{03DC2DEF-D2FE-4B45-ABA4-9F153FD1C98A}" type="slidenum">
              <a:rPr lang="en-US" smtClean="0"/>
              <a:t>8</a:t>
            </a:fld>
            <a:endParaRPr lang="en-US" dirty="0"/>
          </a:p>
        </p:txBody>
      </p:sp>
      <p:sp>
        <p:nvSpPr>
          <p:cNvPr id="7" name="TextBox 6">
            <a:extLst>
              <a:ext uri="{FF2B5EF4-FFF2-40B4-BE49-F238E27FC236}">
                <a16:creationId xmlns:a16="http://schemas.microsoft.com/office/drawing/2014/main" id="{467F9998-08A7-4045-BB37-D9B732A118E8}"/>
              </a:ext>
            </a:extLst>
          </p:cNvPr>
          <p:cNvSpPr txBox="1"/>
          <p:nvPr/>
        </p:nvSpPr>
        <p:spPr>
          <a:xfrm>
            <a:off x="6299202" y="5602941"/>
            <a:ext cx="6096000" cy="276999"/>
          </a:xfrm>
          <a:prstGeom prst="rect">
            <a:avLst/>
          </a:prstGeom>
          <a:noFill/>
        </p:spPr>
        <p:txBody>
          <a:bodyPr wrap="square">
            <a:spAutoFit/>
          </a:bodyPr>
          <a:lstStyle/>
          <a:p>
            <a:r>
              <a:rPr lang="en-US" sz="1200" dirty="0"/>
              <a:t>Photo Credit: PHMSA</a:t>
            </a:r>
          </a:p>
        </p:txBody>
      </p:sp>
    </p:spTree>
    <p:extLst>
      <p:ext uri="{BB962C8B-B14F-4D97-AF65-F5344CB8AC3E}">
        <p14:creationId xmlns:p14="http://schemas.microsoft.com/office/powerpoint/2010/main" val="190424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1346-5818-4218-B793-5090356E24F4}"/>
              </a:ext>
            </a:extLst>
          </p:cNvPr>
          <p:cNvSpPr>
            <a:spLocks noGrp="1"/>
          </p:cNvSpPr>
          <p:nvPr>
            <p:ph type="title"/>
          </p:nvPr>
        </p:nvSpPr>
        <p:spPr>
          <a:xfrm>
            <a:off x="1244600" y="707571"/>
            <a:ext cx="9702800" cy="752930"/>
          </a:xfrm>
        </p:spPr>
        <p:txBody>
          <a:bodyPr>
            <a:normAutofit fontScale="90000"/>
          </a:bodyPr>
          <a:lstStyle/>
          <a:p>
            <a:pPr algn="ctr"/>
            <a:r>
              <a:rPr lang="en-US" sz="3600" dirty="0"/>
              <a:t>Remote Sensing and LiDAR </a:t>
            </a:r>
            <a:br>
              <a:rPr lang="en-US" dirty="0"/>
            </a:br>
            <a:endParaRPr lang="en-US" dirty="0"/>
          </a:p>
        </p:txBody>
      </p:sp>
      <p:sp>
        <p:nvSpPr>
          <p:cNvPr id="3" name="Content Placeholder 2">
            <a:extLst>
              <a:ext uri="{FF2B5EF4-FFF2-40B4-BE49-F238E27FC236}">
                <a16:creationId xmlns:a16="http://schemas.microsoft.com/office/drawing/2014/main" id="{3D65562F-7637-40BF-A3A1-68E1E15F68F7}"/>
              </a:ext>
            </a:extLst>
          </p:cNvPr>
          <p:cNvSpPr>
            <a:spLocks noGrp="1"/>
          </p:cNvSpPr>
          <p:nvPr>
            <p:ph idx="1"/>
          </p:nvPr>
        </p:nvSpPr>
        <p:spPr/>
        <p:txBody>
          <a:bodyPr>
            <a:normAutofit/>
          </a:bodyPr>
          <a:lstStyle/>
          <a:p>
            <a:pPr marL="285750" indent="-285750">
              <a:buFont typeface="Arial" panose="020B0604020202020204" pitchFamily="34" charset="0"/>
              <a:buChar char="•"/>
            </a:pPr>
            <a:r>
              <a:rPr lang="en-US" b="1" dirty="0">
                <a:solidFill>
                  <a:schemeClr val="bg1">
                    <a:lumMod val="95000"/>
                    <a:lumOff val="5000"/>
                  </a:schemeClr>
                </a:solidFill>
                <a:latin typeface="+mj-lt"/>
              </a:rPr>
              <a:t>Data is collected quickly and high accuracy is maintained</a:t>
            </a:r>
          </a:p>
          <a:p>
            <a:pPr marL="285750" indent="-285750">
              <a:buFont typeface="Arial" panose="020B0604020202020204" pitchFamily="34" charset="0"/>
              <a:buChar char="•"/>
            </a:pPr>
            <a:r>
              <a:rPr lang="en-US" b="1" dirty="0">
                <a:solidFill>
                  <a:schemeClr val="bg1">
                    <a:lumMod val="95000"/>
                    <a:lumOff val="5000"/>
                  </a:schemeClr>
                </a:solidFill>
                <a:latin typeface="+mj-lt"/>
              </a:rPr>
              <a:t>High Resolution and Sample Density</a:t>
            </a:r>
          </a:p>
          <a:p>
            <a:pPr marL="285750" indent="-285750">
              <a:buFont typeface="Arial" panose="020B0604020202020204" pitchFamily="34" charset="0"/>
              <a:buChar char="•"/>
            </a:pPr>
            <a:r>
              <a:rPr lang="en-US" b="1" dirty="0">
                <a:solidFill>
                  <a:schemeClr val="bg1">
                    <a:lumMod val="95000"/>
                    <a:lumOff val="5000"/>
                  </a:schemeClr>
                </a:solidFill>
                <a:latin typeface="+mj-lt"/>
              </a:rPr>
              <a:t>Ortho Imagery Products</a:t>
            </a:r>
          </a:p>
          <a:p>
            <a:pPr marL="285750" indent="-285750">
              <a:buFont typeface="Arial" panose="020B0604020202020204" pitchFamily="34" charset="0"/>
              <a:buChar char="•"/>
            </a:pPr>
            <a:r>
              <a:rPr lang="en-US" b="1" dirty="0">
                <a:solidFill>
                  <a:schemeClr val="bg1">
                    <a:lumMod val="95000"/>
                    <a:lumOff val="5000"/>
                  </a:schemeClr>
                </a:solidFill>
                <a:latin typeface="+mj-lt"/>
              </a:rPr>
              <a:t>Repetitive coverage</a:t>
            </a:r>
          </a:p>
          <a:p>
            <a:pPr marL="285750" indent="-285750">
              <a:buFont typeface="Arial" panose="020B0604020202020204" pitchFamily="34" charset="0"/>
              <a:buChar char="•"/>
            </a:pPr>
            <a:r>
              <a:rPr lang="en-US" b="1" dirty="0">
                <a:solidFill>
                  <a:schemeClr val="bg1">
                    <a:lumMod val="95000"/>
                    <a:lumOff val="5000"/>
                  </a:schemeClr>
                </a:solidFill>
                <a:latin typeface="+mj-lt"/>
              </a:rPr>
              <a:t>Improvements in technology</a:t>
            </a:r>
          </a:p>
          <a:p>
            <a:pPr marL="742950" lvl="1" indent="-285750"/>
            <a:r>
              <a:rPr lang="en-US" b="1" dirty="0">
                <a:solidFill>
                  <a:schemeClr val="bg1">
                    <a:lumMod val="95000"/>
                    <a:lumOff val="5000"/>
                  </a:schemeClr>
                </a:solidFill>
                <a:latin typeface="+mj-lt"/>
              </a:rPr>
              <a:t>Swath/Pulse tracking</a:t>
            </a:r>
          </a:p>
          <a:p>
            <a:pPr marL="742950" lvl="1" indent="-285750"/>
            <a:r>
              <a:rPr lang="en-US" b="1" dirty="0">
                <a:solidFill>
                  <a:schemeClr val="bg1">
                    <a:lumMod val="95000"/>
                    <a:lumOff val="5000"/>
                  </a:schemeClr>
                </a:solidFill>
                <a:latin typeface="+mj-lt"/>
              </a:rPr>
              <a:t>Wider Area Mapping / Data Collection</a:t>
            </a:r>
          </a:p>
          <a:p>
            <a:pPr marL="285750" indent="-285750">
              <a:buFont typeface="Arial" panose="020B0604020202020204" pitchFamily="34" charset="0"/>
              <a:buChar char="•"/>
            </a:pPr>
            <a:r>
              <a:rPr lang="en-US" b="1" dirty="0">
                <a:solidFill>
                  <a:schemeClr val="bg1">
                    <a:lumMod val="95000"/>
                    <a:lumOff val="5000"/>
                  </a:schemeClr>
                </a:solidFill>
                <a:latin typeface="+mj-lt"/>
              </a:rPr>
              <a:t>Additional data which can be helpful when reclassifying </a:t>
            </a:r>
          </a:p>
          <a:p>
            <a:endParaRPr lang="en-US" dirty="0"/>
          </a:p>
        </p:txBody>
      </p:sp>
      <p:sp>
        <p:nvSpPr>
          <p:cNvPr id="5" name="Slide Number Placeholder 4">
            <a:extLst>
              <a:ext uri="{FF2B5EF4-FFF2-40B4-BE49-F238E27FC236}">
                <a16:creationId xmlns:a16="http://schemas.microsoft.com/office/drawing/2014/main" id="{81CC585D-7B31-4167-9EDA-DD7F8D3169B0}"/>
              </a:ext>
            </a:extLst>
          </p:cNvPr>
          <p:cNvSpPr>
            <a:spLocks noGrp="1"/>
          </p:cNvSpPr>
          <p:nvPr>
            <p:ph type="sldNum" sz="quarter" idx="12"/>
          </p:nvPr>
        </p:nvSpPr>
        <p:spPr/>
        <p:txBody>
          <a:bodyPr/>
          <a:lstStyle/>
          <a:p>
            <a:fld id="{03DC2DEF-D2FE-4B45-ABA4-9F153FD1C98A}" type="slidenum">
              <a:rPr lang="en-US" smtClean="0"/>
              <a:t>9</a:t>
            </a:fld>
            <a:endParaRPr lang="en-US" dirty="0"/>
          </a:p>
        </p:txBody>
      </p:sp>
      <p:pic>
        <p:nvPicPr>
          <p:cNvPr id="13" name="Picture 12">
            <a:extLst>
              <a:ext uri="{FF2B5EF4-FFF2-40B4-BE49-F238E27FC236}">
                <a16:creationId xmlns:a16="http://schemas.microsoft.com/office/drawing/2014/main" id="{922C2E7D-E792-4C0F-B8E7-84CCA905F81F}"/>
              </a:ext>
            </a:extLst>
          </p:cNvPr>
          <p:cNvPicPr>
            <a:picLocks noChangeAspect="1"/>
          </p:cNvPicPr>
          <p:nvPr/>
        </p:nvPicPr>
        <p:blipFill>
          <a:blip r:embed="rId3"/>
          <a:stretch>
            <a:fillRect/>
          </a:stretch>
        </p:blipFill>
        <p:spPr>
          <a:xfrm>
            <a:off x="6641828" y="1273684"/>
            <a:ext cx="4738172" cy="5110730"/>
          </a:xfrm>
          <a:prstGeom prst="rect">
            <a:avLst/>
          </a:prstGeom>
          <a:ln>
            <a:solidFill>
              <a:schemeClr val="tx1"/>
            </a:solidFill>
          </a:ln>
        </p:spPr>
      </p:pic>
    </p:spTree>
    <p:extLst>
      <p:ext uri="{BB962C8B-B14F-4D97-AF65-F5344CB8AC3E}">
        <p14:creationId xmlns:p14="http://schemas.microsoft.com/office/powerpoint/2010/main" val="4108641719"/>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57401</TotalTime>
  <Words>2694</Words>
  <Application>Microsoft Office PowerPoint</Application>
  <PresentationFormat>Widescreen</PresentationFormat>
  <Paragraphs>226</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-apple-system</vt:lpstr>
      <vt:lpstr>Arial</vt:lpstr>
      <vt:lpstr>Calibri</vt:lpstr>
      <vt:lpstr>Calibri Light</vt:lpstr>
      <vt:lpstr>Open Sans</vt:lpstr>
      <vt:lpstr>Source Sans Pro</vt:lpstr>
      <vt:lpstr>Office Theme</vt:lpstr>
      <vt:lpstr>Urban Growth impacts on HCA and Class Location Changes Using Remote Sensing and LiDAR Data Collection</vt:lpstr>
      <vt:lpstr>Agenda</vt:lpstr>
      <vt:lpstr>Introduction</vt:lpstr>
      <vt:lpstr>Background</vt:lpstr>
      <vt:lpstr>Pipeline Integrity and Risk Management</vt:lpstr>
      <vt:lpstr>Change Detection</vt:lpstr>
      <vt:lpstr>Class Location</vt:lpstr>
      <vt:lpstr>High Consequence Areas</vt:lpstr>
      <vt:lpstr>Remote Sensing and LiDAR  </vt:lpstr>
      <vt:lpstr>PowerPoint Presentation</vt:lpstr>
      <vt:lpstr>PowerPoint Presentation</vt:lpstr>
      <vt:lpstr>PowerPoint Presentation</vt:lpstr>
      <vt:lpstr>Goals and Objectives</vt:lpstr>
      <vt:lpstr>Goals and Objectives</vt:lpstr>
      <vt:lpstr>Proposed Methodology </vt:lpstr>
      <vt:lpstr>Study Area</vt:lpstr>
      <vt:lpstr>Process Workflow</vt:lpstr>
      <vt:lpstr>Project Timeline</vt:lpstr>
      <vt:lpstr>Project Timeline</vt:lpstr>
      <vt:lpstr>Anticipated Results</vt:lpstr>
      <vt:lpstr>Anticipated Results</vt:lpstr>
      <vt:lpstr>Potential Venues</vt:lpstr>
      <vt:lpstr>Potential Venues</vt:lpstr>
      <vt:lpstr>References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Remote Sensing to Determine HCA and Class Location Changes</dc:title>
  <dc:creator>Michael Aguilera</dc:creator>
  <cp:lastModifiedBy>Michael Aguilera</cp:lastModifiedBy>
  <cp:revision>78</cp:revision>
  <dcterms:created xsi:type="dcterms:W3CDTF">2021-03-11T07:46:16Z</dcterms:created>
  <dcterms:modified xsi:type="dcterms:W3CDTF">2021-05-03T13:18:41Z</dcterms:modified>
</cp:coreProperties>
</file>