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302" r:id="rId10"/>
    <p:sldId id="269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3" r:id="rId19"/>
    <p:sldId id="284" r:id="rId20"/>
    <p:sldId id="280" r:id="rId21"/>
    <p:sldId id="285" r:id="rId22"/>
    <p:sldId id="286" r:id="rId23"/>
    <p:sldId id="287" r:id="rId24"/>
    <p:sldId id="289" r:id="rId25"/>
    <p:sldId id="292" r:id="rId26"/>
    <p:sldId id="293" r:id="rId27"/>
    <p:sldId id="294" r:id="rId28"/>
    <p:sldId id="295" r:id="rId29"/>
    <p:sldId id="268" r:id="rId30"/>
    <p:sldId id="270" r:id="rId31"/>
    <p:sldId id="298" r:id="rId32"/>
    <p:sldId id="299" r:id="rId33"/>
    <p:sldId id="300" r:id="rId34"/>
    <p:sldId id="296" r:id="rId35"/>
    <p:sldId id="297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B0832-083F-45C5-8DC4-7D75B8783BD1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F7C4B-BA07-45E8-9452-646BA807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F7C4B-BA07-45E8-9452-646BA807F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F7C4B-BA07-45E8-9452-646BA807FC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4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32C8-3949-4247-AE05-D6D85683794C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4AC1-77B5-4DC4-8058-55607AA47D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="" xmlns:a16="http://schemas.microsoft.com/office/drawing/2014/main" id="{4BD8B809-548D-4B82-8EE1-52F339B155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304800"/>
            <a:ext cx="8686800" cy="6172200"/>
          </a:xfrm>
          <a:prstGeom prst="roundRect">
            <a:avLst>
              <a:gd name="adj" fmla="val 6574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4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534400" cy="195421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GEOSTATISTICAL SEISMIC ANALYSIS AND HAZARD ASSESSMENT; </a:t>
            </a:r>
            <a:b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UNITED ARAB EMIRATES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College of Earth </a:t>
            </a:r>
            <a:r>
              <a:rPr lang="en-US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Mineral Sciences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029200"/>
            <a:ext cx="3657600" cy="1371600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Diena Al-Dogom </a:t>
            </a:r>
          </a:p>
          <a:p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Karen Schuckman</a:t>
            </a:r>
          </a:p>
          <a:p>
            <a:r>
              <a:rPr lang="it-IT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Rami Al-Ruzouq 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79" y="4572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1"/>
            <a:ext cx="260561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152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1" y="1457729"/>
            <a:ext cx="5557112" cy="4305048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838200" y="1443336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Faults </a:t>
            </a:r>
            <a:r>
              <a:rPr lang="en-US" sz="2400" dirty="0" smtClean="0">
                <a:solidFill>
                  <a:prstClr val="white"/>
                </a:solidFill>
              </a:rPr>
              <a:t>Lines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5" y="3355464"/>
            <a:ext cx="2468880" cy="15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6283" y="3610253"/>
            <a:ext cx="1705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white"/>
                </a:solidFill>
              </a:rPr>
              <a:t>Earthquake catalogue </a:t>
            </a:r>
          </a:p>
          <a:p>
            <a:pPr lvl="0" algn="ctr"/>
            <a:r>
              <a:rPr lang="en-US" sz="2000" b="1" dirty="0" smtClean="0">
                <a:solidFill>
                  <a:prstClr val="white"/>
                </a:solidFill>
              </a:rPr>
              <a:t>(Deif et, 2017)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744" y="1961792"/>
            <a:ext cx="2243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(AlHomoud el, </a:t>
            </a:r>
            <a:r>
              <a:rPr lang="en-US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23695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07" y="4506043"/>
            <a:ext cx="20304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82" y="4433113"/>
            <a:ext cx="20304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60747" y="3566364"/>
            <a:ext cx="2080524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01" y="1904089"/>
            <a:ext cx="2005013" cy="1803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4353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11682" y="2376016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Faults Lines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ArcGIS online map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10065" y="2180602"/>
            <a:ext cx="915185" cy="6943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60747" y="4109475"/>
            <a:ext cx="397562" cy="3151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77079" y="3272799"/>
            <a:ext cx="0" cy="374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97682" y="2111354"/>
            <a:ext cx="751858" cy="733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44274" y="2390170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63" name="Straight Arrow Connector 2062"/>
          <p:cNvCxnSpPr/>
          <p:nvPr/>
        </p:nvCxnSpPr>
        <p:spPr>
          <a:xfrm>
            <a:off x="5029200" y="3272799"/>
            <a:ext cx="668482" cy="1125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32961" y="4935729"/>
            <a:ext cx="19598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prstClr val="white"/>
                </a:solidFill>
              </a:rPr>
              <a:t>Directional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5983" y="4895560"/>
            <a:ext cx="17608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>
                <a:solidFill>
                  <a:prstClr val="white"/>
                </a:solidFill>
              </a:rPr>
              <a:t>Peak Ground Acceleration (PGA)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69" y="1441741"/>
            <a:ext cx="29987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19432" y="1960517"/>
            <a:ext cx="2635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Earthquake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events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5" y="1960517"/>
            <a:ext cx="20304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5725" y="2090087"/>
            <a:ext cx="1651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Kernel Density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Estimator </a:t>
            </a:r>
            <a:r>
              <a:rPr lang="en-US" sz="2400" b="1" dirty="0">
                <a:solidFill>
                  <a:schemeClr val="bg1"/>
                </a:solidFill>
              </a:rPr>
              <a:t>(KDE)</a:t>
            </a:r>
          </a:p>
        </p:txBody>
      </p:sp>
    </p:spTree>
    <p:extLst>
      <p:ext uri="{BB962C8B-B14F-4D97-AF65-F5344CB8AC3E}">
        <p14:creationId xmlns:p14="http://schemas.microsoft.com/office/powerpoint/2010/main" val="7057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3481" y="24004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135" y="3945402"/>
            <a:ext cx="210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43800" y="1648405"/>
            <a:ext cx="0" cy="228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3374" y="2362200"/>
            <a:ext cx="86826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/>
              <a:t>KDE was applied to create a continuous surface of earthquake density based on earthquakes magnitudes </a:t>
            </a:r>
            <a:r>
              <a:rPr lang="en-US" sz="3000" dirty="0">
                <a:solidFill>
                  <a:srgbClr val="FF0000"/>
                </a:solidFill>
              </a:rPr>
              <a:t>to show the location of the most powerful earthquakes</a:t>
            </a:r>
            <a:r>
              <a:rPr lang="en-US" sz="3000" dirty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 smtClean="0"/>
              <a:t>KDE </a:t>
            </a:r>
            <a:r>
              <a:rPr lang="en-US" sz="3000" dirty="0"/>
              <a:t>shows </a:t>
            </a:r>
            <a:r>
              <a:rPr lang="en-US" sz="3000" dirty="0">
                <a:solidFill>
                  <a:srgbClr val="FF0000"/>
                </a:solidFill>
              </a:rPr>
              <a:t>a peak </a:t>
            </a:r>
            <a:r>
              <a:rPr lang="en-US" sz="3000" dirty="0"/>
              <a:t>at the location </a:t>
            </a:r>
            <a:r>
              <a:rPr lang="en-US" sz="3000" dirty="0" smtClean="0"/>
              <a:t>of the </a:t>
            </a:r>
            <a:r>
              <a:rPr lang="en-US" sz="3000" dirty="0"/>
              <a:t>event and decreases with </a:t>
            </a:r>
            <a:r>
              <a:rPr lang="en-US" sz="3000" dirty="0" smtClean="0"/>
              <a:t>the increasing </a:t>
            </a:r>
            <a:r>
              <a:rPr lang="en-US" sz="3000" dirty="0"/>
              <a:t>of the distance </a:t>
            </a:r>
            <a:r>
              <a:rPr lang="en-US" sz="3000" dirty="0" smtClean="0"/>
              <a:t>from the </a:t>
            </a:r>
            <a:r>
              <a:rPr lang="en-US" sz="3000" dirty="0"/>
              <a:t>event until reaching zero at the </a:t>
            </a:r>
            <a:r>
              <a:rPr lang="en-US" sz="3000" dirty="0">
                <a:solidFill>
                  <a:srgbClr val="FF0000"/>
                </a:solidFill>
              </a:rPr>
              <a:t>search radius distance</a:t>
            </a:r>
            <a:r>
              <a:rPr lang="en-US" sz="3000" dirty="0"/>
              <a:t> </a:t>
            </a:r>
            <a:r>
              <a:rPr lang="en-US" sz="3000" dirty="0" smtClean="0"/>
              <a:t>from the </a:t>
            </a:r>
            <a:r>
              <a:rPr lang="en-US" sz="3000" dirty="0"/>
              <a:t>event. </a:t>
            </a:r>
            <a:endParaRPr lang="en-US" sz="3000" dirty="0" smtClean="0"/>
          </a:p>
        </p:txBody>
      </p:sp>
      <p:sp>
        <p:nvSpPr>
          <p:cNvPr id="6" name="Parallelogram 5"/>
          <p:cNvSpPr/>
          <p:nvPr/>
        </p:nvSpPr>
        <p:spPr>
          <a:xfrm>
            <a:off x="6711342" y="456839"/>
            <a:ext cx="1870364" cy="1212999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Earthquake</a:t>
            </a:r>
          </a:p>
          <a:p>
            <a:pPr algn="ctr"/>
            <a:r>
              <a:rPr lang="en-US" b="1" dirty="0"/>
              <a:t> events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905000"/>
            <a:ext cx="13716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KDE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1" y="1095383"/>
            <a:ext cx="4057462" cy="12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989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135" y="3945402"/>
            <a:ext cx="210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4" y="1317332"/>
            <a:ext cx="5829011" cy="4565463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89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17" y="1981200"/>
            <a:ext cx="1395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483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135" y="3945402"/>
            <a:ext cx="210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74" y="2687288"/>
            <a:ext cx="8682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Positive values for the Anselin local Moran’s I index show </a:t>
            </a:r>
            <a:r>
              <a:rPr lang="en-US" sz="2400" dirty="0" smtClean="0"/>
              <a:t>that an </a:t>
            </a:r>
            <a:r>
              <a:rPr lang="en-US" sz="2400" dirty="0"/>
              <a:t>event has neighboring events with the same high or </a:t>
            </a:r>
            <a:r>
              <a:rPr lang="en-US" sz="2400" dirty="0" smtClean="0"/>
              <a:t>low attribute </a:t>
            </a:r>
            <a:r>
              <a:rPr lang="en-US" sz="2400" dirty="0"/>
              <a:t>values; and is part of a </a:t>
            </a:r>
            <a:r>
              <a:rPr lang="en-US" sz="2400" dirty="0">
                <a:solidFill>
                  <a:srgbClr val="FF0000"/>
                </a:solidFill>
              </a:rPr>
              <a:t>spatial cluster</a:t>
            </a:r>
            <a:r>
              <a:rPr lang="en-US" sz="2400" dirty="0"/>
              <a:t>. On the other </a:t>
            </a:r>
            <a:r>
              <a:rPr lang="en-US" sz="2400" dirty="0" smtClean="0"/>
              <a:t>hand, negative </a:t>
            </a:r>
            <a:r>
              <a:rPr lang="en-US" sz="2400" dirty="0"/>
              <a:t>values showed different values of neighboring </a:t>
            </a:r>
            <a:r>
              <a:rPr lang="en-US" sz="2400" dirty="0" smtClean="0"/>
              <a:t>events and </a:t>
            </a:r>
            <a:r>
              <a:rPr lang="en-US" sz="2400" dirty="0"/>
              <a:t>considered to be </a:t>
            </a:r>
            <a:r>
              <a:rPr lang="en-US" sz="2400" dirty="0">
                <a:solidFill>
                  <a:srgbClr val="FF0000"/>
                </a:solidFill>
              </a:rPr>
              <a:t>an outlier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Moreover</a:t>
            </a:r>
            <a:r>
              <a:rPr lang="en-US" sz="2400" dirty="0"/>
              <a:t>, the p-value must </a:t>
            </a:r>
            <a:r>
              <a:rPr lang="en-US" sz="2400" dirty="0" smtClean="0"/>
              <a:t>be less </a:t>
            </a:r>
            <a:r>
              <a:rPr lang="en-US" sz="2400" dirty="0"/>
              <a:t>than 0.05 (p&lt;0.05) to considered </a:t>
            </a:r>
            <a:r>
              <a:rPr lang="en-US" sz="2400" dirty="0">
                <a:solidFill>
                  <a:srgbClr val="FF0000"/>
                </a:solidFill>
              </a:rPr>
              <a:t>statistically </a:t>
            </a:r>
            <a:r>
              <a:rPr lang="en-US" sz="2400" dirty="0" smtClean="0">
                <a:solidFill>
                  <a:srgbClr val="FF0000"/>
                </a:solidFill>
              </a:rPr>
              <a:t>significant.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8786" y="1850806"/>
            <a:ext cx="1508414" cy="534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30" y="1811077"/>
            <a:ext cx="12795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86" y="4173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" y="1314595"/>
            <a:ext cx="4038927" cy="13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74" y="1981200"/>
            <a:ext cx="1530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2735" y="27086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135" y="3945402"/>
            <a:ext cx="210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373328"/>
            <a:ext cx="6214133" cy="4814035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86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86" y="1979495"/>
            <a:ext cx="12795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3482" y="2705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135" y="3945402"/>
            <a:ext cx="210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Getis–Ord Gi</a:t>
            </a:r>
            <a:r>
              <a:rPr lang="en-US" sz="2400" b="1" dirty="0" smtClean="0">
                <a:solidFill>
                  <a:schemeClr val="bg1"/>
                </a:solidFill>
              </a:rPr>
              <a:t>*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665" y="2883573"/>
            <a:ext cx="8682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Gi* navigates locality based on nearby events or a set </a:t>
            </a:r>
            <a:r>
              <a:rPr lang="en-US" sz="2400" dirty="0" smtClean="0"/>
              <a:t>distance and </a:t>
            </a:r>
            <a:r>
              <a:rPr lang="en-US" sz="2400" dirty="0"/>
              <a:t>gets a </a:t>
            </a:r>
            <a:r>
              <a:rPr lang="en-US" sz="2400" dirty="0">
                <a:solidFill>
                  <a:srgbClr val="FF0000"/>
                </a:solidFill>
              </a:rPr>
              <a:t>Z score.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Statistically </a:t>
            </a:r>
            <a:r>
              <a:rPr lang="en-US" sz="2400" dirty="0"/>
              <a:t>significant positive Z scores </a:t>
            </a:r>
            <a:r>
              <a:rPr lang="en-US" sz="2400" dirty="0" smtClean="0"/>
              <a:t>mean </a:t>
            </a:r>
            <a:r>
              <a:rPr lang="en-US" sz="2400" dirty="0" smtClean="0">
                <a:solidFill>
                  <a:srgbClr val="FF0000"/>
                </a:solidFill>
              </a:rPr>
              <a:t>hotspot </a:t>
            </a:r>
            <a:r>
              <a:rPr lang="en-US" sz="2400" dirty="0">
                <a:solidFill>
                  <a:srgbClr val="FF0000"/>
                </a:solidFill>
              </a:rPr>
              <a:t>area</a:t>
            </a:r>
            <a:r>
              <a:rPr lang="en-US" sz="2400" dirty="0"/>
              <a:t>, the higher the Z score is, the more intense </a:t>
            </a:r>
            <a:r>
              <a:rPr lang="en-US" sz="2400" dirty="0" smtClean="0"/>
              <a:t>the clustering </a:t>
            </a:r>
            <a:r>
              <a:rPr lang="en-US" sz="2400" dirty="0"/>
              <a:t>of hotspots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Statistically significant negative Z </a:t>
            </a:r>
            <a:r>
              <a:rPr lang="en-US" sz="2400" dirty="0" smtClean="0"/>
              <a:t>score means </a:t>
            </a:r>
            <a:r>
              <a:rPr lang="en-US" sz="2400" dirty="0">
                <a:solidFill>
                  <a:srgbClr val="FF0000"/>
                </a:solidFill>
              </a:rPr>
              <a:t>cold spot area</a:t>
            </a:r>
            <a:r>
              <a:rPr lang="en-US" sz="2400" dirty="0"/>
              <a:t>, the lesser the Z score, the more intense </a:t>
            </a:r>
            <a:r>
              <a:rPr lang="en-US" sz="2400" dirty="0" smtClean="0"/>
              <a:t>the clustering </a:t>
            </a:r>
            <a:r>
              <a:rPr lang="en-US" sz="2400" dirty="0"/>
              <a:t>cold spots.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84899" y="1901072"/>
            <a:ext cx="1576435" cy="382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29" y="1835815"/>
            <a:ext cx="17430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35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7" y="1244490"/>
            <a:ext cx="3999628" cy="15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99" y="1885692"/>
            <a:ext cx="1603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9196"/>
            <a:ext cx="5962223" cy="4656447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89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23" y="1834239"/>
            <a:ext cx="17367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74065" y="1994562"/>
            <a:ext cx="1447800" cy="3314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152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97965" y="2372247"/>
            <a:ext cx="0" cy="228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3963" y="1032712"/>
            <a:ext cx="6538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PGA is equal to </a:t>
            </a:r>
            <a:r>
              <a:rPr lang="en-US" sz="2400" dirty="0">
                <a:solidFill>
                  <a:srgbClr val="FF0000"/>
                </a:solidFill>
              </a:rPr>
              <a:t>the maximum ground acceleration </a:t>
            </a:r>
            <a:r>
              <a:rPr lang="en-US" sz="2400" dirty="0"/>
              <a:t>that occurred during earthquake shaking at a </a:t>
            </a:r>
            <a:r>
              <a:rPr lang="en-US" sz="2400" dirty="0" smtClean="0"/>
              <a:t>location.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The attenuation relationship or Ground Motion Prediction Equations (GMPEs) </a:t>
            </a:r>
            <a:r>
              <a:rPr lang="en-US" sz="2400" dirty="0">
                <a:solidFill>
                  <a:srgbClr val="FF0000"/>
                </a:solidFill>
              </a:rPr>
              <a:t>describes the decrease</a:t>
            </a:r>
            <a:r>
              <a:rPr lang="en-US" sz="2400" dirty="0"/>
              <a:t> in PGA (for an earthquake of (M) magnitude) with the distance from the earthquake epicenter (R).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PGA </a:t>
            </a:r>
            <a:r>
              <a:rPr lang="en-US" sz="2400" dirty="0"/>
              <a:t>map has been developed using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attenuation relation </a:t>
            </a:r>
            <a:r>
              <a:rPr lang="en-US" sz="2400" dirty="0">
                <a:solidFill>
                  <a:srgbClr val="FF0000"/>
                </a:solidFill>
              </a:rPr>
              <a:t>addressed by IIEES </a:t>
            </a:r>
            <a:r>
              <a:rPr lang="en-US" sz="2400" dirty="0"/>
              <a:t>(</a:t>
            </a:r>
            <a:r>
              <a:rPr lang="en-US" sz="2400" dirty="0" err="1"/>
              <a:t>Zare</a:t>
            </a:r>
            <a:r>
              <a:rPr lang="en-US" sz="2400" dirty="0"/>
              <a:t>, 2002).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140764" y="2646682"/>
            <a:ext cx="914400" cy="4907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PGA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9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83" y="1963891"/>
            <a:ext cx="17319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49361" y="1915329"/>
            <a:ext cx="1510946" cy="3487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8969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22434"/>
            <a:ext cx="5613465" cy="4411842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54" y="492661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54" y="1875383"/>
            <a:ext cx="17319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7" y="2512250"/>
            <a:ext cx="9382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8" y="2264043"/>
            <a:ext cx="32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50" y="5899721"/>
            <a:ext cx="6123948" cy="58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894"/>
            <a:ext cx="7772400" cy="19542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40577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Overview</a:t>
            </a:r>
            <a:r>
              <a:rPr lang="en-US" sz="4400" b="1" dirty="0" smtClean="0">
                <a:solidFill>
                  <a:srgbClr val="00729A"/>
                </a:solidFill>
              </a:rPr>
              <a:t> </a:t>
            </a:r>
            <a:endParaRPr lang="en-US" sz="4400" b="1" dirty="0">
              <a:solidFill>
                <a:srgbClr val="00729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840278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Introduction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Objectives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Study Area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itchFamily="18" charset="0"/>
              </a:rPr>
              <a:t>Problem </a:t>
            </a:r>
            <a:r>
              <a:rPr lang="en-US" sz="3000" dirty="0">
                <a:latin typeface="Times New Roman" pitchFamily="18" charset="0"/>
              </a:rPr>
              <a:t>Definition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itchFamily="18" charset="0"/>
              </a:rPr>
              <a:t>Spatial Data </a:t>
            </a:r>
            <a:endParaRPr lang="en-US" sz="3000" dirty="0">
              <a:latin typeface="Times New Roman" pitchFamily="18" charset="0"/>
            </a:endParaRP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Methodology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Results and Analysis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itchFamily="18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601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483" y="23499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964" y="4164616"/>
            <a:ext cx="8721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Directional distribution </a:t>
            </a:r>
            <a:r>
              <a:rPr lang="en-US" sz="2400" dirty="0"/>
              <a:t>(standard deviational ellipse) </a:t>
            </a:r>
            <a:r>
              <a:rPr lang="en-US" sz="2400" dirty="0" smtClean="0"/>
              <a:t>used to measure </a:t>
            </a:r>
            <a:r>
              <a:rPr lang="en-US" sz="2400" dirty="0">
                <a:solidFill>
                  <a:srgbClr val="FF0000"/>
                </a:solidFill>
              </a:rPr>
              <a:t>the geographic distribution of earthquakes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It creates standard </a:t>
            </a:r>
            <a:r>
              <a:rPr lang="en-US" sz="2400" dirty="0"/>
              <a:t>deviational ellipses show the </a:t>
            </a:r>
            <a:r>
              <a:rPr lang="en-US" sz="2400" dirty="0" smtClean="0"/>
              <a:t>spatial characteristics </a:t>
            </a:r>
            <a:r>
              <a:rPr lang="en-US" sz="2400" dirty="0"/>
              <a:t>of earthquake events such as </a:t>
            </a:r>
            <a:r>
              <a:rPr lang="en-US" sz="2400" dirty="0" smtClean="0">
                <a:solidFill>
                  <a:srgbClr val="FF0000"/>
                </a:solidFill>
              </a:rPr>
              <a:t>directional trends</a:t>
            </a:r>
            <a:r>
              <a:rPr lang="en-US" sz="2400" dirty="0">
                <a:solidFill>
                  <a:srgbClr val="FF0000"/>
                </a:solidFill>
              </a:rPr>
              <a:t>,  </a:t>
            </a:r>
            <a:r>
              <a:rPr lang="en-US" sz="2400" dirty="0" smtClean="0">
                <a:solidFill>
                  <a:srgbClr val="FF0000"/>
                </a:solidFill>
              </a:rPr>
              <a:t>central </a:t>
            </a:r>
            <a:r>
              <a:rPr lang="en-US" sz="2400" dirty="0">
                <a:solidFill>
                  <a:srgbClr val="FF0000"/>
                </a:solidFill>
              </a:rPr>
              <a:t>tendency, 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dispersion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52" y="2057400"/>
            <a:ext cx="1603375" cy="10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52" y="609599"/>
            <a:ext cx="1895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66042" y="2173478"/>
            <a:ext cx="1777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Directional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Distribution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9" y="961290"/>
            <a:ext cx="4041345" cy="31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6248400" y="624559"/>
            <a:ext cx="2473036" cy="1294150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303341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83" y="1978566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USGS ASTER Digital Elevation Model with 30m  </a:t>
            </a:r>
            <a:r>
              <a:rPr lang="en-US" sz="2400" dirty="0" smtClean="0"/>
              <a:t>resolution.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influence of topography </a:t>
            </a:r>
            <a:r>
              <a:rPr lang="en-US" sz="2400" dirty="0"/>
              <a:t>is an important factor in the mapping of the earthquake hazards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Even </a:t>
            </a:r>
            <a:r>
              <a:rPr lang="en-US" sz="2400" dirty="0"/>
              <a:t>though there is no large variation in the slope along the study area but due to the population growth and expansion of urban areas </a:t>
            </a:r>
            <a:r>
              <a:rPr lang="en-US" sz="2400" dirty="0">
                <a:solidFill>
                  <a:srgbClr val="FF0000"/>
                </a:solidFill>
              </a:rPr>
              <a:t>near the mountains, </a:t>
            </a:r>
            <a:r>
              <a:rPr lang="en-US" sz="2400" dirty="0"/>
              <a:t>slope effect had to be considered in this study.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Increase </a:t>
            </a:r>
            <a:r>
              <a:rPr lang="en-US" sz="2400" dirty="0"/>
              <a:t>factors of topography are derived from the study area </a:t>
            </a:r>
            <a:r>
              <a:rPr lang="en-US" sz="2400" dirty="0" smtClean="0"/>
              <a:t>DEM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56218" y="67146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Digital Elevation Model </a:t>
            </a:r>
            <a:r>
              <a:rPr lang="en-US" sz="2400" b="1" dirty="0" smtClean="0">
                <a:solidFill>
                  <a:schemeClr val="bg1"/>
                </a:solidFill>
              </a:rPr>
              <a:t>(DEM)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90" y="533400"/>
            <a:ext cx="25003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3600"/>
            <a:ext cx="5586827" cy="4343400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46601" y="9277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Slope map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512"/>
            <a:ext cx="25003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18911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281" y="804663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8" y="804663"/>
            <a:ext cx="19081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282" y="1285705"/>
            <a:ext cx="40291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Soil map is an efficiency factor that contributes in investigating the seismicity of an area.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/>
              <a:t>this study atlas soil map for the study area (acquired from University of Sharjah) has been scanned, georeferenced and </a:t>
            </a:r>
            <a:r>
              <a:rPr lang="en-US" sz="2400" dirty="0" smtClean="0"/>
              <a:t>digitized.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83" y="2514600"/>
            <a:ext cx="4347883" cy="3429000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3667"/>
            <a:ext cx="25003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306751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0912" y="454933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99350" y="4903279"/>
            <a:ext cx="180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Anselin </a:t>
            </a:r>
            <a:r>
              <a:rPr lang="en-US" sz="2400" b="1" dirty="0" smtClean="0">
                <a:solidFill>
                  <a:schemeClr val="bg1"/>
                </a:solidFill>
              </a:rPr>
              <a:t>local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Moran’s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6" y="997808"/>
            <a:ext cx="2133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965" y="1143000"/>
            <a:ext cx="4307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Landsat 8 free of cloud cover for the year 2017 </a:t>
            </a:r>
            <a:r>
              <a:rPr lang="en-US" sz="2400" dirty="0"/>
              <a:t>were downloaded from USGS web site then mosaicked.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Band combinations </a:t>
            </a:r>
            <a:r>
              <a:rPr lang="en-US" sz="2400" dirty="0">
                <a:solidFill>
                  <a:srgbClr val="FF0000"/>
                </a:solidFill>
              </a:rPr>
              <a:t>(6,7,4) </a:t>
            </a:r>
            <a:r>
              <a:rPr lang="en-US" sz="2400" dirty="0"/>
              <a:t>made the input for the supervised </a:t>
            </a:r>
            <a:r>
              <a:rPr lang="en-US" sz="2400" dirty="0" smtClean="0"/>
              <a:t>classification</a:t>
            </a:r>
            <a:r>
              <a:rPr lang="en-US" sz="2400" dirty="0"/>
              <a:t>. (</a:t>
            </a:r>
            <a:r>
              <a:rPr lang="en-US" sz="2400" dirty="0" smtClean="0"/>
              <a:t>Mwaniki et, </a:t>
            </a:r>
            <a:r>
              <a:rPr lang="en-US" sz="2400" dirty="0"/>
              <a:t>2015)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ground truth samples were taken from </a:t>
            </a:r>
            <a:r>
              <a:rPr lang="en-US" sz="2400" dirty="0">
                <a:solidFill>
                  <a:srgbClr val="FF0000"/>
                </a:solidFill>
              </a:rPr>
              <a:t>Atlas UAE geology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3798"/>
            <a:ext cx="4068373" cy="3158675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35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50971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5685" y="1667779"/>
            <a:ext cx="2364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Slope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3274" y="1667779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5115" y="1667778"/>
            <a:ext cx="193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Geology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667779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Distance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6702" y="1681599"/>
            <a:ext cx="840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PGA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8" y="1600200"/>
            <a:ext cx="834694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60123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5685" y="1667779"/>
            <a:ext cx="2364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Slope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521" y="1373722"/>
            <a:ext cx="5597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AHP is a method that allows the consideration of both </a:t>
            </a:r>
            <a:r>
              <a:rPr lang="en-US" sz="2400" dirty="0" smtClean="0">
                <a:solidFill>
                  <a:srgbClr val="FF0000"/>
                </a:solidFill>
              </a:rPr>
              <a:t>objective and </a:t>
            </a:r>
            <a:r>
              <a:rPr lang="en-US" sz="2400" dirty="0">
                <a:solidFill>
                  <a:srgbClr val="FF0000"/>
                </a:solidFill>
              </a:rPr>
              <a:t>subjective factors</a:t>
            </a:r>
            <a:r>
              <a:rPr lang="en-US" sz="2400" dirty="0"/>
              <a:t> in ranking alternatives.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AHP </a:t>
            </a:r>
            <a:r>
              <a:rPr lang="en-US" sz="2400" dirty="0"/>
              <a:t>assists </a:t>
            </a:r>
            <a:r>
              <a:rPr lang="en-US" sz="2400" dirty="0" smtClean="0"/>
              <a:t>the decision-making </a:t>
            </a:r>
            <a:r>
              <a:rPr lang="en-US" sz="2400" dirty="0"/>
              <a:t>process by </a:t>
            </a:r>
            <a:r>
              <a:rPr lang="en-US" sz="2400" dirty="0" smtClean="0"/>
              <a:t>organizing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alternative solutions </a:t>
            </a:r>
            <a:r>
              <a:rPr lang="en-US" sz="2400" dirty="0"/>
              <a:t>to a specific problem in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hierarchical </a:t>
            </a:r>
            <a:r>
              <a:rPr lang="en-US" sz="2400" dirty="0">
                <a:solidFill>
                  <a:srgbClr val="FF0000"/>
                </a:solidFill>
              </a:rPr>
              <a:t>decision model</a:t>
            </a:r>
            <a:r>
              <a:rPr lang="en-US" sz="2400" dirty="0"/>
              <a:t> (Erden and </a:t>
            </a:r>
            <a:r>
              <a:rPr lang="en-US" sz="2400" dirty="0" smtClean="0"/>
              <a:t>Karaman, 2012</a:t>
            </a:r>
            <a:r>
              <a:rPr lang="en-US" sz="2400" dirty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7166"/>
            <a:ext cx="2423518" cy="40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221229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291174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Taking into consideration </a:t>
            </a:r>
            <a:r>
              <a:rPr lang="en-US" sz="2400" dirty="0" smtClean="0">
                <a:solidFill>
                  <a:srgbClr val="FF0000"/>
                </a:solidFill>
              </a:rPr>
              <a:t>experts </a:t>
            </a:r>
            <a:r>
              <a:rPr lang="en-US" sz="2400" dirty="0">
                <a:solidFill>
                  <a:srgbClr val="FF0000"/>
                </a:solidFill>
              </a:rPr>
              <a:t>opinion</a:t>
            </a:r>
            <a:r>
              <a:rPr lang="en-US" sz="2400" dirty="0"/>
              <a:t>, </a:t>
            </a:r>
            <a:r>
              <a:rPr lang="en-US" sz="2400" dirty="0" smtClean="0"/>
              <a:t>and after literature review the </a:t>
            </a:r>
            <a:r>
              <a:rPr lang="en-US" sz="2400" dirty="0">
                <a:solidFill>
                  <a:srgbClr val="FF0000"/>
                </a:solidFill>
              </a:rPr>
              <a:t>pairwise comparison matrix </a:t>
            </a:r>
            <a:r>
              <a:rPr lang="en-US" sz="2400" dirty="0" smtClean="0"/>
              <a:t>had been developed to assign the suitable weights.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9" y="2971800"/>
            <a:ext cx="7852802" cy="23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3899" y="527719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381000"/>
            <a:ext cx="4090797" cy="5949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99" y="1706673"/>
            <a:ext cx="4166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According to </a:t>
            </a:r>
            <a:r>
              <a:rPr lang="en-US" sz="2400" dirty="0" smtClean="0">
                <a:solidFill>
                  <a:srgbClr val="FF0000"/>
                </a:solidFill>
              </a:rPr>
              <a:t>experts </a:t>
            </a:r>
            <a:r>
              <a:rPr lang="en-US" sz="2400" dirty="0">
                <a:solidFill>
                  <a:srgbClr val="FF0000"/>
                </a:solidFill>
              </a:rPr>
              <a:t>opinion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literature review</a:t>
            </a:r>
            <a:r>
              <a:rPr lang="en-US" sz="2400" dirty="0"/>
              <a:t>, and after generating the pairwise comparison matrix each of the considered factors (that includes PGA, and distance from main faults, slope, soil, geology maps) had </a:t>
            </a:r>
            <a:r>
              <a:rPr lang="en-US" sz="2400" dirty="0" smtClean="0"/>
              <a:t>been </a:t>
            </a:r>
            <a:r>
              <a:rPr lang="en-US" sz="2400" dirty="0" smtClean="0">
                <a:solidFill>
                  <a:srgbClr val="FF0000"/>
                </a:solidFill>
              </a:rPr>
              <a:t>reclassified and  ranked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2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4720" y="162501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Methodology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5776"/>
            <a:ext cx="7086600" cy="5488283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16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564" y="2438400"/>
            <a:ext cx="7772400" cy="19542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54675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24116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+mj-lt"/>
              </a:rPr>
              <a:t>Earthquake </a:t>
            </a:r>
            <a:r>
              <a:rPr lang="en-US" sz="2400" dirty="0">
                <a:latin typeface="+mj-lt"/>
              </a:rPr>
              <a:t>is the </a:t>
            </a:r>
            <a:r>
              <a:rPr lang="en-US" sz="2400" dirty="0" smtClean="0">
                <a:latin typeface="+mj-lt"/>
              </a:rPr>
              <a:t>shaking of the Earth surface, resulting from the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sudden release of energy</a:t>
            </a:r>
            <a:r>
              <a:rPr lang="en-US" sz="2400" dirty="0" smtClean="0">
                <a:latin typeface="+mj-lt"/>
              </a:rPr>
              <a:t> in the Earths lithosphere that creates seismic waves.</a:t>
            </a:r>
          </a:p>
          <a:p>
            <a:pPr algn="just"/>
            <a:endParaRPr lang="en-US" sz="24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latin typeface="+mj-lt"/>
              </a:rPr>
              <a:t>Earthquake</a:t>
            </a:r>
            <a:r>
              <a:rPr lang="en-US" sz="2400" dirty="0" smtClean="0">
                <a:latin typeface="+mj-lt"/>
              </a:rPr>
              <a:t> have a substantial effect on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human lives</a:t>
            </a:r>
            <a:r>
              <a:rPr lang="en-US" sz="2400" dirty="0" smtClean="0">
                <a:latin typeface="+mj-lt"/>
              </a:rPr>
              <a:t>, infrastructures and economy. Even though it is considered as a short period disaster, its impact on the affected area could last for years.</a:t>
            </a:r>
          </a:p>
          <a:p>
            <a:pPr algn="just"/>
            <a:endParaRPr lang="en-US" sz="24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latin typeface="+mj-lt"/>
              </a:rPr>
              <a:t>Earthquake</a:t>
            </a:r>
            <a:r>
              <a:rPr lang="en-US" sz="2400" dirty="0" smtClean="0">
                <a:latin typeface="+mj-lt"/>
              </a:rPr>
              <a:t> are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described by</a:t>
            </a:r>
            <a:r>
              <a:rPr lang="en-US" sz="2400" dirty="0" smtClean="0">
                <a:latin typeface="+mj-lt"/>
              </a:rPr>
              <a:t> its magnitude, speed of onset, frequency, duration, and its geographic location (epicenter location</a:t>
            </a:r>
            <a:r>
              <a:rPr lang="en-US" sz="2400" dirty="0" smtClean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02915"/>
            <a:ext cx="2971800" cy="190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66369"/>
            <a:ext cx="2971800" cy="1931670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82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28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Results and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Analysis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9328" y="920080"/>
            <a:ext cx="43953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Five </a:t>
            </a:r>
            <a:r>
              <a:rPr lang="en-US" sz="2400" dirty="0" smtClean="0"/>
              <a:t>risk zones </a:t>
            </a:r>
            <a:r>
              <a:rPr lang="en-US" sz="2400" dirty="0"/>
              <a:t>had been developed according to the region earthquake </a:t>
            </a:r>
            <a:r>
              <a:rPr lang="en-US" sz="2400" dirty="0" smtClean="0"/>
              <a:t>hazard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amplification effect of the </a:t>
            </a:r>
            <a:r>
              <a:rPr lang="en-US" sz="2400" dirty="0">
                <a:solidFill>
                  <a:srgbClr val="FF0000"/>
                </a:solidFill>
              </a:rPr>
              <a:t>PGA, slope, and source to site distance </a:t>
            </a:r>
            <a:r>
              <a:rPr lang="en-US" sz="2400" dirty="0"/>
              <a:t>parameters reach its highest at the Fujairah and Old Ras al-Khaimah </a:t>
            </a:r>
            <a:r>
              <a:rPr lang="en-US" sz="2400" dirty="0" smtClean="0"/>
              <a:t>emirates.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amplification effect of the </a:t>
            </a:r>
            <a:r>
              <a:rPr lang="en-US" sz="2400" dirty="0">
                <a:solidFill>
                  <a:srgbClr val="FF0000"/>
                </a:solidFill>
              </a:rPr>
              <a:t>geology and soil </a:t>
            </a:r>
            <a:r>
              <a:rPr lang="en-US" sz="2400" dirty="0"/>
              <a:t>parameters reach its highest at the middle and southern parts </a:t>
            </a:r>
            <a:r>
              <a:rPr lang="en-US" sz="2400" dirty="0" smtClean="0"/>
              <a:t>of the study area.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8" y="1492579"/>
            <a:ext cx="4091399" cy="3155622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8197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Results and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Analysis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964" y="875676"/>
            <a:ext cx="53127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“very high” </a:t>
            </a:r>
            <a:r>
              <a:rPr lang="en-US" sz="2400" dirty="0" smtClean="0"/>
              <a:t>risk zone </a:t>
            </a:r>
            <a:r>
              <a:rPr lang="en-US" sz="2400" dirty="0"/>
              <a:t>is located in Fujairah city covering </a:t>
            </a:r>
            <a:r>
              <a:rPr lang="en-US" sz="2400" dirty="0">
                <a:solidFill>
                  <a:srgbClr val="FF0000"/>
                </a:solidFill>
              </a:rPr>
              <a:t>202 km2 </a:t>
            </a:r>
            <a:r>
              <a:rPr lang="en-US" sz="2400" dirty="0"/>
              <a:t>highly populated spot.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“high” </a:t>
            </a:r>
            <a:r>
              <a:rPr lang="en-US" sz="2400" dirty="0" smtClean="0"/>
              <a:t>risk zone covers </a:t>
            </a:r>
            <a:r>
              <a:rPr lang="en-US" sz="2400" dirty="0"/>
              <a:t>some areas within Fujairah, Ras AlKhaimah, and Sharjah </a:t>
            </a:r>
            <a:r>
              <a:rPr lang="en-US" sz="2400" dirty="0" smtClean="0"/>
              <a:t>covering </a:t>
            </a:r>
            <a:r>
              <a:rPr lang="en-US" sz="2400" dirty="0" smtClean="0">
                <a:solidFill>
                  <a:srgbClr val="FF0000"/>
                </a:solidFill>
              </a:rPr>
              <a:t>7436 km2.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Sharjah </a:t>
            </a:r>
            <a:r>
              <a:rPr lang="en-US" sz="2400" dirty="0">
                <a:solidFill>
                  <a:srgbClr val="FF0000"/>
                </a:solidFill>
              </a:rPr>
              <a:t>and Dubai cities </a:t>
            </a:r>
            <a:r>
              <a:rPr lang="en-US" sz="2400" dirty="0" smtClean="0"/>
              <a:t>ranging from </a:t>
            </a:r>
            <a:r>
              <a:rPr lang="en-US" sz="2400" dirty="0"/>
              <a:t>“High” to moderate </a:t>
            </a:r>
            <a:r>
              <a:rPr lang="en-US" sz="2400" dirty="0" smtClean="0"/>
              <a:t>zones.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Abu </a:t>
            </a:r>
            <a:r>
              <a:rPr lang="en-US" sz="2400" dirty="0">
                <a:solidFill>
                  <a:srgbClr val="FF0000"/>
                </a:solidFill>
              </a:rPr>
              <a:t>Dhabi </a:t>
            </a:r>
            <a:r>
              <a:rPr lang="en-US" sz="2400" dirty="0"/>
              <a:t>city stands relatively far from seismic hot spots and </a:t>
            </a:r>
            <a:r>
              <a:rPr lang="en-US" sz="2400" dirty="0" smtClean="0"/>
              <a:t>major faults </a:t>
            </a:r>
            <a:r>
              <a:rPr lang="en-US" sz="2400" dirty="0"/>
              <a:t>and placed in the low seismic </a:t>
            </a:r>
            <a:r>
              <a:rPr lang="en-US" sz="2400" dirty="0" smtClean="0"/>
              <a:t>risk zone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84" y="1828800"/>
            <a:ext cx="3359083" cy="2590800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5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6519" y="37355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Conclusion and Future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964" y="1143000"/>
            <a:ext cx="8530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This study represents an effort to </a:t>
            </a:r>
            <a:r>
              <a:rPr lang="en-US" sz="2400" dirty="0">
                <a:solidFill>
                  <a:srgbClr val="FF0000"/>
                </a:solidFill>
              </a:rPr>
              <a:t>investigate the temporal and spatial distribution of earthquakes</a:t>
            </a:r>
            <a:r>
              <a:rPr lang="en-US" sz="2400" dirty="0"/>
              <a:t> at the Arabian plate between the years 1900 and 2015 and its correlation with UAE location.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Earthquake </a:t>
            </a:r>
            <a:r>
              <a:rPr lang="en-US" sz="2400" dirty="0"/>
              <a:t>events were found to occur in cluster basically in the </a:t>
            </a:r>
            <a:r>
              <a:rPr lang="en-US" sz="2400" dirty="0">
                <a:solidFill>
                  <a:srgbClr val="FF0000"/>
                </a:solidFill>
              </a:rPr>
              <a:t>northern and southeastern parts </a:t>
            </a:r>
            <a:r>
              <a:rPr lang="en-US" sz="2400" dirty="0"/>
              <a:t>of the Arabian plate. </a:t>
            </a: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Distances </a:t>
            </a:r>
            <a:r>
              <a:rPr lang="en-US" sz="2400" dirty="0"/>
              <a:t>from Arabian plate earthquakes hotspots location had been used to generate </a:t>
            </a:r>
            <a:r>
              <a:rPr lang="en-US" sz="2400" dirty="0">
                <a:solidFill>
                  <a:srgbClr val="FF0000"/>
                </a:solidFill>
              </a:rPr>
              <a:t>PGA maps </a:t>
            </a:r>
            <a:r>
              <a:rPr lang="en-US" sz="2400" dirty="0"/>
              <a:t>for the UAE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In this study, various </a:t>
            </a:r>
            <a:r>
              <a:rPr lang="en-US" sz="2400" dirty="0">
                <a:solidFill>
                  <a:srgbClr val="FF0000"/>
                </a:solidFill>
              </a:rPr>
              <a:t>geospatial </a:t>
            </a:r>
            <a:r>
              <a:rPr lang="en-US" sz="2400" dirty="0" smtClean="0">
                <a:solidFill>
                  <a:srgbClr val="FF0000"/>
                </a:solidFill>
              </a:rPr>
              <a:t>factors </a:t>
            </a:r>
            <a:r>
              <a:rPr lang="en-US" sz="2400" dirty="0" smtClean="0"/>
              <a:t>(include </a:t>
            </a:r>
            <a:r>
              <a:rPr lang="en-US" sz="2400" dirty="0"/>
              <a:t>distance </a:t>
            </a:r>
            <a:r>
              <a:rPr lang="en-US" sz="2400" dirty="0" smtClean="0"/>
              <a:t>map, </a:t>
            </a:r>
            <a:r>
              <a:rPr lang="en-US" sz="2400" dirty="0"/>
              <a:t>PGA, geology, soil, and slope </a:t>
            </a:r>
            <a:r>
              <a:rPr lang="en-US" sz="2400" dirty="0" smtClean="0"/>
              <a:t>maps)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had been considered to locate the hazardous zones and develop </a:t>
            </a:r>
            <a:r>
              <a:rPr lang="en-US" sz="2400" dirty="0">
                <a:solidFill>
                  <a:srgbClr val="FF0000"/>
                </a:solidFill>
              </a:rPr>
              <a:t>UAE SHZM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554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305068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Conclusion and Future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964" y="1291174"/>
            <a:ext cx="845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SHZM </a:t>
            </a:r>
            <a:r>
              <a:rPr lang="en-US" sz="2400" dirty="0"/>
              <a:t>shows that </a:t>
            </a:r>
            <a:r>
              <a:rPr lang="en-US" sz="2400" dirty="0" smtClean="0">
                <a:solidFill>
                  <a:srgbClr val="FF0000"/>
                </a:solidFill>
              </a:rPr>
              <a:t>coastal and downtown areas at </a:t>
            </a:r>
            <a:r>
              <a:rPr lang="en-US" sz="2400" dirty="0">
                <a:solidFill>
                  <a:srgbClr val="FF0000"/>
                </a:solidFill>
              </a:rPr>
              <a:t>Fujairah emirates are </a:t>
            </a:r>
            <a:r>
              <a:rPr lang="en-US" sz="2400" dirty="0" smtClean="0">
                <a:solidFill>
                  <a:srgbClr val="FF0000"/>
                </a:solidFill>
              </a:rPr>
              <a:t>most vulnerable </a:t>
            </a:r>
            <a:r>
              <a:rPr lang="en-US" sz="2400" dirty="0"/>
              <a:t>and its population is on a very high-risk </a:t>
            </a:r>
            <a:r>
              <a:rPr lang="en-US" sz="2400" dirty="0" smtClean="0"/>
              <a:t>zone.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10.78</a:t>
            </a:r>
            <a:r>
              <a:rPr lang="en-US" sz="2400" dirty="0">
                <a:solidFill>
                  <a:srgbClr val="FF0000"/>
                </a:solidFill>
              </a:rPr>
              <a:t>% </a:t>
            </a:r>
            <a:r>
              <a:rPr lang="en-US" sz="2400" dirty="0">
                <a:solidFill>
                  <a:prstClr val="black"/>
                </a:solidFill>
              </a:rPr>
              <a:t>of total study area falls under the high-risk zone, </a:t>
            </a:r>
            <a:r>
              <a:rPr lang="en-US" sz="2400" dirty="0">
                <a:solidFill>
                  <a:srgbClr val="FF0000"/>
                </a:solidFill>
              </a:rPr>
              <a:t>25.91% </a:t>
            </a:r>
            <a:r>
              <a:rPr lang="en-US" sz="2400" dirty="0">
                <a:solidFill>
                  <a:prstClr val="black"/>
                </a:solidFill>
              </a:rPr>
              <a:t>under moderate risk, and </a:t>
            </a:r>
            <a:r>
              <a:rPr lang="en-US" sz="2400" dirty="0">
                <a:solidFill>
                  <a:srgbClr val="FF0000"/>
                </a:solidFill>
              </a:rPr>
              <a:t>48.95% </a:t>
            </a:r>
            <a:r>
              <a:rPr lang="en-US" sz="2400" dirty="0">
                <a:solidFill>
                  <a:prstClr val="black"/>
                </a:solidFill>
              </a:rPr>
              <a:t>under low-risk zone.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The SHZM map is expected to </a:t>
            </a:r>
            <a:r>
              <a:rPr lang="en-US" sz="2400" dirty="0">
                <a:solidFill>
                  <a:srgbClr val="FF0000"/>
                </a:solidFill>
              </a:rPr>
              <a:t>increase the awareness </a:t>
            </a:r>
            <a:r>
              <a:rPr lang="en-US" sz="2400" dirty="0">
                <a:solidFill>
                  <a:prstClr val="black"/>
                </a:solidFill>
              </a:rPr>
              <a:t>for earthquake hazards.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Different </a:t>
            </a:r>
            <a:r>
              <a:rPr lang="en-US" sz="2400" dirty="0">
                <a:solidFill>
                  <a:srgbClr val="FF0000"/>
                </a:solidFill>
              </a:rPr>
              <a:t>emergency management procedures and vulnerability studies </a:t>
            </a:r>
            <a:r>
              <a:rPr lang="en-US" sz="2400" dirty="0">
                <a:solidFill>
                  <a:prstClr val="black"/>
                </a:solidFill>
              </a:rPr>
              <a:t>should be considered.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10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1400" y="2634523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894"/>
            <a:ext cx="7772400" cy="19542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894"/>
            <a:ext cx="7772400" cy="19542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7818" y="168322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</a:p>
          <a:p>
            <a:pPr algn="ctr"/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482" y="1143000"/>
            <a:ext cx="85690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Identify and map-related geological, geophysical factors and their </a:t>
            </a:r>
            <a:r>
              <a:rPr lang="en-US" sz="2400" dirty="0" smtClean="0">
                <a:solidFill>
                  <a:srgbClr val="FF0000"/>
                </a:solidFill>
              </a:rPr>
              <a:t>weighted contribution </a:t>
            </a:r>
            <a:r>
              <a:rPr lang="en-US" sz="2400" dirty="0" smtClean="0"/>
              <a:t>in seismic activity at </a:t>
            </a:r>
            <a:r>
              <a:rPr lang="en-US" sz="2400" dirty="0"/>
              <a:t>UAE.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Perform </a:t>
            </a:r>
            <a:r>
              <a:rPr lang="en-US" sz="2400" dirty="0">
                <a:solidFill>
                  <a:srgbClr val="FF0000"/>
                </a:solidFill>
              </a:rPr>
              <a:t>spatial-temporal statistical analysis </a:t>
            </a:r>
            <a:r>
              <a:rPr lang="en-US" sz="2400" dirty="0"/>
              <a:t>for earthquake events within Arabian plates </a:t>
            </a:r>
            <a:r>
              <a:rPr lang="en-US" sz="2400" dirty="0" smtClean="0"/>
              <a:t>along with </a:t>
            </a:r>
            <a:r>
              <a:rPr lang="en-US" sz="2400" dirty="0"/>
              <a:t>its directional distribution.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Develop </a:t>
            </a:r>
            <a:r>
              <a:rPr lang="en-US" sz="2400" dirty="0" smtClean="0">
                <a:solidFill>
                  <a:srgbClr val="FF0000"/>
                </a:solidFill>
              </a:rPr>
              <a:t>Peak Ground Acceleration (PGA) </a:t>
            </a:r>
            <a:r>
              <a:rPr lang="en-US" sz="2400" dirty="0" smtClean="0"/>
              <a:t>map.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Utilize </a:t>
            </a:r>
            <a:r>
              <a:rPr lang="en-US" sz="2400" dirty="0">
                <a:solidFill>
                  <a:srgbClr val="FF0000"/>
                </a:solidFill>
              </a:rPr>
              <a:t>Analytic Hierarchy </a:t>
            </a:r>
            <a:r>
              <a:rPr lang="en-US" sz="2400" dirty="0" smtClean="0">
                <a:solidFill>
                  <a:srgbClr val="FF0000"/>
                </a:solidFill>
              </a:rPr>
              <a:t>Process (AHP) along with weighted overlay analysis </a:t>
            </a:r>
            <a:r>
              <a:rPr lang="en-US" sz="2400" dirty="0" smtClean="0"/>
              <a:t>to prepare Seismic Hazard Zonation Map (SHZM) for UAE.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2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95618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Study Area 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81" y="918893"/>
            <a:ext cx="3318164" cy="2569451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4630" y="1006467"/>
            <a:ext cx="46066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UAE is located at the </a:t>
            </a:r>
            <a:r>
              <a:rPr lang="en-US" sz="2400" dirty="0" smtClean="0">
                <a:solidFill>
                  <a:srgbClr val="FF0000"/>
                </a:solidFill>
              </a:rPr>
              <a:t>Arabian plate</a:t>
            </a:r>
            <a:r>
              <a:rPr lang="en-US" sz="2400" dirty="0" smtClean="0"/>
              <a:t>, western Asia at the southeast end of the Arabian Peninsula. </a:t>
            </a:r>
          </a:p>
          <a:p>
            <a:pPr algn="just"/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UAE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total area </a:t>
            </a:r>
            <a:r>
              <a:rPr lang="en-US" sz="2400" dirty="0" smtClean="0"/>
              <a:t>is </a:t>
            </a:r>
            <a:r>
              <a:rPr lang="en-US" sz="2400" dirty="0"/>
              <a:t>83,600 km2, </a:t>
            </a:r>
            <a:r>
              <a:rPr lang="en-US" sz="2400" dirty="0" smtClean="0"/>
              <a:t>its </a:t>
            </a:r>
            <a:r>
              <a:rPr lang="en-US" sz="2400" dirty="0" smtClean="0">
                <a:solidFill>
                  <a:srgbClr val="FF0000"/>
                </a:solidFill>
              </a:rPr>
              <a:t>population estimate </a:t>
            </a:r>
            <a:r>
              <a:rPr lang="en-US" sz="2400" dirty="0" smtClean="0"/>
              <a:t>: </a:t>
            </a:r>
          </a:p>
          <a:p>
            <a:pPr marL="1257300" lvl="2" indent="-342900" algn="just">
              <a:buSzPct val="50000"/>
              <a:buFont typeface="Wingdings" panose="05000000000000000000" pitchFamily="2" charset="2"/>
              <a:buChar char="q"/>
            </a:pPr>
            <a:r>
              <a:rPr lang="en-US" sz="2400" dirty="0"/>
              <a:t>2005 was  4,106,427 </a:t>
            </a:r>
          </a:p>
          <a:p>
            <a:pPr marL="1257300" lvl="2" indent="-342900" algn="just">
              <a:buSzPct val="50000"/>
              <a:buFont typeface="Wingdings" panose="05000000000000000000" pitchFamily="2" charset="2"/>
              <a:buChar char="q"/>
            </a:pPr>
            <a:r>
              <a:rPr lang="en-US" sz="2400" dirty="0" smtClean="0"/>
              <a:t>2016 was  9,269,612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UAE </a:t>
            </a:r>
            <a:r>
              <a:rPr lang="en-US" sz="2400" dirty="0">
                <a:solidFill>
                  <a:srgbClr val="FF0000"/>
                </a:solidFill>
              </a:rPr>
              <a:t>coast </a:t>
            </a:r>
            <a:r>
              <a:rPr lang="en-US" sz="2400" dirty="0"/>
              <a:t>stretches for more than 650 km (404 mi) along the southern shore of the </a:t>
            </a:r>
            <a:r>
              <a:rPr lang="en-US" sz="2400" dirty="0" smtClean="0"/>
              <a:t>Arabian Sea.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2" y="3576907"/>
            <a:ext cx="3491682" cy="2715753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6819563" y="1905000"/>
            <a:ext cx="800437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19781" y="2590800"/>
            <a:ext cx="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1894"/>
            <a:ext cx="7772400" cy="19542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8652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Problem Definition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87" y="916619"/>
            <a:ext cx="5749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Previous studies described </a:t>
            </a:r>
            <a:r>
              <a:rPr lang="en-US" sz="2400" b="1" u="sng" dirty="0" smtClean="0"/>
              <a:t>UAE</a:t>
            </a:r>
            <a:r>
              <a:rPr lang="en-US" sz="2400" dirty="0" smtClean="0"/>
              <a:t> as </a:t>
            </a:r>
            <a:r>
              <a:rPr lang="en-US" sz="2400" dirty="0" smtClean="0">
                <a:solidFill>
                  <a:srgbClr val="FF0000"/>
                </a:solidFill>
              </a:rPr>
              <a:t>low </a:t>
            </a:r>
            <a:r>
              <a:rPr lang="en-US" sz="2400" dirty="0">
                <a:solidFill>
                  <a:srgbClr val="FF0000"/>
                </a:solidFill>
              </a:rPr>
              <a:t>seismic activity </a:t>
            </a:r>
            <a:r>
              <a:rPr lang="en-US" sz="2400" dirty="0"/>
              <a:t>area (Aldama-Bustos et al., 2009) where seismic hazards have been classified as insignificant (Pascucci et al., 2008</a:t>
            </a:r>
            <a:r>
              <a:rPr lang="en-US" sz="2400" dirty="0" smtClean="0"/>
              <a:t>).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u="sng" dirty="0" smtClean="0"/>
              <a:t>UAE’s</a:t>
            </a:r>
            <a:r>
              <a:rPr lang="en-US" sz="2400" dirty="0" smtClean="0"/>
              <a:t> </a:t>
            </a:r>
            <a:r>
              <a:rPr lang="en-US" sz="2400" dirty="0"/>
              <a:t>proximity to </a:t>
            </a:r>
            <a:r>
              <a:rPr lang="en-US" sz="2400" dirty="0">
                <a:solidFill>
                  <a:srgbClr val="FF0000"/>
                </a:solidFill>
              </a:rPr>
              <a:t>major faults </a:t>
            </a:r>
            <a:r>
              <a:rPr lang="en-US" sz="2400" dirty="0"/>
              <a:t>and active seismic </a:t>
            </a:r>
            <a:r>
              <a:rPr lang="en-US" sz="2400" dirty="0" smtClean="0"/>
              <a:t>sources</a:t>
            </a:r>
            <a:r>
              <a:rPr lang="en-US" sz="2400" dirty="0"/>
              <a:t>.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u="sng" dirty="0" smtClean="0"/>
              <a:t>UAE’s</a:t>
            </a:r>
            <a:r>
              <a:rPr lang="en-US" sz="2400" dirty="0" smtClean="0"/>
              <a:t> extensive </a:t>
            </a:r>
            <a:r>
              <a:rPr lang="en-US" sz="2400" dirty="0">
                <a:solidFill>
                  <a:srgbClr val="FF0000"/>
                </a:solidFill>
              </a:rPr>
              <a:t>urban development </a:t>
            </a:r>
            <a:r>
              <a:rPr lang="en-US" sz="2400" dirty="0"/>
              <a:t>activities and </a:t>
            </a:r>
            <a:r>
              <a:rPr lang="en-US" sz="2400" dirty="0">
                <a:solidFill>
                  <a:srgbClr val="FF0000"/>
                </a:solidFill>
              </a:rPr>
              <a:t>financial investments</a:t>
            </a:r>
            <a:r>
              <a:rPr lang="en-US" sz="2400" dirty="0"/>
              <a:t>, and it’s </a:t>
            </a:r>
            <a:r>
              <a:rPr lang="en-US" sz="2400" dirty="0">
                <a:solidFill>
                  <a:srgbClr val="FF0000"/>
                </a:solidFill>
              </a:rPr>
              <a:t>rapidly growing population </a:t>
            </a:r>
            <a:r>
              <a:rPr lang="en-US" sz="2400" dirty="0"/>
              <a:t>reveal an urgent need to examine and study the region’s seismic risk (Al-</a:t>
            </a:r>
            <a:r>
              <a:rPr lang="en-US" sz="2400" dirty="0" err="1"/>
              <a:t>Ruzouq</a:t>
            </a:r>
            <a:r>
              <a:rPr lang="en-US" sz="2400" dirty="0"/>
              <a:t> et al., 2017).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76" y="3732774"/>
            <a:ext cx="2841151" cy="1890657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1288003"/>
            <a:ext cx="2878510" cy="2230038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2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3429" y="2286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Problem Definition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82" y="5908674"/>
            <a:ext cx="8721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16DEC6-168B-426A-B2D5-2377F0F2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63" y="1079148"/>
            <a:ext cx="6234673" cy="4635852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94821" y="5715000"/>
            <a:ext cx="5837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Reported damage around Masafi </a:t>
            </a:r>
            <a:r>
              <a:rPr lang="en-US" dirty="0" smtClean="0"/>
              <a:t>area, after </a:t>
            </a:r>
            <a:r>
              <a:rPr lang="en-US" dirty="0"/>
              <a:t>the March 11th, 2002  moderate earthquake </a:t>
            </a:r>
            <a:r>
              <a:rPr lang="en-US" dirty="0" smtClean="0"/>
              <a:t>(</a:t>
            </a:r>
            <a:r>
              <a:rPr lang="en-US" dirty="0"/>
              <a:t>Al Shamsi, 2013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6" y="3801040"/>
            <a:ext cx="29987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55" y="3801039"/>
            <a:ext cx="29987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53" y="1427146"/>
            <a:ext cx="29987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86" y="1453304"/>
            <a:ext cx="29987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Data 8"/>
          <p:cNvSpPr/>
          <p:nvPr/>
        </p:nvSpPr>
        <p:spPr>
          <a:xfrm>
            <a:off x="306557" y="1447800"/>
            <a:ext cx="2971800" cy="1828800"/>
          </a:xfrm>
          <a:prstGeom prst="flowChartInputOutpu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1524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Spatial Data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875676"/>
            <a:ext cx="87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9457" y="1965573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Faults Lines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ArcGIS online map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1774576"/>
            <a:ext cx="23646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Digital Elevation Model (DEM)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USGS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6130" y="434262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Soil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UAE Atlas </a:t>
            </a:r>
            <a:r>
              <a:rPr lang="en-US" sz="20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6848" y="4342625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Geology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Landsat 8 images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91130" y="1427146"/>
            <a:ext cx="2188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white"/>
                </a:solidFill>
              </a:rPr>
              <a:t>Earthquake </a:t>
            </a:r>
            <a:r>
              <a:rPr lang="en-US" sz="2400" b="1" dirty="0" smtClean="0">
                <a:solidFill>
                  <a:prstClr val="white"/>
                </a:solidFill>
              </a:rPr>
              <a:t>events </a:t>
            </a:r>
            <a:endParaRPr lang="en-US" sz="2400" b="1" dirty="0">
              <a:solidFill>
                <a:prstClr val="white"/>
              </a:solidFill>
            </a:endParaRPr>
          </a:p>
          <a:p>
            <a:pPr lvl="0" algn="ctr"/>
            <a:r>
              <a:rPr lang="en-US" sz="2000" dirty="0">
                <a:solidFill>
                  <a:prstClr val="white"/>
                </a:solidFill>
              </a:rPr>
              <a:t>Earthquake catalogue (Deif et, 2017)</a:t>
            </a:r>
          </a:p>
        </p:txBody>
      </p:sp>
    </p:spTree>
    <p:extLst>
      <p:ext uri="{BB962C8B-B14F-4D97-AF65-F5344CB8AC3E}">
        <p14:creationId xmlns:p14="http://schemas.microsoft.com/office/powerpoint/2010/main" val="32356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687697" cy="5706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340" y="685800"/>
            <a:ext cx="3613162" cy="1785104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</a:rPr>
              <a:t>Spatial Data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Earthquake Catalog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Faults line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DTM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SOIL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Geology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3635" y="2646407"/>
            <a:ext cx="3594965" cy="203132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2. Data Processing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Statistical Analysis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/>
              <a:t>Geo-referencing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Mosaicking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Classification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Slope generation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Distance generation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203" y="4859408"/>
            <a:ext cx="3594965" cy="12926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3. AHP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/>
              <a:t>Weighting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Ranking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1600" b="1" dirty="0" smtClean="0"/>
              <a:t>Reclassifying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35606" y="1981200"/>
            <a:ext cx="1255594" cy="2362200"/>
          </a:xfrm>
          <a:prstGeom prst="roundRect">
            <a:avLst/>
          </a:prstGeom>
          <a:solidFill>
            <a:schemeClr val="bg1">
              <a:lumMod val="65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4535606" y="4609530"/>
            <a:ext cx="914400" cy="42469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412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0585" y="152398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Methodology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8698</TotalTime>
  <Words>1558</Words>
  <Application>Microsoft Office PowerPoint</Application>
  <PresentationFormat>On-screen Show (4:3)</PresentationFormat>
  <Paragraphs>285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GEOSTATISTICAL SEISMIC ANALYSIS AND HAZARD ASSESSMENT;  UNITED ARAB EMIRATES  College of Earth and Mineral Sciences  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</dc:creator>
  <cp:lastModifiedBy>Rami</cp:lastModifiedBy>
  <cp:revision>248</cp:revision>
  <dcterms:created xsi:type="dcterms:W3CDTF">2018-02-26T09:40:57Z</dcterms:created>
  <dcterms:modified xsi:type="dcterms:W3CDTF">2018-03-17T06:11:12Z</dcterms:modified>
</cp:coreProperties>
</file>