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autoCompressPictures="0">
  <p:sldMasterIdLst>
    <p:sldMasterId id="2147483654" r:id="rId1"/>
  </p:sldMasterIdLst>
  <p:notesMasterIdLst>
    <p:notesMasterId r:id="rId25"/>
  </p:notesMasterIdLst>
  <p:sldIdLst>
    <p:sldId id="256" r:id="rId2"/>
    <p:sldId id="258" r:id="rId3"/>
    <p:sldId id="290" r:id="rId4"/>
    <p:sldId id="291" r:id="rId5"/>
    <p:sldId id="257" r:id="rId6"/>
    <p:sldId id="276" r:id="rId7"/>
    <p:sldId id="281" r:id="rId8"/>
    <p:sldId id="278" r:id="rId9"/>
    <p:sldId id="279" r:id="rId10"/>
    <p:sldId id="280" r:id="rId11"/>
    <p:sldId id="292" r:id="rId12"/>
    <p:sldId id="285" r:id="rId13"/>
    <p:sldId id="283" r:id="rId14"/>
    <p:sldId id="261" r:id="rId15"/>
    <p:sldId id="265" r:id="rId16"/>
    <p:sldId id="267" r:id="rId17"/>
    <p:sldId id="268" r:id="rId18"/>
    <p:sldId id="269" r:id="rId19"/>
    <p:sldId id="270" r:id="rId20"/>
    <p:sldId id="271" r:id="rId21"/>
    <p:sldId id="272" r:id="rId22"/>
    <p:sldId id="273" r:id="rId23"/>
    <p:sldId id="286" r:id="rId24"/>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4776" autoAdjust="0"/>
  </p:normalViewPr>
  <p:slideViewPr>
    <p:cSldViewPr>
      <p:cViewPr varScale="1">
        <p:scale>
          <a:sx n="78" d="100"/>
          <a:sy n="78" d="100"/>
        </p:scale>
        <p:origin x="876"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406074365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
        <p:cNvGrpSpPr/>
        <p:nvPr/>
      </p:nvGrpSpPr>
      <p:grpSpPr>
        <a:xfrm>
          <a:off x="0" y="0"/>
          <a:ext cx="0" cy="0"/>
          <a:chOff x="0" y="0"/>
          <a:chExt cx="0" cy="0"/>
        </a:xfrm>
      </p:grpSpPr>
      <p:sp>
        <p:nvSpPr>
          <p:cNvPr id="27" name="Shape 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8" name="Shape 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39059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xfrm>
            <a:off x="3884027" y="8684926"/>
            <a:ext cx="2972421" cy="457513"/>
          </a:xfrm>
          <a:prstGeom prst="rect">
            <a:avLst/>
          </a:prstGeom>
          <a:noFill/>
        </p:spPr>
        <p:txBody>
          <a:bodyPr lIns="89730" tIns="44865" rIns="89730" bIns="44865"/>
          <a:lstStyle/>
          <a:p>
            <a:fld id="{8C20CBBA-1E76-4B4E-AA51-7F23924033AD}" type="slidenum">
              <a:rPr lang="en-US"/>
              <a:pPr/>
              <a:t>9</a:t>
            </a:fld>
            <a:endParaRPr lang="en-US"/>
          </a:p>
        </p:txBody>
      </p:sp>
      <p:sp>
        <p:nvSpPr>
          <p:cNvPr id="29699" name="Rectangle 5"/>
          <p:cNvSpPr txBox="1">
            <a:spLocks noGrp="1" noChangeArrowheads="1"/>
          </p:cNvSpPr>
          <p:nvPr/>
        </p:nvSpPr>
        <p:spPr bwMode="auto">
          <a:xfrm>
            <a:off x="3881176" y="8699064"/>
            <a:ext cx="2976824" cy="444936"/>
          </a:xfrm>
          <a:prstGeom prst="rect">
            <a:avLst/>
          </a:prstGeom>
          <a:noFill/>
          <a:ln w="9525">
            <a:noFill/>
            <a:miter lim="800000"/>
            <a:headEnd/>
            <a:tailEnd/>
          </a:ln>
        </p:spPr>
        <p:txBody>
          <a:bodyPr lIns="18866" tIns="0" rIns="18866" bIns="0" anchor="b"/>
          <a:lstStyle/>
          <a:p>
            <a:pPr algn="r" defTabSz="911118" eaLnBrk="0" hangingPunct="0"/>
            <a:fld id="{FC5D902B-778C-4F96-95A8-03DD77CB1A91}" type="slidenum">
              <a:rPr lang="en-US" i="1">
                <a:latin typeface="Times New Roman" pitchFamily="18" charset="0"/>
              </a:rPr>
              <a:pPr algn="r" defTabSz="911118" eaLnBrk="0" hangingPunct="0"/>
              <a:t>9</a:t>
            </a:fld>
            <a:endParaRPr lang="en-US" i="1" dirty="0">
              <a:latin typeface="Times New Roman" pitchFamily="18" charset="0"/>
            </a:endParaRPr>
          </a:p>
        </p:txBody>
      </p:sp>
      <p:sp>
        <p:nvSpPr>
          <p:cNvPr id="29700" name="Rectangle 2"/>
          <p:cNvSpPr>
            <a:spLocks noGrp="1" noRot="1" noChangeAspect="1" noChangeArrowheads="1" noTextEdit="1"/>
          </p:cNvSpPr>
          <p:nvPr>
            <p:ph type="sldImg"/>
          </p:nvPr>
        </p:nvSpPr>
        <p:spPr>
          <a:xfrm>
            <a:off x="1176338" y="698500"/>
            <a:ext cx="4530725" cy="3397250"/>
          </a:xfrm>
          <a:ln/>
        </p:spPr>
      </p:sp>
      <p:sp>
        <p:nvSpPr>
          <p:cNvPr id="29701" name="Rectangle 3"/>
          <p:cNvSpPr>
            <a:spLocks noGrp="1" noChangeArrowheads="1"/>
          </p:cNvSpPr>
          <p:nvPr>
            <p:ph type="body" idx="1"/>
          </p:nvPr>
        </p:nvSpPr>
        <p:spPr>
          <a:xfrm>
            <a:off x="904352" y="4350320"/>
            <a:ext cx="5049297" cy="4095618"/>
          </a:xfrm>
          <a:noFill/>
          <a:ln/>
        </p:spPr>
        <p:txBody>
          <a:bodyPr lIns="91151" tIns="45586" rIns="91151" bIns="45586"/>
          <a:lstStyle/>
          <a:p>
            <a:pPr eaLnBrk="1" hangingPunct="1"/>
            <a:r>
              <a:rPr lang="en-US" dirty="0" smtClean="0"/>
              <a:t>Where these intersect</a:t>
            </a:r>
            <a:r>
              <a:rPr lang="en-US" baseline="0" dirty="0" smtClean="0"/>
              <a:t> we get what’s called a critical source area for nutrient runoff. These are high-priority areas to manage on farms to minimize runoff.</a:t>
            </a:r>
            <a:endParaRPr lang="en-US" dirty="0" smtClean="0"/>
          </a:p>
        </p:txBody>
      </p:sp>
    </p:spTree>
    <p:extLst>
      <p:ext uri="{BB962C8B-B14F-4D97-AF65-F5344CB8AC3E}">
        <p14:creationId xmlns:p14="http://schemas.microsoft.com/office/powerpoint/2010/main" val="2482712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a:t>
            </a:r>
            <a:r>
              <a:rPr lang="en-US" baseline="0" dirty="0" smtClean="0"/>
              <a:t> goal of Dr. </a:t>
            </a:r>
            <a:r>
              <a:rPr lang="en-US" baseline="0" dirty="0" err="1" smtClean="0"/>
              <a:t>Drohan’s</a:t>
            </a:r>
            <a:r>
              <a:rPr lang="en-US" baseline="0" dirty="0" smtClean="0"/>
              <a:t> research is to try to develop high resolution models of restrictive layers so that we can better map landscapes prone to agricultural runoff.</a:t>
            </a:r>
          </a:p>
          <a:p>
            <a:endParaRPr lang="en-US" baseline="0" dirty="0" smtClean="0"/>
          </a:p>
          <a:p>
            <a:r>
              <a:rPr lang="en-US" baseline="0" dirty="0" smtClean="0"/>
              <a:t>This is an e</a:t>
            </a:r>
            <a:r>
              <a:rPr lang="en-US" dirty="0" smtClean="0"/>
              <a:t>xample of a ground penetrating radar image of a </a:t>
            </a:r>
            <a:r>
              <a:rPr lang="en-US" dirty="0" err="1" smtClean="0"/>
              <a:t>hillslope</a:t>
            </a:r>
            <a:r>
              <a:rPr lang="en-US" dirty="0" smtClean="0"/>
              <a:t> with the restrictive</a:t>
            </a:r>
            <a:r>
              <a:rPr lang="en-US" baseline="0" dirty="0" smtClean="0"/>
              <a:t> layer noted in yellow where present.</a:t>
            </a:r>
            <a:endParaRPr lang="en-US" dirty="0"/>
          </a:p>
        </p:txBody>
      </p:sp>
    </p:spTree>
    <p:extLst>
      <p:ext uri="{BB962C8B-B14F-4D97-AF65-F5344CB8AC3E}">
        <p14:creationId xmlns:p14="http://schemas.microsoft.com/office/powerpoint/2010/main" val="948190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Dr. Drohan has been working with the USDA-ARS (Tony Buda and Pete Kleinman) to model subsurface restrictive</a:t>
            </a:r>
            <a:r>
              <a:rPr lang="en-US" baseline="0" dirty="0" smtClean="0"/>
              <a:t> layers. </a:t>
            </a:r>
          </a:p>
          <a:p>
            <a:endParaRPr lang="en-US" baseline="0" dirty="0" smtClean="0"/>
          </a:p>
          <a:p>
            <a:r>
              <a:rPr lang="en-US" baseline="0" dirty="0" smtClean="0"/>
              <a:t>Here we see an example LIDAR image of the watershed I am working in (left) and an example of the geomorphic models that are predicting subsurface </a:t>
            </a:r>
            <a:r>
              <a:rPr lang="en-US" baseline="0" dirty="0" err="1" smtClean="0"/>
              <a:t>restrivtive</a:t>
            </a:r>
            <a:r>
              <a:rPr lang="en-US" baseline="0" dirty="0" smtClean="0"/>
              <a:t> layers at two </a:t>
            </a:r>
            <a:r>
              <a:rPr lang="en-US" baseline="0" dirty="0" err="1" smtClean="0"/>
              <a:t>diffeent</a:t>
            </a:r>
            <a:r>
              <a:rPr lang="en-US" baseline="0" dirty="0" smtClean="0"/>
              <a:t> depths. </a:t>
            </a:r>
          </a:p>
          <a:p>
            <a:endParaRPr lang="en-US" baseline="0" dirty="0" smtClean="0"/>
          </a:p>
          <a:p>
            <a:r>
              <a:rPr lang="en-US" baseline="0" dirty="0" smtClean="0"/>
              <a:t>These models were developed using ground penetrating radar of the restrictive layers that had been described in many different soil pits. </a:t>
            </a:r>
          </a:p>
          <a:p>
            <a:endParaRPr lang="en-US" baseline="0" dirty="0" smtClean="0"/>
          </a:p>
          <a:p>
            <a:r>
              <a:rPr lang="en-US" baseline="0" dirty="0" smtClean="0"/>
              <a:t>Note that restrictive layers were found at two different depths. Upslope the RL is shallower but at the </a:t>
            </a:r>
            <a:r>
              <a:rPr lang="en-US" baseline="0" dirty="0" err="1" smtClean="0"/>
              <a:t>footslope</a:t>
            </a:r>
            <a:r>
              <a:rPr lang="en-US" baseline="0" dirty="0" smtClean="0"/>
              <a:t> the RL is often deeper. </a:t>
            </a:r>
            <a:endParaRPr lang="en-US" dirty="0"/>
          </a:p>
        </p:txBody>
      </p:sp>
    </p:spTree>
    <p:extLst>
      <p:ext uri="{BB962C8B-B14F-4D97-AF65-F5344CB8AC3E}">
        <p14:creationId xmlns:p14="http://schemas.microsoft.com/office/powerpoint/2010/main" val="3246130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US" dirty="0" smtClean="0"/>
              <a:t>The idea is that eroded soil can be deposited over an existing soil layer. The boundary between these two layers is not permeable, so it may catch some water and prevent it from reaching the main water table. </a:t>
            </a:r>
          </a:p>
          <a:p>
            <a:pPr rtl="0">
              <a:spcBef>
                <a:spcPts val="0"/>
              </a:spcBef>
              <a:buNone/>
            </a:pPr>
            <a:endParaRPr lang="en-US" dirty="0" smtClean="0"/>
          </a:p>
          <a:p>
            <a:pPr>
              <a:spcBef>
                <a:spcPts val="0"/>
              </a:spcBef>
              <a:buNone/>
            </a:pPr>
            <a:r>
              <a:rPr lang="en-US" dirty="0" smtClean="0"/>
              <a:t>??? This may cause the soil to reach saturation sooner and lead to SE surface runoff. Being able to locate these areas will lead to better predictions. ????</a:t>
            </a:r>
            <a:endParaRPr lang="en-US" dirty="0"/>
          </a:p>
        </p:txBody>
      </p:sp>
    </p:spTree>
    <p:extLst>
      <p:ext uri="{BB962C8B-B14F-4D97-AF65-F5344CB8AC3E}">
        <p14:creationId xmlns:p14="http://schemas.microsoft.com/office/powerpoint/2010/main" val="2255345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Shape 8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1" name="Shape 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Use available LIDAR to look for erosion in the WE-38 experimental watershed.</a:t>
            </a:r>
          </a:p>
        </p:txBody>
      </p:sp>
    </p:spTree>
    <p:extLst>
      <p:ext uri="{BB962C8B-B14F-4D97-AF65-F5344CB8AC3E}">
        <p14:creationId xmlns:p14="http://schemas.microsoft.com/office/powerpoint/2010/main" val="643000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Shape 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2" name="Shape 9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 dirty="0" smtClean="0"/>
          </a:p>
          <a:p>
            <a:pPr>
              <a:spcBef>
                <a:spcPts val="0"/>
              </a:spcBef>
              <a:buNone/>
            </a:pPr>
            <a:endParaRPr lang="en" dirty="0" smtClean="0"/>
          </a:p>
          <a:p>
            <a:pPr>
              <a:spcBef>
                <a:spcPts val="0"/>
              </a:spcBef>
              <a:buNone/>
            </a:pPr>
            <a:r>
              <a:rPr lang="en" dirty="0" smtClean="0"/>
              <a:t>The </a:t>
            </a:r>
            <a:r>
              <a:rPr lang="en" dirty="0"/>
              <a:t>ground lidar will be used for the calculations</a:t>
            </a:r>
          </a:p>
        </p:txBody>
      </p:sp>
    </p:spTree>
    <p:extLst>
      <p:ext uri="{BB962C8B-B14F-4D97-AF65-F5344CB8AC3E}">
        <p14:creationId xmlns:p14="http://schemas.microsoft.com/office/powerpoint/2010/main" val="2526395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1" name="Shape 11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Use the raster calculator to subtract one dataset from the other. This will highlight areas that have lost elevation and areas that gained elevation. It will then be important to determine that these differences weren’t caused by any systematic error in the data due to differences in collection method, etc.</a:t>
            </a:r>
          </a:p>
          <a:p>
            <a:pPr rtl="0">
              <a:spcBef>
                <a:spcPts val="0"/>
              </a:spcBef>
              <a:buNone/>
            </a:pPr>
            <a:endParaRPr/>
          </a:p>
          <a:p>
            <a:pPr>
              <a:spcBef>
                <a:spcPts val="0"/>
              </a:spcBef>
              <a:buNone/>
            </a:pPr>
            <a:r>
              <a:rPr lang="en"/>
              <a:t>Note on the raster calculations: This is a huge amount of data. I will probably have to create a smaller test area within the dataset to verify the process. It might need to be completed in parts depending on how long it takes to run the calculations. </a:t>
            </a:r>
          </a:p>
        </p:txBody>
      </p:sp>
    </p:spTree>
    <p:extLst>
      <p:ext uri="{BB962C8B-B14F-4D97-AF65-F5344CB8AC3E}">
        <p14:creationId xmlns:p14="http://schemas.microsoft.com/office/powerpoint/2010/main" val="3540399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0" name="Shape 13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Note on the raster calculations: This is a huge amount of data. I will probably have to create a smaller test area within the dataset to verify the process. It might need to be completed in parts depending on how long it takes to run the calculations. </a:t>
            </a:r>
          </a:p>
        </p:txBody>
      </p:sp>
    </p:spTree>
    <p:extLst>
      <p:ext uri="{BB962C8B-B14F-4D97-AF65-F5344CB8AC3E}">
        <p14:creationId xmlns:p14="http://schemas.microsoft.com/office/powerpoint/2010/main" val="4251031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The metadata list an accuracy within 15 centimeters, so that needs to be taken into account.</a:t>
            </a:r>
          </a:p>
          <a:p>
            <a:pPr rtl="0">
              <a:spcBef>
                <a:spcPts val="0"/>
              </a:spcBef>
              <a:buNone/>
            </a:pPr>
            <a:endParaRPr/>
          </a:p>
          <a:p>
            <a:pPr lvl="0" rtl="0">
              <a:spcBef>
                <a:spcPts val="0"/>
              </a:spcBef>
              <a:buNone/>
            </a:pPr>
            <a:endParaRPr/>
          </a:p>
        </p:txBody>
      </p:sp>
    </p:spTree>
    <p:extLst>
      <p:ext uri="{BB962C8B-B14F-4D97-AF65-F5344CB8AC3E}">
        <p14:creationId xmlns:p14="http://schemas.microsoft.com/office/powerpoint/2010/main" val="15144049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5" name="Shape 1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75716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0" name="Shape 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dirty="0"/>
              <a:t>You might have heard about Toledo, Ohio’s drinking water problems this summer. A toxic algae bloom in Lake Erie </a:t>
            </a:r>
            <a:r>
              <a:rPr lang="en" dirty="0" smtClean="0"/>
              <a:t>contaminated the </a:t>
            </a:r>
            <a:r>
              <a:rPr lang="en" dirty="0"/>
              <a:t>cities drinking water. </a:t>
            </a:r>
            <a:r>
              <a:rPr lang="en" dirty="0" smtClean="0"/>
              <a:t>This was in part due to nutrients from agriculture that allowed the bloom to grow. Other nutrient sources also part of the problem.</a:t>
            </a:r>
            <a:endParaRPr lang="en" dirty="0"/>
          </a:p>
        </p:txBody>
      </p:sp>
    </p:spTree>
    <p:extLst>
      <p:ext uri="{BB962C8B-B14F-4D97-AF65-F5344CB8AC3E}">
        <p14:creationId xmlns:p14="http://schemas.microsoft.com/office/powerpoint/2010/main" val="3412526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1" name="Shape 1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776268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7" name="Shape 1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extLst>
      <p:ext uri="{BB962C8B-B14F-4D97-AF65-F5344CB8AC3E}">
        <p14:creationId xmlns:p14="http://schemas.microsoft.com/office/powerpoint/2010/main" val="14511137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lide Number Placeholder 3"/>
          <p:cNvSpPr>
            <a:spLocks noGrp="1"/>
          </p:cNvSpPr>
          <p:nvPr>
            <p:ph type="sldNum" sz="quarter" idx="5"/>
          </p:nvPr>
        </p:nvSpPr>
        <p:spPr bwMode="auto">
          <a:xfrm>
            <a:off x="3884613" y="8685213"/>
            <a:ext cx="2971800" cy="457200"/>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AB338AA2-361E-4E5B-8D53-E4CD64228B0F}" type="slidenum">
              <a:rPr lang="en-US" smtClean="0"/>
              <a:pPr fontAlgn="base">
                <a:spcBef>
                  <a:spcPct val="0"/>
                </a:spcBef>
                <a:spcAft>
                  <a:spcPct val="0"/>
                </a:spcAft>
                <a:defRPr/>
              </a:pPr>
              <a:t>22</a:t>
            </a:fld>
            <a:endParaRPr lang="en-US" smtClean="0"/>
          </a:p>
        </p:txBody>
      </p:sp>
    </p:spTree>
    <p:extLst>
      <p:ext uri="{BB962C8B-B14F-4D97-AF65-F5344CB8AC3E}">
        <p14:creationId xmlns:p14="http://schemas.microsoft.com/office/powerpoint/2010/main" val="221754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Chesapeake Bay holds more than 18 trillion gallons of water.</a:t>
            </a:r>
          </a:p>
          <a:p>
            <a:pPr marL="171450" indent="-171450">
              <a:buFont typeface="Arial" panose="020B0604020202020204" pitchFamily="34" charset="0"/>
              <a:buChar char="•"/>
            </a:pPr>
            <a:r>
              <a:rPr lang="en-US" dirty="0" smtClean="0"/>
              <a:t>The Bay receives about half its water from an enormous 64,000-square-mile watershed.</a:t>
            </a:r>
          </a:p>
          <a:p>
            <a:pPr marL="171450" indent="-171450">
              <a:buFont typeface="Arial" panose="020B0604020202020204" pitchFamily="34" charset="0"/>
              <a:buChar char="•"/>
            </a:pPr>
            <a:r>
              <a:rPr lang="en-US" dirty="0" smtClean="0"/>
              <a:t>The Chesapeake Bay watershed includes parts of six states – Delaware, Maryland, New York, Pennsylvania, Virginia and West Virginia – and the entire District of Columbia.</a:t>
            </a:r>
          </a:p>
          <a:p>
            <a:pPr marL="171450" indent="-171450">
              <a:buFont typeface="Arial" panose="020B0604020202020204" pitchFamily="34" charset="0"/>
              <a:buChar char="•"/>
            </a:pPr>
            <a:r>
              <a:rPr lang="en-US" dirty="0" smtClean="0"/>
              <a:t>About 150 streams, creeks and rivers drain to the Chesapeake Bay watershed.</a:t>
            </a:r>
          </a:p>
        </p:txBody>
      </p:sp>
    </p:spTree>
    <p:extLst>
      <p:ext uri="{BB962C8B-B14F-4D97-AF65-F5344CB8AC3E}">
        <p14:creationId xmlns:p14="http://schemas.microsoft.com/office/powerpoint/2010/main" val="1852150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Nutrients—primarily nitrogen and phosphorus—are essential for the growth of all living organisms in the Chesapeake Bay. However, excessive nitrogen and phosphorus degrade the Bay's water quality.</a:t>
            </a:r>
          </a:p>
          <a:p>
            <a:endParaRPr lang="en-US" dirty="0" smtClean="0"/>
          </a:p>
          <a:p>
            <a:r>
              <a:rPr lang="en-US" dirty="0" smtClean="0"/>
              <a:t>As land use patterns change and the watershed's population grows, the amount of nitrogen, phosphorus, and sediment entering the Bay's waters increases tremendously. </a:t>
            </a:r>
          </a:p>
          <a:p>
            <a:endParaRPr lang="en-US" dirty="0" smtClean="0"/>
          </a:p>
          <a:p>
            <a:r>
              <a:rPr lang="en-US" dirty="0" smtClean="0"/>
              <a:t>Each year, roughly 300 million pounds of polluting nitrogen reaches the Chesapeake Bay—about six times the amount that reached the bay in the 1600s. </a:t>
            </a:r>
          </a:p>
          <a:p>
            <a:endParaRPr lang="en-US" dirty="0" smtClean="0"/>
          </a:p>
          <a:p>
            <a:r>
              <a:rPr lang="en-US" dirty="0" smtClean="0"/>
              <a:t>A large amount of this nitrogen and phosphorus</a:t>
            </a:r>
            <a:r>
              <a:rPr lang="en-US" baseline="0" dirty="0" smtClean="0"/>
              <a:t> reaches the Bay via surface runoff.</a:t>
            </a:r>
            <a:endParaRPr lang="en-US" dirty="0"/>
          </a:p>
        </p:txBody>
      </p:sp>
    </p:spTree>
    <p:extLst>
      <p:ext uri="{BB962C8B-B14F-4D97-AF65-F5344CB8AC3E}">
        <p14:creationId xmlns:p14="http://schemas.microsoft.com/office/powerpoint/2010/main" val="4029815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
        <p:cNvGrpSpPr/>
        <p:nvPr/>
      </p:nvGrpSpPr>
      <p:grpSpPr>
        <a:xfrm>
          <a:off x="0" y="0"/>
          <a:ext cx="0" cy="0"/>
          <a:chOff x="0" y="0"/>
          <a:chExt cx="0" cy="0"/>
        </a:xfrm>
      </p:grpSpPr>
      <p:sp>
        <p:nvSpPr>
          <p:cNvPr id="33" name="Shape 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4" name="Shape 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 dirty="0"/>
          </a:p>
        </p:txBody>
      </p:sp>
    </p:spTree>
    <p:extLst>
      <p:ext uri="{BB962C8B-B14F-4D97-AF65-F5344CB8AC3E}">
        <p14:creationId xmlns:p14="http://schemas.microsoft.com/office/powerpoint/2010/main" val="1502785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dirty="0" smtClean="0"/>
              <a:t>Nutrients enter the Bay via runoff,</a:t>
            </a:r>
            <a:r>
              <a:rPr lang="en-US" baseline="0" dirty="0" smtClean="0"/>
              <a:t> which can be generated in three ways.</a:t>
            </a:r>
          </a:p>
          <a:p>
            <a:endParaRPr lang="en-US" baseline="0" dirty="0" smtClean="0"/>
          </a:p>
          <a:p>
            <a:pPr eaLnBrk="1" hangingPunct="1"/>
            <a:r>
              <a:rPr lang="en-US" baseline="0" dirty="0" smtClean="0"/>
              <a:t>Infiltration excess is produced when rainfall exceeds the ability for water to enter the soil (summer t-storms). </a:t>
            </a:r>
          </a:p>
          <a:p>
            <a:pPr eaLnBrk="1" hangingPunct="1"/>
            <a:endParaRPr lang="en-US" baseline="0" dirty="0" smtClean="0"/>
          </a:p>
          <a:p>
            <a:pPr eaLnBrk="1" hangingPunct="1"/>
            <a:r>
              <a:rPr lang="en-US" baseline="0" dirty="0" smtClean="0"/>
              <a:t>Saturation excess occurs when the soil volume fills with water (Fall or Spring rain events)</a:t>
            </a:r>
          </a:p>
          <a:p>
            <a:pPr eaLnBrk="1" hangingPunct="1"/>
            <a:endParaRPr lang="en-US" baseline="0" dirty="0" smtClean="0"/>
          </a:p>
          <a:p>
            <a:pPr eaLnBrk="1" hangingPunct="1"/>
            <a:r>
              <a:rPr lang="en-US" baseline="0" dirty="0" smtClean="0"/>
              <a:t>Perched water over a subsoil restrictive layers.</a:t>
            </a:r>
          </a:p>
          <a:p>
            <a:pPr eaLnBrk="1" hangingPunct="1"/>
            <a:endParaRPr lang="en-US" baseline="0" dirty="0" smtClean="0"/>
          </a:p>
          <a:p>
            <a:pPr eaLnBrk="1" hangingPunct="1"/>
            <a:r>
              <a:rPr lang="en-US" dirty="0" smtClean="0"/>
              <a:t>Restrictive layers are subsurface soil horizons that transmit</a:t>
            </a:r>
            <a:r>
              <a:rPr lang="en-US" baseline="0" dirty="0" smtClean="0"/>
              <a:t> water very slowly. They can form naturally (high clay, low porosity, high density).</a:t>
            </a:r>
          </a:p>
          <a:p>
            <a:pPr eaLnBrk="1" hangingPunct="1"/>
            <a:r>
              <a:rPr lang="en-US" baseline="0" dirty="0" smtClean="0"/>
              <a:t>They can also occur at the interface between two soils that have very different textures. Such situations can occur naturally during landslide events, </a:t>
            </a:r>
            <a:r>
              <a:rPr lang="en-US" baseline="0" dirty="0" err="1" smtClean="0"/>
              <a:t>eolian</a:t>
            </a:r>
            <a:r>
              <a:rPr lang="en-US" baseline="0" dirty="0" smtClean="0"/>
              <a:t> deposition or via erosion.</a:t>
            </a:r>
          </a:p>
          <a:p>
            <a:pPr eaLnBrk="1" hangingPunct="1"/>
            <a:endParaRPr lang="en-US" dirty="0" smtClean="0"/>
          </a:p>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95E7DB6A-910A-4080-B33B-C6ED1A2B97B1}" type="slidenum">
              <a:rPr lang="en-US" smtClean="0"/>
              <a:pPr/>
              <a:t>5</a:t>
            </a:fld>
            <a:endParaRPr lang="en-US"/>
          </a:p>
        </p:txBody>
      </p:sp>
    </p:spTree>
    <p:extLst>
      <p:ext uri="{BB962C8B-B14F-4D97-AF65-F5344CB8AC3E}">
        <p14:creationId xmlns:p14="http://schemas.microsoft.com/office/powerpoint/2010/main" val="149153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xfrm>
            <a:off x="3884027" y="8684926"/>
            <a:ext cx="2972421" cy="457513"/>
          </a:xfrm>
          <a:prstGeom prst="rect">
            <a:avLst/>
          </a:prstGeom>
          <a:noFill/>
        </p:spPr>
        <p:txBody>
          <a:bodyPr lIns="89730" tIns="44865" rIns="89730" bIns="44865"/>
          <a:lstStyle/>
          <a:p>
            <a:fld id="{19520777-7B0D-42C4-8D62-4A4CE97F9289}" type="slidenum">
              <a:rPr lang="en-US"/>
              <a:pPr/>
              <a:t>6</a:t>
            </a:fld>
            <a:endParaRPr lang="en-US"/>
          </a:p>
        </p:txBody>
      </p:sp>
      <p:sp>
        <p:nvSpPr>
          <p:cNvPr id="27651" name="Rectangle 7"/>
          <p:cNvSpPr txBox="1">
            <a:spLocks noGrp="1" noChangeArrowheads="1"/>
          </p:cNvSpPr>
          <p:nvPr/>
        </p:nvSpPr>
        <p:spPr bwMode="auto">
          <a:xfrm>
            <a:off x="3881176" y="8699064"/>
            <a:ext cx="2976824" cy="444936"/>
          </a:xfrm>
          <a:prstGeom prst="rect">
            <a:avLst/>
          </a:prstGeom>
          <a:noFill/>
          <a:ln w="9525">
            <a:noFill/>
            <a:miter lim="800000"/>
            <a:headEnd/>
            <a:tailEnd/>
          </a:ln>
        </p:spPr>
        <p:txBody>
          <a:bodyPr lIns="18866" tIns="0" rIns="18866" bIns="0" anchor="b"/>
          <a:lstStyle/>
          <a:p>
            <a:pPr algn="r" defTabSz="911118" eaLnBrk="0" hangingPunct="0"/>
            <a:fld id="{F777208C-33E0-42D5-A43F-E4E35116E3AB}" type="slidenum">
              <a:rPr lang="en-US" i="1">
                <a:latin typeface="Times New Roman" pitchFamily="18" charset="0"/>
              </a:rPr>
              <a:pPr algn="r" defTabSz="911118" eaLnBrk="0" hangingPunct="0"/>
              <a:t>6</a:t>
            </a:fld>
            <a:endParaRPr lang="en-US" i="1" dirty="0">
              <a:latin typeface="Times New Roman" pitchFamily="18" charset="0"/>
            </a:endParaRPr>
          </a:p>
        </p:txBody>
      </p:sp>
      <p:sp>
        <p:nvSpPr>
          <p:cNvPr id="27652" name="Rectangle 2"/>
          <p:cNvSpPr>
            <a:spLocks noGrp="1" noRot="1" noChangeAspect="1" noChangeArrowheads="1" noTextEdit="1"/>
          </p:cNvSpPr>
          <p:nvPr>
            <p:ph type="sldImg"/>
          </p:nvPr>
        </p:nvSpPr>
        <p:spPr>
          <a:xfrm>
            <a:off x="1176338" y="698500"/>
            <a:ext cx="4530725" cy="3397250"/>
          </a:xfrm>
          <a:ln/>
        </p:spPr>
      </p:sp>
      <p:sp>
        <p:nvSpPr>
          <p:cNvPr id="27653" name="Rectangle 3"/>
          <p:cNvSpPr>
            <a:spLocks noGrp="1" noChangeArrowheads="1"/>
          </p:cNvSpPr>
          <p:nvPr>
            <p:ph type="body" idx="1"/>
          </p:nvPr>
        </p:nvSpPr>
        <p:spPr>
          <a:xfrm>
            <a:off x="904352" y="4350320"/>
            <a:ext cx="5049297" cy="4095618"/>
          </a:xfrm>
          <a:noFill/>
          <a:ln/>
        </p:spPr>
        <p:txBody>
          <a:bodyPr lIns="91151" tIns="45586" rIns="91151" bIns="45586"/>
          <a:lstStyle/>
          <a:p>
            <a:pPr eaLnBrk="1" hangingPunct="1"/>
            <a:r>
              <a:rPr lang="en-US" baseline="0" dirty="0" smtClean="0"/>
              <a:t>This is a </a:t>
            </a:r>
            <a:r>
              <a:rPr lang="en-US" baseline="0" dirty="0" err="1" smtClean="0"/>
              <a:t>hillslope</a:t>
            </a:r>
            <a:r>
              <a:rPr lang="en-US" baseline="0" dirty="0" smtClean="0"/>
              <a:t>…note the truck in the lower right for scale.</a:t>
            </a:r>
          </a:p>
          <a:p>
            <a:pPr eaLnBrk="1" hangingPunct="1"/>
            <a:endParaRPr lang="en-US" baseline="0" dirty="0" smtClean="0"/>
          </a:p>
          <a:p>
            <a:pPr eaLnBrk="1" hangingPunct="1"/>
            <a:r>
              <a:rPr lang="en-US" baseline="0" dirty="0" smtClean="0"/>
              <a:t>Restrictive layers can cause surface runoff to form very quickly due to a soil have a shallower depth to hold water.</a:t>
            </a:r>
          </a:p>
          <a:p>
            <a:pPr eaLnBrk="1" hangingPunct="1"/>
            <a:endParaRPr lang="en-US" baseline="0" dirty="0" smtClean="0"/>
          </a:p>
          <a:p>
            <a:pPr eaLnBrk="1" hangingPunct="1"/>
            <a:r>
              <a:rPr lang="en-US" baseline="0" dirty="0" smtClean="0"/>
              <a:t>In this figure you can see that the SE contributes  a lot of water on this </a:t>
            </a:r>
            <a:r>
              <a:rPr lang="en-US" baseline="0" dirty="0" err="1" smtClean="0"/>
              <a:t>hillslope</a:t>
            </a:r>
            <a:r>
              <a:rPr lang="en-US" baseline="0" dirty="0" smtClean="0"/>
              <a:t> to the lower position due to the restrictive layer in the subsoil.</a:t>
            </a:r>
          </a:p>
          <a:p>
            <a:pPr eaLnBrk="1" hangingPunct="1"/>
            <a:endParaRPr lang="en-US" baseline="0" dirty="0" smtClean="0"/>
          </a:p>
        </p:txBody>
      </p:sp>
    </p:spTree>
    <p:extLst>
      <p:ext uri="{BB962C8B-B14F-4D97-AF65-F5344CB8AC3E}">
        <p14:creationId xmlns:p14="http://schemas.microsoft.com/office/powerpoint/2010/main" val="803665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xfrm>
            <a:off x="3884027" y="8684926"/>
            <a:ext cx="2972421" cy="457513"/>
          </a:xfrm>
          <a:prstGeom prst="rect">
            <a:avLst/>
          </a:prstGeom>
          <a:ln>
            <a:miter lim="800000"/>
            <a:headEnd/>
            <a:tailEnd/>
          </a:ln>
        </p:spPr>
        <p:txBody>
          <a:bodyPr wrap="square" lIns="89730" tIns="44865" rIns="89730" bIns="44865" numCol="1" anchorCtr="0" compatLnSpc="1">
            <a:prstTxWarp prst="textNoShape">
              <a:avLst/>
            </a:prstTxWarp>
          </a:bodyPr>
          <a:lstStyle/>
          <a:p>
            <a:pPr fontAlgn="base">
              <a:spcBef>
                <a:spcPct val="0"/>
              </a:spcBef>
              <a:spcAft>
                <a:spcPct val="0"/>
              </a:spcAft>
              <a:defRPr/>
            </a:pPr>
            <a:fld id="{A4789FEE-1CF1-45FE-8EFA-3C1B1204529B}" type="slidenum">
              <a:rPr lang="en-US" smtClean="0"/>
              <a:pPr fontAlgn="base">
                <a:spcBef>
                  <a:spcPct val="0"/>
                </a:spcBef>
                <a:spcAft>
                  <a:spcPct val="0"/>
                </a:spcAft>
                <a:defRPr/>
              </a:pPr>
              <a:t>7</a:t>
            </a:fld>
            <a:endParaRPr lang="en-US" smtClean="0"/>
          </a:p>
        </p:txBody>
      </p:sp>
      <p:sp>
        <p:nvSpPr>
          <p:cNvPr id="43011" name="Rectangle 7"/>
          <p:cNvSpPr txBox="1">
            <a:spLocks noGrp="1" noChangeArrowheads="1"/>
          </p:cNvSpPr>
          <p:nvPr/>
        </p:nvSpPr>
        <p:spPr bwMode="auto">
          <a:xfrm>
            <a:off x="3880922" y="8698980"/>
            <a:ext cx="2977080" cy="445020"/>
          </a:xfrm>
          <a:prstGeom prst="rect">
            <a:avLst/>
          </a:prstGeom>
          <a:noFill/>
          <a:ln w="9525">
            <a:noFill/>
            <a:miter lim="800000"/>
            <a:headEnd/>
            <a:tailEnd/>
          </a:ln>
        </p:spPr>
        <p:txBody>
          <a:bodyPr lIns="18865" tIns="0" rIns="18865" bIns="0" anchor="b"/>
          <a:lstStyle/>
          <a:p>
            <a:pPr algn="r" defTabSz="909712" eaLnBrk="0" hangingPunct="0"/>
            <a:fld id="{E403282B-37FE-4A1D-A24E-16CD199FE51E}" type="slidenum">
              <a:rPr lang="en-US" i="1">
                <a:latin typeface="Times New Roman" pitchFamily="18" charset="0"/>
              </a:rPr>
              <a:pPr algn="r" defTabSz="909712" eaLnBrk="0" hangingPunct="0"/>
              <a:t>7</a:t>
            </a:fld>
            <a:endParaRPr lang="en-US" i="1">
              <a:latin typeface="Times New Roman" pitchFamily="18" charset="0"/>
            </a:endParaRPr>
          </a:p>
        </p:txBody>
      </p:sp>
      <p:sp>
        <p:nvSpPr>
          <p:cNvPr id="43012" name="Rectangle 2"/>
          <p:cNvSpPr>
            <a:spLocks noGrp="1" noRot="1" noChangeAspect="1" noChangeArrowheads="1" noTextEdit="1"/>
          </p:cNvSpPr>
          <p:nvPr>
            <p:ph type="sldImg"/>
          </p:nvPr>
        </p:nvSpPr>
        <p:spPr bwMode="auto">
          <a:xfrm>
            <a:off x="1176338" y="698500"/>
            <a:ext cx="4529137" cy="3397250"/>
          </a:xfrm>
          <a:noFill/>
          <a:ln>
            <a:solidFill>
              <a:srgbClr val="000000"/>
            </a:solidFill>
            <a:miter lim="800000"/>
            <a:headEnd/>
            <a:tailEnd/>
          </a:ln>
        </p:spPr>
      </p:sp>
      <p:sp>
        <p:nvSpPr>
          <p:cNvPr id="43013" name="Rectangle 3"/>
          <p:cNvSpPr>
            <a:spLocks noGrp="1" noChangeArrowheads="1"/>
          </p:cNvSpPr>
          <p:nvPr>
            <p:ph type="body" idx="1"/>
          </p:nvPr>
        </p:nvSpPr>
        <p:spPr bwMode="auto">
          <a:xfrm>
            <a:off x="903840" y="4350271"/>
            <a:ext cx="5050321" cy="4095750"/>
          </a:xfrm>
          <a:noFill/>
        </p:spPr>
        <p:txBody>
          <a:bodyPr wrap="square" lIns="91146" tIns="45583" rIns="91146" bIns="45583" numCol="1" anchor="t" anchorCtr="0" compatLnSpc="1">
            <a:prstTxWarp prst="textNoShape">
              <a:avLst/>
            </a:prstTxWarp>
          </a:bodyPr>
          <a:lstStyle/>
          <a:p>
            <a:pPr eaLnBrk="1" hangingPunct="1">
              <a:spcBef>
                <a:spcPct val="0"/>
              </a:spcBef>
            </a:pPr>
            <a:r>
              <a:rPr lang="en-US" dirty="0" smtClean="0"/>
              <a:t>P is a hard nutrient to manage for because it becomes bound in the soil very easily.</a:t>
            </a:r>
          </a:p>
          <a:p>
            <a:pPr eaLnBrk="1" hangingPunct="1">
              <a:spcBef>
                <a:spcPct val="0"/>
              </a:spcBef>
            </a:pPr>
            <a:endParaRPr lang="en-US" dirty="0" smtClean="0"/>
          </a:p>
          <a:p>
            <a:pPr eaLnBrk="1" hangingPunct="1">
              <a:spcBef>
                <a:spcPct val="0"/>
              </a:spcBef>
            </a:pPr>
            <a:r>
              <a:rPr lang="en-US" dirty="0" smtClean="0"/>
              <a:t>If you look at the nutrients applied on this </a:t>
            </a:r>
            <a:r>
              <a:rPr lang="en-US" dirty="0" err="1" smtClean="0"/>
              <a:t>hillslope</a:t>
            </a:r>
            <a:r>
              <a:rPr lang="en-US" dirty="0" smtClean="0"/>
              <a:t> versus what's</a:t>
            </a:r>
            <a:r>
              <a:rPr lang="en-US" baseline="0" dirty="0" smtClean="0"/>
              <a:t> already in the soil (</a:t>
            </a:r>
            <a:r>
              <a:rPr lang="en-US" baseline="0" dirty="0" err="1" smtClean="0"/>
              <a:t>Mehlich</a:t>
            </a:r>
            <a:r>
              <a:rPr lang="en-US" baseline="0" dirty="0" smtClean="0"/>
              <a:t> test) you can see that the high amount of P applied upslope </a:t>
            </a:r>
            <a:r>
              <a:rPr lang="en-US" baseline="0" dirty="0" err="1" smtClean="0"/>
              <a:t>ould</a:t>
            </a:r>
            <a:r>
              <a:rPr lang="en-US" baseline="0" dirty="0" smtClean="0"/>
              <a:t> be washed down the slope with runoff.</a:t>
            </a:r>
            <a:endParaRPr lang="en-US" dirty="0" smtClean="0"/>
          </a:p>
        </p:txBody>
      </p:sp>
    </p:spTree>
    <p:extLst>
      <p:ext uri="{BB962C8B-B14F-4D97-AF65-F5344CB8AC3E}">
        <p14:creationId xmlns:p14="http://schemas.microsoft.com/office/powerpoint/2010/main" val="1867299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xfrm>
            <a:off x="3884027" y="8684926"/>
            <a:ext cx="2972421" cy="457513"/>
          </a:xfrm>
          <a:prstGeom prst="rect">
            <a:avLst/>
          </a:prstGeom>
          <a:noFill/>
        </p:spPr>
        <p:txBody>
          <a:bodyPr lIns="89730" tIns="44865" rIns="89730" bIns="44865"/>
          <a:lstStyle/>
          <a:p>
            <a:fld id="{8C20CBBA-1E76-4B4E-AA51-7F23924033AD}" type="slidenum">
              <a:rPr lang="en-US"/>
              <a:pPr/>
              <a:t>8</a:t>
            </a:fld>
            <a:endParaRPr lang="en-US"/>
          </a:p>
        </p:txBody>
      </p:sp>
      <p:sp>
        <p:nvSpPr>
          <p:cNvPr id="29699" name="Rectangle 5"/>
          <p:cNvSpPr txBox="1">
            <a:spLocks noGrp="1" noChangeArrowheads="1"/>
          </p:cNvSpPr>
          <p:nvPr/>
        </p:nvSpPr>
        <p:spPr bwMode="auto">
          <a:xfrm>
            <a:off x="3881176" y="8699064"/>
            <a:ext cx="2976824" cy="444936"/>
          </a:xfrm>
          <a:prstGeom prst="rect">
            <a:avLst/>
          </a:prstGeom>
          <a:noFill/>
          <a:ln w="9525">
            <a:noFill/>
            <a:miter lim="800000"/>
            <a:headEnd/>
            <a:tailEnd/>
          </a:ln>
        </p:spPr>
        <p:txBody>
          <a:bodyPr lIns="18866" tIns="0" rIns="18866" bIns="0" anchor="b"/>
          <a:lstStyle/>
          <a:p>
            <a:pPr algn="r" defTabSz="911118" eaLnBrk="0" hangingPunct="0"/>
            <a:fld id="{FC5D902B-778C-4F96-95A8-03DD77CB1A91}" type="slidenum">
              <a:rPr lang="en-US" i="1">
                <a:latin typeface="Times New Roman" pitchFamily="18" charset="0"/>
              </a:rPr>
              <a:pPr algn="r" defTabSz="911118" eaLnBrk="0" hangingPunct="0"/>
              <a:t>8</a:t>
            </a:fld>
            <a:endParaRPr lang="en-US" i="1" dirty="0">
              <a:latin typeface="Times New Roman" pitchFamily="18" charset="0"/>
            </a:endParaRPr>
          </a:p>
        </p:txBody>
      </p:sp>
      <p:sp>
        <p:nvSpPr>
          <p:cNvPr id="29700" name="Rectangle 2"/>
          <p:cNvSpPr>
            <a:spLocks noGrp="1" noRot="1" noChangeAspect="1" noChangeArrowheads="1" noTextEdit="1"/>
          </p:cNvSpPr>
          <p:nvPr>
            <p:ph type="sldImg"/>
          </p:nvPr>
        </p:nvSpPr>
        <p:spPr>
          <a:xfrm>
            <a:off x="1176338" y="698500"/>
            <a:ext cx="4530725" cy="3397250"/>
          </a:xfrm>
          <a:ln/>
        </p:spPr>
      </p:sp>
      <p:sp>
        <p:nvSpPr>
          <p:cNvPr id="29701" name="Rectangle 3"/>
          <p:cNvSpPr>
            <a:spLocks noGrp="1" noChangeArrowheads="1"/>
          </p:cNvSpPr>
          <p:nvPr>
            <p:ph type="body" idx="1"/>
          </p:nvPr>
        </p:nvSpPr>
        <p:spPr>
          <a:xfrm>
            <a:off x="904352" y="4350320"/>
            <a:ext cx="5049297" cy="4095618"/>
          </a:xfrm>
          <a:noFill/>
          <a:ln/>
        </p:spPr>
        <p:txBody>
          <a:bodyPr lIns="91151" tIns="45586" rIns="91151" bIns="45586"/>
          <a:lstStyle/>
          <a:p>
            <a:pPr eaLnBrk="1" hangingPunct="1"/>
            <a:r>
              <a:rPr lang="en-US" dirty="0" smtClean="0"/>
              <a:t>To put this in context on a different </a:t>
            </a:r>
            <a:r>
              <a:rPr lang="en-US" dirty="0" err="1" smtClean="0"/>
              <a:t>hillslope</a:t>
            </a:r>
            <a:r>
              <a:rPr lang="en-US" dirty="0" smtClean="0"/>
              <a:t> example, we see we have three zones</a:t>
            </a:r>
            <a:r>
              <a:rPr lang="en-US" baseline="0" dirty="0" smtClean="0"/>
              <a:t> of high P application (the red, yellow and green (low application) and a zone of runoff production.</a:t>
            </a:r>
            <a:endParaRPr lang="en-US" dirty="0" smtClean="0"/>
          </a:p>
        </p:txBody>
      </p:sp>
    </p:spTree>
    <p:extLst>
      <p:ext uri="{BB962C8B-B14F-4D97-AF65-F5344CB8AC3E}">
        <p14:creationId xmlns:p14="http://schemas.microsoft.com/office/powerpoint/2010/main" val="230767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7"/>
        <p:cNvGrpSpPr/>
        <p:nvPr/>
      </p:nvGrpSpPr>
      <p:grpSpPr>
        <a:xfrm>
          <a:off x="0" y="0"/>
          <a:ext cx="0" cy="0"/>
          <a:chOff x="0" y="0"/>
          <a:chExt cx="0" cy="0"/>
        </a:xfrm>
      </p:grpSpPr>
      <p:sp>
        <p:nvSpPr>
          <p:cNvPr id="8" name="Shape 8"/>
          <p:cNvSpPr txBox="1">
            <a:spLocks noGrp="1"/>
          </p:cNvSpPr>
          <p:nvPr>
            <p:ph type="subTitle" idx="1"/>
          </p:nvPr>
        </p:nvSpPr>
        <p:spPr>
          <a:xfrm>
            <a:off x="685800" y="3786741"/>
            <a:ext cx="7772400" cy="1046399"/>
          </a:xfrm>
          <a:prstGeom prst="rect">
            <a:avLst/>
          </a:prstGeom>
        </p:spPr>
        <p:txBody>
          <a:bodyPr lIns="91425" tIns="91425" rIns="91425" bIns="91425" anchor="t" anchorCtr="0"/>
          <a:lstStyle>
            <a:lvl1pPr algn="ctr">
              <a:spcBef>
                <a:spcPts val="0"/>
              </a:spcBef>
              <a:buClr>
                <a:schemeClr val="lt2"/>
              </a:buClr>
              <a:buNone/>
              <a:defRPr>
                <a:solidFill>
                  <a:schemeClr val="lt2"/>
                </a:solidFill>
              </a:defRPr>
            </a:lvl1pPr>
            <a:lvl2pPr algn="ctr">
              <a:spcBef>
                <a:spcPts val="0"/>
              </a:spcBef>
              <a:buClr>
                <a:schemeClr val="lt2"/>
              </a:buClr>
              <a:buSzPct val="100000"/>
              <a:buNone/>
              <a:defRPr sz="3000">
                <a:solidFill>
                  <a:schemeClr val="lt2"/>
                </a:solidFill>
              </a:defRPr>
            </a:lvl2pPr>
            <a:lvl3pPr algn="ctr">
              <a:spcBef>
                <a:spcPts val="0"/>
              </a:spcBef>
              <a:buClr>
                <a:schemeClr val="lt2"/>
              </a:buClr>
              <a:buSzPct val="100000"/>
              <a:buNone/>
              <a:defRPr sz="3000">
                <a:solidFill>
                  <a:schemeClr val="lt2"/>
                </a:solidFill>
              </a:defRPr>
            </a:lvl3pPr>
            <a:lvl4pPr algn="ctr">
              <a:spcBef>
                <a:spcPts val="0"/>
              </a:spcBef>
              <a:buClr>
                <a:schemeClr val="lt2"/>
              </a:buClr>
              <a:buSzPct val="100000"/>
              <a:buNone/>
              <a:defRPr sz="3000">
                <a:solidFill>
                  <a:schemeClr val="lt2"/>
                </a:solidFill>
              </a:defRPr>
            </a:lvl4pPr>
            <a:lvl5pPr algn="ctr">
              <a:spcBef>
                <a:spcPts val="0"/>
              </a:spcBef>
              <a:buClr>
                <a:schemeClr val="lt2"/>
              </a:buClr>
              <a:buSzPct val="100000"/>
              <a:buNone/>
              <a:defRPr sz="3000">
                <a:solidFill>
                  <a:schemeClr val="lt2"/>
                </a:solidFill>
              </a:defRPr>
            </a:lvl5pPr>
            <a:lvl6pPr algn="ctr">
              <a:spcBef>
                <a:spcPts val="0"/>
              </a:spcBef>
              <a:buClr>
                <a:schemeClr val="lt2"/>
              </a:buClr>
              <a:buSzPct val="100000"/>
              <a:buNone/>
              <a:defRPr sz="3000">
                <a:solidFill>
                  <a:schemeClr val="lt2"/>
                </a:solidFill>
              </a:defRPr>
            </a:lvl6pPr>
            <a:lvl7pPr algn="ctr">
              <a:spcBef>
                <a:spcPts val="0"/>
              </a:spcBef>
              <a:buClr>
                <a:schemeClr val="lt2"/>
              </a:buClr>
              <a:buSzPct val="100000"/>
              <a:buNone/>
              <a:defRPr sz="3000">
                <a:solidFill>
                  <a:schemeClr val="lt2"/>
                </a:solidFill>
              </a:defRPr>
            </a:lvl7pPr>
            <a:lvl8pPr algn="ctr">
              <a:spcBef>
                <a:spcPts val="0"/>
              </a:spcBef>
              <a:buClr>
                <a:schemeClr val="lt2"/>
              </a:buClr>
              <a:buSzPct val="100000"/>
              <a:buNone/>
              <a:defRPr sz="3000">
                <a:solidFill>
                  <a:schemeClr val="lt2"/>
                </a:solidFill>
              </a:defRPr>
            </a:lvl8pPr>
            <a:lvl9pPr algn="ctr">
              <a:spcBef>
                <a:spcPts val="0"/>
              </a:spcBef>
              <a:buClr>
                <a:schemeClr val="lt2"/>
              </a:buClr>
              <a:buSzPct val="100000"/>
              <a:buNone/>
              <a:defRPr sz="3000">
                <a:solidFill>
                  <a:schemeClr val="lt2"/>
                </a:solidFill>
              </a:defRPr>
            </a:lvl9pPr>
          </a:lstStyle>
          <a:p>
            <a:endParaRPr/>
          </a:p>
        </p:txBody>
      </p:sp>
      <p:sp>
        <p:nvSpPr>
          <p:cNvPr id="9" name="Shape 9"/>
          <p:cNvSpPr txBox="1">
            <a:spLocks noGrp="1"/>
          </p:cNvSpPr>
          <p:nvPr>
            <p:ph type="ctrTitle"/>
          </p:nvPr>
        </p:nvSpPr>
        <p:spPr>
          <a:xfrm>
            <a:off x="685800" y="2111123"/>
            <a:ext cx="7772400" cy="1546399"/>
          </a:xfrm>
          <a:prstGeom prst="rect">
            <a:avLst/>
          </a:prstGeom>
        </p:spPr>
        <p:txBody>
          <a:bodyPr lIns="91425" tIns="91425" rIns="91425" bIns="91425" anchor="b" anchorCtr="0"/>
          <a:lstStyle>
            <a:lvl1pPr algn="ctr">
              <a:spcBef>
                <a:spcPts val="0"/>
              </a:spcBef>
              <a:buSzPct val="100000"/>
              <a:defRPr sz="4800"/>
            </a:lvl1pPr>
            <a:lvl2pPr algn="ctr">
              <a:spcBef>
                <a:spcPts val="0"/>
              </a:spcBef>
              <a:buSzPct val="100000"/>
              <a:defRPr sz="4800"/>
            </a:lvl2pPr>
            <a:lvl3pPr algn="ctr">
              <a:spcBef>
                <a:spcPts val="0"/>
              </a:spcBef>
              <a:buSzPct val="100000"/>
              <a:defRPr sz="4800"/>
            </a:lvl3pPr>
            <a:lvl4pPr algn="ctr">
              <a:spcBef>
                <a:spcPts val="0"/>
              </a:spcBef>
              <a:buSzPct val="100000"/>
              <a:defRPr sz="4800"/>
            </a:lvl4pPr>
            <a:lvl5pPr algn="ctr">
              <a:spcBef>
                <a:spcPts val="0"/>
              </a:spcBef>
              <a:buSzPct val="100000"/>
              <a:defRPr sz="4800"/>
            </a:lvl5pPr>
            <a:lvl6pPr algn="ctr">
              <a:spcBef>
                <a:spcPts val="0"/>
              </a:spcBef>
              <a:buSzPct val="100000"/>
              <a:defRPr sz="4800"/>
            </a:lvl6pPr>
            <a:lvl7pPr algn="ctr">
              <a:spcBef>
                <a:spcPts val="0"/>
              </a:spcBef>
              <a:buSzPct val="100000"/>
              <a:defRPr sz="4800"/>
            </a:lvl7pPr>
            <a:lvl8pPr algn="ctr">
              <a:spcBef>
                <a:spcPts val="0"/>
              </a:spcBef>
              <a:buSzPct val="100000"/>
              <a:defRPr sz="4800"/>
            </a:lvl8pPr>
            <a:lvl9pPr algn="ctr">
              <a:spcBef>
                <a:spcPts val="0"/>
              </a:spcBef>
              <a:buSzPct val="100000"/>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8"/>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0"/>
            <a:ext cx="82296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457200" y="274638"/>
            <a:ext cx="82296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body" idx="1"/>
          </p:nvPr>
        </p:nvSpPr>
        <p:spPr>
          <a:xfrm>
            <a:off x="457200" y="1600200"/>
            <a:ext cx="39945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6" name="Shape 16"/>
          <p:cNvSpPr txBox="1">
            <a:spLocks noGrp="1"/>
          </p:cNvSpPr>
          <p:nvPr>
            <p:ph type="body" idx="2"/>
          </p:nvPr>
        </p:nvSpPr>
        <p:spPr>
          <a:xfrm>
            <a:off x="4692273" y="1600200"/>
            <a:ext cx="39945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Caption">
    <p:spTree>
      <p:nvGrpSpPr>
        <p:cNvPr id="1" name="Shape 19"/>
        <p:cNvGrpSpPr/>
        <p:nvPr/>
      </p:nvGrpSpPr>
      <p:grpSpPr>
        <a:xfrm>
          <a:off x="0" y="0"/>
          <a:ext cx="0" cy="0"/>
          <a:chOff x="0" y="0"/>
          <a:chExt cx="0" cy="0"/>
        </a:xfrm>
      </p:grpSpPr>
      <p:sp>
        <p:nvSpPr>
          <p:cNvPr id="20" name="Shape 20"/>
          <p:cNvSpPr txBox="1">
            <a:spLocks noGrp="1"/>
          </p:cNvSpPr>
          <p:nvPr>
            <p:ph type="body" idx="1"/>
          </p:nvPr>
        </p:nvSpPr>
        <p:spPr>
          <a:xfrm>
            <a:off x="457200" y="5875083"/>
            <a:ext cx="8229600" cy="692798"/>
          </a:xfrm>
          <a:prstGeom prst="rect">
            <a:avLst/>
          </a:prstGeom>
        </p:spPr>
        <p:txBody>
          <a:bodyPr lIns="91425" tIns="91425" rIns="91425" bIns="91425" anchor="t" anchorCtr="0"/>
          <a:lstStyle>
            <a:lvl1pPr algn="ctr">
              <a:spcBef>
                <a:spcPts val="0"/>
              </a:spcBef>
              <a:buSzPct val="100000"/>
              <a:buNone/>
              <a:defRPr sz="1800"/>
            </a:lvl1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3"/>
            <a:ext cx="2133600" cy="365125"/>
          </a:xfrm>
          <a:prstGeom prst="rect">
            <a:avLst/>
          </a:prstGeom>
        </p:spPr>
        <p:txBody>
          <a:bodyPr/>
          <a:lstStyle/>
          <a:p>
            <a:fld id="{E20DDCD3-AF6B-4E2B-BEF6-EEF17B8274D2}" type="datetimeFigureOut">
              <a:rPr lang="en-US" smtClean="0"/>
              <a:t>10/27/2014</a:t>
            </a:fld>
            <a:endParaRPr lang="en-US"/>
          </a:p>
        </p:txBody>
      </p:sp>
      <p:sp>
        <p:nvSpPr>
          <p:cNvPr id="5" name="Footer Placeholder 4"/>
          <p:cNvSpPr>
            <a:spLocks noGrp="1"/>
          </p:cNvSpPr>
          <p:nvPr>
            <p:ph type="ftr" sz="quarter" idx="11"/>
          </p:nvPr>
        </p:nvSpPr>
        <p:spPr>
          <a:xfrm>
            <a:off x="3124200" y="635635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3"/>
            <a:ext cx="2133600" cy="365125"/>
          </a:xfrm>
          <a:prstGeom prst="rect">
            <a:avLst/>
          </a:prstGeom>
        </p:spPr>
        <p:txBody>
          <a:bodyPr/>
          <a:lstStyle/>
          <a:p>
            <a:fld id="{4D99A9A9-E2E2-4B06-92B4-66FF5C2868AF}" type="slidenum">
              <a:rPr lang="en-US" smtClean="0"/>
              <a:t>‹#›</a:t>
            </a:fld>
            <a:endParaRPr lang="en-US"/>
          </a:p>
        </p:txBody>
      </p:sp>
    </p:spTree>
    <p:extLst>
      <p:ext uri="{BB962C8B-B14F-4D97-AF65-F5344CB8AC3E}">
        <p14:creationId xmlns:p14="http://schemas.microsoft.com/office/powerpoint/2010/main" val="15556416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path path="circle">
            <a:fillToRect l="50000" t="50000" r="50000" b="50000"/>
          </a:path>
          <a:tileRect/>
        </a:gradFill>
        <a:effectLst/>
      </p:bgPr>
    </p:bg>
    <p:spTree>
      <p:nvGrpSpPr>
        <p:cNvPr id="1" name="Shape 4"/>
        <p:cNvGrpSpPr/>
        <p:nvPr/>
      </p:nvGrpSpPr>
      <p:grpSpPr>
        <a:xfrm>
          <a:off x="0" y="0"/>
          <a:ext cx="0" cy="0"/>
          <a:chOff x="0" y="0"/>
          <a:chExt cx="0" cy="0"/>
        </a:xfrm>
      </p:grpSpPr>
      <p:sp>
        <p:nvSpPr>
          <p:cNvPr id="5" name="Shape 5"/>
          <p:cNvSpPr txBox="1">
            <a:spLocks noGrp="1"/>
          </p:cNvSpPr>
          <p:nvPr>
            <p:ph type="title"/>
          </p:nvPr>
        </p:nvSpPr>
        <p:spPr>
          <a:xfrm>
            <a:off x="457200" y="274638"/>
            <a:ext cx="8229600" cy="1143200"/>
          </a:xfrm>
          <a:prstGeom prst="rect">
            <a:avLst/>
          </a:prstGeom>
          <a:noFill/>
          <a:ln>
            <a:noFill/>
          </a:ln>
        </p:spPr>
        <p:txBody>
          <a:bodyPr lIns="91425" tIns="91425" rIns="91425" bIns="91425" anchor="b" anchorCtr="0"/>
          <a:lstStyle>
            <a:lvl1pPr>
              <a:spcBef>
                <a:spcPts val="0"/>
              </a:spcBef>
              <a:buClr>
                <a:schemeClr val="lt1"/>
              </a:buClr>
              <a:buSzPct val="100000"/>
              <a:buNone/>
              <a:defRPr sz="3600" b="1">
                <a:solidFill>
                  <a:schemeClr val="lt1"/>
                </a:solidFill>
              </a:defRPr>
            </a:lvl1pPr>
            <a:lvl2pPr>
              <a:spcBef>
                <a:spcPts val="0"/>
              </a:spcBef>
              <a:buClr>
                <a:schemeClr val="lt1"/>
              </a:buClr>
              <a:buSzPct val="100000"/>
              <a:buNone/>
              <a:defRPr sz="3600" b="1">
                <a:solidFill>
                  <a:schemeClr val="lt1"/>
                </a:solidFill>
              </a:defRPr>
            </a:lvl2pPr>
            <a:lvl3pPr>
              <a:spcBef>
                <a:spcPts val="0"/>
              </a:spcBef>
              <a:buClr>
                <a:schemeClr val="lt1"/>
              </a:buClr>
              <a:buSzPct val="100000"/>
              <a:buNone/>
              <a:defRPr sz="3600" b="1">
                <a:solidFill>
                  <a:schemeClr val="lt1"/>
                </a:solidFill>
              </a:defRPr>
            </a:lvl3pPr>
            <a:lvl4pPr>
              <a:spcBef>
                <a:spcPts val="0"/>
              </a:spcBef>
              <a:buClr>
                <a:schemeClr val="lt1"/>
              </a:buClr>
              <a:buSzPct val="100000"/>
              <a:buNone/>
              <a:defRPr sz="3600" b="1">
                <a:solidFill>
                  <a:schemeClr val="lt1"/>
                </a:solidFill>
              </a:defRPr>
            </a:lvl4pPr>
            <a:lvl5pPr>
              <a:spcBef>
                <a:spcPts val="0"/>
              </a:spcBef>
              <a:buClr>
                <a:schemeClr val="lt1"/>
              </a:buClr>
              <a:buSzPct val="100000"/>
              <a:buNone/>
              <a:defRPr sz="3600" b="1">
                <a:solidFill>
                  <a:schemeClr val="lt1"/>
                </a:solidFill>
              </a:defRPr>
            </a:lvl5pPr>
            <a:lvl6pPr>
              <a:spcBef>
                <a:spcPts val="0"/>
              </a:spcBef>
              <a:buClr>
                <a:schemeClr val="lt1"/>
              </a:buClr>
              <a:buSzPct val="100000"/>
              <a:buNone/>
              <a:defRPr sz="3600" b="1">
                <a:solidFill>
                  <a:schemeClr val="lt1"/>
                </a:solidFill>
              </a:defRPr>
            </a:lvl6pPr>
            <a:lvl7pPr>
              <a:spcBef>
                <a:spcPts val="0"/>
              </a:spcBef>
              <a:buClr>
                <a:schemeClr val="lt1"/>
              </a:buClr>
              <a:buSzPct val="100000"/>
              <a:buNone/>
              <a:defRPr sz="3600" b="1">
                <a:solidFill>
                  <a:schemeClr val="lt1"/>
                </a:solidFill>
              </a:defRPr>
            </a:lvl7pPr>
            <a:lvl8pPr>
              <a:spcBef>
                <a:spcPts val="0"/>
              </a:spcBef>
              <a:buClr>
                <a:schemeClr val="lt1"/>
              </a:buClr>
              <a:buSzPct val="100000"/>
              <a:buNone/>
              <a:defRPr sz="3600" b="1">
                <a:solidFill>
                  <a:schemeClr val="lt1"/>
                </a:solidFill>
              </a:defRPr>
            </a:lvl8pPr>
            <a:lvl9pPr>
              <a:spcBef>
                <a:spcPts val="0"/>
              </a:spcBef>
              <a:buClr>
                <a:schemeClr val="lt1"/>
              </a:buClr>
              <a:buSzPct val="100000"/>
              <a:buNone/>
              <a:defRPr sz="3600" b="1">
                <a:solidFill>
                  <a:schemeClr val="lt1"/>
                </a:solidFill>
              </a:defRPr>
            </a:lvl9pPr>
          </a:lstStyle>
          <a:p>
            <a:endParaRPr/>
          </a:p>
        </p:txBody>
      </p:sp>
      <p:sp>
        <p:nvSpPr>
          <p:cNvPr id="6" name="Shape 6"/>
          <p:cNvSpPr txBox="1">
            <a:spLocks noGrp="1"/>
          </p:cNvSpPr>
          <p:nvPr>
            <p:ph type="body" idx="1"/>
          </p:nvPr>
        </p:nvSpPr>
        <p:spPr>
          <a:xfrm>
            <a:off x="457200" y="1600200"/>
            <a:ext cx="8229600" cy="4967599"/>
          </a:xfrm>
          <a:prstGeom prst="rect">
            <a:avLst/>
          </a:prstGeom>
          <a:noFill/>
          <a:ln>
            <a:noFill/>
          </a:ln>
        </p:spPr>
        <p:txBody>
          <a:bodyPr lIns="91425" tIns="91425" rIns="91425" bIns="91425" anchor="t" anchorCtr="0"/>
          <a:lstStyle>
            <a:lvl1pPr>
              <a:spcBef>
                <a:spcPts val="600"/>
              </a:spcBef>
              <a:buClr>
                <a:schemeClr val="lt1"/>
              </a:buClr>
              <a:buSzPct val="100000"/>
              <a:defRPr sz="3000">
                <a:solidFill>
                  <a:schemeClr val="lt1"/>
                </a:solidFill>
              </a:defRPr>
            </a:lvl1pPr>
            <a:lvl2pPr>
              <a:spcBef>
                <a:spcPts val="480"/>
              </a:spcBef>
              <a:buClr>
                <a:schemeClr val="lt1"/>
              </a:buClr>
              <a:buSzPct val="100000"/>
              <a:defRPr sz="2400">
                <a:solidFill>
                  <a:schemeClr val="lt1"/>
                </a:solidFill>
              </a:defRPr>
            </a:lvl2pPr>
            <a:lvl3pPr>
              <a:spcBef>
                <a:spcPts val="480"/>
              </a:spcBef>
              <a:buClr>
                <a:schemeClr val="lt1"/>
              </a:buClr>
              <a:buSzPct val="100000"/>
              <a:defRPr sz="2400">
                <a:solidFill>
                  <a:schemeClr val="lt1"/>
                </a:solidFill>
              </a:defRPr>
            </a:lvl3pPr>
            <a:lvl4pPr>
              <a:spcBef>
                <a:spcPts val="360"/>
              </a:spcBef>
              <a:buClr>
                <a:schemeClr val="lt1"/>
              </a:buClr>
              <a:buSzPct val="100000"/>
              <a:defRPr sz="1800">
                <a:solidFill>
                  <a:schemeClr val="lt1"/>
                </a:solidFill>
              </a:defRPr>
            </a:lvl4pPr>
            <a:lvl5pPr>
              <a:spcBef>
                <a:spcPts val="360"/>
              </a:spcBef>
              <a:buClr>
                <a:schemeClr val="lt1"/>
              </a:buClr>
              <a:buSzPct val="100000"/>
              <a:defRPr sz="1800">
                <a:solidFill>
                  <a:schemeClr val="lt1"/>
                </a:solidFill>
              </a:defRPr>
            </a:lvl5pPr>
            <a:lvl6pPr>
              <a:spcBef>
                <a:spcPts val="360"/>
              </a:spcBef>
              <a:buClr>
                <a:schemeClr val="lt1"/>
              </a:buClr>
              <a:buSzPct val="100000"/>
              <a:defRPr sz="1800">
                <a:solidFill>
                  <a:schemeClr val="lt1"/>
                </a:solidFill>
              </a:defRPr>
            </a:lvl6pPr>
            <a:lvl7pPr>
              <a:spcBef>
                <a:spcPts val="360"/>
              </a:spcBef>
              <a:buClr>
                <a:schemeClr val="lt1"/>
              </a:buClr>
              <a:buSzPct val="100000"/>
              <a:defRPr sz="1800">
                <a:solidFill>
                  <a:schemeClr val="lt1"/>
                </a:solidFill>
              </a:defRPr>
            </a:lvl7pPr>
            <a:lvl8pPr>
              <a:spcBef>
                <a:spcPts val="360"/>
              </a:spcBef>
              <a:buClr>
                <a:schemeClr val="lt1"/>
              </a:buClr>
              <a:buSzPct val="100000"/>
              <a:defRPr sz="1800">
                <a:solidFill>
                  <a:schemeClr val="lt1"/>
                </a:solidFill>
              </a:defRPr>
            </a:lvl8pPr>
            <a:lvl9pPr>
              <a:spcBef>
                <a:spcPts val="360"/>
              </a:spcBef>
              <a:buClr>
                <a:schemeClr val="lt1"/>
              </a:buClr>
              <a:buSzPct val="100000"/>
              <a:defRPr sz="1800">
                <a:solidFill>
                  <a:schemeClr val="lt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Lst>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jpeg"/><Relationship Id="rId2" Type="http://schemas.openxmlformats.org/officeDocument/2006/relationships/notesSlide" Target="../notesSlides/notesSlide22.xml"/><Relationship Id="rId16"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25.emf"/><Relationship Id="rId11" Type="http://schemas.openxmlformats.org/officeDocument/2006/relationships/image" Target="../media/image30.jpg"/><Relationship Id="rId5" Type="http://schemas.openxmlformats.org/officeDocument/2006/relationships/image" Target="../media/image24.png"/><Relationship Id="rId15" Type="http://schemas.openxmlformats.org/officeDocument/2006/relationships/image" Target="../media/image34.gif"/><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eg"/><Relationship Id="rId14" Type="http://schemas.openxmlformats.org/officeDocument/2006/relationships/image" Target="../media/image33.jpe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1.emf"/><Relationship Id="rId4" Type="http://schemas.openxmlformats.org/officeDocument/2006/relationships/image" Target="../media/image10.emf"/></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
        <p:cNvGrpSpPr/>
        <p:nvPr/>
      </p:nvGrpSpPr>
      <p:grpSpPr>
        <a:xfrm>
          <a:off x="0" y="0"/>
          <a:ext cx="0" cy="0"/>
          <a:chOff x="0" y="0"/>
          <a:chExt cx="0" cy="0"/>
        </a:xfrm>
      </p:grpSpPr>
      <p:sp>
        <p:nvSpPr>
          <p:cNvPr id="23" name="Shape 23"/>
          <p:cNvSpPr txBox="1">
            <a:spLocks noGrp="1"/>
          </p:cNvSpPr>
          <p:nvPr>
            <p:ph type="ctrTitle"/>
          </p:nvPr>
        </p:nvSpPr>
        <p:spPr>
          <a:xfrm>
            <a:off x="685800" y="2111126"/>
            <a:ext cx="7772400" cy="1546475"/>
          </a:xfrm>
          <a:prstGeom prst="rect">
            <a:avLst/>
          </a:prstGeom>
        </p:spPr>
        <p:txBody>
          <a:bodyPr lIns="91425" tIns="91425" rIns="91425" bIns="91425" anchor="b" anchorCtr="0">
            <a:noAutofit/>
          </a:bodyPr>
          <a:lstStyle/>
          <a:p>
            <a:pPr>
              <a:spcBef>
                <a:spcPts val="0"/>
              </a:spcBef>
              <a:buNone/>
            </a:pPr>
            <a:r>
              <a:rPr lang="en"/>
              <a:t>The Potential Effect of Modern Erosion on Surface Runoff</a:t>
            </a:r>
          </a:p>
        </p:txBody>
      </p:sp>
      <p:sp>
        <p:nvSpPr>
          <p:cNvPr id="24" name="Shape 24"/>
          <p:cNvSpPr txBox="1">
            <a:spLocks noGrp="1"/>
          </p:cNvSpPr>
          <p:nvPr>
            <p:ph type="subTitle" idx="1"/>
          </p:nvPr>
        </p:nvSpPr>
        <p:spPr>
          <a:xfrm>
            <a:off x="685800" y="3786739"/>
            <a:ext cx="7772400" cy="1046316"/>
          </a:xfrm>
          <a:prstGeom prst="rect">
            <a:avLst/>
          </a:prstGeom>
        </p:spPr>
        <p:txBody>
          <a:bodyPr lIns="91425" tIns="91425" rIns="91425" bIns="91425" anchor="t" anchorCtr="0">
            <a:noAutofit/>
          </a:bodyPr>
          <a:lstStyle/>
          <a:p>
            <a:pPr>
              <a:spcBef>
                <a:spcPts val="0"/>
              </a:spcBef>
              <a:buNone/>
            </a:pPr>
            <a:r>
              <a:rPr lang="en"/>
              <a:t>Using LIDAR to Estimate Erosion</a:t>
            </a:r>
          </a:p>
        </p:txBody>
      </p:sp>
      <p:sp>
        <p:nvSpPr>
          <p:cNvPr id="25" name="Shape 25"/>
          <p:cNvSpPr txBox="1"/>
          <p:nvPr/>
        </p:nvSpPr>
        <p:spPr>
          <a:xfrm>
            <a:off x="347575" y="5050303"/>
            <a:ext cx="5133599" cy="1116799"/>
          </a:xfrm>
          <a:prstGeom prst="rect">
            <a:avLst/>
          </a:prstGeom>
          <a:noFill/>
          <a:ln>
            <a:noFill/>
          </a:ln>
        </p:spPr>
        <p:txBody>
          <a:bodyPr lIns="91425" tIns="91425" rIns="91425" bIns="91425" anchor="t" anchorCtr="0">
            <a:noAutofit/>
          </a:bodyPr>
          <a:lstStyle/>
          <a:p>
            <a:pPr rtl="0">
              <a:spcBef>
                <a:spcPts val="0"/>
              </a:spcBef>
              <a:buNone/>
            </a:pPr>
            <a:r>
              <a:rPr lang="en">
                <a:solidFill>
                  <a:srgbClr val="D9D9D9"/>
                </a:solidFill>
              </a:rPr>
              <a:t>Melissa Albino Hegeman</a:t>
            </a:r>
          </a:p>
          <a:p>
            <a:pPr rtl="0">
              <a:spcBef>
                <a:spcPts val="0"/>
              </a:spcBef>
              <a:buNone/>
            </a:pPr>
            <a:r>
              <a:rPr lang="en">
                <a:solidFill>
                  <a:srgbClr val="D9D9D9"/>
                </a:solidFill>
              </a:rPr>
              <a:t>October 27, 2014</a:t>
            </a:r>
          </a:p>
          <a:p>
            <a:pPr>
              <a:spcBef>
                <a:spcPts val="0"/>
              </a:spcBef>
              <a:buNone/>
            </a:pPr>
            <a:r>
              <a:rPr lang="en">
                <a:solidFill>
                  <a:srgbClr val="D9D9D9"/>
                </a:solidFill>
              </a:rPr>
              <a:t>Advisor: Dr. Patrick Drohan</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d-36 source areas"/>
          <p:cNvPicPr>
            <a:picLocks noChangeAspect="1" noChangeArrowheads="1"/>
          </p:cNvPicPr>
          <p:nvPr/>
        </p:nvPicPr>
        <p:blipFill>
          <a:blip r:embed="rId3" cstate="email"/>
          <a:srcRect/>
          <a:stretch>
            <a:fillRect/>
          </a:stretch>
        </p:blipFill>
        <p:spPr bwMode="auto">
          <a:xfrm>
            <a:off x="-7144" y="0"/>
            <a:ext cx="9158288" cy="6858000"/>
          </a:xfrm>
          <a:prstGeom prst="rect">
            <a:avLst/>
          </a:prstGeom>
          <a:noFill/>
          <a:ln w="25400">
            <a:noFill/>
            <a:miter lim="800000"/>
            <a:headEnd/>
            <a:tailEnd/>
          </a:ln>
        </p:spPr>
      </p:pic>
      <p:sp>
        <p:nvSpPr>
          <p:cNvPr id="19" name="Rectangle 2"/>
          <p:cNvSpPr txBox="1">
            <a:spLocks noChangeArrowheads="1"/>
          </p:cNvSpPr>
          <p:nvPr/>
        </p:nvSpPr>
        <p:spPr>
          <a:xfrm>
            <a:off x="0" y="0"/>
            <a:ext cx="9144000" cy="121920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3800" dirty="0" smtClean="0">
                <a:latin typeface="Arial" panose="020B0604020202020204" pitchFamily="34" charset="0"/>
                <a:ea typeface="+mj-ea"/>
                <a:cs typeface="Arial" panose="020B0604020202020204" pitchFamily="34" charset="0"/>
              </a:rPr>
              <a:t>CSAs represent regions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3800" dirty="0" smtClean="0">
                <a:latin typeface="Arial" panose="020B0604020202020204" pitchFamily="34" charset="0"/>
                <a:ea typeface="+mj-ea"/>
                <a:cs typeface="Arial" panose="020B0604020202020204" pitchFamily="34" charset="0"/>
              </a:rPr>
              <a:t>with the highest P loss potential</a:t>
            </a:r>
            <a:endParaRPr kumimoji="0" lang="en-US" sz="3800" b="0" i="0" u="none" strike="noStrike" kern="1200" cap="none" spc="0" normalizeH="0" baseline="0" noProof="0" dirty="0" smtClean="0">
              <a:ln>
                <a:noFill/>
              </a:ln>
              <a:effectLst/>
              <a:uLnTx/>
              <a:uFillTx/>
              <a:latin typeface="Arial" panose="020B0604020202020204" pitchFamily="34" charset="0"/>
              <a:ea typeface="+mj-ea"/>
              <a:cs typeface="Arial" panose="020B0604020202020204" pitchFamily="34" charset="0"/>
            </a:endParaRPr>
          </a:p>
        </p:txBody>
      </p:sp>
      <p:sp>
        <p:nvSpPr>
          <p:cNvPr id="6" name="Freeform 5"/>
          <p:cNvSpPr/>
          <p:nvPr/>
        </p:nvSpPr>
        <p:spPr>
          <a:xfrm>
            <a:off x="0" y="3392133"/>
            <a:ext cx="9158748" cy="825911"/>
          </a:xfrm>
          <a:custGeom>
            <a:avLst/>
            <a:gdLst>
              <a:gd name="connsiteX0" fmla="*/ 0 w 9158748"/>
              <a:gd name="connsiteY0" fmla="*/ 678426 h 825910"/>
              <a:gd name="connsiteX1" fmla="*/ 0 w 9158748"/>
              <a:gd name="connsiteY1" fmla="*/ 44245 h 825910"/>
              <a:gd name="connsiteX2" fmla="*/ 1283110 w 9158748"/>
              <a:gd name="connsiteY2" fmla="*/ 73742 h 825910"/>
              <a:gd name="connsiteX3" fmla="*/ 2610465 w 9158748"/>
              <a:gd name="connsiteY3" fmla="*/ 29497 h 825910"/>
              <a:gd name="connsiteX4" fmla="*/ 3982065 w 9158748"/>
              <a:gd name="connsiteY4" fmla="*/ 0 h 825910"/>
              <a:gd name="connsiteX5" fmla="*/ 6091084 w 9158748"/>
              <a:gd name="connsiteY5" fmla="*/ 103239 h 825910"/>
              <a:gd name="connsiteX6" fmla="*/ 7374194 w 9158748"/>
              <a:gd name="connsiteY6" fmla="*/ 117987 h 825910"/>
              <a:gd name="connsiteX7" fmla="*/ 8657303 w 9158748"/>
              <a:gd name="connsiteY7" fmla="*/ 132736 h 825910"/>
              <a:gd name="connsiteX8" fmla="*/ 9144000 w 9158748"/>
              <a:gd name="connsiteY8" fmla="*/ 132736 h 825910"/>
              <a:gd name="connsiteX9" fmla="*/ 9158748 w 9158748"/>
              <a:gd name="connsiteY9" fmla="*/ 796413 h 825910"/>
              <a:gd name="connsiteX10" fmla="*/ 8141110 w 9158748"/>
              <a:gd name="connsiteY10" fmla="*/ 796413 h 825910"/>
              <a:gd name="connsiteX11" fmla="*/ 6769510 w 9158748"/>
              <a:gd name="connsiteY11" fmla="*/ 825910 h 825910"/>
              <a:gd name="connsiteX12" fmla="*/ 5958348 w 9158748"/>
              <a:gd name="connsiteY12" fmla="*/ 825910 h 825910"/>
              <a:gd name="connsiteX13" fmla="*/ 4955458 w 9158748"/>
              <a:gd name="connsiteY13" fmla="*/ 766916 h 825910"/>
              <a:gd name="connsiteX14" fmla="*/ 4468761 w 9158748"/>
              <a:gd name="connsiteY14" fmla="*/ 766916 h 825910"/>
              <a:gd name="connsiteX15" fmla="*/ 3731342 w 9158748"/>
              <a:gd name="connsiteY15" fmla="*/ 752168 h 825910"/>
              <a:gd name="connsiteX16" fmla="*/ 3200400 w 9158748"/>
              <a:gd name="connsiteY16" fmla="*/ 766916 h 825910"/>
              <a:gd name="connsiteX17" fmla="*/ 2462981 w 9158748"/>
              <a:gd name="connsiteY17" fmla="*/ 737419 h 825910"/>
              <a:gd name="connsiteX18" fmla="*/ 1725561 w 9158748"/>
              <a:gd name="connsiteY18" fmla="*/ 693174 h 825910"/>
              <a:gd name="connsiteX19" fmla="*/ 1563329 w 9158748"/>
              <a:gd name="connsiteY19" fmla="*/ 693174 h 825910"/>
              <a:gd name="connsiteX20" fmla="*/ 1371600 w 9158748"/>
              <a:gd name="connsiteY20" fmla="*/ 722671 h 825910"/>
              <a:gd name="connsiteX21" fmla="*/ 1106129 w 9158748"/>
              <a:gd name="connsiteY21" fmla="*/ 737419 h 825910"/>
              <a:gd name="connsiteX22" fmla="*/ 766916 w 9158748"/>
              <a:gd name="connsiteY22" fmla="*/ 707923 h 825910"/>
              <a:gd name="connsiteX23" fmla="*/ 516194 w 9158748"/>
              <a:gd name="connsiteY23" fmla="*/ 693174 h 825910"/>
              <a:gd name="connsiteX24" fmla="*/ 0 w 9158748"/>
              <a:gd name="connsiteY24" fmla="*/ 678426 h 82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58748" h="825910">
                <a:moveTo>
                  <a:pt x="0" y="678426"/>
                </a:moveTo>
                <a:lnTo>
                  <a:pt x="0" y="44245"/>
                </a:lnTo>
                <a:lnTo>
                  <a:pt x="1283110" y="73742"/>
                </a:lnTo>
                <a:lnTo>
                  <a:pt x="2610465" y="29497"/>
                </a:lnTo>
                <a:lnTo>
                  <a:pt x="3982065" y="0"/>
                </a:lnTo>
                <a:lnTo>
                  <a:pt x="6091084" y="103239"/>
                </a:lnTo>
                <a:lnTo>
                  <a:pt x="7374194" y="117987"/>
                </a:lnTo>
                <a:lnTo>
                  <a:pt x="8657303" y="132736"/>
                </a:lnTo>
                <a:lnTo>
                  <a:pt x="9144000" y="132736"/>
                </a:lnTo>
                <a:lnTo>
                  <a:pt x="9158748" y="796413"/>
                </a:lnTo>
                <a:lnTo>
                  <a:pt x="8141110" y="796413"/>
                </a:lnTo>
                <a:lnTo>
                  <a:pt x="6769510" y="825910"/>
                </a:lnTo>
                <a:lnTo>
                  <a:pt x="5958348" y="825910"/>
                </a:lnTo>
                <a:lnTo>
                  <a:pt x="4955458" y="766916"/>
                </a:lnTo>
                <a:lnTo>
                  <a:pt x="4468761" y="766916"/>
                </a:lnTo>
                <a:lnTo>
                  <a:pt x="3731342" y="752168"/>
                </a:lnTo>
                <a:lnTo>
                  <a:pt x="3200400" y="766916"/>
                </a:lnTo>
                <a:lnTo>
                  <a:pt x="2462981" y="737419"/>
                </a:lnTo>
                <a:lnTo>
                  <a:pt x="1725561" y="693174"/>
                </a:lnTo>
                <a:lnTo>
                  <a:pt x="1563329" y="693174"/>
                </a:lnTo>
                <a:lnTo>
                  <a:pt x="1371600" y="722671"/>
                </a:lnTo>
                <a:lnTo>
                  <a:pt x="1106129" y="737419"/>
                </a:lnTo>
                <a:lnTo>
                  <a:pt x="766916" y="707923"/>
                </a:lnTo>
                <a:lnTo>
                  <a:pt x="516194" y="693174"/>
                </a:lnTo>
                <a:lnTo>
                  <a:pt x="0" y="67842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881" y="3307341"/>
            <a:ext cx="9313333" cy="962509"/>
          </a:xfrm>
          <a:custGeom>
            <a:avLst/>
            <a:gdLst>
              <a:gd name="connsiteX0" fmla="*/ 0 w 6635750"/>
              <a:gd name="connsiteY0" fmla="*/ 716537 h 778273"/>
              <a:gd name="connsiteX1" fmla="*/ 428625 w 6635750"/>
              <a:gd name="connsiteY1" fmla="*/ 605412 h 778273"/>
              <a:gd name="connsiteX2" fmla="*/ 555625 w 6635750"/>
              <a:gd name="connsiteY2" fmla="*/ 478412 h 778273"/>
              <a:gd name="connsiteX3" fmla="*/ 1174750 w 6635750"/>
              <a:gd name="connsiteY3" fmla="*/ 573662 h 778273"/>
              <a:gd name="connsiteX4" fmla="*/ 1524000 w 6635750"/>
              <a:gd name="connsiteY4" fmla="*/ 526037 h 778273"/>
              <a:gd name="connsiteX5" fmla="*/ 1365250 w 6635750"/>
              <a:gd name="connsiteY5" fmla="*/ 208537 h 778273"/>
              <a:gd name="connsiteX6" fmla="*/ 1698625 w 6635750"/>
              <a:gd name="connsiteY6" fmla="*/ 33912 h 778273"/>
              <a:gd name="connsiteX7" fmla="*/ 2095500 w 6635750"/>
              <a:gd name="connsiteY7" fmla="*/ 81537 h 778273"/>
              <a:gd name="connsiteX8" fmla="*/ 3571875 w 6635750"/>
              <a:gd name="connsiteY8" fmla="*/ 18037 h 778273"/>
              <a:gd name="connsiteX9" fmla="*/ 4079875 w 6635750"/>
              <a:gd name="connsiteY9" fmla="*/ 462537 h 778273"/>
              <a:gd name="connsiteX10" fmla="*/ 4222750 w 6635750"/>
              <a:gd name="connsiteY10" fmla="*/ 653037 h 778273"/>
              <a:gd name="connsiteX11" fmla="*/ 4826000 w 6635750"/>
              <a:gd name="connsiteY11" fmla="*/ 573662 h 778273"/>
              <a:gd name="connsiteX12" fmla="*/ 5413375 w 6635750"/>
              <a:gd name="connsiteY12" fmla="*/ 764162 h 778273"/>
              <a:gd name="connsiteX13" fmla="*/ 6635750 w 6635750"/>
              <a:gd name="connsiteY13" fmla="*/ 764162 h 778273"/>
              <a:gd name="connsiteX0" fmla="*/ 0 w 9096375"/>
              <a:gd name="connsiteY0" fmla="*/ 716537 h 765147"/>
              <a:gd name="connsiteX1" fmla="*/ 428625 w 9096375"/>
              <a:gd name="connsiteY1" fmla="*/ 605412 h 765147"/>
              <a:gd name="connsiteX2" fmla="*/ 555625 w 9096375"/>
              <a:gd name="connsiteY2" fmla="*/ 478412 h 765147"/>
              <a:gd name="connsiteX3" fmla="*/ 1174750 w 9096375"/>
              <a:gd name="connsiteY3" fmla="*/ 573662 h 765147"/>
              <a:gd name="connsiteX4" fmla="*/ 1524000 w 9096375"/>
              <a:gd name="connsiteY4" fmla="*/ 526037 h 765147"/>
              <a:gd name="connsiteX5" fmla="*/ 1365250 w 9096375"/>
              <a:gd name="connsiteY5" fmla="*/ 208537 h 765147"/>
              <a:gd name="connsiteX6" fmla="*/ 1698625 w 9096375"/>
              <a:gd name="connsiteY6" fmla="*/ 33912 h 765147"/>
              <a:gd name="connsiteX7" fmla="*/ 2095500 w 9096375"/>
              <a:gd name="connsiteY7" fmla="*/ 81537 h 765147"/>
              <a:gd name="connsiteX8" fmla="*/ 3571875 w 9096375"/>
              <a:gd name="connsiteY8" fmla="*/ 18037 h 765147"/>
              <a:gd name="connsiteX9" fmla="*/ 4079875 w 9096375"/>
              <a:gd name="connsiteY9" fmla="*/ 462537 h 765147"/>
              <a:gd name="connsiteX10" fmla="*/ 4222750 w 9096375"/>
              <a:gd name="connsiteY10" fmla="*/ 653037 h 765147"/>
              <a:gd name="connsiteX11" fmla="*/ 4826000 w 9096375"/>
              <a:gd name="connsiteY11" fmla="*/ 573662 h 765147"/>
              <a:gd name="connsiteX12" fmla="*/ 5413375 w 9096375"/>
              <a:gd name="connsiteY12" fmla="*/ 764162 h 765147"/>
              <a:gd name="connsiteX13" fmla="*/ 9096375 w 9096375"/>
              <a:gd name="connsiteY13" fmla="*/ 653037 h 765147"/>
              <a:gd name="connsiteX0" fmla="*/ 0 w 9098126"/>
              <a:gd name="connsiteY0" fmla="*/ 716537 h 764505"/>
              <a:gd name="connsiteX1" fmla="*/ 428625 w 9098126"/>
              <a:gd name="connsiteY1" fmla="*/ 605412 h 764505"/>
              <a:gd name="connsiteX2" fmla="*/ 555625 w 9098126"/>
              <a:gd name="connsiteY2" fmla="*/ 478412 h 764505"/>
              <a:gd name="connsiteX3" fmla="*/ 1174750 w 9098126"/>
              <a:gd name="connsiteY3" fmla="*/ 573662 h 764505"/>
              <a:gd name="connsiteX4" fmla="*/ 1524000 w 9098126"/>
              <a:gd name="connsiteY4" fmla="*/ 526037 h 764505"/>
              <a:gd name="connsiteX5" fmla="*/ 1365250 w 9098126"/>
              <a:gd name="connsiteY5" fmla="*/ 208537 h 764505"/>
              <a:gd name="connsiteX6" fmla="*/ 1698625 w 9098126"/>
              <a:gd name="connsiteY6" fmla="*/ 33912 h 764505"/>
              <a:gd name="connsiteX7" fmla="*/ 2095500 w 9098126"/>
              <a:gd name="connsiteY7" fmla="*/ 81537 h 764505"/>
              <a:gd name="connsiteX8" fmla="*/ 3571875 w 9098126"/>
              <a:gd name="connsiteY8" fmla="*/ 18037 h 764505"/>
              <a:gd name="connsiteX9" fmla="*/ 4079875 w 9098126"/>
              <a:gd name="connsiteY9" fmla="*/ 462537 h 764505"/>
              <a:gd name="connsiteX10" fmla="*/ 4222750 w 9098126"/>
              <a:gd name="connsiteY10" fmla="*/ 653037 h 764505"/>
              <a:gd name="connsiteX11" fmla="*/ 4826000 w 9098126"/>
              <a:gd name="connsiteY11" fmla="*/ 573662 h 764505"/>
              <a:gd name="connsiteX12" fmla="*/ 5413375 w 9098126"/>
              <a:gd name="connsiteY12" fmla="*/ 764162 h 764505"/>
              <a:gd name="connsiteX13" fmla="*/ 8699500 w 9098126"/>
              <a:gd name="connsiteY13" fmla="*/ 621287 h 764505"/>
              <a:gd name="connsiteX14" fmla="*/ 9096375 w 9098126"/>
              <a:gd name="connsiteY14" fmla="*/ 653037 h 764505"/>
              <a:gd name="connsiteX0" fmla="*/ 0 w 9098126"/>
              <a:gd name="connsiteY0" fmla="*/ 716537 h 776487"/>
              <a:gd name="connsiteX1" fmla="*/ 428625 w 9098126"/>
              <a:gd name="connsiteY1" fmla="*/ 605412 h 776487"/>
              <a:gd name="connsiteX2" fmla="*/ 555625 w 9098126"/>
              <a:gd name="connsiteY2" fmla="*/ 478412 h 776487"/>
              <a:gd name="connsiteX3" fmla="*/ 1174750 w 9098126"/>
              <a:gd name="connsiteY3" fmla="*/ 573662 h 776487"/>
              <a:gd name="connsiteX4" fmla="*/ 1524000 w 9098126"/>
              <a:gd name="connsiteY4" fmla="*/ 526037 h 776487"/>
              <a:gd name="connsiteX5" fmla="*/ 1365250 w 9098126"/>
              <a:gd name="connsiteY5" fmla="*/ 208537 h 776487"/>
              <a:gd name="connsiteX6" fmla="*/ 1698625 w 9098126"/>
              <a:gd name="connsiteY6" fmla="*/ 33912 h 776487"/>
              <a:gd name="connsiteX7" fmla="*/ 2095500 w 9098126"/>
              <a:gd name="connsiteY7" fmla="*/ 81537 h 776487"/>
              <a:gd name="connsiteX8" fmla="*/ 3571875 w 9098126"/>
              <a:gd name="connsiteY8" fmla="*/ 18037 h 776487"/>
              <a:gd name="connsiteX9" fmla="*/ 4079875 w 9098126"/>
              <a:gd name="connsiteY9" fmla="*/ 462537 h 776487"/>
              <a:gd name="connsiteX10" fmla="*/ 4222750 w 9098126"/>
              <a:gd name="connsiteY10" fmla="*/ 653037 h 776487"/>
              <a:gd name="connsiteX11" fmla="*/ 4826000 w 9098126"/>
              <a:gd name="connsiteY11" fmla="*/ 573662 h 776487"/>
              <a:gd name="connsiteX12" fmla="*/ 5413375 w 9098126"/>
              <a:gd name="connsiteY12" fmla="*/ 764162 h 776487"/>
              <a:gd name="connsiteX13" fmla="*/ 7635874 w 9098126"/>
              <a:gd name="connsiteY13" fmla="*/ 160912 h 776487"/>
              <a:gd name="connsiteX14" fmla="*/ 8699500 w 9098126"/>
              <a:gd name="connsiteY14" fmla="*/ 621287 h 776487"/>
              <a:gd name="connsiteX15" fmla="*/ 9096375 w 9098126"/>
              <a:gd name="connsiteY15" fmla="*/ 653037 h 776487"/>
              <a:gd name="connsiteX0" fmla="*/ 0 w 9098126"/>
              <a:gd name="connsiteY0" fmla="*/ 716537 h 730842"/>
              <a:gd name="connsiteX1" fmla="*/ 428625 w 9098126"/>
              <a:gd name="connsiteY1" fmla="*/ 605412 h 730842"/>
              <a:gd name="connsiteX2" fmla="*/ 555625 w 9098126"/>
              <a:gd name="connsiteY2" fmla="*/ 478412 h 730842"/>
              <a:gd name="connsiteX3" fmla="*/ 1174750 w 9098126"/>
              <a:gd name="connsiteY3" fmla="*/ 573662 h 730842"/>
              <a:gd name="connsiteX4" fmla="*/ 1524000 w 9098126"/>
              <a:gd name="connsiteY4" fmla="*/ 526037 h 730842"/>
              <a:gd name="connsiteX5" fmla="*/ 1365250 w 9098126"/>
              <a:gd name="connsiteY5" fmla="*/ 208537 h 730842"/>
              <a:gd name="connsiteX6" fmla="*/ 1698625 w 9098126"/>
              <a:gd name="connsiteY6" fmla="*/ 33912 h 730842"/>
              <a:gd name="connsiteX7" fmla="*/ 2095500 w 9098126"/>
              <a:gd name="connsiteY7" fmla="*/ 81537 h 730842"/>
              <a:gd name="connsiteX8" fmla="*/ 3571875 w 9098126"/>
              <a:gd name="connsiteY8" fmla="*/ 18037 h 730842"/>
              <a:gd name="connsiteX9" fmla="*/ 4079875 w 9098126"/>
              <a:gd name="connsiteY9" fmla="*/ 462537 h 730842"/>
              <a:gd name="connsiteX10" fmla="*/ 4222750 w 9098126"/>
              <a:gd name="connsiteY10" fmla="*/ 653037 h 730842"/>
              <a:gd name="connsiteX11" fmla="*/ 4826000 w 9098126"/>
              <a:gd name="connsiteY11" fmla="*/ 573662 h 730842"/>
              <a:gd name="connsiteX12" fmla="*/ 5794375 w 9098126"/>
              <a:gd name="connsiteY12" fmla="*/ 716537 h 730842"/>
              <a:gd name="connsiteX13" fmla="*/ 7635874 w 9098126"/>
              <a:gd name="connsiteY13" fmla="*/ 160912 h 730842"/>
              <a:gd name="connsiteX14" fmla="*/ 8699500 w 9098126"/>
              <a:gd name="connsiteY14" fmla="*/ 621287 h 730842"/>
              <a:gd name="connsiteX15" fmla="*/ 9096375 w 9098126"/>
              <a:gd name="connsiteY15" fmla="*/ 653037 h 730842"/>
              <a:gd name="connsiteX0" fmla="*/ 0 w 9098126"/>
              <a:gd name="connsiteY0" fmla="*/ 716537 h 716537"/>
              <a:gd name="connsiteX1" fmla="*/ 428625 w 9098126"/>
              <a:gd name="connsiteY1" fmla="*/ 605412 h 716537"/>
              <a:gd name="connsiteX2" fmla="*/ 555625 w 9098126"/>
              <a:gd name="connsiteY2" fmla="*/ 478412 h 716537"/>
              <a:gd name="connsiteX3" fmla="*/ 1174750 w 9098126"/>
              <a:gd name="connsiteY3" fmla="*/ 573662 h 716537"/>
              <a:gd name="connsiteX4" fmla="*/ 1524000 w 9098126"/>
              <a:gd name="connsiteY4" fmla="*/ 526037 h 716537"/>
              <a:gd name="connsiteX5" fmla="*/ 1365250 w 9098126"/>
              <a:gd name="connsiteY5" fmla="*/ 208537 h 716537"/>
              <a:gd name="connsiteX6" fmla="*/ 1698625 w 9098126"/>
              <a:gd name="connsiteY6" fmla="*/ 33912 h 716537"/>
              <a:gd name="connsiteX7" fmla="*/ 2095500 w 9098126"/>
              <a:gd name="connsiteY7" fmla="*/ 81537 h 716537"/>
              <a:gd name="connsiteX8" fmla="*/ 3571875 w 9098126"/>
              <a:gd name="connsiteY8" fmla="*/ 18037 h 716537"/>
              <a:gd name="connsiteX9" fmla="*/ 4079875 w 9098126"/>
              <a:gd name="connsiteY9" fmla="*/ 462537 h 716537"/>
              <a:gd name="connsiteX10" fmla="*/ 4222750 w 9098126"/>
              <a:gd name="connsiteY10" fmla="*/ 653037 h 716537"/>
              <a:gd name="connsiteX11" fmla="*/ 4826000 w 9098126"/>
              <a:gd name="connsiteY11" fmla="*/ 573662 h 716537"/>
              <a:gd name="connsiteX12" fmla="*/ 5794375 w 9098126"/>
              <a:gd name="connsiteY12" fmla="*/ 716537 h 716537"/>
              <a:gd name="connsiteX13" fmla="*/ 6397624 w 9098126"/>
              <a:gd name="connsiteY13" fmla="*/ 573662 h 716537"/>
              <a:gd name="connsiteX14" fmla="*/ 7635874 w 9098126"/>
              <a:gd name="connsiteY14" fmla="*/ 160912 h 716537"/>
              <a:gd name="connsiteX15" fmla="*/ 8699500 w 9098126"/>
              <a:gd name="connsiteY15" fmla="*/ 621287 h 716537"/>
              <a:gd name="connsiteX16" fmla="*/ 9096375 w 9098126"/>
              <a:gd name="connsiteY16" fmla="*/ 653037 h 716537"/>
              <a:gd name="connsiteX0" fmla="*/ 0 w 9098126"/>
              <a:gd name="connsiteY0" fmla="*/ 716537 h 716537"/>
              <a:gd name="connsiteX1" fmla="*/ 428625 w 9098126"/>
              <a:gd name="connsiteY1" fmla="*/ 605412 h 716537"/>
              <a:gd name="connsiteX2" fmla="*/ 555625 w 9098126"/>
              <a:gd name="connsiteY2" fmla="*/ 478412 h 716537"/>
              <a:gd name="connsiteX3" fmla="*/ 1174750 w 9098126"/>
              <a:gd name="connsiteY3" fmla="*/ 573662 h 716537"/>
              <a:gd name="connsiteX4" fmla="*/ 1524000 w 9098126"/>
              <a:gd name="connsiteY4" fmla="*/ 526037 h 716537"/>
              <a:gd name="connsiteX5" fmla="*/ 1365250 w 9098126"/>
              <a:gd name="connsiteY5" fmla="*/ 208537 h 716537"/>
              <a:gd name="connsiteX6" fmla="*/ 1698625 w 9098126"/>
              <a:gd name="connsiteY6" fmla="*/ 33912 h 716537"/>
              <a:gd name="connsiteX7" fmla="*/ 2095500 w 9098126"/>
              <a:gd name="connsiteY7" fmla="*/ 81537 h 716537"/>
              <a:gd name="connsiteX8" fmla="*/ 3571875 w 9098126"/>
              <a:gd name="connsiteY8" fmla="*/ 18037 h 716537"/>
              <a:gd name="connsiteX9" fmla="*/ 4079875 w 9098126"/>
              <a:gd name="connsiteY9" fmla="*/ 462537 h 716537"/>
              <a:gd name="connsiteX10" fmla="*/ 4222750 w 9098126"/>
              <a:gd name="connsiteY10" fmla="*/ 653037 h 716537"/>
              <a:gd name="connsiteX11" fmla="*/ 4826000 w 9098126"/>
              <a:gd name="connsiteY11" fmla="*/ 573662 h 716537"/>
              <a:gd name="connsiteX12" fmla="*/ 5794375 w 9098126"/>
              <a:gd name="connsiteY12" fmla="*/ 716537 h 716537"/>
              <a:gd name="connsiteX13" fmla="*/ 6397624 w 9098126"/>
              <a:gd name="connsiteY13" fmla="*/ 573662 h 716537"/>
              <a:gd name="connsiteX14" fmla="*/ 6873874 w 9098126"/>
              <a:gd name="connsiteY14" fmla="*/ 668913 h 716537"/>
              <a:gd name="connsiteX15" fmla="*/ 7635874 w 9098126"/>
              <a:gd name="connsiteY15" fmla="*/ 160912 h 716537"/>
              <a:gd name="connsiteX16" fmla="*/ 8699500 w 9098126"/>
              <a:gd name="connsiteY16" fmla="*/ 621287 h 716537"/>
              <a:gd name="connsiteX17" fmla="*/ 9096375 w 9098126"/>
              <a:gd name="connsiteY17" fmla="*/ 653037 h 716537"/>
              <a:gd name="connsiteX0" fmla="*/ 0 w 9098126"/>
              <a:gd name="connsiteY0" fmla="*/ 716537 h 716537"/>
              <a:gd name="connsiteX1" fmla="*/ 428625 w 9098126"/>
              <a:gd name="connsiteY1" fmla="*/ 605412 h 716537"/>
              <a:gd name="connsiteX2" fmla="*/ 555625 w 9098126"/>
              <a:gd name="connsiteY2" fmla="*/ 478412 h 716537"/>
              <a:gd name="connsiteX3" fmla="*/ 1174750 w 9098126"/>
              <a:gd name="connsiteY3" fmla="*/ 573662 h 716537"/>
              <a:gd name="connsiteX4" fmla="*/ 1524000 w 9098126"/>
              <a:gd name="connsiteY4" fmla="*/ 526037 h 716537"/>
              <a:gd name="connsiteX5" fmla="*/ 1365250 w 9098126"/>
              <a:gd name="connsiteY5" fmla="*/ 208537 h 716537"/>
              <a:gd name="connsiteX6" fmla="*/ 1698625 w 9098126"/>
              <a:gd name="connsiteY6" fmla="*/ 33912 h 716537"/>
              <a:gd name="connsiteX7" fmla="*/ 2095500 w 9098126"/>
              <a:gd name="connsiteY7" fmla="*/ 81537 h 716537"/>
              <a:gd name="connsiteX8" fmla="*/ 3571875 w 9098126"/>
              <a:gd name="connsiteY8" fmla="*/ 18037 h 716537"/>
              <a:gd name="connsiteX9" fmla="*/ 4079875 w 9098126"/>
              <a:gd name="connsiteY9" fmla="*/ 462537 h 716537"/>
              <a:gd name="connsiteX10" fmla="*/ 4222750 w 9098126"/>
              <a:gd name="connsiteY10" fmla="*/ 653037 h 716537"/>
              <a:gd name="connsiteX11" fmla="*/ 4826000 w 9098126"/>
              <a:gd name="connsiteY11" fmla="*/ 573662 h 716537"/>
              <a:gd name="connsiteX12" fmla="*/ 5794375 w 9098126"/>
              <a:gd name="connsiteY12" fmla="*/ 716537 h 716537"/>
              <a:gd name="connsiteX13" fmla="*/ 6397624 w 9098126"/>
              <a:gd name="connsiteY13" fmla="*/ 573662 h 716537"/>
              <a:gd name="connsiteX14" fmla="*/ 6873874 w 9098126"/>
              <a:gd name="connsiteY14" fmla="*/ 668913 h 716537"/>
              <a:gd name="connsiteX15" fmla="*/ 6318249 w 9098126"/>
              <a:gd name="connsiteY15" fmla="*/ 192663 h 716537"/>
              <a:gd name="connsiteX16" fmla="*/ 7635874 w 9098126"/>
              <a:gd name="connsiteY16" fmla="*/ 160912 h 716537"/>
              <a:gd name="connsiteX17" fmla="*/ 8699500 w 9098126"/>
              <a:gd name="connsiteY17" fmla="*/ 621287 h 716537"/>
              <a:gd name="connsiteX18" fmla="*/ 9096375 w 9098126"/>
              <a:gd name="connsiteY18" fmla="*/ 653037 h 716537"/>
              <a:gd name="connsiteX0" fmla="*/ 0 w 9313333"/>
              <a:gd name="connsiteY0" fmla="*/ 762000 h 810109"/>
              <a:gd name="connsiteX1" fmla="*/ 428625 w 9313333"/>
              <a:gd name="connsiteY1" fmla="*/ 650875 h 810109"/>
              <a:gd name="connsiteX2" fmla="*/ 555625 w 9313333"/>
              <a:gd name="connsiteY2" fmla="*/ 523875 h 810109"/>
              <a:gd name="connsiteX3" fmla="*/ 1174750 w 9313333"/>
              <a:gd name="connsiteY3" fmla="*/ 619125 h 810109"/>
              <a:gd name="connsiteX4" fmla="*/ 1524000 w 9313333"/>
              <a:gd name="connsiteY4" fmla="*/ 571500 h 810109"/>
              <a:gd name="connsiteX5" fmla="*/ 1365250 w 9313333"/>
              <a:gd name="connsiteY5" fmla="*/ 254000 h 810109"/>
              <a:gd name="connsiteX6" fmla="*/ 1698625 w 9313333"/>
              <a:gd name="connsiteY6" fmla="*/ 79375 h 810109"/>
              <a:gd name="connsiteX7" fmla="*/ 2095500 w 9313333"/>
              <a:gd name="connsiteY7" fmla="*/ 127000 h 810109"/>
              <a:gd name="connsiteX8" fmla="*/ 3571875 w 9313333"/>
              <a:gd name="connsiteY8" fmla="*/ 63500 h 810109"/>
              <a:gd name="connsiteX9" fmla="*/ 4079875 w 9313333"/>
              <a:gd name="connsiteY9" fmla="*/ 508000 h 810109"/>
              <a:gd name="connsiteX10" fmla="*/ 4222750 w 9313333"/>
              <a:gd name="connsiteY10" fmla="*/ 698500 h 810109"/>
              <a:gd name="connsiteX11" fmla="*/ 4826000 w 9313333"/>
              <a:gd name="connsiteY11" fmla="*/ 619125 h 810109"/>
              <a:gd name="connsiteX12" fmla="*/ 5794375 w 9313333"/>
              <a:gd name="connsiteY12" fmla="*/ 762000 h 810109"/>
              <a:gd name="connsiteX13" fmla="*/ 6397624 w 9313333"/>
              <a:gd name="connsiteY13" fmla="*/ 619125 h 810109"/>
              <a:gd name="connsiteX14" fmla="*/ 6873874 w 9313333"/>
              <a:gd name="connsiteY14" fmla="*/ 714376 h 810109"/>
              <a:gd name="connsiteX15" fmla="*/ 6318249 w 9313333"/>
              <a:gd name="connsiteY15" fmla="*/ 238126 h 810109"/>
              <a:gd name="connsiteX16" fmla="*/ 7635874 w 9313333"/>
              <a:gd name="connsiteY16" fmla="*/ 206375 h 810109"/>
              <a:gd name="connsiteX17" fmla="*/ 8699500 w 9313333"/>
              <a:gd name="connsiteY17" fmla="*/ 666750 h 810109"/>
              <a:gd name="connsiteX18" fmla="*/ 9098126 w 9313333"/>
              <a:gd name="connsiteY18" fmla="*/ 807463 h 810109"/>
              <a:gd name="connsiteX0" fmla="*/ 0 w 9313333"/>
              <a:gd name="connsiteY0" fmla="*/ 762000 h 962509"/>
              <a:gd name="connsiteX1" fmla="*/ 428625 w 9313333"/>
              <a:gd name="connsiteY1" fmla="*/ 650875 h 962509"/>
              <a:gd name="connsiteX2" fmla="*/ 555625 w 9313333"/>
              <a:gd name="connsiteY2" fmla="*/ 523875 h 962509"/>
              <a:gd name="connsiteX3" fmla="*/ 1174750 w 9313333"/>
              <a:gd name="connsiteY3" fmla="*/ 619125 h 962509"/>
              <a:gd name="connsiteX4" fmla="*/ 1524000 w 9313333"/>
              <a:gd name="connsiteY4" fmla="*/ 571500 h 962509"/>
              <a:gd name="connsiteX5" fmla="*/ 1365250 w 9313333"/>
              <a:gd name="connsiteY5" fmla="*/ 254000 h 962509"/>
              <a:gd name="connsiteX6" fmla="*/ 1698625 w 9313333"/>
              <a:gd name="connsiteY6" fmla="*/ 79375 h 962509"/>
              <a:gd name="connsiteX7" fmla="*/ 2095500 w 9313333"/>
              <a:gd name="connsiteY7" fmla="*/ 127000 h 962509"/>
              <a:gd name="connsiteX8" fmla="*/ 3571875 w 9313333"/>
              <a:gd name="connsiteY8" fmla="*/ 63500 h 962509"/>
              <a:gd name="connsiteX9" fmla="*/ 4079875 w 9313333"/>
              <a:gd name="connsiteY9" fmla="*/ 508000 h 962509"/>
              <a:gd name="connsiteX10" fmla="*/ 4222750 w 9313333"/>
              <a:gd name="connsiteY10" fmla="*/ 698500 h 962509"/>
              <a:gd name="connsiteX11" fmla="*/ 4826000 w 9313333"/>
              <a:gd name="connsiteY11" fmla="*/ 619125 h 962509"/>
              <a:gd name="connsiteX12" fmla="*/ 5794375 w 9313333"/>
              <a:gd name="connsiteY12" fmla="*/ 762000 h 962509"/>
              <a:gd name="connsiteX13" fmla="*/ 6397624 w 9313333"/>
              <a:gd name="connsiteY13" fmla="*/ 619125 h 962509"/>
              <a:gd name="connsiteX14" fmla="*/ 6873874 w 9313333"/>
              <a:gd name="connsiteY14" fmla="*/ 714376 h 962509"/>
              <a:gd name="connsiteX15" fmla="*/ 6318249 w 9313333"/>
              <a:gd name="connsiteY15" fmla="*/ 238126 h 962509"/>
              <a:gd name="connsiteX16" fmla="*/ 7635874 w 9313333"/>
              <a:gd name="connsiteY16" fmla="*/ 206375 h 962509"/>
              <a:gd name="connsiteX17" fmla="*/ 8699500 w 9313333"/>
              <a:gd name="connsiteY17" fmla="*/ 666750 h 962509"/>
              <a:gd name="connsiteX18" fmla="*/ 9098126 w 9313333"/>
              <a:gd name="connsiteY18" fmla="*/ 959863 h 9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13333" h="962509">
                <a:moveTo>
                  <a:pt x="0" y="762000"/>
                </a:moveTo>
                <a:cubicBezTo>
                  <a:pt x="168010" y="726281"/>
                  <a:pt x="336021" y="690562"/>
                  <a:pt x="428625" y="650875"/>
                </a:cubicBezTo>
                <a:cubicBezTo>
                  <a:pt x="521229" y="611187"/>
                  <a:pt x="431271" y="529167"/>
                  <a:pt x="555625" y="523875"/>
                </a:cubicBezTo>
                <a:cubicBezTo>
                  <a:pt x="679979" y="518583"/>
                  <a:pt x="1013354" y="611188"/>
                  <a:pt x="1174750" y="619125"/>
                </a:cubicBezTo>
                <a:cubicBezTo>
                  <a:pt x="1336146" y="627062"/>
                  <a:pt x="1492250" y="632354"/>
                  <a:pt x="1524000" y="571500"/>
                </a:cubicBezTo>
                <a:cubicBezTo>
                  <a:pt x="1555750" y="510646"/>
                  <a:pt x="1336146" y="336021"/>
                  <a:pt x="1365250" y="254000"/>
                </a:cubicBezTo>
                <a:cubicBezTo>
                  <a:pt x="1394354" y="171979"/>
                  <a:pt x="1576917" y="100542"/>
                  <a:pt x="1698625" y="79375"/>
                </a:cubicBezTo>
                <a:cubicBezTo>
                  <a:pt x="1820333" y="58208"/>
                  <a:pt x="1783292" y="129646"/>
                  <a:pt x="2095500" y="127000"/>
                </a:cubicBezTo>
                <a:cubicBezTo>
                  <a:pt x="2407708" y="124354"/>
                  <a:pt x="3241146" y="0"/>
                  <a:pt x="3571875" y="63500"/>
                </a:cubicBezTo>
                <a:cubicBezTo>
                  <a:pt x="3902604" y="127000"/>
                  <a:pt x="3971396" y="402167"/>
                  <a:pt x="4079875" y="508000"/>
                </a:cubicBezTo>
                <a:cubicBezTo>
                  <a:pt x="4188354" y="613833"/>
                  <a:pt x="4098396" y="679979"/>
                  <a:pt x="4222750" y="698500"/>
                </a:cubicBezTo>
                <a:cubicBezTo>
                  <a:pt x="4347104" y="717021"/>
                  <a:pt x="4564062" y="608542"/>
                  <a:pt x="4826000" y="619125"/>
                </a:cubicBezTo>
                <a:cubicBezTo>
                  <a:pt x="5087938" y="629708"/>
                  <a:pt x="5532438" y="762000"/>
                  <a:pt x="5794375" y="762000"/>
                </a:cubicBezTo>
                <a:cubicBezTo>
                  <a:pt x="6056312" y="762000"/>
                  <a:pt x="6220353" y="674687"/>
                  <a:pt x="6397624" y="619125"/>
                </a:cubicBezTo>
                <a:cubicBezTo>
                  <a:pt x="6574895" y="563563"/>
                  <a:pt x="6749520" y="738188"/>
                  <a:pt x="6873874" y="714376"/>
                </a:cubicBezTo>
                <a:cubicBezTo>
                  <a:pt x="6998228" y="690564"/>
                  <a:pt x="6191249" y="322793"/>
                  <a:pt x="6318249" y="238126"/>
                </a:cubicBezTo>
                <a:cubicBezTo>
                  <a:pt x="6445249" y="153459"/>
                  <a:pt x="7376582" y="174625"/>
                  <a:pt x="7635874" y="206375"/>
                </a:cubicBezTo>
                <a:cubicBezTo>
                  <a:pt x="7895166" y="238125"/>
                  <a:pt x="8477250" y="666750"/>
                  <a:pt x="8699500" y="666750"/>
                </a:cubicBezTo>
                <a:cubicBezTo>
                  <a:pt x="9313333" y="648229"/>
                  <a:pt x="9013459" y="962509"/>
                  <a:pt x="9098126" y="959863"/>
                </a:cubicBezTo>
              </a:path>
            </a:pathLst>
          </a:custGeom>
          <a:solidFill>
            <a:schemeClr val="accent1">
              <a:alpha val="29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9405742"/>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1000" y="0"/>
            <a:ext cx="4953000" cy="685800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0" y="0"/>
            <a:ext cx="4182994" cy="2142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1757" y="2362243"/>
            <a:ext cx="4185006" cy="2143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571999" y="4724007"/>
            <a:ext cx="4165621" cy="2133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457200" y="304800"/>
            <a:ext cx="8229600" cy="1066800"/>
          </a:xfrm>
          <a:prstGeom prst="rect">
            <a:avLst/>
          </a:prstGeom>
        </p:spPr>
        <p:txBody>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endParaRPr lang="en-US" dirty="0" smtClean="0">
              <a:solidFill>
                <a:schemeClr val="tx1"/>
              </a:solidFill>
              <a:latin typeface="Corbel" pitchFamily="34" charset="0"/>
            </a:endParaRPr>
          </a:p>
          <a:p>
            <a:r>
              <a:rPr lang="en-US" sz="3600" dirty="0">
                <a:solidFill>
                  <a:schemeClr val="lt1"/>
                </a:solidFill>
                <a:latin typeface="Arial"/>
                <a:ea typeface="Arial"/>
                <a:cs typeface="Arial"/>
              </a:rPr>
              <a:t>Near-stream</a:t>
            </a:r>
            <a:r>
              <a:rPr lang="en-US" dirty="0" smtClean="0">
                <a:solidFill>
                  <a:schemeClr val="tx1"/>
                </a:solidFill>
                <a:latin typeface="Corbel" pitchFamily="34" charset="0"/>
              </a:rPr>
              <a:t> </a:t>
            </a:r>
          </a:p>
          <a:p>
            <a:endParaRPr lang="en-US" dirty="0">
              <a:solidFill>
                <a:schemeClr val="tx1"/>
              </a:solidFill>
              <a:latin typeface="Corbel" pitchFamily="34" charset="0"/>
            </a:endParaRPr>
          </a:p>
          <a:p>
            <a:endParaRPr lang="en-US" dirty="0">
              <a:solidFill>
                <a:schemeClr val="tx1"/>
              </a:solidFill>
              <a:latin typeface="Corbel" pitchFamily="34" charset="0"/>
            </a:endParaRPr>
          </a:p>
          <a:p>
            <a:r>
              <a:rPr lang="en-US" sz="3600" dirty="0">
                <a:solidFill>
                  <a:schemeClr val="lt1"/>
                </a:solidFill>
                <a:latin typeface="Arial"/>
                <a:ea typeface="Arial"/>
                <a:cs typeface="Arial"/>
              </a:rPr>
              <a:t>Mid-slope</a:t>
            </a:r>
          </a:p>
          <a:p>
            <a:endParaRPr lang="en-US" dirty="0">
              <a:solidFill>
                <a:schemeClr val="tx1"/>
              </a:solidFill>
              <a:latin typeface="Corbel" pitchFamily="34" charset="0"/>
            </a:endParaRPr>
          </a:p>
          <a:p>
            <a:endParaRPr lang="en-US" dirty="0" smtClean="0">
              <a:solidFill>
                <a:schemeClr val="tx1"/>
              </a:solidFill>
              <a:latin typeface="Corbel" pitchFamily="34" charset="0"/>
            </a:endParaRPr>
          </a:p>
          <a:p>
            <a:r>
              <a:rPr lang="en-US" sz="3600" dirty="0">
                <a:solidFill>
                  <a:schemeClr val="lt1"/>
                </a:solidFill>
                <a:latin typeface="Arial"/>
                <a:ea typeface="Arial"/>
                <a:cs typeface="Arial"/>
              </a:rPr>
              <a:t>Up-slope</a:t>
            </a:r>
            <a:endParaRPr lang="en-US" sz="3600" dirty="0">
              <a:solidFill>
                <a:schemeClr val="lt1"/>
              </a:solidFill>
              <a:latin typeface="Arial"/>
              <a:ea typeface="Arial"/>
              <a:cs typeface="Arial"/>
            </a:endParaRPr>
          </a:p>
        </p:txBody>
      </p:sp>
    </p:spTree>
    <p:extLst>
      <p:ext uri="{BB962C8B-B14F-4D97-AF65-F5344CB8AC3E}">
        <p14:creationId xmlns:p14="http://schemas.microsoft.com/office/powerpoint/2010/main" val="20892488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559729" y="4568859"/>
            <a:ext cx="8153400" cy="2289142"/>
            <a:chOff x="533400" y="4667250"/>
            <a:chExt cx="8153400" cy="2289141"/>
          </a:xfrm>
        </p:grpSpPr>
        <p:sp>
          <p:nvSpPr>
            <p:cNvPr id="5" name="Title 1"/>
            <p:cNvSpPr txBox="1">
              <a:spLocks/>
            </p:cNvSpPr>
            <p:nvPr/>
          </p:nvSpPr>
          <p:spPr>
            <a:xfrm>
              <a:off x="533400" y="5813391"/>
              <a:ext cx="8153400" cy="1143000"/>
            </a:xfrm>
            <a:prstGeom prst="rect">
              <a:avLst/>
            </a:prstGeom>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000" dirty="0" smtClean="0">
                  <a:solidFill>
                    <a:schemeClr val="bg1"/>
                  </a:solidFill>
                </a:rPr>
                <a:t>Linear regression between depth to restrictive layer and geomorphic variables (e.g., slope, aspect, etc.)</a:t>
              </a:r>
            </a:p>
          </p:txBody>
        </p:sp>
        <p:sp>
          <p:nvSpPr>
            <p:cNvPr id="7" name="Right Arrow 6"/>
            <p:cNvSpPr/>
            <p:nvPr/>
          </p:nvSpPr>
          <p:spPr>
            <a:xfrm rot="3118863">
              <a:off x="3150529" y="4838700"/>
              <a:ext cx="1104900" cy="762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4617383" y="984954"/>
            <a:ext cx="4298021" cy="5025322"/>
            <a:chOff x="4617379" y="984953"/>
            <a:chExt cx="4298021" cy="5025322"/>
          </a:xfrm>
        </p:grpSpPr>
        <p:sp>
          <p:nvSpPr>
            <p:cNvPr id="8" name="Right Arrow 7"/>
            <p:cNvSpPr/>
            <p:nvPr/>
          </p:nvSpPr>
          <p:spPr>
            <a:xfrm rot="18481137" flipV="1">
              <a:off x="4445929" y="4692684"/>
              <a:ext cx="1104900" cy="7620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3" cstate="print">
              <a:clrChange>
                <a:clrFrom>
                  <a:srgbClr val="73B2FF"/>
                </a:clrFrom>
                <a:clrTo>
                  <a:srgbClr val="73B2FF">
                    <a:alpha val="0"/>
                  </a:srgbClr>
                </a:clrTo>
              </a:clrChange>
              <a:extLst>
                <a:ext uri="{28A0092B-C50C-407E-A947-70E740481C1C}">
                  <a14:useLocalDpi xmlns:a14="http://schemas.microsoft.com/office/drawing/2010/main" val="0"/>
                </a:ext>
              </a:extLst>
            </a:blip>
            <a:stretch>
              <a:fillRect/>
            </a:stretch>
          </p:blipFill>
          <p:spPr>
            <a:xfrm>
              <a:off x="5032196" y="984953"/>
              <a:ext cx="3883204" cy="5025322"/>
            </a:xfrm>
            <a:prstGeom prst="rect">
              <a:avLst/>
            </a:prstGeom>
          </p:spPr>
        </p:pic>
        <p:sp>
          <p:nvSpPr>
            <p:cNvPr id="21" name="Rounded Rectangle 20"/>
            <p:cNvSpPr/>
            <p:nvPr/>
          </p:nvSpPr>
          <p:spPr>
            <a:xfrm>
              <a:off x="5410201" y="5157776"/>
              <a:ext cx="3124199" cy="633424"/>
            </a:xfrm>
            <a:prstGeom prst="roundRect">
              <a:avLst/>
            </a:prstGeom>
            <a:solidFill>
              <a:schemeClr val="tx1">
                <a:lumMod val="65000"/>
                <a:lumOff val="35000"/>
              </a:schemeClr>
            </a:solidFill>
            <a:ln>
              <a:noFill/>
            </a:ln>
            <a:scene3d>
              <a:camera prst="orthographicFront"/>
              <a:lightRig rig="threePt" dir="t"/>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16200000">
              <a:off x="6439046" y="5297237"/>
              <a:ext cx="228600" cy="594360"/>
            </a:xfrm>
            <a:prstGeom prst="rect">
              <a:avLst/>
            </a:prstGeom>
            <a:solidFill>
              <a:srgbClr val="DF73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16200000">
              <a:off x="7155180" y="5295483"/>
              <a:ext cx="228600" cy="594360"/>
            </a:xfrm>
            <a:prstGeom prst="rect">
              <a:avLst/>
            </a:prstGeom>
            <a:solidFill>
              <a:srgbClr val="004C73">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86975" y="5429516"/>
              <a:ext cx="731290" cy="307777"/>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rPr>
                <a:t>0.65 m</a:t>
              </a:r>
              <a:endParaRPr lang="en-US" sz="1400" dirty="0">
                <a:solidFill>
                  <a:schemeClr val="bg1"/>
                </a:solidFill>
                <a:effectLst>
                  <a:outerShdw blurRad="38100" dist="38100" dir="2700000" algn="tl">
                    <a:srgbClr val="000000">
                      <a:alpha val="43137"/>
                    </a:srgbClr>
                  </a:outerShdw>
                </a:effectLst>
              </a:endParaRPr>
            </a:p>
          </p:txBody>
        </p:sp>
        <p:sp>
          <p:nvSpPr>
            <p:cNvPr id="32" name="TextBox 31"/>
            <p:cNvSpPr txBox="1"/>
            <p:nvPr/>
          </p:nvSpPr>
          <p:spPr>
            <a:xfrm>
              <a:off x="6903835" y="5439040"/>
              <a:ext cx="731290" cy="307777"/>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rPr>
                <a:t>0.85 m</a:t>
              </a:r>
              <a:endParaRPr lang="en-US" sz="1400" dirty="0">
                <a:solidFill>
                  <a:schemeClr val="bg1"/>
                </a:solidFill>
                <a:effectLst>
                  <a:outerShdw blurRad="38100" dist="38100" dir="2700000" algn="tl">
                    <a:srgbClr val="000000">
                      <a:alpha val="43137"/>
                    </a:srgbClr>
                  </a:outerShdw>
                </a:effectLst>
              </a:endParaRPr>
            </a:p>
          </p:txBody>
        </p:sp>
        <p:sp>
          <p:nvSpPr>
            <p:cNvPr id="33" name="TextBox 32"/>
            <p:cNvSpPr txBox="1"/>
            <p:nvPr/>
          </p:nvSpPr>
          <p:spPr>
            <a:xfrm>
              <a:off x="5916463" y="5180111"/>
              <a:ext cx="2114681" cy="307777"/>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rPr>
                <a:t>Depth to restrictive layer</a:t>
              </a:r>
              <a:endParaRPr lang="en-US" sz="1400" dirty="0">
                <a:solidFill>
                  <a:schemeClr val="bg1"/>
                </a:solidFill>
                <a:effectLst>
                  <a:outerShdw blurRad="38100" dist="38100" dir="2700000" algn="tl">
                    <a:srgbClr val="000000">
                      <a:alpha val="43137"/>
                    </a:srgbClr>
                  </a:outerShdw>
                </a:effectLst>
              </a:endParaRPr>
            </a:p>
          </p:txBody>
        </p:sp>
      </p:grpSp>
      <p:sp>
        <p:nvSpPr>
          <p:cNvPr id="34" name="Title 1"/>
          <p:cNvSpPr>
            <a:spLocks noGrp="1"/>
          </p:cNvSpPr>
          <p:nvPr>
            <p:ph type="title"/>
          </p:nvPr>
        </p:nvSpPr>
        <p:spPr>
          <a:xfrm>
            <a:off x="0" y="152400"/>
            <a:ext cx="9144000" cy="1143000"/>
          </a:xfrm>
        </p:spPr>
        <p:txBody>
          <a:bodyPr>
            <a:normAutofit/>
          </a:bodyPr>
          <a:lstStyle/>
          <a:p>
            <a:pPr algn="ctr" eaLnBrk="1" hangingPunct="1"/>
            <a:r>
              <a:rPr lang="en-US" dirty="0"/>
              <a:t>Results and outcomes</a:t>
            </a:r>
            <a:r>
              <a:rPr lang="en-US" dirty="0" smtClean="0">
                <a:solidFill>
                  <a:srgbClr val="FFFF00"/>
                </a:solidFill>
                <a:latin typeface="Arial" panose="020B0604020202020204" pitchFamily="34" charset="0"/>
                <a:cs typeface="Arial" panose="020B0604020202020204" pitchFamily="34" charset="0"/>
              </a:rPr>
              <a:t/>
            </a:r>
            <a:br>
              <a:rPr lang="en-US" dirty="0" smtClean="0">
                <a:solidFill>
                  <a:srgbClr val="FFFF00"/>
                </a:solidFill>
                <a:latin typeface="Arial" panose="020B0604020202020204" pitchFamily="34" charset="0"/>
                <a:cs typeface="Arial" panose="020B0604020202020204" pitchFamily="34" charset="0"/>
              </a:rPr>
            </a:br>
            <a:r>
              <a:rPr lang="en-US" sz="2700" i="1" dirty="0" smtClean="0">
                <a:solidFill>
                  <a:schemeClr val="bg1"/>
                </a:solidFill>
                <a:latin typeface="Arial" panose="020B0604020202020204" pitchFamily="34" charset="0"/>
                <a:cs typeface="Arial" panose="020B0604020202020204" pitchFamily="34" charset="0"/>
              </a:rPr>
              <a:t>Digitally modeling and mapping soil restrictive layers</a:t>
            </a:r>
          </a:p>
        </p:txBody>
      </p:sp>
      <p:grpSp>
        <p:nvGrpSpPr>
          <p:cNvPr id="11" name="Group 10"/>
          <p:cNvGrpSpPr/>
          <p:nvPr/>
        </p:nvGrpSpPr>
        <p:grpSpPr>
          <a:xfrm>
            <a:off x="-1295400" y="1219200"/>
            <a:ext cx="6778804" cy="4595824"/>
            <a:chOff x="-1295400" y="1219200"/>
            <a:chExt cx="6778804" cy="4595824"/>
          </a:xfrm>
        </p:grpSpPr>
        <p:grpSp>
          <p:nvGrpSpPr>
            <p:cNvPr id="10" name="Group 9"/>
            <p:cNvGrpSpPr/>
            <p:nvPr/>
          </p:nvGrpSpPr>
          <p:grpSpPr>
            <a:xfrm>
              <a:off x="-1295400" y="1219200"/>
              <a:ext cx="6778804" cy="4595824"/>
              <a:chOff x="-1295400" y="1219200"/>
              <a:chExt cx="6778804" cy="4595824"/>
            </a:xfrm>
          </p:grpSpPr>
          <p:pic>
            <p:nvPicPr>
              <p:cNvPr id="9" name="Picture 8"/>
              <p:cNvPicPr>
                <a:picLocks noChangeAspect="1"/>
              </p:cNvPicPr>
              <p:nvPr/>
            </p:nvPicPr>
            <p:blipFill>
              <a:blip r:embed="rId4" cstate="print">
                <a:clrChange>
                  <a:clrFrom>
                    <a:srgbClr val="73B2FF"/>
                  </a:clrFrom>
                  <a:clrTo>
                    <a:srgbClr val="73B2FF">
                      <a:alpha val="0"/>
                    </a:srgbClr>
                  </a:clrTo>
                </a:clrChange>
                <a:extLst>
                  <a:ext uri="{28A0092B-C50C-407E-A947-70E740481C1C}">
                    <a14:useLocalDpi xmlns:a14="http://schemas.microsoft.com/office/drawing/2010/main" val="0"/>
                  </a:ext>
                </a:extLst>
              </a:blip>
              <a:stretch>
                <a:fillRect/>
              </a:stretch>
            </p:blipFill>
            <p:spPr>
              <a:xfrm>
                <a:off x="-1295400" y="1219200"/>
                <a:ext cx="6778804" cy="4114800"/>
              </a:xfrm>
              <a:prstGeom prst="rect">
                <a:avLst/>
              </a:prstGeom>
            </p:spPr>
          </p:pic>
          <p:sp>
            <p:nvSpPr>
              <p:cNvPr id="35" name="Rounded Rectangle 34"/>
              <p:cNvSpPr/>
              <p:nvPr/>
            </p:nvSpPr>
            <p:spPr>
              <a:xfrm>
                <a:off x="304800" y="5181600"/>
                <a:ext cx="3124199" cy="633424"/>
              </a:xfrm>
              <a:prstGeom prst="roundRect">
                <a:avLst/>
              </a:prstGeom>
              <a:solidFill>
                <a:schemeClr val="tx1">
                  <a:lumMod val="65000"/>
                  <a:lumOff val="35000"/>
                </a:schemeClr>
              </a:solidFill>
              <a:ln>
                <a:noFill/>
              </a:ln>
              <a:scene3d>
                <a:camera prst="orthographicFront"/>
                <a:lightRig rig="threePt" dir="t"/>
              </a:scene3d>
              <a:sp3d>
                <a:bevelT w="101600" h="1016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400884" y="5332511"/>
              <a:ext cx="2943434" cy="338554"/>
            </a:xfrm>
            <a:prstGeom prst="rect">
              <a:avLst/>
            </a:prstGeom>
            <a:noFill/>
          </p:spPr>
          <p:txBody>
            <a:bodyPr wrap="none" rtlCol="0">
              <a:spAutoFit/>
            </a:bodyPr>
            <a:lstStyle/>
            <a:p>
              <a:pPr algn="ctr"/>
              <a:r>
                <a:rPr lang="en-US" sz="1600" dirty="0" err="1" smtClean="0">
                  <a:solidFill>
                    <a:schemeClr val="bg1"/>
                  </a:solidFill>
                  <a:effectLst>
                    <a:outerShdw blurRad="38100" dist="38100" dir="2700000" algn="tl">
                      <a:srgbClr val="000000">
                        <a:alpha val="43137"/>
                      </a:srgbClr>
                    </a:outerShdw>
                  </a:effectLst>
                </a:rPr>
                <a:t>LiDAR</a:t>
              </a:r>
              <a:r>
                <a:rPr lang="en-US" sz="1600" dirty="0" smtClean="0">
                  <a:solidFill>
                    <a:schemeClr val="bg1"/>
                  </a:solidFill>
                  <a:effectLst>
                    <a:outerShdw blurRad="38100" dist="38100" dir="2700000" algn="tl">
                      <a:srgbClr val="000000">
                        <a:alpha val="43137"/>
                      </a:srgbClr>
                    </a:outerShdw>
                  </a:effectLst>
                </a:rPr>
                <a:t> DEM (0.5 m resolution)</a:t>
              </a:r>
              <a:endParaRPr lang="en-US" sz="1600" dirty="0">
                <a:solidFill>
                  <a:schemeClr val="bg1"/>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861819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gdepot\pjd7$\My Documents\Working\Courses\403\Old Photos\2010 NE SJ Contest\C1 c.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9896" y="8907"/>
            <a:ext cx="9134104" cy="8220694"/>
          </a:xfrm>
          <a:prstGeom prst="rect">
            <a:avLst/>
          </a:prstGeom>
          <a:noFill/>
          <a:extLst>
            <a:ext uri="{909E8E84-426E-40DD-AFC4-6F175D3DCCD1}">
              <a14:hiddenFill xmlns:a14="http://schemas.microsoft.com/office/drawing/2010/main">
                <a:solidFill>
                  <a:srgbClr val="FFFFFF"/>
                </a:solidFill>
              </a14:hiddenFill>
            </a:ext>
          </a:extLst>
        </p:spPr>
      </p:pic>
      <p:sp>
        <p:nvSpPr>
          <p:cNvPr id="3" name="Right Brace 2"/>
          <p:cNvSpPr/>
          <p:nvPr/>
        </p:nvSpPr>
        <p:spPr>
          <a:xfrm>
            <a:off x="6400800" y="3703320"/>
            <a:ext cx="228600" cy="1097280"/>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4837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a:spcBef>
                <a:spcPts val="0"/>
              </a:spcBef>
              <a:buNone/>
            </a:pPr>
            <a:r>
              <a:rPr lang="en" dirty="0" smtClean="0"/>
              <a:t>My Hypothesis</a:t>
            </a:r>
            <a:endParaRPr lang="en" dirty="0"/>
          </a:p>
        </p:txBody>
      </p:sp>
      <p:sp>
        <p:nvSpPr>
          <p:cNvPr id="55" name="Shape 55"/>
          <p:cNvSpPr txBox="1">
            <a:spLocks noGrp="1"/>
          </p:cNvSpPr>
          <p:nvPr>
            <p:ph type="body" idx="1"/>
          </p:nvPr>
        </p:nvSpPr>
        <p:spPr>
          <a:xfrm>
            <a:off x="457200" y="1600200"/>
            <a:ext cx="5067300" cy="4967599"/>
          </a:xfrm>
          <a:prstGeom prst="rect">
            <a:avLst/>
          </a:prstGeom>
        </p:spPr>
        <p:txBody>
          <a:bodyPr lIns="91425" tIns="91425" rIns="91425" bIns="91425" anchor="t" anchorCtr="0">
            <a:noAutofit/>
          </a:bodyPr>
          <a:lstStyle/>
          <a:p>
            <a:pPr>
              <a:spcBef>
                <a:spcPts val="0"/>
              </a:spcBef>
              <a:buNone/>
            </a:pPr>
            <a:r>
              <a:rPr lang="en" dirty="0"/>
              <a:t>Modern erosion creates perched water that may increase surface runoff</a:t>
            </a:r>
          </a:p>
        </p:txBody>
      </p:sp>
      <p:pic>
        <p:nvPicPr>
          <p:cNvPr id="4" name="Picture 2" descr="\\agdepot\pjd7$\My Documents\Working\Courses\403\Old Photos\2010 NE SJ Contest\C1 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2218" r="28156"/>
          <a:stretch/>
        </p:blipFill>
        <p:spPr bwMode="auto">
          <a:xfrm>
            <a:off x="5334000" y="8910"/>
            <a:ext cx="3015596" cy="684909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Brace 4"/>
          <p:cNvSpPr/>
          <p:nvPr/>
        </p:nvSpPr>
        <p:spPr>
          <a:xfrm>
            <a:off x="7467600" y="3154680"/>
            <a:ext cx="228600" cy="1097280"/>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a:spcBef>
                <a:spcPts val="0"/>
              </a:spcBef>
              <a:buNone/>
            </a:pPr>
            <a:r>
              <a:rPr lang="en"/>
              <a:t>My Part</a:t>
            </a:r>
          </a:p>
        </p:txBody>
      </p:sp>
      <p:sp>
        <p:nvSpPr>
          <p:cNvPr id="78" name="Shape 78"/>
          <p:cNvSpPr txBox="1">
            <a:spLocks noGrp="1"/>
          </p:cNvSpPr>
          <p:nvPr>
            <p:ph type="body" idx="1"/>
          </p:nvPr>
        </p:nvSpPr>
        <p:spPr>
          <a:xfrm>
            <a:off x="457200" y="1600200"/>
            <a:ext cx="4572000" cy="4967599"/>
          </a:xfrm>
          <a:prstGeom prst="rect">
            <a:avLst/>
          </a:prstGeom>
        </p:spPr>
        <p:txBody>
          <a:bodyPr lIns="91425" tIns="91425" rIns="91425" bIns="91425" anchor="t" anchorCtr="0">
            <a:noAutofit/>
          </a:bodyPr>
          <a:lstStyle/>
          <a:p>
            <a:pPr marL="457200" indent="-419100">
              <a:buFont typeface="Arial"/>
              <a:buChar char="●"/>
            </a:pPr>
            <a:r>
              <a:rPr lang="en" dirty="0" smtClean="0"/>
              <a:t>Study area-WE-38 </a:t>
            </a:r>
            <a:r>
              <a:rPr lang="en" dirty="0"/>
              <a:t>experimental watershed</a:t>
            </a:r>
          </a:p>
          <a:p>
            <a:pPr marL="457200" lvl="0" indent="-419100" rtl="0">
              <a:spcBef>
                <a:spcPts val="0"/>
              </a:spcBef>
              <a:buClr>
                <a:schemeClr val="lt1"/>
              </a:buClr>
              <a:buSzPct val="100000"/>
              <a:buFont typeface="Arial"/>
              <a:buChar char="●"/>
            </a:pPr>
            <a:r>
              <a:rPr lang="en" dirty="0" smtClean="0"/>
              <a:t>Use </a:t>
            </a:r>
            <a:r>
              <a:rPr lang="en" dirty="0"/>
              <a:t>available </a:t>
            </a:r>
            <a:r>
              <a:rPr lang="en" dirty="0" smtClean="0"/>
              <a:t>high-resolution LIDAR </a:t>
            </a:r>
            <a:r>
              <a:rPr lang="en" dirty="0"/>
              <a:t>data sets to identify areas of </a:t>
            </a:r>
            <a:r>
              <a:rPr lang="en" dirty="0" smtClean="0"/>
              <a:t>post-European erosion </a:t>
            </a:r>
            <a:r>
              <a:rPr lang="en" dirty="0"/>
              <a:t>and sedimentation</a:t>
            </a:r>
          </a:p>
          <a:p>
            <a:pPr lvl="0">
              <a:spcBef>
                <a:spcPts val="0"/>
              </a:spcBef>
              <a:buNone/>
            </a:pPr>
            <a:endParaRPr dirty="0"/>
          </a:p>
        </p:txBody>
      </p:sp>
      <p:pic>
        <p:nvPicPr>
          <p:cNvPr id="4" name="Shape 83"/>
          <p:cNvPicPr preferRelativeResize="0"/>
          <p:nvPr/>
        </p:nvPicPr>
        <p:blipFill>
          <a:blip r:embed="rId3">
            <a:alphaModFix/>
          </a:blip>
          <a:stretch>
            <a:fillRect/>
          </a:stretch>
        </p:blipFill>
        <p:spPr>
          <a:xfrm>
            <a:off x="5184884" y="-39414"/>
            <a:ext cx="3943350" cy="6858000"/>
          </a:xfrm>
          <a:prstGeom prst="rect">
            <a:avLst/>
          </a:prstGeom>
          <a:noFill/>
          <a:ln>
            <a:noFill/>
          </a:ln>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a:spcBef>
                <a:spcPts val="0"/>
              </a:spcBef>
              <a:buNone/>
            </a:pPr>
            <a:r>
              <a:rPr lang="en" dirty="0" smtClean="0"/>
              <a:t>The Data</a:t>
            </a:r>
            <a:endParaRPr lang="en" dirty="0"/>
          </a:p>
        </p:txBody>
      </p:sp>
      <p:sp>
        <p:nvSpPr>
          <p:cNvPr id="89" name="Shape 89"/>
          <p:cNvSpPr txBox="1">
            <a:spLocks noGrp="1"/>
          </p:cNvSpPr>
          <p:nvPr>
            <p:ph type="body" idx="1"/>
          </p:nvPr>
        </p:nvSpPr>
        <p:spPr>
          <a:xfrm>
            <a:off x="457200" y="1600200"/>
            <a:ext cx="8229600" cy="4967599"/>
          </a:xfrm>
          <a:prstGeom prst="rect">
            <a:avLst/>
          </a:prstGeom>
        </p:spPr>
        <p:txBody>
          <a:bodyPr lIns="91425" tIns="91425" rIns="91425" bIns="91425" anchor="t" anchorCtr="0">
            <a:noAutofit/>
          </a:bodyPr>
          <a:lstStyle/>
          <a:p>
            <a:pPr marL="457200" lvl="0" indent="-419100" rtl="0">
              <a:spcBef>
                <a:spcPts val="0"/>
              </a:spcBef>
              <a:buClr>
                <a:schemeClr val="lt1"/>
              </a:buClr>
              <a:buSzPct val="100000"/>
              <a:buFont typeface="Arial"/>
              <a:buChar char="●"/>
            </a:pPr>
            <a:r>
              <a:rPr lang="en" dirty="0" smtClean="0"/>
              <a:t>High Resolution LIDAR (0.5 m resolution)</a:t>
            </a:r>
          </a:p>
          <a:p>
            <a:pPr marL="457200" lvl="0" indent="-419100" rtl="0">
              <a:spcBef>
                <a:spcPts val="0"/>
              </a:spcBef>
              <a:buClr>
                <a:schemeClr val="lt1"/>
              </a:buClr>
              <a:buSzPct val="100000"/>
              <a:buFont typeface="Arial"/>
              <a:buChar char="●"/>
            </a:pPr>
            <a:r>
              <a:rPr lang="en" dirty="0" smtClean="0"/>
              <a:t>Ground level LIDAR from postprocessing of the data</a:t>
            </a:r>
            <a:endParaRPr lang="en" dirty="0" smtClean="0"/>
          </a:p>
          <a:p>
            <a:pPr marL="457200" lvl="0" indent="-419100" rtl="0">
              <a:spcBef>
                <a:spcPts val="0"/>
              </a:spcBef>
              <a:buClr>
                <a:schemeClr val="lt1"/>
              </a:buClr>
              <a:buSzPct val="100000"/>
              <a:buFont typeface="Arial"/>
              <a:buChar char="●"/>
            </a:pPr>
            <a:r>
              <a:rPr lang="en" dirty="0" smtClean="0"/>
              <a:t>15 cm vertical accuracy</a:t>
            </a:r>
          </a:p>
          <a:p>
            <a:pPr marL="457200" lvl="0" indent="-419100" rtl="0">
              <a:spcBef>
                <a:spcPts val="0"/>
              </a:spcBef>
              <a:buClr>
                <a:schemeClr val="lt1"/>
              </a:buClr>
              <a:buSzPct val="100000"/>
              <a:buFont typeface="Arial"/>
              <a:buChar char="●"/>
            </a:pPr>
            <a:r>
              <a:rPr lang="en" dirty="0" smtClean="0"/>
              <a:t>2007</a:t>
            </a:r>
          </a:p>
          <a:p>
            <a:pPr marL="457200" lvl="0" indent="-419100" rtl="0">
              <a:spcBef>
                <a:spcPts val="0"/>
              </a:spcBef>
              <a:buClr>
                <a:schemeClr val="lt1"/>
              </a:buClr>
              <a:buSzPct val="100000"/>
              <a:buFont typeface="Arial"/>
              <a:buChar char="●"/>
            </a:pPr>
            <a:r>
              <a:rPr lang="en" dirty="0" smtClean="0"/>
              <a:t>2011</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Shape 94"/>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a:spcBef>
                <a:spcPts val="0"/>
              </a:spcBef>
              <a:buNone/>
            </a:pPr>
            <a:r>
              <a:rPr lang="en"/>
              <a:t>Methods</a:t>
            </a:r>
          </a:p>
        </p:txBody>
      </p:sp>
      <p:sp>
        <p:nvSpPr>
          <p:cNvPr id="95" name="Shape 95"/>
          <p:cNvSpPr/>
          <p:nvPr/>
        </p:nvSpPr>
        <p:spPr>
          <a:xfrm>
            <a:off x="864500" y="2115171"/>
            <a:ext cx="1319100" cy="1401998"/>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96" name="Shape 96"/>
          <p:cNvSpPr/>
          <p:nvPr/>
        </p:nvSpPr>
        <p:spPr>
          <a:xfrm>
            <a:off x="864500" y="3732471"/>
            <a:ext cx="1319100" cy="1401998"/>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97" name="Shape 97"/>
          <p:cNvCxnSpPr/>
          <p:nvPr/>
        </p:nvCxnSpPr>
        <p:spPr>
          <a:xfrm>
            <a:off x="2281552" y="3006402"/>
            <a:ext cx="588299" cy="439598"/>
          </a:xfrm>
          <a:prstGeom prst="straightConnector1">
            <a:avLst/>
          </a:prstGeom>
          <a:noFill/>
          <a:ln w="19050" cap="flat">
            <a:solidFill>
              <a:srgbClr val="D9D9D9"/>
            </a:solidFill>
            <a:prstDash val="solid"/>
            <a:round/>
            <a:headEnd type="none" w="lg" len="lg"/>
            <a:tailEnd type="triangle" w="lg" len="lg"/>
          </a:ln>
        </p:spPr>
      </p:cxnSp>
      <p:cxnSp>
        <p:nvCxnSpPr>
          <p:cNvPr id="98" name="Shape 98"/>
          <p:cNvCxnSpPr/>
          <p:nvPr/>
        </p:nvCxnSpPr>
        <p:spPr>
          <a:xfrm rot="10800000" flipH="1">
            <a:off x="2294902" y="3933203"/>
            <a:ext cx="561599" cy="475199"/>
          </a:xfrm>
          <a:prstGeom prst="straightConnector1">
            <a:avLst/>
          </a:prstGeom>
          <a:noFill/>
          <a:ln w="19050" cap="flat">
            <a:solidFill>
              <a:srgbClr val="CCCCCC"/>
            </a:solidFill>
            <a:prstDash val="solid"/>
            <a:round/>
            <a:headEnd type="none" w="lg" len="lg"/>
            <a:tailEnd type="triangle" w="lg" len="lg"/>
          </a:ln>
        </p:spPr>
      </p:cxnSp>
      <p:sp>
        <p:nvSpPr>
          <p:cNvPr id="99" name="Shape 99"/>
          <p:cNvSpPr/>
          <p:nvPr/>
        </p:nvSpPr>
        <p:spPr>
          <a:xfrm>
            <a:off x="3039106" y="3006402"/>
            <a:ext cx="1399199" cy="1401998"/>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0" name="Shape 100"/>
          <p:cNvSpPr txBox="1"/>
          <p:nvPr/>
        </p:nvSpPr>
        <p:spPr>
          <a:xfrm>
            <a:off x="971455" y="2566733"/>
            <a:ext cx="1140899" cy="609600"/>
          </a:xfrm>
          <a:prstGeom prst="rect">
            <a:avLst/>
          </a:prstGeom>
          <a:noFill/>
          <a:ln>
            <a:noFill/>
          </a:ln>
        </p:spPr>
        <p:txBody>
          <a:bodyPr lIns="91425" tIns="91425" rIns="91425" bIns="91425" anchor="t" anchorCtr="0">
            <a:noAutofit/>
          </a:bodyPr>
          <a:lstStyle/>
          <a:p>
            <a:pPr>
              <a:spcBef>
                <a:spcPts val="0"/>
              </a:spcBef>
              <a:buNone/>
            </a:pPr>
            <a:r>
              <a:rPr lang="en"/>
              <a:t>LIDAR data</a:t>
            </a:r>
          </a:p>
        </p:txBody>
      </p:sp>
      <p:sp>
        <p:nvSpPr>
          <p:cNvPr id="101" name="Shape 101"/>
          <p:cNvSpPr txBox="1"/>
          <p:nvPr/>
        </p:nvSpPr>
        <p:spPr>
          <a:xfrm>
            <a:off x="953603" y="4128667"/>
            <a:ext cx="1140899" cy="609600"/>
          </a:xfrm>
          <a:prstGeom prst="rect">
            <a:avLst/>
          </a:prstGeom>
          <a:noFill/>
          <a:ln>
            <a:noFill/>
          </a:ln>
        </p:spPr>
        <p:txBody>
          <a:bodyPr lIns="91425" tIns="91425" rIns="91425" bIns="91425" anchor="t" anchorCtr="0">
            <a:noAutofit/>
          </a:bodyPr>
          <a:lstStyle/>
          <a:p>
            <a:pPr lvl="0" rtl="0">
              <a:spcBef>
                <a:spcPts val="0"/>
              </a:spcBef>
              <a:buNone/>
            </a:pPr>
            <a:r>
              <a:rPr lang="en"/>
              <a:t>LIDAR data</a:t>
            </a:r>
          </a:p>
        </p:txBody>
      </p:sp>
      <p:sp>
        <p:nvSpPr>
          <p:cNvPr id="102" name="Shape 102"/>
          <p:cNvSpPr txBox="1"/>
          <p:nvPr/>
        </p:nvSpPr>
        <p:spPr>
          <a:xfrm>
            <a:off x="3056900" y="3176333"/>
            <a:ext cx="1274400" cy="962400"/>
          </a:xfrm>
          <a:prstGeom prst="rect">
            <a:avLst/>
          </a:prstGeom>
          <a:noFill/>
          <a:ln>
            <a:noFill/>
          </a:ln>
        </p:spPr>
        <p:txBody>
          <a:bodyPr lIns="91425" tIns="91425" rIns="91425" bIns="91425" anchor="t" anchorCtr="0">
            <a:noAutofit/>
          </a:bodyPr>
          <a:lstStyle/>
          <a:p>
            <a:pPr algn="ctr">
              <a:spcBef>
                <a:spcPts val="0"/>
              </a:spcBef>
              <a:buNone/>
            </a:pPr>
            <a:r>
              <a:rPr lang="en"/>
              <a:t>Raster Calculator</a:t>
            </a:r>
          </a:p>
        </p:txBody>
      </p:sp>
      <p:sp>
        <p:nvSpPr>
          <p:cNvPr id="103" name="Shape 103"/>
          <p:cNvSpPr/>
          <p:nvPr/>
        </p:nvSpPr>
        <p:spPr>
          <a:xfrm>
            <a:off x="6971468" y="2571735"/>
            <a:ext cx="1399199" cy="2171600"/>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04" name="Shape 104"/>
          <p:cNvSpPr txBox="1"/>
          <p:nvPr/>
        </p:nvSpPr>
        <p:spPr>
          <a:xfrm>
            <a:off x="7033862" y="2722736"/>
            <a:ext cx="1274400" cy="1879600"/>
          </a:xfrm>
          <a:prstGeom prst="rect">
            <a:avLst/>
          </a:prstGeom>
          <a:noFill/>
          <a:ln>
            <a:noFill/>
          </a:ln>
        </p:spPr>
        <p:txBody>
          <a:bodyPr lIns="91425" tIns="91425" rIns="91425" bIns="91425" anchor="t" anchorCtr="0">
            <a:noAutofit/>
          </a:bodyPr>
          <a:lstStyle/>
          <a:p>
            <a:pPr algn="ctr" rtl="0">
              <a:spcBef>
                <a:spcPts val="0"/>
              </a:spcBef>
              <a:buNone/>
            </a:pPr>
            <a:r>
              <a:rPr lang="en" b="1"/>
              <a:t>Raster:</a:t>
            </a:r>
          </a:p>
          <a:p>
            <a:pPr lvl="0" algn="ctr" rtl="0">
              <a:spcBef>
                <a:spcPts val="0"/>
              </a:spcBef>
              <a:buNone/>
            </a:pPr>
            <a:r>
              <a:rPr lang="en"/>
              <a:t>Highlight areas with gains/losses in elevation.</a:t>
            </a:r>
          </a:p>
        </p:txBody>
      </p:sp>
      <p:cxnSp>
        <p:nvCxnSpPr>
          <p:cNvPr id="105" name="Shape 105"/>
          <p:cNvCxnSpPr/>
          <p:nvPr/>
        </p:nvCxnSpPr>
        <p:spPr>
          <a:xfrm rot="10800000" flipH="1">
            <a:off x="4373637" y="3658736"/>
            <a:ext cx="606000" cy="7600"/>
          </a:xfrm>
          <a:prstGeom prst="straightConnector1">
            <a:avLst/>
          </a:prstGeom>
          <a:noFill/>
          <a:ln w="19050" cap="flat">
            <a:solidFill>
              <a:srgbClr val="CCCCCC"/>
            </a:solidFill>
            <a:prstDash val="solid"/>
            <a:round/>
            <a:headEnd type="none" w="lg" len="lg"/>
            <a:tailEnd type="triangle" w="lg" len="lg"/>
          </a:ln>
        </p:spPr>
      </p:cxnSp>
      <p:sp>
        <p:nvSpPr>
          <p:cNvPr id="106" name="Shape 106"/>
          <p:cNvSpPr/>
          <p:nvPr/>
        </p:nvSpPr>
        <p:spPr>
          <a:xfrm>
            <a:off x="4979654" y="2717737"/>
            <a:ext cx="1461599" cy="2020400"/>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07" name="Shape 107"/>
          <p:cNvCxnSpPr/>
          <p:nvPr/>
        </p:nvCxnSpPr>
        <p:spPr>
          <a:xfrm rot="10800000" flipH="1">
            <a:off x="6365462" y="3658736"/>
            <a:ext cx="606000" cy="7600"/>
          </a:xfrm>
          <a:prstGeom prst="straightConnector1">
            <a:avLst/>
          </a:prstGeom>
          <a:noFill/>
          <a:ln w="19050" cap="flat">
            <a:solidFill>
              <a:srgbClr val="CCCCCC"/>
            </a:solidFill>
            <a:prstDash val="solid"/>
            <a:round/>
            <a:headEnd type="none" w="lg" len="lg"/>
            <a:tailEnd type="triangle" w="lg" len="lg"/>
          </a:ln>
        </p:spPr>
      </p:cxnSp>
      <p:sp>
        <p:nvSpPr>
          <p:cNvPr id="108" name="Shape 108"/>
          <p:cNvSpPr txBox="1"/>
          <p:nvPr/>
        </p:nvSpPr>
        <p:spPr>
          <a:xfrm>
            <a:off x="5135643" y="2717735"/>
            <a:ext cx="1200899" cy="1879600"/>
          </a:xfrm>
          <a:prstGeom prst="rect">
            <a:avLst/>
          </a:prstGeom>
          <a:noFill/>
          <a:ln>
            <a:noFill/>
          </a:ln>
        </p:spPr>
        <p:txBody>
          <a:bodyPr lIns="91425" tIns="91425" rIns="91425" bIns="91425" anchor="t" anchorCtr="0">
            <a:noAutofit/>
          </a:bodyPr>
          <a:lstStyle/>
          <a:p>
            <a:pPr algn="ctr">
              <a:spcBef>
                <a:spcPts val="0"/>
              </a:spcBef>
              <a:buNone/>
            </a:pPr>
            <a:r>
              <a:rPr lang="en"/>
              <a:t>QC data: make sure differences aren’t due to errors within the data</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cxnSp>
        <p:nvCxnSpPr>
          <p:cNvPr id="113" name="Shape 113"/>
          <p:cNvCxnSpPr/>
          <p:nvPr/>
        </p:nvCxnSpPr>
        <p:spPr>
          <a:xfrm rot="10800000" flipH="1">
            <a:off x="4373637" y="3658736"/>
            <a:ext cx="606000" cy="7600"/>
          </a:xfrm>
          <a:prstGeom prst="straightConnector1">
            <a:avLst/>
          </a:prstGeom>
          <a:noFill/>
          <a:ln w="19050" cap="flat">
            <a:solidFill>
              <a:srgbClr val="CCCCCC"/>
            </a:solidFill>
            <a:prstDash val="solid"/>
            <a:round/>
            <a:headEnd type="none" w="lg" len="lg"/>
            <a:tailEnd type="triangle" w="lg" len="lg"/>
          </a:ln>
        </p:spPr>
      </p:cxnSp>
      <p:sp>
        <p:nvSpPr>
          <p:cNvPr id="114" name="Shape 114"/>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lvl="0" rtl="0">
              <a:spcBef>
                <a:spcPts val="0"/>
              </a:spcBef>
              <a:buNone/>
            </a:pPr>
            <a:r>
              <a:rPr lang="en"/>
              <a:t>Methods</a:t>
            </a:r>
          </a:p>
        </p:txBody>
      </p:sp>
      <p:sp>
        <p:nvSpPr>
          <p:cNvPr id="115" name="Shape 115"/>
          <p:cNvSpPr/>
          <p:nvPr/>
        </p:nvSpPr>
        <p:spPr>
          <a:xfrm>
            <a:off x="864500" y="2115171"/>
            <a:ext cx="1319100" cy="1401998"/>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16" name="Shape 116"/>
          <p:cNvSpPr/>
          <p:nvPr/>
        </p:nvSpPr>
        <p:spPr>
          <a:xfrm>
            <a:off x="864500" y="3732471"/>
            <a:ext cx="1319100" cy="1401998"/>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17" name="Shape 117"/>
          <p:cNvCxnSpPr/>
          <p:nvPr/>
        </p:nvCxnSpPr>
        <p:spPr>
          <a:xfrm>
            <a:off x="2281552" y="3006402"/>
            <a:ext cx="588299" cy="439598"/>
          </a:xfrm>
          <a:prstGeom prst="straightConnector1">
            <a:avLst/>
          </a:prstGeom>
          <a:noFill/>
          <a:ln w="19050" cap="flat">
            <a:solidFill>
              <a:srgbClr val="D9D9D9"/>
            </a:solidFill>
            <a:prstDash val="solid"/>
            <a:round/>
            <a:headEnd type="none" w="lg" len="lg"/>
            <a:tailEnd type="triangle" w="lg" len="lg"/>
          </a:ln>
        </p:spPr>
      </p:cxnSp>
      <p:cxnSp>
        <p:nvCxnSpPr>
          <p:cNvPr id="118" name="Shape 118"/>
          <p:cNvCxnSpPr/>
          <p:nvPr/>
        </p:nvCxnSpPr>
        <p:spPr>
          <a:xfrm rot="10800000" flipH="1">
            <a:off x="2294902" y="3933203"/>
            <a:ext cx="561599" cy="475199"/>
          </a:xfrm>
          <a:prstGeom prst="straightConnector1">
            <a:avLst/>
          </a:prstGeom>
          <a:noFill/>
          <a:ln w="19050" cap="flat">
            <a:solidFill>
              <a:srgbClr val="CCCCCC"/>
            </a:solidFill>
            <a:prstDash val="solid"/>
            <a:round/>
            <a:headEnd type="none" w="lg" len="lg"/>
            <a:tailEnd type="triangle" w="lg" len="lg"/>
          </a:ln>
        </p:spPr>
      </p:cxnSp>
      <p:sp>
        <p:nvSpPr>
          <p:cNvPr id="119" name="Shape 119"/>
          <p:cNvSpPr/>
          <p:nvPr/>
        </p:nvSpPr>
        <p:spPr>
          <a:xfrm>
            <a:off x="3039106" y="3006402"/>
            <a:ext cx="1399199" cy="1401998"/>
          </a:xfrm>
          <a:prstGeom prst="roundRect">
            <a:avLst>
              <a:gd name="adj" fmla="val 16667"/>
            </a:avLst>
          </a:prstGeom>
          <a:solidFill>
            <a:srgbClr val="F6B26B"/>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0" name="Shape 120"/>
          <p:cNvSpPr txBox="1"/>
          <p:nvPr/>
        </p:nvSpPr>
        <p:spPr>
          <a:xfrm>
            <a:off x="971455" y="2566733"/>
            <a:ext cx="1140899" cy="609600"/>
          </a:xfrm>
          <a:prstGeom prst="rect">
            <a:avLst/>
          </a:prstGeom>
          <a:noFill/>
          <a:ln>
            <a:noFill/>
          </a:ln>
        </p:spPr>
        <p:txBody>
          <a:bodyPr lIns="91425" tIns="91425" rIns="91425" bIns="91425" anchor="t" anchorCtr="0">
            <a:noAutofit/>
          </a:bodyPr>
          <a:lstStyle/>
          <a:p>
            <a:pPr lvl="0" rtl="0">
              <a:spcBef>
                <a:spcPts val="0"/>
              </a:spcBef>
              <a:buNone/>
            </a:pPr>
            <a:r>
              <a:rPr lang="en"/>
              <a:t>LIDAR data</a:t>
            </a:r>
          </a:p>
        </p:txBody>
      </p:sp>
      <p:sp>
        <p:nvSpPr>
          <p:cNvPr id="121" name="Shape 121"/>
          <p:cNvSpPr txBox="1"/>
          <p:nvPr/>
        </p:nvSpPr>
        <p:spPr>
          <a:xfrm>
            <a:off x="953603" y="4128667"/>
            <a:ext cx="1140899" cy="609600"/>
          </a:xfrm>
          <a:prstGeom prst="rect">
            <a:avLst/>
          </a:prstGeom>
          <a:noFill/>
          <a:ln>
            <a:noFill/>
          </a:ln>
        </p:spPr>
        <p:txBody>
          <a:bodyPr lIns="91425" tIns="91425" rIns="91425" bIns="91425" anchor="t" anchorCtr="0">
            <a:noAutofit/>
          </a:bodyPr>
          <a:lstStyle/>
          <a:p>
            <a:pPr lvl="0" rtl="0">
              <a:spcBef>
                <a:spcPts val="0"/>
              </a:spcBef>
              <a:buNone/>
            </a:pPr>
            <a:r>
              <a:rPr lang="en"/>
              <a:t>LIDAR data</a:t>
            </a:r>
          </a:p>
        </p:txBody>
      </p:sp>
      <p:sp>
        <p:nvSpPr>
          <p:cNvPr id="122" name="Shape 122"/>
          <p:cNvSpPr txBox="1"/>
          <p:nvPr/>
        </p:nvSpPr>
        <p:spPr>
          <a:xfrm>
            <a:off x="3056900" y="3176333"/>
            <a:ext cx="1274400" cy="962400"/>
          </a:xfrm>
          <a:prstGeom prst="rect">
            <a:avLst/>
          </a:prstGeom>
          <a:noFill/>
          <a:ln>
            <a:noFill/>
          </a:ln>
        </p:spPr>
        <p:txBody>
          <a:bodyPr lIns="91425" tIns="91425" rIns="91425" bIns="91425" anchor="t" anchorCtr="0">
            <a:noAutofit/>
          </a:bodyPr>
          <a:lstStyle/>
          <a:p>
            <a:pPr lvl="0" algn="ctr" rtl="0">
              <a:spcBef>
                <a:spcPts val="0"/>
              </a:spcBef>
              <a:buNone/>
            </a:pPr>
            <a:r>
              <a:rPr lang="en"/>
              <a:t>Raster Calculator</a:t>
            </a:r>
          </a:p>
        </p:txBody>
      </p:sp>
      <p:sp>
        <p:nvSpPr>
          <p:cNvPr id="123" name="Shape 123"/>
          <p:cNvSpPr/>
          <p:nvPr/>
        </p:nvSpPr>
        <p:spPr>
          <a:xfrm>
            <a:off x="6971468" y="2571735"/>
            <a:ext cx="1399199" cy="2171600"/>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24" name="Shape 124"/>
          <p:cNvSpPr txBox="1"/>
          <p:nvPr/>
        </p:nvSpPr>
        <p:spPr>
          <a:xfrm>
            <a:off x="7033862" y="2722736"/>
            <a:ext cx="1274400" cy="1879600"/>
          </a:xfrm>
          <a:prstGeom prst="rect">
            <a:avLst/>
          </a:prstGeom>
          <a:noFill/>
          <a:ln>
            <a:noFill/>
          </a:ln>
        </p:spPr>
        <p:txBody>
          <a:bodyPr lIns="91425" tIns="91425" rIns="91425" bIns="91425" anchor="t" anchorCtr="0">
            <a:noAutofit/>
          </a:bodyPr>
          <a:lstStyle/>
          <a:p>
            <a:pPr lvl="0" algn="ctr" rtl="0">
              <a:spcBef>
                <a:spcPts val="0"/>
              </a:spcBef>
              <a:buNone/>
            </a:pPr>
            <a:r>
              <a:rPr lang="en" b="1"/>
              <a:t>Raster:</a:t>
            </a:r>
          </a:p>
          <a:p>
            <a:pPr lvl="0" algn="ctr" rtl="0">
              <a:spcBef>
                <a:spcPts val="0"/>
              </a:spcBef>
              <a:buNone/>
            </a:pPr>
            <a:r>
              <a:rPr lang="en"/>
              <a:t>Highlight areas with gains/losses in elevation.</a:t>
            </a:r>
          </a:p>
        </p:txBody>
      </p:sp>
      <p:sp>
        <p:nvSpPr>
          <p:cNvPr id="125" name="Shape 125"/>
          <p:cNvSpPr/>
          <p:nvPr/>
        </p:nvSpPr>
        <p:spPr>
          <a:xfrm>
            <a:off x="4979654" y="2717737"/>
            <a:ext cx="1461599" cy="2020400"/>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26" name="Shape 126"/>
          <p:cNvCxnSpPr/>
          <p:nvPr/>
        </p:nvCxnSpPr>
        <p:spPr>
          <a:xfrm rot="10800000" flipH="1">
            <a:off x="6365462" y="3658736"/>
            <a:ext cx="606000" cy="7600"/>
          </a:xfrm>
          <a:prstGeom prst="straightConnector1">
            <a:avLst/>
          </a:prstGeom>
          <a:noFill/>
          <a:ln w="19050" cap="flat">
            <a:solidFill>
              <a:srgbClr val="CCCCCC"/>
            </a:solidFill>
            <a:prstDash val="solid"/>
            <a:round/>
            <a:headEnd type="none" w="lg" len="lg"/>
            <a:tailEnd type="triangle" w="lg" len="lg"/>
          </a:ln>
        </p:spPr>
      </p:cxnSp>
      <p:sp>
        <p:nvSpPr>
          <p:cNvPr id="127" name="Shape 127"/>
          <p:cNvSpPr txBox="1"/>
          <p:nvPr/>
        </p:nvSpPr>
        <p:spPr>
          <a:xfrm>
            <a:off x="5135643" y="2717735"/>
            <a:ext cx="1200899" cy="1879600"/>
          </a:xfrm>
          <a:prstGeom prst="rect">
            <a:avLst/>
          </a:prstGeom>
          <a:noFill/>
          <a:ln>
            <a:noFill/>
          </a:ln>
        </p:spPr>
        <p:txBody>
          <a:bodyPr lIns="91425" tIns="91425" rIns="91425" bIns="91425" anchor="t" anchorCtr="0">
            <a:noAutofit/>
          </a:bodyPr>
          <a:lstStyle/>
          <a:p>
            <a:pPr lvl="0" algn="ctr" rtl="0">
              <a:spcBef>
                <a:spcPts val="0"/>
              </a:spcBef>
              <a:buNone/>
            </a:pPr>
            <a:r>
              <a:rPr lang="en"/>
              <a:t>QC data: make sure differences aren’t due to errors within the data</a:t>
            </a:r>
          </a:p>
        </p:txBody>
      </p:sp>
    </p:spTree>
  </p:cSld>
  <p:clrMapOvr>
    <a:masterClrMapping/>
  </p:clrMapOvr>
  <p:transition spd="slow">
    <p:cu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lvl="0" rtl="0">
              <a:spcBef>
                <a:spcPts val="0"/>
              </a:spcBef>
              <a:buNone/>
            </a:pPr>
            <a:r>
              <a:rPr lang="en"/>
              <a:t>Methods</a:t>
            </a:r>
          </a:p>
        </p:txBody>
      </p:sp>
      <p:sp>
        <p:nvSpPr>
          <p:cNvPr id="133" name="Shape 133"/>
          <p:cNvSpPr/>
          <p:nvPr/>
        </p:nvSpPr>
        <p:spPr>
          <a:xfrm>
            <a:off x="864500" y="2115171"/>
            <a:ext cx="1319100" cy="1401998"/>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4" name="Shape 134"/>
          <p:cNvSpPr/>
          <p:nvPr/>
        </p:nvSpPr>
        <p:spPr>
          <a:xfrm>
            <a:off x="864500" y="3732471"/>
            <a:ext cx="1319100" cy="1401998"/>
          </a:xfrm>
          <a:prstGeom prst="ellipse">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35" name="Shape 135"/>
          <p:cNvCxnSpPr/>
          <p:nvPr/>
        </p:nvCxnSpPr>
        <p:spPr>
          <a:xfrm>
            <a:off x="2281552" y="3006402"/>
            <a:ext cx="588299" cy="439598"/>
          </a:xfrm>
          <a:prstGeom prst="straightConnector1">
            <a:avLst/>
          </a:prstGeom>
          <a:noFill/>
          <a:ln w="19050" cap="flat">
            <a:solidFill>
              <a:srgbClr val="D9D9D9"/>
            </a:solidFill>
            <a:prstDash val="solid"/>
            <a:round/>
            <a:headEnd type="none" w="lg" len="lg"/>
            <a:tailEnd type="triangle" w="lg" len="lg"/>
          </a:ln>
        </p:spPr>
      </p:cxnSp>
      <p:cxnSp>
        <p:nvCxnSpPr>
          <p:cNvPr id="136" name="Shape 136"/>
          <p:cNvCxnSpPr/>
          <p:nvPr/>
        </p:nvCxnSpPr>
        <p:spPr>
          <a:xfrm rot="10800000" flipH="1">
            <a:off x="2294902" y="3933203"/>
            <a:ext cx="561599" cy="475199"/>
          </a:xfrm>
          <a:prstGeom prst="straightConnector1">
            <a:avLst/>
          </a:prstGeom>
          <a:noFill/>
          <a:ln w="19050" cap="flat">
            <a:solidFill>
              <a:srgbClr val="CCCCCC"/>
            </a:solidFill>
            <a:prstDash val="solid"/>
            <a:round/>
            <a:headEnd type="none" w="lg" len="lg"/>
            <a:tailEnd type="triangle" w="lg" len="lg"/>
          </a:ln>
        </p:spPr>
      </p:cxnSp>
      <p:sp>
        <p:nvSpPr>
          <p:cNvPr id="137" name="Shape 137"/>
          <p:cNvSpPr/>
          <p:nvPr/>
        </p:nvSpPr>
        <p:spPr>
          <a:xfrm>
            <a:off x="3039106" y="3006402"/>
            <a:ext cx="1399199" cy="1401998"/>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38" name="Shape 138"/>
          <p:cNvSpPr txBox="1"/>
          <p:nvPr/>
        </p:nvSpPr>
        <p:spPr>
          <a:xfrm>
            <a:off x="971455" y="2566733"/>
            <a:ext cx="1140899" cy="609600"/>
          </a:xfrm>
          <a:prstGeom prst="rect">
            <a:avLst/>
          </a:prstGeom>
          <a:noFill/>
          <a:ln>
            <a:noFill/>
          </a:ln>
        </p:spPr>
        <p:txBody>
          <a:bodyPr lIns="91425" tIns="91425" rIns="91425" bIns="91425" anchor="t" anchorCtr="0">
            <a:noAutofit/>
          </a:bodyPr>
          <a:lstStyle/>
          <a:p>
            <a:pPr lvl="0" rtl="0">
              <a:spcBef>
                <a:spcPts val="0"/>
              </a:spcBef>
              <a:buNone/>
            </a:pPr>
            <a:r>
              <a:rPr lang="en"/>
              <a:t>LIDAR data</a:t>
            </a:r>
          </a:p>
        </p:txBody>
      </p:sp>
      <p:sp>
        <p:nvSpPr>
          <p:cNvPr id="139" name="Shape 139"/>
          <p:cNvSpPr txBox="1"/>
          <p:nvPr/>
        </p:nvSpPr>
        <p:spPr>
          <a:xfrm>
            <a:off x="953603" y="4128667"/>
            <a:ext cx="1140899" cy="609600"/>
          </a:xfrm>
          <a:prstGeom prst="rect">
            <a:avLst/>
          </a:prstGeom>
          <a:noFill/>
          <a:ln>
            <a:noFill/>
          </a:ln>
        </p:spPr>
        <p:txBody>
          <a:bodyPr lIns="91425" tIns="91425" rIns="91425" bIns="91425" anchor="t" anchorCtr="0">
            <a:noAutofit/>
          </a:bodyPr>
          <a:lstStyle/>
          <a:p>
            <a:pPr lvl="0" rtl="0">
              <a:spcBef>
                <a:spcPts val="0"/>
              </a:spcBef>
              <a:buNone/>
            </a:pPr>
            <a:r>
              <a:rPr lang="en"/>
              <a:t>LIDAR data</a:t>
            </a:r>
          </a:p>
        </p:txBody>
      </p:sp>
      <p:sp>
        <p:nvSpPr>
          <p:cNvPr id="140" name="Shape 140"/>
          <p:cNvSpPr txBox="1"/>
          <p:nvPr/>
        </p:nvSpPr>
        <p:spPr>
          <a:xfrm>
            <a:off x="3056900" y="3176333"/>
            <a:ext cx="1274400" cy="962400"/>
          </a:xfrm>
          <a:prstGeom prst="rect">
            <a:avLst/>
          </a:prstGeom>
          <a:noFill/>
          <a:ln>
            <a:noFill/>
          </a:ln>
        </p:spPr>
        <p:txBody>
          <a:bodyPr lIns="91425" tIns="91425" rIns="91425" bIns="91425" anchor="t" anchorCtr="0">
            <a:noAutofit/>
          </a:bodyPr>
          <a:lstStyle/>
          <a:p>
            <a:pPr lvl="0" algn="ctr" rtl="0">
              <a:spcBef>
                <a:spcPts val="0"/>
              </a:spcBef>
              <a:buNone/>
            </a:pPr>
            <a:r>
              <a:rPr lang="en"/>
              <a:t>Raster Calculator</a:t>
            </a:r>
          </a:p>
        </p:txBody>
      </p:sp>
      <p:sp>
        <p:nvSpPr>
          <p:cNvPr id="141" name="Shape 141"/>
          <p:cNvSpPr/>
          <p:nvPr/>
        </p:nvSpPr>
        <p:spPr>
          <a:xfrm>
            <a:off x="6971468" y="2571735"/>
            <a:ext cx="1399199" cy="2171600"/>
          </a:xfrm>
          <a:prstGeom prst="roundRect">
            <a:avLst>
              <a:gd name="adj" fmla="val 16667"/>
            </a:avLst>
          </a:prstGeom>
          <a:solidFill>
            <a:schemeClr val="lt2"/>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42" name="Shape 142"/>
          <p:cNvSpPr txBox="1"/>
          <p:nvPr/>
        </p:nvSpPr>
        <p:spPr>
          <a:xfrm>
            <a:off x="7033862" y="2722736"/>
            <a:ext cx="1274400" cy="1879600"/>
          </a:xfrm>
          <a:prstGeom prst="rect">
            <a:avLst/>
          </a:prstGeom>
          <a:noFill/>
          <a:ln>
            <a:noFill/>
          </a:ln>
        </p:spPr>
        <p:txBody>
          <a:bodyPr lIns="91425" tIns="91425" rIns="91425" bIns="91425" anchor="t" anchorCtr="0">
            <a:noAutofit/>
          </a:bodyPr>
          <a:lstStyle/>
          <a:p>
            <a:pPr lvl="0" algn="ctr" rtl="0">
              <a:spcBef>
                <a:spcPts val="0"/>
              </a:spcBef>
              <a:buNone/>
            </a:pPr>
            <a:r>
              <a:rPr lang="en" b="1"/>
              <a:t>Raster:</a:t>
            </a:r>
          </a:p>
          <a:p>
            <a:pPr lvl="0" algn="ctr" rtl="0">
              <a:spcBef>
                <a:spcPts val="0"/>
              </a:spcBef>
              <a:buNone/>
            </a:pPr>
            <a:r>
              <a:rPr lang="en"/>
              <a:t>Highlight areas with gains/losses in elevation.</a:t>
            </a:r>
          </a:p>
        </p:txBody>
      </p:sp>
      <p:cxnSp>
        <p:nvCxnSpPr>
          <p:cNvPr id="143" name="Shape 143"/>
          <p:cNvCxnSpPr/>
          <p:nvPr/>
        </p:nvCxnSpPr>
        <p:spPr>
          <a:xfrm rot="10800000" flipH="1">
            <a:off x="4373637" y="3658736"/>
            <a:ext cx="606000" cy="7600"/>
          </a:xfrm>
          <a:prstGeom prst="straightConnector1">
            <a:avLst/>
          </a:prstGeom>
          <a:noFill/>
          <a:ln w="19050" cap="flat">
            <a:solidFill>
              <a:srgbClr val="CCCCCC"/>
            </a:solidFill>
            <a:prstDash val="solid"/>
            <a:round/>
            <a:headEnd type="none" w="lg" len="lg"/>
            <a:tailEnd type="triangle" w="lg" len="lg"/>
          </a:ln>
        </p:spPr>
      </p:cxnSp>
      <p:sp>
        <p:nvSpPr>
          <p:cNvPr id="144" name="Shape 144"/>
          <p:cNvSpPr/>
          <p:nvPr/>
        </p:nvSpPr>
        <p:spPr>
          <a:xfrm>
            <a:off x="4979654" y="2717737"/>
            <a:ext cx="1461599" cy="2020400"/>
          </a:xfrm>
          <a:prstGeom prst="roundRect">
            <a:avLst>
              <a:gd name="adj" fmla="val 16667"/>
            </a:avLst>
          </a:prstGeom>
          <a:solidFill>
            <a:srgbClr val="F6B26B"/>
          </a:solidFill>
          <a:ln w="19050" cap="flat">
            <a:solidFill>
              <a:schemeClr val="dk2"/>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cxnSp>
        <p:nvCxnSpPr>
          <p:cNvPr id="145" name="Shape 145"/>
          <p:cNvCxnSpPr/>
          <p:nvPr/>
        </p:nvCxnSpPr>
        <p:spPr>
          <a:xfrm rot="10800000" flipH="1">
            <a:off x="6365462" y="3658736"/>
            <a:ext cx="606000" cy="7600"/>
          </a:xfrm>
          <a:prstGeom prst="straightConnector1">
            <a:avLst/>
          </a:prstGeom>
          <a:noFill/>
          <a:ln w="19050" cap="flat">
            <a:solidFill>
              <a:srgbClr val="CCCCCC"/>
            </a:solidFill>
            <a:prstDash val="solid"/>
            <a:round/>
            <a:headEnd type="none" w="lg" len="lg"/>
            <a:tailEnd type="triangle" w="lg" len="lg"/>
          </a:ln>
        </p:spPr>
      </p:cxnSp>
      <p:sp>
        <p:nvSpPr>
          <p:cNvPr id="146" name="Shape 146"/>
          <p:cNvSpPr txBox="1"/>
          <p:nvPr/>
        </p:nvSpPr>
        <p:spPr>
          <a:xfrm>
            <a:off x="5135643" y="2717735"/>
            <a:ext cx="1200899" cy="1879600"/>
          </a:xfrm>
          <a:prstGeom prst="rect">
            <a:avLst/>
          </a:prstGeom>
          <a:noFill/>
          <a:ln>
            <a:noFill/>
          </a:ln>
        </p:spPr>
        <p:txBody>
          <a:bodyPr lIns="91425" tIns="91425" rIns="91425" bIns="91425" anchor="t" anchorCtr="0">
            <a:noAutofit/>
          </a:bodyPr>
          <a:lstStyle/>
          <a:p>
            <a:pPr lvl="0" algn="ctr" rtl="0">
              <a:spcBef>
                <a:spcPts val="0"/>
              </a:spcBef>
              <a:buNone/>
            </a:pPr>
            <a:r>
              <a:rPr lang="en"/>
              <a:t>QC data: make sure differences aren’t due to errors within the data</a:t>
            </a:r>
          </a:p>
        </p:txBody>
      </p:sp>
    </p:spTree>
  </p:cSld>
  <p:clrMapOvr>
    <a:masterClrMapping/>
  </p:clrMapOvr>
  <p:transition spd="slow">
    <p:cu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0" y="-304800"/>
            <a:ext cx="8229600" cy="1143200"/>
          </a:xfrm>
          <a:prstGeom prst="rect">
            <a:avLst/>
          </a:prstGeom>
        </p:spPr>
        <p:txBody>
          <a:bodyPr lIns="91425" tIns="91425" rIns="91425" bIns="91425" anchor="b" anchorCtr="0">
            <a:noAutofit/>
          </a:bodyPr>
          <a:lstStyle/>
          <a:p>
            <a:pPr>
              <a:spcBef>
                <a:spcPts val="0"/>
              </a:spcBef>
              <a:buNone/>
            </a:pPr>
            <a:r>
              <a:rPr lang="en" dirty="0"/>
              <a:t>In the news...</a:t>
            </a:r>
          </a:p>
        </p:txBody>
      </p:sp>
      <p:pic>
        <p:nvPicPr>
          <p:cNvPr id="37" name="Shape 37"/>
          <p:cNvPicPr preferRelativeResize="0"/>
          <p:nvPr/>
        </p:nvPicPr>
        <p:blipFill>
          <a:blip r:embed="rId3">
            <a:alphaModFix/>
          </a:blip>
          <a:stretch>
            <a:fillRect/>
          </a:stretch>
        </p:blipFill>
        <p:spPr>
          <a:xfrm>
            <a:off x="1295400" y="762000"/>
            <a:ext cx="6629400" cy="6096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a:spcBef>
                <a:spcPts val="0"/>
              </a:spcBef>
              <a:buNone/>
            </a:pPr>
            <a:r>
              <a:rPr lang="en"/>
              <a:t>Anticipated Results</a:t>
            </a:r>
          </a:p>
        </p:txBody>
      </p:sp>
      <p:sp>
        <p:nvSpPr>
          <p:cNvPr id="152" name="Shape 152"/>
          <p:cNvSpPr txBox="1">
            <a:spLocks noGrp="1"/>
          </p:cNvSpPr>
          <p:nvPr>
            <p:ph type="body" idx="1"/>
          </p:nvPr>
        </p:nvSpPr>
        <p:spPr>
          <a:xfrm>
            <a:off x="457200" y="1600200"/>
            <a:ext cx="8229600" cy="4967599"/>
          </a:xfrm>
          <a:prstGeom prst="rect">
            <a:avLst/>
          </a:prstGeom>
        </p:spPr>
        <p:txBody>
          <a:bodyPr lIns="91425" tIns="91425" rIns="91425" bIns="91425" anchor="t" anchorCtr="0">
            <a:noAutofit/>
          </a:bodyPr>
          <a:lstStyle/>
          <a:p>
            <a:pPr marL="457200" indent="-457200">
              <a:spcBef>
                <a:spcPts val="0"/>
              </a:spcBef>
              <a:buFont typeface="Arial" panose="020B0604020202020204" pitchFamily="34" charset="0"/>
              <a:buChar char="•"/>
            </a:pPr>
            <a:r>
              <a:rPr lang="en" dirty="0"/>
              <a:t>A raster that highlights areas with a change in </a:t>
            </a:r>
            <a:r>
              <a:rPr lang="en" dirty="0" smtClean="0"/>
              <a:t>elevation – is there a significant difference between the two datasets?</a:t>
            </a:r>
          </a:p>
          <a:p>
            <a:pPr marL="457200" indent="-457200">
              <a:spcBef>
                <a:spcPts val="0"/>
              </a:spcBef>
              <a:buFont typeface="Arial" panose="020B0604020202020204" pitchFamily="34" charset="0"/>
              <a:buChar char="•"/>
            </a:pPr>
            <a:r>
              <a:rPr lang="en" dirty="0" smtClean="0"/>
              <a:t>If there is a difference, does it match</a:t>
            </a:r>
            <a:endParaRPr lang="en" dirty="0"/>
          </a:p>
          <a:p>
            <a:pPr marL="457200" indent="-457200">
              <a:spcBef>
                <a:spcPts val="0"/>
              </a:spcBef>
              <a:buFont typeface="Arial" panose="020B0604020202020204" pitchFamily="34" charset="0"/>
              <a:buChar char="•"/>
            </a:pPr>
            <a:r>
              <a:rPr lang="en" dirty="0" smtClean="0"/>
              <a:t>Corroborate to geomorphic and GPR mapping</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Shape 157"/>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a:spcBef>
                <a:spcPts val="0"/>
              </a:spcBef>
              <a:buNone/>
            </a:pPr>
            <a:r>
              <a:rPr lang="en"/>
              <a:t>Potential Presentation Venues</a:t>
            </a:r>
          </a:p>
        </p:txBody>
      </p:sp>
      <p:sp>
        <p:nvSpPr>
          <p:cNvPr id="158" name="Shape 158"/>
          <p:cNvSpPr txBox="1">
            <a:spLocks noGrp="1"/>
          </p:cNvSpPr>
          <p:nvPr>
            <p:ph type="body" idx="1"/>
          </p:nvPr>
        </p:nvSpPr>
        <p:spPr>
          <a:xfrm>
            <a:off x="457200" y="1600200"/>
            <a:ext cx="8229600" cy="4967599"/>
          </a:xfrm>
          <a:prstGeom prst="rect">
            <a:avLst/>
          </a:prstGeom>
        </p:spPr>
        <p:txBody>
          <a:bodyPr lIns="91425" tIns="91425" rIns="91425" bIns="91425" anchor="t" anchorCtr="0">
            <a:noAutofit/>
          </a:bodyPr>
          <a:lstStyle/>
          <a:p>
            <a:pPr lvl="0" rtl="0">
              <a:spcBef>
                <a:spcPts val="0"/>
              </a:spcBef>
              <a:buClr>
                <a:schemeClr val="dk1"/>
              </a:buClr>
              <a:buSzPct val="61111"/>
              <a:buFont typeface="Arial"/>
              <a:buNone/>
            </a:pPr>
            <a:r>
              <a:rPr lang="en" sz="2800" dirty="0"/>
              <a:t>Northeast Organic Farming Association of NY</a:t>
            </a:r>
          </a:p>
          <a:p>
            <a:pPr lvl="0" rtl="0">
              <a:spcBef>
                <a:spcPts val="0"/>
              </a:spcBef>
              <a:buClr>
                <a:schemeClr val="dk1"/>
              </a:buClr>
              <a:buSzPct val="61111"/>
              <a:buFont typeface="Arial"/>
              <a:buNone/>
            </a:pPr>
            <a:endParaRPr lang="en" sz="2800" dirty="0" smtClean="0"/>
          </a:p>
          <a:p>
            <a:pPr lvl="0" rtl="0">
              <a:spcBef>
                <a:spcPts val="0"/>
              </a:spcBef>
              <a:buClr>
                <a:schemeClr val="dk1"/>
              </a:buClr>
              <a:buSzPct val="61111"/>
              <a:buFont typeface="Arial"/>
              <a:buNone/>
            </a:pPr>
            <a:r>
              <a:rPr lang="en" sz="2800" dirty="0" smtClean="0"/>
              <a:t>Pennsylvania </a:t>
            </a:r>
            <a:r>
              <a:rPr lang="en" sz="2800" dirty="0"/>
              <a:t>Association of Sustainable Agriculture</a:t>
            </a:r>
          </a:p>
          <a:p>
            <a:pPr lvl="0" rtl="0">
              <a:spcBef>
                <a:spcPts val="0"/>
              </a:spcBef>
              <a:buClr>
                <a:schemeClr val="dk1"/>
              </a:buClr>
              <a:buSzPct val="61111"/>
              <a:buFont typeface="Arial"/>
              <a:buNone/>
            </a:pPr>
            <a:endParaRPr lang="en" sz="2800" dirty="0" smtClean="0"/>
          </a:p>
          <a:p>
            <a:pPr lvl="0" rtl="0">
              <a:spcBef>
                <a:spcPts val="0"/>
              </a:spcBef>
              <a:buClr>
                <a:schemeClr val="dk1"/>
              </a:buClr>
              <a:buSzPct val="61111"/>
              <a:buFont typeface="Arial"/>
              <a:buNone/>
            </a:pPr>
            <a:r>
              <a:rPr lang="en" sz="2800" dirty="0" smtClean="0"/>
              <a:t>Empire </a:t>
            </a:r>
            <a:r>
              <a:rPr lang="en" sz="2800" dirty="0"/>
              <a:t>State Growers Expo </a:t>
            </a:r>
          </a:p>
          <a:p>
            <a:pPr lvl="0" rtl="0">
              <a:spcBef>
                <a:spcPts val="0"/>
              </a:spcBef>
              <a:buClr>
                <a:schemeClr val="dk1"/>
              </a:buClr>
              <a:buSzPct val="61111"/>
              <a:buFont typeface="Arial"/>
              <a:buNone/>
            </a:pPr>
            <a:endParaRPr lang="en" sz="2800" dirty="0" smtClean="0"/>
          </a:p>
          <a:p>
            <a:pPr lvl="0" rtl="0">
              <a:spcBef>
                <a:spcPts val="0"/>
              </a:spcBef>
              <a:buClr>
                <a:schemeClr val="dk1"/>
              </a:buClr>
              <a:buSzPct val="61111"/>
              <a:buFont typeface="Arial"/>
              <a:buNone/>
            </a:pPr>
            <a:r>
              <a:rPr lang="en" sz="2800" dirty="0" smtClean="0"/>
              <a:t>Mid </a:t>
            </a:r>
            <a:r>
              <a:rPr lang="en" sz="2800" dirty="0"/>
              <a:t>Atlantic Fruit and Vegetable Conference</a:t>
            </a:r>
          </a:p>
          <a:p>
            <a:pPr>
              <a:spcBef>
                <a:spcPts val="0"/>
              </a:spcBef>
              <a:buNone/>
            </a:pPr>
            <a:endParaRPr lang="en" sz="2800" dirty="0" smtClean="0"/>
          </a:p>
          <a:p>
            <a:pPr>
              <a:spcBef>
                <a:spcPts val="0"/>
              </a:spcBef>
              <a:buNone/>
            </a:pPr>
            <a:r>
              <a:rPr lang="en" sz="2800" dirty="0" smtClean="0"/>
              <a:t>Norther </a:t>
            </a:r>
            <a:r>
              <a:rPr lang="en" sz="2800" dirty="0"/>
              <a:t>Grain Growers Association Conference</a:t>
            </a: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a:spcBef>
                <a:spcPts val="0"/>
              </a:spcBef>
              <a:buNone/>
            </a:pPr>
            <a:r>
              <a:rPr lang="en"/>
              <a:t>References</a:t>
            </a:r>
          </a:p>
        </p:txBody>
      </p:sp>
      <p:sp>
        <p:nvSpPr>
          <p:cNvPr id="164" name="Shape 164"/>
          <p:cNvSpPr txBox="1">
            <a:spLocks noGrp="1"/>
          </p:cNvSpPr>
          <p:nvPr>
            <p:ph type="body" idx="1"/>
          </p:nvPr>
        </p:nvSpPr>
        <p:spPr>
          <a:xfrm>
            <a:off x="457200" y="1600200"/>
            <a:ext cx="8229600" cy="4967599"/>
          </a:xfrm>
          <a:prstGeom prst="rect">
            <a:avLst/>
          </a:prstGeom>
        </p:spPr>
        <p:txBody>
          <a:bodyPr lIns="91425" tIns="91425" rIns="91425" bIns="91425" anchor="t" anchorCtr="0">
            <a:noAutofit/>
          </a:bodyPr>
          <a:lstStyle/>
          <a:p>
            <a:r>
              <a:rPr lang="en-US" sz="2000" dirty="0"/>
              <a:t>Buda, Anthony R., Peter </a:t>
            </a:r>
            <a:r>
              <a:rPr lang="en-US" sz="2000" dirty="0" err="1"/>
              <a:t>J.a</a:t>
            </a:r>
            <a:r>
              <a:rPr lang="en-US" sz="2000" dirty="0"/>
              <a:t>. </a:t>
            </a:r>
            <a:r>
              <a:rPr lang="en-US" sz="2000" dirty="0" err="1"/>
              <a:t>Kleinman</a:t>
            </a:r>
            <a:r>
              <a:rPr lang="en-US" sz="2000" dirty="0"/>
              <a:t>, </a:t>
            </a:r>
            <a:r>
              <a:rPr lang="en-US" sz="2000" dirty="0" err="1"/>
              <a:t>M.s.</a:t>
            </a:r>
            <a:r>
              <a:rPr lang="en-US" sz="2000" dirty="0"/>
              <a:t> Srinivasan, Ray B. Bryant, and Gary W. </a:t>
            </a:r>
            <a:r>
              <a:rPr lang="en-US" sz="2000" dirty="0" err="1"/>
              <a:t>Feyereisen</a:t>
            </a:r>
            <a:r>
              <a:rPr lang="en-US" sz="2000" dirty="0"/>
              <a:t>. "Effects of Hydrology and Field Management on Phosphorus Transport in Surface Runoff." </a:t>
            </a:r>
            <a:r>
              <a:rPr lang="en-US" sz="2000" i="1" dirty="0"/>
              <a:t>Journal of Environment Quality</a:t>
            </a:r>
            <a:r>
              <a:rPr lang="en-US" sz="2000" dirty="0"/>
              <a:t> 38.6 (2009): 2273. Print.</a:t>
            </a:r>
            <a:endParaRPr lang="en-US" sz="2000" dirty="0"/>
          </a:p>
          <a:p>
            <a:r>
              <a:rPr lang="en-US" sz="2000" dirty="0"/>
              <a:t/>
            </a:r>
            <a:br>
              <a:rPr lang="en-US" sz="2000" dirty="0"/>
            </a:br>
            <a:r>
              <a:rPr lang="en" sz="2000" dirty="0" smtClean="0">
                <a:solidFill>
                  <a:srgbClr val="F3F3F3"/>
                </a:solidFill>
              </a:rPr>
              <a:t>Buda</a:t>
            </a:r>
            <a:r>
              <a:rPr lang="en" sz="2000" dirty="0">
                <a:solidFill>
                  <a:srgbClr val="F3F3F3"/>
                </a:solidFill>
              </a:rPr>
              <a:t>, Anthony R., Peter J. A. Kleinman, M. S. Srinivasan, Ray B. Bryant, and Gary W. Feyereisen. "Factors Influencing Surface Runoff Generation from Two Agricultural Hillslopes in Central Pennsylvania." </a:t>
            </a:r>
            <a:r>
              <a:rPr lang="en" sz="2000" i="1" dirty="0">
                <a:solidFill>
                  <a:srgbClr val="F3F3F3"/>
                </a:solidFill>
              </a:rPr>
              <a:t>Hydrological Processes</a:t>
            </a:r>
            <a:r>
              <a:rPr lang="en" sz="2000" dirty="0">
                <a:solidFill>
                  <a:srgbClr val="F3F3F3"/>
                </a:solidFill>
              </a:rPr>
              <a:t> 23.9 (2009): 1295-312. Print.</a:t>
            </a:r>
          </a:p>
        </p:txBody>
      </p:sp>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IMG_1989.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8" name="Rectangle 2"/>
          <p:cNvSpPr txBox="1">
            <a:spLocks noChangeArrowheads="1"/>
          </p:cNvSpPr>
          <p:nvPr/>
        </p:nvSpPr>
        <p:spPr>
          <a:xfrm>
            <a:off x="0" y="0"/>
            <a:ext cx="9144000" cy="1066800"/>
          </a:xfrm>
          <a:prstGeom prst="rect">
            <a:avLst/>
          </a:prstGeom>
        </p:spPr>
        <p:txBody>
          <a:bodyPr anchor="ctr"/>
          <a:lstStyle/>
          <a:p>
            <a:pPr algn="ctr" fontAlgn="auto">
              <a:spcAft>
                <a:spcPts val="0"/>
              </a:spcAft>
              <a:defRPr/>
            </a:pPr>
            <a:r>
              <a:rPr lang="en-US" sz="4000" dirty="0">
                <a:latin typeface="Arial" pitchFamily="34" charset="0"/>
                <a:ea typeface="+mj-ea"/>
                <a:cs typeface="Arial" pitchFamily="34" charset="0"/>
              </a:rPr>
              <a:t>Thank you</a:t>
            </a:r>
          </a:p>
        </p:txBody>
      </p:sp>
      <p:grpSp>
        <p:nvGrpSpPr>
          <p:cNvPr id="13" name="Group 12"/>
          <p:cNvGrpSpPr/>
          <p:nvPr/>
        </p:nvGrpSpPr>
        <p:grpSpPr>
          <a:xfrm>
            <a:off x="47179" y="1371600"/>
            <a:ext cx="9028838" cy="4744760"/>
            <a:chOff x="47179" y="1686580"/>
            <a:chExt cx="9028838" cy="4744760"/>
          </a:xfrm>
        </p:grpSpPr>
        <p:sp>
          <p:nvSpPr>
            <p:cNvPr id="14" name="Rectangle 13"/>
            <p:cNvSpPr/>
            <p:nvPr/>
          </p:nvSpPr>
          <p:spPr>
            <a:xfrm>
              <a:off x="629322" y="3352800"/>
              <a:ext cx="2000250" cy="640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8"/>
            <p:cNvPicPr>
              <a:picLocks noChangeAspect="1" noChangeArrowheads="1"/>
            </p:cNvPicPr>
            <p:nvPr/>
          </p:nvPicPr>
          <p:blipFill>
            <a:blip r:embed="rId4" cstate="print"/>
            <a:srcRect l="16609" t="21103" r="61246" b="70264"/>
            <a:stretch>
              <a:fillRect/>
            </a:stretch>
          </p:blipFill>
          <p:spPr bwMode="auto">
            <a:xfrm>
              <a:off x="498609" y="4885249"/>
              <a:ext cx="2276050" cy="640080"/>
            </a:xfrm>
            <a:prstGeom prst="rect">
              <a:avLst/>
            </a:prstGeom>
            <a:noFill/>
            <a:ln w="9525">
              <a:noFill/>
              <a:miter lim="800000"/>
              <a:headEnd/>
              <a:tailEnd/>
            </a:ln>
          </p:spPr>
        </p:pic>
        <p:pic>
          <p:nvPicPr>
            <p:cNvPr id="16" name="Picture 9"/>
            <p:cNvPicPr>
              <a:picLocks noChangeAspect="1" noChangeArrowheads="1"/>
            </p:cNvPicPr>
            <p:nvPr/>
          </p:nvPicPr>
          <p:blipFill>
            <a:blip r:embed="rId5" cstate="print"/>
            <a:srcRect l="8997" t="22063" r="70934" b="69305"/>
            <a:stretch>
              <a:fillRect/>
            </a:stretch>
          </p:blipFill>
          <p:spPr bwMode="auto">
            <a:xfrm>
              <a:off x="5269308" y="5791260"/>
              <a:ext cx="2062670" cy="640080"/>
            </a:xfrm>
            <a:prstGeom prst="rect">
              <a:avLst/>
            </a:prstGeom>
            <a:noFill/>
            <a:ln w="9525">
              <a:noFill/>
              <a:miter lim="800000"/>
              <a:headEnd/>
              <a:tailEnd/>
            </a:ln>
          </p:spPr>
        </p:pic>
        <p:sp>
          <p:nvSpPr>
            <p:cNvPr id="17" name="TextBox 33"/>
            <p:cNvSpPr txBox="1">
              <a:spLocks noChangeArrowheads="1"/>
            </p:cNvSpPr>
            <p:nvPr/>
          </p:nvSpPr>
          <p:spPr bwMode="auto">
            <a:xfrm>
              <a:off x="47179" y="1686580"/>
              <a:ext cx="9028838" cy="523220"/>
            </a:xfrm>
            <a:prstGeom prst="rect">
              <a:avLst/>
            </a:prstGeom>
            <a:solidFill>
              <a:schemeClr val="bg1">
                <a:alpha val="80000"/>
              </a:schemeClr>
            </a:solidFill>
            <a:ln w="9525">
              <a:noFill/>
              <a:miter lim="800000"/>
              <a:headEnd/>
              <a:tailEnd/>
            </a:ln>
          </p:spPr>
          <p:txBody>
            <a:bodyPr wrap="square">
              <a:spAutoFit/>
            </a:bodyPr>
            <a:lstStyle/>
            <a:p>
              <a:pPr algn="ctr"/>
              <a:r>
                <a:rPr lang="en-US" sz="2800" dirty="0" smtClean="0">
                  <a:cs typeface="Arial" charset="0"/>
                </a:rPr>
                <a:t>Partners</a:t>
              </a:r>
              <a:endParaRPr lang="en-US" sz="2800" dirty="0">
                <a:cs typeface="Arial" charset="0"/>
              </a:endParaRPr>
            </a:p>
          </p:txBody>
        </p:sp>
        <p:pic>
          <p:nvPicPr>
            <p:cNvPr id="18" name="Picture 5"/>
            <p:cNvPicPr>
              <a:picLocks noChangeAspect="1" noChangeArrowheads="1"/>
            </p:cNvPicPr>
            <p:nvPr/>
          </p:nvPicPr>
          <p:blipFill>
            <a:blip r:embed="rId6" cstate="print"/>
            <a:srcRect/>
            <a:stretch>
              <a:fillRect/>
            </a:stretch>
          </p:blipFill>
          <p:spPr bwMode="auto">
            <a:xfrm>
              <a:off x="3583668" y="4131638"/>
              <a:ext cx="2174675" cy="640080"/>
            </a:xfrm>
            <a:prstGeom prst="rect">
              <a:avLst/>
            </a:prstGeom>
            <a:noFill/>
            <a:ln w="9525">
              <a:noFill/>
              <a:miter lim="800000"/>
              <a:headEnd/>
              <a:tailEnd/>
            </a:ln>
          </p:spPr>
        </p:pic>
        <p:pic>
          <p:nvPicPr>
            <p:cNvPr id="19" name="Picture 6"/>
            <p:cNvPicPr>
              <a:picLocks noChangeAspect="1" noChangeArrowheads="1"/>
            </p:cNvPicPr>
            <p:nvPr/>
          </p:nvPicPr>
          <p:blipFill>
            <a:blip r:embed="rId7" cstate="print"/>
            <a:srcRect l="12457" t="23981" r="68166" b="65466"/>
            <a:stretch>
              <a:fillRect/>
            </a:stretch>
          </p:blipFill>
          <p:spPr bwMode="auto">
            <a:xfrm>
              <a:off x="6829255" y="4139188"/>
              <a:ext cx="1628945" cy="640080"/>
            </a:xfrm>
            <a:prstGeom prst="rect">
              <a:avLst/>
            </a:prstGeom>
            <a:noFill/>
            <a:ln w="9525">
              <a:noFill/>
              <a:miter lim="800000"/>
              <a:headEnd/>
              <a:tailEnd/>
            </a:ln>
          </p:spPr>
        </p:pic>
        <p:pic>
          <p:nvPicPr>
            <p:cNvPr id="20" name="Picture 7"/>
            <p:cNvPicPr>
              <a:picLocks noChangeAspect="1" noChangeArrowheads="1"/>
            </p:cNvPicPr>
            <p:nvPr/>
          </p:nvPicPr>
          <p:blipFill>
            <a:blip r:embed="rId8" cstate="print"/>
            <a:srcRect l="10381" t="24940" r="59862" b="64508"/>
            <a:stretch>
              <a:fillRect/>
            </a:stretch>
          </p:blipFill>
          <p:spPr bwMode="auto">
            <a:xfrm>
              <a:off x="3425228" y="4885249"/>
              <a:ext cx="2501594" cy="640080"/>
            </a:xfrm>
            <a:prstGeom prst="rect">
              <a:avLst/>
            </a:prstGeom>
            <a:noFill/>
            <a:ln w="9525">
              <a:noFill/>
              <a:miter lim="800000"/>
              <a:headEnd/>
              <a:tailEnd/>
            </a:ln>
          </p:spPr>
        </p:pic>
        <p:pic>
          <p:nvPicPr>
            <p:cNvPr id="21" name="Picture 42" descr="Conewago_Creek_Initiative.jpg"/>
            <p:cNvPicPr>
              <a:picLocks noChangeAspect="1"/>
            </p:cNvPicPr>
            <p:nvPr/>
          </p:nvPicPr>
          <p:blipFill>
            <a:blip r:embed="rId9" cstate="print"/>
            <a:srcRect/>
            <a:stretch>
              <a:fillRect/>
            </a:stretch>
          </p:blipFill>
          <p:spPr bwMode="auto">
            <a:xfrm>
              <a:off x="7253592" y="4885249"/>
              <a:ext cx="790052" cy="640080"/>
            </a:xfrm>
            <a:prstGeom prst="rect">
              <a:avLst/>
            </a:prstGeom>
            <a:noFill/>
            <a:ln w="9525">
              <a:noFill/>
              <a:miter lim="800000"/>
              <a:headEnd/>
              <a:tailEnd/>
            </a:ln>
          </p:spPr>
        </p:pic>
        <p:pic>
          <p:nvPicPr>
            <p:cNvPr id="22" name="Picture 21"/>
            <p:cNvPicPr>
              <a:picLocks noChangeAspect="1"/>
            </p:cNvPicPr>
            <p:nvPr/>
          </p:nvPicPr>
          <p:blipFill rotWithShape="1">
            <a:blip r:embed="rId10">
              <a:extLst>
                <a:ext uri="{28A0092B-C50C-407E-A947-70E740481C1C}">
                  <a14:useLocalDpi xmlns:a14="http://schemas.microsoft.com/office/drawing/2010/main" val="0"/>
                </a:ext>
              </a:extLst>
            </a:blip>
            <a:srcRect l="11612" t="35580" r="10240" b="38000"/>
            <a:stretch/>
          </p:blipFill>
          <p:spPr>
            <a:xfrm>
              <a:off x="1704948" y="5791260"/>
              <a:ext cx="2703649" cy="640080"/>
            </a:xfrm>
            <a:prstGeom prst="rect">
              <a:avLst/>
            </a:prstGeom>
          </p:spPr>
        </p:pic>
        <p:pic>
          <p:nvPicPr>
            <p:cNvPr id="23" name="Picture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38550" y="3364131"/>
              <a:ext cx="2000250" cy="640080"/>
            </a:xfrm>
            <a:prstGeom prst="rect">
              <a:avLst/>
            </a:prstGeom>
          </p:spPr>
        </p:pic>
        <p:grpSp>
          <p:nvGrpSpPr>
            <p:cNvPr id="24" name="Group 23"/>
            <p:cNvGrpSpPr/>
            <p:nvPr/>
          </p:nvGrpSpPr>
          <p:grpSpPr>
            <a:xfrm>
              <a:off x="6553200" y="3352800"/>
              <a:ext cx="2209800" cy="642464"/>
              <a:chOff x="6477000" y="3581340"/>
              <a:chExt cx="2209800" cy="642464"/>
            </a:xfrm>
          </p:grpSpPr>
          <p:sp>
            <p:nvSpPr>
              <p:cNvPr id="29" name="Rectangle 28"/>
              <p:cNvSpPr/>
              <p:nvPr/>
            </p:nvSpPr>
            <p:spPr>
              <a:xfrm>
                <a:off x="6608064" y="3581340"/>
                <a:ext cx="2002536" cy="640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477000" y="3583724"/>
                <a:ext cx="923194" cy="640080"/>
              </a:xfrm>
              <a:prstGeom prst="rect">
                <a:avLst/>
              </a:prstGeom>
            </p:spPr>
          </p:pic>
          <p:pic>
            <p:nvPicPr>
              <p:cNvPr id="31" name="Picture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054602" y="3583724"/>
                <a:ext cx="632198" cy="640080"/>
              </a:xfrm>
              <a:prstGeom prst="rect">
                <a:avLst/>
              </a:prstGeom>
            </p:spPr>
          </p:pic>
        </p:grpSp>
        <p:pic>
          <p:nvPicPr>
            <p:cNvPr id="25" name="Picture 24"/>
            <p:cNvPicPr>
              <a:picLocks noChangeAspect="1"/>
            </p:cNvPicPr>
            <p:nvPr/>
          </p:nvPicPr>
          <p:blipFill>
            <a:blip r:embed="rId14" cstate="print">
              <a:clrChange>
                <a:clrFrom>
                  <a:srgbClr val="00529B"/>
                </a:clrFrom>
                <a:clrTo>
                  <a:srgbClr val="00529B">
                    <a:alpha val="0"/>
                  </a:srgbClr>
                </a:clrTo>
              </a:clrChange>
              <a:extLst>
                <a:ext uri="{28A0092B-C50C-407E-A947-70E740481C1C}">
                  <a14:useLocalDpi xmlns:a14="http://schemas.microsoft.com/office/drawing/2010/main" val="0"/>
                </a:ext>
              </a:extLst>
            </a:blip>
            <a:stretch>
              <a:fillRect/>
            </a:stretch>
          </p:blipFill>
          <p:spPr>
            <a:xfrm>
              <a:off x="1103963" y="3355184"/>
              <a:ext cx="1140092" cy="640080"/>
            </a:xfrm>
            <a:prstGeom prst="rect">
              <a:avLst/>
            </a:prstGeom>
          </p:spPr>
        </p:pic>
        <p:pic>
          <p:nvPicPr>
            <p:cNvPr id="26" name="Picture 2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00512" y="4122410"/>
              <a:ext cx="2055278" cy="640080"/>
            </a:xfrm>
            <a:prstGeom prst="rect">
              <a:avLst/>
            </a:prstGeom>
          </p:spPr>
        </p:pic>
        <p:sp>
          <p:nvSpPr>
            <p:cNvPr id="27" name="TextBox 26"/>
            <p:cNvSpPr txBox="1"/>
            <p:nvPr/>
          </p:nvSpPr>
          <p:spPr>
            <a:xfrm>
              <a:off x="7245483" y="3375806"/>
              <a:ext cx="1008609" cy="553998"/>
            </a:xfrm>
            <a:prstGeom prst="rect">
              <a:avLst/>
            </a:prstGeom>
            <a:noFill/>
          </p:spPr>
          <p:txBody>
            <a:bodyPr wrap="none" rtlCol="0">
              <a:spAutoFit/>
            </a:bodyPr>
            <a:lstStyle/>
            <a:p>
              <a:pPr algn="ctr"/>
              <a:r>
                <a:rPr lang="en-US" sz="1000" dirty="0" smtClean="0"/>
                <a:t>Middle Atlantic </a:t>
              </a:r>
            </a:p>
            <a:p>
              <a:pPr algn="ctr"/>
              <a:r>
                <a:rPr lang="en-US" sz="1000" dirty="0" smtClean="0"/>
                <a:t>River Forecast </a:t>
              </a:r>
            </a:p>
            <a:p>
              <a:pPr algn="ctr"/>
              <a:r>
                <a:rPr lang="en-US" sz="1000" dirty="0" smtClean="0"/>
                <a:t>Center</a:t>
              </a:r>
              <a:endParaRPr lang="en-US" sz="1000" dirty="0"/>
            </a:p>
          </p:txBody>
        </p:sp>
        <p:pic>
          <p:nvPicPr>
            <p:cNvPr id="28" name="Picture 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2590800" y="2514600"/>
              <a:ext cx="3962401" cy="590145"/>
            </a:xfrm>
            <a:prstGeom prst="rect">
              <a:avLst/>
            </a:prstGeom>
            <a:noFill/>
            <a:ln w="9525">
              <a:noFill/>
              <a:miter lim="800000"/>
              <a:headEnd/>
              <a:tailEnd/>
            </a:ln>
          </p:spPr>
        </p:pic>
      </p:grpSp>
    </p:spTree>
    <p:extLst>
      <p:ext uri="{BB962C8B-B14F-4D97-AF65-F5344CB8AC3E}">
        <p14:creationId xmlns:p14="http://schemas.microsoft.com/office/powerpoint/2010/main" val="253005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099" y="1381654"/>
            <a:ext cx="4041648" cy="5230368"/>
          </a:xfrm>
          <a:prstGeom prst="rect">
            <a:avLst/>
          </a:prstGeom>
        </p:spPr>
      </p:pic>
      <p:sp>
        <p:nvSpPr>
          <p:cNvPr id="4" name="TextBox 3"/>
          <p:cNvSpPr txBox="1"/>
          <p:nvPr/>
        </p:nvSpPr>
        <p:spPr>
          <a:xfrm>
            <a:off x="1903773" y="2643071"/>
            <a:ext cx="835485"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Allegheny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Plateau</a:t>
            </a: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5" name="TextBox 4"/>
          <p:cNvSpPr txBox="1"/>
          <p:nvPr/>
        </p:nvSpPr>
        <p:spPr>
          <a:xfrm>
            <a:off x="2060448" y="4066856"/>
            <a:ext cx="793807" cy="276999"/>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Piedmont</a:t>
            </a: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6" name="TextBox 5"/>
          <p:cNvSpPr txBox="1"/>
          <p:nvPr/>
        </p:nvSpPr>
        <p:spPr>
          <a:xfrm>
            <a:off x="2342685" y="4557215"/>
            <a:ext cx="678391"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Coastal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Plain</a:t>
            </a: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sp>
        <p:nvSpPr>
          <p:cNvPr id="7" name="TextBox 6"/>
          <p:cNvSpPr txBox="1"/>
          <p:nvPr/>
        </p:nvSpPr>
        <p:spPr>
          <a:xfrm>
            <a:off x="1676400" y="3645863"/>
            <a:ext cx="671979" cy="461665"/>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Ridge &amp;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Valley</a:t>
            </a:r>
            <a:endParaRPr kumimoji="0" lang="en-US" sz="12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ndParaRPr>
          </a:p>
        </p:txBody>
      </p:sp>
      <p:grpSp>
        <p:nvGrpSpPr>
          <p:cNvPr id="9" name="Group 8"/>
          <p:cNvGrpSpPr/>
          <p:nvPr/>
        </p:nvGrpSpPr>
        <p:grpSpPr>
          <a:xfrm>
            <a:off x="216074" y="0"/>
            <a:ext cx="8941117" cy="6629400"/>
            <a:chOff x="216074" y="0"/>
            <a:chExt cx="8941117" cy="6629400"/>
          </a:xfrm>
        </p:grpSpPr>
        <p:pic>
          <p:nvPicPr>
            <p:cNvPr id="3" name="Picture 2"/>
            <p:cNvPicPr>
              <a:picLocks noChangeAspect="1"/>
            </p:cNvPicPr>
            <p:nvPr/>
          </p:nvPicPr>
          <p:blipFill>
            <a:blip r:embed="rId4" cstate="print">
              <a:clrChange>
                <a:clrFrom>
                  <a:srgbClr val="BDD2FF"/>
                </a:clrFrom>
                <a:clrTo>
                  <a:srgbClr val="BDD2FF">
                    <a:alpha val="0"/>
                  </a:srgbClr>
                </a:clrTo>
              </a:clrChange>
              <a:extLst>
                <a:ext uri="{28A0092B-C50C-407E-A947-70E740481C1C}">
                  <a14:useLocalDpi xmlns:a14="http://schemas.microsoft.com/office/drawing/2010/main" val="0"/>
                </a:ext>
              </a:extLst>
            </a:blip>
            <a:stretch>
              <a:fillRect/>
            </a:stretch>
          </p:blipFill>
          <p:spPr>
            <a:xfrm>
              <a:off x="216074" y="1399032"/>
              <a:ext cx="4041648" cy="5230368"/>
            </a:xfrm>
            <a:prstGeom prst="rect">
              <a:avLst/>
            </a:prstGeom>
          </p:spPr>
        </p:pic>
        <p:grpSp>
          <p:nvGrpSpPr>
            <p:cNvPr id="8" name="Group 7"/>
            <p:cNvGrpSpPr/>
            <p:nvPr/>
          </p:nvGrpSpPr>
          <p:grpSpPr>
            <a:xfrm>
              <a:off x="4310871" y="0"/>
              <a:ext cx="4846320" cy="3744883"/>
              <a:chOff x="4310871" y="0"/>
              <a:chExt cx="4846320" cy="3744883"/>
            </a:xfrm>
          </p:grpSpPr>
          <p:pic>
            <p:nvPicPr>
              <p:cNvPr id="15" name="Picture 14" descr="Mahantango_Creek_km.jpg"/>
              <p:cNvPicPr>
                <a:picLocks noChangeAspect="1"/>
              </p:cNvPicPr>
              <p:nvPr/>
            </p:nvPicPr>
            <p:blipFill>
              <a:blip r:embed="rId5" cstate="print">
                <a:clrChange>
                  <a:clrFrom>
                    <a:srgbClr val="D2FFBE"/>
                  </a:clrFrom>
                  <a:clrTo>
                    <a:srgbClr val="D2FFBE">
                      <a:alpha val="0"/>
                    </a:srgbClr>
                  </a:clrTo>
                </a:clrChange>
              </a:blip>
              <a:stretch>
                <a:fillRect/>
              </a:stretch>
            </p:blipFill>
            <p:spPr>
              <a:xfrm>
                <a:off x="4310871" y="0"/>
                <a:ext cx="4846320" cy="3744883"/>
              </a:xfrm>
              <a:prstGeom prst="rect">
                <a:avLst/>
              </a:prstGeom>
            </p:spPr>
          </p:pic>
          <p:sp>
            <p:nvSpPr>
              <p:cNvPr id="17" name="TextBox 16"/>
              <p:cNvSpPr txBox="1"/>
              <p:nvPr/>
            </p:nvSpPr>
            <p:spPr>
              <a:xfrm>
                <a:off x="5916384" y="1377258"/>
                <a:ext cx="599844" cy="276999"/>
              </a:xfrm>
              <a:prstGeom prst="rect">
                <a:avLst/>
              </a:prstGeom>
              <a:noFill/>
            </p:spPr>
            <p:txBody>
              <a:bodyPr wrap="none" rtlCol="0">
                <a:spAutoFit/>
              </a:bodyPr>
              <a:lstStyle/>
              <a:p>
                <a:r>
                  <a:rPr lang="en-US" sz="1200" dirty="0" smtClean="0">
                    <a:solidFill>
                      <a:schemeClr val="bg1"/>
                    </a:solidFill>
                  </a:rPr>
                  <a:t>WE-38</a:t>
                </a:r>
                <a:endParaRPr lang="en-US" sz="1200" dirty="0">
                  <a:solidFill>
                    <a:schemeClr val="bg1"/>
                  </a:solidFill>
                </a:endParaRPr>
              </a:p>
            </p:txBody>
          </p:sp>
          <p:sp>
            <p:nvSpPr>
              <p:cNvPr id="18" name="TextBox 17"/>
              <p:cNvSpPr txBox="1"/>
              <p:nvPr/>
            </p:nvSpPr>
            <p:spPr>
              <a:xfrm>
                <a:off x="6619875" y="1796359"/>
                <a:ext cx="1226810" cy="276999"/>
              </a:xfrm>
              <a:prstGeom prst="rect">
                <a:avLst/>
              </a:prstGeom>
              <a:noFill/>
            </p:spPr>
            <p:txBody>
              <a:bodyPr wrap="none" rtlCol="0">
                <a:spAutoFit/>
              </a:bodyPr>
              <a:lstStyle/>
              <a:p>
                <a:pPr algn="ctr"/>
                <a:r>
                  <a:rPr lang="en-US" sz="1200" dirty="0" err="1" smtClean="0">
                    <a:effectLst>
                      <a:outerShdw blurRad="38100" dist="38100" dir="2700000" algn="tl">
                        <a:srgbClr val="000000">
                          <a:alpha val="43137"/>
                        </a:srgbClr>
                      </a:outerShdw>
                    </a:effectLst>
                  </a:rPr>
                  <a:t>Klingerstown</a:t>
                </a:r>
                <a:r>
                  <a:rPr lang="en-US" sz="1200" dirty="0" smtClean="0">
                    <a:effectLst>
                      <a:outerShdw blurRad="38100" dist="38100" dir="2700000" algn="tl">
                        <a:srgbClr val="000000">
                          <a:alpha val="43137"/>
                        </a:srgbClr>
                      </a:outerShdw>
                    </a:effectLst>
                  </a:rPr>
                  <a:t>, PA</a:t>
                </a:r>
                <a:endParaRPr lang="en-US" sz="1200" dirty="0">
                  <a:effectLst>
                    <a:outerShdw blurRad="38100" dist="38100" dir="2700000" algn="tl">
                      <a:srgbClr val="000000">
                        <a:alpha val="43137"/>
                      </a:srgbClr>
                    </a:outerShdw>
                  </a:effectLst>
                </a:endParaRPr>
              </a:p>
            </p:txBody>
          </p:sp>
          <p:cxnSp>
            <p:nvCxnSpPr>
              <p:cNvPr id="19" name="Straight Arrow Connector 18"/>
              <p:cNvCxnSpPr/>
              <p:nvPr/>
            </p:nvCxnSpPr>
            <p:spPr>
              <a:xfrm>
                <a:off x="6477000" y="1513331"/>
                <a:ext cx="457200" cy="1"/>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6642735" y="1923994"/>
                <a:ext cx="64008" cy="64008"/>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4" name="Group 23"/>
          <p:cNvGrpSpPr/>
          <p:nvPr/>
        </p:nvGrpSpPr>
        <p:grpSpPr>
          <a:xfrm>
            <a:off x="4257722" y="2715984"/>
            <a:ext cx="4886278" cy="4572000"/>
            <a:chOff x="4257722" y="2715984"/>
            <a:chExt cx="4886278" cy="4572000"/>
          </a:xfrm>
        </p:grpSpPr>
        <p:sp>
          <p:nvSpPr>
            <p:cNvPr id="31" name="TextBox 30"/>
            <p:cNvSpPr txBox="1"/>
            <p:nvPr/>
          </p:nvSpPr>
          <p:spPr>
            <a:xfrm>
              <a:off x="4257722" y="3276600"/>
              <a:ext cx="4886278" cy="400110"/>
            </a:xfrm>
            <a:prstGeom prst="rect">
              <a:avLst/>
            </a:prstGeom>
            <a:noFill/>
          </p:spPr>
          <p:txBody>
            <a:bodyPr wrap="square" rtlCol="0">
              <a:spAutoFit/>
            </a:bodyPr>
            <a:lstStyle/>
            <a:p>
              <a:pPr algn="ctr"/>
              <a:r>
                <a:rPr lang="en-US" sz="2000" u="sng" dirty="0" smtClean="0">
                  <a:solidFill>
                    <a:schemeClr val="bg1"/>
                  </a:solidFill>
                </a:rPr>
                <a:t>WE-38 Watershed (7.3 km</a:t>
              </a:r>
              <a:r>
                <a:rPr lang="en-US" sz="2000" u="sng" baseline="30000" dirty="0" smtClean="0">
                  <a:solidFill>
                    <a:schemeClr val="bg1"/>
                  </a:solidFill>
                </a:rPr>
                <a:t>2</a:t>
              </a:r>
              <a:r>
                <a:rPr lang="en-US" sz="2000" u="sng" dirty="0" smtClean="0">
                  <a:solidFill>
                    <a:schemeClr val="bg1"/>
                  </a:solidFill>
                </a:rPr>
                <a:t>)</a:t>
              </a:r>
              <a:endParaRPr lang="en-US" sz="2000" u="sng" dirty="0">
                <a:solidFill>
                  <a:schemeClr val="bg1"/>
                </a:solidFill>
              </a:endParaRPr>
            </a:p>
          </p:txBody>
        </p:sp>
        <p:pic>
          <p:nvPicPr>
            <p:cNvPr id="10" name="Picture 9"/>
            <p:cNvPicPr>
              <a:picLocks noChangeAspect="1"/>
            </p:cNvPicPr>
            <p:nvPr/>
          </p:nvPicPr>
          <p:blipFill>
            <a:blip r:embed="rId6" cstate="print">
              <a:clrChange>
                <a:clrFrom>
                  <a:srgbClr val="BDD2FF"/>
                </a:clrFrom>
                <a:clrTo>
                  <a:srgbClr val="BDD2FF">
                    <a:alpha val="0"/>
                  </a:srgbClr>
                </a:clrTo>
              </a:clrChange>
              <a:extLst>
                <a:ext uri="{28A0092B-C50C-407E-A947-70E740481C1C}">
                  <a14:useLocalDpi xmlns:a14="http://schemas.microsoft.com/office/drawing/2010/main" val="0"/>
                </a:ext>
              </a:extLst>
            </a:blip>
            <a:stretch>
              <a:fillRect/>
            </a:stretch>
          </p:blipFill>
          <p:spPr>
            <a:xfrm>
              <a:off x="5287697" y="2715984"/>
              <a:ext cx="3532909" cy="4572000"/>
            </a:xfrm>
            <a:prstGeom prst="rect">
              <a:avLst/>
            </a:prstGeom>
          </p:spPr>
        </p:pic>
      </p:grpSp>
      <p:grpSp>
        <p:nvGrpSpPr>
          <p:cNvPr id="14" name="Group 13"/>
          <p:cNvGrpSpPr/>
          <p:nvPr/>
        </p:nvGrpSpPr>
        <p:grpSpPr>
          <a:xfrm>
            <a:off x="4495800" y="2728651"/>
            <a:ext cx="4332261" cy="4572000"/>
            <a:chOff x="4497994" y="2728651"/>
            <a:chExt cx="4332261" cy="4572000"/>
          </a:xfrm>
        </p:grpSpPr>
        <p:pic>
          <p:nvPicPr>
            <p:cNvPr id="11" name="Picture 10"/>
            <p:cNvPicPr>
              <a:picLocks noChangeAspect="1"/>
            </p:cNvPicPr>
            <p:nvPr/>
          </p:nvPicPr>
          <p:blipFill>
            <a:blip r:embed="rId7" cstate="print">
              <a:clrChange>
                <a:clrFrom>
                  <a:srgbClr val="BDD2FF"/>
                </a:clrFrom>
                <a:clrTo>
                  <a:srgbClr val="BDD2FF">
                    <a:alpha val="0"/>
                  </a:srgbClr>
                </a:clrTo>
              </a:clrChange>
              <a:extLst>
                <a:ext uri="{28A0092B-C50C-407E-A947-70E740481C1C}">
                  <a14:useLocalDpi xmlns:a14="http://schemas.microsoft.com/office/drawing/2010/main" val="0"/>
                </a:ext>
              </a:extLst>
            </a:blip>
            <a:stretch>
              <a:fillRect/>
            </a:stretch>
          </p:blipFill>
          <p:spPr>
            <a:xfrm>
              <a:off x="5297346" y="2728651"/>
              <a:ext cx="3532909" cy="4572000"/>
            </a:xfrm>
            <a:prstGeom prst="rect">
              <a:avLst/>
            </a:prstGeom>
          </p:spPr>
        </p:pic>
        <p:sp>
          <p:nvSpPr>
            <p:cNvPr id="12" name="TextBox 11"/>
            <p:cNvSpPr txBox="1"/>
            <p:nvPr/>
          </p:nvSpPr>
          <p:spPr>
            <a:xfrm>
              <a:off x="4497994" y="5275754"/>
              <a:ext cx="1308371" cy="338554"/>
            </a:xfrm>
            <a:prstGeom prst="rect">
              <a:avLst/>
            </a:prstGeom>
            <a:noFill/>
          </p:spPr>
          <p:txBody>
            <a:bodyPr wrap="none" rtlCol="0">
              <a:spAutoFit/>
            </a:bodyPr>
            <a:lstStyle/>
            <a:p>
              <a:r>
                <a:rPr lang="en-US" sz="1600" dirty="0" smtClean="0">
                  <a:solidFill>
                    <a:schemeClr val="bg1"/>
                  </a:solidFill>
                </a:rPr>
                <a:t>FD-36 (40 ha)</a:t>
              </a:r>
              <a:endParaRPr lang="en-US" sz="1600" dirty="0">
                <a:solidFill>
                  <a:schemeClr val="bg1"/>
                </a:solidFill>
              </a:endParaRPr>
            </a:p>
          </p:txBody>
        </p:sp>
      </p:grpSp>
      <p:grpSp>
        <p:nvGrpSpPr>
          <p:cNvPr id="23" name="Group 22"/>
          <p:cNvGrpSpPr/>
          <p:nvPr/>
        </p:nvGrpSpPr>
        <p:grpSpPr>
          <a:xfrm>
            <a:off x="4513467" y="2724491"/>
            <a:ext cx="4325733" cy="4572000"/>
            <a:chOff x="4494872" y="2724491"/>
            <a:chExt cx="4325733" cy="4572000"/>
          </a:xfrm>
        </p:grpSpPr>
        <p:sp>
          <p:nvSpPr>
            <p:cNvPr id="26" name="TextBox 25"/>
            <p:cNvSpPr txBox="1"/>
            <p:nvPr/>
          </p:nvSpPr>
          <p:spPr>
            <a:xfrm>
              <a:off x="4494872" y="5782613"/>
              <a:ext cx="1501758" cy="338554"/>
            </a:xfrm>
            <a:prstGeom prst="rect">
              <a:avLst/>
            </a:prstGeom>
            <a:noFill/>
          </p:spPr>
          <p:txBody>
            <a:bodyPr wrap="none" rtlCol="0">
              <a:spAutoFit/>
            </a:bodyPr>
            <a:lstStyle/>
            <a:p>
              <a:r>
                <a:rPr lang="en-US" sz="1600" dirty="0" err="1" smtClean="0">
                  <a:solidFill>
                    <a:schemeClr val="bg1"/>
                  </a:solidFill>
                </a:rPr>
                <a:t>Mattern</a:t>
              </a:r>
              <a:r>
                <a:rPr lang="en-US" sz="1600" dirty="0" smtClean="0">
                  <a:solidFill>
                    <a:schemeClr val="bg1"/>
                  </a:solidFill>
                </a:rPr>
                <a:t> (11 ha)</a:t>
              </a:r>
              <a:endParaRPr lang="en-US" sz="1600" dirty="0">
                <a:solidFill>
                  <a:schemeClr val="bg1"/>
                </a:solidFill>
              </a:endParaRPr>
            </a:p>
          </p:txBody>
        </p:sp>
        <p:pic>
          <p:nvPicPr>
            <p:cNvPr id="16" name="Picture 15"/>
            <p:cNvPicPr>
              <a:picLocks noChangeAspect="1"/>
            </p:cNvPicPr>
            <p:nvPr/>
          </p:nvPicPr>
          <p:blipFill>
            <a:blip r:embed="rId8" cstate="print">
              <a:clrChange>
                <a:clrFrom>
                  <a:srgbClr val="BDD2FF"/>
                </a:clrFrom>
                <a:clrTo>
                  <a:srgbClr val="BDD2FF">
                    <a:alpha val="0"/>
                  </a:srgbClr>
                </a:clrTo>
              </a:clrChange>
              <a:extLst>
                <a:ext uri="{28A0092B-C50C-407E-A947-70E740481C1C}">
                  <a14:useLocalDpi xmlns:a14="http://schemas.microsoft.com/office/drawing/2010/main" val="0"/>
                </a:ext>
              </a:extLst>
            </a:blip>
            <a:stretch>
              <a:fillRect/>
            </a:stretch>
          </p:blipFill>
          <p:spPr>
            <a:xfrm>
              <a:off x="5287696" y="2724491"/>
              <a:ext cx="3532909" cy="4572000"/>
            </a:xfrm>
            <a:prstGeom prst="rect">
              <a:avLst/>
            </a:prstGeom>
          </p:spPr>
        </p:pic>
      </p:grpSp>
      <p:sp>
        <p:nvSpPr>
          <p:cNvPr id="25" name="Rectangle 3"/>
          <p:cNvSpPr txBox="1">
            <a:spLocks noChangeArrowheads="1"/>
          </p:cNvSpPr>
          <p:nvPr/>
        </p:nvSpPr>
        <p:spPr bwMode="auto">
          <a:xfrm>
            <a:off x="0" y="1524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lvl="0" indent="0" defTabSz="914400" eaLnBrk="1" fontAlgn="base" latinLnBrk="0" hangingPunct="1">
              <a:buClr>
                <a:schemeClr val="lt1"/>
              </a:buClr>
              <a:buSzPct val="100000"/>
              <a:tabLst/>
              <a:defRPr/>
            </a:pPr>
            <a:r>
              <a:rPr lang="en-US" sz="3600" b="1" dirty="0">
                <a:solidFill>
                  <a:schemeClr val="lt1"/>
                </a:solidFill>
              </a:rPr>
              <a:t>Variable Source Area hydrology of Chesapeake Bay uplands</a:t>
            </a:r>
          </a:p>
        </p:txBody>
      </p:sp>
    </p:spTree>
    <p:extLst>
      <p:ext uri="{BB962C8B-B14F-4D97-AF65-F5344CB8AC3E}">
        <p14:creationId xmlns:p14="http://schemas.microsoft.com/office/powerpoint/2010/main" val="363645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e chart showing nitrogen pollution to the Chesapeake Bay by sec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509"/>
            <a:ext cx="5105400" cy="6849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2577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8"/>
            <a:ext cx="8229600" cy="1143200"/>
          </a:xfrm>
          <a:prstGeom prst="rect">
            <a:avLst/>
          </a:prstGeom>
        </p:spPr>
        <p:txBody>
          <a:bodyPr lIns="91425" tIns="91425" rIns="91425" bIns="91425" anchor="b" anchorCtr="0">
            <a:noAutofit/>
          </a:bodyPr>
          <a:lstStyle/>
          <a:p>
            <a:pPr>
              <a:spcBef>
                <a:spcPts val="0"/>
              </a:spcBef>
              <a:buNone/>
            </a:pPr>
            <a:r>
              <a:rPr lang="en" dirty="0"/>
              <a:t>The Fertilizer Forecaster Project</a:t>
            </a:r>
          </a:p>
        </p:txBody>
      </p:sp>
      <p:sp>
        <p:nvSpPr>
          <p:cNvPr id="31" name="Shape 31"/>
          <p:cNvSpPr txBox="1">
            <a:spLocks noGrp="1"/>
          </p:cNvSpPr>
          <p:nvPr>
            <p:ph type="body" idx="1"/>
          </p:nvPr>
        </p:nvSpPr>
        <p:spPr>
          <a:xfrm>
            <a:off x="457200" y="1600200"/>
            <a:ext cx="8229600" cy="4967599"/>
          </a:xfrm>
          <a:prstGeom prst="rect">
            <a:avLst/>
          </a:prstGeom>
        </p:spPr>
        <p:txBody>
          <a:bodyPr lIns="91425" tIns="91425" rIns="91425" bIns="91425" anchor="t" anchorCtr="0">
            <a:noAutofit/>
          </a:bodyPr>
          <a:lstStyle/>
          <a:p>
            <a:pPr marL="457200" lvl="0" indent="-419100" rtl="0">
              <a:spcBef>
                <a:spcPts val="0"/>
              </a:spcBef>
              <a:buClr>
                <a:schemeClr val="lt1"/>
              </a:buClr>
              <a:buSzPct val="100000"/>
              <a:buFont typeface="Arial"/>
              <a:buChar char="●"/>
            </a:pPr>
            <a:r>
              <a:rPr lang="en" dirty="0"/>
              <a:t>Penn State’s Soil Characterization Laboratory has a long term project </a:t>
            </a:r>
            <a:r>
              <a:rPr lang="en" dirty="0" smtClean="0"/>
              <a:t>with the USDA-ARS to </a:t>
            </a:r>
            <a:r>
              <a:rPr lang="en" dirty="0"/>
              <a:t>predict surface </a:t>
            </a:r>
            <a:r>
              <a:rPr lang="en" dirty="0" smtClean="0"/>
              <a:t>runoff on agricultural landscapes.</a:t>
            </a:r>
            <a:endParaRPr lang="en" dirty="0"/>
          </a:p>
          <a:p>
            <a:pPr marL="457200" lvl="0" indent="-419100">
              <a:spcBef>
                <a:spcPts val="0"/>
              </a:spcBef>
              <a:buClr>
                <a:schemeClr val="lt1"/>
              </a:buClr>
              <a:buSzPct val="100000"/>
              <a:buFont typeface="Arial"/>
              <a:buChar char="●"/>
            </a:pPr>
            <a:r>
              <a:rPr lang="en" dirty="0"/>
              <a:t>This will eventually result in an application that can advise farmers when and where to apply fertilizer and manure.</a:t>
            </a: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81121"/>
            <a:ext cx="9144000" cy="1396955"/>
          </a:xfrm>
          <a:prstGeom prst="rect">
            <a:avLst/>
          </a:prstGeom>
        </p:spPr>
        <p:txBody>
          <a:bodyPr/>
          <a:lstStyle/>
          <a:p>
            <a:pPr fontAlgn="base">
              <a:buClr>
                <a:schemeClr val="lt1"/>
              </a:buClr>
              <a:buSzPct val="100000"/>
              <a:defRPr/>
            </a:pPr>
            <a:r>
              <a:rPr lang="en-US" sz="3600" b="1" dirty="0">
                <a:solidFill>
                  <a:schemeClr val="lt1"/>
                </a:solidFill>
              </a:rPr>
              <a:t>Three basic mechanisms that generate surface runoff</a:t>
            </a:r>
            <a:endParaRPr lang="en-US" sz="3600" b="1" dirty="0">
              <a:solidFill>
                <a:schemeClr val="lt1"/>
              </a:solidFill>
            </a:endParaRPr>
          </a:p>
        </p:txBody>
      </p:sp>
      <p:grpSp>
        <p:nvGrpSpPr>
          <p:cNvPr id="20" name="Group 19"/>
          <p:cNvGrpSpPr/>
          <p:nvPr/>
        </p:nvGrpSpPr>
        <p:grpSpPr>
          <a:xfrm>
            <a:off x="396240" y="2142877"/>
            <a:ext cx="8336280" cy="1393968"/>
            <a:chOff x="396240" y="1749180"/>
            <a:chExt cx="8336280" cy="1393968"/>
          </a:xfrm>
        </p:grpSpPr>
        <p:pic>
          <p:nvPicPr>
            <p:cNvPr id="4" name="Picture 4"/>
            <p:cNvPicPr>
              <a:picLocks noChangeAspect="1" noChangeArrowheads="1"/>
            </p:cNvPicPr>
            <p:nvPr/>
          </p:nvPicPr>
          <p:blipFill>
            <a:blip r:embed="rId3" cstate="email"/>
            <a:srcRect l="5166" t="34445" r="3678" b="45999"/>
            <a:stretch>
              <a:fillRect/>
            </a:stretch>
          </p:blipFill>
          <p:spPr bwMode="auto">
            <a:xfrm>
              <a:off x="396240" y="1749180"/>
              <a:ext cx="8336280" cy="1341120"/>
            </a:xfrm>
            <a:prstGeom prst="rect">
              <a:avLst/>
            </a:prstGeom>
            <a:noFill/>
            <a:ln w="9525">
              <a:noFill/>
              <a:miter lim="800000"/>
              <a:headEnd/>
              <a:tailEnd/>
            </a:ln>
            <a:effectLst/>
          </p:spPr>
        </p:pic>
        <p:pic>
          <p:nvPicPr>
            <p:cNvPr id="8" name="Picture 2"/>
            <p:cNvPicPr>
              <a:picLocks noChangeAspect="1" noChangeArrowheads="1"/>
            </p:cNvPicPr>
            <p:nvPr/>
          </p:nvPicPr>
          <p:blipFill>
            <a:blip r:embed="rId4" cstate="email"/>
            <a:srcRect l="1038" t="25941" r="2318" b="49512"/>
            <a:stretch>
              <a:fillRect/>
            </a:stretch>
          </p:blipFill>
          <p:spPr bwMode="auto">
            <a:xfrm>
              <a:off x="396240" y="1802028"/>
              <a:ext cx="8336280" cy="1341120"/>
            </a:xfrm>
            <a:prstGeom prst="rect">
              <a:avLst/>
            </a:prstGeom>
            <a:noFill/>
            <a:ln w="9525">
              <a:noFill/>
              <a:miter lim="800000"/>
              <a:headEnd/>
              <a:tailEnd/>
            </a:ln>
            <a:effectLst/>
          </p:spPr>
        </p:pic>
        <p:sp>
          <p:nvSpPr>
            <p:cNvPr id="9" name="TextBox 8"/>
            <p:cNvSpPr txBox="1"/>
            <p:nvPr/>
          </p:nvSpPr>
          <p:spPr>
            <a:xfrm>
              <a:off x="4019550" y="1881460"/>
              <a:ext cx="1140056" cy="307777"/>
            </a:xfrm>
            <a:prstGeom prst="rect">
              <a:avLst/>
            </a:prstGeom>
            <a:noFill/>
          </p:spPr>
          <p:txBody>
            <a:bodyPr wrap="none" rtlCol="0">
              <a:spAutoFit/>
            </a:bodyPr>
            <a:lstStyle/>
            <a:p>
              <a:r>
                <a:rPr lang="en-US" sz="1400" dirty="0" smtClean="0"/>
                <a:t>Rainfall rate</a:t>
              </a:r>
              <a:endParaRPr lang="en-US" sz="1400" dirty="0"/>
            </a:p>
          </p:txBody>
        </p:sp>
        <p:cxnSp>
          <p:nvCxnSpPr>
            <p:cNvPr id="11" name="Straight Arrow Connector 10"/>
            <p:cNvCxnSpPr/>
            <p:nvPr/>
          </p:nvCxnSpPr>
          <p:spPr>
            <a:xfrm>
              <a:off x="4562475" y="2122560"/>
              <a:ext cx="0" cy="381000"/>
            </a:xfrm>
            <a:prstGeom prst="straightConnector1">
              <a:avLst/>
            </a:prstGeom>
            <a:ln w="41275">
              <a:solidFill>
                <a:schemeClr val="tx1"/>
              </a:solidFill>
              <a:tailEnd type="arrow" w="med" len="lg"/>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924300" y="2801573"/>
              <a:ext cx="1317990" cy="307777"/>
            </a:xfrm>
            <a:prstGeom prst="rect">
              <a:avLst/>
            </a:prstGeom>
            <a:noFill/>
          </p:spPr>
          <p:txBody>
            <a:bodyPr wrap="none" rtlCol="0">
              <a:spAutoFit/>
            </a:bodyPr>
            <a:lstStyle/>
            <a:p>
              <a:r>
                <a:rPr lang="en-US" sz="1400" dirty="0" smtClean="0"/>
                <a:t>Infiltration rate</a:t>
              </a:r>
              <a:endParaRPr lang="en-US" sz="1400" dirty="0"/>
            </a:p>
          </p:txBody>
        </p:sp>
        <p:cxnSp>
          <p:nvCxnSpPr>
            <p:cNvPr id="14" name="Straight Arrow Connector 13"/>
            <p:cNvCxnSpPr/>
            <p:nvPr/>
          </p:nvCxnSpPr>
          <p:spPr>
            <a:xfrm>
              <a:off x="4562475" y="2551185"/>
              <a:ext cx="0" cy="30777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276975" y="2035346"/>
              <a:ext cx="0" cy="307777"/>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919562" y="1768231"/>
              <a:ext cx="782587" cy="307777"/>
            </a:xfrm>
            <a:prstGeom prst="rect">
              <a:avLst/>
            </a:prstGeom>
            <a:noFill/>
          </p:spPr>
          <p:txBody>
            <a:bodyPr wrap="none" rtlCol="0">
              <a:spAutoFit/>
            </a:bodyPr>
            <a:lstStyle/>
            <a:p>
              <a:r>
                <a:rPr lang="en-US" sz="1400" dirty="0" smtClean="0"/>
                <a:t>Rainfall</a:t>
              </a:r>
              <a:endParaRPr lang="en-US" sz="1400" dirty="0"/>
            </a:p>
          </p:txBody>
        </p:sp>
        <p:sp>
          <p:nvSpPr>
            <p:cNvPr id="17" name="TextBox 16"/>
            <p:cNvSpPr txBox="1"/>
            <p:nvPr/>
          </p:nvSpPr>
          <p:spPr>
            <a:xfrm>
              <a:off x="581025" y="1801775"/>
              <a:ext cx="2412840" cy="307777"/>
            </a:xfrm>
            <a:prstGeom prst="rect">
              <a:avLst/>
            </a:prstGeom>
            <a:noFill/>
          </p:spPr>
          <p:txBody>
            <a:bodyPr wrap="none" rtlCol="0">
              <a:spAutoFit/>
            </a:bodyPr>
            <a:lstStyle/>
            <a:p>
              <a:r>
                <a:rPr lang="en-US" dirty="0" smtClean="0"/>
                <a:t>Infiltration excess (IE) runoff</a:t>
              </a:r>
              <a:endParaRPr lang="en-US" dirty="0"/>
            </a:p>
          </p:txBody>
        </p:sp>
      </p:grpSp>
      <p:grpSp>
        <p:nvGrpSpPr>
          <p:cNvPr id="21" name="Group 20"/>
          <p:cNvGrpSpPr/>
          <p:nvPr/>
        </p:nvGrpSpPr>
        <p:grpSpPr>
          <a:xfrm>
            <a:off x="396240" y="3464948"/>
            <a:ext cx="8336280" cy="1341120"/>
            <a:chOff x="396240" y="3071250"/>
            <a:chExt cx="8336280" cy="1341120"/>
          </a:xfrm>
        </p:grpSpPr>
        <p:pic>
          <p:nvPicPr>
            <p:cNvPr id="5" name="Picture 4"/>
            <p:cNvPicPr>
              <a:picLocks noChangeAspect="1" noChangeArrowheads="1"/>
            </p:cNvPicPr>
            <p:nvPr/>
          </p:nvPicPr>
          <p:blipFill>
            <a:blip r:embed="rId3" cstate="email"/>
            <a:srcRect l="5166" t="53556" r="3678" b="26888"/>
            <a:stretch>
              <a:fillRect/>
            </a:stretch>
          </p:blipFill>
          <p:spPr bwMode="auto">
            <a:xfrm>
              <a:off x="396240" y="3071250"/>
              <a:ext cx="8336280" cy="1341120"/>
            </a:xfrm>
            <a:prstGeom prst="rect">
              <a:avLst/>
            </a:prstGeom>
            <a:noFill/>
            <a:ln w="9525">
              <a:noFill/>
              <a:miter lim="800000"/>
              <a:headEnd/>
              <a:tailEnd/>
            </a:ln>
            <a:effectLst/>
          </p:spPr>
        </p:pic>
        <p:sp>
          <p:nvSpPr>
            <p:cNvPr id="18" name="TextBox 17"/>
            <p:cNvSpPr txBox="1"/>
            <p:nvPr/>
          </p:nvSpPr>
          <p:spPr>
            <a:xfrm>
              <a:off x="581025" y="3135274"/>
              <a:ext cx="3457575" cy="307777"/>
            </a:xfrm>
            <a:prstGeom prst="rect">
              <a:avLst/>
            </a:prstGeom>
            <a:solidFill>
              <a:schemeClr val="bg1"/>
            </a:solidFill>
          </p:spPr>
          <p:txBody>
            <a:bodyPr wrap="square" rtlCol="0">
              <a:spAutoFit/>
            </a:bodyPr>
            <a:lstStyle/>
            <a:p>
              <a:r>
                <a:rPr lang="en-US" dirty="0" smtClean="0"/>
                <a:t>Saturation excess (SE) runoff</a:t>
              </a:r>
              <a:endParaRPr lang="en-US" dirty="0"/>
            </a:p>
          </p:txBody>
        </p:sp>
      </p:grpSp>
      <p:grpSp>
        <p:nvGrpSpPr>
          <p:cNvPr id="2" name="Group 1"/>
          <p:cNvGrpSpPr/>
          <p:nvPr/>
        </p:nvGrpSpPr>
        <p:grpSpPr>
          <a:xfrm>
            <a:off x="388620" y="4800354"/>
            <a:ext cx="8336280" cy="1575046"/>
            <a:chOff x="388620" y="4406655"/>
            <a:chExt cx="8336280" cy="1575045"/>
          </a:xfrm>
        </p:grpSpPr>
        <p:grpSp>
          <p:nvGrpSpPr>
            <p:cNvPr id="39" name="Group 38"/>
            <p:cNvGrpSpPr/>
            <p:nvPr/>
          </p:nvGrpSpPr>
          <p:grpSpPr>
            <a:xfrm>
              <a:off x="388620" y="4406655"/>
              <a:ext cx="8336280" cy="1575045"/>
              <a:chOff x="403860" y="4406655"/>
              <a:chExt cx="8336280" cy="1575045"/>
            </a:xfrm>
          </p:grpSpPr>
          <p:pic>
            <p:nvPicPr>
              <p:cNvPr id="1028" name="Picture 4"/>
              <p:cNvPicPr>
                <a:picLocks noChangeArrowheads="1"/>
              </p:cNvPicPr>
              <p:nvPr/>
            </p:nvPicPr>
            <p:blipFill>
              <a:blip r:embed="rId5" cstate="email"/>
              <a:srcRect l="887" t="73375" r="2128"/>
              <a:stretch>
                <a:fillRect/>
              </a:stretch>
            </p:blipFill>
            <p:spPr bwMode="auto">
              <a:xfrm>
                <a:off x="403860" y="4409973"/>
                <a:ext cx="8336280" cy="1571727"/>
              </a:xfrm>
              <a:prstGeom prst="rect">
                <a:avLst/>
              </a:prstGeom>
              <a:noFill/>
              <a:ln w="9525">
                <a:noFill/>
                <a:miter lim="800000"/>
                <a:headEnd/>
                <a:tailEnd/>
              </a:ln>
              <a:effectLst/>
            </p:spPr>
          </p:pic>
          <p:sp>
            <p:nvSpPr>
              <p:cNvPr id="23" name="TextBox 22"/>
              <p:cNvSpPr txBox="1"/>
              <p:nvPr/>
            </p:nvSpPr>
            <p:spPr>
              <a:xfrm>
                <a:off x="3057525" y="4662758"/>
                <a:ext cx="782587" cy="307777"/>
              </a:xfrm>
              <a:prstGeom prst="rect">
                <a:avLst/>
              </a:prstGeom>
              <a:noFill/>
            </p:spPr>
            <p:txBody>
              <a:bodyPr wrap="none" rtlCol="0">
                <a:spAutoFit/>
              </a:bodyPr>
              <a:lstStyle/>
              <a:p>
                <a:r>
                  <a:rPr lang="en-US" sz="1400" dirty="0" smtClean="0"/>
                  <a:t>Rainfall</a:t>
                </a:r>
                <a:endParaRPr lang="en-US" sz="1400" dirty="0"/>
              </a:p>
            </p:txBody>
          </p:sp>
          <p:cxnSp>
            <p:nvCxnSpPr>
              <p:cNvPr id="24" name="Straight Arrow Connector 23"/>
              <p:cNvCxnSpPr/>
              <p:nvPr/>
            </p:nvCxnSpPr>
            <p:spPr>
              <a:xfrm>
                <a:off x="3429000" y="4913385"/>
                <a:ext cx="0" cy="381000"/>
              </a:xfrm>
              <a:prstGeom prst="straightConnector1">
                <a:avLst/>
              </a:prstGeom>
              <a:ln w="15875">
                <a:solidFill>
                  <a:schemeClr val="tx1"/>
                </a:solidFill>
                <a:tailEnd type="arrow" w="med" len="lg"/>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276975" y="4654721"/>
                <a:ext cx="0" cy="307777"/>
              </a:xfrm>
              <a:prstGeom prst="straightConnector1">
                <a:avLst/>
              </a:prstGeom>
              <a:ln w="1587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5919562" y="4406655"/>
                <a:ext cx="782587" cy="307777"/>
              </a:xfrm>
              <a:prstGeom prst="rect">
                <a:avLst/>
              </a:prstGeom>
              <a:noFill/>
            </p:spPr>
            <p:txBody>
              <a:bodyPr wrap="none" rtlCol="0">
                <a:spAutoFit/>
              </a:bodyPr>
              <a:lstStyle/>
              <a:p>
                <a:r>
                  <a:rPr lang="en-US" sz="1400" dirty="0" smtClean="0"/>
                  <a:t>Rainfall</a:t>
                </a:r>
                <a:endParaRPr lang="en-US" sz="1400" dirty="0"/>
              </a:p>
            </p:txBody>
          </p:sp>
          <p:sp>
            <p:nvSpPr>
              <p:cNvPr id="27" name="TextBox 26"/>
              <p:cNvSpPr txBox="1"/>
              <p:nvPr/>
            </p:nvSpPr>
            <p:spPr>
              <a:xfrm>
                <a:off x="3248025" y="5237235"/>
                <a:ext cx="1019831" cy="307777"/>
              </a:xfrm>
              <a:prstGeom prst="rect">
                <a:avLst/>
              </a:prstGeom>
              <a:noFill/>
            </p:spPr>
            <p:txBody>
              <a:bodyPr wrap="none" rtlCol="0">
                <a:spAutoFit/>
              </a:bodyPr>
              <a:lstStyle/>
              <a:p>
                <a:r>
                  <a:rPr lang="en-US" sz="1400" dirty="0" smtClean="0"/>
                  <a:t>return flow</a:t>
                </a:r>
                <a:endParaRPr lang="en-US" sz="1400" dirty="0"/>
              </a:p>
            </p:txBody>
          </p:sp>
          <p:cxnSp>
            <p:nvCxnSpPr>
              <p:cNvPr id="28" name="Straight Arrow Connector 27"/>
              <p:cNvCxnSpPr/>
              <p:nvPr/>
            </p:nvCxnSpPr>
            <p:spPr>
              <a:xfrm flipH="1">
                <a:off x="3076575" y="5407224"/>
                <a:ext cx="254793" cy="0"/>
              </a:xfrm>
              <a:prstGeom prst="straightConnector1">
                <a:avLst/>
              </a:prstGeom>
              <a:ln w="15875">
                <a:solidFill>
                  <a:schemeClr val="tx1"/>
                </a:solidFill>
                <a:tailEnd type="arrow" w="med" len="lg"/>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rot="20383541">
                <a:off x="2546040" y="5092109"/>
                <a:ext cx="641522" cy="307777"/>
              </a:xfrm>
              <a:prstGeom prst="rect">
                <a:avLst/>
              </a:prstGeom>
              <a:noFill/>
            </p:spPr>
            <p:txBody>
              <a:bodyPr wrap="none" rtlCol="0">
                <a:spAutoFit/>
              </a:bodyPr>
              <a:lstStyle/>
              <a:p>
                <a:r>
                  <a:rPr lang="en-US" sz="1400" dirty="0" smtClean="0"/>
                  <a:t>runoff</a:t>
                </a:r>
                <a:endParaRPr lang="en-US" sz="1400" dirty="0"/>
              </a:p>
            </p:txBody>
          </p:sp>
          <p:cxnSp>
            <p:nvCxnSpPr>
              <p:cNvPr id="34" name="Straight Arrow Connector 33"/>
              <p:cNvCxnSpPr/>
              <p:nvPr/>
            </p:nvCxnSpPr>
            <p:spPr>
              <a:xfrm flipH="1">
                <a:off x="2514151" y="5378649"/>
                <a:ext cx="130969" cy="122275"/>
              </a:xfrm>
              <a:prstGeom prst="straightConnector1">
                <a:avLst/>
              </a:prstGeom>
              <a:ln w="15875">
                <a:solidFill>
                  <a:schemeClr val="tx1"/>
                </a:solidFill>
                <a:tailEnd type="arrow" w="med" len="lg"/>
              </a:ln>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rot="21149983">
                <a:off x="4539669" y="5283446"/>
                <a:ext cx="950901" cy="307777"/>
              </a:xfrm>
              <a:prstGeom prst="rect">
                <a:avLst/>
              </a:prstGeom>
              <a:noFill/>
            </p:spPr>
            <p:txBody>
              <a:bodyPr wrap="none" rtlCol="0">
                <a:spAutoFit/>
              </a:bodyPr>
              <a:lstStyle/>
              <a:p>
                <a:r>
                  <a:rPr lang="en-US" sz="1400" dirty="0"/>
                  <a:t>r</a:t>
                </a:r>
                <a:r>
                  <a:rPr lang="en-US" sz="1400" dirty="0" smtClean="0"/>
                  <a:t>estrictive</a:t>
                </a:r>
                <a:endParaRPr lang="en-US" sz="1400" dirty="0"/>
              </a:p>
            </p:txBody>
          </p:sp>
          <p:sp>
            <p:nvSpPr>
              <p:cNvPr id="19" name="TextBox 18"/>
              <p:cNvSpPr txBox="1"/>
              <p:nvPr/>
            </p:nvSpPr>
            <p:spPr>
              <a:xfrm>
                <a:off x="611013" y="4468046"/>
                <a:ext cx="2486025" cy="307777"/>
              </a:xfrm>
              <a:prstGeom prst="rect">
                <a:avLst/>
              </a:prstGeom>
              <a:solidFill>
                <a:schemeClr val="bg1"/>
              </a:solidFill>
            </p:spPr>
            <p:txBody>
              <a:bodyPr wrap="square" rtlCol="0">
                <a:spAutoFit/>
              </a:bodyPr>
              <a:lstStyle/>
              <a:p>
                <a:r>
                  <a:rPr lang="en-US" dirty="0" smtClean="0"/>
                  <a:t>Perched SE runoff</a:t>
                </a:r>
                <a:endParaRPr lang="en-US" dirty="0"/>
              </a:p>
            </p:txBody>
          </p:sp>
        </p:grpSp>
        <p:sp>
          <p:nvSpPr>
            <p:cNvPr id="29" name="TextBox 28"/>
            <p:cNvSpPr txBox="1"/>
            <p:nvPr/>
          </p:nvSpPr>
          <p:spPr>
            <a:xfrm rot="19901960">
              <a:off x="5295371" y="5147312"/>
              <a:ext cx="572593" cy="307777"/>
            </a:xfrm>
            <a:prstGeom prst="rect">
              <a:avLst/>
            </a:prstGeom>
            <a:noFill/>
          </p:spPr>
          <p:txBody>
            <a:bodyPr wrap="none" rtlCol="0">
              <a:spAutoFit/>
            </a:bodyPr>
            <a:lstStyle/>
            <a:p>
              <a:r>
                <a:rPr lang="en-US" sz="1400" dirty="0" smtClean="0"/>
                <a:t>layer</a:t>
              </a:r>
              <a:endParaRPr lang="en-US" sz="1400" dirty="0"/>
            </a:p>
          </p:txBody>
        </p:sp>
      </p:grpSp>
    </p:spTree>
    <p:extLst>
      <p:ext uri="{BB962C8B-B14F-4D97-AF65-F5344CB8AC3E}">
        <p14:creationId xmlns:p14="http://schemas.microsoft.com/office/powerpoint/2010/main" val="2719502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descr="Picture 020"/>
          <p:cNvSpPr>
            <a:spLocks noGrp="1" noChangeAspect="1" noChangeArrowheads="1"/>
          </p:cNvSpPr>
          <p:nvPr isPhoto="1"/>
        </p:nvSpPr>
        <p:spPr bwMode="auto">
          <a:xfrm>
            <a:off x="-6350" y="0"/>
            <a:ext cx="9144000" cy="6858000"/>
          </a:xfrm>
          <a:prstGeom prst="rect">
            <a:avLst/>
          </a:prstGeom>
          <a:blipFill dpi="0" rotWithShape="1">
            <a:blip r:embed="rId3" cstate="email">
              <a:lum bright="-30000"/>
            </a:blip>
            <a:srcRect/>
            <a:stretch>
              <a:fillRect/>
            </a:stretch>
          </a:blipFill>
          <a:ln w="9525">
            <a:solidFill>
              <a:schemeClr val="tx1"/>
            </a:solidFill>
            <a:miter lim="800000"/>
            <a:headEnd/>
            <a:tailEnd/>
          </a:ln>
        </p:spPr>
        <p:txBody>
          <a:bodyPr/>
          <a:lstStyle/>
          <a:p>
            <a:endParaRPr lang="en-US">
              <a:solidFill>
                <a:srgbClr val="000000"/>
              </a:solidFill>
              <a:latin typeface="Comic Sans MS" pitchFamily="66" charset="0"/>
            </a:endParaRPr>
          </a:p>
        </p:txBody>
      </p:sp>
      <p:sp>
        <p:nvSpPr>
          <p:cNvPr id="7171" name="Freeform 38"/>
          <p:cNvSpPr>
            <a:spLocks/>
          </p:cNvSpPr>
          <p:nvPr/>
        </p:nvSpPr>
        <p:spPr bwMode="auto">
          <a:xfrm>
            <a:off x="0" y="4099560"/>
            <a:ext cx="9144000" cy="2743200"/>
          </a:xfrm>
          <a:custGeom>
            <a:avLst/>
            <a:gdLst>
              <a:gd name="T0" fmla="*/ 0 w 5760"/>
              <a:gd name="T1" fmla="*/ 0 h 1728"/>
              <a:gd name="T2" fmla="*/ 816 w 5760"/>
              <a:gd name="T3" fmla="*/ 48 h 1728"/>
              <a:gd name="T4" fmla="*/ 2976 w 5760"/>
              <a:gd name="T5" fmla="*/ 144 h 1728"/>
              <a:gd name="T6" fmla="*/ 3984 w 5760"/>
              <a:gd name="T7" fmla="*/ 240 h 1728"/>
              <a:gd name="T8" fmla="*/ 5520 w 5760"/>
              <a:gd name="T9" fmla="*/ 336 h 1728"/>
              <a:gd name="T10" fmla="*/ 5760 w 5760"/>
              <a:gd name="T11" fmla="*/ 336 h 1728"/>
              <a:gd name="T12" fmla="*/ 5760 w 5760"/>
              <a:gd name="T13" fmla="*/ 1728 h 1728"/>
              <a:gd name="T14" fmla="*/ 0 w 5760"/>
              <a:gd name="T15" fmla="*/ 1728 h 1728"/>
              <a:gd name="T16" fmla="*/ 0 w 5760"/>
              <a:gd name="T17" fmla="*/ 0 h 17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0"/>
              <a:gd name="T28" fmla="*/ 0 h 1728"/>
              <a:gd name="T29" fmla="*/ 5760 w 5760"/>
              <a:gd name="T30" fmla="*/ 1728 h 17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0" h="1728">
                <a:moveTo>
                  <a:pt x="0" y="0"/>
                </a:moveTo>
                <a:lnTo>
                  <a:pt x="816" y="48"/>
                </a:lnTo>
                <a:lnTo>
                  <a:pt x="2976" y="144"/>
                </a:lnTo>
                <a:lnTo>
                  <a:pt x="3984" y="240"/>
                </a:lnTo>
                <a:lnTo>
                  <a:pt x="5520" y="336"/>
                </a:lnTo>
                <a:lnTo>
                  <a:pt x="5760" y="336"/>
                </a:lnTo>
                <a:lnTo>
                  <a:pt x="5760" y="1728"/>
                </a:lnTo>
                <a:lnTo>
                  <a:pt x="0" y="1728"/>
                </a:lnTo>
                <a:lnTo>
                  <a:pt x="0" y="0"/>
                </a:lnTo>
                <a:close/>
              </a:path>
            </a:pathLst>
          </a:custGeom>
          <a:solidFill>
            <a:schemeClr val="bg1">
              <a:alpha val="25098"/>
            </a:schemeClr>
          </a:solidFill>
          <a:ln w="50800">
            <a:noFill/>
            <a:round/>
            <a:headEnd/>
            <a:tailEnd/>
          </a:ln>
        </p:spPr>
        <p:txBody>
          <a:bodyPr/>
          <a:lstStyle/>
          <a:p>
            <a:endParaRPr lang="en-US"/>
          </a:p>
        </p:txBody>
      </p:sp>
      <p:sp>
        <p:nvSpPr>
          <p:cNvPr id="501763" name="Rectangle 3" hidden="1"/>
          <p:cNvSpPr>
            <a:spLocks noGrp="1" noChangeArrowheads="1"/>
          </p:cNvSpPr>
          <p:nvPr>
            <p:ph type="title" idx="4294967295"/>
          </p:nvPr>
        </p:nvSpPr>
        <p:spPr/>
        <p:txBody>
          <a:bodyPr lIns="92075" tIns="46038" rIns="92075" bIns="46038"/>
          <a:lstStyle/>
          <a:p>
            <a:pPr eaLnBrk="1" hangingPunct="1">
              <a:defRPr/>
            </a:pPr>
            <a:endParaRPr lang="en-US" smtClean="0">
              <a:effectLst>
                <a:outerShdw blurRad="38100" dist="38100" dir="2700000" algn="tl">
                  <a:srgbClr val="FFFFFF"/>
                </a:outerShdw>
              </a:effectLst>
            </a:endParaRPr>
          </a:p>
        </p:txBody>
      </p:sp>
      <p:sp>
        <p:nvSpPr>
          <p:cNvPr id="501765" name="Text Box 5"/>
          <p:cNvSpPr txBox="1">
            <a:spLocks noChangeArrowheads="1"/>
          </p:cNvSpPr>
          <p:nvPr/>
        </p:nvSpPr>
        <p:spPr bwMode="auto">
          <a:xfrm>
            <a:off x="1690690" y="96204"/>
            <a:ext cx="6462713" cy="1661993"/>
          </a:xfrm>
          <a:prstGeom prst="rect">
            <a:avLst/>
          </a:prstGeom>
          <a:noFill/>
          <a:ln w="9525">
            <a:noFill/>
            <a:miter lim="800000"/>
            <a:headEnd/>
            <a:tailEnd/>
          </a:ln>
          <a:effectLst/>
        </p:spPr>
        <p:txBody>
          <a:bodyPr>
            <a:spAutoFit/>
          </a:bodyPr>
          <a:lstStyle/>
          <a:p>
            <a:pPr algn="ctr">
              <a:defRPr/>
            </a:pPr>
            <a:r>
              <a:rPr lang="en-US" sz="3400" dirty="0" smtClean="0">
                <a:solidFill>
                  <a:srgbClr val="FFFF00"/>
                </a:solidFill>
                <a:latin typeface="Arial" panose="020B0604020202020204" pitchFamily="34" charset="0"/>
                <a:cs typeface="Arial" panose="020B0604020202020204" pitchFamily="34" charset="0"/>
              </a:rPr>
              <a:t>Restrictive layers in </a:t>
            </a:r>
            <a:r>
              <a:rPr lang="en-US" sz="3400" dirty="0" err="1" smtClean="0">
                <a:solidFill>
                  <a:srgbClr val="FFFF00"/>
                </a:solidFill>
                <a:latin typeface="Arial" panose="020B0604020202020204" pitchFamily="34" charset="0"/>
                <a:cs typeface="Arial" panose="020B0604020202020204" pitchFamily="34" charset="0"/>
              </a:rPr>
              <a:t>subsoils</a:t>
            </a:r>
            <a:r>
              <a:rPr lang="en-US" sz="3400" dirty="0" smtClean="0">
                <a:solidFill>
                  <a:srgbClr val="FFFF00"/>
                </a:solidFill>
                <a:latin typeface="Arial" panose="020B0604020202020204" pitchFamily="34" charset="0"/>
                <a:cs typeface="Arial" panose="020B0604020202020204" pitchFamily="34" charset="0"/>
              </a:rPr>
              <a:t> enhance surface runoff generation</a:t>
            </a:r>
            <a:endParaRPr lang="en-US" sz="3400" dirty="0">
              <a:solidFill>
                <a:srgbClr val="FFFF00"/>
              </a:solidFill>
              <a:latin typeface="Arial" panose="020B0604020202020204" pitchFamily="34" charset="0"/>
              <a:cs typeface="Arial" panose="020B0604020202020204" pitchFamily="34" charset="0"/>
            </a:endParaRPr>
          </a:p>
        </p:txBody>
      </p:sp>
      <p:grpSp>
        <p:nvGrpSpPr>
          <p:cNvPr id="2" name="Group 32"/>
          <p:cNvGrpSpPr>
            <a:grpSpLocks/>
          </p:cNvGrpSpPr>
          <p:nvPr/>
        </p:nvGrpSpPr>
        <p:grpSpPr bwMode="auto">
          <a:xfrm>
            <a:off x="1752603" y="1783083"/>
            <a:ext cx="3322203" cy="1097277"/>
            <a:chOff x="213021" y="1414362"/>
            <a:chExt cx="3648930" cy="1097300"/>
          </a:xfrm>
        </p:grpSpPr>
        <p:sp>
          <p:nvSpPr>
            <p:cNvPr id="18" name="Rounded Rectangle 17"/>
            <p:cNvSpPr/>
            <p:nvPr/>
          </p:nvSpPr>
          <p:spPr bwMode="auto">
            <a:xfrm>
              <a:off x="213021" y="1492566"/>
              <a:ext cx="3572688" cy="1019096"/>
            </a:xfrm>
            <a:prstGeom prst="roundRect">
              <a:avLst/>
            </a:prstGeom>
            <a:solidFill>
              <a:schemeClr val="tx1">
                <a:lumMod val="75000"/>
                <a:lumOff val="25000"/>
                <a:alpha val="8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wrap="none"/>
            <a:lstStyle/>
            <a:p>
              <a:pPr algn="ctr" eaLnBrk="0" hangingPunct="0">
                <a:defRPr/>
              </a:pPr>
              <a:endParaRPr lang="en-US">
                <a:solidFill>
                  <a:srgbClr val="000000"/>
                </a:solidFill>
                <a:latin typeface="+mj-lt"/>
              </a:endParaRPr>
            </a:p>
          </p:txBody>
        </p:sp>
        <p:sp>
          <p:nvSpPr>
            <p:cNvPr id="19" name="TextBox 18"/>
            <p:cNvSpPr txBox="1"/>
            <p:nvPr/>
          </p:nvSpPr>
          <p:spPr>
            <a:xfrm>
              <a:off x="276910" y="1414362"/>
              <a:ext cx="3585041" cy="954127"/>
            </a:xfrm>
            <a:prstGeom prst="rect">
              <a:avLst/>
            </a:prstGeom>
            <a:noFill/>
          </p:spPr>
          <p:txBody>
            <a:bodyPr wrap="none">
              <a:spAutoFit/>
              <a:scene3d>
                <a:camera prst="orthographicFront"/>
                <a:lightRig rig="threePt" dir="t"/>
              </a:scene3d>
              <a:sp3d extrusionH="57150">
                <a:bevelT w="57150" h="38100" prst="artDeco"/>
              </a:sp3d>
            </a:bodyPr>
            <a:lstStyle/>
            <a:p>
              <a:pPr>
                <a:defRPr/>
              </a:pPr>
              <a:r>
                <a:rPr lang="en-US" sz="2800" b="1" dirty="0">
                  <a:solidFill>
                    <a:schemeClr val="tx2">
                      <a:lumMod val="40000"/>
                      <a:lumOff val="60000"/>
                    </a:schemeClr>
                  </a:solidFill>
                  <a:latin typeface="+mj-lt"/>
                </a:rPr>
                <a:t>Infiltration excess</a:t>
              </a:r>
            </a:p>
            <a:p>
              <a:pPr>
                <a:defRPr/>
              </a:pPr>
              <a:r>
                <a:rPr lang="en-US" sz="2800" b="1" dirty="0">
                  <a:solidFill>
                    <a:srgbClr val="00B0F0"/>
                  </a:solidFill>
                  <a:latin typeface="+mj-lt"/>
                </a:rPr>
                <a:t>Saturation excess</a:t>
              </a:r>
            </a:p>
          </p:txBody>
        </p:sp>
      </p:grpSp>
      <p:sp>
        <p:nvSpPr>
          <p:cNvPr id="7175" name="Freeform 20"/>
          <p:cNvSpPr>
            <a:spLocks/>
          </p:cNvSpPr>
          <p:nvPr/>
        </p:nvSpPr>
        <p:spPr bwMode="auto">
          <a:xfrm>
            <a:off x="0" y="5791200"/>
            <a:ext cx="9144000" cy="914400"/>
          </a:xfrm>
          <a:custGeom>
            <a:avLst/>
            <a:gdLst>
              <a:gd name="T0" fmla="*/ 0 w 5712"/>
              <a:gd name="T1" fmla="*/ 0 h 576"/>
              <a:gd name="T2" fmla="*/ 1075765 w 5712"/>
              <a:gd name="T3" fmla="*/ 152400 h 576"/>
              <a:gd name="T4" fmla="*/ 2305210 w 5712"/>
              <a:gd name="T5" fmla="*/ 228600 h 576"/>
              <a:gd name="T6" fmla="*/ 3380975 w 5712"/>
              <a:gd name="T7" fmla="*/ 381000 h 576"/>
              <a:gd name="T8" fmla="*/ 4764101 w 5712"/>
              <a:gd name="T9" fmla="*/ 533400 h 576"/>
              <a:gd name="T10" fmla="*/ 7069312 w 5712"/>
              <a:gd name="T11" fmla="*/ 838200 h 576"/>
              <a:gd name="T12" fmla="*/ 9144000 w 5712"/>
              <a:gd name="T13" fmla="*/ 914400 h 576"/>
              <a:gd name="T14" fmla="*/ 0 60000 65536"/>
              <a:gd name="T15" fmla="*/ 0 60000 65536"/>
              <a:gd name="T16" fmla="*/ 0 60000 65536"/>
              <a:gd name="T17" fmla="*/ 0 60000 65536"/>
              <a:gd name="T18" fmla="*/ 0 60000 65536"/>
              <a:gd name="T19" fmla="*/ 0 60000 65536"/>
              <a:gd name="T20" fmla="*/ 0 60000 65536"/>
              <a:gd name="T21" fmla="*/ 0 w 5712"/>
              <a:gd name="T22" fmla="*/ 0 h 576"/>
              <a:gd name="T23" fmla="*/ 5712 w 5712"/>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12" h="576">
                <a:moveTo>
                  <a:pt x="0" y="0"/>
                </a:moveTo>
                <a:cubicBezTo>
                  <a:pt x="216" y="36"/>
                  <a:pt x="432" y="72"/>
                  <a:pt x="672" y="96"/>
                </a:cubicBezTo>
                <a:cubicBezTo>
                  <a:pt x="912" y="120"/>
                  <a:pt x="1200" y="120"/>
                  <a:pt x="1440" y="144"/>
                </a:cubicBezTo>
                <a:cubicBezTo>
                  <a:pt x="1680" y="168"/>
                  <a:pt x="1856" y="208"/>
                  <a:pt x="2112" y="240"/>
                </a:cubicBezTo>
                <a:cubicBezTo>
                  <a:pt x="2368" y="272"/>
                  <a:pt x="2592" y="288"/>
                  <a:pt x="2976" y="336"/>
                </a:cubicBezTo>
                <a:cubicBezTo>
                  <a:pt x="3360" y="384"/>
                  <a:pt x="3960" y="488"/>
                  <a:pt x="4416" y="528"/>
                </a:cubicBezTo>
                <a:cubicBezTo>
                  <a:pt x="4872" y="568"/>
                  <a:pt x="5292" y="572"/>
                  <a:pt x="5712" y="576"/>
                </a:cubicBezTo>
              </a:path>
            </a:pathLst>
          </a:custGeom>
          <a:noFill/>
          <a:ln w="76200" cap="flat">
            <a:solidFill>
              <a:srgbClr val="0000FF"/>
            </a:solidFill>
            <a:prstDash val="solid"/>
            <a:round/>
            <a:headEnd/>
            <a:tailEnd type="stealth" w="med" len="med"/>
          </a:ln>
        </p:spPr>
        <p:txBody>
          <a:bodyPr/>
          <a:lstStyle/>
          <a:p>
            <a:endParaRPr lang="en-US"/>
          </a:p>
        </p:txBody>
      </p:sp>
      <p:grpSp>
        <p:nvGrpSpPr>
          <p:cNvPr id="3" name="Group 32"/>
          <p:cNvGrpSpPr/>
          <p:nvPr/>
        </p:nvGrpSpPr>
        <p:grpSpPr>
          <a:xfrm>
            <a:off x="5370515" y="2127882"/>
            <a:ext cx="1678211" cy="483303"/>
            <a:chOff x="5370513" y="2051686"/>
            <a:chExt cx="1678211" cy="483304"/>
          </a:xfrm>
        </p:grpSpPr>
        <p:sp>
          <p:nvSpPr>
            <p:cNvPr id="501786" name="AutoShape 26"/>
            <p:cNvSpPr>
              <a:spLocks noChangeArrowheads="1"/>
            </p:cNvSpPr>
            <p:nvPr/>
          </p:nvSpPr>
          <p:spPr bwMode="auto">
            <a:xfrm>
              <a:off x="5372100" y="2286000"/>
              <a:ext cx="676275" cy="117475"/>
            </a:xfrm>
            <a:prstGeom prst="cube">
              <a:avLst>
                <a:gd name="adj" fmla="val 25000"/>
              </a:avLst>
            </a:prstGeom>
            <a:solidFill>
              <a:schemeClr val="tx2">
                <a:lumMod val="40000"/>
                <a:lumOff val="60000"/>
              </a:schemeClr>
            </a:solidFill>
            <a:ln w="9525">
              <a:noFill/>
              <a:miter lim="800000"/>
              <a:headEnd/>
              <a:tailEnd/>
            </a:ln>
            <a:effectLst/>
          </p:spPr>
          <p:txBody>
            <a:bodyPr wrap="none" anchor="ctr"/>
            <a:lstStyle/>
            <a:p>
              <a:pPr>
                <a:defRPr/>
              </a:pPr>
              <a:endParaRPr lang="en-US">
                <a:solidFill>
                  <a:srgbClr val="000000"/>
                </a:solidFill>
                <a:latin typeface="+mj-lt"/>
              </a:endParaRPr>
            </a:p>
          </p:txBody>
        </p:sp>
        <p:sp>
          <p:nvSpPr>
            <p:cNvPr id="501794" name="Rectangle 34"/>
            <p:cNvSpPr>
              <a:spLocks noChangeArrowheads="1"/>
            </p:cNvSpPr>
            <p:nvPr/>
          </p:nvSpPr>
          <p:spPr bwMode="auto">
            <a:xfrm>
              <a:off x="5370513" y="2371725"/>
              <a:ext cx="649287" cy="26988"/>
            </a:xfrm>
            <a:prstGeom prst="rect">
              <a:avLst/>
            </a:prstGeom>
            <a:solidFill>
              <a:srgbClr val="0070C0"/>
            </a:solidFill>
            <a:ln w="9525">
              <a:noFill/>
              <a:miter lim="800000"/>
              <a:headEnd/>
              <a:tailEnd/>
            </a:ln>
            <a:effectLst/>
          </p:spPr>
          <p:txBody>
            <a:bodyPr wrap="none" anchor="ctr"/>
            <a:lstStyle/>
            <a:p>
              <a:pPr>
                <a:defRPr/>
              </a:pPr>
              <a:endParaRPr lang="en-US">
                <a:solidFill>
                  <a:srgbClr val="000000"/>
                </a:solidFill>
                <a:latin typeface="+mj-lt"/>
              </a:endParaRPr>
            </a:p>
          </p:txBody>
        </p:sp>
        <p:grpSp>
          <p:nvGrpSpPr>
            <p:cNvPr id="4" name="Group 47"/>
            <p:cNvGrpSpPr>
              <a:grpSpLocks/>
            </p:cNvGrpSpPr>
            <p:nvPr/>
          </p:nvGrpSpPr>
          <p:grpSpPr bwMode="auto">
            <a:xfrm>
              <a:off x="6193383" y="2051686"/>
              <a:ext cx="855341" cy="483304"/>
              <a:chOff x="7768590" y="2107213"/>
              <a:chExt cx="856891" cy="483586"/>
            </a:xfrm>
          </p:grpSpPr>
          <p:sp>
            <p:nvSpPr>
              <p:cNvPr id="47" name="Rounded Rectangle 46"/>
              <p:cNvSpPr/>
              <p:nvPr/>
            </p:nvSpPr>
            <p:spPr bwMode="auto">
              <a:xfrm>
                <a:off x="7768590" y="2129124"/>
                <a:ext cx="849630" cy="461675"/>
              </a:xfrm>
              <a:prstGeom prst="round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wrap="none"/>
              <a:lstStyle/>
              <a:p>
                <a:pPr algn="ctr" eaLnBrk="0" hangingPunct="0">
                  <a:defRPr/>
                </a:pPr>
                <a:endParaRPr lang="en-US">
                  <a:solidFill>
                    <a:srgbClr val="000000"/>
                  </a:solidFill>
                  <a:latin typeface="+mj-lt"/>
                </a:endParaRPr>
              </a:p>
            </p:txBody>
          </p:sp>
          <p:sp>
            <p:nvSpPr>
              <p:cNvPr id="46" name="Text Box 34"/>
              <p:cNvSpPr txBox="1">
                <a:spLocks noChangeArrowheads="1"/>
              </p:cNvSpPr>
              <p:nvPr/>
            </p:nvSpPr>
            <p:spPr bwMode="auto">
              <a:xfrm>
                <a:off x="7814389" y="2107213"/>
                <a:ext cx="811092" cy="461935"/>
              </a:xfrm>
              <a:prstGeom prst="rect">
                <a:avLst/>
              </a:prstGeom>
              <a:noFill/>
              <a:ln w="9525">
                <a:noFill/>
                <a:miter lim="800000"/>
                <a:headEnd/>
                <a:tailEnd/>
              </a:ln>
              <a:effectLst/>
            </p:spPr>
            <p:txBody>
              <a:bodyPr>
                <a:spAutoFit/>
              </a:bodyPr>
              <a:lstStyle/>
              <a:p>
                <a:pPr algn="ctr">
                  <a:defRPr/>
                </a:pPr>
                <a:r>
                  <a:rPr lang="en-US" sz="2400" b="1" dirty="0">
                    <a:latin typeface="+mj-lt"/>
                  </a:rPr>
                  <a:t>46 L</a:t>
                </a:r>
              </a:p>
            </p:txBody>
          </p:sp>
        </p:grpSp>
      </p:grpSp>
      <p:grpSp>
        <p:nvGrpSpPr>
          <p:cNvPr id="5" name="Group 33"/>
          <p:cNvGrpSpPr/>
          <p:nvPr/>
        </p:nvGrpSpPr>
        <p:grpSpPr>
          <a:xfrm>
            <a:off x="3060704" y="3296157"/>
            <a:ext cx="1614491" cy="461665"/>
            <a:chOff x="3060700" y="3219959"/>
            <a:chExt cx="1614491" cy="461665"/>
          </a:xfrm>
        </p:grpSpPr>
        <p:sp>
          <p:nvSpPr>
            <p:cNvPr id="501766" name="AutoShape 6"/>
            <p:cNvSpPr>
              <a:spLocks noChangeArrowheads="1"/>
            </p:cNvSpPr>
            <p:nvPr/>
          </p:nvSpPr>
          <p:spPr bwMode="auto">
            <a:xfrm>
              <a:off x="3060700" y="3352800"/>
              <a:ext cx="676275" cy="193675"/>
            </a:xfrm>
            <a:prstGeom prst="cube">
              <a:avLst>
                <a:gd name="adj" fmla="val 25000"/>
              </a:avLst>
            </a:prstGeom>
            <a:solidFill>
              <a:srgbClr val="0070C0"/>
            </a:solidFill>
            <a:ln w="9525">
              <a:noFill/>
              <a:miter lim="800000"/>
              <a:headEnd/>
              <a:tailEnd/>
            </a:ln>
            <a:effectLst/>
          </p:spPr>
          <p:txBody>
            <a:bodyPr wrap="none" anchor="ctr"/>
            <a:lstStyle/>
            <a:p>
              <a:pPr>
                <a:defRPr/>
              </a:pPr>
              <a:endParaRPr lang="en-US">
                <a:solidFill>
                  <a:srgbClr val="000000"/>
                </a:solidFill>
                <a:latin typeface="+mj-lt"/>
              </a:endParaRPr>
            </a:p>
          </p:txBody>
        </p:sp>
        <p:grpSp>
          <p:nvGrpSpPr>
            <p:cNvPr id="6" name="Group 48"/>
            <p:cNvGrpSpPr>
              <a:grpSpLocks/>
            </p:cNvGrpSpPr>
            <p:nvPr/>
          </p:nvGrpSpPr>
          <p:grpSpPr bwMode="auto">
            <a:xfrm>
              <a:off x="3825817" y="3219959"/>
              <a:ext cx="849374" cy="461665"/>
              <a:chOff x="7768590" y="2129124"/>
              <a:chExt cx="849630" cy="461693"/>
            </a:xfrm>
          </p:grpSpPr>
          <p:sp>
            <p:nvSpPr>
              <p:cNvPr id="50" name="Rounded Rectangle 49"/>
              <p:cNvSpPr/>
              <p:nvPr/>
            </p:nvSpPr>
            <p:spPr bwMode="auto">
              <a:xfrm>
                <a:off x="7768590" y="2129124"/>
                <a:ext cx="849630" cy="461675"/>
              </a:xfrm>
              <a:prstGeom prst="round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wrap="none"/>
              <a:lstStyle/>
              <a:p>
                <a:pPr algn="ctr" eaLnBrk="0" hangingPunct="0">
                  <a:defRPr/>
                </a:pPr>
                <a:endParaRPr lang="en-US">
                  <a:solidFill>
                    <a:srgbClr val="000000"/>
                  </a:solidFill>
                  <a:latin typeface="+mj-lt"/>
                </a:endParaRPr>
              </a:p>
            </p:txBody>
          </p:sp>
          <p:sp>
            <p:nvSpPr>
              <p:cNvPr id="51" name="Text Box 34"/>
              <p:cNvSpPr txBox="1">
                <a:spLocks noChangeArrowheads="1"/>
              </p:cNvSpPr>
              <p:nvPr/>
            </p:nvSpPr>
            <p:spPr bwMode="auto">
              <a:xfrm>
                <a:off x="7779446" y="2129124"/>
                <a:ext cx="809869" cy="461693"/>
              </a:xfrm>
              <a:prstGeom prst="rect">
                <a:avLst/>
              </a:prstGeom>
              <a:noFill/>
              <a:ln w="9525">
                <a:noFill/>
                <a:miter lim="800000"/>
                <a:headEnd/>
                <a:tailEnd/>
              </a:ln>
              <a:effectLst/>
            </p:spPr>
            <p:txBody>
              <a:bodyPr>
                <a:spAutoFit/>
              </a:bodyPr>
              <a:lstStyle/>
              <a:p>
                <a:pPr algn="ctr">
                  <a:defRPr/>
                </a:pPr>
                <a:r>
                  <a:rPr lang="en-US" sz="2400" b="1" dirty="0">
                    <a:latin typeface="+mj-lt"/>
                  </a:rPr>
                  <a:t>92 L</a:t>
                </a:r>
              </a:p>
            </p:txBody>
          </p:sp>
        </p:grpSp>
      </p:grpSp>
      <p:grpSp>
        <p:nvGrpSpPr>
          <p:cNvPr id="7" name="Group 34"/>
          <p:cNvGrpSpPr/>
          <p:nvPr/>
        </p:nvGrpSpPr>
        <p:grpSpPr>
          <a:xfrm>
            <a:off x="863600" y="457201"/>
            <a:ext cx="1996756" cy="5396489"/>
            <a:chOff x="863600" y="381000"/>
            <a:chExt cx="1996756" cy="5396489"/>
          </a:xfrm>
        </p:grpSpPr>
        <p:sp>
          <p:nvSpPr>
            <p:cNvPr id="501767" name="AutoShape 7"/>
            <p:cNvSpPr>
              <a:spLocks noChangeArrowheads="1"/>
            </p:cNvSpPr>
            <p:nvPr/>
          </p:nvSpPr>
          <p:spPr bwMode="auto">
            <a:xfrm>
              <a:off x="863600" y="1295400"/>
              <a:ext cx="685800" cy="4462463"/>
            </a:xfrm>
            <a:prstGeom prst="cube">
              <a:avLst>
                <a:gd name="adj" fmla="val 25000"/>
              </a:avLst>
            </a:prstGeom>
            <a:solidFill>
              <a:srgbClr val="0070C0"/>
            </a:solidFill>
            <a:ln w="9525">
              <a:noFill/>
              <a:miter lim="800000"/>
              <a:headEnd/>
              <a:tailEnd/>
            </a:ln>
            <a:effectLst/>
          </p:spPr>
          <p:txBody>
            <a:bodyPr wrap="none" anchor="ctr"/>
            <a:lstStyle/>
            <a:p>
              <a:pPr>
                <a:defRPr/>
              </a:pPr>
              <a:endParaRPr lang="en-US">
                <a:solidFill>
                  <a:srgbClr val="000000"/>
                </a:solidFill>
                <a:latin typeface="+mj-lt"/>
              </a:endParaRPr>
            </a:p>
          </p:txBody>
        </p:sp>
        <p:sp>
          <p:nvSpPr>
            <p:cNvPr id="501792" name="AutoShape 32"/>
            <p:cNvSpPr>
              <a:spLocks noChangeArrowheads="1"/>
            </p:cNvSpPr>
            <p:nvPr/>
          </p:nvSpPr>
          <p:spPr bwMode="auto">
            <a:xfrm>
              <a:off x="863600" y="381000"/>
              <a:ext cx="685800" cy="1143000"/>
            </a:xfrm>
            <a:prstGeom prst="cube">
              <a:avLst>
                <a:gd name="adj" fmla="val 25000"/>
              </a:avLst>
            </a:prstGeom>
            <a:solidFill>
              <a:schemeClr val="tx2">
                <a:lumMod val="40000"/>
                <a:lumOff val="60000"/>
              </a:schemeClr>
            </a:solidFill>
            <a:ln w="9525">
              <a:noFill/>
              <a:miter lim="800000"/>
              <a:headEnd/>
              <a:tailEnd/>
            </a:ln>
            <a:effectLst/>
          </p:spPr>
          <p:txBody>
            <a:bodyPr wrap="none" anchor="ctr"/>
            <a:lstStyle/>
            <a:p>
              <a:pPr>
                <a:defRPr/>
              </a:pPr>
              <a:endParaRPr lang="en-US">
                <a:solidFill>
                  <a:srgbClr val="000000"/>
                </a:solidFill>
                <a:latin typeface="+mj-lt"/>
              </a:endParaRPr>
            </a:p>
          </p:txBody>
        </p:sp>
        <p:grpSp>
          <p:nvGrpSpPr>
            <p:cNvPr id="8" name="Group 51"/>
            <p:cNvGrpSpPr>
              <a:grpSpLocks/>
            </p:cNvGrpSpPr>
            <p:nvPr/>
          </p:nvGrpSpPr>
          <p:grpSpPr bwMode="auto">
            <a:xfrm>
              <a:off x="1612581" y="5304790"/>
              <a:ext cx="1247775" cy="472699"/>
              <a:chOff x="7832785" y="2116802"/>
              <a:chExt cx="809837" cy="473997"/>
            </a:xfrm>
          </p:grpSpPr>
          <p:sp>
            <p:nvSpPr>
              <p:cNvPr id="53" name="Rounded Rectangle 52"/>
              <p:cNvSpPr/>
              <p:nvPr/>
            </p:nvSpPr>
            <p:spPr bwMode="auto">
              <a:xfrm>
                <a:off x="7842677" y="2129124"/>
                <a:ext cx="775533" cy="461675"/>
              </a:xfrm>
              <a:prstGeom prst="roundRect">
                <a:avLst/>
              </a:prstGeom>
              <a:solidFill>
                <a:schemeClr val="bg1"/>
              </a:solidFill>
              <a:ln w="9525" cap="flat" cmpd="sng" algn="ctr">
                <a:noFill/>
                <a:prstDash val="solid"/>
                <a:round/>
                <a:headEnd type="none" w="med" len="med"/>
                <a:tailEnd type="none" w="med" len="med"/>
              </a:ln>
              <a:effectLst/>
              <a:scene3d>
                <a:camera prst="orthographicFront"/>
                <a:lightRig rig="threePt" dir="t"/>
              </a:scene3d>
              <a:sp3d>
                <a:bevelT/>
              </a:sp3d>
            </p:spPr>
            <p:txBody>
              <a:bodyPr wrap="none"/>
              <a:lstStyle/>
              <a:p>
                <a:pPr algn="ctr" eaLnBrk="0" hangingPunct="0">
                  <a:defRPr/>
                </a:pPr>
                <a:endParaRPr lang="en-US">
                  <a:solidFill>
                    <a:srgbClr val="000000"/>
                  </a:solidFill>
                  <a:latin typeface="+mj-lt"/>
                </a:endParaRPr>
              </a:p>
            </p:txBody>
          </p:sp>
          <p:sp>
            <p:nvSpPr>
              <p:cNvPr id="54" name="Text Box 34"/>
              <p:cNvSpPr txBox="1">
                <a:spLocks noChangeArrowheads="1"/>
              </p:cNvSpPr>
              <p:nvPr/>
            </p:nvSpPr>
            <p:spPr bwMode="auto">
              <a:xfrm>
                <a:off x="7832785" y="2116802"/>
                <a:ext cx="809837" cy="462932"/>
              </a:xfrm>
              <a:prstGeom prst="rect">
                <a:avLst/>
              </a:prstGeom>
              <a:noFill/>
              <a:ln w="9525">
                <a:noFill/>
                <a:miter lim="800000"/>
                <a:headEnd/>
                <a:tailEnd/>
              </a:ln>
              <a:effectLst/>
            </p:spPr>
            <p:txBody>
              <a:bodyPr>
                <a:spAutoFit/>
              </a:bodyPr>
              <a:lstStyle/>
              <a:p>
                <a:pPr algn="ctr">
                  <a:defRPr/>
                </a:pPr>
                <a:r>
                  <a:rPr lang="en-US" sz="2400" b="1" dirty="0">
                    <a:latin typeface="+mj-lt"/>
                  </a:rPr>
                  <a:t>4620 L</a:t>
                </a:r>
              </a:p>
            </p:txBody>
          </p:sp>
        </p:grpSp>
      </p:grpSp>
      <p:sp>
        <p:nvSpPr>
          <p:cNvPr id="7180" name="Text Box 41"/>
          <p:cNvSpPr txBox="1">
            <a:spLocks noChangeArrowheads="1"/>
          </p:cNvSpPr>
          <p:nvPr/>
        </p:nvSpPr>
        <p:spPr bwMode="auto">
          <a:xfrm>
            <a:off x="6496711" y="4953001"/>
            <a:ext cx="2621230" cy="523220"/>
          </a:xfrm>
          <a:prstGeom prst="rect">
            <a:avLst/>
          </a:prstGeom>
          <a:noFill/>
          <a:ln w="9525">
            <a:noFill/>
            <a:miter lim="800000"/>
            <a:headEnd/>
            <a:tailEnd/>
          </a:ln>
        </p:spPr>
        <p:txBody>
          <a:bodyPr wrap="none">
            <a:spAutoFit/>
          </a:bodyPr>
          <a:lstStyle/>
          <a:p>
            <a:pPr algn="ctr"/>
            <a:r>
              <a:rPr lang="en-US" u="sng" dirty="0">
                <a:solidFill>
                  <a:schemeClr val="bg1"/>
                </a:solidFill>
                <a:latin typeface="+mj-lt"/>
              </a:rPr>
              <a:t>Albrights soil</a:t>
            </a:r>
          </a:p>
          <a:p>
            <a:pPr algn="ctr"/>
            <a:r>
              <a:rPr lang="en-US" dirty="0">
                <a:solidFill>
                  <a:schemeClr val="bg1"/>
                </a:solidFill>
              </a:rPr>
              <a:t>restrictive layer</a:t>
            </a:r>
            <a:r>
              <a:rPr lang="en-US" dirty="0" smtClean="0">
                <a:solidFill>
                  <a:schemeClr val="bg1"/>
                </a:solidFill>
                <a:latin typeface="+mj-lt"/>
              </a:rPr>
              <a:t>, </a:t>
            </a:r>
            <a:r>
              <a:rPr lang="en-US" dirty="0">
                <a:solidFill>
                  <a:schemeClr val="bg1"/>
                </a:solidFill>
                <a:latin typeface="+mj-lt"/>
              </a:rPr>
              <a:t>poorly drained</a:t>
            </a:r>
          </a:p>
        </p:txBody>
      </p:sp>
      <p:sp>
        <p:nvSpPr>
          <p:cNvPr id="7181" name="Text Box 42"/>
          <p:cNvSpPr txBox="1">
            <a:spLocks noChangeArrowheads="1"/>
          </p:cNvSpPr>
          <p:nvPr/>
        </p:nvSpPr>
        <p:spPr bwMode="auto">
          <a:xfrm>
            <a:off x="6427169" y="3352801"/>
            <a:ext cx="2722220" cy="523220"/>
          </a:xfrm>
          <a:prstGeom prst="rect">
            <a:avLst/>
          </a:prstGeom>
          <a:noFill/>
          <a:ln w="9525">
            <a:noFill/>
            <a:miter lim="800000"/>
            <a:headEnd/>
            <a:tailEnd/>
          </a:ln>
        </p:spPr>
        <p:txBody>
          <a:bodyPr wrap="none">
            <a:spAutoFit/>
          </a:bodyPr>
          <a:lstStyle/>
          <a:p>
            <a:pPr algn="ctr"/>
            <a:r>
              <a:rPr lang="en-US" u="sng" dirty="0">
                <a:solidFill>
                  <a:schemeClr val="bg1"/>
                </a:solidFill>
                <a:latin typeface="+mj-lt"/>
              </a:rPr>
              <a:t>Berks soil</a:t>
            </a:r>
          </a:p>
          <a:p>
            <a:pPr algn="ctr"/>
            <a:r>
              <a:rPr lang="en-US" dirty="0">
                <a:solidFill>
                  <a:schemeClr val="bg1"/>
                </a:solidFill>
                <a:latin typeface="+mj-lt"/>
              </a:rPr>
              <a:t>No </a:t>
            </a:r>
            <a:r>
              <a:rPr lang="en-US" dirty="0" smtClean="0">
                <a:solidFill>
                  <a:schemeClr val="bg1"/>
                </a:solidFill>
                <a:latin typeface="+mj-lt"/>
              </a:rPr>
              <a:t>restrictive layer, </a:t>
            </a:r>
            <a:r>
              <a:rPr lang="en-US" dirty="0">
                <a:solidFill>
                  <a:schemeClr val="bg1"/>
                </a:solidFill>
                <a:latin typeface="+mj-lt"/>
              </a:rPr>
              <a:t>well drained</a:t>
            </a:r>
          </a:p>
        </p:txBody>
      </p:sp>
    </p:spTree>
    <p:extLst>
      <p:ext uri="{BB962C8B-B14F-4D97-AF65-F5344CB8AC3E}">
        <p14:creationId xmlns:p14="http://schemas.microsoft.com/office/powerpoint/2010/main" val="22584673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Mattern2_darkened.jpg"/>
          <p:cNvPicPr>
            <a:picLocks noChangeAspect="1"/>
          </p:cNvPicPr>
          <p:nvPr/>
        </p:nvPicPr>
        <p:blipFill>
          <a:blip r:embed="rId3" cstate="print"/>
          <a:stretch>
            <a:fillRect/>
          </a:stretch>
        </p:blipFill>
        <p:spPr>
          <a:xfrm>
            <a:off x="8120" y="0"/>
            <a:ext cx="9127773" cy="6858000"/>
          </a:xfrm>
          <a:prstGeom prst="rect">
            <a:avLst/>
          </a:prstGeom>
        </p:spPr>
      </p:pic>
      <p:sp>
        <p:nvSpPr>
          <p:cNvPr id="548867" name="Rectangle 3" hidden="1"/>
          <p:cNvSpPr>
            <a:spLocks noGrp="1" noChangeArrowheads="1"/>
          </p:cNvSpPr>
          <p:nvPr>
            <p:ph type="title" idx="4294967295"/>
          </p:nvPr>
        </p:nvSpPr>
        <p:spPr/>
        <p:txBody>
          <a:bodyPr lIns="92075" tIns="46038" rIns="92075" bIns="46038" rtlCol="0">
            <a:normAutofit/>
          </a:bodyPr>
          <a:lstStyle/>
          <a:p>
            <a:pPr eaLnBrk="1" fontAlgn="auto" hangingPunct="1">
              <a:spcAft>
                <a:spcPts val="0"/>
              </a:spcAft>
              <a:defRPr/>
            </a:pPr>
            <a:endParaRPr lang="en-US" smtClean="0">
              <a:effectLst>
                <a:outerShdw blurRad="38100" dist="38100" dir="2700000" algn="tl">
                  <a:srgbClr val="FFFFFF"/>
                </a:outerShdw>
              </a:effectLst>
            </a:endParaRPr>
          </a:p>
        </p:txBody>
      </p:sp>
      <p:grpSp>
        <p:nvGrpSpPr>
          <p:cNvPr id="2" name="Group 38"/>
          <p:cNvGrpSpPr>
            <a:grpSpLocks/>
          </p:cNvGrpSpPr>
          <p:nvPr/>
        </p:nvGrpSpPr>
        <p:grpSpPr bwMode="auto">
          <a:xfrm>
            <a:off x="2501900" y="2254253"/>
            <a:ext cx="1308100" cy="1292225"/>
            <a:chOff x="1781" y="1420"/>
            <a:chExt cx="824" cy="814"/>
          </a:xfrm>
        </p:grpSpPr>
        <p:sp>
          <p:nvSpPr>
            <p:cNvPr id="12317" name="AutoShape 7"/>
            <p:cNvSpPr>
              <a:spLocks noChangeArrowheads="1"/>
            </p:cNvSpPr>
            <p:nvPr/>
          </p:nvSpPr>
          <p:spPr bwMode="auto">
            <a:xfrm>
              <a:off x="1928" y="1680"/>
              <a:ext cx="426" cy="554"/>
            </a:xfrm>
            <a:prstGeom prst="cube">
              <a:avLst>
                <a:gd name="adj" fmla="val 25000"/>
              </a:avLst>
            </a:prstGeom>
            <a:solidFill>
              <a:srgbClr val="800000"/>
            </a:solidFill>
            <a:ln w="9525">
              <a:noFill/>
              <a:miter lim="800000"/>
              <a:headEnd/>
              <a:tailEnd/>
            </a:ln>
          </p:spPr>
          <p:txBody>
            <a:bodyPr wrap="none" anchor="ctr"/>
            <a:lstStyle/>
            <a:p>
              <a:endParaRPr lang="en-US">
                <a:solidFill>
                  <a:srgbClr val="000000"/>
                </a:solidFill>
                <a:cs typeface="Arial" charset="0"/>
              </a:endParaRPr>
            </a:p>
          </p:txBody>
        </p:sp>
        <p:sp>
          <p:nvSpPr>
            <p:cNvPr id="548875" name="Text Box 11"/>
            <p:cNvSpPr txBox="1">
              <a:spLocks noChangeArrowheads="1"/>
            </p:cNvSpPr>
            <p:nvPr/>
          </p:nvSpPr>
          <p:spPr bwMode="auto">
            <a:xfrm>
              <a:off x="1781" y="1420"/>
              <a:ext cx="824" cy="252"/>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srgbClr val="FFFF00"/>
                  </a:solidFill>
                  <a:latin typeface="Arial" pitchFamily="34" charset="0"/>
                  <a:cs typeface="Arial" pitchFamily="34" charset="0"/>
                </a:rPr>
                <a:t>1 kg/ha/yr</a:t>
              </a:r>
            </a:p>
          </p:txBody>
        </p:sp>
      </p:grpSp>
      <p:grpSp>
        <p:nvGrpSpPr>
          <p:cNvPr id="3" name="Group 37"/>
          <p:cNvGrpSpPr>
            <a:grpSpLocks/>
          </p:cNvGrpSpPr>
          <p:nvPr/>
        </p:nvGrpSpPr>
        <p:grpSpPr bwMode="auto">
          <a:xfrm>
            <a:off x="4386269" y="1516064"/>
            <a:ext cx="1412875" cy="884237"/>
            <a:chOff x="3328" y="955"/>
            <a:chExt cx="890" cy="557"/>
          </a:xfrm>
        </p:grpSpPr>
        <p:sp>
          <p:nvSpPr>
            <p:cNvPr id="12315" name="AutoShape 14"/>
            <p:cNvSpPr>
              <a:spLocks noChangeArrowheads="1"/>
            </p:cNvSpPr>
            <p:nvPr/>
          </p:nvSpPr>
          <p:spPr bwMode="auto">
            <a:xfrm>
              <a:off x="3489" y="1200"/>
              <a:ext cx="432" cy="312"/>
            </a:xfrm>
            <a:prstGeom prst="cube">
              <a:avLst>
                <a:gd name="adj" fmla="val 25000"/>
              </a:avLst>
            </a:prstGeom>
            <a:solidFill>
              <a:srgbClr val="800000"/>
            </a:solidFill>
            <a:ln w="9525">
              <a:noFill/>
              <a:miter lim="800000"/>
              <a:headEnd/>
              <a:tailEnd/>
            </a:ln>
          </p:spPr>
          <p:txBody>
            <a:bodyPr wrap="none" anchor="ctr"/>
            <a:lstStyle/>
            <a:p>
              <a:endParaRPr lang="en-US">
                <a:solidFill>
                  <a:srgbClr val="000000"/>
                </a:solidFill>
                <a:cs typeface="Arial" charset="0"/>
              </a:endParaRPr>
            </a:p>
          </p:txBody>
        </p:sp>
        <p:sp>
          <p:nvSpPr>
            <p:cNvPr id="548881" name="Text Box 17"/>
            <p:cNvSpPr txBox="1">
              <a:spLocks noChangeArrowheads="1"/>
            </p:cNvSpPr>
            <p:nvPr/>
          </p:nvSpPr>
          <p:spPr bwMode="auto">
            <a:xfrm>
              <a:off x="3328" y="955"/>
              <a:ext cx="890" cy="252"/>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dirty="0">
                  <a:solidFill>
                    <a:srgbClr val="FFFF00"/>
                  </a:solidFill>
                  <a:effectLst>
                    <a:outerShdw blurRad="38100" dist="38100" dir="2700000" algn="tl">
                      <a:srgbClr val="000000">
                        <a:alpha val="43137"/>
                      </a:srgbClr>
                    </a:outerShdw>
                  </a:effectLst>
                  <a:latin typeface="Arial" pitchFamily="34" charset="0"/>
                  <a:cs typeface="Arial" pitchFamily="34" charset="0"/>
                </a:rPr>
                <a:t>&lt;</a:t>
              </a:r>
              <a:r>
                <a:rPr lang="en-US" sz="2000" dirty="0">
                  <a:solidFill>
                    <a:srgbClr val="FFFF00"/>
                  </a:solidFill>
                  <a:effectLst>
                    <a:outerShdw blurRad="38100" dist="38100" dir="2700000" algn="tl">
                      <a:srgbClr val="000000">
                        <a:alpha val="43137"/>
                      </a:srgbClr>
                    </a:outerShdw>
                  </a:effectLst>
                  <a:latin typeface="Arial" pitchFamily="34" charset="0"/>
                  <a:cs typeface="Arial" pitchFamily="34" charset="0"/>
                </a:rPr>
                <a:t>1 kg/ha/yr</a:t>
              </a:r>
              <a:endParaRPr lang="en-US"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grpSp>
      <p:sp>
        <p:nvSpPr>
          <p:cNvPr id="12294" name="Text Box 19"/>
          <p:cNvSpPr txBox="1">
            <a:spLocks noChangeArrowheads="1"/>
          </p:cNvSpPr>
          <p:nvPr/>
        </p:nvSpPr>
        <p:spPr bwMode="auto">
          <a:xfrm>
            <a:off x="0" y="4"/>
            <a:ext cx="9144000" cy="1138773"/>
          </a:xfrm>
          <a:prstGeom prst="rect">
            <a:avLst/>
          </a:prstGeom>
          <a:noFill/>
          <a:ln w="9525">
            <a:noFill/>
            <a:miter lim="800000"/>
            <a:headEnd/>
            <a:tailEnd/>
          </a:ln>
        </p:spPr>
        <p:txBody>
          <a:bodyPr>
            <a:spAutoFit/>
          </a:bodyPr>
          <a:lstStyle/>
          <a:p>
            <a:pPr algn="ctr"/>
            <a:r>
              <a:rPr lang="en-US" sz="3400" dirty="0">
                <a:solidFill>
                  <a:srgbClr val="FFFF00"/>
                </a:solidFill>
                <a:latin typeface="Arial" panose="020B0604020202020204" pitchFamily="34" charset="0"/>
                <a:cs typeface="Arial" panose="020B0604020202020204" pitchFamily="34" charset="0"/>
              </a:rPr>
              <a:t>which can lead to large phosphorus (P) losses, </a:t>
            </a:r>
          </a:p>
          <a:p>
            <a:pPr algn="ctr"/>
            <a:r>
              <a:rPr lang="en-US" sz="3400" dirty="0">
                <a:solidFill>
                  <a:srgbClr val="FFFF00"/>
                </a:solidFill>
                <a:latin typeface="Arial" panose="020B0604020202020204" pitchFamily="34" charset="0"/>
                <a:cs typeface="Arial" panose="020B0604020202020204" pitchFamily="34" charset="0"/>
              </a:rPr>
              <a:t>even from modest sources</a:t>
            </a:r>
          </a:p>
        </p:txBody>
      </p:sp>
      <p:sp>
        <p:nvSpPr>
          <p:cNvPr id="12295" name="Freeform 38"/>
          <p:cNvSpPr>
            <a:spLocks/>
          </p:cNvSpPr>
          <p:nvPr/>
        </p:nvSpPr>
        <p:spPr bwMode="auto">
          <a:xfrm>
            <a:off x="0" y="4098925"/>
            <a:ext cx="9144000" cy="2743200"/>
          </a:xfrm>
          <a:custGeom>
            <a:avLst/>
            <a:gdLst>
              <a:gd name="T0" fmla="*/ 0 w 5760"/>
              <a:gd name="T1" fmla="*/ 0 h 1728"/>
              <a:gd name="T2" fmla="*/ 2147483647 w 5760"/>
              <a:gd name="T3" fmla="*/ 2147483647 h 1728"/>
              <a:gd name="T4" fmla="*/ 2147483647 w 5760"/>
              <a:gd name="T5" fmla="*/ 2147483647 h 1728"/>
              <a:gd name="T6" fmla="*/ 2147483647 w 5760"/>
              <a:gd name="T7" fmla="*/ 2147483647 h 1728"/>
              <a:gd name="T8" fmla="*/ 2147483647 w 5760"/>
              <a:gd name="T9" fmla="*/ 2147483647 h 1728"/>
              <a:gd name="T10" fmla="*/ 2147483647 w 5760"/>
              <a:gd name="T11" fmla="*/ 2147483647 h 1728"/>
              <a:gd name="T12" fmla="*/ 2147483647 w 5760"/>
              <a:gd name="T13" fmla="*/ 2147483647 h 1728"/>
              <a:gd name="T14" fmla="*/ 0 w 5760"/>
              <a:gd name="T15" fmla="*/ 2147483647 h 1728"/>
              <a:gd name="T16" fmla="*/ 0 w 5760"/>
              <a:gd name="T17" fmla="*/ 0 h 17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60"/>
              <a:gd name="T28" fmla="*/ 0 h 1728"/>
              <a:gd name="T29" fmla="*/ 5760 w 5760"/>
              <a:gd name="T30" fmla="*/ 1728 h 17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60" h="1728">
                <a:moveTo>
                  <a:pt x="0" y="0"/>
                </a:moveTo>
                <a:lnTo>
                  <a:pt x="816" y="48"/>
                </a:lnTo>
                <a:lnTo>
                  <a:pt x="2976" y="144"/>
                </a:lnTo>
                <a:lnTo>
                  <a:pt x="3984" y="240"/>
                </a:lnTo>
                <a:lnTo>
                  <a:pt x="5520" y="336"/>
                </a:lnTo>
                <a:lnTo>
                  <a:pt x="5760" y="336"/>
                </a:lnTo>
                <a:lnTo>
                  <a:pt x="5760" y="1728"/>
                </a:lnTo>
                <a:lnTo>
                  <a:pt x="0" y="1728"/>
                </a:lnTo>
                <a:lnTo>
                  <a:pt x="0" y="0"/>
                </a:lnTo>
                <a:close/>
              </a:path>
            </a:pathLst>
          </a:custGeom>
          <a:solidFill>
            <a:schemeClr val="bg1">
              <a:alpha val="25098"/>
            </a:schemeClr>
          </a:solidFill>
          <a:ln w="50800">
            <a:noFill/>
            <a:round/>
            <a:headEnd/>
            <a:tailEnd/>
          </a:ln>
        </p:spPr>
        <p:txBody>
          <a:bodyPr/>
          <a:lstStyle/>
          <a:p>
            <a:endParaRPr lang="en-US"/>
          </a:p>
        </p:txBody>
      </p:sp>
      <p:grpSp>
        <p:nvGrpSpPr>
          <p:cNvPr id="4" name="Group 39"/>
          <p:cNvGrpSpPr>
            <a:grpSpLocks/>
          </p:cNvGrpSpPr>
          <p:nvPr/>
        </p:nvGrpSpPr>
        <p:grpSpPr bwMode="auto">
          <a:xfrm>
            <a:off x="333375" y="2789239"/>
            <a:ext cx="1308100" cy="2968625"/>
            <a:chOff x="210" y="1757"/>
            <a:chExt cx="824" cy="1870"/>
          </a:xfrm>
        </p:grpSpPr>
        <p:sp>
          <p:nvSpPr>
            <p:cNvPr id="12313" name="AutoShape 22"/>
            <p:cNvSpPr>
              <a:spLocks noChangeArrowheads="1"/>
            </p:cNvSpPr>
            <p:nvPr/>
          </p:nvSpPr>
          <p:spPr bwMode="auto">
            <a:xfrm>
              <a:off x="337" y="2016"/>
              <a:ext cx="432" cy="1611"/>
            </a:xfrm>
            <a:prstGeom prst="cube">
              <a:avLst>
                <a:gd name="adj" fmla="val 25000"/>
              </a:avLst>
            </a:prstGeom>
            <a:solidFill>
              <a:srgbClr val="800000"/>
            </a:solidFill>
            <a:ln w="9525">
              <a:noFill/>
              <a:miter lim="800000"/>
              <a:headEnd/>
              <a:tailEnd/>
            </a:ln>
          </p:spPr>
          <p:txBody>
            <a:bodyPr wrap="none" anchor="ctr"/>
            <a:lstStyle/>
            <a:p>
              <a:endParaRPr lang="en-US">
                <a:solidFill>
                  <a:srgbClr val="000000"/>
                </a:solidFill>
                <a:cs typeface="Arial" charset="0"/>
              </a:endParaRPr>
            </a:p>
          </p:txBody>
        </p:sp>
        <p:sp>
          <p:nvSpPr>
            <p:cNvPr id="548890" name="Text Box 26"/>
            <p:cNvSpPr txBox="1">
              <a:spLocks noChangeArrowheads="1"/>
            </p:cNvSpPr>
            <p:nvPr/>
          </p:nvSpPr>
          <p:spPr bwMode="auto">
            <a:xfrm>
              <a:off x="210" y="1757"/>
              <a:ext cx="824" cy="252"/>
            </a:xfrm>
            <a:prstGeom prst="rect">
              <a:avLst/>
            </a:prstGeom>
            <a:noFill/>
            <a:ln w="9525">
              <a:noFill/>
              <a:miter lim="800000"/>
              <a:headEnd/>
              <a:tailEnd/>
            </a:ln>
            <a:effectLst/>
          </p:spPr>
          <p:txBody>
            <a:bodyPr wrap="none">
              <a:spAutoFit/>
            </a:bodyPr>
            <a:lstStyle/>
            <a:p>
              <a:pPr algn="ctr" fontAlgn="auto">
                <a:spcBef>
                  <a:spcPts val="0"/>
                </a:spcBef>
                <a:spcAft>
                  <a:spcPts val="0"/>
                </a:spcAft>
                <a:defRPr/>
              </a:pPr>
              <a:r>
                <a:rPr lang="en-US" sz="2000" dirty="0">
                  <a:solidFill>
                    <a:srgbClr val="FFFF00"/>
                  </a:solidFill>
                  <a:latin typeface="Arial" pitchFamily="34" charset="0"/>
                  <a:cs typeface="Arial" pitchFamily="34" charset="0"/>
                </a:rPr>
                <a:t>6 kg/ha/yr</a:t>
              </a:r>
            </a:p>
          </p:txBody>
        </p:sp>
      </p:grpSp>
      <p:sp>
        <p:nvSpPr>
          <p:cNvPr id="32" name="Rounded Rectangle 31"/>
          <p:cNvSpPr/>
          <p:nvPr/>
        </p:nvSpPr>
        <p:spPr bwMode="auto">
          <a:xfrm>
            <a:off x="158266" y="1617272"/>
            <a:ext cx="1583528" cy="581626"/>
          </a:xfrm>
          <a:prstGeom prst="roundRect">
            <a:avLst/>
          </a:prstGeom>
          <a:solidFill>
            <a:schemeClr val="tx1">
              <a:lumMod val="65000"/>
              <a:alpha val="70000"/>
            </a:schemeClr>
          </a:solidFill>
          <a:ln w="9525" cap="flat" cmpd="sng" algn="ctr">
            <a:noFill/>
            <a:prstDash val="solid"/>
            <a:round/>
            <a:headEnd type="none" w="med" len="med"/>
            <a:tailEnd type="none" w="med" len="med"/>
          </a:ln>
          <a:effectLst/>
          <a:scene3d>
            <a:camera prst="orthographicFront"/>
            <a:lightRig rig="threePt" dir="t"/>
          </a:scene3d>
          <a:sp3d>
            <a:bevelT/>
          </a:sp3d>
        </p:spPr>
        <p:txBody>
          <a:bodyPr wrap="none"/>
          <a:lstStyle/>
          <a:p>
            <a:pPr algn="ctr" eaLnBrk="0" fontAlgn="auto" hangingPunct="0">
              <a:spcBef>
                <a:spcPts val="0"/>
              </a:spcBef>
              <a:spcAft>
                <a:spcPts val="0"/>
              </a:spcAft>
              <a:defRPr/>
            </a:pPr>
            <a:endParaRPr lang="en-US">
              <a:solidFill>
                <a:srgbClr val="000000"/>
              </a:solidFill>
              <a:latin typeface="Comic Sans MS" pitchFamily="66" charset="0"/>
            </a:endParaRPr>
          </a:p>
        </p:txBody>
      </p:sp>
      <p:sp>
        <p:nvSpPr>
          <p:cNvPr id="12303" name="Text Box 36"/>
          <p:cNvSpPr txBox="1">
            <a:spLocks noChangeArrowheads="1"/>
          </p:cNvSpPr>
          <p:nvPr/>
        </p:nvSpPr>
        <p:spPr bwMode="auto">
          <a:xfrm>
            <a:off x="228601" y="1600201"/>
            <a:ext cx="1402948" cy="553998"/>
          </a:xfrm>
          <a:prstGeom prst="rect">
            <a:avLst/>
          </a:prstGeom>
          <a:noFill/>
          <a:ln w="9525">
            <a:noFill/>
            <a:miter lim="800000"/>
            <a:headEnd/>
            <a:tailEnd/>
          </a:ln>
        </p:spPr>
        <p:txBody>
          <a:bodyPr wrap="none">
            <a:spAutoFit/>
          </a:bodyPr>
          <a:lstStyle/>
          <a:p>
            <a:r>
              <a:rPr lang="en-US" sz="3000">
                <a:solidFill>
                  <a:srgbClr val="990000"/>
                </a:solidFill>
                <a:cs typeface="Arial" charset="0"/>
              </a:rPr>
              <a:t>Total P</a:t>
            </a:r>
          </a:p>
        </p:txBody>
      </p:sp>
      <p:sp>
        <p:nvSpPr>
          <p:cNvPr id="12310" name="Freeform 20"/>
          <p:cNvSpPr>
            <a:spLocks/>
          </p:cNvSpPr>
          <p:nvPr/>
        </p:nvSpPr>
        <p:spPr bwMode="auto">
          <a:xfrm>
            <a:off x="0" y="5791200"/>
            <a:ext cx="9144000" cy="914400"/>
          </a:xfrm>
          <a:custGeom>
            <a:avLst/>
            <a:gdLst>
              <a:gd name="T0" fmla="*/ 0 w 5712"/>
              <a:gd name="T1" fmla="*/ 0 h 576"/>
              <a:gd name="T2" fmla="*/ 2147483647 w 5712"/>
              <a:gd name="T3" fmla="*/ 2147483647 h 576"/>
              <a:gd name="T4" fmla="*/ 2147483647 w 5712"/>
              <a:gd name="T5" fmla="*/ 2147483647 h 576"/>
              <a:gd name="T6" fmla="*/ 2147483647 w 5712"/>
              <a:gd name="T7" fmla="*/ 2147483647 h 576"/>
              <a:gd name="T8" fmla="*/ 2147483647 w 5712"/>
              <a:gd name="T9" fmla="*/ 2147483647 h 576"/>
              <a:gd name="T10" fmla="*/ 2147483647 w 5712"/>
              <a:gd name="T11" fmla="*/ 2147483647 h 576"/>
              <a:gd name="T12" fmla="*/ 2147483647 w 5712"/>
              <a:gd name="T13" fmla="*/ 2147483647 h 576"/>
              <a:gd name="T14" fmla="*/ 0 60000 65536"/>
              <a:gd name="T15" fmla="*/ 0 60000 65536"/>
              <a:gd name="T16" fmla="*/ 0 60000 65536"/>
              <a:gd name="T17" fmla="*/ 0 60000 65536"/>
              <a:gd name="T18" fmla="*/ 0 60000 65536"/>
              <a:gd name="T19" fmla="*/ 0 60000 65536"/>
              <a:gd name="T20" fmla="*/ 0 60000 65536"/>
              <a:gd name="T21" fmla="*/ 0 w 5712"/>
              <a:gd name="T22" fmla="*/ 0 h 576"/>
              <a:gd name="T23" fmla="*/ 5712 w 5712"/>
              <a:gd name="T24" fmla="*/ 576 h 5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12" h="576">
                <a:moveTo>
                  <a:pt x="0" y="0"/>
                </a:moveTo>
                <a:cubicBezTo>
                  <a:pt x="216" y="36"/>
                  <a:pt x="432" y="72"/>
                  <a:pt x="672" y="96"/>
                </a:cubicBezTo>
                <a:cubicBezTo>
                  <a:pt x="912" y="120"/>
                  <a:pt x="1200" y="120"/>
                  <a:pt x="1440" y="144"/>
                </a:cubicBezTo>
                <a:cubicBezTo>
                  <a:pt x="1680" y="168"/>
                  <a:pt x="1856" y="208"/>
                  <a:pt x="2112" y="240"/>
                </a:cubicBezTo>
                <a:cubicBezTo>
                  <a:pt x="2368" y="272"/>
                  <a:pt x="2592" y="288"/>
                  <a:pt x="2976" y="336"/>
                </a:cubicBezTo>
                <a:cubicBezTo>
                  <a:pt x="3360" y="384"/>
                  <a:pt x="3960" y="488"/>
                  <a:pt x="4416" y="528"/>
                </a:cubicBezTo>
                <a:cubicBezTo>
                  <a:pt x="4872" y="568"/>
                  <a:pt x="5292" y="572"/>
                  <a:pt x="5712" y="576"/>
                </a:cubicBezTo>
              </a:path>
            </a:pathLst>
          </a:custGeom>
          <a:noFill/>
          <a:ln w="76200" cap="flat">
            <a:solidFill>
              <a:srgbClr val="0000FF"/>
            </a:solidFill>
            <a:prstDash val="solid"/>
            <a:round/>
            <a:headEnd/>
            <a:tailEnd type="stealth" w="med" len="med"/>
          </a:ln>
        </p:spPr>
        <p:txBody>
          <a:bodyPr/>
          <a:lstStyle/>
          <a:p>
            <a:endParaRPr lang="en-US"/>
          </a:p>
        </p:txBody>
      </p:sp>
      <p:sp>
        <p:nvSpPr>
          <p:cNvPr id="12311" name="Text Box 41"/>
          <p:cNvSpPr txBox="1">
            <a:spLocks noChangeArrowheads="1"/>
          </p:cNvSpPr>
          <p:nvPr/>
        </p:nvSpPr>
        <p:spPr bwMode="auto">
          <a:xfrm>
            <a:off x="6745982" y="4953000"/>
            <a:ext cx="2122697" cy="523220"/>
          </a:xfrm>
          <a:prstGeom prst="rect">
            <a:avLst/>
          </a:prstGeom>
          <a:noFill/>
          <a:ln w="9525">
            <a:noFill/>
            <a:miter lim="800000"/>
            <a:headEnd/>
            <a:tailEnd/>
          </a:ln>
        </p:spPr>
        <p:txBody>
          <a:bodyPr wrap="none">
            <a:spAutoFit/>
          </a:bodyPr>
          <a:lstStyle/>
          <a:p>
            <a:pPr algn="ctr"/>
            <a:r>
              <a:rPr lang="en-US" u="sng">
                <a:solidFill>
                  <a:schemeClr val="bg1"/>
                </a:solidFill>
                <a:cs typeface="Arial" charset="0"/>
              </a:rPr>
              <a:t>Albrights soil</a:t>
            </a:r>
          </a:p>
          <a:p>
            <a:pPr algn="ctr"/>
            <a:r>
              <a:rPr lang="en-US">
                <a:solidFill>
                  <a:schemeClr val="bg1"/>
                </a:solidFill>
                <a:cs typeface="Arial" charset="0"/>
              </a:rPr>
              <a:t>Fragipan, poorly drained</a:t>
            </a:r>
          </a:p>
        </p:txBody>
      </p:sp>
      <p:sp>
        <p:nvSpPr>
          <p:cNvPr id="12312" name="Text Box 42"/>
          <p:cNvSpPr txBox="1">
            <a:spLocks noChangeArrowheads="1"/>
          </p:cNvSpPr>
          <p:nvPr/>
        </p:nvSpPr>
        <p:spPr bwMode="auto">
          <a:xfrm>
            <a:off x="6706090" y="3352800"/>
            <a:ext cx="2164375" cy="523220"/>
          </a:xfrm>
          <a:prstGeom prst="rect">
            <a:avLst/>
          </a:prstGeom>
          <a:noFill/>
          <a:ln w="9525">
            <a:noFill/>
            <a:miter lim="800000"/>
            <a:headEnd/>
            <a:tailEnd/>
          </a:ln>
        </p:spPr>
        <p:txBody>
          <a:bodyPr wrap="none">
            <a:spAutoFit/>
          </a:bodyPr>
          <a:lstStyle/>
          <a:p>
            <a:pPr algn="ctr"/>
            <a:r>
              <a:rPr lang="en-US" u="sng">
                <a:solidFill>
                  <a:schemeClr val="bg1"/>
                </a:solidFill>
                <a:cs typeface="Arial" charset="0"/>
              </a:rPr>
              <a:t>Berks soil</a:t>
            </a:r>
          </a:p>
          <a:p>
            <a:pPr algn="ctr"/>
            <a:r>
              <a:rPr lang="en-US">
                <a:solidFill>
                  <a:schemeClr val="bg1"/>
                </a:solidFill>
                <a:cs typeface="Arial" charset="0"/>
              </a:rPr>
              <a:t>No fragipan, well drained</a:t>
            </a:r>
          </a:p>
        </p:txBody>
      </p:sp>
      <p:grpSp>
        <p:nvGrpSpPr>
          <p:cNvPr id="40" name="Group 39"/>
          <p:cNvGrpSpPr/>
          <p:nvPr/>
        </p:nvGrpSpPr>
        <p:grpSpPr>
          <a:xfrm>
            <a:off x="1371600" y="1600203"/>
            <a:ext cx="7772400" cy="4070350"/>
            <a:chOff x="1371600" y="1600200"/>
            <a:chExt cx="7772400" cy="4070350"/>
          </a:xfrm>
        </p:grpSpPr>
        <p:grpSp>
          <p:nvGrpSpPr>
            <p:cNvPr id="30" name="Group 29"/>
            <p:cNvGrpSpPr/>
            <p:nvPr/>
          </p:nvGrpSpPr>
          <p:grpSpPr>
            <a:xfrm>
              <a:off x="5791201" y="1600200"/>
              <a:ext cx="3352799" cy="869950"/>
              <a:chOff x="609600" y="1606550"/>
              <a:chExt cx="3352799" cy="869950"/>
            </a:xfrm>
          </p:grpSpPr>
          <p:sp>
            <p:nvSpPr>
              <p:cNvPr id="31" name="Rounded Rectangle 30"/>
              <p:cNvSpPr/>
              <p:nvPr/>
            </p:nvSpPr>
            <p:spPr bwMode="auto">
              <a:xfrm>
                <a:off x="716280" y="1606550"/>
                <a:ext cx="3139440" cy="869950"/>
              </a:xfrm>
              <a:prstGeom prst="roundRect">
                <a:avLst/>
              </a:prstGeom>
              <a:solidFill>
                <a:srgbClr val="000000">
                  <a:alpha val="60000"/>
                </a:srgb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rgbClr val="000000"/>
                  </a:solidFill>
                  <a:effectLst/>
                  <a:latin typeface="+mj-lt"/>
                </a:endParaRPr>
              </a:p>
            </p:txBody>
          </p:sp>
          <p:sp>
            <p:nvSpPr>
              <p:cNvPr id="33" name="Text Box 7"/>
              <p:cNvSpPr txBox="1">
                <a:spLocks noChangeArrowheads="1"/>
              </p:cNvSpPr>
              <p:nvPr/>
            </p:nvSpPr>
            <p:spPr bwMode="auto">
              <a:xfrm>
                <a:off x="609600" y="1644650"/>
                <a:ext cx="3352799" cy="810478"/>
              </a:xfrm>
              <a:prstGeom prst="rect">
                <a:avLst/>
              </a:prstGeom>
              <a:noFill/>
              <a:ln w="9525">
                <a:noFill/>
                <a:miter lim="800000"/>
                <a:headEnd/>
                <a:tailEnd/>
              </a:ln>
              <a:effectLst/>
            </p:spPr>
            <p:txBody>
              <a:bodyPr wrap="square">
                <a:spAutoFit/>
              </a:bodyPr>
              <a:lstStyle/>
              <a:p>
                <a:pPr algn="ctr">
                  <a:lnSpc>
                    <a:spcPts val="2800"/>
                  </a:lnSpc>
                </a:pPr>
                <a:r>
                  <a:rPr lang="en-US" sz="2100" dirty="0">
                    <a:solidFill>
                      <a:schemeClr val="bg1"/>
                    </a:solidFill>
                    <a:latin typeface="+mj-lt"/>
                  </a:rPr>
                  <a:t>Mehlich-3 </a:t>
                </a:r>
                <a:r>
                  <a:rPr lang="en-US" sz="2100" dirty="0" smtClean="0">
                    <a:solidFill>
                      <a:schemeClr val="bg1"/>
                    </a:solidFill>
                    <a:latin typeface="+mj-lt"/>
                  </a:rPr>
                  <a:t>P - 177 </a:t>
                </a:r>
                <a:r>
                  <a:rPr lang="en-US" sz="2100" dirty="0">
                    <a:solidFill>
                      <a:schemeClr val="bg1"/>
                    </a:solidFill>
                    <a:latin typeface="+mj-lt"/>
                  </a:rPr>
                  <a:t>mg/kg</a:t>
                </a:r>
              </a:p>
              <a:p>
                <a:pPr algn="ctr">
                  <a:lnSpc>
                    <a:spcPts val="2800"/>
                  </a:lnSpc>
                </a:pPr>
                <a:r>
                  <a:rPr lang="en-US" sz="2100" dirty="0">
                    <a:solidFill>
                      <a:schemeClr val="bg1"/>
                    </a:solidFill>
                    <a:latin typeface="+mj-lt"/>
                  </a:rPr>
                  <a:t>Applied P </a:t>
                </a:r>
                <a:r>
                  <a:rPr lang="en-US" sz="2100" dirty="0" smtClean="0">
                    <a:solidFill>
                      <a:schemeClr val="bg1"/>
                    </a:solidFill>
                    <a:latin typeface="+mj-lt"/>
                  </a:rPr>
                  <a:t>- 55 </a:t>
                </a:r>
                <a:r>
                  <a:rPr lang="en-US" sz="2100" dirty="0">
                    <a:solidFill>
                      <a:schemeClr val="bg1"/>
                    </a:solidFill>
                    <a:latin typeface="+mj-lt"/>
                  </a:rPr>
                  <a:t>kg/ha/yr</a:t>
                </a:r>
              </a:p>
            </p:txBody>
          </p:sp>
        </p:grpSp>
        <p:grpSp>
          <p:nvGrpSpPr>
            <p:cNvPr id="34" name="Group 18"/>
            <p:cNvGrpSpPr/>
            <p:nvPr/>
          </p:nvGrpSpPr>
          <p:grpSpPr>
            <a:xfrm>
              <a:off x="4038600" y="2819400"/>
              <a:ext cx="2464898" cy="869950"/>
              <a:chOff x="609600" y="1606550"/>
              <a:chExt cx="3352799" cy="869950"/>
            </a:xfrm>
          </p:grpSpPr>
          <p:sp>
            <p:nvSpPr>
              <p:cNvPr id="35" name="Rounded Rectangle 34"/>
              <p:cNvSpPr/>
              <p:nvPr/>
            </p:nvSpPr>
            <p:spPr bwMode="auto">
              <a:xfrm>
                <a:off x="685799" y="1606550"/>
                <a:ext cx="3139440" cy="869950"/>
              </a:xfrm>
              <a:prstGeom prst="roundRect">
                <a:avLst/>
              </a:prstGeom>
              <a:solidFill>
                <a:srgbClr val="000000">
                  <a:alpha val="60000"/>
                </a:srgb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ctr" anchorCtr="1"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rgbClr val="000000"/>
                  </a:solidFill>
                  <a:effectLst>
                    <a:outerShdw blurRad="38100" dist="38100" dir="2700000" algn="tl">
                      <a:srgbClr val="000000">
                        <a:alpha val="43137"/>
                      </a:srgbClr>
                    </a:outerShdw>
                  </a:effectLst>
                  <a:latin typeface="+mj-lt"/>
                </a:endParaRPr>
              </a:p>
            </p:txBody>
          </p:sp>
          <p:sp>
            <p:nvSpPr>
              <p:cNvPr id="36" name="Text Box 7"/>
              <p:cNvSpPr txBox="1">
                <a:spLocks noChangeArrowheads="1"/>
              </p:cNvSpPr>
              <p:nvPr/>
            </p:nvSpPr>
            <p:spPr bwMode="auto">
              <a:xfrm>
                <a:off x="609600" y="1644650"/>
                <a:ext cx="3352799" cy="810478"/>
              </a:xfrm>
              <a:prstGeom prst="rect">
                <a:avLst/>
              </a:prstGeom>
              <a:noFill/>
              <a:ln w="9525">
                <a:noFill/>
                <a:miter lim="800000"/>
                <a:headEnd/>
                <a:tailEnd/>
              </a:ln>
              <a:effectLst/>
            </p:spPr>
            <p:txBody>
              <a:bodyPr wrap="square">
                <a:spAutoFit/>
              </a:bodyPr>
              <a:lstStyle/>
              <a:p>
                <a:pPr algn="ctr">
                  <a:lnSpc>
                    <a:spcPts val="2800"/>
                  </a:lnSpc>
                </a:pPr>
                <a:r>
                  <a:rPr lang="en-US" sz="2100" dirty="0">
                    <a:solidFill>
                      <a:schemeClr val="bg1"/>
                    </a:solidFill>
                    <a:latin typeface="+mj-lt"/>
                  </a:rPr>
                  <a:t>Mehlich-3 </a:t>
                </a:r>
                <a:r>
                  <a:rPr lang="en-US" sz="2100" dirty="0" smtClean="0">
                    <a:solidFill>
                      <a:schemeClr val="bg1"/>
                    </a:solidFill>
                    <a:latin typeface="+mj-lt"/>
                  </a:rPr>
                  <a:t>P – 144</a:t>
                </a:r>
                <a:endParaRPr lang="en-US" sz="2100" dirty="0">
                  <a:solidFill>
                    <a:schemeClr val="bg1"/>
                  </a:solidFill>
                  <a:latin typeface="+mj-lt"/>
                </a:endParaRPr>
              </a:p>
              <a:p>
                <a:pPr algn="ctr">
                  <a:lnSpc>
                    <a:spcPts val="2800"/>
                  </a:lnSpc>
                </a:pPr>
                <a:r>
                  <a:rPr lang="en-US" sz="2100" dirty="0">
                    <a:solidFill>
                      <a:schemeClr val="bg1"/>
                    </a:solidFill>
                    <a:latin typeface="+mj-lt"/>
                  </a:rPr>
                  <a:t>Applied P </a:t>
                </a:r>
                <a:r>
                  <a:rPr lang="en-US" sz="2100" dirty="0" smtClean="0">
                    <a:solidFill>
                      <a:schemeClr val="bg1"/>
                    </a:solidFill>
                    <a:latin typeface="+mj-lt"/>
                  </a:rPr>
                  <a:t>– 97</a:t>
                </a:r>
                <a:endParaRPr lang="en-US" sz="2100" dirty="0">
                  <a:solidFill>
                    <a:schemeClr val="bg1"/>
                  </a:solidFill>
                  <a:latin typeface="+mj-lt"/>
                </a:endParaRPr>
              </a:p>
            </p:txBody>
          </p:sp>
        </p:grpSp>
        <p:grpSp>
          <p:nvGrpSpPr>
            <p:cNvPr id="37" name="Group 21"/>
            <p:cNvGrpSpPr/>
            <p:nvPr/>
          </p:nvGrpSpPr>
          <p:grpSpPr>
            <a:xfrm>
              <a:off x="1371600" y="4800600"/>
              <a:ext cx="2278380" cy="869950"/>
              <a:chOff x="-1322030" y="1361981"/>
              <a:chExt cx="3352799" cy="869950"/>
            </a:xfrm>
          </p:grpSpPr>
          <p:sp>
            <p:nvSpPr>
              <p:cNvPr id="38" name="Rounded Rectangle 37"/>
              <p:cNvSpPr/>
              <p:nvPr/>
            </p:nvSpPr>
            <p:spPr bwMode="auto">
              <a:xfrm>
                <a:off x="-1215353" y="1361981"/>
                <a:ext cx="3139440" cy="869950"/>
              </a:xfrm>
              <a:prstGeom prst="roundRect">
                <a:avLst/>
              </a:prstGeom>
              <a:solidFill>
                <a:srgbClr val="000000">
                  <a:alpha val="60000"/>
                </a:srgbClr>
              </a:solidFill>
              <a:ln w="9525" cap="flat" cmpd="sng" algn="ctr">
                <a:noFill/>
                <a:prstDash val="solid"/>
                <a:round/>
                <a:headEnd type="none" w="med" len="med"/>
                <a:tailEnd type="none" w="med" len="med"/>
              </a:ln>
              <a:effectLst/>
              <a:scene3d>
                <a:camera prst="orthographicFront"/>
                <a:lightRig rig="threePt" dir="t"/>
              </a:scene3d>
              <a:sp3d>
                <a:bevelT/>
              </a:sp3d>
            </p:spPr>
            <p:txBody>
              <a:bodyPr vert="horz" wrap="non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100" b="0" i="0" u="none" strike="noStrike" cap="none" normalizeH="0" baseline="0" smtClean="0">
                  <a:ln>
                    <a:noFill/>
                  </a:ln>
                  <a:solidFill>
                    <a:srgbClr val="000000"/>
                  </a:solidFill>
                  <a:effectLst/>
                  <a:latin typeface="+mj-lt"/>
                </a:endParaRPr>
              </a:p>
            </p:txBody>
          </p:sp>
          <p:sp>
            <p:nvSpPr>
              <p:cNvPr id="39" name="Text Box 7"/>
              <p:cNvSpPr txBox="1">
                <a:spLocks noChangeArrowheads="1"/>
              </p:cNvSpPr>
              <p:nvPr/>
            </p:nvSpPr>
            <p:spPr bwMode="auto">
              <a:xfrm>
                <a:off x="-1322030" y="1421450"/>
                <a:ext cx="3352799" cy="810478"/>
              </a:xfrm>
              <a:prstGeom prst="rect">
                <a:avLst/>
              </a:prstGeom>
              <a:noFill/>
              <a:ln w="9525">
                <a:noFill/>
                <a:miter lim="800000"/>
                <a:headEnd/>
                <a:tailEnd/>
              </a:ln>
              <a:effectLst/>
            </p:spPr>
            <p:txBody>
              <a:bodyPr wrap="square" anchor="ctr" anchorCtr="1">
                <a:spAutoFit/>
              </a:bodyPr>
              <a:lstStyle/>
              <a:p>
                <a:pPr algn="ctr">
                  <a:lnSpc>
                    <a:spcPts val="2800"/>
                  </a:lnSpc>
                </a:pPr>
                <a:r>
                  <a:rPr lang="en-US" sz="2100" dirty="0">
                    <a:solidFill>
                      <a:schemeClr val="bg1"/>
                    </a:solidFill>
                    <a:latin typeface="+mj-lt"/>
                  </a:rPr>
                  <a:t>Mehlich-3 </a:t>
                </a:r>
                <a:r>
                  <a:rPr lang="en-US" sz="2100" dirty="0" smtClean="0">
                    <a:solidFill>
                      <a:schemeClr val="bg1"/>
                    </a:solidFill>
                    <a:latin typeface="+mj-lt"/>
                  </a:rPr>
                  <a:t>P – 78</a:t>
                </a:r>
                <a:endParaRPr lang="en-US" sz="2100" dirty="0">
                  <a:solidFill>
                    <a:schemeClr val="bg1"/>
                  </a:solidFill>
                  <a:latin typeface="+mj-lt"/>
                </a:endParaRPr>
              </a:p>
              <a:p>
                <a:pPr algn="ctr">
                  <a:lnSpc>
                    <a:spcPts val="2800"/>
                  </a:lnSpc>
                </a:pPr>
                <a:r>
                  <a:rPr lang="en-US" sz="2100" dirty="0">
                    <a:solidFill>
                      <a:schemeClr val="bg1"/>
                    </a:solidFill>
                    <a:latin typeface="+mj-lt"/>
                  </a:rPr>
                  <a:t>Applied P </a:t>
                </a:r>
                <a:r>
                  <a:rPr lang="en-US" sz="2100" dirty="0" smtClean="0">
                    <a:solidFill>
                      <a:schemeClr val="bg1"/>
                    </a:solidFill>
                    <a:latin typeface="+mj-lt"/>
                  </a:rPr>
                  <a:t>– 0</a:t>
                </a:r>
                <a:endParaRPr lang="en-US" sz="2100" dirty="0">
                  <a:solidFill>
                    <a:schemeClr val="bg1"/>
                  </a:solidFill>
                  <a:latin typeface="+mj-lt"/>
                </a:endParaRPr>
              </a:p>
            </p:txBody>
          </p:sp>
        </p:grpSp>
      </p:grpSp>
    </p:spTree>
    <p:extLst>
      <p:ext uri="{BB962C8B-B14F-4D97-AF65-F5344CB8AC3E}">
        <p14:creationId xmlns:p14="http://schemas.microsoft.com/office/powerpoint/2010/main" val="9242360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d-36 source areas"/>
          <p:cNvPicPr>
            <a:picLocks noChangeAspect="1" noChangeArrowheads="1"/>
          </p:cNvPicPr>
          <p:nvPr/>
        </p:nvPicPr>
        <p:blipFill>
          <a:blip r:embed="rId3" cstate="email"/>
          <a:srcRect/>
          <a:stretch>
            <a:fillRect/>
          </a:stretch>
        </p:blipFill>
        <p:spPr bwMode="auto">
          <a:xfrm>
            <a:off x="-7144" y="0"/>
            <a:ext cx="9158288" cy="6858000"/>
          </a:xfrm>
          <a:prstGeom prst="rect">
            <a:avLst/>
          </a:prstGeom>
          <a:noFill/>
          <a:ln w="25400">
            <a:noFill/>
            <a:miter lim="800000"/>
            <a:headEnd/>
            <a:tailEnd/>
          </a:ln>
        </p:spPr>
      </p:pic>
      <p:sp>
        <p:nvSpPr>
          <p:cNvPr id="24" name="Freeform 23"/>
          <p:cNvSpPr/>
          <p:nvPr/>
        </p:nvSpPr>
        <p:spPr>
          <a:xfrm>
            <a:off x="1" y="2971800"/>
            <a:ext cx="9144000" cy="553066"/>
          </a:xfrm>
          <a:custGeom>
            <a:avLst/>
            <a:gdLst>
              <a:gd name="connsiteX0" fmla="*/ 29497 w 9158749"/>
              <a:gd name="connsiteY0" fmla="*/ 442452 h 545691"/>
              <a:gd name="connsiteX1" fmla="*/ 899652 w 9158749"/>
              <a:gd name="connsiteY1" fmla="*/ 486697 h 545691"/>
              <a:gd name="connsiteX2" fmla="*/ 1563329 w 9158749"/>
              <a:gd name="connsiteY2" fmla="*/ 471949 h 545691"/>
              <a:gd name="connsiteX3" fmla="*/ 2772697 w 9158749"/>
              <a:gd name="connsiteY3" fmla="*/ 442452 h 545691"/>
              <a:gd name="connsiteX4" fmla="*/ 3775587 w 9158749"/>
              <a:gd name="connsiteY4" fmla="*/ 427703 h 545691"/>
              <a:gd name="connsiteX5" fmla="*/ 4748981 w 9158749"/>
              <a:gd name="connsiteY5" fmla="*/ 457200 h 545691"/>
              <a:gd name="connsiteX6" fmla="*/ 6091084 w 9158749"/>
              <a:gd name="connsiteY6" fmla="*/ 530942 h 545691"/>
              <a:gd name="connsiteX7" fmla="*/ 7182465 w 9158749"/>
              <a:gd name="connsiteY7" fmla="*/ 530942 h 545691"/>
              <a:gd name="connsiteX8" fmla="*/ 8377084 w 9158749"/>
              <a:gd name="connsiteY8" fmla="*/ 545691 h 545691"/>
              <a:gd name="connsiteX9" fmla="*/ 9158749 w 9158749"/>
              <a:gd name="connsiteY9" fmla="*/ 545691 h 545691"/>
              <a:gd name="connsiteX10" fmla="*/ 9158749 w 9158749"/>
              <a:gd name="connsiteY10" fmla="*/ 176981 h 545691"/>
              <a:gd name="connsiteX11" fmla="*/ 8288594 w 9158749"/>
              <a:gd name="connsiteY11" fmla="*/ 162232 h 545691"/>
              <a:gd name="connsiteX12" fmla="*/ 6150078 w 9158749"/>
              <a:gd name="connsiteY12" fmla="*/ 103239 h 545691"/>
              <a:gd name="connsiteX13" fmla="*/ 4350774 w 9158749"/>
              <a:gd name="connsiteY13" fmla="*/ 132736 h 545691"/>
              <a:gd name="connsiteX14" fmla="*/ 3185652 w 9158749"/>
              <a:gd name="connsiteY14" fmla="*/ 88491 h 545691"/>
              <a:gd name="connsiteX15" fmla="*/ 1873045 w 9158749"/>
              <a:gd name="connsiteY15" fmla="*/ 88491 h 545691"/>
              <a:gd name="connsiteX16" fmla="*/ 958645 w 9158749"/>
              <a:gd name="connsiteY16" fmla="*/ 44245 h 545691"/>
              <a:gd name="connsiteX17" fmla="*/ 103239 w 9158749"/>
              <a:gd name="connsiteY17" fmla="*/ 0 h 545691"/>
              <a:gd name="connsiteX18" fmla="*/ 0 w 9158749"/>
              <a:gd name="connsiteY18" fmla="*/ 0 h 545691"/>
              <a:gd name="connsiteX19" fmla="*/ 29497 w 9158749"/>
              <a:gd name="connsiteY19" fmla="*/ 442452 h 545691"/>
              <a:gd name="connsiteX0" fmla="*/ 14749 w 9158749"/>
              <a:gd name="connsiteY0" fmla="*/ 449826 h 545691"/>
              <a:gd name="connsiteX1" fmla="*/ 899652 w 9158749"/>
              <a:gd name="connsiteY1" fmla="*/ 486697 h 545691"/>
              <a:gd name="connsiteX2" fmla="*/ 1563329 w 9158749"/>
              <a:gd name="connsiteY2" fmla="*/ 471949 h 545691"/>
              <a:gd name="connsiteX3" fmla="*/ 2772697 w 9158749"/>
              <a:gd name="connsiteY3" fmla="*/ 442452 h 545691"/>
              <a:gd name="connsiteX4" fmla="*/ 3775587 w 9158749"/>
              <a:gd name="connsiteY4" fmla="*/ 427703 h 545691"/>
              <a:gd name="connsiteX5" fmla="*/ 4748981 w 9158749"/>
              <a:gd name="connsiteY5" fmla="*/ 457200 h 545691"/>
              <a:gd name="connsiteX6" fmla="*/ 6091084 w 9158749"/>
              <a:gd name="connsiteY6" fmla="*/ 530942 h 545691"/>
              <a:gd name="connsiteX7" fmla="*/ 7182465 w 9158749"/>
              <a:gd name="connsiteY7" fmla="*/ 530942 h 545691"/>
              <a:gd name="connsiteX8" fmla="*/ 8377084 w 9158749"/>
              <a:gd name="connsiteY8" fmla="*/ 545691 h 545691"/>
              <a:gd name="connsiteX9" fmla="*/ 9158749 w 9158749"/>
              <a:gd name="connsiteY9" fmla="*/ 545691 h 545691"/>
              <a:gd name="connsiteX10" fmla="*/ 9158749 w 9158749"/>
              <a:gd name="connsiteY10" fmla="*/ 176981 h 545691"/>
              <a:gd name="connsiteX11" fmla="*/ 8288594 w 9158749"/>
              <a:gd name="connsiteY11" fmla="*/ 162232 h 545691"/>
              <a:gd name="connsiteX12" fmla="*/ 6150078 w 9158749"/>
              <a:gd name="connsiteY12" fmla="*/ 103239 h 545691"/>
              <a:gd name="connsiteX13" fmla="*/ 4350774 w 9158749"/>
              <a:gd name="connsiteY13" fmla="*/ 132736 h 545691"/>
              <a:gd name="connsiteX14" fmla="*/ 3185652 w 9158749"/>
              <a:gd name="connsiteY14" fmla="*/ 88491 h 545691"/>
              <a:gd name="connsiteX15" fmla="*/ 1873045 w 9158749"/>
              <a:gd name="connsiteY15" fmla="*/ 88491 h 545691"/>
              <a:gd name="connsiteX16" fmla="*/ 958645 w 9158749"/>
              <a:gd name="connsiteY16" fmla="*/ 44245 h 545691"/>
              <a:gd name="connsiteX17" fmla="*/ 103239 w 9158749"/>
              <a:gd name="connsiteY17" fmla="*/ 0 h 545691"/>
              <a:gd name="connsiteX18" fmla="*/ 0 w 9158749"/>
              <a:gd name="connsiteY18" fmla="*/ 0 h 545691"/>
              <a:gd name="connsiteX19" fmla="*/ 14749 w 9158749"/>
              <a:gd name="connsiteY19" fmla="*/ 449826 h 545691"/>
              <a:gd name="connsiteX0" fmla="*/ 0 w 9144000"/>
              <a:gd name="connsiteY0" fmla="*/ 457200 h 553065"/>
              <a:gd name="connsiteX1" fmla="*/ 884903 w 9144000"/>
              <a:gd name="connsiteY1" fmla="*/ 494071 h 553065"/>
              <a:gd name="connsiteX2" fmla="*/ 1548580 w 9144000"/>
              <a:gd name="connsiteY2" fmla="*/ 479323 h 553065"/>
              <a:gd name="connsiteX3" fmla="*/ 2757948 w 9144000"/>
              <a:gd name="connsiteY3" fmla="*/ 449826 h 553065"/>
              <a:gd name="connsiteX4" fmla="*/ 3760838 w 9144000"/>
              <a:gd name="connsiteY4" fmla="*/ 435077 h 553065"/>
              <a:gd name="connsiteX5" fmla="*/ 4734232 w 9144000"/>
              <a:gd name="connsiteY5" fmla="*/ 464574 h 553065"/>
              <a:gd name="connsiteX6" fmla="*/ 6076335 w 9144000"/>
              <a:gd name="connsiteY6" fmla="*/ 538316 h 553065"/>
              <a:gd name="connsiteX7" fmla="*/ 7167716 w 9144000"/>
              <a:gd name="connsiteY7" fmla="*/ 538316 h 553065"/>
              <a:gd name="connsiteX8" fmla="*/ 8362335 w 9144000"/>
              <a:gd name="connsiteY8" fmla="*/ 553065 h 553065"/>
              <a:gd name="connsiteX9" fmla="*/ 9144000 w 9144000"/>
              <a:gd name="connsiteY9" fmla="*/ 553065 h 553065"/>
              <a:gd name="connsiteX10" fmla="*/ 9144000 w 9144000"/>
              <a:gd name="connsiteY10" fmla="*/ 184355 h 553065"/>
              <a:gd name="connsiteX11" fmla="*/ 8273845 w 9144000"/>
              <a:gd name="connsiteY11" fmla="*/ 169606 h 553065"/>
              <a:gd name="connsiteX12" fmla="*/ 6135329 w 9144000"/>
              <a:gd name="connsiteY12" fmla="*/ 110613 h 553065"/>
              <a:gd name="connsiteX13" fmla="*/ 4336025 w 9144000"/>
              <a:gd name="connsiteY13" fmla="*/ 140110 h 553065"/>
              <a:gd name="connsiteX14" fmla="*/ 3170903 w 9144000"/>
              <a:gd name="connsiteY14" fmla="*/ 95865 h 553065"/>
              <a:gd name="connsiteX15" fmla="*/ 1858296 w 9144000"/>
              <a:gd name="connsiteY15" fmla="*/ 95865 h 553065"/>
              <a:gd name="connsiteX16" fmla="*/ 943896 w 9144000"/>
              <a:gd name="connsiteY16" fmla="*/ 51619 h 553065"/>
              <a:gd name="connsiteX17" fmla="*/ 88490 w 9144000"/>
              <a:gd name="connsiteY17" fmla="*/ 7374 h 553065"/>
              <a:gd name="connsiteX18" fmla="*/ 0 w 9144000"/>
              <a:gd name="connsiteY18" fmla="*/ 0 h 553065"/>
              <a:gd name="connsiteX19" fmla="*/ 0 w 9144000"/>
              <a:gd name="connsiteY19" fmla="*/ 457200 h 55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44000" h="553065">
                <a:moveTo>
                  <a:pt x="0" y="457200"/>
                </a:moveTo>
                <a:lnTo>
                  <a:pt x="884903" y="494071"/>
                </a:lnTo>
                <a:lnTo>
                  <a:pt x="1548580" y="479323"/>
                </a:lnTo>
                <a:lnTo>
                  <a:pt x="2757948" y="449826"/>
                </a:lnTo>
                <a:lnTo>
                  <a:pt x="3760838" y="435077"/>
                </a:lnTo>
                <a:lnTo>
                  <a:pt x="4734232" y="464574"/>
                </a:lnTo>
                <a:lnTo>
                  <a:pt x="6076335" y="538316"/>
                </a:lnTo>
                <a:lnTo>
                  <a:pt x="7167716" y="538316"/>
                </a:lnTo>
                <a:lnTo>
                  <a:pt x="8362335" y="553065"/>
                </a:lnTo>
                <a:lnTo>
                  <a:pt x="9144000" y="553065"/>
                </a:lnTo>
                <a:lnTo>
                  <a:pt x="9144000" y="184355"/>
                </a:lnTo>
                <a:lnTo>
                  <a:pt x="8273845" y="169606"/>
                </a:lnTo>
                <a:lnTo>
                  <a:pt x="6135329" y="110613"/>
                </a:lnTo>
                <a:lnTo>
                  <a:pt x="4336025" y="140110"/>
                </a:lnTo>
                <a:lnTo>
                  <a:pt x="3170903" y="95865"/>
                </a:lnTo>
                <a:lnTo>
                  <a:pt x="1858296" y="95865"/>
                </a:lnTo>
                <a:lnTo>
                  <a:pt x="943896" y="51619"/>
                </a:lnTo>
                <a:lnTo>
                  <a:pt x="88490" y="7374"/>
                </a:lnTo>
                <a:lnTo>
                  <a:pt x="0" y="0"/>
                </a:lnTo>
                <a:lnTo>
                  <a:pt x="0" y="457200"/>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0" y="2685144"/>
            <a:ext cx="9144000" cy="478970"/>
          </a:xfrm>
          <a:custGeom>
            <a:avLst/>
            <a:gdLst>
              <a:gd name="connsiteX0" fmla="*/ 0 w 9129486"/>
              <a:gd name="connsiteY0" fmla="*/ 275771 h 478971"/>
              <a:gd name="connsiteX1" fmla="*/ 0 w 9129486"/>
              <a:gd name="connsiteY1" fmla="*/ 0 h 478971"/>
              <a:gd name="connsiteX2" fmla="*/ 1016000 w 9129486"/>
              <a:gd name="connsiteY2" fmla="*/ 29028 h 478971"/>
              <a:gd name="connsiteX3" fmla="*/ 2235200 w 9129486"/>
              <a:gd name="connsiteY3" fmla="*/ 58057 h 478971"/>
              <a:gd name="connsiteX4" fmla="*/ 3468914 w 9129486"/>
              <a:gd name="connsiteY4" fmla="*/ 58057 h 478971"/>
              <a:gd name="connsiteX5" fmla="*/ 4934857 w 9129486"/>
              <a:gd name="connsiteY5" fmla="*/ 101600 h 478971"/>
              <a:gd name="connsiteX6" fmla="*/ 5762171 w 9129486"/>
              <a:gd name="connsiteY6" fmla="*/ 101600 h 478971"/>
              <a:gd name="connsiteX7" fmla="*/ 6836229 w 9129486"/>
              <a:gd name="connsiteY7" fmla="*/ 87086 h 478971"/>
              <a:gd name="connsiteX8" fmla="*/ 8302171 w 9129486"/>
              <a:gd name="connsiteY8" fmla="*/ 116114 h 478971"/>
              <a:gd name="connsiteX9" fmla="*/ 9129486 w 9129486"/>
              <a:gd name="connsiteY9" fmla="*/ 101600 h 478971"/>
              <a:gd name="connsiteX10" fmla="*/ 9129486 w 9129486"/>
              <a:gd name="connsiteY10" fmla="*/ 478971 h 478971"/>
              <a:gd name="connsiteX11" fmla="*/ 8026400 w 9129486"/>
              <a:gd name="connsiteY11" fmla="*/ 449943 h 478971"/>
              <a:gd name="connsiteX12" fmla="*/ 6734629 w 9129486"/>
              <a:gd name="connsiteY12" fmla="*/ 406400 h 478971"/>
              <a:gd name="connsiteX13" fmla="*/ 6066971 w 9129486"/>
              <a:gd name="connsiteY13" fmla="*/ 391886 h 478971"/>
              <a:gd name="connsiteX14" fmla="*/ 5471886 w 9129486"/>
              <a:gd name="connsiteY14" fmla="*/ 406400 h 478971"/>
              <a:gd name="connsiteX15" fmla="*/ 4934857 w 9129486"/>
              <a:gd name="connsiteY15" fmla="*/ 420914 h 478971"/>
              <a:gd name="connsiteX16" fmla="*/ 4180114 w 9129486"/>
              <a:gd name="connsiteY16" fmla="*/ 435428 h 478971"/>
              <a:gd name="connsiteX17" fmla="*/ 3077029 w 9129486"/>
              <a:gd name="connsiteY17" fmla="*/ 377371 h 478971"/>
              <a:gd name="connsiteX18" fmla="*/ 2365829 w 9129486"/>
              <a:gd name="connsiteY18" fmla="*/ 391886 h 478971"/>
              <a:gd name="connsiteX19" fmla="*/ 1364343 w 9129486"/>
              <a:gd name="connsiteY19" fmla="*/ 362857 h 478971"/>
              <a:gd name="connsiteX20" fmla="*/ 406400 w 9129486"/>
              <a:gd name="connsiteY20" fmla="*/ 319314 h 478971"/>
              <a:gd name="connsiteX21" fmla="*/ 0 w 9129486"/>
              <a:gd name="connsiteY21" fmla="*/ 275771 h 478971"/>
              <a:gd name="connsiteX0" fmla="*/ 0 w 9129486"/>
              <a:gd name="connsiteY0" fmla="*/ 286657 h 478971"/>
              <a:gd name="connsiteX1" fmla="*/ 0 w 9129486"/>
              <a:gd name="connsiteY1" fmla="*/ 0 h 478971"/>
              <a:gd name="connsiteX2" fmla="*/ 1016000 w 9129486"/>
              <a:gd name="connsiteY2" fmla="*/ 29028 h 478971"/>
              <a:gd name="connsiteX3" fmla="*/ 2235200 w 9129486"/>
              <a:gd name="connsiteY3" fmla="*/ 58057 h 478971"/>
              <a:gd name="connsiteX4" fmla="*/ 3468914 w 9129486"/>
              <a:gd name="connsiteY4" fmla="*/ 58057 h 478971"/>
              <a:gd name="connsiteX5" fmla="*/ 4934857 w 9129486"/>
              <a:gd name="connsiteY5" fmla="*/ 101600 h 478971"/>
              <a:gd name="connsiteX6" fmla="*/ 5762171 w 9129486"/>
              <a:gd name="connsiteY6" fmla="*/ 101600 h 478971"/>
              <a:gd name="connsiteX7" fmla="*/ 6836229 w 9129486"/>
              <a:gd name="connsiteY7" fmla="*/ 87086 h 478971"/>
              <a:gd name="connsiteX8" fmla="*/ 8302171 w 9129486"/>
              <a:gd name="connsiteY8" fmla="*/ 116114 h 478971"/>
              <a:gd name="connsiteX9" fmla="*/ 9129486 w 9129486"/>
              <a:gd name="connsiteY9" fmla="*/ 101600 h 478971"/>
              <a:gd name="connsiteX10" fmla="*/ 9129486 w 9129486"/>
              <a:gd name="connsiteY10" fmla="*/ 478971 h 478971"/>
              <a:gd name="connsiteX11" fmla="*/ 8026400 w 9129486"/>
              <a:gd name="connsiteY11" fmla="*/ 449943 h 478971"/>
              <a:gd name="connsiteX12" fmla="*/ 6734629 w 9129486"/>
              <a:gd name="connsiteY12" fmla="*/ 406400 h 478971"/>
              <a:gd name="connsiteX13" fmla="*/ 6066971 w 9129486"/>
              <a:gd name="connsiteY13" fmla="*/ 391886 h 478971"/>
              <a:gd name="connsiteX14" fmla="*/ 5471886 w 9129486"/>
              <a:gd name="connsiteY14" fmla="*/ 406400 h 478971"/>
              <a:gd name="connsiteX15" fmla="*/ 4934857 w 9129486"/>
              <a:gd name="connsiteY15" fmla="*/ 420914 h 478971"/>
              <a:gd name="connsiteX16" fmla="*/ 4180114 w 9129486"/>
              <a:gd name="connsiteY16" fmla="*/ 435428 h 478971"/>
              <a:gd name="connsiteX17" fmla="*/ 3077029 w 9129486"/>
              <a:gd name="connsiteY17" fmla="*/ 377371 h 478971"/>
              <a:gd name="connsiteX18" fmla="*/ 2365829 w 9129486"/>
              <a:gd name="connsiteY18" fmla="*/ 391886 h 478971"/>
              <a:gd name="connsiteX19" fmla="*/ 1364343 w 9129486"/>
              <a:gd name="connsiteY19" fmla="*/ 362857 h 478971"/>
              <a:gd name="connsiteX20" fmla="*/ 406400 w 9129486"/>
              <a:gd name="connsiteY20" fmla="*/ 319314 h 478971"/>
              <a:gd name="connsiteX21" fmla="*/ 0 w 9129486"/>
              <a:gd name="connsiteY21" fmla="*/ 286657 h 4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129486" h="478971">
                <a:moveTo>
                  <a:pt x="0" y="286657"/>
                </a:moveTo>
                <a:lnTo>
                  <a:pt x="0" y="0"/>
                </a:lnTo>
                <a:lnTo>
                  <a:pt x="1016000" y="29028"/>
                </a:lnTo>
                <a:lnTo>
                  <a:pt x="2235200" y="58057"/>
                </a:lnTo>
                <a:lnTo>
                  <a:pt x="3468914" y="58057"/>
                </a:lnTo>
                <a:lnTo>
                  <a:pt x="4934857" y="101600"/>
                </a:lnTo>
                <a:lnTo>
                  <a:pt x="5762171" y="101600"/>
                </a:lnTo>
                <a:lnTo>
                  <a:pt x="6836229" y="87086"/>
                </a:lnTo>
                <a:lnTo>
                  <a:pt x="8302171" y="116114"/>
                </a:lnTo>
                <a:lnTo>
                  <a:pt x="9129486" y="101600"/>
                </a:lnTo>
                <a:lnTo>
                  <a:pt x="9129486" y="478971"/>
                </a:lnTo>
                <a:lnTo>
                  <a:pt x="8026400" y="449943"/>
                </a:lnTo>
                <a:lnTo>
                  <a:pt x="6734629" y="406400"/>
                </a:lnTo>
                <a:lnTo>
                  <a:pt x="6066971" y="391886"/>
                </a:lnTo>
                <a:lnTo>
                  <a:pt x="5471886" y="406400"/>
                </a:lnTo>
                <a:lnTo>
                  <a:pt x="4934857" y="420914"/>
                </a:lnTo>
                <a:lnTo>
                  <a:pt x="4180114" y="435428"/>
                </a:lnTo>
                <a:lnTo>
                  <a:pt x="3077029" y="377371"/>
                </a:lnTo>
                <a:lnTo>
                  <a:pt x="2365829" y="391886"/>
                </a:lnTo>
                <a:lnTo>
                  <a:pt x="1364343" y="362857"/>
                </a:lnTo>
                <a:lnTo>
                  <a:pt x="406400" y="319314"/>
                </a:lnTo>
                <a:lnTo>
                  <a:pt x="0" y="286657"/>
                </a:lnTo>
                <a:close/>
              </a:path>
            </a:pathLst>
          </a:custGeom>
          <a:solidFill>
            <a:srgbClr val="FFFF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0" y="2433488"/>
            <a:ext cx="9144000" cy="368711"/>
          </a:xfrm>
          <a:custGeom>
            <a:avLst/>
            <a:gdLst>
              <a:gd name="connsiteX0" fmla="*/ 0 w 9129252"/>
              <a:gd name="connsiteY0" fmla="*/ 250722 h 368710"/>
              <a:gd name="connsiteX1" fmla="*/ 0 w 9129252"/>
              <a:gd name="connsiteY1" fmla="*/ 0 h 368710"/>
              <a:gd name="connsiteX2" fmla="*/ 1563329 w 9129252"/>
              <a:gd name="connsiteY2" fmla="*/ 14748 h 368710"/>
              <a:gd name="connsiteX3" fmla="*/ 3510116 w 9129252"/>
              <a:gd name="connsiteY3" fmla="*/ 58993 h 368710"/>
              <a:gd name="connsiteX4" fmla="*/ 5220929 w 9129252"/>
              <a:gd name="connsiteY4" fmla="*/ 73742 h 368710"/>
              <a:gd name="connsiteX5" fmla="*/ 6784258 w 9129252"/>
              <a:gd name="connsiteY5" fmla="*/ 73742 h 368710"/>
              <a:gd name="connsiteX6" fmla="*/ 7905135 w 9129252"/>
              <a:gd name="connsiteY6" fmla="*/ 73742 h 368710"/>
              <a:gd name="connsiteX7" fmla="*/ 8790039 w 9129252"/>
              <a:gd name="connsiteY7" fmla="*/ 58993 h 368710"/>
              <a:gd name="connsiteX8" fmla="*/ 9129252 w 9129252"/>
              <a:gd name="connsiteY8" fmla="*/ 58993 h 368710"/>
              <a:gd name="connsiteX9" fmla="*/ 9129252 w 9129252"/>
              <a:gd name="connsiteY9" fmla="*/ 353961 h 368710"/>
              <a:gd name="connsiteX10" fmla="*/ 8377084 w 9129252"/>
              <a:gd name="connsiteY10" fmla="*/ 368710 h 368710"/>
              <a:gd name="connsiteX11" fmla="*/ 7197213 w 9129252"/>
              <a:gd name="connsiteY11" fmla="*/ 368710 h 368710"/>
              <a:gd name="connsiteX12" fmla="*/ 6695768 w 9129252"/>
              <a:gd name="connsiteY12" fmla="*/ 339213 h 368710"/>
              <a:gd name="connsiteX13" fmla="*/ 5692877 w 9129252"/>
              <a:gd name="connsiteY13" fmla="*/ 353961 h 368710"/>
              <a:gd name="connsiteX14" fmla="*/ 4424516 w 9129252"/>
              <a:gd name="connsiteY14" fmla="*/ 339213 h 368710"/>
              <a:gd name="connsiteX15" fmla="*/ 3347884 w 9129252"/>
              <a:gd name="connsiteY15" fmla="*/ 309716 h 368710"/>
              <a:gd name="connsiteX16" fmla="*/ 2389239 w 9129252"/>
              <a:gd name="connsiteY16" fmla="*/ 309716 h 368710"/>
              <a:gd name="connsiteX17" fmla="*/ 1371600 w 9129252"/>
              <a:gd name="connsiteY17" fmla="*/ 294968 h 368710"/>
              <a:gd name="connsiteX18" fmla="*/ 0 w 9129252"/>
              <a:gd name="connsiteY18" fmla="*/ 250722 h 368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29252" h="368710">
                <a:moveTo>
                  <a:pt x="0" y="250722"/>
                </a:moveTo>
                <a:lnTo>
                  <a:pt x="0" y="0"/>
                </a:lnTo>
                <a:lnTo>
                  <a:pt x="1563329" y="14748"/>
                </a:lnTo>
                <a:lnTo>
                  <a:pt x="3510116" y="58993"/>
                </a:lnTo>
                <a:lnTo>
                  <a:pt x="5220929" y="73742"/>
                </a:lnTo>
                <a:lnTo>
                  <a:pt x="6784258" y="73742"/>
                </a:lnTo>
                <a:lnTo>
                  <a:pt x="7905135" y="73742"/>
                </a:lnTo>
                <a:lnTo>
                  <a:pt x="8790039" y="58993"/>
                </a:lnTo>
                <a:lnTo>
                  <a:pt x="9129252" y="58993"/>
                </a:lnTo>
                <a:lnTo>
                  <a:pt x="9129252" y="353961"/>
                </a:lnTo>
                <a:lnTo>
                  <a:pt x="8377084" y="368710"/>
                </a:lnTo>
                <a:lnTo>
                  <a:pt x="7197213" y="368710"/>
                </a:lnTo>
                <a:lnTo>
                  <a:pt x="6695768" y="339213"/>
                </a:lnTo>
                <a:lnTo>
                  <a:pt x="5692877" y="353961"/>
                </a:lnTo>
                <a:lnTo>
                  <a:pt x="4424516" y="339213"/>
                </a:lnTo>
                <a:lnTo>
                  <a:pt x="3347884" y="309716"/>
                </a:lnTo>
                <a:lnTo>
                  <a:pt x="2389239" y="309716"/>
                </a:lnTo>
                <a:lnTo>
                  <a:pt x="1371600" y="294968"/>
                </a:lnTo>
                <a:lnTo>
                  <a:pt x="0" y="250722"/>
                </a:lnTo>
                <a:close/>
              </a:path>
            </a:pathLst>
          </a:custGeom>
          <a:solidFill>
            <a:srgbClr val="FF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0" y="3392133"/>
            <a:ext cx="9158748" cy="825911"/>
          </a:xfrm>
          <a:custGeom>
            <a:avLst/>
            <a:gdLst>
              <a:gd name="connsiteX0" fmla="*/ 0 w 9158748"/>
              <a:gd name="connsiteY0" fmla="*/ 678426 h 825910"/>
              <a:gd name="connsiteX1" fmla="*/ 0 w 9158748"/>
              <a:gd name="connsiteY1" fmla="*/ 44245 h 825910"/>
              <a:gd name="connsiteX2" fmla="*/ 1283110 w 9158748"/>
              <a:gd name="connsiteY2" fmla="*/ 73742 h 825910"/>
              <a:gd name="connsiteX3" fmla="*/ 2610465 w 9158748"/>
              <a:gd name="connsiteY3" fmla="*/ 29497 h 825910"/>
              <a:gd name="connsiteX4" fmla="*/ 3982065 w 9158748"/>
              <a:gd name="connsiteY4" fmla="*/ 0 h 825910"/>
              <a:gd name="connsiteX5" fmla="*/ 6091084 w 9158748"/>
              <a:gd name="connsiteY5" fmla="*/ 103239 h 825910"/>
              <a:gd name="connsiteX6" fmla="*/ 7374194 w 9158748"/>
              <a:gd name="connsiteY6" fmla="*/ 117987 h 825910"/>
              <a:gd name="connsiteX7" fmla="*/ 8657303 w 9158748"/>
              <a:gd name="connsiteY7" fmla="*/ 132736 h 825910"/>
              <a:gd name="connsiteX8" fmla="*/ 9144000 w 9158748"/>
              <a:gd name="connsiteY8" fmla="*/ 132736 h 825910"/>
              <a:gd name="connsiteX9" fmla="*/ 9158748 w 9158748"/>
              <a:gd name="connsiteY9" fmla="*/ 796413 h 825910"/>
              <a:gd name="connsiteX10" fmla="*/ 8141110 w 9158748"/>
              <a:gd name="connsiteY10" fmla="*/ 796413 h 825910"/>
              <a:gd name="connsiteX11" fmla="*/ 6769510 w 9158748"/>
              <a:gd name="connsiteY11" fmla="*/ 825910 h 825910"/>
              <a:gd name="connsiteX12" fmla="*/ 5958348 w 9158748"/>
              <a:gd name="connsiteY12" fmla="*/ 825910 h 825910"/>
              <a:gd name="connsiteX13" fmla="*/ 4955458 w 9158748"/>
              <a:gd name="connsiteY13" fmla="*/ 766916 h 825910"/>
              <a:gd name="connsiteX14" fmla="*/ 4468761 w 9158748"/>
              <a:gd name="connsiteY14" fmla="*/ 766916 h 825910"/>
              <a:gd name="connsiteX15" fmla="*/ 3731342 w 9158748"/>
              <a:gd name="connsiteY15" fmla="*/ 752168 h 825910"/>
              <a:gd name="connsiteX16" fmla="*/ 3200400 w 9158748"/>
              <a:gd name="connsiteY16" fmla="*/ 766916 h 825910"/>
              <a:gd name="connsiteX17" fmla="*/ 2462981 w 9158748"/>
              <a:gd name="connsiteY17" fmla="*/ 737419 h 825910"/>
              <a:gd name="connsiteX18" fmla="*/ 1725561 w 9158748"/>
              <a:gd name="connsiteY18" fmla="*/ 693174 h 825910"/>
              <a:gd name="connsiteX19" fmla="*/ 1563329 w 9158748"/>
              <a:gd name="connsiteY19" fmla="*/ 693174 h 825910"/>
              <a:gd name="connsiteX20" fmla="*/ 1371600 w 9158748"/>
              <a:gd name="connsiteY20" fmla="*/ 722671 h 825910"/>
              <a:gd name="connsiteX21" fmla="*/ 1106129 w 9158748"/>
              <a:gd name="connsiteY21" fmla="*/ 737419 h 825910"/>
              <a:gd name="connsiteX22" fmla="*/ 766916 w 9158748"/>
              <a:gd name="connsiteY22" fmla="*/ 707923 h 825910"/>
              <a:gd name="connsiteX23" fmla="*/ 516194 w 9158748"/>
              <a:gd name="connsiteY23" fmla="*/ 693174 h 825910"/>
              <a:gd name="connsiteX24" fmla="*/ 0 w 9158748"/>
              <a:gd name="connsiteY24" fmla="*/ 678426 h 825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158748" h="825910">
                <a:moveTo>
                  <a:pt x="0" y="678426"/>
                </a:moveTo>
                <a:lnTo>
                  <a:pt x="0" y="44245"/>
                </a:lnTo>
                <a:lnTo>
                  <a:pt x="1283110" y="73742"/>
                </a:lnTo>
                <a:lnTo>
                  <a:pt x="2610465" y="29497"/>
                </a:lnTo>
                <a:lnTo>
                  <a:pt x="3982065" y="0"/>
                </a:lnTo>
                <a:lnTo>
                  <a:pt x="6091084" y="103239"/>
                </a:lnTo>
                <a:lnTo>
                  <a:pt x="7374194" y="117987"/>
                </a:lnTo>
                <a:lnTo>
                  <a:pt x="8657303" y="132736"/>
                </a:lnTo>
                <a:lnTo>
                  <a:pt x="9144000" y="132736"/>
                </a:lnTo>
                <a:lnTo>
                  <a:pt x="9158748" y="796413"/>
                </a:lnTo>
                <a:lnTo>
                  <a:pt x="8141110" y="796413"/>
                </a:lnTo>
                <a:lnTo>
                  <a:pt x="6769510" y="825910"/>
                </a:lnTo>
                <a:lnTo>
                  <a:pt x="5958348" y="825910"/>
                </a:lnTo>
                <a:lnTo>
                  <a:pt x="4955458" y="766916"/>
                </a:lnTo>
                <a:lnTo>
                  <a:pt x="4468761" y="766916"/>
                </a:lnTo>
                <a:lnTo>
                  <a:pt x="3731342" y="752168"/>
                </a:lnTo>
                <a:lnTo>
                  <a:pt x="3200400" y="766916"/>
                </a:lnTo>
                <a:lnTo>
                  <a:pt x="2462981" y="737419"/>
                </a:lnTo>
                <a:lnTo>
                  <a:pt x="1725561" y="693174"/>
                </a:lnTo>
                <a:lnTo>
                  <a:pt x="1563329" y="693174"/>
                </a:lnTo>
                <a:lnTo>
                  <a:pt x="1371600" y="722671"/>
                </a:lnTo>
                <a:lnTo>
                  <a:pt x="1106129" y="737419"/>
                </a:lnTo>
                <a:lnTo>
                  <a:pt x="766916" y="707923"/>
                </a:lnTo>
                <a:lnTo>
                  <a:pt x="516194" y="693174"/>
                </a:lnTo>
                <a:lnTo>
                  <a:pt x="0" y="678426"/>
                </a:lnTo>
                <a:close/>
              </a:path>
            </a:pathLst>
          </a:custGeom>
          <a:solidFill>
            <a:srgbClr val="008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35"/>
          <p:cNvGrpSpPr/>
          <p:nvPr/>
        </p:nvGrpSpPr>
        <p:grpSpPr>
          <a:xfrm>
            <a:off x="0" y="3810006"/>
            <a:ext cx="9144000" cy="1956376"/>
            <a:chOff x="0" y="3810000"/>
            <a:chExt cx="9144000" cy="1956375"/>
          </a:xfrm>
        </p:grpSpPr>
        <p:sp>
          <p:nvSpPr>
            <p:cNvPr id="10" name="TextBox 9"/>
            <p:cNvSpPr txBox="1"/>
            <p:nvPr/>
          </p:nvSpPr>
          <p:spPr>
            <a:xfrm>
              <a:off x="0" y="5181600"/>
              <a:ext cx="9144000" cy="584775"/>
            </a:xfrm>
            <a:prstGeom prst="rect">
              <a:avLst/>
            </a:prstGeom>
            <a:noFill/>
          </p:spPr>
          <p:txBody>
            <a:bodyPr wrap="square" rtlCol="0">
              <a:spAutoFit/>
            </a:bodyPr>
            <a:lstStyle/>
            <a:p>
              <a:pPr algn="ctr"/>
              <a:r>
                <a:rPr lang="en-US" sz="3200" dirty="0" smtClean="0">
                  <a:solidFill>
                    <a:srgbClr val="0070C0"/>
                  </a:solidFill>
                  <a:effectLst>
                    <a:outerShdw blurRad="38100" dist="38100" dir="2700000" algn="tl">
                      <a:srgbClr val="000000">
                        <a:alpha val="43137"/>
                      </a:srgbClr>
                    </a:outerShdw>
                  </a:effectLst>
                </a:rPr>
                <a:t>Runoff producing areas</a:t>
              </a:r>
              <a:endParaRPr lang="en-US" sz="3200" dirty="0">
                <a:solidFill>
                  <a:srgbClr val="0070C0"/>
                </a:solidFill>
                <a:effectLst>
                  <a:outerShdw blurRad="38100" dist="38100" dir="2700000" algn="tl">
                    <a:srgbClr val="000000">
                      <a:alpha val="43137"/>
                    </a:srgbClr>
                  </a:outerShdw>
                </a:effectLst>
              </a:endParaRPr>
            </a:p>
          </p:txBody>
        </p:sp>
        <p:cxnSp>
          <p:nvCxnSpPr>
            <p:cNvPr id="15" name="Straight Arrow Connector 14"/>
            <p:cNvCxnSpPr/>
            <p:nvPr/>
          </p:nvCxnSpPr>
          <p:spPr>
            <a:xfrm flipH="1" flipV="1">
              <a:off x="3429000" y="3810000"/>
              <a:ext cx="381000" cy="13716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800600" y="4038600"/>
              <a:ext cx="0" cy="10668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6781800" y="3962400"/>
              <a:ext cx="533400" cy="12954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90600" y="3962400"/>
              <a:ext cx="1371600" cy="1371600"/>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grpSp>
      <p:sp>
        <p:nvSpPr>
          <p:cNvPr id="8" name="Freeform 7"/>
          <p:cNvSpPr/>
          <p:nvPr/>
        </p:nvSpPr>
        <p:spPr>
          <a:xfrm>
            <a:off x="45881" y="3307341"/>
            <a:ext cx="9313333" cy="962509"/>
          </a:xfrm>
          <a:custGeom>
            <a:avLst/>
            <a:gdLst>
              <a:gd name="connsiteX0" fmla="*/ 0 w 6635750"/>
              <a:gd name="connsiteY0" fmla="*/ 716537 h 778273"/>
              <a:gd name="connsiteX1" fmla="*/ 428625 w 6635750"/>
              <a:gd name="connsiteY1" fmla="*/ 605412 h 778273"/>
              <a:gd name="connsiteX2" fmla="*/ 555625 w 6635750"/>
              <a:gd name="connsiteY2" fmla="*/ 478412 h 778273"/>
              <a:gd name="connsiteX3" fmla="*/ 1174750 w 6635750"/>
              <a:gd name="connsiteY3" fmla="*/ 573662 h 778273"/>
              <a:gd name="connsiteX4" fmla="*/ 1524000 w 6635750"/>
              <a:gd name="connsiteY4" fmla="*/ 526037 h 778273"/>
              <a:gd name="connsiteX5" fmla="*/ 1365250 w 6635750"/>
              <a:gd name="connsiteY5" fmla="*/ 208537 h 778273"/>
              <a:gd name="connsiteX6" fmla="*/ 1698625 w 6635750"/>
              <a:gd name="connsiteY6" fmla="*/ 33912 h 778273"/>
              <a:gd name="connsiteX7" fmla="*/ 2095500 w 6635750"/>
              <a:gd name="connsiteY7" fmla="*/ 81537 h 778273"/>
              <a:gd name="connsiteX8" fmla="*/ 3571875 w 6635750"/>
              <a:gd name="connsiteY8" fmla="*/ 18037 h 778273"/>
              <a:gd name="connsiteX9" fmla="*/ 4079875 w 6635750"/>
              <a:gd name="connsiteY9" fmla="*/ 462537 h 778273"/>
              <a:gd name="connsiteX10" fmla="*/ 4222750 w 6635750"/>
              <a:gd name="connsiteY10" fmla="*/ 653037 h 778273"/>
              <a:gd name="connsiteX11" fmla="*/ 4826000 w 6635750"/>
              <a:gd name="connsiteY11" fmla="*/ 573662 h 778273"/>
              <a:gd name="connsiteX12" fmla="*/ 5413375 w 6635750"/>
              <a:gd name="connsiteY12" fmla="*/ 764162 h 778273"/>
              <a:gd name="connsiteX13" fmla="*/ 6635750 w 6635750"/>
              <a:gd name="connsiteY13" fmla="*/ 764162 h 778273"/>
              <a:gd name="connsiteX0" fmla="*/ 0 w 9096375"/>
              <a:gd name="connsiteY0" fmla="*/ 716537 h 765147"/>
              <a:gd name="connsiteX1" fmla="*/ 428625 w 9096375"/>
              <a:gd name="connsiteY1" fmla="*/ 605412 h 765147"/>
              <a:gd name="connsiteX2" fmla="*/ 555625 w 9096375"/>
              <a:gd name="connsiteY2" fmla="*/ 478412 h 765147"/>
              <a:gd name="connsiteX3" fmla="*/ 1174750 w 9096375"/>
              <a:gd name="connsiteY3" fmla="*/ 573662 h 765147"/>
              <a:gd name="connsiteX4" fmla="*/ 1524000 w 9096375"/>
              <a:gd name="connsiteY4" fmla="*/ 526037 h 765147"/>
              <a:gd name="connsiteX5" fmla="*/ 1365250 w 9096375"/>
              <a:gd name="connsiteY5" fmla="*/ 208537 h 765147"/>
              <a:gd name="connsiteX6" fmla="*/ 1698625 w 9096375"/>
              <a:gd name="connsiteY6" fmla="*/ 33912 h 765147"/>
              <a:gd name="connsiteX7" fmla="*/ 2095500 w 9096375"/>
              <a:gd name="connsiteY7" fmla="*/ 81537 h 765147"/>
              <a:gd name="connsiteX8" fmla="*/ 3571875 w 9096375"/>
              <a:gd name="connsiteY8" fmla="*/ 18037 h 765147"/>
              <a:gd name="connsiteX9" fmla="*/ 4079875 w 9096375"/>
              <a:gd name="connsiteY9" fmla="*/ 462537 h 765147"/>
              <a:gd name="connsiteX10" fmla="*/ 4222750 w 9096375"/>
              <a:gd name="connsiteY10" fmla="*/ 653037 h 765147"/>
              <a:gd name="connsiteX11" fmla="*/ 4826000 w 9096375"/>
              <a:gd name="connsiteY11" fmla="*/ 573662 h 765147"/>
              <a:gd name="connsiteX12" fmla="*/ 5413375 w 9096375"/>
              <a:gd name="connsiteY12" fmla="*/ 764162 h 765147"/>
              <a:gd name="connsiteX13" fmla="*/ 9096375 w 9096375"/>
              <a:gd name="connsiteY13" fmla="*/ 653037 h 765147"/>
              <a:gd name="connsiteX0" fmla="*/ 0 w 9098126"/>
              <a:gd name="connsiteY0" fmla="*/ 716537 h 764505"/>
              <a:gd name="connsiteX1" fmla="*/ 428625 w 9098126"/>
              <a:gd name="connsiteY1" fmla="*/ 605412 h 764505"/>
              <a:gd name="connsiteX2" fmla="*/ 555625 w 9098126"/>
              <a:gd name="connsiteY2" fmla="*/ 478412 h 764505"/>
              <a:gd name="connsiteX3" fmla="*/ 1174750 w 9098126"/>
              <a:gd name="connsiteY3" fmla="*/ 573662 h 764505"/>
              <a:gd name="connsiteX4" fmla="*/ 1524000 w 9098126"/>
              <a:gd name="connsiteY4" fmla="*/ 526037 h 764505"/>
              <a:gd name="connsiteX5" fmla="*/ 1365250 w 9098126"/>
              <a:gd name="connsiteY5" fmla="*/ 208537 h 764505"/>
              <a:gd name="connsiteX6" fmla="*/ 1698625 w 9098126"/>
              <a:gd name="connsiteY6" fmla="*/ 33912 h 764505"/>
              <a:gd name="connsiteX7" fmla="*/ 2095500 w 9098126"/>
              <a:gd name="connsiteY7" fmla="*/ 81537 h 764505"/>
              <a:gd name="connsiteX8" fmla="*/ 3571875 w 9098126"/>
              <a:gd name="connsiteY8" fmla="*/ 18037 h 764505"/>
              <a:gd name="connsiteX9" fmla="*/ 4079875 w 9098126"/>
              <a:gd name="connsiteY9" fmla="*/ 462537 h 764505"/>
              <a:gd name="connsiteX10" fmla="*/ 4222750 w 9098126"/>
              <a:gd name="connsiteY10" fmla="*/ 653037 h 764505"/>
              <a:gd name="connsiteX11" fmla="*/ 4826000 w 9098126"/>
              <a:gd name="connsiteY11" fmla="*/ 573662 h 764505"/>
              <a:gd name="connsiteX12" fmla="*/ 5413375 w 9098126"/>
              <a:gd name="connsiteY12" fmla="*/ 764162 h 764505"/>
              <a:gd name="connsiteX13" fmla="*/ 8699500 w 9098126"/>
              <a:gd name="connsiteY13" fmla="*/ 621287 h 764505"/>
              <a:gd name="connsiteX14" fmla="*/ 9096375 w 9098126"/>
              <a:gd name="connsiteY14" fmla="*/ 653037 h 764505"/>
              <a:gd name="connsiteX0" fmla="*/ 0 w 9098126"/>
              <a:gd name="connsiteY0" fmla="*/ 716537 h 776487"/>
              <a:gd name="connsiteX1" fmla="*/ 428625 w 9098126"/>
              <a:gd name="connsiteY1" fmla="*/ 605412 h 776487"/>
              <a:gd name="connsiteX2" fmla="*/ 555625 w 9098126"/>
              <a:gd name="connsiteY2" fmla="*/ 478412 h 776487"/>
              <a:gd name="connsiteX3" fmla="*/ 1174750 w 9098126"/>
              <a:gd name="connsiteY3" fmla="*/ 573662 h 776487"/>
              <a:gd name="connsiteX4" fmla="*/ 1524000 w 9098126"/>
              <a:gd name="connsiteY4" fmla="*/ 526037 h 776487"/>
              <a:gd name="connsiteX5" fmla="*/ 1365250 w 9098126"/>
              <a:gd name="connsiteY5" fmla="*/ 208537 h 776487"/>
              <a:gd name="connsiteX6" fmla="*/ 1698625 w 9098126"/>
              <a:gd name="connsiteY6" fmla="*/ 33912 h 776487"/>
              <a:gd name="connsiteX7" fmla="*/ 2095500 w 9098126"/>
              <a:gd name="connsiteY7" fmla="*/ 81537 h 776487"/>
              <a:gd name="connsiteX8" fmla="*/ 3571875 w 9098126"/>
              <a:gd name="connsiteY8" fmla="*/ 18037 h 776487"/>
              <a:gd name="connsiteX9" fmla="*/ 4079875 w 9098126"/>
              <a:gd name="connsiteY9" fmla="*/ 462537 h 776487"/>
              <a:gd name="connsiteX10" fmla="*/ 4222750 w 9098126"/>
              <a:gd name="connsiteY10" fmla="*/ 653037 h 776487"/>
              <a:gd name="connsiteX11" fmla="*/ 4826000 w 9098126"/>
              <a:gd name="connsiteY11" fmla="*/ 573662 h 776487"/>
              <a:gd name="connsiteX12" fmla="*/ 5413375 w 9098126"/>
              <a:gd name="connsiteY12" fmla="*/ 764162 h 776487"/>
              <a:gd name="connsiteX13" fmla="*/ 7635874 w 9098126"/>
              <a:gd name="connsiteY13" fmla="*/ 160912 h 776487"/>
              <a:gd name="connsiteX14" fmla="*/ 8699500 w 9098126"/>
              <a:gd name="connsiteY14" fmla="*/ 621287 h 776487"/>
              <a:gd name="connsiteX15" fmla="*/ 9096375 w 9098126"/>
              <a:gd name="connsiteY15" fmla="*/ 653037 h 776487"/>
              <a:gd name="connsiteX0" fmla="*/ 0 w 9098126"/>
              <a:gd name="connsiteY0" fmla="*/ 716537 h 730842"/>
              <a:gd name="connsiteX1" fmla="*/ 428625 w 9098126"/>
              <a:gd name="connsiteY1" fmla="*/ 605412 h 730842"/>
              <a:gd name="connsiteX2" fmla="*/ 555625 w 9098126"/>
              <a:gd name="connsiteY2" fmla="*/ 478412 h 730842"/>
              <a:gd name="connsiteX3" fmla="*/ 1174750 w 9098126"/>
              <a:gd name="connsiteY3" fmla="*/ 573662 h 730842"/>
              <a:gd name="connsiteX4" fmla="*/ 1524000 w 9098126"/>
              <a:gd name="connsiteY4" fmla="*/ 526037 h 730842"/>
              <a:gd name="connsiteX5" fmla="*/ 1365250 w 9098126"/>
              <a:gd name="connsiteY5" fmla="*/ 208537 h 730842"/>
              <a:gd name="connsiteX6" fmla="*/ 1698625 w 9098126"/>
              <a:gd name="connsiteY6" fmla="*/ 33912 h 730842"/>
              <a:gd name="connsiteX7" fmla="*/ 2095500 w 9098126"/>
              <a:gd name="connsiteY7" fmla="*/ 81537 h 730842"/>
              <a:gd name="connsiteX8" fmla="*/ 3571875 w 9098126"/>
              <a:gd name="connsiteY8" fmla="*/ 18037 h 730842"/>
              <a:gd name="connsiteX9" fmla="*/ 4079875 w 9098126"/>
              <a:gd name="connsiteY9" fmla="*/ 462537 h 730842"/>
              <a:gd name="connsiteX10" fmla="*/ 4222750 w 9098126"/>
              <a:gd name="connsiteY10" fmla="*/ 653037 h 730842"/>
              <a:gd name="connsiteX11" fmla="*/ 4826000 w 9098126"/>
              <a:gd name="connsiteY11" fmla="*/ 573662 h 730842"/>
              <a:gd name="connsiteX12" fmla="*/ 5794375 w 9098126"/>
              <a:gd name="connsiteY12" fmla="*/ 716537 h 730842"/>
              <a:gd name="connsiteX13" fmla="*/ 7635874 w 9098126"/>
              <a:gd name="connsiteY13" fmla="*/ 160912 h 730842"/>
              <a:gd name="connsiteX14" fmla="*/ 8699500 w 9098126"/>
              <a:gd name="connsiteY14" fmla="*/ 621287 h 730842"/>
              <a:gd name="connsiteX15" fmla="*/ 9096375 w 9098126"/>
              <a:gd name="connsiteY15" fmla="*/ 653037 h 730842"/>
              <a:gd name="connsiteX0" fmla="*/ 0 w 9098126"/>
              <a:gd name="connsiteY0" fmla="*/ 716537 h 716537"/>
              <a:gd name="connsiteX1" fmla="*/ 428625 w 9098126"/>
              <a:gd name="connsiteY1" fmla="*/ 605412 h 716537"/>
              <a:gd name="connsiteX2" fmla="*/ 555625 w 9098126"/>
              <a:gd name="connsiteY2" fmla="*/ 478412 h 716537"/>
              <a:gd name="connsiteX3" fmla="*/ 1174750 w 9098126"/>
              <a:gd name="connsiteY3" fmla="*/ 573662 h 716537"/>
              <a:gd name="connsiteX4" fmla="*/ 1524000 w 9098126"/>
              <a:gd name="connsiteY4" fmla="*/ 526037 h 716537"/>
              <a:gd name="connsiteX5" fmla="*/ 1365250 w 9098126"/>
              <a:gd name="connsiteY5" fmla="*/ 208537 h 716537"/>
              <a:gd name="connsiteX6" fmla="*/ 1698625 w 9098126"/>
              <a:gd name="connsiteY6" fmla="*/ 33912 h 716537"/>
              <a:gd name="connsiteX7" fmla="*/ 2095500 w 9098126"/>
              <a:gd name="connsiteY7" fmla="*/ 81537 h 716537"/>
              <a:gd name="connsiteX8" fmla="*/ 3571875 w 9098126"/>
              <a:gd name="connsiteY8" fmla="*/ 18037 h 716537"/>
              <a:gd name="connsiteX9" fmla="*/ 4079875 w 9098126"/>
              <a:gd name="connsiteY9" fmla="*/ 462537 h 716537"/>
              <a:gd name="connsiteX10" fmla="*/ 4222750 w 9098126"/>
              <a:gd name="connsiteY10" fmla="*/ 653037 h 716537"/>
              <a:gd name="connsiteX11" fmla="*/ 4826000 w 9098126"/>
              <a:gd name="connsiteY11" fmla="*/ 573662 h 716537"/>
              <a:gd name="connsiteX12" fmla="*/ 5794375 w 9098126"/>
              <a:gd name="connsiteY12" fmla="*/ 716537 h 716537"/>
              <a:gd name="connsiteX13" fmla="*/ 6397624 w 9098126"/>
              <a:gd name="connsiteY13" fmla="*/ 573662 h 716537"/>
              <a:gd name="connsiteX14" fmla="*/ 7635874 w 9098126"/>
              <a:gd name="connsiteY14" fmla="*/ 160912 h 716537"/>
              <a:gd name="connsiteX15" fmla="*/ 8699500 w 9098126"/>
              <a:gd name="connsiteY15" fmla="*/ 621287 h 716537"/>
              <a:gd name="connsiteX16" fmla="*/ 9096375 w 9098126"/>
              <a:gd name="connsiteY16" fmla="*/ 653037 h 716537"/>
              <a:gd name="connsiteX0" fmla="*/ 0 w 9098126"/>
              <a:gd name="connsiteY0" fmla="*/ 716537 h 716537"/>
              <a:gd name="connsiteX1" fmla="*/ 428625 w 9098126"/>
              <a:gd name="connsiteY1" fmla="*/ 605412 h 716537"/>
              <a:gd name="connsiteX2" fmla="*/ 555625 w 9098126"/>
              <a:gd name="connsiteY2" fmla="*/ 478412 h 716537"/>
              <a:gd name="connsiteX3" fmla="*/ 1174750 w 9098126"/>
              <a:gd name="connsiteY3" fmla="*/ 573662 h 716537"/>
              <a:gd name="connsiteX4" fmla="*/ 1524000 w 9098126"/>
              <a:gd name="connsiteY4" fmla="*/ 526037 h 716537"/>
              <a:gd name="connsiteX5" fmla="*/ 1365250 w 9098126"/>
              <a:gd name="connsiteY5" fmla="*/ 208537 h 716537"/>
              <a:gd name="connsiteX6" fmla="*/ 1698625 w 9098126"/>
              <a:gd name="connsiteY6" fmla="*/ 33912 h 716537"/>
              <a:gd name="connsiteX7" fmla="*/ 2095500 w 9098126"/>
              <a:gd name="connsiteY7" fmla="*/ 81537 h 716537"/>
              <a:gd name="connsiteX8" fmla="*/ 3571875 w 9098126"/>
              <a:gd name="connsiteY8" fmla="*/ 18037 h 716537"/>
              <a:gd name="connsiteX9" fmla="*/ 4079875 w 9098126"/>
              <a:gd name="connsiteY9" fmla="*/ 462537 h 716537"/>
              <a:gd name="connsiteX10" fmla="*/ 4222750 w 9098126"/>
              <a:gd name="connsiteY10" fmla="*/ 653037 h 716537"/>
              <a:gd name="connsiteX11" fmla="*/ 4826000 w 9098126"/>
              <a:gd name="connsiteY11" fmla="*/ 573662 h 716537"/>
              <a:gd name="connsiteX12" fmla="*/ 5794375 w 9098126"/>
              <a:gd name="connsiteY12" fmla="*/ 716537 h 716537"/>
              <a:gd name="connsiteX13" fmla="*/ 6397624 w 9098126"/>
              <a:gd name="connsiteY13" fmla="*/ 573662 h 716537"/>
              <a:gd name="connsiteX14" fmla="*/ 6873874 w 9098126"/>
              <a:gd name="connsiteY14" fmla="*/ 668913 h 716537"/>
              <a:gd name="connsiteX15" fmla="*/ 7635874 w 9098126"/>
              <a:gd name="connsiteY15" fmla="*/ 160912 h 716537"/>
              <a:gd name="connsiteX16" fmla="*/ 8699500 w 9098126"/>
              <a:gd name="connsiteY16" fmla="*/ 621287 h 716537"/>
              <a:gd name="connsiteX17" fmla="*/ 9096375 w 9098126"/>
              <a:gd name="connsiteY17" fmla="*/ 653037 h 716537"/>
              <a:gd name="connsiteX0" fmla="*/ 0 w 9098126"/>
              <a:gd name="connsiteY0" fmla="*/ 716537 h 716537"/>
              <a:gd name="connsiteX1" fmla="*/ 428625 w 9098126"/>
              <a:gd name="connsiteY1" fmla="*/ 605412 h 716537"/>
              <a:gd name="connsiteX2" fmla="*/ 555625 w 9098126"/>
              <a:gd name="connsiteY2" fmla="*/ 478412 h 716537"/>
              <a:gd name="connsiteX3" fmla="*/ 1174750 w 9098126"/>
              <a:gd name="connsiteY3" fmla="*/ 573662 h 716537"/>
              <a:gd name="connsiteX4" fmla="*/ 1524000 w 9098126"/>
              <a:gd name="connsiteY4" fmla="*/ 526037 h 716537"/>
              <a:gd name="connsiteX5" fmla="*/ 1365250 w 9098126"/>
              <a:gd name="connsiteY5" fmla="*/ 208537 h 716537"/>
              <a:gd name="connsiteX6" fmla="*/ 1698625 w 9098126"/>
              <a:gd name="connsiteY6" fmla="*/ 33912 h 716537"/>
              <a:gd name="connsiteX7" fmla="*/ 2095500 w 9098126"/>
              <a:gd name="connsiteY7" fmla="*/ 81537 h 716537"/>
              <a:gd name="connsiteX8" fmla="*/ 3571875 w 9098126"/>
              <a:gd name="connsiteY8" fmla="*/ 18037 h 716537"/>
              <a:gd name="connsiteX9" fmla="*/ 4079875 w 9098126"/>
              <a:gd name="connsiteY9" fmla="*/ 462537 h 716537"/>
              <a:gd name="connsiteX10" fmla="*/ 4222750 w 9098126"/>
              <a:gd name="connsiteY10" fmla="*/ 653037 h 716537"/>
              <a:gd name="connsiteX11" fmla="*/ 4826000 w 9098126"/>
              <a:gd name="connsiteY11" fmla="*/ 573662 h 716537"/>
              <a:gd name="connsiteX12" fmla="*/ 5794375 w 9098126"/>
              <a:gd name="connsiteY12" fmla="*/ 716537 h 716537"/>
              <a:gd name="connsiteX13" fmla="*/ 6397624 w 9098126"/>
              <a:gd name="connsiteY13" fmla="*/ 573662 h 716537"/>
              <a:gd name="connsiteX14" fmla="*/ 6873874 w 9098126"/>
              <a:gd name="connsiteY14" fmla="*/ 668913 h 716537"/>
              <a:gd name="connsiteX15" fmla="*/ 6318249 w 9098126"/>
              <a:gd name="connsiteY15" fmla="*/ 192663 h 716537"/>
              <a:gd name="connsiteX16" fmla="*/ 7635874 w 9098126"/>
              <a:gd name="connsiteY16" fmla="*/ 160912 h 716537"/>
              <a:gd name="connsiteX17" fmla="*/ 8699500 w 9098126"/>
              <a:gd name="connsiteY17" fmla="*/ 621287 h 716537"/>
              <a:gd name="connsiteX18" fmla="*/ 9096375 w 9098126"/>
              <a:gd name="connsiteY18" fmla="*/ 653037 h 716537"/>
              <a:gd name="connsiteX0" fmla="*/ 0 w 9313333"/>
              <a:gd name="connsiteY0" fmla="*/ 762000 h 810109"/>
              <a:gd name="connsiteX1" fmla="*/ 428625 w 9313333"/>
              <a:gd name="connsiteY1" fmla="*/ 650875 h 810109"/>
              <a:gd name="connsiteX2" fmla="*/ 555625 w 9313333"/>
              <a:gd name="connsiteY2" fmla="*/ 523875 h 810109"/>
              <a:gd name="connsiteX3" fmla="*/ 1174750 w 9313333"/>
              <a:gd name="connsiteY3" fmla="*/ 619125 h 810109"/>
              <a:gd name="connsiteX4" fmla="*/ 1524000 w 9313333"/>
              <a:gd name="connsiteY4" fmla="*/ 571500 h 810109"/>
              <a:gd name="connsiteX5" fmla="*/ 1365250 w 9313333"/>
              <a:gd name="connsiteY5" fmla="*/ 254000 h 810109"/>
              <a:gd name="connsiteX6" fmla="*/ 1698625 w 9313333"/>
              <a:gd name="connsiteY6" fmla="*/ 79375 h 810109"/>
              <a:gd name="connsiteX7" fmla="*/ 2095500 w 9313333"/>
              <a:gd name="connsiteY7" fmla="*/ 127000 h 810109"/>
              <a:gd name="connsiteX8" fmla="*/ 3571875 w 9313333"/>
              <a:gd name="connsiteY8" fmla="*/ 63500 h 810109"/>
              <a:gd name="connsiteX9" fmla="*/ 4079875 w 9313333"/>
              <a:gd name="connsiteY9" fmla="*/ 508000 h 810109"/>
              <a:gd name="connsiteX10" fmla="*/ 4222750 w 9313333"/>
              <a:gd name="connsiteY10" fmla="*/ 698500 h 810109"/>
              <a:gd name="connsiteX11" fmla="*/ 4826000 w 9313333"/>
              <a:gd name="connsiteY11" fmla="*/ 619125 h 810109"/>
              <a:gd name="connsiteX12" fmla="*/ 5794375 w 9313333"/>
              <a:gd name="connsiteY12" fmla="*/ 762000 h 810109"/>
              <a:gd name="connsiteX13" fmla="*/ 6397624 w 9313333"/>
              <a:gd name="connsiteY13" fmla="*/ 619125 h 810109"/>
              <a:gd name="connsiteX14" fmla="*/ 6873874 w 9313333"/>
              <a:gd name="connsiteY14" fmla="*/ 714376 h 810109"/>
              <a:gd name="connsiteX15" fmla="*/ 6318249 w 9313333"/>
              <a:gd name="connsiteY15" fmla="*/ 238126 h 810109"/>
              <a:gd name="connsiteX16" fmla="*/ 7635874 w 9313333"/>
              <a:gd name="connsiteY16" fmla="*/ 206375 h 810109"/>
              <a:gd name="connsiteX17" fmla="*/ 8699500 w 9313333"/>
              <a:gd name="connsiteY17" fmla="*/ 666750 h 810109"/>
              <a:gd name="connsiteX18" fmla="*/ 9098126 w 9313333"/>
              <a:gd name="connsiteY18" fmla="*/ 807463 h 810109"/>
              <a:gd name="connsiteX0" fmla="*/ 0 w 9313333"/>
              <a:gd name="connsiteY0" fmla="*/ 762000 h 962509"/>
              <a:gd name="connsiteX1" fmla="*/ 428625 w 9313333"/>
              <a:gd name="connsiteY1" fmla="*/ 650875 h 962509"/>
              <a:gd name="connsiteX2" fmla="*/ 555625 w 9313333"/>
              <a:gd name="connsiteY2" fmla="*/ 523875 h 962509"/>
              <a:gd name="connsiteX3" fmla="*/ 1174750 w 9313333"/>
              <a:gd name="connsiteY3" fmla="*/ 619125 h 962509"/>
              <a:gd name="connsiteX4" fmla="*/ 1524000 w 9313333"/>
              <a:gd name="connsiteY4" fmla="*/ 571500 h 962509"/>
              <a:gd name="connsiteX5" fmla="*/ 1365250 w 9313333"/>
              <a:gd name="connsiteY5" fmla="*/ 254000 h 962509"/>
              <a:gd name="connsiteX6" fmla="*/ 1698625 w 9313333"/>
              <a:gd name="connsiteY6" fmla="*/ 79375 h 962509"/>
              <a:gd name="connsiteX7" fmla="*/ 2095500 w 9313333"/>
              <a:gd name="connsiteY7" fmla="*/ 127000 h 962509"/>
              <a:gd name="connsiteX8" fmla="*/ 3571875 w 9313333"/>
              <a:gd name="connsiteY8" fmla="*/ 63500 h 962509"/>
              <a:gd name="connsiteX9" fmla="*/ 4079875 w 9313333"/>
              <a:gd name="connsiteY9" fmla="*/ 508000 h 962509"/>
              <a:gd name="connsiteX10" fmla="*/ 4222750 w 9313333"/>
              <a:gd name="connsiteY10" fmla="*/ 698500 h 962509"/>
              <a:gd name="connsiteX11" fmla="*/ 4826000 w 9313333"/>
              <a:gd name="connsiteY11" fmla="*/ 619125 h 962509"/>
              <a:gd name="connsiteX12" fmla="*/ 5794375 w 9313333"/>
              <a:gd name="connsiteY12" fmla="*/ 762000 h 962509"/>
              <a:gd name="connsiteX13" fmla="*/ 6397624 w 9313333"/>
              <a:gd name="connsiteY13" fmla="*/ 619125 h 962509"/>
              <a:gd name="connsiteX14" fmla="*/ 6873874 w 9313333"/>
              <a:gd name="connsiteY14" fmla="*/ 714376 h 962509"/>
              <a:gd name="connsiteX15" fmla="*/ 6318249 w 9313333"/>
              <a:gd name="connsiteY15" fmla="*/ 238126 h 962509"/>
              <a:gd name="connsiteX16" fmla="*/ 7635874 w 9313333"/>
              <a:gd name="connsiteY16" fmla="*/ 206375 h 962509"/>
              <a:gd name="connsiteX17" fmla="*/ 8699500 w 9313333"/>
              <a:gd name="connsiteY17" fmla="*/ 666750 h 962509"/>
              <a:gd name="connsiteX18" fmla="*/ 9098126 w 9313333"/>
              <a:gd name="connsiteY18" fmla="*/ 959863 h 962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313333" h="962509">
                <a:moveTo>
                  <a:pt x="0" y="762000"/>
                </a:moveTo>
                <a:cubicBezTo>
                  <a:pt x="168010" y="726281"/>
                  <a:pt x="336021" y="690562"/>
                  <a:pt x="428625" y="650875"/>
                </a:cubicBezTo>
                <a:cubicBezTo>
                  <a:pt x="521229" y="611187"/>
                  <a:pt x="431271" y="529167"/>
                  <a:pt x="555625" y="523875"/>
                </a:cubicBezTo>
                <a:cubicBezTo>
                  <a:pt x="679979" y="518583"/>
                  <a:pt x="1013354" y="611188"/>
                  <a:pt x="1174750" y="619125"/>
                </a:cubicBezTo>
                <a:cubicBezTo>
                  <a:pt x="1336146" y="627062"/>
                  <a:pt x="1492250" y="632354"/>
                  <a:pt x="1524000" y="571500"/>
                </a:cubicBezTo>
                <a:cubicBezTo>
                  <a:pt x="1555750" y="510646"/>
                  <a:pt x="1336146" y="336021"/>
                  <a:pt x="1365250" y="254000"/>
                </a:cubicBezTo>
                <a:cubicBezTo>
                  <a:pt x="1394354" y="171979"/>
                  <a:pt x="1576917" y="100542"/>
                  <a:pt x="1698625" y="79375"/>
                </a:cubicBezTo>
                <a:cubicBezTo>
                  <a:pt x="1820333" y="58208"/>
                  <a:pt x="1783292" y="129646"/>
                  <a:pt x="2095500" y="127000"/>
                </a:cubicBezTo>
                <a:cubicBezTo>
                  <a:pt x="2407708" y="124354"/>
                  <a:pt x="3241146" y="0"/>
                  <a:pt x="3571875" y="63500"/>
                </a:cubicBezTo>
                <a:cubicBezTo>
                  <a:pt x="3902604" y="127000"/>
                  <a:pt x="3971396" y="402167"/>
                  <a:pt x="4079875" y="508000"/>
                </a:cubicBezTo>
                <a:cubicBezTo>
                  <a:pt x="4188354" y="613833"/>
                  <a:pt x="4098396" y="679979"/>
                  <a:pt x="4222750" y="698500"/>
                </a:cubicBezTo>
                <a:cubicBezTo>
                  <a:pt x="4347104" y="717021"/>
                  <a:pt x="4564062" y="608542"/>
                  <a:pt x="4826000" y="619125"/>
                </a:cubicBezTo>
                <a:cubicBezTo>
                  <a:pt x="5087938" y="629708"/>
                  <a:pt x="5532438" y="762000"/>
                  <a:pt x="5794375" y="762000"/>
                </a:cubicBezTo>
                <a:cubicBezTo>
                  <a:pt x="6056312" y="762000"/>
                  <a:pt x="6220353" y="674687"/>
                  <a:pt x="6397624" y="619125"/>
                </a:cubicBezTo>
                <a:cubicBezTo>
                  <a:pt x="6574895" y="563563"/>
                  <a:pt x="6749520" y="738188"/>
                  <a:pt x="6873874" y="714376"/>
                </a:cubicBezTo>
                <a:cubicBezTo>
                  <a:pt x="6998228" y="690564"/>
                  <a:pt x="6191249" y="322793"/>
                  <a:pt x="6318249" y="238126"/>
                </a:cubicBezTo>
                <a:cubicBezTo>
                  <a:pt x="6445249" y="153459"/>
                  <a:pt x="7376582" y="174625"/>
                  <a:pt x="7635874" y="206375"/>
                </a:cubicBezTo>
                <a:cubicBezTo>
                  <a:pt x="7895166" y="238125"/>
                  <a:pt x="8477250" y="666750"/>
                  <a:pt x="8699500" y="666750"/>
                </a:cubicBezTo>
                <a:cubicBezTo>
                  <a:pt x="9313333" y="648229"/>
                  <a:pt x="9013459" y="962509"/>
                  <a:pt x="9098126" y="959863"/>
                </a:cubicBezTo>
              </a:path>
            </a:pathLst>
          </a:custGeom>
          <a:solidFill>
            <a:schemeClr val="accent1">
              <a:alpha val="29000"/>
            </a:schemeClr>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 name="Rectangle 2"/>
          <p:cNvSpPr txBox="1">
            <a:spLocks noChangeArrowheads="1"/>
          </p:cNvSpPr>
          <p:nvPr/>
        </p:nvSpPr>
        <p:spPr>
          <a:xfrm>
            <a:off x="0" y="0"/>
            <a:ext cx="9144000" cy="1219200"/>
          </a:xfrm>
          <a:prstGeom prst="rect">
            <a:avLst/>
          </a:prstGeom>
        </p:spPr>
        <p:txBody>
          <a:bodyPr vert="horz" lIns="91440" tIns="45720" rIns="91440" bIns="45720" rtlCol="0" anchor="ctr">
            <a:noAutofit/>
          </a:bodyPr>
          <a:lstStyle/>
          <a:p>
            <a:pPr marL="0" lvl="0" indent="0" defTabSz="914400" eaLnBrk="1" fontAlgn="base" latinLnBrk="0" hangingPunct="1">
              <a:buClr>
                <a:schemeClr val="lt1"/>
              </a:buClr>
              <a:buSzPct val="100000"/>
              <a:tabLst/>
              <a:defRPr/>
            </a:pPr>
            <a:r>
              <a:rPr lang="en-US" sz="3600" b="1" dirty="0">
                <a:solidFill>
                  <a:schemeClr val="lt1"/>
                </a:solidFill>
              </a:rPr>
              <a:t>Phosphorus Index – a strategic tool for critical source area (CSA) identification</a:t>
            </a:r>
          </a:p>
        </p:txBody>
      </p:sp>
    </p:spTree>
    <p:extLst>
      <p:ext uri="{BB962C8B-B14F-4D97-AF65-F5344CB8AC3E}">
        <p14:creationId xmlns:p14="http://schemas.microsoft.com/office/powerpoint/2010/main" val="670241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dark-gradient">
  <a:themeElements>
    <a:clrScheme name="Custom 346">
      <a:dk1>
        <a:srgbClr val="000000"/>
      </a:dk1>
      <a:lt1>
        <a:srgbClr val="FFFFFF"/>
      </a:lt1>
      <a:dk2>
        <a:srgbClr val="4C4C4C"/>
      </a:dk2>
      <a:lt2>
        <a:srgbClr val="CCCCCC"/>
      </a:lt2>
      <a:accent1>
        <a:srgbClr val="89B4B8"/>
      </a:accent1>
      <a:accent2>
        <a:srgbClr val="AFA6CA"/>
      </a:accent2>
      <a:accent3>
        <a:srgbClr val="A5B492"/>
      </a:accent3>
      <a:accent4>
        <a:srgbClr val="E8CD6D"/>
      </a:accent4>
      <a:accent5>
        <a:srgbClr val="F4A447"/>
      </a:accent5>
      <a:accent6>
        <a:srgbClr val="D09D94"/>
      </a:accent6>
      <a:hlink>
        <a:srgbClr val="5EA7AA"/>
      </a:hlink>
      <a:folHlink>
        <a:srgbClr val="A295B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224</TotalTime>
  <Words>1496</Words>
  <Application>Microsoft Office PowerPoint</Application>
  <PresentationFormat>On-screen Show (4:3)</PresentationFormat>
  <Paragraphs>197</Paragraphs>
  <Slides>23</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Comic Sans MS</vt:lpstr>
      <vt:lpstr>Corbel</vt:lpstr>
      <vt:lpstr>Times New Roman</vt:lpstr>
      <vt:lpstr>dark-gradient</vt:lpstr>
      <vt:lpstr>The Potential Effect of Modern Erosion on Surface Runoff</vt:lpstr>
      <vt:lpstr>In the news...</vt:lpstr>
      <vt:lpstr>PowerPoint Presentation</vt:lpstr>
      <vt:lpstr>PowerPoint Presentation</vt:lpstr>
      <vt:lpstr>The Fertilizer Forecaster Project</vt:lpstr>
      <vt:lpstr>PowerPoint Presentation</vt:lpstr>
      <vt:lpstr>PowerPoint Presentation</vt:lpstr>
      <vt:lpstr>PowerPoint Presentation</vt:lpstr>
      <vt:lpstr>PowerPoint Presentation</vt:lpstr>
      <vt:lpstr>PowerPoint Presentation</vt:lpstr>
      <vt:lpstr>PowerPoint Presentation</vt:lpstr>
      <vt:lpstr>Results and outcomes Digitally modeling and mapping soil restrictive layers</vt:lpstr>
      <vt:lpstr>PowerPoint Presentation</vt:lpstr>
      <vt:lpstr>My Hypothesis</vt:lpstr>
      <vt:lpstr>My Part</vt:lpstr>
      <vt:lpstr>The Data</vt:lpstr>
      <vt:lpstr>Methods</vt:lpstr>
      <vt:lpstr>Methods</vt:lpstr>
      <vt:lpstr>Methods</vt:lpstr>
      <vt:lpstr>Anticipated Results</vt:lpstr>
      <vt:lpstr>Potential Presentation Venues</vt:lpstr>
      <vt:lpstr>References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Potential Effect of Modern Erosion on Surface Runoff</dc:title>
  <dc:creator>Patrick Drohan</dc:creator>
  <cp:lastModifiedBy>Melissa Albino</cp:lastModifiedBy>
  <cp:revision>16</cp:revision>
  <dcterms:modified xsi:type="dcterms:W3CDTF">2014-10-27T19:24:30Z</dcterms:modified>
</cp:coreProperties>
</file>