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25"/>
  </p:notesMasterIdLst>
  <p:sldIdLst>
    <p:sldId id="256" r:id="rId3"/>
    <p:sldId id="257" r:id="rId4"/>
    <p:sldId id="275" r:id="rId5"/>
    <p:sldId id="258" r:id="rId6"/>
    <p:sldId id="263" r:id="rId7"/>
    <p:sldId id="282" r:id="rId8"/>
    <p:sldId id="266" r:id="rId9"/>
    <p:sldId id="260" r:id="rId10"/>
    <p:sldId id="259" r:id="rId11"/>
    <p:sldId id="279" r:id="rId12"/>
    <p:sldId id="269" r:id="rId13"/>
    <p:sldId id="271" r:id="rId14"/>
    <p:sldId id="273" r:id="rId15"/>
    <p:sldId id="267" r:id="rId16"/>
    <p:sldId id="261" r:id="rId17"/>
    <p:sldId id="272" r:id="rId18"/>
    <p:sldId id="280" r:id="rId19"/>
    <p:sldId id="270" r:id="rId20"/>
    <p:sldId id="278" r:id="rId21"/>
    <p:sldId id="262" r:id="rId22"/>
    <p:sldId id="281" r:id="rId23"/>
    <p:sldId id="276"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70" autoAdjust="0"/>
    <p:restoredTop sz="79172" autoAdjust="0"/>
  </p:normalViewPr>
  <p:slideViewPr>
    <p:cSldViewPr>
      <p:cViewPr varScale="1">
        <p:scale>
          <a:sx n="86" d="100"/>
          <a:sy n="86" d="100"/>
        </p:scale>
        <p:origin x="-69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750"/>
    </p:cViewPr>
  </p:notesTextViewPr>
  <p:notesViewPr>
    <p:cSldViewPr>
      <p:cViewPr varScale="1">
        <p:scale>
          <a:sx n="83" d="100"/>
          <a:sy n="83" d="100"/>
        </p:scale>
        <p:origin x="-1992"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8287AA-0D99-42CE-A71B-10FA9908BBF8}" type="datetimeFigureOut">
              <a:rPr lang="en-US" smtClean="0"/>
              <a:pPr/>
              <a:t>12/18/2012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C167DB-EFF0-400D-96A1-6799F871DE5B}" type="slidenum">
              <a:rPr lang="en-US" smtClean="0"/>
              <a:pPr/>
              <a:t>‹#›</a:t>
            </a:fld>
            <a:endParaRPr lang="en-US" dirty="0"/>
          </a:p>
        </p:txBody>
      </p:sp>
    </p:spTree>
    <p:extLst>
      <p:ext uri="{BB962C8B-B14F-4D97-AF65-F5344CB8AC3E}">
        <p14:creationId xmlns:p14="http://schemas.microsoft.com/office/powerpoint/2010/main" val="2377308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7C167DB-EFF0-400D-96A1-6799F871DE5B}"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I am going to run through a series</a:t>
            </a:r>
            <a:r>
              <a:rPr lang="en-US" baseline="0" dirty="0" smtClean="0"/>
              <a:t> of three different specimens to illustrate the shift of focus on specimens through time.</a:t>
            </a:r>
          </a:p>
          <a:p>
            <a:endParaRPr lang="en-US" baseline="0" dirty="0" smtClean="0"/>
          </a:p>
          <a:p>
            <a:r>
              <a:rPr lang="en-US" baseline="0" dirty="0" smtClean="0"/>
              <a:t>The first columbine was collected in 1872 and does contain enough location information to really locate a point in space and georeference the specimen.  Early museum collection efforts focused more on asking questions about taxonomy and morphology than on geography.  </a:t>
            </a:r>
            <a:r>
              <a:rPr lang="en-US" b="0" baseline="0" dirty="0" smtClean="0"/>
              <a:t>In this case the extent of the location data is Colorado Territory and Flora of the Rocky Mountains.</a:t>
            </a:r>
          </a:p>
          <a:p>
            <a:endParaRPr lang="en-US" b="0" baseline="0" dirty="0" smtClean="0"/>
          </a:p>
          <a:p>
            <a:r>
              <a:rPr lang="en-US" b="0" baseline="0" dirty="0" smtClean="0"/>
              <a:t>The second specimen provides more information giving a physical place Lookout Mountain as well as a month and year July 1916.  This information would allow us to at least find the area where the collection occurred but still leaves quite a bit of ambiguity.</a:t>
            </a:r>
          </a:p>
          <a:p>
            <a:endParaRPr lang="en-US" b="0" baseline="0" dirty="0" smtClean="0"/>
          </a:p>
          <a:p>
            <a:r>
              <a:rPr lang="en-US" b="0" baseline="0" dirty="0" smtClean="0"/>
              <a:t>The final example is a more contemporary example of the information that is associated with a collection.  Here we have State, County information and date collected coupled with a narrative about where the collection occurred.  The label also contains some habitat information and associated species (Engelmann’s Spruce) along with elevation and most importantly from a GIS standpoint geographic coordinates. </a:t>
            </a:r>
          </a:p>
          <a:p>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So what am I trying to illustrate here?  </a:t>
            </a:r>
          </a:p>
          <a:p>
            <a:r>
              <a:rPr lang="en-US" baseline="0" dirty="0" smtClean="0"/>
              <a:t>I am not trying to suggest that early scientists were doing a bad job collecting information in the field.  Scientists at the end of the 19</a:t>
            </a:r>
            <a:r>
              <a:rPr lang="en-US" baseline="30000" dirty="0" smtClean="0"/>
              <a:t>th</a:t>
            </a:r>
            <a:r>
              <a:rPr lang="en-US" baseline="0" dirty="0" smtClean="0"/>
              <a:t> century could never have guessed what future questions might be asked about the specimens they collected.  Things like genetic sequencing and computer analysis were not even a thing of science fiction at that time.  My point is that applying a little more effort to collecting information especially geographic information can move a casual observation by a citizen scientist into something that could be used in a scientific study.</a:t>
            </a:r>
          </a:p>
          <a:p>
            <a:endParaRPr lang="en-US" dirty="0"/>
          </a:p>
        </p:txBody>
      </p:sp>
      <p:sp>
        <p:nvSpPr>
          <p:cNvPr id="4" name="Slide Number Placeholder 3"/>
          <p:cNvSpPr>
            <a:spLocks noGrp="1"/>
          </p:cNvSpPr>
          <p:nvPr>
            <p:ph type="sldNum" sz="quarter" idx="10"/>
          </p:nvPr>
        </p:nvSpPr>
        <p:spPr/>
        <p:txBody>
          <a:bodyPr/>
          <a:lstStyle/>
          <a:p>
            <a:fld id="{D7C167DB-EFF0-400D-96A1-6799F871DE5B}" type="slidenum">
              <a:rPr lang="en-US" smtClean="0"/>
              <a:pPr/>
              <a:t>10</a:t>
            </a:fld>
            <a:endParaRPr lang="en-US" dirty="0"/>
          </a:p>
        </p:txBody>
      </p:sp>
    </p:spTree>
    <p:extLst>
      <p:ext uri="{BB962C8B-B14F-4D97-AF65-F5344CB8AC3E}">
        <p14:creationId xmlns:p14="http://schemas.microsoft.com/office/powerpoint/2010/main" val="11020521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It is great to submit an observation saying you were in the city of Boulder as it provides an additional datum point, however, it is even better when more specific locations can be provided as it allows for the potential to study changes</a:t>
            </a:r>
            <a:r>
              <a:rPr lang="en-US" baseline="0" dirty="0" smtClean="0"/>
              <a:t> at a finer scale.  We want to move citizen science from historic (i.e. Colorado Territory) to modern data collection levels.  Moving from data such as a Gray Wolf in Yellowstone to providing specific locations and geographic coordinates can achieve this.  The more we can blur the line between science and citizen science the more potential uses there will be for the data collected in these projects.</a:t>
            </a:r>
            <a:r>
              <a:rPr lang="en-US" dirty="0" smtClean="0">
                <a:latin typeface="Times New Roman"/>
                <a:ea typeface="Calibri"/>
                <a:cs typeface="Times New Roman"/>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a:ea typeface="Calibri"/>
                <a:cs typeface="Times New Roman"/>
              </a:rPr>
              <a:t>Basic collection information for a museum specimen includes taxonomy (i.e., family, genus and species data), location such as state, county and municipality, and finally the date the collection was made and who made the collection.  Further information can include habitat data, elevation and associated species that were collected or observed nearby. </a:t>
            </a:r>
            <a:endParaRPr lang="en-US" dirty="0" smtClean="0">
              <a:latin typeface="+mn-lt"/>
              <a:ea typeface="Calibri"/>
              <a:cs typeface="Times New Roman"/>
            </a:endParaRPr>
          </a:p>
          <a:p>
            <a:endParaRPr lang="en-US" dirty="0"/>
          </a:p>
        </p:txBody>
      </p:sp>
      <p:sp>
        <p:nvSpPr>
          <p:cNvPr id="4" name="Slide Number Placeholder 3"/>
          <p:cNvSpPr>
            <a:spLocks noGrp="1"/>
          </p:cNvSpPr>
          <p:nvPr>
            <p:ph type="sldNum" sz="quarter" idx="10"/>
          </p:nvPr>
        </p:nvSpPr>
        <p:spPr/>
        <p:txBody>
          <a:bodyPr/>
          <a:lstStyle/>
          <a:p>
            <a:fld id="{D7C167DB-EFF0-400D-96A1-6799F871DE5B}" type="slidenum">
              <a:rPr lang="en-US" smtClean="0"/>
              <a:pPr/>
              <a:t>11</a:t>
            </a:fld>
            <a:endParaRPr lang="en-US" dirty="0"/>
          </a:p>
        </p:txBody>
      </p:sp>
    </p:spTree>
    <p:extLst>
      <p:ext uri="{BB962C8B-B14F-4D97-AF65-F5344CB8AC3E}">
        <p14:creationId xmlns:p14="http://schemas.microsoft.com/office/powerpoint/2010/main" val="1231332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is one of the more common species seen in Boulder but the last collected observation for Boulder County was in 1963.</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Older collections often do not have as detailed of location data as more contemporary collections. 7 of 16 just list Boulder another 4 list the University of Colorado campus.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 readily identifiable species a photograph can often provide enough proof of a species account that they can be used as a voucher for that species occurring at a specific point and time.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D7C167DB-EFF0-400D-96A1-6799F871DE5B}" type="slidenum">
              <a:rPr lang="en-US" smtClean="0"/>
              <a:pPr/>
              <a:t>12</a:t>
            </a:fld>
            <a:endParaRPr lang="en-US" dirty="0"/>
          </a:p>
        </p:txBody>
      </p:sp>
    </p:spTree>
    <p:extLst>
      <p:ext uri="{BB962C8B-B14F-4D97-AF65-F5344CB8AC3E}">
        <p14:creationId xmlns:p14="http://schemas.microsoft.com/office/powerpoint/2010/main" val="23526585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took the georeferenced locations for all</a:t>
            </a:r>
            <a:r>
              <a:rPr lang="en-US" baseline="0" dirty="0" smtClean="0"/>
              <a:t> of the Fox Squirrels in the University of Colorado Collection and created a map using ArcMap. As mentioned above many of the locations are repeated so even though there are 16 observations seen here many are not unique and overlap. </a:t>
            </a:r>
          </a:p>
          <a:p>
            <a:endParaRPr lang="en-US" baseline="0" dirty="0" smtClean="0"/>
          </a:p>
          <a:p>
            <a:r>
              <a:rPr lang="en-US" baseline="0" dirty="0" smtClean="0"/>
              <a:t>From here I made a conscious effort to note the location of fox squirrels I saw while going about my daily life to illustrate how citizen observations could be used in conjunction with museum data.  I then added the observations I made walking to and from work or happened to make over the course of the week.  These new observations contain more specific location narratives and allow for finer georeferencing.</a:t>
            </a:r>
          </a:p>
          <a:p>
            <a:endParaRPr lang="en-US" baseline="0" dirty="0" smtClean="0"/>
          </a:p>
        </p:txBody>
      </p:sp>
      <p:sp>
        <p:nvSpPr>
          <p:cNvPr id="4" name="Slide Number Placeholder 3"/>
          <p:cNvSpPr>
            <a:spLocks noGrp="1"/>
          </p:cNvSpPr>
          <p:nvPr>
            <p:ph type="sldNum" sz="quarter" idx="10"/>
          </p:nvPr>
        </p:nvSpPr>
        <p:spPr/>
        <p:txBody>
          <a:bodyPr/>
          <a:lstStyle/>
          <a:p>
            <a:fld id="{D7C167DB-EFF0-400D-96A1-6799F871DE5B}" type="slidenum">
              <a:rPr lang="en-US" smtClean="0"/>
              <a:pPr/>
              <a:t>13</a:t>
            </a:fld>
            <a:endParaRPr lang="en-US" dirty="0"/>
          </a:p>
        </p:txBody>
      </p:sp>
    </p:spTree>
    <p:extLst>
      <p:ext uri="{BB962C8B-B14F-4D97-AF65-F5344CB8AC3E}">
        <p14:creationId xmlns:p14="http://schemas.microsoft.com/office/powerpoint/2010/main" val="27737032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latin typeface="Times New Roman"/>
                <a:cs typeface="Times New Roman"/>
              </a:rPr>
              <a:t>So how do I plan to do all of this?  What needs to be put in place?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latin typeface="Times New Roman"/>
                <a:cs typeface="Times New Roman"/>
              </a:rPr>
              <a:t>The database will be housed online and will be accessed using PHP scripts.  PHP is a server side scripting language that allows dynamic content such as specimens in a database to be integrated into a webpage.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latin typeface="Times New Roman"/>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latin typeface="Times New Roman"/>
                <a:cs typeface="Times New Roman"/>
              </a:rPr>
              <a:t>HTML or Hyper Text Markup Language is a programming language that is often used to create websites.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latin typeface="Times New Roman"/>
                <a:cs typeface="Times New Roman"/>
              </a:rPr>
              <a:t>Google Application Programming Interface (API)  is a language that is used to create web maps and mashups that combine data with mapping to create web content that includes geographic visualizations.</a:t>
            </a:r>
            <a:endParaRPr lang="en-US" dirty="0"/>
          </a:p>
        </p:txBody>
      </p:sp>
      <p:sp>
        <p:nvSpPr>
          <p:cNvPr id="4" name="Slide Number Placeholder 3"/>
          <p:cNvSpPr>
            <a:spLocks noGrp="1"/>
          </p:cNvSpPr>
          <p:nvPr>
            <p:ph type="sldNum" sz="quarter" idx="10"/>
          </p:nvPr>
        </p:nvSpPr>
        <p:spPr/>
        <p:txBody>
          <a:bodyPr/>
          <a:lstStyle/>
          <a:p>
            <a:fld id="{D7C167DB-EFF0-400D-96A1-6799F871DE5B}" type="slidenum">
              <a:rPr lang="en-US" smtClean="0"/>
              <a:pPr/>
              <a:t>14</a:t>
            </a:fld>
            <a:endParaRPr lang="en-US" dirty="0"/>
          </a:p>
        </p:txBody>
      </p:sp>
    </p:spTree>
    <p:extLst>
      <p:ext uri="{BB962C8B-B14F-4D97-AF65-F5344CB8AC3E}">
        <p14:creationId xmlns:p14="http://schemas.microsoft.com/office/powerpoint/2010/main" val="17949829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a:cs typeface="Times New Roman"/>
              </a:rPr>
              <a:t>The</a:t>
            </a:r>
            <a:r>
              <a:rPr lang="en-US" baseline="0" dirty="0" smtClean="0">
                <a:latin typeface="Times New Roman"/>
                <a:cs typeface="Times New Roman"/>
              </a:rPr>
              <a:t> Database will be populated using previously georeferenced specimens from the University of Colorado Museum that are currently stored in MaNIS and HerpNET (VertNet).  The initial scope will be limited to Boulder County Colorado and will include only specimens from the mammal, reptile and amphibian collections.  </a:t>
            </a:r>
            <a:r>
              <a:rPr lang="en-US" dirty="0" smtClean="0">
                <a:latin typeface="Times New Roman"/>
                <a:ea typeface="Calibri"/>
                <a:cs typeface="Times New Roman"/>
              </a:rPr>
              <a:t>Data from these sources will provide historical baseline information for the project,</a:t>
            </a:r>
            <a:r>
              <a:rPr lang="en-US" baseline="0" dirty="0" smtClean="0">
                <a:latin typeface="Times New Roman"/>
                <a:ea typeface="Calibri"/>
                <a:cs typeface="Times New Roman"/>
              </a:rPr>
              <a:t> however, the specimens are not all georeferenced so the data pool will be smaller than the number of specimens.  The scope of the project may need to shift as I am just one person and not working on a grant.  I am more interested in herpetology and this would be my natural leaning but it is a bit harder to make citizen science observations of reptiles in the middle of winter than it is for mammals.</a:t>
            </a:r>
            <a:endParaRPr lang="en-US" dirty="0"/>
          </a:p>
        </p:txBody>
      </p:sp>
      <p:sp>
        <p:nvSpPr>
          <p:cNvPr id="4" name="Slide Number Placeholder 3"/>
          <p:cNvSpPr>
            <a:spLocks noGrp="1"/>
          </p:cNvSpPr>
          <p:nvPr>
            <p:ph type="sldNum" sz="quarter" idx="10"/>
          </p:nvPr>
        </p:nvSpPr>
        <p:spPr/>
        <p:txBody>
          <a:bodyPr/>
          <a:lstStyle/>
          <a:p>
            <a:fld id="{D7C167DB-EFF0-400D-96A1-6799F871DE5B}"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rough mockup of how I see</a:t>
            </a:r>
            <a:r>
              <a:rPr lang="en-US" baseline="0" dirty="0" smtClean="0"/>
              <a:t> the application functioning.</a:t>
            </a:r>
          </a:p>
          <a:p>
            <a:r>
              <a:rPr lang="en-US" baseline="0" dirty="0" smtClean="0"/>
              <a:t>Search functions would be created using drop down menus to select pre-populated information for searches.</a:t>
            </a:r>
          </a:p>
          <a:p>
            <a:r>
              <a:rPr lang="en-US" baseline="0" dirty="0" smtClean="0"/>
              <a:t>I think it is important to make sure that data from different sources can be viewed simultaneously, however, it is important that this information is differentiated.  For this reason observations from different sources will be color coded and users will be able to turn various sources on and off.  This is done through a series of check boxes below the drop down menus.</a:t>
            </a:r>
          </a:p>
          <a:p>
            <a:r>
              <a:rPr lang="en-US" baseline="0" dirty="0" smtClean="0"/>
              <a:t>Lastly the system will have the ability for user submitted VGI.</a:t>
            </a:r>
            <a:endParaRPr lang="en-US" dirty="0"/>
          </a:p>
        </p:txBody>
      </p:sp>
      <p:sp>
        <p:nvSpPr>
          <p:cNvPr id="4" name="Slide Number Placeholder 3"/>
          <p:cNvSpPr>
            <a:spLocks noGrp="1"/>
          </p:cNvSpPr>
          <p:nvPr>
            <p:ph type="sldNum" sz="quarter" idx="10"/>
          </p:nvPr>
        </p:nvSpPr>
        <p:spPr/>
        <p:txBody>
          <a:bodyPr/>
          <a:lstStyle/>
          <a:p>
            <a:fld id="{D7C167DB-EFF0-400D-96A1-6799F871DE5B}" type="slidenum">
              <a:rPr lang="en-US" smtClean="0"/>
              <a:pPr/>
              <a:t>16</a:t>
            </a:fld>
            <a:endParaRPr lang="en-US" dirty="0"/>
          </a:p>
        </p:txBody>
      </p:sp>
    </p:spTree>
    <p:extLst>
      <p:ext uri="{BB962C8B-B14F-4D97-AF65-F5344CB8AC3E}">
        <p14:creationId xmlns:p14="http://schemas.microsoft.com/office/powerpoint/2010/main" val="31423257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form will be set up to include information typically associated with museum collections.  By focusing on creating high level scientific observations the data will be more useful.  An important aspect of this is allowing the observer to submit an image of the observation so identification can be validated.</a:t>
            </a:r>
          </a:p>
          <a:p>
            <a:r>
              <a:rPr lang="en-US" dirty="0" smtClean="0"/>
              <a:t>Not all observations will be identified by the collector.  In cases where an image is captured but the observer does not know what they have seen species could be identified using crowdsourcing.  </a:t>
            </a:r>
          </a:p>
          <a:p>
            <a:r>
              <a:rPr lang="en-US" dirty="0" smtClean="0"/>
              <a:t>People generally do not know the geographic location of the places they visit so an</a:t>
            </a:r>
            <a:r>
              <a:rPr lang="en-US" baseline="0" dirty="0" smtClean="0"/>
              <a:t> integral piece of allowing users to submit VGI is to include tools to allow users to georeference their observations </a:t>
            </a:r>
            <a:r>
              <a:rPr lang="en-US" dirty="0" smtClean="0"/>
              <a:t>(Goodchild 2007). </a:t>
            </a:r>
            <a:endParaRPr lang="en-US" dirty="0"/>
          </a:p>
        </p:txBody>
      </p:sp>
      <p:sp>
        <p:nvSpPr>
          <p:cNvPr id="4" name="Slide Number Placeholder 3"/>
          <p:cNvSpPr>
            <a:spLocks noGrp="1"/>
          </p:cNvSpPr>
          <p:nvPr>
            <p:ph type="sldNum" sz="quarter" idx="10"/>
          </p:nvPr>
        </p:nvSpPr>
        <p:spPr/>
        <p:txBody>
          <a:bodyPr/>
          <a:lstStyle/>
          <a:p>
            <a:fld id="{D7C167DB-EFF0-400D-96A1-6799F871DE5B}" type="slidenum">
              <a:rPr lang="en-US" smtClean="0"/>
              <a:pPr/>
              <a:t>17</a:t>
            </a:fld>
            <a:endParaRPr lang="en-US" dirty="0"/>
          </a:p>
        </p:txBody>
      </p:sp>
    </p:spTree>
    <p:extLst>
      <p:ext uri="{BB962C8B-B14F-4D97-AF65-F5344CB8AC3E}">
        <p14:creationId xmlns:p14="http://schemas.microsoft.com/office/powerpoint/2010/main" val="2012635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a typeface="Calibri"/>
                <a:cs typeface="Times New Roman"/>
              </a:rPr>
              <a:t>The greatest potential for increasing our collective knowledge base comes in using VGI and citizen scientists to document the occurrence of various species that can be used in conjunction with museum and survey data to monitor species and populations.</a:t>
            </a:r>
            <a:endParaRPr lang="en-US" dirty="0" smtClean="0"/>
          </a:p>
          <a:p>
            <a:r>
              <a:rPr lang="en-US" dirty="0" smtClean="0"/>
              <a:t>Remaining cognizant of potential problems from Citizen Science, VGI and crowdsourcing such as sampling bias, differences in training levels, and the potential to ignore common occurrences will help to increase the validity of citizen science projects.</a:t>
            </a:r>
          </a:p>
          <a:p>
            <a:r>
              <a:rPr lang="en-US" dirty="0" smtClean="0"/>
              <a:t>Setting rigorous standards can help to bridge the gap between citizen science and science in its traditional sense.</a:t>
            </a:r>
          </a:p>
          <a:p>
            <a:endParaRPr lang="en-US" dirty="0"/>
          </a:p>
        </p:txBody>
      </p:sp>
      <p:sp>
        <p:nvSpPr>
          <p:cNvPr id="4" name="Slide Number Placeholder 3"/>
          <p:cNvSpPr>
            <a:spLocks noGrp="1"/>
          </p:cNvSpPr>
          <p:nvPr>
            <p:ph type="sldNum" sz="quarter" idx="10"/>
          </p:nvPr>
        </p:nvSpPr>
        <p:spPr/>
        <p:txBody>
          <a:bodyPr/>
          <a:lstStyle/>
          <a:p>
            <a:fld id="{D7C167DB-EFF0-400D-96A1-6799F871DE5B}" type="slidenum">
              <a:rPr lang="en-US" smtClean="0"/>
              <a:pPr/>
              <a:t>18</a:t>
            </a:fld>
            <a:endParaRPr lang="en-US" dirty="0"/>
          </a:p>
        </p:txBody>
      </p:sp>
    </p:spTree>
    <p:extLst>
      <p:ext uri="{BB962C8B-B14F-4D97-AF65-F5344CB8AC3E}">
        <p14:creationId xmlns:p14="http://schemas.microsoft.com/office/powerpoint/2010/main" val="27946426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Allow for general observation of species through citizen science.  Incorporating citizen science with museum data has the potential to close spatial and temporal gaps in the data.  Facilitate the general collection of data that could provide baseline information for</a:t>
            </a:r>
            <a:r>
              <a:rPr lang="en-US" baseline="0" dirty="0" smtClean="0"/>
              <a:t> future focused studies.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Create a means for different data types to “talk” to each other so they can be visualized together.  I firmly believe that in this instance the sum is much greater than the individual types of data if they can be integrated into a single system.</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Involving the general public in conservation efforts and fostering an interest in the natural world through citizen science. Community involvement in conservation efforts has been shown to be positively correlated with the success of conservation projects (Brooks 2006).  Getting the public involved</a:t>
            </a:r>
            <a:r>
              <a:rPr lang="en-US" baseline="0" dirty="0" smtClean="0"/>
              <a:t> with the natural world helps to foster respect for nature.</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D7C167DB-EFF0-400D-96A1-6799F871DE5B}" type="slidenum">
              <a:rPr lang="en-US" smtClean="0"/>
              <a:pPr/>
              <a:t>19</a:t>
            </a:fld>
            <a:endParaRPr lang="en-US" dirty="0"/>
          </a:p>
        </p:txBody>
      </p:sp>
    </p:spTree>
    <p:extLst>
      <p:ext uri="{BB962C8B-B14F-4D97-AF65-F5344CB8AC3E}">
        <p14:creationId xmlns:p14="http://schemas.microsoft.com/office/powerpoint/2010/main" val="2760296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My undergraduate degree is from the University of Colorado in Environmental, Population and Organism Biology so for most of my time at Penn State I have attempted to focus my projects on some aspect relating to biology.  I am interested in museum studies and biodiversity informatics, biogeography and niche modeling and these interests lead me to Geographic Information Systems.   For my capstone project I am interested in examining the potential roles that citizen science and volunteered geographic information could have when combined with data from museum collections. </a:t>
            </a:r>
          </a:p>
          <a:p>
            <a:endParaRPr lang="en-US" dirty="0"/>
          </a:p>
        </p:txBody>
      </p:sp>
      <p:sp>
        <p:nvSpPr>
          <p:cNvPr id="4" name="Slide Number Placeholder 3"/>
          <p:cNvSpPr>
            <a:spLocks noGrp="1"/>
          </p:cNvSpPr>
          <p:nvPr>
            <p:ph type="sldNum" sz="quarter" idx="10"/>
          </p:nvPr>
        </p:nvSpPr>
        <p:spPr/>
        <p:txBody>
          <a:bodyPr/>
          <a:lstStyle/>
          <a:p>
            <a:fld id="{D7C167DB-EFF0-400D-96A1-6799F871DE5B}"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7C167DB-EFF0-400D-96A1-6799F871DE5B}"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would like to thank</a:t>
            </a:r>
            <a:r>
              <a:rPr lang="en-US" baseline="0" dirty="0" smtClean="0"/>
              <a:t> the University of Colorado Museum which provided the base collection data used in this presentation.  Specifically the Botany, Mammal and Reptile and Amphibian collections were used as data points in this proposal.  The National Science Foundation for funding VertNet that is currently used to serve the University of Colorado Mammal and Reptile and Amphibian databases (MaNIS and HerpNet respectively).  I would also like to thank my instructors throughout the MGIS program especially Joe Bishop, Justine Blanford and Jim Detwiler who’s courses have greatly contributed to my ability to pursue this project.</a:t>
            </a:r>
            <a:endParaRPr lang="en-US" dirty="0"/>
          </a:p>
        </p:txBody>
      </p:sp>
      <p:sp>
        <p:nvSpPr>
          <p:cNvPr id="4" name="Slide Number Placeholder 3"/>
          <p:cNvSpPr>
            <a:spLocks noGrp="1"/>
          </p:cNvSpPr>
          <p:nvPr>
            <p:ph type="sldNum" sz="quarter" idx="10"/>
          </p:nvPr>
        </p:nvSpPr>
        <p:spPr/>
        <p:txBody>
          <a:bodyPr/>
          <a:lstStyle/>
          <a:p>
            <a:fld id="{D7C167DB-EFF0-400D-96A1-6799F871DE5B}" type="slidenum">
              <a:rPr lang="en-US" smtClean="0"/>
              <a:pPr/>
              <a:t>21</a:t>
            </a:fld>
            <a:endParaRPr lang="en-US" dirty="0"/>
          </a:p>
        </p:txBody>
      </p:sp>
    </p:spTree>
    <p:extLst>
      <p:ext uri="{BB962C8B-B14F-4D97-AF65-F5344CB8AC3E}">
        <p14:creationId xmlns:p14="http://schemas.microsoft.com/office/powerpoint/2010/main" val="31703979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C167DB-EFF0-400D-96A1-6799F871DE5B}" type="slidenum">
              <a:rPr lang="en-US" smtClean="0"/>
              <a:pPr/>
              <a:t>22</a:t>
            </a:fld>
            <a:endParaRPr lang="en-US" dirty="0"/>
          </a:p>
        </p:txBody>
      </p:sp>
    </p:spTree>
    <p:extLst>
      <p:ext uri="{BB962C8B-B14F-4D97-AF65-F5344CB8AC3E}">
        <p14:creationId xmlns:p14="http://schemas.microsoft.com/office/powerpoint/2010/main" val="3026563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Biological Collections:  Preserved physical</a:t>
            </a:r>
            <a:r>
              <a:rPr lang="en-US" baseline="0" dirty="0" smtClean="0"/>
              <a:t> </a:t>
            </a:r>
            <a:r>
              <a:rPr lang="en-US" dirty="0" smtClean="0"/>
              <a:t>specimens housed in Natural History Museums. </a:t>
            </a:r>
            <a:r>
              <a:rPr lang="en-US" sz="1200" kern="1200" dirty="0" smtClean="0">
                <a:solidFill>
                  <a:schemeClr val="tx1"/>
                </a:solidFill>
                <a:effectLst/>
                <a:latin typeface="+mn-lt"/>
                <a:ea typeface="+mn-ea"/>
                <a:cs typeface="+mn-cs"/>
              </a:rPr>
              <a:t>Estimates of the number of specimens housed in the worlds museums and herbaria are between 2.5-</a:t>
            </a:r>
            <a:r>
              <a:rPr lang="en-US" sz="1200" strike="sngStrike"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3 billion specimens that have been collected over the past 300 years (Pyke and Ehrlich 2010).</a:t>
            </a:r>
            <a:endParaRPr lang="en-US" dirty="0" smtClean="0"/>
          </a:p>
          <a:p>
            <a:endParaRPr lang="en-US" dirty="0" smtClean="0"/>
          </a:p>
          <a:p>
            <a:r>
              <a:rPr lang="en-US" dirty="0" smtClean="0"/>
              <a:t>Surveys:  </a:t>
            </a:r>
            <a:r>
              <a:rPr lang="en-US" dirty="0" smtClean="0">
                <a:latin typeface="Times New Roman"/>
                <a:ea typeface="Calibri"/>
                <a:cs typeface="Times New Roman"/>
              </a:rPr>
              <a:t>Survey and monitoring approaches record data on species observance and location and do not require a physical specimen; if provided in a consistent format they can potentially be used to augment location data associated with biological collections (Kelling 2008).  </a:t>
            </a:r>
            <a:r>
              <a:rPr lang="en-US" dirty="0" smtClean="0"/>
              <a:t>Can be either a citizen science project or a more specific scientific endeavor.</a:t>
            </a:r>
            <a:r>
              <a:rPr lang="en-US" baseline="0" dirty="0" smtClean="0"/>
              <a:t> </a:t>
            </a:r>
            <a:endParaRPr lang="en-US" dirty="0" smtClean="0">
              <a:latin typeface="Times New Roman"/>
              <a:ea typeface="Calibri"/>
              <a:cs typeface="Times New Roman"/>
            </a:endParaRP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Citizen Science:  Directed or non-directed projects where</a:t>
            </a:r>
            <a:r>
              <a:rPr lang="en-US" baseline="0" dirty="0" smtClean="0"/>
              <a:t> data is collected by non-scientists. </a:t>
            </a:r>
            <a:r>
              <a:rPr lang="en-US" dirty="0" smtClean="0"/>
              <a:t>(Goodchild 2007).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D7C167DB-EFF0-400D-96A1-6799F871DE5B}" type="slidenum">
              <a:rPr lang="en-US" smtClean="0"/>
              <a:pPr/>
              <a:t>3</a:t>
            </a:fld>
            <a:endParaRPr lang="en-US" dirty="0"/>
          </a:p>
        </p:txBody>
      </p:sp>
    </p:spTree>
    <p:extLst>
      <p:ext uri="{BB962C8B-B14F-4D97-AF65-F5344CB8AC3E}">
        <p14:creationId xmlns:p14="http://schemas.microsoft.com/office/powerpoint/2010/main" val="1765232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am going to go over a few definitions before I start to make sure everyone is familiar with these concepts.</a:t>
            </a:r>
          </a:p>
          <a:p>
            <a:endParaRPr lang="en-US" dirty="0" smtClean="0"/>
          </a:p>
          <a:p>
            <a:r>
              <a:rPr lang="en-US" dirty="0" smtClean="0"/>
              <a:t>Volunteered Geographic Information or VGI: the collection of user generated content that includes a geographic component (Goodchild 2007). </a:t>
            </a:r>
          </a:p>
          <a:p>
            <a:r>
              <a:rPr lang="en-US" dirty="0" smtClean="0"/>
              <a:t>This is content from the general public that has been georeferenced.  VGI forms the basis for projects like Wikimapia</a:t>
            </a:r>
            <a:r>
              <a:rPr lang="en-US" baseline="0" dirty="0" smtClean="0"/>
              <a:t> and</a:t>
            </a:r>
            <a:r>
              <a:rPr lang="en-US" dirty="0" smtClean="0"/>
              <a:t> OpenStreetMap and rely on continued contribution and recruitment of volunteers to provide data.</a:t>
            </a:r>
          </a:p>
          <a:p>
            <a:endParaRPr lang="en-US" dirty="0" smtClean="0"/>
          </a:p>
          <a:p>
            <a:r>
              <a:rPr lang="en-US" dirty="0" smtClean="0"/>
              <a:t>Crowdsourcing: the act of outsourcing the collection or processing of information to the general public (Howe 2006).  In many cases with VGI the contributor may not know everything about the data they are submitting.  Crowdsourcing relies on experts or</a:t>
            </a:r>
            <a:r>
              <a:rPr lang="en-US" baseline="0" dirty="0" smtClean="0"/>
              <a:t> experienced hobbyists within a field to help make sense of the data being submitted.  In this case crowdsourcing would come from biologists or enthusiasts that know the species being photographed.</a:t>
            </a:r>
            <a:endParaRPr lang="en-US" dirty="0"/>
          </a:p>
        </p:txBody>
      </p:sp>
      <p:sp>
        <p:nvSpPr>
          <p:cNvPr id="4" name="Slide Number Placeholder 3"/>
          <p:cNvSpPr>
            <a:spLocks noGrp="1"/>
          </p:cNvSpPr>
          <p:nvPr>
            <p:ph type="sldNum" sz="quarter" idx="10"/>
          </p:nvPr>
        </p:nvSpPr>
        <p:spPr/>
        <p:txBody>
          <a:bodyPr/>
          <a:lstStyle/>
          <a:p>
            <a:fld id="{D7C167DB-EFF0-400D-96A1-6799F871DE5B}"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dirty="0" smtClean="0">
                <a:ea typeface="Calibri"/>
                <a:cs typeface="Times New Roman"/>
              </a:rPr>
              <a:t>Christmas Bird Count started in 1900 and has grown to include over 50,000 volunteers in over 2,000 locations and provides a means for monitoring avian species diversity and abundance (National Audubon Society 2012).  </a:t>
            </a:r>
          </a:p>
          <a:p>
            <a:pPr marL="0" marR="0" indent="0">
              <a:lnSpc>
                <a:spcPct val="115000"/>
              </a:lnSpc>
              <a:spcBef>
                <a:spcPts val="0"/>
              </a:spcBef>
              <a:spcAft>
                <a:spcPts val="1000"/>
              </a:spcAft>
              <a:buNone/>
            </a:pPr>
            <a:endParaRPr lang="en-US" dirty="0" smtClean="0">
              <a:ea typeface="Calibri"/>
              <a:cs typeface="Times New Roman"/>
            </a:endParaRPr>
          </a:p>
          <a:p>
            <a:pPr marL="0" marR="0">
              <a:lnSpc>
                <a:spcPct val="115000"/>
              </a:lnSpc>
              <a:spcBef>
                <a:spcPts val="0"/>
              </a:spcBef>
              <a:spcAft>
                <a:spcPts val="1000"/>
              </a:spcAft>
            </a:pPr>
            <a:r>
              <a:rPr lang="en-US" dirty="0" smtClean="0">
                <a:ea typeface="Calibri"/>
                <a:cs typeface="Times New Roman"/>
              </a:rPr>
              <a:t>Gigablitz  A new and innovative use of crowdsourcing was conducted by the Gigablitz project that used volunteers around the globe to capture high resolution images that were later analyzed using crowdsourcing to identify the species pictured (Gigablitz 2011).</a:t>
            </a:r>
          </a:p>
          <a:p>
            <a:pPr marL="0" marR="0">
              <a:lnSpc>
                <a:spcPct val="115000"/>
              </a:lnSpc>
              <a:spcBef>
                <a:spcPts val="0"/>
              </a:spcBef>
              <a:spcAft>
                <a:spcPts val="1000"/>
              </a:spcAft>
            </a:pPr>
            <a:endParaRPr lang="en-US" dirty="0" smtClean="0"/>
          </a:p>
          <a:p>
            <a:pPr marL="0" marR="0">
              <a:lnSpc>
                <a:spcPct val="115000"/>
              </a:lnSpc>
              <a:spcBef>
                <a:spcPts val="0"/>
              </a:spcBef>
              <a:spcAft>
                <a:spcPts val="1000"/>
              </a:spcAft>
            </a:pPr>
            <a:r>
              <a:rPr lang="en-US" dirty="0" smtClean="0"/>
              <a:t>Zooniverse has over 700,000 citizen scientists contributing to 12 projects including weather, space and cancer studies  (Zooniverse 2012).</a:t>
            </a:r>
          </a:p>
          <a:p>
            <a:endParaRPr lang="en-US" dirty="0"/>
          </a:p>
        </p:txBody>
      </p:sp>
      <p:sp>
        <p:nvSpPr>
          <p:cNvPr id="4" name="Slide Number Placeholder 3"/>
          <p:cNvSpPr>
            <a:spLocks noGrp="1"/>
          </p:cNvSpPr>
          <p:nvPr>
            <p:ph type="sldNum" sz="quarter" idx="10"/>
          </p:nvPr>
        </p:nvSpPr>
        <p:spPr/>
        <p:txBody>
          <a:bodyPr/>
          <a:lstStyle/>
          <a:p>
            <a:fld id="{D7C167DB-EFF0-400D-96A1-6799F871DE5B}" type="slidenum">
              <a:rPr lang="en-US" smtClean="0"/>
              <a:pPr/>
              <a:t>5</a:t>
            </a:fld>
            <a:endParaRPr lang="en-US" dirty="0"/>
          </a:p>
        </p:txBody>
      </p:sp>
    </p:spTree>
    <p:extLst>
      <p:ext uri="{BB962C8B-B14F-4D97-AF65-F5344CB8AC3E}">
        <p14:creationId xmlns:p14="http://schemas.microsoft.com/office/powerpoint/2010/main" val="2550851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a:t>
            </a:r>
            <a:r>
              <a:rPr lang="en-US" baseline="0" dirty="0" smtClean="0"/>
              <a:t> there are several different citizen science projects and informatics projects dealing with biology and or biodiversity, there seems to be a gap between the two.  I think there is a great potential to combine efforts from different sources to build a larger pool of information and the role of citizen science should not be overlooked. </a:t>
            </a:r>
            <a:endParaRPr lang="en-US" dirty="0"/>
          </a:p>
        </p:txBody>
      </p:sp>
      <p:sp>
        <p:nvSpPr>
          <p:cNvPr id="4" name="Slide Number Placeholder 3"/>
          <p:cNvSpPr>
            <a:spLocks noGrp="1"/>
          </p:cNvSpPr>
          <p:nvPr>
            <p:ph type="sldNum" sz="quarter" idx="10"/>
          </p:nvPr>
        </p:nvSpPr>
        <p:spPr/>
        <p:txBody>
          <a:bodyPr/>
          <a:lstStyle/>
          <a:p>
            <a:fld id="{D7C167DB-EFF0-400D-96A1-6799F871DE5B}" type="slidenum">
              <a:rPr lang="en-US" smtClean="0"/>
              <a:pPr/>
              <a:t>6</a:t>
            </a:fld>
            <a:endParaRPr lang="en-US" dirty="0"/>
          </a:p>
        </p:txBody>
      </p:sp>
    </p:spTree>
    <p:extLst>
      <p:ext uri="{BB962C8B-B14F-4D97-AF65-F5344CB8AC3E}">
        <p14:creationId xmlns:p14="http://schemas.microsoft.com/office/powerpoint/2010/main" val="2380680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a:ea typeface="Calibri"/>
              </a:rPr>
              <a:t>I</a:t>
            </a:r>
            <a:r>
              <a:rPr lang="en-US" baseline="0" dirty="0" smtClean="0">
                <a:latin typeface="Times New Roman"/>
                <a:ea typeface="Calibri"/>
              </a:rPr>
              <a:t> want to b</a:t>
            </a:r>
            <a:r>
              <a:rPr lang="en-US" dirty="0" smtClean="0">
                <a:latin typeface="Times New Roman"/>
                <a:ea typeface="Calibri"/>
              </a:rPr>
              <a:t>uild an infrastructure to allow for the submission of survey data and citizen science observations so they can be visualized alongside museum specimen data.  This can help to create a more robust picture of biodiversity and a way to bridge problems associated with each source of biological information.</a:t>
            </a:r>
            <a:r>
              <a:rPr lang="en-US" dirty="0" smtClean="0">
                <a:latin typeface="Times New Roman"/>
                <a:ea typeface="Calibri"/>
                <a:cs typeface="Times New Roman"/>
              </a:rPr>
              <a:t> </a:t>
            </a:r>
          </a:p>
          <a:p>
            <a:r>
              <a:rPr lang="en-US" dirty="0" smtClean="0">
                <a:latin typeface="Times New Roman"/>
                <a:ea typeface="Calibri"/>
                <a:cs typeface="Times New Roman"/>
              </a:rPr>
              <a:t>I plan to create geographic information system (GIS) based tools using Google Maps that will allow submission of VGI from citizen scientists about species locations that can be used for conservation biology.  The central goal of this project is to create a web based portal that allows for the recording and submittal of biological observation data that can be visualized alongside biological collection data housed in research museum collections.  Establishing and adhering to scientific standards similar to those collected when creating a specimen for a museum collection will help to establish relevance of the data even though they are being collected by citizen scientists.</a:t>
            </a:r>
          </a:p>
          <a:p>
            <a:endParaRPr lang="en-US" dirty="0"/>
          </a:p>
        </p:txBody>
      </p:sp>
      <p:sp>
        <p:nvSpPr>
          <p:cNvPr id="4" name="Slide Number Placeholder 3"/>
          <p:cNvSpPr>
            <a:spLocks noGrp="1"/>
          </p:cNvSpPr>
          <p:nvPr>
            <p:ph type="sldNum" sz="quarter" idx="10"/>
          </p:nvPr>
        </p:nvSpPr>
        <p:spPr/>
        <p:txBody>
          <a:bodyPr/>
          <a:lstStyle/>
          <a:p>
            <a:fld id="{D7C167DB-EFF0-400D-96A1-6799F871DE5B}" type="slidenum">
              <a:rPr lang="en-US" smtClean="0"/>
              <a:pPr/>
              <a:t>7</a:t>
            </a:fld>
            <a:endParaRPr lang="en-US" dirty="0"/>
          </a:p>
        </p:txBody>
      </p:sp>
    </p:spTree>
    <p:extLst>
      <p:ext uri="{BB962C8B-B14F-4D97-AF65-F5344CB8AC3E}">
        <p14:creationId xmlns:p14="http://schemas.microsoft.com/office/powerpoint/2010/main" val="27638803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a:ea typeface="Calibri"/>
                <a:cs typeface="Times New Roman"/>
              </a:rPr>
              <a:t>I mentioned previously that there are common issues with different types of data.  I will start with the</a:t>
            </a:r>
            <a:r>
              <a:rPr lang="en-US" baseline="0" dirty="0" smtClean="0">
                <a:latin typeface="Times New Roman"/>
                <a:ea typeface="Calibri"/>
                <a:cs typeface="Times New Roman"/>
              </a:rPr>
              <a:t> projects baseline information </a:t>
            </a:r>
            <a:r>
              <a:rPr lang="en-US" dirty="0" smtClean="0">
                <a:latin typeface="Times New Roman"/>
                <a:ea typeface="Calibri"/>
                <a:cs typeface="Times New Roman"/>
              </a:rPr>
              <a:t>museum collections data.</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Times New Roman"/>
              <a:ea typeface="Calibri"/>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a:ea typeface="Calibri"/>
                <a:cs typeface="Times New Roman"/>
              </a:rPr>
              <a:t>Winker (2004) notes that as basic taxonomic questions are answered there is a tendency to consider the collection “done” leaving little focus on collecting new specimens.  Common</a:t>
            </a:r>
            <a:r>
              <a:rPr lang="en-US" baseline="0" dirty="0" smtClean="0">
                <a:latin typeface="Times New Roman"/>
                <a:ea typeface="Calibri"/>
                <a:cs typeface="Times New Roman"/>
              </a:rPr>
              <a:t> species may be overlooked with no accounts being documented over many years.</a:t>
            </a:r>
            <a:endParaRPr lang="en-US" dirty="0" smtClean="0">
              <a:latin typeface="Times New Roman"/>
              <a:ea typeface="Calibri"/>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Times New Roman"/>
              <a:ea typeface="Calibri"/>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a:ea typeface="Calibri"/>
                <a:cs typeface="Times New Roman"/>
              </a:rPr>
              <a:t>Older collections observations are more likely to contain a broad geographic location such as a city or</a:t>
            </a:r>
            <a:r>
              <a:rPr lang="en-US" baseline="0" dirty="0" smtClean="0">
                <a:latin typeface="Times New Roman"/>
                <a:ea typeface="Calibri"/>
                <a:cs typeface="Times New Roman"/>
              </a:rPr>
              <a:t> a vague descriptor such as near Boulder or nothing more than a state.  Older collections were often collected with a research focus on systematics rather than biogeography.  This is a good illustration of the shifting use of biological collections.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mn-lt"/>
              <a:ea typeface="Calibri"/>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accumulation of environmental data has vastly outpaced the collection of biological observations.  We have ample data on temperature and land cover but do not have the species accounts to ask </a:t>
            </a:r>
            <a:r>
              <a:rPr lang="en-US" sz="1200" kern="1200" smtClean="0">
                <a:solidFill>
                  <a:schemeClr val="tx1"/>
                </a:solidFill>
                <a:effectLst/>
                <a:latin typeface="+mn-lt"/>
                <a:ea typeface="+mn-ea"/>
                <a:cs typeface="+mn-cs"/>
              </a:rPr>
              <a:t>complex questions </a:t>
            </a:r>
            <a:r>
              <a:rPr lang="en-US" dirty="0" smtClean="0"/>
              <a:t>(</a:t>
            </a:r>
            <a:r>
              <a:rPr lang="en-US" dirty="0" err="1" smtClean="0"/>
              <a:t>Bahn</a:t>
            </a:r>
            <a:r>
              <a:rPr lang="en-US" dirty="0" smtClean="0"/>
              <a:t> and McGill 2007).</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mn-lt"/>
              <a:ea typeface="Calibri"/>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a:ea typeface="Calibri"/>
              </a:rPr>
              <a:t>Moerman and Estabrook (2006) were able to show an elevated number of plant species accounts in counties that contain a university as compared to nearby counties without a university; they refer to this as the “botanist effect” attributing increased measurement</a:t>
            </a:r>
            <a:r>
              <a:rPr lang="en-US" baseline="0" dirty="0" smtClean="0">
                <a:latin typeface="Times New Roman"/>
                <a:ea typeface="Calibri"/>
              </a:rPr>
              <a:t> </a:t>
            </a:r>
            <a:r>
              <a:rPr lang="en-US" dirty="0" smtClean="0">
                <a:latin typeface="Times New Roman"/>
                <a:ea typeface="Calibri"/>
              </a:rPr>
              <a:t>of biodiversity within</a:t>
            </a:r>
            <a:r>
              <a:rPr lang="en-US" baseline="0" dirty="0" smtClean="0">
                <a:latin typeface="Times New Roman"/>
                <a:ea typeface="Calibri"/>
              </a:rPr>
              <a:t> a </a:t>
            </a:r>
            <a:r>
              <a:rPr lang="en-US" dirty="0" smtClean="0">
                <a:latin typeface="Times New Roman"/>
                <a:ea typeface="Calibri"/>
              </a:rPr>
              <a:t>county to the number of botanists present rather than the number of species actually in residence.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Times New Roman"/>
              <a:ea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a:ea typeface="Calibri"/>
              </a:rPr>
              <a:t>Research focus:</a:t>
            </a:r>
            <a:r>
              <a:rPr lang="en-US" baseline="0" dirty="0" smtClean="0">
                <a:latin typeface="Times New Roman"/>
                <a:ea typeface="Calibri"/>
              </a:rPr>
              <a:t>  If a research museum does not have Mammalogist it is likely that that collection will have fewer mammal specimens in its collection.  Research drives collections.</a:t>
            </a:r>
            <a:endParaRPr lang="en-US" dirty="0" smtClean="0"/>
          </a:p>
          <a:p>
            <a:endParaRPr lang="en-US" dirty="0"/>
          </a:p>
        </p:txBody>
      </p:sp>
      <p:sp>
        <p:nvSpPr>
          <p:cNvPr id="4" name="Slide Number Placeholder 3"/>
          <p:cNvSpPr>
            <a:spLocks noGrp="1"/>
          </p:cNvSpPr>
          <p:nvPr>
            <p:ph type="sldNum" sz="quarter" idx="10"/>
          </p:nvPr>
        </p:nvSpPr>
        <p:spPr/>
        <p:txBody>
          <a:bodyPr/>
          <a:lstStyle/>
          <a:p>
            <a:fld id="{D7C167DB-EFF0-400D-96A1-6799F871DE5B}"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a:ea typeface="Calibri"/>
                <a:cs typeface="Times New Roman"/>
              </a:rPr>
              <a:t>As the amount of species data available increases and more projects use VGI and citizen science there becomes a need to examine data storage to insure it remains available even after a project is completed or runs out of funding.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Times New Roman"/>
              <a:ea typeface="Calibri"/>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a:ea typeface="Calibri"/>
                <a:cs typeface="Times New Roman"/>
              </a:rPr>
              <a:t>Survey data is often in varied formats and rarely available especially when funding runs out.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Times New Roman"/>
              <a:ea typeface="Calibri"/>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a:ea typeface="Calibri"/>
                <a:cs typeface="Times New Roman"/>
              </a:rPr>
              <a:t>Problem with survey and citizen science data is validation.  In the absence of a physical specimen how can the observation be identified and or verified?  Image capture for conspicuous species can solve this problem.  For surveys a voucher image or specimen could be used.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Times New Roman"/>
              <a:ea typeface="Calibri"/>
              <a:cs typeface="Times New Roman"/>
            </a:endParaRPr>
          </a:p>
          <a:p>
            <a:r>
              <a:rPr lang="en-US" dirty="0" smtClean="0">
                <a:latin typeface="Times New Roman"/>
                <a:ea typeface="Calibri"/>
                <a:cs typeface="Times New Roman"/>
              </a:rPr>
              <a:t>Some drawbacks to using citizen science include differences in sampling effort, levels of training or education, and biases for or against common and rare occurrences (Dickenson et al. 2010).  Areas that have many volunteers will likely have more data submitted; this will also be true of areas where more man-hours are used to conduct surveys.  Underscoring the importance of submitting all accounts (even common species) allows for a better surveillance study and helps reduce the potential problem of variances between study areas and level of study effort. </a:t>
            </a:r>
          </a:p>
          <a:p>
            <a:endParaRPr lang="en-US" dirty="0" smtClean="0">
              <a:latin typeface="Times New Roman"/>
              <a:ea typeface="Calibri"/>
              <a:cs typeface="Times New Roman"/>
            </a:endParaRPr>
          </a:p>
          <a:p>
            <a:r>
              <a:rPr lang="en-US" dirty="0" smtClean="0">
                <a:latin typeface="Times New Roman"/>
                <a:ea typeface="Calibri"/>
                <a:cs typeface="Times New Roman"/>
              </a:rPr>
              <a:t>As volunteers become better trained and have contributed successfully their knowledge can be tapped to help with crowdsourcing of identification of unknown specimen accounts.  By allowing volunteers to get started without a large amount of training more information can be collected that is beneficial to surveillance projects.  Sauer et al. (1994) established that there is a trend of increased observer quality over time having shown that observers in the North American Breeding Bird Survey made more bird observations after gaining experience with the survey than they had in their first years working on the survey.</a:t>
            </a:r>
          </a:p>
          <a:p>
            <a:endParaRPr lang="en-US" dirty="0" smtClean="0">
              <a:latin typeface="Times New Roman"/>
              <a:ea typeface="Calibri"/>
              <a:cs typeface="Times New Roman"/>
            </a:endParaRPr>
          </a:p>
          <a:p>
            <a:r>
              <a:rPr lang="en-US" dirty="0" smtClean="0">
                <a:latin typeface="Times New Roman"/>
                <a:ea typeface="Calibri"/>
                <a:cs typeface="Times New Roman"/>
              </a:rPr>
              <a:t>How</a:t>
            </a:r>
            <a:r>
              <a:rPr lang="en-US" baseline="0" dirty="0" smtClean="0">
                <a:latin typeface="Times New Roman"/>
                <a:ea typeface="Calibri"/>
                <a:cs typeface="Times New Roman"/>
              </a:rPr>
              <a:t> much time needs to elapse before an observation at a location should be treated as a separate event?  What happens when a bear wanders into town and several people submit the observation as it crosses town?</a:t>
            </a:r>
            <a:endParaRPr lang="en-US" dirty="0" smtClean="0">
              <a:latin typeface="+mn-lt"/>
              <a:ea typeface="Calibri"/>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mn-lt"/>
              <a:ea typeface="Calibri"/>
              <a:cs typeface="Times New Roman"/>
            </a:endParaRPr>
          </a:p>
        </p:txBody>
      </p:sp>
      <p:sp>
        <p:nvSpPr>
          <p:cNvPr id="4" name="Slide Number Placeholder 3"/>
          <p:cNvSpPr>
            <a:spLocks noGrp="1"/>
          </p:cNvSpPr>
          <p:nvPr>
            <p:ph type="sldNum" sz="quarter" idx="10"/>
          </p:nvPr>
        </p:nvSpPr>
        <p:spPr/>
        <p:txBody>
          <a:bodyPr/>
          <a:lstStyle/>
          <a:p>
            <a:fld id="{D7C167DB-EFF0-400D-96A1-6799F871DE5B}"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en-US" smtClean="0"/>
              <a:t>Click to edit Master title style</a:t>
            </a:r>
            <a:endParaRPr lang="en-US" dirty="0"/>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a:endParaRPr lang="en-US" dirty="0"/>
          </a:p>
        </p:txBody>
      </p:sp>
      <p:sp>
        <p:nvSpPr>
          <p:cNvPr id="15" name="Date Placeholder 14"/>
          <p:cNvSpPr>
            <a:spLocks noGrp="1"/>
          </p:cNvSpPr>
          <p:nvPr>
            <p:ph type="dt" sz="half" idx="10"/>
          </p:nvPr>
        </p:nvSpPr>
        <p:spPr/>
        <p:txBody>
          <a:bodyPr/>
          <a:lstStyle/>
          <a:p>
            <a:fld id="{DCFA480D-CB17-4C49-BB2A-C7514E1C7CEA}" type="datetimeFigureOut">
              <a:rPr lang="en-US" smtClean="0"/>
              <a:pPr/>
              <a:t>12/18/2012</a:t>
            </a:fld>
            <a:endParaRPr lang="en-US" dirty="0"/>
          </a:p>
        </p:txBody>
      </p:sp>
      <p:sp>
        <p:nvSpPr>
          <p:cNvPr id="16" name="Slide Number Placeholder 15"/>
          <p:cNvSpPr>
            <a:spLocks noGrp="1"/>
          </p:cNvSpPr>
          <p:nvPr>
            <p:ph type="sldNum" sz="quarter" idx="11"/>
          </p:nvPr>
        </p:nvSpPr>
        <p:spPr/>
        <p:txBody>
          <a:bodyPr/>
          <a:lstStyle/>
          <a:p>
            <a:pPr algn="ctr"/>
            <a:fld id="{CEAB1635-7AB6-4A02-8F63-2344453D2D84}" type="slidenum">
              <a:rPr lang="en-US" smtClean="0"/>
              <a:pPr algn="ctr"/>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FA480D-CB17-4C49-BB2A-C7514E1C7CEA}" type="datetimeFigureOut">
              <a:rPr lang="en-US" smtClean="0"/>
              <a:pPr/>
              <a:t>12/18/2012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AB1635-7AB6-4A02-8F63-2344453D2D8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FA480D-CB17-4C49-BB2A-C7514E1C7CEA}" type="datetimeFigureOut">
              <a:rPr lang="en-US" smtClean="0"/>
              <a:pPr/>
              <a:t>12/18/2012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AB1635-7AB6-4A02-8F63-2344453D2D8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Date Placeholder 13"/>
          <p:cNvSpPr>
            <a:spLocks noGrp="1"/>
          </p:cNvSpPr>
          <p:nvPr>
            <p:ph type="dt" sz="half" idx="14"/>
          </p:nvPr>
        </p:nvSpPr>
        <p:spPr/>
        <p:txBody>
          <a:bodyPr/>
          <a:lstStyle/>
          <a:p>
            <a:fld id="{DCFA480D-CB17-4C49-BB2A-C7514E1C7CEA}" type="datetimeFigureOut">
              <a:rPr lang="en-US" smtClean="0"/>
              <a:pPr/>
              <a:t>12/18/2012</a:t>
            </a:fld>
            <a:endParaRPr lang="en-US" dirty="0"/>
          </a:p>
        </p:txBody>
      </p:sp>
      <p:sp>
        <p:nvSpPr>
          <p:cNvPr id="15" name="Slide Number Placeholder 14"/>
          <p:cNvSpPr>
            <a:spLocks noGrp="1"/>
          </p:cNvSpPr>
          <p:nvPr>
            <p:ph type="sldNum" sz="quarter" idx="15"/>
          </p:nvPr>
        </p:nvSpPr>
        <p:spPr/>
        <p:txBody>
          <a:bodyPr/>
          <a:lstStyle>
            <a:lvl1pPr algn="ctr">
              <a:defRPr/>
            </a:lvl1pPr>
          </a:lstStyle>
          <a:p>
            <a:pPr algn="ctr"/>
            <a:fld id="{CEAB1635-7AB6-4A02-8F63-2344453D2D84}" type="slidenum">
              <a:rPr lang="en-US" smtClean="0"/>
              <a:pPr algn="ctr"/>
              <a:t>‹#›</a:t>
            </a:fld>
            <a:endParaRPr lang="en-US" dirty="0"/>
          </a:p>
        </p:txBody>
      </p:sp>
      <p:sp>
        <p:nvSpPr>
          <p:cNvPr id="16" name="Footer Placeholder 15"/>
          <p:cNvSpPr>
            <a:spLocks noGrp="1"/>
          </p:cNvSpPr>
          <p:nvPr>
            <p:ph type="ftr" sz="quarter" idx="16"/>
          </p:nvPr>
        </p:nvSpPr>
        <p:spPr/>
        <p:txBody>
          <a:bodyPr/>
          <a:lstStyle/>
          <a:p>
            <a:endParaRPr lang="en-US" dirty="0"/>
          </a:p>
        </p:txBody>
      </p:sp>
      <p:sp>
        <p:nvSpPr>
          <p:cNvPr id="17" name="Title 16"/>
          <p:cNvSpPr>
            <a:spLocks noGrp="1"/>
          </p:cNvSpPr>
          <p:nvPr>
            <p:ph type="title"/>
          </p:nvPr>
        </p:nvSpPr>
        <p:spPr/>
        <p:txBody>
          <a:bodyPr rtlCol="0" anchor="b" anchorCtr="0"/>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CFA480D-CB17-4C49-BB2A-C7514E1C7CEA}" type="datetimeFigureOut">
              <a:rPr lang="en-US" smtClean="0"/>
              <a:pPr/>
              <a:t>12/18/2012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AB1635-7AB6-4A02-8F63-2344453D2D84}" type="slidenum">
              <a:rPr lang="en-US" smtClean="0"/>
              <a:pPr/>
              <a:t>‹#›</a:t>
            </a:fld>
            <a:endParaRPr lang="en-US" dirty="0"/>
          </a:p>
        </p:txBody>
      </p:sp>
      <p:sp>
        <p:nvSpPr>
          <p:cNvPr id="2" name="Title 1"/>
          <p:cNvSpPr>
            <a:spLocks noGrp="1"/>
          </p:cNvSpPr>
          <p:nvPr>
            <p:ph type="title"/>
          </p:nvPr>
        </p:nvSpPr>
        <p:spPr>
          <a:xfrm>
            <a:off x="685800" y="3505200"/>
            <a:ext cx="7924800" cy="1371600"/>
          </a:xfrm>
        </p:spPr>
        <p:txBody>
          <a:bodyPr>
            <a:noAutofit/>
          </a:bodyPr>
          <a:lstStyle>
            <a:lvl1pPr algn="l" rtl="0" latinLnBrk="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4958864"/>
            <a:ext cx="7924800" cy="984736"/>
          </a:xfrm>
        </p:spPr>
        <p:txBody>
          <a:bodyPr anchor="t"/>
          <a:lstStyle>
            <a:lvl1pPr>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CFA480D-CB17-4C49-BB2A-C7514E1C7CEA}" type="datetimeFigureOut">
              <a:rPr lang="en-US" smtClean="0"/>
              <a:pPr/>
              <a:t>12/18/2012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EAB1635-7AB6-4A02-8F63-2344453D2D84}" type="slidenum">
              <a:rPr lang="en-US" smtClean="0"/>
              <a:pPr/>
              <a:t>‹#›</a:t>
            </a:fld>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11" name="Content Placeholder 10"/>
          <p:cNvSpPr>
            <a:spLocks noGrp="1"/>
          </p:cNvSpPr>
          <p:nvPr>
            <p:ph sz="half" idx="1"/>
          </p:nvPr>
        </p:nvSpPr>
        <p:spPr>
          <a:xfrm>
            <a:off x="457200" y="1524000"/>
            <a:ext cx="4059936"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half" idx="2"/>
          </p:nvPr>
        </p:nvSpPr>
        <p:spPr>
          <a:xfrm>
            <a:off x="4648200" y="1524000"/>
            <a:ext cx="4059936"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CEAB1635-7AB6-4A02-8F63-2344453D2D84}" type="slidenum">
              <a:rPr lang="en-US" smtClean="0"/>
              <a:pPr/>
              <a:t>‹#›</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7" name="Date Placeholder 6"/>
          <p:cNvSpPr>
            <a:spLocks noGrp="1"/>
          </p:cNvSpPr>
          <p:nvPr>
            <p:ph type="dt" sz="half" idx="10"/>
          </p:nvPr>
        </p:nvSpPr>
        <p:spPr/>
        <p:txBody>
          <a:bodyPr/>
          <a:lstStyle/>
          <a:p>
            <a:fld id="{DCFA480D-CB17-4C49-BB2A-C7514E1C7CEA}" type="datetimeFigureOut">
              <a:rPr lang="en-US" smtClean="0"/>
              <a:pPr/>
              <a:t>12/18/2012</a:t>
            </a:fld>
            <a:endParaRPr lang="en-US" dirty="0"/>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4" name="Content Placeholder 33"/>
          <p:cNvSpPr>
            <a:spLocks noGrp="1"/>
          </p:cNvSpPr>
          <p:nvPr>
            <p:ph sz="quarter" idx="4"/>
          </p:nvPr>
        </p:nvSpPr>
        <p:spPr>
          <a:xfrm>
            <a:off x="4649788" y="2201896"/>
            <a:ext cx="40386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lang="en-US" smtClean="0"/>
              <a:t>Click to edit Master title style</a:t>
            </a:r>
            <a:endParaRPr lang="en-US" dirty="0"/>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CFA480D-CB17-4C49-BB2A-C7514E1C7CEA}" type="datetimeFigureOut">
              <a:rPr lang="en-US" smtClean="0"/>
              <a:pPr/>
              <a:t>12/18/2012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EAB1635-7AB6-4A02-8F63-2344453D2D84}" type="slidenum">
              <a:rPr lang="en-US" smtClean="0"/>
              <a:pPr/>
              <a:t>‹#›</a:t>
            </a:fld>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FA480D-CB17-4C49-BB2A-C7514E1C7CEA}" type="datetimeFigureOut">
              <a:rPr lang="en-US" smtClean="0"/>
              <a:pPr/>
              <a:t>12/18/2012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EAB1635-7AB6-4A02-8F63-2344453D2D8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ts val="24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lt"/>
                <a:cs typeface="+mn-lt"/>
              </a:defRPr>
            </a:lvl1pPr>
          </a:lstStyle>
          <a:p>
            <a:r>
              <a:rPr lang="en-US" smtClean="0"/>
              <a:t>Click to edit Master title style</a:t>
            </a:r>
            <a:endParaRPr lang="en-US" dirty="0"/>
          </a:p>
        </p:txBody>
      </p:sp>
      <p:sp>
        <p:nvSpPr>
          <p:cNvPr id="8" name="Date Placeholder 7"/>
          <p:cNvSpPr>
            <a:spLocks noGrp="1"/>
          </p:cNvSpPr>
          <p:nvPr>
            <p:ph type="dt" sz="half" idx="14"/>
          </p:nvPr>
        </p:nvSpPr>
        <p:spPr/>
        <p:txBody>
          <a:bodyPr/>
          <a:lstStyle/>
          <a:p>
            <a:fld id="{DCFA480D-CB17-4C49-BB2A-C7514E1C7CEA}" type="datetimeFigureOut">
              <a:rPr lang="en-US" smtClean="0"/>
              <a:pPr/>
              <a:t>12/18/2012</a:t>
            </a:fld>
            <a:endParaRPr lang="en-US" dirty="0"/>
          </a:p>
        </p:txBody>
      </p:sp>
      <p:sp>
        <p:nvSpPr>
          <p:cNvPr id="9" name="Slide Number Placeholder 8"/>
          <p:cNvSpPr>
            <a:spLocks noGrp="1"/>
          </p:cNvSpPr>
          <p:nvPr>
            <p:ph type="sldNum" sz="quarter" idx="15"/>
          </p:nvPr>
        </p:nvSpPr>
        <p:spPr/>
        <p:txBody>
          <a:bodyPr/>
          <a:lstStyle/>
          <a:p>
            <a:pPr algn="ctr"/>
            <a:fld id="{CEAB1635-7AB6-4A02-8F63-2344453D2D84}" type="slidenum">
              <a:rPr lang="en-US" smtClean="0"/>
              <a:pPr algn="ctr"/>
              <a:t>‹#›</a:t>
            </a:fld>
            <a:endParaRPr lang="en-US" dirty="0"/>
          </a:p>
        </p:txBody>
      </p:sp>
      <p:sp>
        <p:nvSpPr>
          <p:cNvPr id="10" name="Footer Placeholder 9"/>
          <p:cNvSpPr>
            <a:spLocks noGrp="1"/>
          </p:cNvSpPr>
          <p:nvPr>
            <p:ph type="ftr" sz="quarter" idx="16"/>
          </p:nvPr>
        </p:nvSpPr>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lt"/>
                <a:cs typeface="+mn-l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lang="en-US" dirty="0" smtClean="0"/>
              <a:t>Click icon to add picture</a:t>
            </a:r>
            <a:endParaRPr lang="en-US" dirty="0"/>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ts val="24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8" name="Date Placeholder 7"/>
          <p:cNvSpPr>
            <a:spLocks noGrp="1"/>
          </p:cNvSpPr>
          <p:nvPr>
            <p:ph type="dt" sz="half" idx="10"/>
          </p:nvPr>
        </p:nvSpPr>
        <p:spPr/>
        <p:txBody>
          <a:bodyPr/>
          <a:lstStyle/>
          <a:p>
            <a:fld id="{DCFA480D-CB17-4C49-BB2A-C7514E1C7CEA}" type="datetimeFigureOut">
              <a:rPr lang="en-US" smtClean="0"/>
              <a:pPr/>
              <a:t>12/18/2012</a:t>
            </a:fld>
            <a:endParaRPr lang="en-US" dirty="0"/>
          </a:p>
        </p:txBody>
      </p:sp>
      <p:sp>
        <p:nvSpPr>
          <p:cNvPr id="9" name="Slide Number Placeholder 8"/>
          <p:cNvSpPr>
            <a:spLocks noGrp="1"/>
          </p:cNvSpPr>
          <p:nvPr>
            <p:ph type="sldNum" sz="quarter" idx="11"/>
          </p:nvPr>
        </p:nvSpPr>
        <p:spPr/>
        <p:txBody>
          <a:bodyPr/>
          <a:lstStyle/>
          <a:p>
            <a:pPr algn="ctr"/>
            <a:fld id="{CEAB1635-7AB6-4A02-8F63-2344453D2D84}" type="slidenum">
              <a:rPr lang="en-US" smtClean="0"/>
              <a:pPr algn="ctr"/>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a:defRPr sz="1200">
                <a:solidFill>
                  <a:schemeClr val="tx2"/>
                </a:solidFill>
              </a:defRPr>
            </a:lvl1pPr>
          </a:lstStyle>
          <a:p>
            <a:fld id="{DCFA480D-CB17-4C49-BB2A-C7514E1C7CEA}" type="datetimeFigureOut">
              <a:rPr lang="en-US" smtClean="0"/>
              <a:pPr/>
              <a:t>12/18/2012</a:t>
            </a:fld>
            <a:endParaRPr lang="en-US" sz="1200" dirty="0">
              <a:solidFill>
                <a:schemeClr val="tx2"/>
              </a:solidFill>
            </a:endParaRPr>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a:defRPr sz="1200">
                <a:solidFill>
                  <a:schemeClr val="tx2"/>
                </a:solidFill>
              </a:defRPr>
            </a:lvl1pPr>
          </a:lstStyle>
          <a:p>
            <a:pPr algn="r"/>
            <a:endParaRPr lang="en-US" sz="1200" dirty="0">
              <a:solidFill>
                <a:schemeClr val="tx2"/>
              </a:solidFill>
            </a:endParaRPr>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a:defRPr sz="1600" baseline="0">
                <a:solidFill>
                  <a:schemeClr val="tx2"/>
                </a:solidFill>
              </a:defRPr>
            </a:lvl1pPr>
          </a:lstStyle>
          <a:p>
            <a:pPr algn="ctr"/>
            <a:fld id="{CEAB1635-7AB6-4A02-8F63-2344453D2D84}" type="slidenum">
              <a:rPr lang="en-US" smtClean="0"/>
              <a:pPr algn="ctr"/>
              <a:t>‹#›</a:t>
            </a:fld>
            <a:endParaRPr lang="en-US" sz="1600" baseline="0" dirty="0">
              <a:solidFill>
                <a:schemeClr val="tx2"/>
              </a:solidFill>
            </a:endParaRPr>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lang="en-US" sz="4200" b="0" kern="1200" spc="-100" baseline="0" dirty="0">
          <a:ln w="3200">
            <a:solidFill>
              <a:schemeClr val="bg2">
                <a:shade val="75000"/>
                <a:alpha val="25000"/>
              </a:schemeClr>
            </a:solidFill>
            <a:prstDash val="solid"/>
            <a:round/>
          </a:ln>
          <a:solidFill>
            <a:srgbClr val="F9F9F9"/>
          </a:solidFill>
          <a:effectLst>
            <a:outerShdw blurRad="50800" dist="38100" dir="2700000" algn="tl" rotWithShape="0">
              <a:prstClr val="black">
                <a:alpha val="40000"/>
              </a:prstClr>
            </a:out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sz="1500"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371600"/>
            <a:ext cx="8305800" cy="1981200"/>
          </a:xfrm>
        </p:spPr>
        <p:txBody>
          <a:bodyPr/>
          <a:lstStyle/>
          <a:p>
            <a:r>
              <a:rPr lang="en-US" dirty="0" smtClean="0"/>
              <a:t>Using Citizen Science and Volunteered Geographic Information to Augment Biological Collections Data</a:t>
            </a:r>
            <a:endParaRPr lang="en-US" dirty="0"/>
          </a:p>
        </p:txBody>
      </p:sp>
      <p:sp>
        <p:nvSpPr>
          <p:cNvPr id="3" name="Subtitle 2"/>
          <p:cNvSpPr>
            <a:spLocks noGrp="1"/>
          </p:cNvSpPr>
          <p:nvPr>
            <p:ph type="subTitle" idx="1"/>
          </p:nvPr>
        </p:nvSpPr>
        <p:spPr>
          <a:xfrm>
            <a:off x="457200" y="4038600"/>
            <a:ext cx="8305800" cy="1143000"/>
          </a:xfrm>
        </p:spPr>
        <p:txBody>
          <a:bodyPr/>
          <a:lstStyle/>
          <a:p>
            <a:r>
              <a:rPr lang="en-US" dirty="0" smtClean="0"/>
              <a:t>J Ryan Allen</a:t>
            </a:r>
          </a:p>
          <a:p>
            <a:r>
              <a:rPr lang="en-US" dirty="0" smtClean="0"/>
              <a:t>Advisor: Joe Bishop</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219200"/>
          </a:xfrm>
        </p:spPr>
        <p:txBody>
          <a:bodyPr>
            <a:normAutofit fontScale="90000"/>
          </a:bodyPr>
          <a:lstStyle/>
          <a:p>
            <a:pPr algn="ctr"/>
            <a:r>
              <a:rPr lang="en-US" dirty="0" smtClean="0"/>
              <a:t>Sample Herbarium Specimens</a:t>
            </a:r>
            <a:br>
              <a:rPr lang="en-US" dirty="0" smtClean="0"/>
            </a:br>
            <a:r>
              <a:rPr lang="en-US" dirty="0" smtClean="0"/>
              <a:t>Colorado Columbine</a:t>
            </a:r>
            <a:endParaRPr lang="en-US" dirty="0"/>
          </a:p>
        </p:txBody>
      </p:sp>
      <p:pic>
        <p:nvPicPr>
          <p:cNvPr id="11" name="Content Placeholder 10"/>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200" y="1524000"/>
            <a:ext cx="3048000" cy="4572000"/>
          </a:xfr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86830" y="1981201"/>
            <a:ext cx="5063181" cy="3352800"/>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 y="1524000"/>
            <a:ext cx="3048000" cy="4572000"/>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86829" y="2205659"/>
            <a:ext cx="5063181" cy="2903883"/>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7200" y="1514207"/>
            <a:ext cx="3048000" cy="4572000"/>
          </a:xfrm>
          <a:prstGeom prst="rect">
            <a:avLst/>
          </a:prstGeom>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86828" y="1981201"/>
            <a:ext cx="5063182" cy="3611736"/>
          </a:xfrm>
          <a:prstGeom prst="rect">
            <a:avLst/>
          </a:prstGeom>
        </p:spPr>
      </p:pic>
    </p:spTree>
    <p:extLst>
      <p:ext uri="{BB962C8B-B14F-4D97-AF65-F5344CB8AC3E}">
        <p14:creationId xmlns:p14="http://schemas.microsoft.com/office/powerpoint/2010/main" val="3296419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dirty="0" smtClean="0"/>
              <a:t>Moving from Citizen Science </a:t>
            </a:r>
            <a:br>
              <a:rPr lang="en-US" dirty="0" smtClean="0"/>
            </a:br>
            <a:r>
              <a:rPr lang="en-US" dirty="0" smtClean="0"/>
              <a:t>to “real” Science</a:t>
            </a:r>
            <a:endParaRPr lang="en-US" dirty="0"/>
          </a:p>
        </p:txBody>
      </p:sp>
      <p:sp>
        <p:nvSpPr>
          <p:cNvPr id="2" name="Content Placeholder 1"/>
          <p:cNvSpPr>
            <a:spLocks noGrp="1"/>
          </p:cNvSpPr>
          <p:nvPr>
            <p:ph sz="half" idx="1"/>
          </p:nvPr>
        </p:nvSpPr>
        <p:spPr/>
        <p:txBody>
          <a:bodyPr>
            <a:normAutofit fontScale="77500" lnSpcReduction="20000"/>
          </a:bodyPr>
          <a:lstStyle/>
          <a:p>
            <a:r>
              <a:rPr lang="en-US" dirty="0" smtClean="0"/>
              <a:t>Typical points of data collected with museum specimens:</a:t>
            </a:r>
          </a:p>
          <a:p>
            <a:pPr lvl="1"/>
            <a:r>
              <a:rPr lang="en-US" dirty="0" smtClean="0"/>
              <a:t>1) Specimen Taxonomy to the extent known at collection.</a:t>
            </a:r>
          </a:p>
          <a:p>
            <a:pPr lvl="1"/>
            <a:r>
              <a:rPr lang="en-US" dirty="0" smtClean="0"/>
              <a:t>2) Location of the collection</a:t>
            </a:r>
            <a:r>
              <a:rPr lang="en-US" dirty="0"/>
              <a:t> </a:t>
            </a:r>
            <a:r>
              <a:rPr lang="en-US" dirty="0" smtClean="0"/>
              <a:t>including Country, State, County and a narrative description .</a:t>
            </a:r>
          </a:p>
          <a:p>
            <a:pPr lvl="1"/>
            <a:r>
              <a:rPr lang="en-US" dirty="0" smtClean="0"/>
              <a:t>3) Who made the collection.</a:t>
            </a:r>
          </a:p>
          <a:p>
            <a:pPr lvl="1"/>
            <a:r>
              <a:rPr lang="en-US" dirty="0" smtClean="0"/>
              <a:t>4) When the collection occurred.</a:t>
            </a:r>
          </a:p>
          <a:p>
            <a:pPr lvl="1"/>
            <a:r>
              <a:rPr lang="en-US" dirty="0"/>
              <a:t>5</a:t>
            </a:r>
            <a:r>
              <a:rPr lang="en-US" dirty="0" smtClean="0"/>
              <a:t>) </a:t>
            </a:r>
            <a:r>
              <a:rPr lang="en-US" dirty="0"/>
              <a:t>Institution where the collection is </a:t>
            </a:r>
            <a:r>
              <a:rPr lang="en-US" dirty="0" smtClean="0"/>
              <a:t>held.</a:t>
            </a:r>
          </a:p>
          <a:p>
            <a:pPr lvl="1"/>
            <a:r>
              <a:rPr lang="en-US" dirty="0"/>
              <a:t>6</a:t>
            </a:r>
            <a:r>
              <a:rPr lang="en-US" dirty="0" smtClean="0"/>
              <a:t>) Associated relevant information such as other species present, habitat and elevation.</a:t>
            </a:r>
          </a:p>
          <a:p>
            <a:pPr lvl="1"/>
            <a:r>
              <a:rPr lang="en-US" dirty="0" smtClean="0"/>
              <a:t>7) Geographic Coordinates.</a:t>
            </a:r>
          </a:p>
          <a:p>
            <a:pPr lvl="1"/>
            <a:endParaRPr lang="en-US" dirty="0" smtClean="0"/>
          </a:p>
        </p:txBody>
      </p:sp>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2466002"/>
            <a:ext cx="4059238" cy="2687996"/>
          </a:xfrm>
        </p:spPr>
      </p:pic>
    </p:spTree>
    <p:extLst>
      <p:ext uri="{BB962C8B-B14F-4D97-AF65-F5344CB8AC3E}">
        <p14:creationId xmlns:p14="http://schemas.microsoft.com/office/powerpoint/2010/main" val="1726868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fade">
                                      <p:cBhvr>
                                        <p:cTn id="3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i="1" dirty="0"/>
              <a:t>Sciurus niger </a:t>
            </a:r>
            <a:r>
              <a:rPr lang="en-US" sz="3600" i="1" dirty="0" smtClean="0"/>
              <a:t>rufiventer </a:t>
            </a:r>
            <a:r>
              <a:rPr lang="en-US" sz="3600" dirty="0" smtClean="0"/>
              <a:t>in Boulder County</a:t>
            </a:r>
            <a:endParaRPr lang="en-US" sz="3600" dirty="0"/>
          </a:p>
        </p:txBody>
      </p:sp>
      <p:sp>
        <p:nvSpPr>
          <p:cNvPr id="4" name="Content Placeholder 3"/>
          <p:cNvSpPr>
            <a:spLocks noGrp="1"/>
          </p:cNvSpPr>
          <p:nvPr>
            <p:ph sz="half" idx="2"/>
          </p:nvPr>
        </p:nvSpPr>
        <p:spPr>
          <a:xfrm>
            <a:off x="4648200" y="2133600"/>
            <a:ext cx="4059936" cy="4267200"/>
          </a:xfrm>
        </p:spPr>
        <p:txBody>
          <a:bodyPr>
            <a:normAutofit/>
          </a:bodyPr>
          <a:lstStyle/>
          <a:p>
            <a:r>
              <a:rPr lang="en-US" dirty="0" smtClean="0"/>
              <a:t>Collections </a:t>
            </a:r>
            <a:r>
              <a:rPr lang="en-US" dirty="0"/>
              <a:t>being “</a:t>
            </a:r>
            <a:r>
              <a:rPr lang="en-US" dirty="0" smtClean="0"/>
              <a:t>done.” </a:t>
            </a:r>
          </a:p>
          <a:p>
            <a:r>
              <a:rPr lang="en-US" dirty="0" smtClean="0"/>
              <a:t>Older collections often provide an inadequate location to geocode.</a:t>
            </a:r>
            <a:endParaRPr lang="en-US" dirty="0"/>
          </a:p>
          <a:p>
            <a:r>
              <a:rPr lang="en-US" dirty="0"/>
              <a:t>This is a conspicuous easily identifiable species even in a </a:t>
            </a:r>
            <a:r>
              <a:rPr lang="en-US" dirty="0" smtClean="0"/>
              <a:t>photograph.</a:t>
            </a:r>
            <a:endParaRPr lang="en-US" dirty="0"/>
          </a:p>
          <a:p>
            <a:endParaRPr lang="en-US" dirty="0"/>
          </a:p>
        </p:txBody>
      </p:sp>
      <p:sp>
        <p:nvSpPr>
          <p:cNvPr id="10" name="TextBox 9"/>
          <p:cNvSpPr txBox="1"/>
          <p:nvPr/>
        </p:nvSpPr>
        <p:spPr>
          <a:xfrm>
            <a:off x="533400" y="1295400"/>
            <a:ext cx="7772400" cy="646331"/>
          </a:xfrm>
          <a:prstGeom prst="rect">
            <a:avLst/>
          </a:prstGeom>
          <a:noFill/>
        </p:spPr>
        <p:txBody>
          <a:bodyPr wrap="square" rtlCol="0">
            <a:spAutoFit/>
          </a:bodyPr>
          <a:lstStyle/>
          <a:p>
            <a:pPr algn="ctr"/>
            <a:r>
              <a:rPr lang="en-US" dirty="0"/>
              <a:t>The fox squirrel is a good example for this project in that it illustrates several of the previous points.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2057400"/>
            <a:ext cx="3962400" cy="3695052"/>
          </a:xfrm>
          <a:prstGeom prst="rect">
            <a:avLst/>
          </a:prstGeom>
        </p:spPr>
      </p:pic>
    </p:spTree>
    <p:extLst>
      <p:ext uri="{BB962C8B-B14F-4D97-AF65-F5344CB8AC3E}">
        <p14:creationId xmlns:p14="http://schemas.microsoft.com/office/powerpoint/2010/main" val="13974627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3200" dirty="0" smtClean="0"/>
              <a:t>Museum and Citizen Science Observations of </a:t>
            </a:r>
            <a:r>
              <a:rPr lang="en-US" sz="3200" i="1" dirty="0"/>
              <a:t>Sciurus niger rufiventer </a:t>
            </a:r>
            <a:r>
              <a:rPr lang="en-US" sz="3200" dirty="0"/>
              <a:t>in Boulder County</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295400"/>
            <a:ext cx="3834246" cy="496196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4845" y="1295400"/>
            <a:ext cx="3834246" cy="4961965"/>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24845" y="1295400"/>
            <a:ext cx="3834246" cy="4961965"/>
          </a:xfrm>
          <a:prstGeom prst="rect">
            <a:avLst/>
          </a:prstGeo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446" y="1295400"/>
            <a:ext cx="3835400" cy="495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24845" y="1295399"/>
            <a:ext cx="3834246" cy="4961965"/>
          </a:xfrm>
          <a:prstGeom prst="rect">
            <a:avLst/>
          </a:prstGeom>
        </p:spPr>
      </p:pic>
    </p:spTree>
    <p:extLst>
      <p:ext uri="{BB962C8B-B14F-4D97-AF65-F5344CB8AC3E}">
        <p14:creationId xmlns:p14="http://schemas.microsoft.com/office/powerpoint/2010/main" val="3717688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Database set up to allow for user queries.</a:t>
            </a:r>
          </a:p>
          <a:p>
            <a:r>
              <a:rPr lang="en-US" dirty="0" smtClean="0"/>
              <a:t>PHP scripting to access and query the database.</a:t>
            </a:r>
          </a:p>
          <a:p>
            <a:r>
              <a:rPr lang="en-US" dirty="0" smtClean="0"/>
              <a:t>HTML coding to create the user interface.</a:t>
            </a:r>
          </a:p>
          <a:p>
            <a:r>
              <a:rPr lang="en-US" dirty="0" smtClean="0"/>
              <a:t>Google API to provide the geographic visualizations of the data and to allow observations to be georeferenced before being submitted.</a:t>
            </a:r>
            <a:endParaRPr lang="en-US" dirty="0"/>
          </a:p>
        </p:txBody>
      </p:sp>
      <p:sp>
        <p:nvSpPr>
          <p:cNvPr id="3" name="Title 2"/>
          <p:cNvSpPr>
            <a:spLocks noGrp="1"/>
          </p:cNvSpPr>
          <p:nvPr>
            <p:ph type="title"/>
          </p:nvPr>
        </p:nvSpPr>
        <p:spPr/>
        <p:txBody>
          <a:bodyPr/>
          <a:lstStyle/>
          <a:p>
            <a:pPr algn="ctr"/>
            <a:r>
              <a:rPr lang="en-US" dirty="0" smtClean="0"/>
              <a:t>Portal Design</a:t>
            </a:r>
            <a:endParaRPr lang="en-US" dirty="0"/>
          </a:p>
        </p:txBody>
      </p:sp>
    </p:spTree>
    <p:extLst>
      <p:ext uri="{BB962C8B-B14F-4D97-AF65-F5344CB8AC3E}">
        <p14:creationId xmlns:p14="http://schemas.microsoft.com/office/powerpoint/2010/main" val="15851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Data Points</a:t>
            </a:r>
            <a:endParaRPr lang="en-US" dirty="0"/>
          </a:p>
        </p:txBody>
      </p:sp>
      <p:sp>
        <p:nvSpPr>
          <p:cNvPr id="7" name="Content Placeholder 6"/>
          <p:cNvSpPr>
            <a:spLocks noGrp="1"/>
          </p:cNvSpPr>
          <p:nvPr>
            <p:ph sz="half" idx="2"/>
          </p:nvPr>
        </p:nvSpPr>
        <p:spPr>
          <a:xfrm>
            <a:off x="1066800" y="2793599"/>
            <a:ext cx="3657600" cy="2057400"/>
          </a:xfrm>
        </p:spPr>
        <p:txBody>
          <a:bodyPr/>
          <a:lstStyle/>
          <a:p>
            <a:r>
              <a:rPr lang="en-US" dirty="0"/>
              <a:t>~1200 Mammals</a:t>
            </a:r>
          </a:p>
          <a:p>
            <a:r>
              <a:rPr lang="en-US" dirty="0"/>
              <a:t>~1500 Amphibians</a:t>
            </a:r>
          </a:p>
          <a:p>
            <a:r>
              <a:rPr lang="en-US" dirty="0"/>
              <a:t>~1200 Reptiles</a:t>
            </a:r>
          </a:p>
          <a:p>
            <a:endParaRPr lang="en-US" dirty="0"/>
          </a:p>
        </p:txBody>
      </p:sp>
      <p:sp>
        <p:nvSpPr>
          <p:cNvPr id="8" name="TextBox 7"/>
          <p:cNvSpPr txBox="1"/>
          <p:nvPr/>
        </p:nvSpPr>
        <p:spPr>
          <a:xfrm>
            <a:off x="457200" y="1524000"/>
            <a:ext cx="8153400" cy="815608"/>
          </a:xfrm>
          <a:prstGeom prst="rect">
            <a:avLst/>
          </a:prstGeom>
          <a:noFill/>
        </p:spPr>
        <p:txBody>
          <a:bodyPr wrap="square" rtlCol="0">
            <a:spAutoFit/>
          </a:bodyPr>
          <a:lstStyle/>
          <a:p>
            <a:r>
              <a:rPr lang="en-US" sz="2350" dirty="0" smtClean="0"/>
              <a:t>University of Colorado Museum houses approximately 4,000 Amphibians, Reptiles and Mammals from Boulder County.</a:t>
            </a:r>
            <a:endParaRPr lang="en-US" sz="2350" dirty="0"/>
          </a:p>
        </p:txBody>
      </p:sp>
      <p:pic>
        <p:nvPicPr>
          <p:cNvPr id="9" name="Picture 2" descr="C:\Documents and Settings\Ryan Allen\Local Settings\Temporary Internet Files\Content.IE5\R1NTRKSO\MP90043733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42958" y="2596894"/>
            <a:ext cx="2453242" cy="24508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dirty="0" smtClean="0"/>
              <a:t>Sample interface</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51370" y="1524000"/>
            <a:ext cx="7841259" cy="4572000"/>
          </a:xfrm>
        </p:spPr>
      </p:pic>
    </p:spTree>
    <p:extLst>
      <p:ext uri="{BB962C8B-B14F-4D97-AF65-F5344CB8AC3E}">
        <p14:creationId xmlns:p14="http://schemas.microsoft.com/office/powerpoint/2010/main" val="22686164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Data Submission</a:t>
            </a:r>
            <a:endParaRPr lang="en-US" dirty="0"/>
          </a:p>
        </p:txBody>
      </p:sp>
      <p:sp>
        <p:nvSpPr>
          <p:cNvPr id="5" name="Content Placeholder 4"/>
          <p:cNvSpPr>
            <a:spLocks noGrp="1"/>
          </p:cNvSpPr>
          <p:nvPr>
            <p:ph sz="half" idx="2"/>
          </p:nvPr>
        </p:nvSpPr>
        <p:spPr/>
        <p:txBody>
          <a:bodyPr/>
          <a:lstStyle/>
          <a:p>
            <a:r>
              <a:rPr lang="en-US" dirty="0" smtClean="0"/>
              <a:t>Making submission field mirror data typically recorded for museum collections will raise quality standard for </a:t>
            </a:r>
            <a:r>
              <a:rPr lang="en-US" dirty="0"/>
              <a:t>c</a:t>
            </a:r>
            <a:r>
              <a:rPr lang="en-US" dirty="0" smtClean="0"/>
              <a:t>itizen </a:t>
            </a:r>
            <a:r>
              <a:rPr lang="en-US" dirty="0"/>
              <a:t>s</a:t>
            </a:r>
            <a:r>
              <a:rPr lang="en-US" dirty="0" smtClean="0"/>
              <a:t>cience.</a:t>
            </a:r>
          </a:p>
          <a:p>
            <a:r>
              <a:rPr lang="en-US" dirty="0" smtClean="0"/>
              <a:t>Need to facilitate the combination of data from multiple sources.</a:t>
            </a:r>
            <a:endParaRPr lang="en-US" dirty="0"/>
          </a:p>
        </p:txBody>
      </p:sp>
      <p:pic>
        <p:nvPicPr>
          <p:cNvPr id="10" name="Content Placeholder 9"/>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32311" y="1524000"/>
            <a:ext cx="3309016" cy="4572000"/>
          </a:xfrm>
        </p:spPr>
      </p:pic>
    </p:spTree>
    <p:extLst>
      <p:ext uri="{BB962C8B-B14F-4D97-AF65-F5344CB8AC3E}">
        <p14:creationId xmlns:p14="http://schemas.microsoft.com/office/powerpoint/2010/main" val="29149984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Great potential of increasing biological data when we get the various sources to talk.</a:t>
            </a:r>
          </a:p>
          <a:p>
            <a:r>
              <a:rPr lang="en-US" dirty="0" smtClean="0"/>
              <a:t>Different sources of data have different limitations.</a:t>
            </a:r>
          </a:p>
          <a:p>
            <a:r>
              <a:rPr lang="en-US" dirty="0" smtClean="0"/>
              <a:t>Setting standards can help bridge the gap between citizen science and “real” science.</a:t>
            </a:r>
            <a:endParaRPr lang="en-US" dirty="0"/>
          </a:p>
        </p:txBody>
      </p:sp>
      <p:sp>
        <p:nvSpPr>
          <p:cNvPr id="3" name="Title 2"/>
          <p:cNvSpPr>
            <a:spLocks noGrp="1"/>
          </p:cNvSpPr>
          <p:nvPr>
            <p:ph type="title"/>
          </p:nvPr>
        </p:nvSpPr>
        <p:spPr/>
        <p:txBody>
          <a:bodyPr/>
          <a:lstStyle/>
          <a:p>
            <a:pPr algn="ctr"/>
            <a:r>
              <a:rPr lang="en-US" dirty="0" smtClean="0"/>
              <a:t>Discussion</a:t>
            </a:r>
            <a:endParaRPr lang="en-US" dirty="0"/>
          </a:p>
        </p:txBody>
      </p:sp>
    </p:spTree>
    <p:extLst>
      <p:ext uri="{BB962C8B-B14F-4D97-AF65-F5344CB8AC3E}">
        <p14:creationId xmlns:p14="http://schemas.microsoft.com/office/powerpoint/2010/main" val="940792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Allow for general observation of species through citizen science.</a:t>
            </a:r>
          </a:p>
          <a:p>
            <a:r>
              <a:rPr lang="en-US" dirty="0" smtClean="0"/>
              <a:t>Create a means for different data types to “talk” to each other so they can be visualized together.</a:t>
            </a:r>
          </a:p>
          <a:p>
            <a:r>
              <a:rPr lang="en-US" dirty="0" smtClean="0"/>
              <a:t>Involving the general public in conservation efforts and fostering an interest in the natural world through citizen science. </a:t>
            </a:r>
          </a:p>
          <a:p>
            <a:r>
              <a:rPr lang="en-US" dirty="0" smtClean="0"/>
              <a:t>Community </a:t>
            </a:r>
            <a:r>
              <a:rPr lang="en-US" dirty="0"/>
              <a:t>involvement in conservation efforts has been shown to be positively correlated with the success of conservation projects (Brooks 2006).</a:t>
            </a:r>
          </a:p>
          <a:p>
            <a:endParaRPr lang="en-US" dirty="0"/>
          </a:p>
        </p:txBody>
      </p:sp>
      <p:sp>
        <p:nvSpPr>
          <p:cNvPr id="3" name="Title 2"/>
          <p:cNvSpPr>
            <a:spLocks noGrp="1"/>
          </p:cNvSpPr>
          <p:nvPr>
            <p:ph type="title"/>
          </p:nvPr>
        </p:nvSpPr>
        <p:spPr/>
        <p:txBody>
          <a:bodyPr/>
          <a:lstStyle/>
          <a:p>
            <a:pPr algn="ctr"/>
            <a:r>
              <a:rPr lang="en-US" dirty="0" smtClean="0"/>
              <a:t>Project implications</a:t>
            </a:r>
            <a:endParaRPr lang="en-US" dirty="0"/>
          </a:p>
        </p:txBody>
      </p:sp>
    </p:spTree>
    <p:extLst>
      <p:ext uri="{BB962C8B-B14F-4D97-AF65-F5344CB8AC3E}">
        <p14:creationId xmlns:p14="http://schemas.microsoft.com/office/powerpoint/2010/main" val="2523364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Background</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Undergraduate Degree in Environmental, Population and Organism Biology.</a:t>
            </a:r>
          </a:p>
          <a:p>
            <a:r>
              <a:rPr lang="en-US" dirty="0" smtClean="0"/>
              <a:t>Work background in Museum Collections .</a:t>
            </a:r>
          </a:p>
          <a:p>
            <a:r>
              <a:rPr lang="en-US" dirty="0" smtClean="0"/>
              <a:t>Worked to georeference the museum specimens based on narrative locations.</a:t>
            </a:r>
            <a:endParaRPr lang="en-US" dirty="0"/>
          </a:p>
          <a:p>
            <a:r>
              <a:rPr lang="en-US" dirty="0" smtClean="0"/>
              <a:t>Latest project is digitizing museum specimens to allow for greater public access.</a:t>
            </a:r>
          </a:p>
          <a:p>
            <a:pPr marL="0" indent="0">
              <a:buNone/>
            </a:pPr>
            <a:endParaRPr lang="en-US" dirty="0"/>
          </a:p>
          <a:p>
            <a:endParaRPr lang="en-US" dirty="0"/>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1905000"/>
            <a:ext cx="4059238" cy="3044428"/>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Project Timeline</a:t>
            </a:r>
            <a:endParaRPr lang="en-US" dirty="0"/>
          </a:p>
        </p:txBody>
      </p:sp>
      <p:sp>
        <p:nvSpPr>
          <p:cNvPr id="3" name="Content Placeholder 2"/>
          <p:cNvSpPr>
            <a:spLocks noGrp="1"/>
          </p:cNvSpPr>
          <p:nvPr>
            <p:ph idx="1"/>
          </p:nvPr>
        </p:nvSpPr>
        <p:spPr/>
        <p:txBody>
          <a:bodyPr>
            <a:normAutofit lnSpcReduction="10000"/>
          </a:bodyPr>
          <a:lstStyle/>
          <a:p>
            <a:pPr marL="0" marR="0">
              <a:lnSpc>
                <a:spcPct val="115000"/>
              </a:lnSpc>
              <a:spcBef>
                <a:spcPts val="0"/>
              </a:spcBef>
              <a:spcAft>
                <a:spcPts val="1000"/>
              </a:spcAft>
            </a:pPr>
            <a:r>
              <a:rPr lang="en-US" dirty="0" smtClean="0">
                <a:ea typeface="Calibri"/>
                <a:cs typeface="Times New Roman"/>
              </a:rPr>
              <a:t>January: </a:t>
            </a:r>
            <a:r>
              <a:rPr lang="en-US" dirty="0">
                <a:ea typeface="Calibri"/>
                <a:cs typeface="Times New Roman"/>
              </a:rPr>
              <a:t>Build </a:t>
            </a:r>
            <a:r>
              <a:rPr lang="en-US" dirty="0" smtClean="0">
                <a:ea typeface="Calibri"/>
                <a:cs typeface="Times New Roman"/>
              </a:rPr>
              <a:t>PHP </a:t>
            </a:r>
            <a:r>
              <a:rPr lang="en-US" dirty="0">
                <a:ea typeface="Calibri"/>
                <a:cs typeface="Times New Roman"/>
              </a:rPr>
              <a:t>form to allow for the submission of data to the database and begin to collect sample information. </a:t>
            </a:r>
            <a:endParaRPr lang="en-US" dirty="0" smtClean="0">
              <a:ea typeface="Calibri"/>
              <a:cs typeface="Times New Roman"/>
            </a:endParaRPr>
          </a:p>
          <a:p>
            <a:pPr marL="0" marR="0">
              <a:lnSpc>
                <a:spcPct val="115000"/>
              </a:lnSpc>
              <a:spcBef>
                <a:spcPts val="0"/>
              </a:spcBef>
              <a:spcAft>
                <a:spcPts val="1000"/>
              </a:spcAft>
            </a:pPr>
            <a:r>
              <a:rPr lang="en-US" dirty="0" smtClean="0">
                <a:ea typeface="Calibri"/>
                <a:cs typeface="Times New Roman"/>
              </a:rPr>
              <a:t>February</a:t>
            </a:r>
            <a:r>
              <a:rPr lang="en-US" dirty="0">
                <a:ea typeface="Calibri"/>
                <a:cs typeface="Times New Roman"/>
              </a:rPr>
              <a:t>:  aggregate </a:t>
            </a:r>
            <a:r>
              <a:rPr lang="en-US" dirty="0" smtClean="0">
                <a:ea typeface="Calibri"/>
                <a:cs typeface="Times New Roman"/>
              </a:rPr>
              <a:t>historical data </a:t>
            </a:r>
            <a:r>
              <a:rPr lang="en-US" dirty="0">
                <a:ea typeface="Calibri"/>
                <a:cs typeface="Times New Roman"/>
              </a:rPr>
              <a:t>from </a:t>
            </a:r>
            <a:r>
              <a:rPr lang="en-US" dirty="0" smtClean="0">
                <a:ea typeface="Calibri"/>
                <a:cs typeface="Times New Roman"/>
              </a:rPr>
              <a:t>MANIS </a:t>
            </a:r>
            <a:r>
              <a:rPr lang="en-US" dirty="0">
                <a:ea typeface="Calibri"/>
                <a:cs typeface="Times New Roman"/>
              </a:rPr>
              <a:t>and </a:t>
            </a:r>
            <a:r>
              <a:rPr lang="en-US" dirty="0" smtClean="0">
                <a:ea typeface="Calibri"/>
                <a:cs typeface="Times New Roman"/>
              </a:rPr>
              <a:t>HERPNET </a:t>
            </a:r>
            <a:r>
              <a:rPr lang="en-US" dirty="0">
                <a:ea typeface="Calibri"/>
                <a:cs typeface="Times New Roman"/>
              </a:rPr>
              <a:t>for Boulder County </a:t>
            </a:r>
            <a:r>
              <a:rPr lang="en-US" dirty="0" smtClean="0">
                <a:ea typeface="Calibri"/>
                <a:cs typeface="Times New Roman"/>
              </a:rPr>
              <a:t>and make sure it is cleaned up so it will work in a database.</a:t>
            </a:r>
          </a:p>
          <a:p>
            <a:pPr marL="0" marR="0">
              <a:lnSpc>
                <a:spcPct val="115000"/>
              </a:lnSpc>
              <a:spcBef>
                <a:spcPts val="0"/>
              </a:spcBef>
              <a:spcAft>
                <a:spcPts val="1000"/>
              </a:spcAft>
            </a:pPr>
            <a:r>
              <a:rPr lang="en-US" dirty="0" smtClean="0">
                <a:ea typeface="Calibri"/>
                <a:cs typeface="Times New Roman"/>
              </a:rPr>
              <a:t>March: begin </a:t>
            </a:r>
            <a:r>
              <a:rPr lang="en-US" dirty="0">
                <a:ea typeface="Calibri"/>
                <a:cs typeface="Times New Roman"/>
              </a:rPr>
              <a:t>to build the web interface and visualization </a:t>
            </a:r>
            <a:r>
              <a:rPr lang="en-US" dirty="0" smtClean="0">
                <a:ea typeface="Calibri"/>
                <a:cs typeface="Times New Roman"/>
              </a:rPr>
              <a:t>format.</a:t>
            </a:r>
            <a:endParaRPr lang="en-US" dirty="0">
              <a:ea typeface="Calibri"/>
              <a:cs typeface="Times New Roman"/>
            </a:endParaRPr>
          </a:p>
          <a:p>
            <a:r>
              <a:rPr lang="en-US" dirty="0">
                <a:ea typeface="Calibri"/>
              </a:rPr>
              <a:t>July:  Present at </a:t>
            </a:r>
            <a:r>
              <a:rPr lang="en-US" dirty="0" smtClean="0">
                <a:ea typeface="Calibri"/>
              </a:rPr>
              <a:t>Society for Conservation GIS.</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University of Colorado Museum</a:t>
            </a:r>
          </a:p>
          <a:p>
            <a:pPr lvl="1"/>
            <a:r>
              <a:rPr lang="en-US" dirty="0"/>
              <a:t>Botany Collection</a:t>
            </a:r>
          </a:p>
          <a:p>
            <a:pPr lvl="1"/>
            <a:r>
              <a:rPr lang="en-US" dirty="0"/>
              <a:t>Mammal Collection</a:t>
            </a:r>
          </a:p>
          <a:p>
            <a:pPr lvl="1"/>
            <a:r>
              <a:rPr lang="en-US" dirty="0" smtClean="0"/>
              <a:t>Reptile </a:t>
            </a:r>
            <a:r>
              <a:rPr lang="en-US" dirty="0"/>
              <a:t>and Amphibian Collection</a:t>
            </a:r>
          </a:p>
          <a:p>
            <a:r>
              <a:rPr lang="en-US" dirty="0" smtClean="0"/>
              <a:t>National Science Foundation</a:t>
            </a:r>
          </a:p>
          <a:p>
            <a:pPr lvl="1"/>
            <a:r>
              <a:rPr lang="en-US" dirty="0" smtClean="0"/>
              <a:t>VertNet</a:t>
            </a:r>
          </a:p>
          <a:p>
            <a:pPr lvl="2"/>
            <a:r>
              <a:rPr lang="en-US" dirty="0"/>
              <a:t>HerpNet</a:t>
            </a:r>
          </a:p>
          <a:p>
            <a:pPr lvl="2"/>
            <a:r>
              <a:rPr lang="en-US" dirty="0" smtClean="0"/>
              <a:t>MaNIS</a:t>
            </a:r>
          </a:p>
          <a:p>
            <a:r>
              <a:rPr lang="en-US" dirty="0" smtClean="0"/>
              <a:t>Penn State Online GIS Program and Instructors </a:t>
            </a:r>
          </a:p>
          <a:p>
            <a:r>
              <a:rPr lang="en-US" dirty="0" smtClean="0"/>
              <a:t>Joe Bishop, Justine Blanford</a:t>
            </a:r>
            <a:r>
              <a:rPr lang="en-US" dirty="0"/>
              <a:t>, Jim </a:t>
            </a:r>
            <a:r>
              <a:rPr lang="en-US" dirty="0" smtClean="0"/>
              <a:t>Detwiler</a:t>
            </a:r>
          </a:p>
          <a:p>
            <a:pPr marL="0" indent="0">
              <a:buNone/>
            </a:pPr>
            <a:endParaRPr lang="en-US" dirty="0" smtClean="0"/>
          </a:p>
        </p:txBody>
      </p:sp>
      <p:sp>
        <p:nvSpPr>
          <p:cNvPr id="3" name="Title 2"/>
          <p:cNvSpPr>
            <a:spLocks noGrp="1"/>
          </p:cNvSpPr>
          <p:nvPr>
            <p:ph type="title"/>
          </p:nvPr>
        </p:nvSpPr>
        <p:spPr/>
        <p:txBody>
          <a:bodyPr/>
          <a:lstStyle/>
          <a:p>
            <a:pPr algn="ctr"/>
            <a:r>
              <a:rPr lang="en-US" dirty="0" smtClean="0"/>
              <a:t>Acknowledgements</a:t>
            </a:r>
            <a:endParaRPr lang="en-US" dirty="0"/>
          </a:p>
        </p:txBody>
      </p:sp>
    </p:spTree>
    <p:extLst>
      <p:ext uri="{BB962C8B-B14F-4D97-AF65-F5344CB8AC3E}">
        <p14:creationId xmlns:p14="http://schemas.microsoft.com/office/powerpoint/2010/main" val="25756390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z="1200" dirty="0"/>
              <a:t>Bahn, V. and McGill, B.J.(2007). Can niche-based distribution models outperform spatial interpolation?  Global Ecology and Biogeography, 16(6), 733-742.</a:t>
            </a:r>
          </a:p>
          <a:p>
            <a:r>
              <a:rPr lang="en-US" sz="1200" dirty="0"/>
              <a:t>Beaman, R., J. Wieczorek, and S. Blum. (2004). Determining Space from Place for Natural History Collections in a Distributed Digital Library Environment. D-Lib Magazine 10 (5). ISSN 1082-9873. </a:t>
            </a:r>
            <a:r>
              <a:rPr lang="en-US" sz="1200" u="sng" dirty="0"/>
              <a:t>http://</a:t>
            </a:r>
            <a:r>
              <a:rPr lang="en-US" sz="1200" u="sng" dirty="0" smtClean="0"/>
              <a:t>dlib.org/dlib/may04/beaman/05beaman.html</a:t>
            </a:r>
            <a:endParaRPr lang="en-US" sz="1200" dirty="0" smtClean="0"/>
          </a:p>
          <a:p>
            <a:r>
              <a:rPr lang="en-US" sz="1200" dirty="0" smtClean="0"/>
              <a:t>Dickenson</a:t>
            </a:r>
            <a:r>
              <a:rPr lang="en-US" sz="1200" dirty="0"/>
              <a:t>, J.L., Zuckerberg, B., and Bonter, D.N. (2010). Citizen Science as an Ecological Research Tool: Challenges and Benefits. Annual Revue Ecology, Evolution and Systematics, 41:149–72</a:t>
            </a:r>
            <a:r>
              <a:rPr lang="en-US" sz="1200" dirty="0" smtClean="0"/>
              <a:t>.</a:t>
            </a:r>
          </a:p>
          <a:p>
            <a:r>
              <a:rPr lang="en-US" sz="1200" dirty="0" smtClean="0"/>
              <a:t>GigaBlitz </a:t>
            </a:r>
            <a:r>
              <a:rPr lang="en-US" sz="1200" dirty="0"/>
              <a:t>(2011). GigaBlitz Event Seeks Citizen Scientists to Capture Images of Nearby Biodiversity. (2011, Nov 10). </a:t>
            </a:r>
            <a:r>
              <a:rPr lang="en-US" sz="1200" i="1" dirty="0"/>
              <a:t>Targeted News Service, </a:t>
            </a:r>
            <a:r>
              <a:rPr lang="en-US" sz="1200" dirty="0"/>
              <a:t>pp. n/a. Retrieved from http://</a:t>
            </a:r>
            <a:r>
              <a:rPr lang="en-US" sz="1200" dirty="0" smtClean="0"/>
              <a:t>search.proquest.com/docview/903122907?accountid=13158</a:t>
            </a:r>
          </a:p>
          <a:p>
            <a:r>
              <a:rPr lang="en-US" sz="1200" dirty="0" smtClean="0"/>
              <a:t>Goodchild</a:t>
            </a:r>
            <a:r>
              <a:rPr lang="en-US" sz="1200" dirty="0"/>
              <a:t>, M.F. (2007). Citizens as Sensors: The World of Volunteered Geography. Geojournal, vol. 69, no. 4, pp. 211-221,</a:t>
            </a:r>
            <a:r>
              <a:rPr lang="en-US" sz="1200" i="1" dirty="0"/>
              <a:t> </a:t>
            </a:r>
            <a:r>
              <a:rPr lang="en-US" sz="1200" dirty="0"/>
              <a:t>2007.</a:t>
            </a:r>
          </a:p>
          <a:p>
            <a:r>
              <a:rPr lang="en-US" sz="1200" dirty="0" smtClean="0"/>
              <a:t>Howe</a:t>
            </a:r>
            <a:r>
              <a:rPr lang="en-US" sz="1200" dirty="0"/>
              <a:t>, J. (2006). The Rise of Crowdsourcing. Wired Magazine. June 2006.</a:t>
            </a:r>
            <a:endParaRPr lang="en-US" sz="1200" dirty="0" smtClean="0"/>
          </a:p>
          <a:p>
            <a:r>
              <a:rPr lang="en-US" sz="1200" dirty="0" smtClean="0"/>
              <a:t>Kelling</a:t>
            </a:r>
            <a:r>
              <a:rPr lang="en-US" sz="1200" dirty="0"/>
              <a:t>, S. (2008). Significance of organism observations: Data discovery and access in biodiversity research. Report for the Global Biodiversity Information Facility, Copenhagen</a:t>
            </a:r>
            <a:r>
              <a:rPr lang="en-US" sz="1200" dirty="0" smtClean="0"/>
              <a:t>.</a:t>
            </a:r>
            <a:endParaRPr lang="en-US" sz="1200" dirty="0"/>
          </a:p>
          <a:p>
            <a:r>
              <a:rPr lang="en-US" sz="1200" dirty="0"/>
              <a:t>Moerman, D. E. and Estabrook, G.F. (2006).  The botanist effect: counties with maximal species richness tend to be home to universities and botanists.  Journal of Biogeography 33:1969-1974</a:t>
            </a:r>
            <a:r>
              <a:rPr lang="en-US" sz="1200" dirty="0" smtClean="0"/>
              <a:t>.</a:t>
            </a:r>
          </a:p>
          <a:p>
            <a:r>
              <a:rPr lang="en-US" sz="1200" dirty="0"/>
              <a:t>National Audubon Society (2012). Christmas Bird Count retrieved 10/10/2012 </a:t>
            </a:r>
            <a:r>
              <a:rPr lang="en-US" sz="1200" dirty="0" smtClean="0"/>
              <a:t>from </a:t>
            </a:r>
            <a:r>
              <a:rPr lang="en-US" sz="1200" u="sng" dirty="0" smtClean="0"/>
              <a:t>http</a:t>
            </a:r>
            <a:r>
              <a:rPr lang="en-US" sz="1200" u="sng" dirty="0"/>
              <a:t>://</a:t>
            </a:r>
            <a:r>
              <a:rPr lang="en-US" sz="1200" u="sng" dirty="0" smtClean="0"/>
              <a:t>birds.audubon.org/christmas-bird-count</a:t>
            </a:r>
          </a:p>
          <a:p>
            <a:r>
              <a:rPr lang="en-US" sz="1200" dirty="0"/>
              <a:t>Sauer,J.R.,  Peterjohn, B.G.  and Link, W.A. (1994). Observer Differences in the North American Breeding Bird Survey work(s).  The Auk, 111 (1): </a:t>
            </a:r>
            <a:r>
              <a:rPr lang="en-US" sz="1200" dirty="0" smtClean="0"/>
              <a:t>50-62.</a:t>
            </a:r>
            <a:endParaRPr lang="en-US" sz="1200" u="sng" dirty="0" smtClean="0"/>
          </a:p>
          <a:p>
            <a:r>
              <a:rPr lang="en-US" sz="1200" dirty="0"/>
              <a:t>Winkler, K. (2004). Natural History Museums in a Postbiodiversity Era.  BioScience, 54 (5): 455-459</a:t>
            </a:r>
            <a:r>
              <a:rPr lang="en-US" sz="1200" dirty="0" smtClean="0"/>
              <a:t>.</a:t>
            </a:r>
          </a:p>
          <a:p>
            <a:r>
              <a:rPr lang="en-US" sz="1200" dirty="0" smtClean="0"/>
              <a:t>Zooniverse </a:t>
            </a:r>
            <a:r>
              <a:rPr lang="en-US" sz="1200" dirty="0"/>
              <a:t>(2012).  Zooniverse Real Science Online retrieved 11/05/12 from https://www.zooniverse.org/</a:t>
            </a:r>
          </a:p>
          <a:p>
            <a:endParaRPr lang="en-US" sz="1200" dirty="0"/>
          </a:p>
        </p:txBody>
      </p:sp>
      <p:sp>
        <p:nvSpPr>
          <p:cNvPr id="3" name="Title 2"/>
          <p:cNvSpPr>
            <a:spLocks noGrp="1"/>
          </p:cNvSpPr>
          <p:nvPr>
            <p:ph type="title"/>
          </p:nvPr>
        </p:nvSpPr>
        <p:spPr/>
        <p:txBody>
          <a:bodyPr/>
          <a:lstStyle/>
          <a:p>
            <a:pPr algn="ctr"/>
            <a:r>
              <a:rPr lang="en-US" dirty="0" smtClean="0"/>
              <a:t>Works Cited</a:t>
            </a:r>
            <a:endParaRPr lang="en-US" dirty="0"/>
          </a:p>
        </p:txBody>
      </p:sp>
    </p:spTree>
    <p:extLst>
      <p:ext uri="{BB962C8B-B14F-4D97-AF65-F5344CB8AC3E}">
        <p14:creationId xmlns:p14="http://schemas.microsoft.com/office/powerpoint/2010/main" val="40696281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Biological Collections:  between 2.5 and 3 billion specimens world wide (Pyke and Ehrlich 2010).</a:t>
            </a:r>
          </a:p>
          <a:p>
            <a:r>
              <a:rPr lang="en-US" dirty="0" smtClean="0"/>
              <a:t>Surveys: </a:t>
            </a:r>
            <a:r>
              <a:rPr lang="en-US" dirty="0" smtClean="0">
                <a:ea typeface="Calibri"/>
                <a:cs typeface="Times New Roman"/>
              </a:rPr>
              <a:t>record </a:t>
            </a:r>
            <a:r>
              <a:rPr lang="en-US" dirty="0">
                <a:ea typeface="Calibri"/>
                <a:cs typeface="Times New Roman"/>
              </a:rPr>
              <a:t>data on species observance and </a:t>
            </a:r>
            <a:r>
              <a:rPr lang="en-US" dirty="0" smtClean="0">
                <a:ea typeface="Calibri"/>
                <a:cs typeface="Times New Roman"/>
              </a:rPr>
              <a:t>location but </a:t>
            </a:r>
            <a:r>
              <a:rPr lang="en-US" dirty="0">
                <a:ea typeface="Calibri"/>
                <a:cs typeface="Times New Roman"/>
              </a:rPr>
              <a:t>do not require a physical </a:t>
            </a:r>
            <a:r>
              <a:rPr lang="en-US" dirty="0" smtClean="0">
                <a:ea typeface="Calibri"/>
                <a:cs typeface="Times New Roman"/>
              </a:rPr>
              <a:t>specimen (Kelling 2008). </a:t>
            </a:r>
            <a:r>
              <a:rPr lang="en-US" dirty="0" smtClean="0"/>
              <a:t>Typically </a:t>
            </a:r>
            <a:r>
              <a:rPr lang="en-US" dirty="0"/>
              <a:t>are not focused on a specific question but are often the genesis of future studies (Dickenson 2010). </a:t>
            </a:r>
            <a:endParaRPr lang="en-US" dirty="0" smtClean="0"/>
          </a:p>
          <a:p>
            <a:r>
              <a:rPr lang="en-US" dirty="0" smtClean="0"/>
              <a:t>Citizen Science: projects </a:t>
            </a:r>
            <a:r>
              <a:rPr lang="en-US" dirty="0"/>
              <a:t>where </a:t>
            </a:r>
            <a:r>
              <a:rPr lang="en-US" dirty="0" smtClean="0"/>
              <a:t>scientific data </a:t>
            </a:r>
            <a:r>
              <a:rPr lang="en-US" dirty="0"/>
              <a:t>is collected by </a:t>
            </a:r>
            <a:r>
              <a:rPr lang="en-US" dirty="0" smtClean="0"/>
              <a:t>non-scientists (Goodchild 2007).</a:t>
            </a:r>
            <a:endParaRPr lang="en-US" dirty="0"/>
          </a:p>
          <a:p>
            <a:endParaRPr lang="en-US" dirty="0" smtClean="0"/>
          </a:p>
        </p:txBody>
      </p:sp>
      <p:sp>
        <p:nvSpPr>
          <p:cNvPr id="3" name="Title 2"/>
          <p:cNvSpPr>
            <a:spLocks noGrp="1"/>
          </p:cNvSpPr>
          <p:nvPr>
            <p:ph type="title"/>
          </p:nvPr>
        </p:nvSpPr>
        <p:spPr/>
        <p:txBody>
          <a:bodyPr>
            <a:normAutofit fontScale="90000"/>
          </a:bodyPr>
          <a:lstStyle/>
          <a:p>
            <a:pPr algn="ctr"/>
            <a:r>
              <a:rPr lang="en-US" dirty="0" smtClean="0"/>
              <a:t>Potential Sources of Biological Data for a Geographic Information System </a:t>
            </a:r>
            <a:endParaRPr lang="en-US" dirty="0"/>
          </a:p>
        </p:txBody>
      </p:sp>
    </p:spTree>
    <p:extLst>
      <p:ext uri="{BB962C8B-B14F-4D97-AF65-F5344CB8AC3E}">
        <p14:creationId xmlns:p14="http://schemas.microsoft.com/office/powerpoint/2010/main" val="1113994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Definitions:</a:t>
            </a:r>
            <a:endParaRPr lang="en-US" dirty="0"/>
          </a:p>
        </p:txBody>
      </p:sp>
      <p:sp>
        <p:nvSpPr>
          <p:cNvPr id="3" name="Content Placeholder 2"/>
          <p:cNvSpPr>
            <a:spLocks noGrp="1"/>
          </p:cNvSpPr>
          <p:nvPr>
            <p:ph idx="1"/>
          </p:nvPr>
        </p:nvSpPr>
        <p:spPr/>
        <p:txBody>
          <a:bodyPr/>
          <a:lstStyle/>
          <a:p>
            <a:r>
              <a:rPr lang="en-US" dirty="0" smtClean="0"/>
              <a:t>Volunteered </a:t>
            </a:r>
            <a:r>
              <a:rPr lang="en-US" dirty="0"/>
              <a:t>Geographic Information or VGI</a:t>
            </a:r>
            <a:r>
              <a:rPr lang="en-US" dirty="0" smtClean="0"/>
              <a:t>: </a:t>
            </a:r>
            <a:r>
              <a:rPr lang="en-US" dirty="0"/>
              <a:t>the collection of user generated content that includes a geographic component (Goodchild 2007). </a:t>
            </a:r>
            <a:endParaRPr lang="en-US" dirty="0" smtClean="0"/>
          </a:p>
          <a:p>
            <a:r>
              <a:rPr lang="en-US" dirty="0" smtClean="0"/>
              <a:t>Crowdsourcing: </a:t>
            </a:r>
            <a:r>
              <a:rPr lang="en-US" dirty="0"/>
              <a:t>the act of outsourcing the collection or processing of information to the general public (Howe 2006). </a:t>
            </a:r>
          </a:p>
          <a:p>
            <a:pPr marL="0" indent="0">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600200"/>
            <a:ext cx="8333613" cy="4902199"/>
          </a:xfrm>
        </p:spPr>
        <p:txBody>
          <a:bodyPr>
            <a:normAutofit fontScale="92500"/>
          </a:bodyPr>
          <a:lstStyle/>
          <a:p>
            <a:pPr marL="0" marR="0">
              <a:lnSpc>
                <a:spcPct val="115000"/>
              </a:lnSpc>
              <a:spcBef>
                <a:spcPts val="0"/>
              </a:spcBef>
              <a:spcAft>
                <a:spcPts val="1000"/>
              </a:spcAft>
            </a:pPr>
            <a:r>
              <a:rPr lang="en-US" dirty="0" smtClean="0">
                <a:ea typeface="Calibri"/>
                <a:cs typeface="Times New Roman"/>
              </a:rPr>
              <a:t>Christmas Bird Count started in 1900 and has grown to include over 50,000 volunteers in over 2,000 locations and                                 provides a means  for monitoring avian species diversity and abundance (National Audubon Society 2012).  </a:t>
            </a:r>
          </a:p>
          <a:p>
            <a:pPr marL="0" marR="0">
              <a:lnSpc>
                <a:spcPct val="115000"/>
              </a:lnSpc>
              <a:spcBef>
                <a:spcPts val="0"/>
              </a:spcBef>
              <a:spcAft>
                <a:spcPts val="1000"/>
              </a:spcAft>
            </a:pPr>
            <a:r>
              <a:rPr lang="en-US" dirty="0" smtClean="0">
                <a:ea typeface="Calibri"/>
                <a:cs typeface="Times New Roman"/>
              </a:rPr>
              <a:t>Gigablitz  uses </a:t>
            </a:r>
            <a:r>
              <a:rPr lang="en-US" dirty="0">
                <a:ea typeface="Calibri"/>
                <a:cs typeface="Times New Roman"/>
              </a:rPr>
              <a:t>volunteers around the globe to capture high resolution images </a:t>
            </a:r>
            <a:r>
              <a:rPr lang="en-US" dirty="0" smtClean="0">
                <a:ea typeface="Calibri"/>
                <a:cs typeface="Times New Roman"/>
              </a:rPr>
              <a:t>of nature so individual species in the images can be identified using crowdsourcing </a:t>
            </a:r>
            <a:r>
              <a:rPr lang="en-US" dirty="0">
                <a:ea typeface="Calibri"/>
                <a:cs typeface="Times New Roman"/>
              </a:rPr>
              <a:t>(Gigablitz 2011</a:t>
            </a:r>
            <a:r>
              <a:rPr lang="en-US" dirty="0" smtClean="0">
                <a:ea typeface="Calibri"/>
                <a:cs typeface="Times New Roman"/>
              </a:rPr>
              <a:t>).</a:t>
            </a:r>
          </a:p>
          <a:p>
            <a:pPr marL="0" marR="0">
              <a:lnSpc>
                <a:spcPct val="115000"/>
              </a:lnSpc>
              <a:spcBef>
                <a:spcPts val="0"/>
              </a:spcBef>
              <a:spcAft>
                <a:spcPts val="1000"/>
              </a:spcAft>
            </a:pPr>
            <a:r>
              <a:rPr lang="en-US" dirty="0"/>
              <a:t>Zooniverse has over 700,000 citizen scientists contributing to 12 projects including weather, space and cancer studies </a:t>
            </a:r>
            <a:r>
              <a:rPr lang="en-US" dirty="0" smtClean="0"/>
              <a:t>(Zooniverse 2012).</a:t>
            </a:r>
            <a:endParaRPr lang="en-US" dirty="0"/>
          </a:p>
        </p:txBody>
      </p:sp>
      <p:sp>
        <p:nvSpPr>
          <p:cNvPr id="3" name="Title 2"/>
          <p:cNvSpPr>
            <a:spLocks noGrp="1"/>
          </p:cNvSpPr>
          <p:nvPr>
            <p:ph type="title"/>
          </p:nvPr>
        </p:nvSpPr>
        <p:spPr>
          <a:xfrm>
            <a:off x="304800" y="533400"/>
            <a:ext cx="8229600" cy="838200"/>
          </a:xfrm>
        </p:spPr>
        <p:txBody>
          <a:bodyPr/>
          <a:lstStyle/>
          <a:p>
            <a:pPr algn="ctr"/>
            <a:r>
              <a:rPr lang="en-US" dirty="0" smtClean="0"/>
              <a:t>Citizen Science Projects</a:t>
            </a:r>
            <a:endParaRPr lang="en-US" dirty="0"/>
          </a:p>
        </p:txBody>
      </p:sp>
      <p:pic>
        <p:nvPicPr>
          <p:cNvPr id="1026" name="Picture 2" descr="C:\Documents and Settings\Ryan Allen\Local Settings\Temporary Internet Files\Content.IE5\BF7I4RCJ\MP90043858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3111" y="533400"/>
            <a:ext cx="1537702" cy="1023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94350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VertNet</a:t>
            </a:r>
            <a:r>
              <a:rPr lang="en-US" dirty="0"/>
              <a:t>  </a:t>
            </a:r>
            <a:r>
              <a:rPr lang="en-US" dirty="0" smtClean="0"/>
              <a:t>http</a:t>
            </a:r>
            <a:r>
              <a:rPr lang="en-US" dirty="0"/>
              <a:t>://</a:t>
            </a:r>
            <a:r>
              <a:rPr lang="en-US" dirty="0" smtClean="0"/>
              <a:t>vertnet.org/</a:t>
            </a:r>
            <a:endParaRPr lang="en-US" dirty="0"/>
          </a:p>
          <a:p>
            <a:pPr lvl="1"/>
            <a:r>
              <a:rPr lang="en-US" dirty="0" smtClean="0"/>
              <a:t>MaNIS</a:t>
            </a:r>
          </a:p>
          <a:p>
            <a:pPr lvl="1"/>
            <a:r>
              <a:rPr lang="en-US" dirty="0" smtClean="0"/>
              <a:t>FishNet</a:t>
            </a:r>
          </a:p>
          <a:p>
            <a:pPr lvl="1"/>
            <a:r>
              <a:rPr lang="en-US" dirty="0" smtClean="0"/>
              <a:t>ORNIS</a:t>
            </a:r>
          </a:p>
          <a:p>
            <a:pPr lvl="1"/>
            <a:r>
              <a:rPr lang="en-US" dirty="0" smtClean="0"/>
              <a:t>HerpNET</a:t>
            </a:r>
          </a:p>
          <a:p>
            <a:r>
              <a:rPr lang="en-US" dirty="0" smtClean="0"/>
              <a:t>New York Botanical Gardens Virtual Herbarium</a:t>
            </a:r>
          </a:p>
          <a:p>
            <a:pPr marL="0" indent="0">
              <a:buNone/>
            </a:pPr>
            <a:r>
              <a:rPr lang="en-US" dirty="0"/>
              <a:t>http://sciweb.nybg.org/science2/VirtualHerbarium.asp</a:t>
            </a:r>
            <a:endParaRPr lang="en-US" dirty="0" smtClean="0"/>
          </a:p>
          <a:p>
            <a:r>
              <a:rPr lang="en-US" dirty="0" smtClean="0"/>
              <a:t>Symbiota</a:t>
            </a:r>
            <a:r>
              <a:rPr lang="en-US" dirty="0"/>
              <a:t> http://</a:t>
            </a:r>
            <a:r>
              <a:rPr lang="en-US" dirty="0" smtClean="0"/>
              <a:t>symbiota.org/</a:t>
            </a:r>
          </a:p>
          <a:p>
            <a:r>
              <a:rPr lang="en-US" dirty="0" smtClean="0"/>
              <a:t>eBird</a:t>
            </a:r>
            <a:r>
              <a:rPr lang="en-US" dirty="0"/>
              <a:t> http://</a:t>
            </a:r>
            <a:r>
              <a:rPr lang="en-US" dirty="0" smtClean="0"/>
              <a:t>ebird.org/</a:t>
            </a:r>
            <a:endParaRPr lang="en-US" dirty="0"/>
          </a:p>
          <a:p>
            <a:pPr marL="0" indent="0">
              <a:buNone/>
            </a:pPr>
            <a:endParaRPr lang="en-US" dirty="0" smtClean="0"/>
          </a:p>
        </p:txBody>
      </p:sp>
      <p:sp>
        <p:nvSpPr>
          <p:cNvPr id="3" name="Title 2"/>
          <p:cNvSpPr>
            <a:spLocks noGrp="1"/>
          </p:cNvSpPr>
          <p:nvPr>
            <p:ph type="title"/>
          </p:nvPr>
        </p:nvSpPr>
        <p:spPr/>
        <p:txBody>
          <a:bodyPr/>
          <a:lstStyle/>
          <a:p>
            <a:r>
              <a:rPr lang="en-US" dirty="0"/>
              <a:t>Biodiversity Informatics Projects</a:t>
            </a:r>
          </a:p>
        </p:txBody>
      </p:sp>
    </p:spTree>
    <p:extLst>
      <p:ext uri="{BB962C8B-B14F-4D97-AF65-F5344CB8AC3E}">
        <p14:creationId xmlns:p14="http://schemas.microsoft.com/office/powerpoint/2010/main" val="5288171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Build a GIS to allow museum, citizen science and survey data to be visualized together.</a:t>
            </a:r>
          </a:p>
          <a:p>
            <a:r>
              <a:rPr lang="en-US" dirty="0" smtClean="0"/>
              <a:t>Allow for public involvement through citizen science observations by creating a web interface for citizen science data to be submitted and integrated in to a biological database.</a:t>
            </a:r>
          </a:p>
          <a:p>
            <a:r>
              <a:rPr lang="en-US" dirty="0" smtClean="0"/>
              <a:t>Allow for observations to be georeferenced in a web interface to help facilitate future use.</a:t>
            </a:r>
          </a:p>
          <a:p>
            <a:endParaRPr lang="en-US" dirty="0"/>
          </a:p>
        </p:txBody>
      </p:sp>
      <p:sp>
        <p:nvSpPr>
          <p:cNvPr id="3" name="Title 2"/>
          <p:cNvSpPr>
            <a:spLocks noGrp="1"/>
          </p:cNvSpPr>
          <p:nvPr>
            <p:ph type="title"/>
          </p:nvPr>
        </p:nvSpPr>
        <p:spPr/>
        <p:txBody>
          <a:bodyPr/>
          <a:lstStyle/>
          <a:p>
            <a:pPr algn="ctr"/>
            <a:r>
              <a:rPr lang="en-US" dirty="0" smtClean="0"/>
              <a:t>Project Goals</a:t>
            </a:r>
            <a:endParaRPr lang="en-US" dirty="0"/>
          </a:p>
        </p:txBody>
      </p:sp>
    </p:spTree>
    <p:extLst>
      <p:ext uri="{BB962C8B-B14F-4D97-AF65-F5344CB8AC3E}">
        <p14:creationId xmlns:p14="http://schemas.microsoft.com/office/powerpoint/2010/main" val="2393889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Problems with Museum Collection Data</a:t>
            </a:r>
            <a:endParaRPr lang="en-US" dirty="0"/>
          </a:p>
        </p:txBody>
      </p:sp>
      <p:sp>
        <p:nvSpPr>
          <p:cNvPr id="3" name="Content Placeholder 2"/>
          <p:cNvSpPr>
            <a:spLocks noGrp="1"/>
          </p:cNvSpPr>
          <p:nvPr>
            <p:ph idx="1"/>
          </p:nvPr>
        </p:nvSpPr>
        <p:spPr/>
        <p:txBody>
          <a:bodyPr>
            <a:normAutofit fontScale="92500"/>
          </a:bodyPr>
          <a:lstStyle/>
          <a:p>
            <a:r>
              <a:rPr lang="en-US" dirty="0">
                <a:ea typeface="Calibri"/>
                <a:cs typeface="Times New Roman"/>
              </a:rPr>
              <a:t>Museum data concept of the collection being “done” no new active </a:t>
            </a:r>
            <a:r>
              <a:rPr lang="en-US" dirty="0" smtClean="0">
                <a:ea typeface="Calibri"/>
                <a:cs typeface="Times New Roman"/>
              </a:rPr>
              <a:t>records (Winkler 2004).  </a:t>
            </a:r>
          </a:p>
          <a:p>
            <a:r>
              <a:rPr lang="en-US" dirty="0" smtClean="0">
                <a:ea typeface="Calibri"/>
                <a:cs typeface="Times New Roman"/>
              </a:rPr>
              <a:t>Older collections contain a location but do not often contain specific coordinates (Beaman et al. 2004).</a:t>
            </a:r>
          </a:p>
          <a:p>
            <a:r>
              <a:rPr lang="en-US" dirty="0"/>
              <a:t>There has been a vast increase of data on the physical environment and this increase has often outpaced the addition of species accounts (Bahn and McGill 2007</a:t>
            </a:r>
            <a:r>
              <a:rPr lang="en-US" dirty="0" smtClean="0"/>
              <a:t>).</a:t>
            </a:r>
            <a:endParaRPr lang="en-US" dirty="0" smtClean="0">
              <a:ea typeface="Calibri"/>
              <a:cs typeface="Times New Roman"/>
            </a:endParaRPr>
          </a:p>
          <a:p>
            <a:r>
              <a:rPr lang="en-US" dirty="0" smtClean="0">
                <a:ea typeface="Calibri"/>
                <a:cs typeface="Times New Roman"/>
              </a:rPr>
              <a:t>Collection biases: some areas or species may receive more attention based on geography or research interests.  	Botanist effect (Moerman and Estabrook 2006).</a:t>
            </a:r>
          </a:p>
          <a:p>
            <a:pPr marL="777240" lvl="2" indent="0">
              <a:buNone/>
            </a:pPr>
            <a:r>
              <a:rPr lang="en-US" dirty="0">
                <a:ea typeface="Calibri"/>
                <a:cs typeface="Times New Roman"/>
              </a:rPr>
              <a:t> </a:t>
            </a:r>
            <a:r>
              <a:rPr lang="en-US" dirty="0" smtClean="0">
                <a:ea typeface="Calibri"/>
                <a:cs typeface="Times New Roman"/>
              </a:rPr>
              <a:t> </a:t>
            </a:r>
            <a:r>
              <a:rPr lang="en-US" sz="2600" dirty="0" smtClean="0">
                <a:ea typeface="Calibri"/>
                <a:cs typeface="Times New Roman"/>
              </a:rPr>
              <a:t>Research focus on specific taxa.</a:t>
            </a:r>
            <a:endParaRPr lang="en-US" sz="2600" dirty="0">
              <a:ea typeface="Calibri"/>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Problems with VGI and Citizen Science</a:t>
            </a:r>
            <a:endParaRPr lang="en-US" dirty="0"/>
          </a:p>
        </p:txBody>
      </p:sp>
      <p:sp>
        <p:nvSpPr>
          <p:cNvPr id="3" name="Content Placeholder 2"/>
          <p:cNvSpPr>
            <a:spLocks noGrp="1"/>
          </p:cNvSpPr>
          <p:nvPr>
            <p:ph idx="1"/>
          </p:nvPr>
        </p:nvSpPr>
        <p:spPr/>
        <p:txBody>
          <a:bodyPr>
            <a:normAutofit/>
          </a:bodyPr>
          <a:lstStyle/>
          <a:p>
            <a:r>
              <a:rPr lang="en-US" dirty="0">
                <a:ea typeface="Calibri"/>
              </a:rPr>
              <a:t>What </a:t>
            </a:r>
            <a:r>
              <a:rPr lang="en-US" dirty="0" smtClean="0">
                <a:ea typeface="Calibri"/>
              </a:rPr>
              <a:t>happens </a:t>
            </a:r>
            <a:r>
              <a:rPr lang="en-US" dirty="0">
                <a:ea typeface="Calibri"/>
              </a:rPr>
              <a:t>to the data when the project is over</a:t>
            </a:r>
            <a:r>
              <a:rPr lang="en-US" dirty="0" smtClean="0">
                <a:ea typeface="Calibri"/>
              </a:rPr>
              <a:t>?</a:t>
            </a:r>
          </a:p>
          <a:p>
            <a:r>
              <a:rPr lang="en-US" dirty="0" smtClean="0">
                <a:ea typeface="Calibri"/>
              </a:rPr>
              <a:t>Formatting Issues: how can you merge data from multiple projects?</a:t>
            </a:r>
          </a:p>
          <a:p>
            <a:r>
              <a:rPr lang="en-US" dirty="0" smtClean="0">
                <a:ea typeface="Calibri"/>
              </a:rPr>
              <a:t>Validation in the absence of a physical specimen.</a:t>
            </a:r>
          </a:p>
          <a:p>
            <a:r>
              <a:rPr lang="en-US" dirty="0" smtClean="0">
                <a:ea typeface="Calibri"/>
              </a:rPr>
              <a:t>Variations of sampling effort:  what was being surveyed and for how long? (Dickenson et al 2010)</a:t>
            </a:r>
          </a:p>
          <a:p>
            <a:r>
              <a:rPr lang="en-US" dirty="0" smtClean="0">
                <a:ea typeface="Calibri"/>
              </a:rPr>
              <a:t>Variation in training or experience and observational biases. (Sauer et al. 1994)</a:t>
            </a:r>
          </a:p>
          <a:p>
            <a:r>
              <a:rPr lang="en-US" dirty="0" smtClean="0">
                <a:ea typeface="Calibri"/>
              </a:rPr>
              <a:t>Multiple observations of the same individual.</a:t>
            </a:r>
            <a:endParaRPr lang="en-US" dirty="0">
              <a:ea typeface="Calibri"/>
              <a:cs typeface="Times New Roman"/>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EarthDayPresentation">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tint val="100000"/>
                <a:shade val="42000"/>
                <a:hueMod val="100000"/>
                <a:satMod val="100000"/>
              </a:schemeClr>
              <a:schemeClr val="phClr">
                <a:tint val="40000"/>
                <a:shade val="100000"/>
                <a:hueMod val="100000"/>
                <a:satMod val="10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94B4DB3A-C1C4-465B-9355-C0B33B7AAE8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EarthDayPresentation</Template>
  <TotalTime>0</TotalTime>
  <Words>4208</Words>
  <Application>Microsoft Office PowerPoint</Application>
  <PresentationFormat>On-screen Show (4:3)</PresentationFormat>
  <Paragraphs>221</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EarthDayPresentation</vt:lpstr>
      <vt:lpstr>Using Citizen Science and Volunteered Geographic Information to Augment Biological Collections Data</vt:lpstr>
      <vt:lpstr>Background</vt:lpstr>
      <vt:lpstr>Potential Sources of Biological Data for a Geographic Information System </vt:lpstr>
      <vt:lpstr>Definitions:</vt:lpstr>
      <vt:lpstr>Citizen Science Projects</vt:lpstr>
      <vt:lpstr>Biodiversity Informatics Projects</vt:lpstr>
      <vt:lpstr>Project Goals</vt:lpstr>
      <vt:lpstr>Problems with Museum Collection Data</vt:lpstr>
      <vt:lpstr>Problems with VGI and Citizen Science</vt:lpstr>
      <vt:lpstr>Sample Herbarium Specimens Colorado Columbine</vt:lpstr>
      <vt:lpstr>Moving from Citizen Science  to “real” Science</vt:lpstr>
      <vt:lpstr>Sciurus niger rufiventer in Boulder County</vt:lpstr>
      <vt:lpstr>Museum and Citizen Science Observations of Sciurus niger rufiventer in Boulder County</vt:lpstr>
      <vt:lpstr>Portal Design</vt:lpstr>
      <vt:lpstr>Data Points</vt:lpstr>
      <vt:lpstr>Sample interface</vt:lpstr>
      <vt:lpstr>Data Submission</vt:lpstr>
      <vt:lpstr>Discussion</vt:lpstr>
      <vt:lpstr>Project implications</vt:lpstr>
      <vt:lpstr>Project Timeline</vt:lpstr>
      <vt:lpstr>Acknowledgements</vt:lpstr>
      <vt:lpstr>Works Cited</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2012-12-03T03:40:51Z</dcterms:created>
  <dcterms:modified xsi:type="dcterms:W3CDTF">2012-12-18T23:01:10Z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TC102513359990</vt:lpwstr>
  </property>
</Properties>
</file>