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8" r:id="rId3"/>
    <p:sldId id="268" r:id="rId4"/>
    <p:sldId id="266" r:id="rId5"/>
    <p:sldId id="261" r:id="rId6"/>
    <p:sldId id="265" r:id="rId7"/>
    <p:sldId id="257" r:id="rId8"/>
    <p:sldId id="260" r:id="rId9"/>
    <p:sldId id="259" r:id="rId10"/>
    <p:sldId id="264" r:id="rId11"/>
    <p:sldId id="262" r:id="rId12"/>
    <p:sldId id="263" r:id="rId13"/>
    <p:sldId id="267"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82" autoAdjust="0"/>
    <p:restoredTop sz="94660" autoAdjust="0"/>
  </p:normalViewPr>
  <p:slideViewPr>
    <p:cSldViewPr snapToGrid="0">
      <p:cViewPr varScale="1">
        <p:scale>
          <a:sx n="100" d="100"/>
          <a:sy n="100" d="100"/>
        </p:scale>
        <p:origin x="102" y="180"/>
      </p:cViewPr>
      <p:guideLst/>
    </p:cSldViewPr>
  </p:slideViewPr>
  <p:outlineViewPr>
    <p:cViewPr>
      <p:scale>
        <a:sx n="33" d="100"/>
        <a:sy n="33" d="100"/>
      </p:scale>
      <p:origin x="0" y="-3582"/>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4" d="100"/>
          <a:sy n="84" d="100"/>
        </p:scale>
        <p:origin x="297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B765C4-F3E1-4B31-9B78-A4818FB42271}" type="datetimeFigureOut">
              <a:rPr lang="en-US" smtClean="0"/>
              <a:t>12/3/2020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B15885-876F-4A2D-A1C3-52774C33C8B6}" type="slidenum">
              <a:rPr lang="en-US" smtClean="0"/>
              <a:t>‹#›</a:t>
            </a:fld>
            <a:endParaRPr lang="en-US"/>
          </a:p>
        </p:txBody>
      </p:sp>
    </p:spTree>
    <p:extLst>
      <p:ext uri="{BB962C8B-B14F-4D97-AF65-F5344CB8AC3E}">
        <p14:creationId xmlns:p14="http://schemas.microsoft.com/office/powerpoint/2010/main" val="2601820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inset map with bolivar peninsula</a:t>
            </a:r>
          </a:p>
        </p:txBody>
      </p:sp>
      <p:sp>
        <p:nvSpPr>
          <p:cNvPr id="4" name="Slide Number Placeholder 3"/>
          <p:cNvSpPr>
            <a:spLocks noGrp="1"/>
          </p:cNvSpPr>
          <p:nvPr>
            <p:ph type="sldNum" sz="quarter" idx="5"/>
          </p:nvPr>
        </p:nvSpPr>
        <p:spPr/>
        <p:txBody>
          <a:bodyPr/>
          <a:lstStyle/>
          <a:p>
            <a:fld id="{E3B15885-876F-4A2D-A1C3-52774C33C8B6}" type="slidenum">
              <a:rPr lang="en-US" smtClean="0"/>
              <a:t>2</a:t>
            </a:fld>
            <a:endParaRPr lang="en-US"/>
          </a:p>
        </p:txBody>
      </p:sp>
    </p:spTree>
    <p:extLst>
      <p:ext uri="{BB962C8B-B14F-4D97-AF65-F5344CB8AC3E}">
        <p14:creationId xmlns:p14="http://schemas.microsoft.com/office/powerpoint/2010/main" val="2099056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concerns: Sea level rise, subsidence, hurricanes (Bolivar is susceptible to </a:t>
            </a:r>
            <a:r>
              <a:rPr lang="en-US" dirty="0" err="1"/>
              <a:t>overwash</a:t>
            </a:r>
            <a:r>
              <a:rPr lang="en-US" dirty="0"/>
              <a:t> even from weak tropical systems due to flat, low nature)</a:t>
            </a:r>
          </a:p>
        </p:txBody>
      </p:sp>
      <p:sp>
        <p:nvSpPr>
          <p:cNvPr id="4" name="Slide Number Placeholder 3"/>
          <p:cNvSpPr>
            <a:spLocks noGrp="1"/>
          </p:cNvSpPr>
          <p:nvPr>
            <p:ph type="sldNum" sz="quarter" idx="5"/>
          </p:nvPr>
        </p:nvSpPr>
        <p:spPr/>
        <p:txBody>
          <a:bodyPr/>
          <a:lstStyle/>
          <a:p>
            <a:fld id="{E3B15885-876F-4A2D-A1C3-52774C33C8B6}" type="slidenum">
              <a:rPr lang="en-US" smtClean="0"/>
              <a:t>5</a:t>
            </a:fld>
            <a:endParaRPr lang="en-US"/>
          </a:p>
        </p:txBody>
      </p:sp>
    </p:spTree>
    <p:extLst>
      <p:ext uri="{BB962C8B-B14F-4D97-AF65-F5344CB8AC3E}">
        <p14:creationId xmlns:p14="http://schemas.microsoft.com/office/powerpoint/2010/main" val="2706847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Landsat 7 and 8*</a:t>
            </a:r>
          </a:p>
        </p:txBody>
      </p:sp>
      <p:sp>
        <p:nvSpPr>
          <p:cNvPr id="4" name="Slide Number Placeholder 3"/>
          <p:cNvSpPr>
            <a:spLocks noGrp="1"/>
          </p:cNvSpPr>
          <p:nvPr>
            <p:ph type="sldNum" sz="quarter" idx="5"/>
          </p:nvPr>
        </p:nvSpPr>
        <p:spPr/>
        <p:txBody>
          <a:bodyPr/>
          <a:lstStyle/>
          <a:p>
            <a:fld id="{E3B15885-876F-4A2D-A1C3-52774C33C8B6}" type="slidenum">
              <a:rPr lang="en-US" smtClean="0"/>
              <a:t>7</a:t>
            </a:fld>
            <a:endParaRPr lang="en-US"/>
          </a:p>
        </p:txBody>
      </p:sp>
    </p:spTree>
    <p:extLst>
      <p:ext uri="{BB962C8B-B14F-4D97-AF65-F5344CB8AC3E}">
        <p14:creationId xmlns:p14="http://schemas.microsoft.com/office/powerpoint/2010/main" val="1798799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2.ii.: Four classes, water, white water, sand, other</a:t>
            </a:r>
          </a:p>
          <a:p>
            <a:r>
              <a:rPr lang="en-US" dirty="0"/>
              <a:t>2.iii.: MNDWI, water is negative, sand is positive – ranges from 1 to -1</a:t>
            </a:r>
          </a:p>
          <a:p>
            <a:endParaRPr lang="en-US" dirty="0"/>
          </a:p>
        </p:txBody>
      </p:sp>
      <p:sp>
        <p:nvSpPr>
          <p:cNvPr id="4" name="Slide Number Placeholder 3"/>
          <p:cNvSpPr>
            <a:spLocks noGrp="1"/>
          </p:cNvSpPr>
          <p:nvPr>
            <p:ph type="sldNum" sz="quarter" idx="5"/>
          </p:nvPr>
        </p:nvSpPr>
        <p:spPr/>
        <p:txBody>
          <a:bodyPr/>
          <a:lstStyle/>
          <a:p>
            <a:fld id="{E3B15885-876F-4A2D-A1C3-52774C33C8B6}" type="slidenum">
              <a:rPr lang="en-US" smtClean="0"/>
              <a:t>9</a:t>
            </a:fld>
            <a:endParaRPr lang="en-US"/>
          </a:p>
        </p:txBody>
      </p:sp>
    </p:spTree>
    <p:extLst>
      <p:ext uri="{BB962C8B-B14F-4D97-AF65-F5344CB8AC3E}">
        <p14:creationId xmlns:p14="http://schemas.microsoft.com/office/powerpoint/2010/main" val="627346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Expecting to see significant erosion due to storm action in 2020</a:t>
            </a:r>
          </a:p>
          <a:p>
            <a:pPr marL="171450" indent="-171450">
              <a:buFontTx/>
              <a:buChar char="-"/>
            </a:pPr>
            <a:r>
              <a:rPr lang="en-US" dirty="0"/>
              <a:t>From experience, car traffic obliterates high water marks making it difficult to map shoreline in the field</a:t>
            </a:r>
          </a:p>
        </p:txBody>
      </p:sp>
      <p:sp>
        <p:nvSpPr>
          <p:cNvPr id="4" name="Slide Number Placeholder 3"/>
          <p:cNvSpPr>
            <a:spLocks noGrp="1"/>
          </p:cNvSpPr>
          <p:nvPr>
            <p:ph type="sldNum" sz="quarter" idx="5"/>
          </p:nvPr>
        </p:nvSpPr>
        <p:spPr/>
        <p:txBody>
          <a:bodyPr/>
          <a:lstStyle/>
          <a:p>
            <a:fld id="{E3B15885-876F-4A2D-A1C3-52774C33C8B6}" type="slidenum">
              <a:rPr lang="en-US" smtClean="0"/>
              <a:t>13</a:t>
            </a:fld>
            <a:endParaRPr lang="en-US"/>
          </a:p>
        </p:txBody>
      </p:sp>
    </p:spTree>
    <p:extLst>
      <p:ext uri="{BB962C8B-B14F-4D97-AF65-F5344CB8AC3E}">
        <p14:creationId xmlns:p14="http://schemas.microsoft.com/office/powerpoint/2010/main" val="1345286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5EFE4-38BF-4252-A389-7E456BA8B3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E707E4-8EF9-44C9-982C-9F4857EDE3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E216D8-BD97-4AD7-A280-E9AEA61DCB3D}"/>
              </a:ext>
            </a:extLst>
          </p:cNvPr>
          <p:cNvSpPr>
            <a:spLocks noGrp="1"/>
          </p:cNvSpPr>
          <p:nvPr>
            <p:ph type="dt" sz="half" idx="10"/>
          </p:nvPr>
        </p:nvSpPr>
        <p:spPr/>
        <p:txBody>
          <a:bodyPr/>
          <a:lstStyle/>
          <a:p>
            <a:fld id="{D24BA5E0-F72B-41D3-A3B2-19AB16F4407B}" type="datetimeFigureOut">
              <a:rPr lang="en-US" smtClean="0"/>
              <a:t>12/3/2020</a:t>
            </a:fld>
            <a:endParaRPr lang="en-US"/>
          </a:p>
        </p:txBody>
      </p:sp>
      <p:sp>
        <p:nvSpPr>
          <p:cNvPr id="5" name="Footer Placeholder 4">
            <a:extLst>
              <a:ext uri="{FF2B5EF4-FFF2-40B4-BE49-F238E27FC236}">
                <a16:creationId xmlns:a16="http://schemas.microsoft.com/office/drawing/2014/main" id="{95428FEB-8724-4CF4-99CD-954CD04B38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EBDF3-3609-4C85-8273-E1C0D43808C1}"/>
              </a:ext>
            </a:extLst>
          </p:cNvPr>
          <p:cNvSpPr>
            <a:spLocks noGrp="1"/>
          </p:cNvSpPr>
          <p:nvPr>
            <p:ph type="sldNum" sz="quarter" idx="12"/>
          </p:nvPr>
        </p:nvSpPr>
        <p:spPr/>
        <p:txBody>
          <a:bodyPr/>
          <a:lstStyle/>
          <a:p>
            <a:fld id="{2A8F332D-F5C7-4AED-9EA6-B5CAE7DAD101}" type="slidenum">
              <a:rPr lang="en-US" smtClean="0"/>
              <a:t>‹#›</a:t>
            </a:fld>
            <a:endParaRPr lang="en-US"/>
          </a:p>
        </p:txBody>
      </p:sp>
    </p:spTree>
    <p:extLst>
      <p:ext uri="{BB962C8B-B14F-4D97-AF65-F5344CB8AC3E}">
        <p14:creationId xmlns:p14="http://schemas.microsoft.com/office/powerpoint/2010/main" val="2384660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CFE9-4065-4FE7-BF3D-57012190E6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6C26C9-196A-4717-AD2A-F914483EA2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3B583-2A1A-403B-9E42-6EAB0510AC1D}"/>
              </a:ext>
            </a:extLst>
          </p:cNvPr>
          <p:cNvSpPr>
            <a:spLocks noGrp="1"/>
          </p:cNvSpPr>
          <p:nvPr>
            <p:ph type="dt" sz="half" idx="10"/>
          </p:nvPr>
        </p:nvSpPr>
        <p:spPr/>
        <p:txBody>
          <a:bodyPr/>
          <a:lstStyle/>
          <a:p>
            <a:fld id="{D24BA5E0-F72B-41D3-A3B2-19AB16F4407B}" type="datetimeFigureOut">
              <a:rPr lang="en-US" smtClean="0"/>
              <a:t>12/3/2020</a:t>
            </a:fld>
            <a:endParaRPr lang="en-US"/>
          </a:p>
        </p:txBody>
      </p:sp>
      <p:sp>
        <p:nvSpPr>
          <p:cNvPr id="5" name="Footer Placeholder 4">
            <a:extLst>
              <a:ext uri="{FF2B5EF4-FFF2-40B4-BE49-F238E27FC236}">
                <a16:creationId xmlns:a16="http://schemas.microsoft.com/office/drawing/2014/main" id="{3884F922-E0D1-4978-85D0-45718FA8C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1E293-D258-49B3-9903-7BFAF6CB1B9E}"/>
              </a:ext>
            </a:extLst>
          </p:cNvPr>
          <p:cNvSpPr>
            <a:spLocks noGrp="1"/>
          </p:cNvSpPr>
          <p:nvPr>
            <p:ph type="sldNum" sz="quarter" idx="12"/>
          </p:nvPr>
        </p:nvSpPr>
        <p:spPr/>
        <p:txBody>
          <a:bodyPr/>
          <a:lstStyle/>
          <a:p>
            <a:fld id="{2A8F332D-F5C7-4AED-9EA6-B5CAE7DAD101}" type="slidenum">
              <a:rPr lang="en-US" smtClean="0"/>
              <a:t>‹#›</a:t>
            </a:fld>
            <a:endParaRPr lang="en-US"/>
          </a:p>
        </p:txBody>
      </p:sp>
    </p:spTree>
    <p:extLst>
      <p:ext uri="{BB962C8B-B14F-4D97-AF65-F5344CB8AC3E}">
        <p14:creationId xmlns:p14="http://schemas.microsoft.com/office/powerpoint/2010/main" val="1105056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61302C-3CB7-4FE1-B67E-174F446841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C0815B-B86A-499D-81E9-A28219E156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61114-CEA4-4CCE-9D9F-847D3442380A}"/>
              </a:ext>
            </a:extLst>
          </p:cNvPr>
          <p:cNvSpPr>
            <a:spLocks noGrp="1"/>
          </p:cNvSpPr>
          <p:nvPr>
            <p:ph type="dt" sz="half" idx="10"/>
          </p:nvPr>
        </p:nvSpPr>
        <p:spPr/>
        <p:txBody>
          <a:bodyPr/>
          <a:lstStyle/>
          <a:p>
            <a:fld id="{D24BA5E0-F72B-41D3-A3B2-19AB16F4407B}" type="datetimeFigureOut">
              <a:rPr lang="en-US" smtClean="0"/>
              <a:t>12/3/2020</a:t>
            </a:fld>
            <a:endParaRPr lang="en-US"/>
          </a:p>
        </p:txBody>
      </p:sp>
      <p:sp>
        <p:nvSpPr>
          <p:cNvPr id="5" name="Footer Placeholder 4">
            <a:extLst>
              <a:ext uri="{FF2B5EF4-FFF2-40B4-BE49-F238E27FC236}">
                <a16:creationId xmlns:a16="http://schemas.microsoft.com/office/drawing/2014/main" id="{8E61D81C-A735-42CE-A54E-F447E3350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E9E60-0373-4E3D-A0C9-A8DE00EE6C8A}"/>
              </a:ext>
            </a:extLst>
          </p:cNvPr>
          <p:cNvSpPr>
            <a:spLocks noGrp="1"/>
          </p:cNvSpPr>
          <p:nvPr>
            <p:ph type="sldNum" sz="quarter" idx="12"/>
          </p:nvPr>
        </p:nvSpPr>
        <p:spPr/>
        <p:txBody>
          <a:bodyPr/>
          <a:lstStyle/>
          <a:p>
            <a:fld id="{2A8F332D-F5C7-4AED-9EA6-B5CAE7DAD101}" type="slidenum">
              <a:rPr lang="en-US" smtClean="0"/>
              <a:t>‹#›</a:t>
            </a:fld>
            <a:endParaRPr lang="en-US"/>
          </a:p>
        </p:txBody>
      </p:sp>
    </p:spTree>
    <p:extLst>
      <p:ext uri="{BB962C8B-B14F-4D97-AF65-F5344CB8AC3E}">
        <p14:creationId xmlns:p14="http://schemas.microsoft.com/office/powerpoint/2010/main" val="3976258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0703-8101-4206-BB49-B6E3EF0C6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D06B73-B77C-41F7-8F0A-E9E2A062F6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0CA1F5-9740-4BBC-B379-B4056203BFBA}"/>
              </a:ext>
            </a:extLst>
          </p:cNvPr>
          <p:cNvSpPr>
            <a:spLocks noGrp="1"/>
          </p:cNvSpPr>
          <p:nvPr>
            <p:ph type="dt" sz="half" idx="10"/>
          </p:nvPr>
        </p:nvSpPr>
        <p:spPr/>
        <p:txBody>
          <a:bodyPr/>
          <a:lstStyle/>
          <a:p>
            <a:fld id="{D24BA5E0-F72B-41D3-A3B2-19AB16F4407B}" type="datetimeFigureOut">
              <a:rPr lang="en-US" smtClean="0"/>
              <a:t>12/3/2020</a:t>
            </a:fld>
            <a:endParaRPr lang="en-US"/>
          </a:p>
        </p:txBody>
      </p:sp>
      <p:sp>
        <p:nvSpPr>
          <p:cNvPr id="5" name="Footer Placeholder 4">
            <a:extLst>
              <a:ext uri="{FF2B5EF4-FFF2-40B4-BE49-F238E27FC236}">
                <a16:creationId xmlns:a16="http://schemas.microsoft.com/office/drawing/2014/main" id="{7C565FE6-F63E-45DA-A46A-578921824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9B1B3-3D38-43C5-8C59-466B6C0F2977}"/>
              </a:ext>
            </a:extLst>
          </p:cNvPr>
          <p:cNvSpPr>
            <a:spLocks noGrp="1"/>
          </p:cNvSpPr>
          <p:nvPr>
            <p:ph type="sldNum" sz="quarter" idx="12"/>
          </p:nvPr>
        </p:nvSpPr>
        <p:spPr/>
        <p:txBody>
          <a:bodyPr/>
          <a:lstStyle/>
          <a:p>
            <a:fld id="{2A8F332D-F5C7-4AED-9EA6-B5CAE7DAD101}" type="slidenum">
              <a:rPr lang="en-US" smtClean="0"/>
              <a:t>‹#›</a:t>
            </a:fld>
            <a:endParaRPr lang="en-US"/>
          </a:p>
        </p:txBody>
      </p:sp>
    </p:spTree>
    <p:extLst>
      <p:ext uri="{BB962C8B-B14F-4D97-AF65-F5344CB8AC3E}">
        <p14:creationId xmlns:p14="http://schemas.microsoft.com/office/powerpoint/2010/main" val="3508026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CBA4-C55C-48A0-BDCB-C92134124D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2DC1A1-8445-4AEA-81AD-4246F05A96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FDAC5A-7626-4A6B-91B7-468BAC3144E3}"/>
              </a:ext>
            </a:extLst>
          </p:cNvPr>
          <p:cNvSpPr>
            <a:spLocks noGrp="1"/>
          </p:cNvSpPr>
          <p:nvPr>
            <p:ph type="dt" sz="half" idx="10"/>
          </p:nvPr>
        </p:nvSpPr>
        <p:spPr/>
        <p:txBody>
          <a:bodyPr/>
          <a:lstStyle/>
          <a:p>
            <a:fld id="{D24BA5E0-F72B-41D3-A3B2-19AB16F4407B}" type="datetimeFigureOut">
              <a:rPr lang="en-US" smtClean="0"/>
              <a:t>12/3/2020</a:t>
            </a:fld>
            <a:endParaRPr lang="en-US"/>
          </a:p>
        </p:txBody>
      </p:sp>
      <p:sp>
        <p:nvSpPr>
          <p:cNvPr id="5" name="Footer Placeholder 4">
            <a:extLst>
              <a:ext uri="{FF2B5EF4-FFF2-40B4-BE49-F238E27FC236}">
                <a16:creationId xmlns:a16="http://schemas.microsoft.com/office/drawing/2014/main" id="{510D80F4-36F7-466E-BF5F-0E6D08698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11044-0B61-444E-BE97-BB33751C4B94}"/>
              </a:ext>
            </a:extLst>
          </p:cNvPr>
          <p:cNvSpPr>
            <a:spLocks noGrp="1"/>
          </p:cNvSpPr>
          <p:nvPr>
            <p:ph type="sldNum" sz="quarter" idx="12"/>
          </p:nvPr>
        </p:nvSpPr>
        <p:spPr/>
        <p:txBody>
          <a:bodyPr/>
          <a:lstStyle/>
          <a:p>
            <a:fld id="{2A8F332D-F5C7-4AED-9EA6-B5CAE7DAD101}" type="slidenum">
              <a:rPr lang="en-US" smtClean="0"/>
              <a:t>‹#›</a:t>
            </a:fld>
            <a:endParaRPr lang="en-US"/>
          </a:p>
        </p:txBody>
      </p:sp>
    </p:spTree>
    <p:extLst>
      <p:ext uri="{BB962C8B-B14F-4D97-AF65-F5344CB8AC3E}">
        <p14:creationId xmlns:p14="http://schemas.microsoft.com/office/powerpoint/2010/main" val="3194649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43767-60E0-4E13-B239-BD02316E5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23BA4D-F0C7-4F51-AB74-5F57E81667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CACDD9-B024-4A23-A097-4501A8E525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15E6BF-99B6-45DE-A283-E809D7DD70FD}"/>
              </a:ext>
            </a:extLst>
          </p:cNvPr>
          <p:cNvSpPr>
            <a:spLocks noGrp="1"/>
          </p:cNvSpPr>
          <p:nvPr>
            <p:ph type="dt" sz="half" idx="10"/>
          </p:nvPr>
        </p:nvSpPr>
        <p:spPr/>
        <p:txBody>
          <a:bodyPr/>
          <a:lstStyle/>
          <a:p>
            <a:fld id="{D24BA5E0-F72B-41D3-A3B2-19AB16F4407B}" type="datetimeFigureOut">
              <a:rPr lang="en-US" smtClean="0"/>
              <a:t>12/3/2020</a:t>
            </a:fld>
            <a:endParaRPr lang="en-US"/>
          </a:p>
        </p:txBody>
      </p:sp>
      <p:sp>
        <p:nvSpPr>
          <p:cNvPr id="6" name="Footer Placeholder 5">
            <a:extLst>
              <a:ext uri="{FF2B5EF4-FFF2-40B4-BE49-F238E27FC236}">
                <a16:creationId xmlns:a16="http://schemas.microsoft.com/office/drawing/2014/main" id="{6CD2E45B-46A9-4835-BE91-E4967652F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A428B8-EE03-44D6-9681-71C5375F63EC}"/>
              </a:ext>
            </a:extLst>
          </p:cNvPr>
          <p:cNvSpPr>
            <a:spLocks noGrp="1"/>
          </p:cNvSpPr>
          <p:nvPr>
            <p:ph type="sldNum" sz="quarter" idx="12"/>
          </p:nvPr>
        </p:nvSpPr>
        <p:spPr/>
        <p:txBody>
          <a:bodyPr/>
          <a:lstStyle/>
          <a:p>
            <a:fld id="{2A8F332D-F5C7-4AED-9EA6-B5CAE7DAD101}" type="slidenum">
              <a:rPr lang="en-US" smtClean="0"/>
              <a:t>‹#›</a:t>
            </a:fld>
            <a:endParaRPr lang="en-US"/>
          </a:p>
        </p:txBody>
      </p:sp>
    </p:spTree>
    <p:extLst>
      <p:ext uri="{BB962C8B-B14F-4D97-AF65-F5344CB8AC3E}">
        <p14:creationId xmlns:p14="http://schemas.microsoft.com/office/powerpoint/2010/main" val="1416551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21DF-D5A9-4D3B-BBD5-1C9B03B4FB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01244C-ABAF-44DF-B212-CF4B5AD0F1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966627-54D8-4749-BD32-454FA81B72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B15791-8156-4D33-A284-12A6A785AB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3D59E1-1675-441E-B214-BCC899CACB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30F1A3-7AF9-4307-A0CC-5FADA2B784C7}"/>
              </a:ext>
            </a:extLst>
          </p:cNvPr>
          <p:cNvSpPr>
            <a:spLocks noGrp="1"/>
          </p:cNvSpPr>
          <p:nvPr>
            <p:ph type="dt" sz="half" idx="10"/>
          </p:nvPr>
        </p:nvSpPr>
        <p:spPr/>
        <p:txBody>
          <a:bodyPr/>
          <a:lstStyle/>
          <a:p>
            <a:fld id="{D24BA5E0-F72B-41D3-A3B2-19AB16F4407B}" type="datetimeFigureOut">
              <a:rPr lang="en-US" smtClean="0"/>
              <a:t>12/3/2020</a:t>
            </a:fld>
            <a:endParaRPr lang="en-US"/>
          </a:p>
        </p:txBody>
      </p:sp>
      <p:sp>
        <p:nvSpPr>
          <p:cNvPr id="8" name="Footer Placeholder 7">
            <a:extLst>
              <a:ext uri="{FF2B5EF4-FFF2-40B4-BE49-F238E27FC236}">
                <a16:creationId xmlns:a16="http://schemas.microsoft.com/office/drawing/2014/main" id="{FD482A29-77E0-4E12-BD76-3B97E4DA9E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654015-FABB-411F-9541-CE0C3023D570}"/>
              </a:ext>
            </a:extLst>
          </p:cNvPr>
          <p:cNvSpPr>
            <a:spLocks noGrp="1"/>
          </p:cNvSpPr>
          <p:nvPr>
            <p:ph type="sldNum" sz="quarter" idx="12"/>
          </p:nvPr>
        </p:nvSpPr>
        <p:spPr/>
        <p:txBody>
          <a:bodyPr/>
          <a:lstStyle/>
          <a:p>
            <a:fld id="{2A8F332D-F5C7-4AED-9EA6-B5CAE7DAD101}" type="slidenum">
              <a:rPr lang="en-US" smtClean="0"/>
              <a:t>‹#›</a:t>
            </a:fld>
            <a:endParaRPr lang="en-US"/>
          </a:p>
        </p:txBody>
      </p:sp>
    </p:spTree>
    <p:extLst>
      <p:ext uri="{BB962C8B-B14F-4D97-AF65-F5344CB8AC3E}">
        <p14:creationId xmlns:p14="http://schemas.microsoft.com/office/powerpoint/2010/main" val="348414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819C2-2C97-4469-9A2A-DEE5B070B1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661B59-201C-44B9-8E78-F0BFEBDC190F}"/>
              </a:ext>
            </a:extLst>
          </p:cNvPr>
          <p:cNvSpPr>
            <a:spLocks noGrp="1"/>
          </p:cNvSpPr>
          <p:nvPr>
            <p:ph type="dt" sz="half" idx="10"/>
          </p:nvPr>
        </p:nvSpPr>
        <p:spPr/>
        <p:txBody>
          <a:bodyPr/>
          <a:lstStyle/>
          <a:p>
            <a:fld id="{D24BA5E0-F72B-41D3-A3B2-19AB16F4407B}" type="datetimeFigureOut">
              <a:rPr lang="en-US" smtClean="0"/>
              <a:t>12/3/2020</a:t>
            </a:fld>
            <a:endParaRPr lang="en-US"/>
          </a:p>
        </p:txBody>
      </p:sp>
      <p:sp>
        <p:nvSpPr>
          <p:cNvPr id="4" name="Footer Placeholder 3">
            <a:extLst>
              <a:ext uri="{FF2B5EF4-FFF2-40B4-BE49-F238E27FC236}">
                <a16:creationId xmlns:a16="http://schemas.microsoft.com/office/drawing/2014/main" id="{75415880-1D5C-4A84-85CE-52ED3493D0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FD6C95-8C4A-4300-B101-C277D659345B}"/>
              </a:ext>
            </a:extLst>
          </p:cNvPr>
          <p:cNvSpPr>
            <a:spLocks noGrp="1"/>
          </p:cNvSpPr>
          <p:nvPr>
            <p:ph type="sldNum" sz="quarter" idx="12"/>
          </p:nvPr>
        </p:nvSpPr>
        <p:spPr/>
        <p:txBody>
          <a:bodyPr/>
          <a:lstStyle/>
          <a:p>
            <a:fld id="{2A8F332D-F5C7-4AED-9EA6-B5CAE7DAD101}" type="slidenum">
              <a:rPr lang="en-US" smtClean="0"/>
              <a:t>‹#›</a:t>
            </a:fld>
            <a:endParaRPr lang="en-US"/>
          </a:p>
        </p:txBody>
      </p:sp>
    </p:spTree>
    <p:extLst>
      <p:ext uri="{BB962C8B-B14F-4D97-AF65-F5344CB8AC3E}">
        <p14:creationId xmlns:p14="http://schemas.microsoft.com/office/powerpoint/2010/main" val="3571915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0FA470-4B6A-4C26-B1EF-23826E95500C}"/>
              </a:ext>
            </a:extLst>
          </p:cNvPr>
          <p:cNvSpPr>
            <a:spLocks noGrp="1"/>
          </p:cNvSpPr>
          <p:nvPr>
            <p:ph type="dt" sz="half" idx="10"/>
          </p:nvPr>
        </p:nvSpPr>
        <p:spPr/>
        <p:txBody>
          <a:bodyPr/>
          <a:lstStyle/>
          <a:p>
            <a:fld id="{D24BA5E0-F72B-41D3-A3B2-19AB16F4407B}" type="datetimeFigureOut">
              <a:rPr lang="en-US" smtClean="0"/>
              <a:t>12/3/2020</a:t>
            </a:fld>
            <a:endParaRPr lang="en-US"/>
          </a:p>
        </p:txBody>
      </p:sp>
      <p:sp>
        <p:nvSpPr>
          <p:cNvPr id="3" name="Footer Placeholder 2">
            <a:extLst>
              <a:ext uri="{FF2B5EF4-FFF2-40B4-BE49-F238E27FC236}">
                <a16:creationId xmlns:a16="http://schemas.microsoft.com/office/drawing/2014/main" id="{8937E436-4DA3-4259-9DC9-4277440832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66E84E-9AE0-43EA-9B09-17612539ED6C}"/>
              </a:ext>
            </a:extLst>
          </p:cNvPr>
          <p:cNvSpPr>
            <a:spLocks noGrp="1"/>
          </p:cNvSpPr>
          <p:nvPr>
            <p:ph type="sldNum" sz="quarter" idx="12"/>
          </p:nvPr>
        </p:nvSpPr>
        <p:spPr/>
        <p:txBody>
          <a:bodyPr/>
          <a:lstStyle/>
          <a:p>
            <a:fld id="{2A8F332D-F5C7-4AED-9EA6-B5CAE7DAD101}" type="slidenum">
              <a:rPr lang="en-US" smtClean="0"/>
              <a:t>‹#›</a:t>
            </a:fld>
            <a:endParaRPr lang="en-US"/>
          </a:p>
        </p:txBody>
      </p:sp>
    </p:spTree>
    <p:extLst>
      <p:ext uri="{BB962C8B-B14F-4D97-AF65-F5344CB8AC3E}">
        <p14:creationId xmlns:p14="http://schemas.microsoft.com/office/powerpoint/2010/main" val="3030669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4F070-1FAC-4A33-AC8A-C3194CA20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5EB842-D553-4E24-8166-9D82D55C85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E7711D-B409-4C53-944A-110D6E7B85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22603-599B-4C6B-B4C8-81EA7B0E0832}"/>
              </a:ext>
            </a:extLst>
          </p:cNvPr>
          <p:cNvSpPr>
            <a:spLocks noGrp="1"/>
          </p:cNvSpPr>
          <p:nvPr>
            <p:ph type="dt" sz="half" idx="10"/>
          </p:nvPr>
        </p:nvSpPr>
        <p:spPr/>
        <p:txBody>
          <a:bodyPr/>
          <a:lstStyle/>
          <a:p>
            <a:fld id="{D24BA5E0-F72B-41D3-A3B2-19AB16F4407B}" type="datetimeFigureOut">
              <a:rPr lang="en-US" smtClean="0"/>
              <a:t>12/3/2020</a:t>
            </a:fld>
            <a:endParaRPr lang="en-US"/>
          </a:p>
        </p:txBody>
      </p:sp>
      <p:sp>
        <p:nvSpPr>
          <p:cNvPr id="6" name="Footer Placeholder 5">
            <a:extLst>
              <a:ext uri="{FF2B5EF4-FFF2-40B4-BE49-F238E27FC236}">
                <a16:creationId xmlns:a16="http://schemas.microsoft.com/office/drawing/2014/main" id="{00EE60BC-21F9-4C1B-831A-07706AC918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0CEA7-D635-416B-A14C-E3276AB0E4F6}"/>
              </a:ext>
            </a:extLst>
          </p:cNvPr>
          <p:cNvSpPr>
            <a:spLocks noGrp="1"/>
          </p:cNvSpPr>
          <p:nvPr>
            <p:ph type="sldNum" sz="quarter" idx="12"/>
          </p:nvPr>
        </p:nvSpPr>
        <p:spPr/>
        <p:txBody>
          <a:bodyPr/>
          <a:lstStyle/>
          <a:p>
            <a:fld id="{2A8F332D-F5C7-4AED-9EA6-B5CAE7DAD101}" type="slidenum">
              <a:rPr lang="en-US" smtClean="0"/>
              <a:t>‹#›</a:t>
            </a:fld>
            <a:endParaRPr lang="en-US"/>
          </a:p>
        </p:txBody>
      </p:sp>
    </p:spTree>
    <p:extLst>
      <p:ext uri="{BB962C8B-B14F-4D97-AF65-F5344CB8AC3E}">
        <p14:creationId xmlns:p14="http://schemas.microsoft.com/office/powerpoint/2010/main" val="888731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B1C9-313A-48B0-B373-E14DDF46F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EC1DF5-8F44-43A1-8D51-32376740CB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BA8E97-3A65-445A-BE58-B2F6B8F0D4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F2DB6-C5DD-4A0B-B50D-1B8F7657AF3C}"/>
              </a:ext>
            </a:extLst>
          </p:cNvPr>
          <p:cNvSpPr>
            <a:spLocks noGrp="1"/>
          </p:cNvSpPr>
          <p:nvPr>
            <p:ph type="dt" sz="half" idx="10"/>
          </p:nvPr>
        </p:nvSpPr>
        <p:spPr/>
        <p:txBody>
          <a:bodyPr/>
          <a:lstStyle/>
          <a:p>
            <a:fld id="{D24BA5E0-F72B-41D3-A3B2-19AB16F4407B}" type="datetimeFigureOut">
              <a:rPr lang="en-US" smtClean="0"/>
              <a:t>12/3/2020</a:t>
            </a:fld>
            <a:endParaRPr lang="en-US"/>
          </a:p>
        </p:txBody>
      </p:sp>
      <p:sp>
        <p:nvSpPr>
          <p:cNvPr id="6" name="Footer Placeholder 5">
            <a:extLst>
              <a:ext uri="{FF2B5EF4-FFF2-40B4-BE49-F238E27FC236}">
                <a16:creationId xmlns:a16="http://schemas.microsoft.com/office/drawing/2014/main" id="{85D00E4A-E139-4C42-BBE6-D41FDA0C52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1D2E24-AD45-45BC-B541-25ABE6FD0BC3}"/>
              </a:ext>
            </a:extLst>
          </p:cNvPr>
          <p:cNvSpPr>
            <a:spLocks noGrp="1"/>
          </p:cNvSpPr>
          <p:nvPr>
            <p:ph type="sldNum" sz="quarter" idx="12"/>
          </p:nvPr>
        </p:nvSpPr>
        <p:spPr/>
        <p:txBody>
          <a:bodyPr/>
          <a:lstStyle/>
          <a:p>
            <a:fld id="{2A8F332D-F5C7-4AED-9EA6-B5CAE7DAD101}" type="slidenum">
              <a:rPr lang="en-US" smtClean="0"/>
              <a:t>‹#›</a:t>
            </a:fld>
            <a:endParaRPr lang="en-US"/>
          </a:p>
        </p:txBody>
      </p:sp>
    </p:spTree>
    <p:extLst>
      <p:ext uri="{BB962C8B-B14F-4D97-AF65-F5344CB8AC3E}">
        <p14:creationId xmlns:p14="http://schemas.microsoft.com/office/powerpoint/2010/main" val="2659236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B439CC-9AF8-4941-898E-FBCB69FA57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046248-C515-4EE5-8B1D-0B22E984F1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99B2E-B8E3-4212-8269-F21674C825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4BA5E0-F72B-41D3-A3B2-19AB16F4407B}" type="datetimeFigureOut">
              <a:rPr lang="en-US" smtClean="0"/>
              <a:t>12/3/2020</a:t>
            </a:fld>
            <a:endParaRPr lang="en-US"/>
          </a:p>
        </p:txBody>
      </p:sp>
      <p:sp>
        <p:nvSpPr>
          <p:cNvPr id="5" name="Footer Placeholder 4">
            <a:extLst>
              <a:ext uri="{FF2B5EF4-FFF2-40B4-BE49-F238E27FC236}">
                <a16:creationId xmlns:a16="http://schemas.microsoft.com/office/drawing/2014/main" id="{1AAA63FF-1711-40B9-8A2A-D305CF4F9A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B34806-583F-414C-AEFB-015531AC1A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8F332D-F5C7-4AED-9EA6-B5CAE7DAD101}" type="slidenum">
              <a:rPr lang="en-US" smtClean="0"/>
              <a:t>‹#›</a:t>
            </a:fld>
            <a:endParaRPr lang="en-US"/>
          </a:p>
        </p:txBody>
      </p:sp>
    </p:spTree>
    <p:extLst>
      <p:ext uri="{BB962C8B-B14F-4D97-AF65-F5344CB8AC3E}">
        <p14:creationId xmlns:p14="http://schemas.microsoft.com/office/powerpoint/2010/main" val="395877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and in the air&#10;&#10;Description automatically generated">
            <a:extLst>
              <a:ext uri="{FF2B5EF4-FFF2-40B4-BE49-F238E27FC236}">
                <a16:creationId xmlns:a16="http://schemas.microsoft.com/office/drawing/2014/main" id="{983D6D26-62BC-468F-9ED7-AAE63546F6E0}"/>
              </a:ext>
            </a:extLst>
          </p:cNvPr>
          <p:cNvPicPr>
            <a:picLocks noChangeAspect="1"/>
          </p:cNvPicPr>
          <p:nvPr/>
        </p:nvPicPr>
        <p:blipFill rotWithShape="1">
          <a:blip r:embed="rId2">
            <a:alphaModFix amt="45000"/>
            <a:extLst>
              <a:ext uri="{28A0092B-C50C-407E-A947-70E740481C1C}">
                <a14:useLocalDpi xmlns:a14="http://schemas.microsoft.com/office/drawing/2010/main" val="0"/>
              </a:ext>
            </a:extLst>
          </a:blip>
          <a:srcRect t="9859" b="5871"/>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45F01636-48BB-45D5-A628-5CA897BCDA6F}"/>
              </a:ext>
            </a:extLst>
          </p:cNvPr>
          <p:cNvSpPr>
            <a:spLocks noGrp="1"/>
          </p:cNvSpPr>
          <p:nvPr>
            <p:ph type="ctrTitle"/>
          </p:nvPr>
        </p:nvSpPr>
        <p:spPr>
          <a:xfrm>
            <a:off x="1447799" y="1411616"/>
            <a:ext cx="9296400" cy="4034770"/>
          </a:xfrm>
          <a:solidFill>
            <a:srgbClr val="ED7D31">
              <a:alpha val="50196"/>
            </a:srgbClr>
          </a:solidFill>
        </p:spPr>
        <p:txBody>
          <a:bodyPr anchor="t">
            <a:normAutofit/>
          </a:bodyPr>
          <a:lstStyle/>
          <a:p>
            <a:r>
              <a:rPr lang="en-US" sz="6200" dirty="0"/>
              <a:t>Effects of the Rollover Pass Closure on Coastal Erosion– Bolivar Peninsula, TX</a:t>
            </a:r>
          </a:p>
        </p:txBody>
      </p:sp>
      <p:sp>
        <p:nvSpPr>
          <p:cNvPr id="3" name="Subtitle 2">
            <a:extLst>
              <a:ext uri="{FF2B5EF4-FFF2-40B4-BE49-F238E27FC236}">
                <a16:creationId xmlns:a16="http://schemas.microsoft.com/office/drawing/2014/main" id="{2882E820-D093-415D-B52D-7F0A02D0E659}"/>
              </a:ext>
            </a:extLst>
          </p:cNvPr>
          <p:cNvSpPr>
            <a:spLocks noGrp="1"/>
          </p:cNvSpPr>
          <p:nvPr>
            <p:ph type="subTitle" idx="1"/>
          </p:nvPr>
        </p:nvSpPr>
        <p:spPr>
          <a:xfrm>
            <a:off x="1769532" y="4623127"/>
            <a:ext cx="8655200" cy="457201"/>
          </a:xfrm>
        </p:spPr>
        <p:txBody>
          <a:bodyPr>
            <a:normAutofit/>
          </a:bodyPr>
          <a:lstStyle/>
          <a:p>
            <a:r>
              <a:rPr lang="en-US" dirty="0"/>
              <a:t>Gregory Alliger</a:t>
            </a:r>
          </a:p>
        </p:txBody>
      </p:sp>
      <p:sp>
        <p:nvSpPr>
          <p:cNvPr id="14" name="Rectangle 13">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167398664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06E5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4D651A-18F8-49E9-82FA-8173379577C2}"/>
              </a:ext>
            </a:extLst>
          </p:cNvPr>
          <p:cNvSpPr>
            <a:spLocks noGrp="1"/>
          </p:cNvSpPr>
          <p:nvPr>
            <p:ph type="title"/>
          </p:nvPr>
        </p:nvSpPr>
        <p:spPr>
          <a:xfrm>
            <a:off x="321732" y="4571999"/>
            <a:ext cx="7064121" cy="1964265"/>
          </a:xfrm>
          <a:solidFill>
            <a:schemeClr val="accent2"/>
          </a:solidFill>
        </p:spPr>
        <p:txBody>
          <a:bodyPr anchor="b">
            <a:normAutofit/>
          </a:bodyPr>
          <a:lstStyle/>
          <a:p>
            <a:pPr algn="ctr"/>
            <a:r>
              <a:rPr lang="en-US" dirty="0">
                <a:solidFill>
                  <a:srgbClr val="FFFFFF"/>
                </a:solidFill>
              </a:rPr>
              <a:t>Coast Location Correction</a:t>
            </a:r>
          </a:p>
        </p:txBody>
      </p:sp>
      <p:pic>
        <p:nvPicPr>
          <p:cNvPr id="5" name="Picture 4" descr="A group of people on a beach near a body of water&#10;&#10;Description automatically generated">
            <a:extLst>
              <a:ext uri="{FF2B5EF4-FFF2-40B4-BE49-F238E27FC236}">
                <a16:creationId xmlns:a16="http://schemas.microsoft.com/office/drawing/2014/main" id="{50BBA191-4986-47A0-863F-CC4F2E211DA0}"/>
              </a:ext>
            </a:extLst>
          </p:cNvPr>
          <p:cNvPicPr>
            <a:picLocks noChangeAspect="1"/>
          </p:cNvPicPr>
          <p:nvPr/>
        </p:nvPicPr>
        <p:blipFill rotWithShape="1">
          <a:blip r:embed="rId2">
            <a:extLst>
              <a:ext uri="{28A0092B-C50C-407E-A947-70E740481C1C}">
                <a14:useLocalDpi xmlns:a14="http://schemas.microsoft.com/office/drawing/2010/main" val="0"/>
              </a:ext>
            </a:extLst>
          </a:blip>
          <a:srcRect t="6571" r="1" b="6250"/>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E1E907-3B62-4983-A061-D5A59E845796}"/>
                  </a:ext>
                </a:extLst>
              </p:cNvPr>
              <p:cNvSpPr>
                <a:spLocks noGrp="1"/>
              </p:cNvSpPr>
              <p:nvPr>
                <p:ph idx="1"/>
              </p:nvPr>
            </p:nvSpPr>
            <p:spPr>
              <a:xfrm>
                <a:off x="7534655" y="321732"/>
                <a:ext cx="4329798" cy="6214532"/>
              </a:xfrm>
            </p:spPr>
            <p:txBody>
              <a:bodyPr anchor="ctr">
                <a:normAutofit/>
              </a:bodyPr>
              <a:lstStyle/>
              <a:p>
                <a:r>
                  <a:rPr lang="en-US" sz="1600" dirty="0">
                    <a:solidFill>
                      <a:srgbClr val="FFFFFF"/>
                    </a:solidFill>
                  </a:rPr>
                  <a:t>The </a:t>
                </a:r>
                <a:r>
                  <a:rPr lang="en-US" sz="1600" dirty="0" err="1">
                    <a:solidFill>
                      <a:srgbClr val="FFFFFF"/>
                    </a:solidFill>
                  </a:rPr>
                  <a:t>CoastSat</a:t>
                </a:r>
                <a:r>
                  <a:rPr lang="en-US" sz="1600" dirty="0">
                    <a:solidFill>
                      <a:srgbClr val="FFFFFF"/>
                    </a:solidFill>
                  </a:rPr>
                  <a:t> author, Vos, et al., 2019, recommends correcting the shoreline location for beaches with large tides or flat beaches.</a:t>
                </a:r>
              </a:p>
              <a:p>
                <a:pPr lvl="1"/>
                <a:r>
                  <a:rPr lang="en-US" sz="1600" dirty="0">
                    <a:solidFill>
                      <a:srgbClr val="FFFFFF"/>
                    </a:solidFill>
                  </a:rPr>
                  <a:t>Bolivar is microtidal (tides 3’ or less) but has a very flat beach.</a:t>
                </a:r>
              </a:p>
              <a:p>
                <a:r>
                  <a:rPr lang="en-US" sz="1600" dirty="0">
                    <a:solidFill>
                      <a:srgbClr val="FFFFFF"/>
                    </a:solidFill>
                  </a:rPr>
                  <a:t>The formula used is as follows:</a:t>
                </a:r>
              </a:p>
              <a:p>
                <a:pPr lvl="1"/>
                <a14:m>
                  <m:oMath xmlns:m="http://schemas.openxmlformats.org/officeDocument/2006/math">
                    <m:r>
                      <a:rPr lang="en-US" sz="1600" b="0" i="1" u="none" strike="noStrike" baseline="0">
                        <a:solidFill>
                          <a:srgbClr val="FFFFFF"/>
                        </a:solidFill>
                        <a:latin typeface="Cambria Math" panose="02040503050406030204" pitchFamily="18" charset="0"/>
                        <a:ea typeface="Cambria Math" panose="02040503050406030204" pitchFamily="18" charset="0"/>
                      </a:rPr>
                      <m:t>∆</m:t>
                    </m:r>
                    <m:r>
                      <a:rPr lang="en-US" sz="1600" b="0" i="1" u="none" strike="noStrike" baseline="0">
                        <a:solidFill>
                          <a:srgbClr val="FFFFFF"/>
                        </a:solidFill>
                        <a:latin typeface="Cambria Math" panose="02040503050406030204" pitchFamily="18" charset="0"/>
                        <a:ea typeface="Cambria Math" panose="02040503050406030204" pitchFamily="18" charset="0"/>
                      </a:rPr>
                      <m:t>𝑥</m:t>
                    </m:r>
                    <m:r>
                      <a:rPr lang="en-US" sz="1600" b="0" i="1" u="none" strike="noStrike" baseline="0">
                        <a:solidFill>
                          <a:srgbClr val="FFFFFF"/>
                        </a:solidFill>
                        <a:latin typeface="Cambria Math" panose="02040503050406030204" pitchFamily="18" charset="0"/>
                        <a:ea typeface="Cambria Math" panose="02040503050406030204" pitchFamily="18" charset="0"/>
                      </a:rPr>
                      <m:t>=</m:t>
                    </m:r>
                    <m:f>
                      <m:fPr>
                        <m:ctrlPr>
                          <a:rPr lang="en-US" sz="1600" b="0" i="1" u="none" strike="noStrike" baseline="0">
                            <a:solidFill>
                              <a:srgbClr val="FFFFFF"/>
                            </a:solidFill>
                            <a:latin typeface="Cambria Math" panose="02040503050406030204" pitchFamily="18" charset="0"/>
                          </a:rPr>
                        </m:ctrlPr>
                      </m:fPr>
                      <m:num>
                        <m:sSub>
                          <m:sSubPr>
                            <m:ctrlPr>
                              <a:rPr lang="en-US" sz="1600" b="0" i="1" u="none" strike="noStrike" baseline="0">
                                <a:solidFill>
                                  <a:srgbClr val="FFFFFF"/>
                                </a:solidFill>
                                <a:latin typeface="Cambria Math" panose="02040503050406030204" pitchFamily="18" charset="0"/>
                              </a:rPr>
                            </m:ctrlPr>
                          </m:sSubPr>
                          <m:e>
                            <m:r>
                              <a:rPr lang="en-US" sz="1600" b="0" i="1" u="none" strike="noStrike" baseline="0">
                                <a:solidFill>
                                  <a:srgbClr val="FFFFFF"/>
                                </a:solidFill>
                                <a:latin typeface="Cambria Math" panose="02040503050406030204" pitchFamily="18" charset="0"/>
                              </a:rPr>
                              <m:t>𝑧</m:t>
                            </m:r>
                          </m:e>
                          <m:sub>
                            <m:r>
                              <a:rPr lang="en-US" sz="1600" b="0" i="1" u="none" strike="noStrike" baseline="0">
                                <a:solidFill>
                                  <a:srgbClr val="FFFFFF"/>
                                </a:solidFill>
                                <a:latin typeface="Cambria Math" panose="02040503050406030204" pitchFamily="18" charset="0"/>
                              </a:rPr>
                              <m:t>𝑟𝑒𝑓</m:t>
                            </m:r>
                          </m:sub>
                        </m:sSub>
                        <m:r>
                          <a:rPr lang="en-US" sz="1600" b="0" i="1" u="none" strike="noStrike" baseline="0">
                            <a:solidFill>
                              <a:srgbClr val="FFFFFF"/>
                            </a:solidFill>
                            <a:latin typeface="Cambria Math" panose="02040503050406030204" pitchFamily="18" charset="0"/>
                          </a:rPr>
                          <m:t> − </m:t>
                        </m:r>
                        <m:sSub>
                          <m:sSubPr>
                            <m:ctrlPr>
                              <a:rPr lang="en-US" sz="1600" b="0" i="1" u="none" strike="noStrike" baseline="0">
                                <a:solidFill>
                                  <a:srgbClr val="FFFFFF"/>
                                </a:solidFill>
                                <a:latin typeface="Cambria Math" panose="02040503050406030204" pitchFamily="18" charset="0"/>
                              </a:rPr>
                            </m:ctrlPr>
                          </m:sSubPr>
                          <m:e>
                            <m:r>
                              <a:rPr lang="en-US" sz="1600" b="0" i="1" u="none" strike="noStrike" baseline="0">
                                <a:solidFill>
                                  <a:srgbClr val="FFFFFF"/>
                                </a:solidFill>
                                <a:latin typeface="Cambria Math" panose="02040503050406030204" pitchFamily="18" charset="0"/>
                              </a:rPr>
                              <m:t>𝑧</m:t>
                            </m:r>
                          </m:e>
                          <m:sub>
                            <m:r>
                              <a:rPr lang="en-US" sz="1600" b="0" i="1" u="none" strike="noStrike" baseline="0">
                                <a:solidFill>
                                  <a:srgbClr val="FFFFFF"/>
                                </a:solidFill>
                                <a:latin typeface="Cambria Math" panose="02040503050406030204" pitchFamily="18" charset="0"/>
                              </a:rPr>
                              <m:t>𝑤𝑙</m:t>
                            </m:r>
                          </m:sub>
                        </m:sSub>
                        <m:r>
                          <a:rPr lang="en-US" sz="1600" b="0" i="1" u="none" strike="noStrike" baseline="0">
                            <a:solidFill>
                              <a:srgbClr val="FFFFFF"/>
                            </a:solidFill>
                            <a:latin typeface="Cambria Math" panose="02040503050406030204" pitchFamily="18" charset="0"/>
                          </a:rPr>
                          <m:t> </m:t>
                        </m:r>
                      </m:num>
                      <m:den>
                        <m:r>
                          <a:rPr lang="en-US" sz="1600" b="0" i="1" u="none" strike="noStrike" baseline="0">
                            <a:solidFill>
                              <a:srgbClr val="FFFFFF"/>
                            </a:solidFill>
                            <a:latin typeface="Cambria Math" panose="02040503050406030204" pitchFamily="18" charset="0"/>
                          </a:rPr>
                          <m:t>𝑚</m:t>
                        </m:r>
                      </m:den>
                    </m:f>
                  </m:oMath>
                </a14:m>
                <a:endParaRPr lang="en-US" sz="1600" dirty="0">
                  <a:solidFill>
                    <a:srgbClr val="FFFFFF"/>
                  </a:solidFill>
                </a:endParaRPr>
              </a:p>
              <a:p>
                <a:pPr lvl="1"/>
                <a14:m>
                  <m:oMath xmlns:m="http://schemas.openxmlformats.org/officeDocument/2006/math">
                    <m:r>
                      <a:rPr lang="en-US" sz="1600" b="0" i="1" u="none" strike="noStrike" baseline="0">
                        <a:solidFill>
                          <a:srgbClr val="FFFFFF"/>
                        </a:solidFill>
                        <a:latin typeface="Cambria Math" panose="02040503050406030204" pitchFamily="18" charset="0"/>
                        <a:ea typeface="Cambria Math" panose="02040503050406030204" pitchFamily="18" charset="0"/>
                      </a:rPr>
                      <m:t>∆</m:t>
                    </m:r>
                    <m:r>
                      <a:rPr lang="en-US" sz="1600" b="0" i="1" u="none" strike="noStrike" baseline="0">
                        <a:solidFill>
                          <a:srgbClr val="FFFFFF"/>
                        </a:solidFill>
                        <a:latin typeface="Cambria Math" panose="02040503050406030204" pitchFamily="18" charset="0"/>
                        <a:ea typeface="Cambria Math" panose="02040503050406030204" pitchFamily="18" charset="0"/>
                      </a:rPr>
                      <m:t>𝑥</m:t>
                    </m:r>
                  </m:oMath>
                </a14:m>
                <a:r>
                  <a:rPr lang="en-US" sz="1600" dirty="0">
                    <a:solidFill>
                      <a:srgbClr val="FFFFFF"/>
                    </a:solidFill>
                  </a:rPr>
                  <a:t> is the correctional shift along the researcher’s chosen transects.</a:t>
                </a:r>
              </a:p>
              <a:p>
                <a:pPr lvl="1"/>
                <a14:m>
                  <m:oMath xmlns:m="http://schemas.openxmlformats.org/officeDocument/2006/math">
                    <m:sSub>
                      <m:sSubPr>
                        <m:ctrlPr>
                          <a:rPr lang="en-US" sz="1600" b="0" i="1" u="none" strike="noStrike" baseline="0">
                            <a:solidFill>
                              <a:srgbClr val="FFFFFF"/>
                            </a:solidFill>
                            <a:latin typeface="Cambria Math" panose="02040503050406030204" pitchFamily="18" charset="0"/>
                          </a:rPr>
                        </m:ctrlPr>
                      </m:sSubPr>
                      <m:e>
                        <m:r>
                          <a:rPr lang="en-US" sz="1600" b="0" i="1" u="none" strike="noStrike" baseline="0">
                            <a:solidFill>
                              <a:srgbClr val="FFFFFF"/>
                            </a:solidFill>
                            <a:latin typeface="Cambria Math" panose="02040503050406030204" pitchFamily="18" charset="0"/>
                          </a:rPr>
                          <m:t>𝑧</m:t>
                        </m:r>
                      </m:e>
                      <m:sub>
                        <m:r>
                          <a:rPr lang="en-US" sz="1600" b="0" i="1" u="none" strike="noStrike" baseline="0">
                            <a:solidFill>
                              <a:srgbClr val="FFFFFF"/>
                            </a:solidFill>
                            <a:latin typeface="Cambria Math" panose="02040503050406030204" pitchFamily="18" charset="0"/>
                          </a:rPr>
                          <m:t>𝑟𝑒𝑓</m:t>
                        </m:r>
                      </m:sub>
                    </m:sSub>
                  </m:oMath>
                </a14:m>
                <a:r>
                  <a:rPr lang="en-US" sz="1600" dirty="0">
                    <a:solidFill>
                      <a:srgbClr val="FFFFFF"/>
                    </a:solidFill>
                  </a:rPr>
                  <a:t> is the reference elevation. In this case the mean water line (MWL) of 0.37m.</a:t>
                </a:r>
              </a:p>
              <a:p>
                <a:pPr lvl="1"/>
                <a14:m>
                  <m:oMath xmlns:m="http://schemas.openxmlformats.org/officeDocument/2006/math">
                    <m:sSub>
                      <m:sSubPr>
                        <m:ctrlPr>
                          <a:rPr lang="en-US" sz="1600" b="0" i="1" u="none" strike="noStrike" baseline="0">
                            <a:solidFill>
                              <a:srgbClr val="FFFFFF"/>
                            </a:solidFill>
                            <a:latin typeface="Cambria Math" panose="02040503050406030204" pitchFamily="18" charset="0"/>
                          </a:rPr>
                        </m:ctrlPr>
                      </m:sSubPr>
                      <m:e>
                        <m:r>
                          <a:rPr lang="en-US" sz="1600" b="0" i="1" u="none" strike="noStrike" baseline="0">
                            <a:solidFill>
                              <a:srgbClr val="FFFFFF"/>
                            </a:solidFill>
                            <a:latin typeface="Cambria Math" panose="02040503050406030204" pitchFamily="18" charset="0"/>
                          </a:rPr>
                          <m:t>𝑧</m:t>
                        </m:r>
                      </m:e>
                      <m:sub>
                        <m:r>
                          <a:rPr lang="en-US" sz="1600" b="0" i="1" u="none" strike="noStrike" baseline="0">
                            <a:solidFill>
                              <a:srgbClr val="FFFFFF"/>
                            </a:solidFill>
                            <a:latin typeface="Cambria Math" panose="02040503050406030204" pitchFamily="18" charset="0"/>
                          </a:rPr>
                          <m:t>𝑤𝑙</m:t>
                        </m:r>
                      </m:sub>
                    </m:sSub>
                  </m:oMath>
                </a14:m>
                <a:r>
                  <a:rPr lang="en-US" sz="1600" dirty="0">
                    <a:solidFill>
                      <a:srgbClr val="FFFFFF"/>
                    </a:solidFill>
                  </a:rPr>
                  <a:t> is the water level at the time of the satellite image capture.</a:t>
                </a:r>
              </a:p>
              <a:p>
                <a:pPr lvl="2"/>
                <a:r>
                  <a:rPr lang="en-US" sz="1600" dirty="0">
                    <a:solidFill>
                      <a:srgbClr val="FFFFFF"/>
                    </a:solidFill>
                  </a:rPr>
                  <a:t>This is determined using the image metadata and local tide gauge data.</a:t>
                </a:r>
              </a:p>
              <a:p>
                <a:pPr lvl="1"/>
                <a14:m>
                  <m:oMath xmlns:m="http://schemas.openxmlformats.org/officeDocument/2006/math">
                    <m:r>
                      <a:rPr lang="en-US" sz="1600" b="0" i="1" u="none" strike="noStrike" baseline="0">
                        <a:solidFill>
                          <a:srgbClr val="FFFFFF"/>
                        </a:solidFill>
                        <a:latin typeface="Cambria Math" panose="02040503050406030204" pitchFamily="18" charset="0"/>
                      </a:rPr>
                      <m:t>𝑚</m:t>
                    </m:r>
                  </m:oMath>
                </a14:m>
                <a:r>
                  <a:rPr lang="en-US" sz="1600" dirty="0">
                    <a:solidFill>
                      <a:srgbClr val="FFFFFF"/>
                    </a:solidFill>
                  </a:rPr>
                  <a:t> is the calculated beach slope.</a:t>
                </a:r>
              </a:p>
              <a:p>
                <a:pPr lvl="2"/>
                <a:r>
                  <a:rPr lang="en-US" sz="1600" dirty="0">
                    <a:solidFill>
                      <a:srgbClr val="FFFFFF"/>
                    </a:solidFill>
                  </a:rPr>
                  <a:t>This is determined using transect profiles as shown on the next slide.</a:t>
                </a:r>
              </a:p>
              <a:p>
                <a:endParaRPr lang="en-US" sz="1300" dirty="0">
                  <a:solidFill>
                    <a:srgbClr val="FFFFFF"/>
                  </a:solidFill>
                </a:endParaRPr>
              </a:p>
            </p:txBody>
          </p:sp>
        </mc:Choice>
        <mc:Fallback xmlns="">
          <p:sp>
            <p:nvSpPr>
              <p:cNvPr id="3" name="Content Placeholder 2">
                <a:extLst>
                  <a:ext uri="{FF2B5EF4-FFF2-40B4-BE49-F238E27FC236}">
                    <a16:creationId xmlns:a16="http://schemas.microsoft.com/office/drawing/2014/main" id="{A1E1E907-3B62-4983-A061-D5A59E845796}"/>
                  </a:ext>
                </a:extLst>
              </p:cNvPr>
              <p:cNvSpPr>
                <a:spLocks noGrp="1" noRot="1" noChangeAspect="1" noMove="1" noResize="1" noEditPoints="1" noAdjustHandles="1" noChangeArrowheads="1" noChangeShapeType="1" noTextEdit="1"/>
              </p:cNvSpPr>
              <p:nvPr>
                <p:ph idx="1"/>
              </p:nvPr>
            </p:nvSpPr>
            <p:spPr>
              <a:xfrm>
                <a:off x="7534655" y="321732"/>
                <a:ext cx="4329798" cy="6214532"/>
              </a:xfrm>
              <a:blipFill>
                <a:blip r:embed="rId3"/>
                <a:stretch>
                  <a:fillRect l="-563"/>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EA667A68-11E7-4357-855D-B479EACD65E0}"/>
              </a:ext>
            </a:extLst>
          </p:cNvPr>
          <p:cNvCxnSpPr>
            <a:cxnSpLocks/>
          </p:cNvCxnSpPr>
          <p:nvPr/>
        </p:nvCxnSpPr>
        <p:spPr>
          <a:xfrm>
            <a:off x="321560" y="2272559"/>
            <a:ext cx="7052863" cy="102870"/>
          </a:xfrm>
          <a:prstGeom prst="line">
            <a:avLst/>
          </a:prstGeom>
        </p:spPr>
        <p:style>
          <a:lnRef idx="1">
            <a:schemeClr val="dk1"/>
          </a:lnRef>
          <a:fillRef idx="0">
            <a:schemeClr val="dk1"/>
          </a:fillRef>
          <a:effectRef idx="0">
            <a:schemeClr val="dk1"/>
          </a:effectRef>
          <a:fontRef idx="minor">
            <a:schemeClr val="tx1"/>
          </a:fontRef>
        </p:style>
      </p:cxnSp>
      <p:sp>
        <p:nvSpPr>
          <p:cNvPr id="6" name="Freeform: Shape 5">
            <a:extLst>
              <a:ext uri="{FF2B5EF4-FFF2-40B4-BE49-F238E27FC236}">
                <a16:creationId xmlns:a16="http://schemas.microsoft.com/office/drawing/2014/main" id="{BDAC2096-774A-49EF-B501-BB4D0BFAB206}"/>
              </a:ext>
            </a:extLst>
          </p:cNvPr>
          <p:cNvSpPr/>
          <p:nvPr/>
        </p:nvSpPr>
        <p:spPr>
          <a:xfrm>
            <a:off x="3255743" y="2078789"/>
            <a:ext cx="4106591" cy="1503397"/>
          </a:xfrm>
          <a:custGeom>
            <a:avLst/>
            <a:gdLst>
              <a:gd name="connsiteX0" fmla="*/ 4106591 w 4106591"/>
              <a:gd name="connsiteY0" fmla="*/ 1503397 h 1503397"/>
              <a:gd name="connsiteX1" fmla="*/ 3880348 w 4106591"/>
              <a:gd name="connsiteY1" fmla="*/ 1239446 h 1503397"/>
              <a:gd name="connsiteX2" fmla="*/ 3399581 w 4106591"/>
              <a:gd name="connsiteY2" fmla="*/ 1088617 h 1503397"/>
              <a:gd name="connsiteX3" fmla="*/ 3013082 w 4106591"/>
              <a:gd name="connsiteY3" fmla="*/ 928362 h 1503397"/>
              <a:gd name="connsiteX4" fmla="*/ 2852826 w 4106591"/>
              <a:gd name="connsiteY4" fmla="*/ 815240 h 1503397"/>
              <a:gd name="connsiteX5" fmla="*/ 2636010 w 4106591"/>
              <a:gd name="connsiteY5" fmla="*/ 720972 h 1503397"/>
              <a:gd name="connsiteX6" fmla="*/ 2211803 w 4106591"/>
              <a:gd name="connsiteY6" fmla="*/ 730399 h 1503397"/>
              <a:gd name="connsiteX7" fmla="*/ 2013841 w 4106591"/>
              <a:gd name="connsiteY7" fmla="*/ 645557 h 1503397"/>
              <a:gd name="connsiteX8" fmla="*/ 1872438 w 4106591"/>
              <a:gd name="connsiteY8" fmla="*/ 551289 h 1503397"/>
              <a:gd name="connsiteX9" fmla="*/ 1617915 w 4106591"/>
              <a:gd name="connsiteY9" fmla="*/ 504155 h 1503397"/>
              <a:gd name="connsiteX10" fmla="*/ 1410525 w 4106591"/>
              <a:gd name="connsiteY10" fmla="*/ 504155 h 1503397"/>
              <a:gd name="connsiteX11" fmla="*/ 882624 w 4106591"/>
              <a:gd name="connsiteY11" fmla="*/ 457021 h 1503397"/>
              <a:gd name="connsiteX12" fmla="*/ 430137 w 4106591"/>
              <a:gd name="connsiteY12" fmla="*/ 475875 h 1503397"/>
              <a:gd name="connsiteX13" fmla="*/ 43638 w 4106591"/>
              <a:gd name="connsiteY13" fmla="*/ 419314 h 1503397"/>
              <a:gd name="connsiteX14" fmla="*/ 24785 w 4106591"/>
              <a:gd name="connsiteY14" fmla="*/ 315619 h 1503397"/>
              <a:gd name="connsiteX15" fmla="*/ 185041 w 4106591"/>
              <a:gd name="connsiteY15" fmla="*/ 306192 h 1503397"/>
              <a:gd name="connsiteX16" fmla="*/ 232175 w 4106591"/>
              <a:gd name="connsiteY16" fmla="*/ 240205 h 1503397"/>
              <a:gd name="connsiteX17" fmla="*/ 128480 w 4106591"/>
              <a:gd name="connsiteY17" fmla="*/ 211924 h 1503397"/>
              <a:gd name="connsiteX18" fmla="*/ 100199 w 4106591"/>
              <a:gd name="connsiteY18" fmla="*/ 155364 h 1503397"/>
              <a:gd name="connsiteX19" fmla="*/ 128480 w 4106591"/>
              <a:gd name="connsiteY19" fmla="*/ 136510 h 1503397"/>
              <a:gd name="connsiteX20" fmla="*/ 279309 w 4106591"/>
              <a:gd name="connsiteY20" fmla="*/ 136510 h 1503397"/>
              <a:gd name="connsiteX21" fmla="*/ 307589 w 4106591"/>
              <a:gd name="connsiteY21" fmla="*/ 108230 h 1503397"/>
              <a:gd name="connsiteX22" fmla="*/ 279309 w 4106591"/>
              <a:gd name="connsiteY22" fmla="*/ 61096 h 1503397"/>
              <a:gd name="connsiteX23" fmla="*/ 185041 w 4106591"/>
              <a:gd name="connsiteY23" fmla="*/ 51669 h 1503397"/>
              <a:gd name="connsiteX24" fmla="*/ 185041 w 4106591"/>
              <a:gd name="connsiteY24" fmla="*/ 4535 h 1503397"/>
              <a:gd name="connsiteX25" fmla="*/ 213321 w 4106591"/>
              <a:gd name="connsiteY25" fmla="*/ 4535 h 150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06591" h="1503397" fill="none" extrusionOk="0">
                <a:moveTo>
                  <a:pt x="4106591" y="1503397"/>
                </a:moveTo>
                <a:cubicBezTo>
                  <a:pt x="4061489" y="1399149"/>
                  <a:pt x="4003225" y="1299822"/>
                  <a:pt x="3880348" y="1239446"/>
                </a:cubicBezTo>
                <a:cubicBezTo>
                  <a:pt x="3757613" y="1168438"/>
                  <a:pt x="3553644" y="1131104"/>
                  <a:pt x="3399581" y="1088617"/>
                </a:cubicBezTo>
                <a:cubicBezTo>
                  <a:pt x="3242621" y="1043732"/>
                  <a:pt x="3111023" y="992391"/>
                  <a:pt x="3013082" y="928362"/>
                </a:cubicBezTo>
                <a:cubicBezTo>
                  <a:pt x="2927452" y="881708"/>
                  <a:pt x="2915521" y="850366"/>
                  <a:pt x="2852826" y="815240"/>
                </a:cubicBezTo>
                <a:cubicBezTo>
                  <a:pt x="2793411" y="781659"/>
                  <a:pt x="2739357" y="723734"/>
                  <a:pt x="2636010" y="720972"/>
                </a:cubicBezTo>
                <a:cubicBezTo>
                  <a:pt x="2542197" y="707246"/>
                  <a:pt x="2322785" y="750519"/>
                  <a:pt x="2211803" y="730399"/>
                </a:cubicBezTo>
                <a:cubicBezTo>
                  <a:pt x="2111471" y="721050"/>
                  <a:pt x="2072708" y="681046"/>
                  <a:pt x="2013841" y="645557"/>
                </a:cubicBezTo>
                <a:cubicBezTo>
                  <a:pt x="1962560" y="620928"/>
                  <a:pt x="1937643" y="573809"/>
                  <a:pt x="1872438" y="551289"/>
                </a:cubicBezTo>
                <a:cubicBezTo>
                  <a:pt x="1796138" y="537958"/>
                  <a:pt x="1700079" y="513173"/>
                  <a:pt x="1617915" y="504155"/>
                </a:cubicBezTo>
                <a:cubicBezTo>
                  <a:pt x="1543074" y="494009"/>
                  <a:pt x="1532539" y="511058"/>
                  <a:pt x="1410525" y="504155"/>
                </a:cubicBezTo>
                <a:cubicBezTo>
                  <a:pt x="1269774" y="504759"/>
                  <a:pt x="1046815" y="473630"/>
                  <a:pt x="882624" y="457021"/>
                </a:cubicBezTo>
                <a:cubicBezTo>
                  <a:pt x="709463" y="441138"/>
                  <a:pt x="576424" y="475174"/>
                  <a:pt x="430137" y="475875"/>
                </a:cubicBezTo>
                <a:cubicBezTo>
                  <a:pt x="291888" y="471536"/>
                  <a:pt x="117824" y="447159"/>
                  <a:pt x="43638" y="419314"/>
                </a:cubicBezTo>
                <a:cubicBezTo>
                  <a:pt x="-27119" y="393775"/>
                  <a:pt x="1108" y="330689"/>
                  <a:pt x="24785" y="315619"/>
                </a:cubicBezTo>
                <a:cubicBezTo>
                  <a:pt x="48525" y="295013"/>
                  <a:pt x="150662" y="318211"/>
                  <a:pt x="185041" y="306192"/>
                </a:cubicBezTo>
                <a:cubicBezTo>
                  <a:pt x="218652" y="293698"/>
                  <a:pt x="242370" y="254720"/>
                  <a:pt x="232175" y="240205"/>
                </a:cubicBezTo>
                <a:cubicBezTo>
                  <a:pt x="224348" y="223235"/>
                  <a:pt x="153113" y="225859"/>
                  <a:pt x="128480" y="211924"/>
                </a:cubicBezTo>
                <a:cubicBezTo>
                  <a:pt x="107036" y="195647"/>
                  <a:pt x="100718" y="165983"/>
                  <a:pt x="100199" y="155364"/>
                </a:cubicBezTo>
                <a:cubicBezTo>
                  <a:pt x="100150" y="143036"/>
                  <a:pt x="98323" y="139326"/>
                  <a:pt x="128480" y="136510"/>
                </a:cubicBezTo>
                <a:cubicBezTo>
                  <a:pt x="161699" y="136079"/>
                  <a:pt x="246217" y="142129"/>
                  <a:pt x="279309" y="136510"/>
                </a:cubicBezTo>
                <a:cubicBezTo>
                  <a:pt x="308336" y="132086"/>
                  <a:pt x="307585" y="120617"/>
                  <a:pt x="307589" y="108230"/>
                </a:cubicBezTo>
                <a:cubicBezTo>
                  <a:pt x="306131" y="96202"/>
                  <a:pt x="299622" y="72220"/>
                  <a:pt x="279309" y="61096"/>
                </a:cubicBezTo>
                <a:cubicBezTo>
                  <a:pt x="258132" y="51010"/>
                  <a:pt x="204343" y="61422"/>
                  <a:pt x="185041" y="51669"/>
                </a:cubicBezTo>
                <a:cubicBezTo>
                  <a:pt x="167958" y="42111"/>
                  <a:pt x="179374" y="12809"/>
                  <a:pt x="185041" y="4535"/>
                </a:cubicBezTo>
                <a:cubicBezTo>
                  <a:pt x="188143" y="-5198"/>
                  <a:pt x="201644" y="-747"/>
                  <a:pt x="213321" y="4535"/>
                </a:cubicBezTo>
              </a:path>
              <a:path w="4106591" h="1503397" stroke="0" extrusionOk="0">
                <a:moveTo>
                  <a:pt x="4106591" y="1503397"/>
                </a:moveTo>
                <a:cubicBezTo>
                  <a:pt x="4035083" y="1395312"/>
                  <a:pt x="3989868" y="1311697"/>
                  <a:pt x="3880348" y="1239446"/>
                </a:cubicBezTo>
                <a:cubicBezTo>
                  <a:pt x="3785582" y="1175173"/>
                  <a:pt x="3518710" y="1141272"/>
                  <a:pt x="3399581" y="1088617"/>
                </a:cubicBezTo>
                <a:cubicBezTo>
                  <a:pt x="3244305" y="1047250"/>
                  <a:pt x="3102044" y="985888"/>
                  <a:pt x="3013082" y="928362"/>
                </a:cubicBezTo>
                <a:cubicBezTo>
                  <a:pt x="2919639" y="881531"/>
                  <a:pt x="2916920" y="850402"/>
                  <a:pt x="2852826" y="815240"/>
                </a:cubicBezTo>
                <a:cubicBezTo>
                  <a:pt x="2794292" y="781186"/>
                  <a:pt x="2745511" y="729629"/>
                  <a:pt x="2636010" y="720972"/>
                </a:cubicBezTo>
                <a:cubicBezTo>
                  <a:pt x="2509631" y="703839"/>
                  <a:pt x="2305752" y="752144"/>
                  <a:pt x="2211803" y="730399"/>
                </a:cubicBezTo>
                <a:cubicBezTo>
                  <a:pt x="2107529" y="712311"/>
                  <a:pt x="2069989" y="675983"/>
                  <a:pt x="2013841" y="645557"/>
                </a:cubicBezTo>
                <a:cubicBezTo>
                  <a:pt x="1960815" y="617684"/>
                  <a:pt x="1942150" y="575751"/>
                  <a:pt x="1872438" y="551289"/>
                </a:cubicBezTo>
                <a:cubicBezTo>
                  <a:pt x="1796397" y="526096"/>
                  <a:pt x="1704346" y="519736"/>
                  <a:pt x="1617915" y="504155"/>
                </a:cubicBezTo>
                <a:cubicBezTo>
                  <a:pt x="1541304" y="496856"/>
                  <a:pt x="1533359" y="514976"/>
                  <a:pt x="1410525" y="504155"/>
                </a:cubicBezTo>
                <a:cubicBezTo>
                  <a:pt x="1304041" y="521042"/>
                  <a:pt x="1052351" y="469487"/>
                  <a:pt x="882624" y="457021"/>
                </a:cubicBezTo>
                <a:cubicBezTo>
                  <a:pt x="723888" y="448226"/>
                  <a:pt x="572852" y="468595"/>
                  <a:pt x="430137" y="475875"/>
                </a:cubicBezTo>
                <a:cubicBezTo>
                  <a:pt x="279623" y="471345"/>
                  <a:pt x="102547" y="440055"/>
                  <a:pt x="43638" y="419314"/>
                </a:cubicBezTo>
                <a:cubicBezTo>
                  <a:pt x="-29167" y="392233"/>
                  <a:pt x="-399" y="331177"/>
                  <a:pt x="24785" y="315619"/>
                </a:cubicBezTo>
                <a:cubicBezTo>
                  <a:pt x="48487" y="294936"/>
                  <a:pt x="147233" y="320655"/>
                  <a:pt x="185041" y="306192"/>
                </a:cubicBezTo>
                <a:cubicBezTo>
                  <a:pt x="218957" y="294784"/>
                  <a:pt x="243089" y="257021"/>
                  <a:pt x="232175" y="240205"/>
                </a:cubicBezTo>
                <a:cubicBezTo>
                  <a:pt x="222582" y="228441"/>
                  <a:pt x="153234" y="224428"/>
                  <a:pt x="128480" y="211924"/>
                </a:cubicBezTo>
                <a:cubicBezTo>
                  <a:pt x="105763" y="198928"/>
                  <a:pt x="99192" y="167987"/>
                  <a:pt x="100199" y="155364"/>
                </a:cubicBezTo>
                <a:cubicBezTo>
                  <a:pt x="100386" y="143165"/>
                  <a:pt x="98215" y="139870"/>
                  <a:pt x="128480" y="136510"/>
                </a:cubicBezTo>
                <a:cubicBezTo>
                  <a:pt x="159124" y="128837"/>
                  <a:pt x="248509" y="141169"/>
                  <a:pt x="279309" y="136510"/>
                </a:cubicBezTo>
                <a:cubicBezTo>
                  <a:pt x="309460" y="132056"/>
                  <a:pt x="307356" y="121501"/>
                  <a:pt x="307589" y="108230"/>
                </a:cubicBezTo>
                <a:cubicBezTo>
                  <a:pt x="306202" y="98446"/>
                  <a:pt x="298815" y="69304"/>
                  <a:pt x="279309" y="61096"/>
                </a:cubicBezTo>
                <a:cubicBezTo>
                  <a:pt x="261776" y="52575"/>
                  <a:pt x="200607" y="58095"/>
                  <a:pt x="185041" y="51669"/>
                </a:cubicBezTo>
                <a:cubicBezTo>
                  <a:pt x="170013" y="42672"/>
                  <a:pt x="179016" y="12679"/>
                  <a:pt x="185041" y="4535"/>
                </a:cubicBezTo>
                <a:cubicBezTo>
                  <a:pt x="189148" y="-1433"/>
                  <a:pt x="200847" y="-1565"/>
                  <a:pt x="213321" y="4535"/>
                </a:cubicBezTo>
              </a:path>
            </a:pathLst>
          </a:custGeom>
          <a:ln w="25400" cap="rnd">
            <a:solidFill>
              <a:srgbClr val="FFC000"/>
            </a:solidFill>
            <a:prstDash val="dash"/>
            <a:extLst>
              <a:ext uri="{C807C97D-BFC1-408E-A445-0C87EB9F89A2}">
                <ask:lineSketchStyleProps xmlns:ask="http://schemas.microsoft.com/office/drawing/2018/sketchyshapes" sd="1219033472">
                  <a:custGeom>
                    <a:avLst/>
                    <a:gdLst>
                      <a:gd name="connsiteX0" fmla="*/ 4106591 w 4106591"/>
                      <a:gd name="connsiteY0" fmla="*/ 1503397 h 1503397"/>
                      <a:gd name="connsiteX1" fmla="*/ 3880348 w 4106591"/>
                      <a:gd name="connsiteY1" fmla="*/ 1239446 h 1503397"/>
                      <a:gd name="connsiteX2" fmla="*/ 3399581 w 4106591"/>
                      <a:gd name="connsiteY2" fmla="*/ 1088617 h 1503397"/>
                      <a:gd name="connsiteX3" fmla="*/ 3013082 w 4106591"/>
                      <a:gd name="connsiteY3" fmla="*/ 928362 h 1503397"/>
                      <a:gd name="connsiteX4" fmla="*/ 2852826 w 4106591"/>
                      <a:gd name="connsiteY4" fmla="*/ 815240 h 1503397"/>
                      <a:gd name="connsiteX5" fmla="*/ 2636010 w 4106591"/>
                      <a:gd name="connsiteY5" fmla="*/ 720972 h 1503397"/>
                      <a:gd name="connsiteX6" fmla="*/ 2211803 w 4106591"/>
                      <a:gd name="connsiteY6" fmla="*/ 730399 h 1503397"/>
                      <a:gd name="connsiteX7" fmla="*/ 2013841 w 4106591"/>
                      <a:gd name="connsiteY7" fmla="*/ 645557 h 1503397"/>
                      <a:gd name="connsiteX8" fmla="*/ 1872438 w 4106591"/>
                      <a:gd name="connsiteY8" fmla="*/ 551289 h 1503397"/>
                      <a:gd name="connsiteX9" fmla="*/ 1617915 w 4106591"/>
                      <a:gd name="connsiteY9" fmla="*/ 504155 h 1503397"/>
                      <a:gd name="connsiteX10" fmla="*/ 1410525 w 4106591"/>
                      <a:gd name="connsiteY10" fmla="*/ 504155 h 1503397"/>
                      <a:gd name="connsiteX11" fmla="*/ 882624 w 4106591"/>
                      <a:gd name="connsiteY11" fmla="*/ 457021 h 1503397"/>
                      <a:gd name="connsiteX12" fmla="*/ 430137 w 4106591"/>
                      <a:gd name="connsiteY12" fmla="*/ 475875 h 1503397"/>
                      <a:gd name="connsiteX13" fmla="*/ 43638 w 4106591"/>
                      <a:gd name="connsiteY13" fmla="*/ 419314 h 1503397"/>
                      <a:gd name="connsiteX14" fmla="*/ 24785 w 4106591"/>
                      <a:gd name="connsiteY14" fmla="*/ 315619 h 1503397"/>
                      <a:gd name="connsiteX15" fmla="*/ 185041 w 4106591"/>
                      <a:gd name="connsiteY15" fmla="*/ 306192 h 1503397"/>
                      <a:gd name="connsiteX16" fmla="*/ 232175 w 4106591"/>
                      <a:gd name="connsiteY16" fmla="*/ 240205 h 1503397"/>
                      <a:gd name="connsiteX17" fmla="*/ 128480 w 4106591"/>
                      <a:gd name="connsiteY17" fmla="*/ 211924 h 1503397"/>
                      <a:gd name="connsiteX18" fmla="*/ 100199 w 4106591"/>
                      <a:gd name="connsiteY18" fmla="*/ 155364 h 1503397"/>
                      <a:gd name="connsiteX19" fmla="*/ 128480 w 4106591"/>
                      <a:gd name="connsiteY19" fmla="*/ 136510 h 1503397"/>
                      <a:gd name="connsiteX20" fmla="*/ 279309 w 4106591"/>
                      <a:gd name="connsiteY20" fmla="*/ 136510 h 1503397"/>
                      <a:gd name="connsiteX21" fmla="*/ 307589 w 4106591"/>
                      <a:gd name="connsiteY21" fmla="*/ 108230 h 1503397"/>
                      <a:gd name="connsiteX22" fmla="*/ 279309 w 4106591"/>
                      <a:gd name="connsiteY22" fmla="*/ 61096 h 1503397"/>
                      <a:gd name="connsiteX23" fmla="*/ 185041 w 4106591"/>
                      <a:gd name="connsiteY23" fmla="*/ 51669 h 1503397"/>
                      <a:gd name="connsiteX24" fmla="*/ 185041 w 4106591"/>
                      <a:gd name="connsiteY24" fmla="*/ 4535 h 1503397"/>
                      <a:gd name="connsiteX25" fmla="*/ 213321 w 4106591"/>
                      <a:gd name="connsiteY25" fmla="*/ 4535 h 150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06591" h="1503397">
                        <a:moveTo>
                          <a:pt x="4106591" y="1503397"/>
                        </a:moveTo>
                        <a:cubicBezTo>
                          <a:pt x="4052387" y="1405986"/>
                          <a:pt x="3998183" y="1308576"/>
                          <a:pt x="3880348" y="1239446"/>
                        </a:cubicBezTo>
                        <a:cubicBezTo>
                          <a:pt x="3762513" y="1170316"/>
                          <a:pt x="3544125" y="1140464"/>
                          <a:pt x="3399581" y="1088617"/>
                        </a:cubicBezTo>
                        <a:cubicBezTo>
                          <a:pt x="3255037" y="1036770"/>
                          <a:pt x="3104208" y="973925"/>
                          <a:pt x="3013082" y="928362"/>
                        </a:cubicBezTo>
                        <a:cubicBezTo>
                          <a:pt x="2921956" y="882799"/>
                          <a:pt x="2915671" y="849805"/>
                          <a:pt x="2852826" y="815240"/>
                        </a:cubicBezTo>
                        <a:cubicBezTo>
                          <a:pt x="2789981" y="780675"/>
                          <a:pt x="2742847" y="735112"/>
                          <a:pt x="2636010" y="720972"/>
                        </a:cubicBezTo>
                        <a:cubicBezTo>
                          <a:pt x="2529173" y="706832"/>
                          <a:pt x="2315498" y="742968"/>
                          <a:pt x="2211803" y="730399"/>
                        </a:cubicBezTo>
                        <a:cubicBezTo>
                          <a:pt x="2108108" y="717830"/>
                          <a:pt x="2070402" y="675409"/>
                          <a:pt x="2013841" y="645557"/>
                        </a:cubicBezTo>
                        <a:cubicBezTo>
                          <a:pt x="1957280" y="615705"/>
                          <a:pt x="1938426" y="574856"/>
                          <a:pt x="1872438" y="551289"/>
                        </a:cubicBezTo>
                        <a:cubicBezTo>
                          <a:pt x="1806450" y="527722"/>
                          <a:pt x="1694900" y="512011"/>
                          <a:pt x="1617915" y="504155"/>
                        </a:cubicBezTo>
                        <a:cubicBezTo>
                          <a:pt x="1540930" y="496299"/>
                          <a:pt x="1533073" y="512011"/>
                          <a:pt x="1410525" y="504155"/>
                        </a:cubicBezTo>
                        <a:cubicBezTo>
                          <a:pt x="1287977" y="496299"/>
                          <a:pt x="1046022" y="461734"/>
                          <a:pt x="882624" y="457021"/>
                        </a:cubicBezTo>
                        <a:cubicBezTo>
                          <a:pt x="719226" y="452308"/>
                          <a:pt x="569968" y="482159"/>
                          <a:pt x="430137" y="475875"/>
                        </a:cubicBezTo>
                        <a:cubicBezTo>
                          <a:pt x="290306" y="469591"/>
                          <a:pt x="111197" y="446023"/>
                          <a:pt x="43638" y="419314"/>
                        </a:cubicBezTo>
                        <a:cubicBezTo>
                          <a:pt x="-23921" y="392605"/>
                          <a:pt x="1218" y="334473"/>
                          <a:pt x="24785" y="315619"/>
                        </a:cubicBezTo>
                        <a:cubicBezTo>
                          <a:pt x="48352" y="296765"/>
                          <a:pt x="150476" y="318761"/>
                          <a:pt x="185041" y="306192"/>
                        </a:cubicBezTo>
                        <a:cubicBezTo>
                          <a:pt x="219606" y="293623"/>
                          <a:pt x="241602" y="255916"/>
                          <a:pt x="232175" y="240205"/>
                        </a:cubicBezTo>
                        <a:cubicBezTo>
                          <a:pt x="222748" y="224494"/>
                          <a:pt x="150476" y="226064"/>
                          <a:pt x="128480" y="211924"/>
                        </a:cubicBezTo>
                        <a:cubicBezTo>
                          <a:pt x="106484" y="197784"/>
                          <a:pt x="100199" y="167933"/>
                          <a:pt x="100199" y="155364"/>
                        </a:cubicBezTo>
                        <a:cubicBezTo>
                          <a:pt x="100199" y="142795"/>
                          <a:pt x="98628" y="139652"/>
                          <a:pt x="128480" y="136510"/>
                        </a:cubicBezTo>
                        <a:cubicBezTo>
                          <a:pt x="158332" y="133368"/>
                          <a:pt x="249458" y="141223"/>
                          <a:pt x="279309" y="136510"/>
                        </a:cubicBezTo>
                        <a:cubicBezTo>
                          <a:pt x="309160" y="131797"/>
                          <a:pt x="307589" y="120799"/>
                          <a:pt x="307589" y="108230"/>
                        </a:cubicBezTo>
                        <a:cubicBezTo>
                          <a:pt x="307589" y="95661"/>
                          <a:pt x="299734" y="70523"/>
                          <a:pt x="279309" y="61096"/>
                        </a:cubicBezTo>
                        <a:cubicBezTo>
                          <a:pt x="258884" y="51669"/>
                          <a:pt x="200752" y="61096"/>
                          <a:pt x="185041" y="51669"/>
                        </a:cubicBezTo>
                        <a:cubicBezTo>
                          <a:pt x="169330" y="42242"/>
                          <a:pt x="180328" y="12391"/>
                          <a:pt x="185041" y="4535"/>
                        </a:cubicBezTo>
                        <a:cubicBezTo>
                          <a:pt x="189754" y="-3321"/>
                          <a:pt x="201537" y="607"/>
                          <a:pt x="213321" y="4535"/>
                        </a:cubicBezTo>
                      </a:path>
                    </a:pathLst>
                  </a:custGeom>
                  <ask:type>
                    <ask:lineSketchCurved/>
                  </ask:type>
                </ask:lineSketchStyleProps>
              </a:ext>
            </a:extLst>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3" name="Freeform: Shape 12">
            <a:extLst>
              <a:ext uri="{FF2B5EF4-FFF2-40B4-BE49-F238E27FC236}">
                <a16:creationId xmlns:a16="http://schemas.microsoft.com/office/drawing/2014/main" id="{871CB25F-4C29-4B84-9AA5-C82298167E9F}"/>
              </a:ext>
            </a:extLst>
          </p:cNvPr>
          <p:cNvSpPr/>
          <p:nvPr/>
        </p:nvSpPr>
        <p:spPr>
          <a:xfrm>
            <a:off x="365760" y="2068830"/>
            <a:ext cx="2788920" cy="605790"/>
          </a:xfrm>
          <a:custGeom>
            <a:avLst/>
            <a:gdLst>
              <a:gd name="connsiteX0" fmla="*/ 0 w 2788920"/>
              <a:gd name="connsiteY0" fmla="*/ 605790 h 605790"/>
              <a:gd name="connsiteX1" fmla="*/ 948690 w 2788920"/>
              <a:gd name="connsiteY1" fmla="*/ 400050 h 605790"/>
              <a:gd name="connsiteX2" fmla="*/ 1383030 w 2788920"/>
              <a:gd name="connsiteY2" fmla="*/ 320040 h 605790"/>
              <a:gd name="connsiteX3" fmla="*/ 1965960 w 2788920"/>
              <a:gd name="connsiteY3" fmla="*/ 228600 h 605790"/>
              <a:gd name="connsiteX4" fmla="*/ 2354580 w 2788920"/>
              <a:gd name="connsiteY4" fmla="*/ 125730 h 605790"/>
              <a:gd name="connsiteX5" fmla="*/ 2708910 w 2788920"/>
              <a:gd name="connsiteY5" fmla="*/ 45720 h 605790"/>
              <a:gd name="connsiteX6" fmla="*/ 2788920 w 2788920"/>
              <a:gd name="connsiteY6" fmla="*/ 0 h 60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8920" h="605790">
                <a:moveTo>
                  <a:pt x="0" y="605790"/>
                </a:moveTo>
                <a:lnTo>
                  <a:pt x="948690" y="400050"/>
                </a:lnTo>
                <a:cubicBezTo>
                  <a:pt x="1179195" y="352425"/>
                  <a:pt x="1213485" y="348615"/>
                  <a:pt x="1383030" y="320040"/>
                </a:cubicBezTo>
                <a:cubicBezTo>
                  <a:pt x="1552575" y="291465"/>
                  <a:pt x="1804035" y="260985"/>
                  <a:pt x="1965960" y="228600"/>
                </a:cubicBezTo>
                <a:cubicBezTo>
                  <a:pt x="2127885" y="196215"/>
                  <a:pt x="2230755" y="156210"/>
                  <a:pt x="2354580" y="125730"/>
                </a:cubicBezTo>
                <a:cubicBezTo>
                  <a:pt x="2478405" y="95250"/>
                  <a:pt x="2636520" y="66675"/>
                  <a:pt x="2708910" y="45720"/>
                </a:cubicBezTo>
                <a:cubicBezTo>
                  <a:pt x="2781300" y="24765"/>
                  <a:pt x="2785110" y="12382"/>
                  <a:pt x="2788920" y="0"/>
                </a:cubicBezTo>
              </a:path>
            </a:pathLst>
          </a:custGeom>
          <a:noFill/>
          <a:ln w="254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4424E11-DC4B-468F-B0F7-5F56B9963F9F}"/>
              </a:ext>
            </a:extLst>
          </p:cNvPr>
          <p:cNvSpPr/>
          <p:nvPr/>
        </p:nvSpPr>
        <p:spPr>
          <a:xfrm>
            <a:off x="3407056" y="2272557"/>
            <a:ext cx="102870" cy="1028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F257E52-4AB5-4105-8E87-85EFA770E79E}"/>
              </a:ext>
            </a:extLst>
          </p:cNvPr>
          <p:cNvSpPr/>
          <p:nvPr/>
        </p:nvSpPr>
        <p:spPr>
          <a:xfrm>
            <a:off x="2187647" y="2246630"/>
            <a:ext cx="102870" cy="1028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DE225BC-6CF1-4B8F-89D8-257C6FCDE51B}"/>
              </a:ext>
            </a:extLst>
          </p:cNvPr>
          <p:cNvSpPr/>
          <p:nvPr/>
        </p:nvSpPr>
        <p:spPr>
          <a:xfrm>
            <a:off x="694127" y="4878198"/>
            <a:ext cx="102870" cy="1028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56795C5-8CF2-4E6F-BD5D-863AA6314AD8}"/>
              </a:ext>
            </a:extLst>
          </p:cNvPr>
          <p:cNvSpPr/>
          <p:nvPr/>
        </p:nvSpPr>
        <p:spPr>
          <a:xfrm>
            <a:off x="694127" y="5502696"/>
            <a:ext cx="102870" cy="10287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3E8146-2C36-4D1D-87CE-F7E1075245C2}"/>
              </a:ext>
            </a:extLst>
          </p:cNvPr>
          <p:cNvSpPr/>
          <p:nvPr/>
        </p:nvSpPr>
        <p:spPr>
          <a:xfrm>
            <a:off x="4194810" y="4878196"/>
            <a:ext cx="411480" cy="10287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D30E225-A1D5-4785-B603-E7212ECAE72B}"/>
              </a:ext>
            </a:extLst>
          </p:cNvPr>
          <p:cNvSpPr/>
          <p:nvPr/>
        </p:nvSpPr>
        <p:spPr>
          <a:xfrm>
            <a:off x="4194810" y="5502696"/>
            <a:ext cx="411480" cy="10287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35C85F1-AFA4-4399-8CB7-A06F4E866143}"/>
              </a:ext>
            </a:extLst>
          </p:cNvPr>
          <p:cNvSpPr txBox="1"/>
          <p:nvPr/>
        </p:nvSpPr>
        <p:spPr>
          <a:xfrm>
            <a:off x="945799" y="4744965"/>
            <a:ext cx="2937511" cy="584775"/>
          </a:xfrm>
          <a:prstGeom prst="rect">
            <a:avLst/>
          </a:prstGeom>
          <a:noFill/>
        </p:spPr>
        <p:txBody>
          <a:bodyPr wrap="square" rtlCol="0">
            <a:spAutoFit/>
          </a:bodyPr>
          <a:lstStyle/>
          <a:p>
            <a:r>
              <a:rPr lang="en-US" sz="1600" dirty="0">
                <a:solidFill>
                  <a:schemeClr val="bg1"/>
                </a:solidFill>
              </a:rPr>
              <a:t>Point along transect at detected shoreline</a:t>
            </a:r>
          </a:p>
        </p:txBody>
      </p:sp>
      <p:sp>
        <p:nvSpPr>
          <p:cNvPr id="26" name="TextBox 25">
            <a:extLst>
              <a:ext uri="{FF2B5EF4-FFF2-40B4-BE49-F238E27FC236}">
                <a16:creationId xmlns:a16="http://schemas.microsoft.com/office/drawing/2014/main" id="{9F08608B-D792-4802-BA03-5099BA12AF40}"/>
              </a:ext>
            </a:extLst>
          </p:cNvPr>
          <p:cNvSpPr txBox="1"/>
          <p:nvPr/>
        </p:nvSpPr>
        <p:spPr>
          <a:xfrm>
            <a:off x="945799" y="5369465"/>
            <a:ext cx="2937511" cy="584775"/>
          </a:xfrm>
          <a:prstGeom prst="rect">
            <a:avLst/>
          </a:prstGeom>
          <a:noFill/>
        </p:spPr>
        <p:txBody>
          <a:bodyPr wrap="square" rtlCol="0">
            <a:spAutoFit/>
          </a:bodyPr>
          <a:lstStyle/>
          <a:p>
            <a:r>
              <a:rPr lang="en-US" sz="1600" dirty="0">
                <a:solidFill>
                  <a:schemeClr val="bg1"/>
                </a:solidFill>
              </a:rPr>
              <a:t>Point along transect at corrected shoreline</a:t>
            </a:r>
          </a:p>
        </p:txBody>
      </p:sp>
      <p:sp>
        <p:nvSpPr>
          <p:cNvPr id="28" name="TextBox 27">
            <a:extLst>
              <a:ext uri="{FF2B5EF4-FFF2-40B4-BE49-F238E27FC236}">
                <a16:creationId xmlns:a16="http://schemas.microsoft.com/office/drawing/2014/main" id="{D299A00C-2C28-45B1-89E3-14605B7C6572}"/>
              </a:ext>
            </a:extLst>
          </p:cNvPr>
          <p:cNvSpPr txBox="1"/>
          <p:nvPr/>
        </p:nvSpPr>
        <p:spPr>
          <a:xfrm>
            <a:off x="4759841" y="5369465"/>
            <a:ext cx="2937511" cy="338554"/>
          </a:xfrm>
          <a:prstGeom prst="rect">
            <a:avLst/>
          </a:prstGeom>
          <a:noFill/>
        </p:spPr>
        <p:txBody>
          <a:bodyPr wrap="square" rtlCol="0">
            <a:spAutoFit/>
          </a:bodyPr>
          <a:lstStyle/>
          <a:p>
            <a:r>
              <a:rPr lang="en-US" sz="1600" dirty="0">
                <a:solidFill>
                  <a:schemeClr val="bg1"/>
                </a:solidFill>
              </a:rPr>
              <a:t>Corrected shoreline</a:t>
            </a:r>
          </a:p>
        </p:txBody>
      </p:sp>
      <p:sp>
        <p:nvSpPr>
          <p:cNvPr id="30" name="TextBox 29">
            <a:extLst>
              <a:ext uri="{FF2B5EF4-FFF2-40B4-BE49-F238E27FC236}">
                <a16:creationId xmlns:a16="http://schemas.microsoft.com/office/drawing/2014/main" id="{E4D6DBD7-D12E-4DF9-8B55-2A922ECF79B2}"/>
              </a:ext>
            </a:extLst>
          </p:cNvPr>
          <p:cNvSpPr txBox="1"/>
          <p:nvPr/>
        </p:nvSpPr>
        <p:spPr>
          <a:xfrm>
            <a:off x="4759842" y="4745857"/>
            <a:ext cx="2937511" cy="338554"/>
          </a:xfrm>
          <a:prstGeom prst="rect">
            <a:avLst/>
          </a:prstGeom>
          <a:noFill/>
        </p:spPr>
        <p:txBody>
          <a:bodyPr wrap="square" rtlCol="0">
            <a:spAutoFit/>
          </a:bodyPr>
          <a:lstStyle/>
          <a:p>
            <a:r>
              <a:rPr lang="en-US" sz="1600" dirty="0">
                <a:solidFill>
                  <a:schemeClr val="bg1"/>
                </a:solidFill>
              </a:rPr>
              <a:t>Detected shoreline</a:t>
            </a:r>
          </a:p>
        </p:txBody>
      </p:sp>
    </p:spTree>
    <p:extLst>
      <p:ext uri="{BB962C8B-B14F-4D97-AF65-F5344CB8AC3E}">
        <p14:creationId xmlns:p14="http://schemas.microsoft.com/office/powerpoint/2010/main" val="2217161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28">
            <a:extLst>
              <a:ext uri="{FF2B5EF4-FFF2-40B4-BE49-F238E27FC236}">
                <a16:creationId xmlns:a16="http://schemas.microsoft.com/office/drawing/2014/main" id="{115719BB-48A7-4AF4-BB91-DC82E0DF7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Freeform: Shape 30">
            <a:extLst>
              <a:ext uri="{FF2B5EF4-FFF2-40B4-BE49-F238E27FC236}">
                <a16:creationId xmlns:a16="http://schemas.microsoft.com/office/drawing/2014/main" id="{10973A55-5440-4A99-B526-B5812E462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5" name="Freeform: Shape 32">
            <a:extLst>
              <a:ext uri="{FF2B5EF4-FFF2-40B4-BE49-F238E27FC236}">
                <a16:creationId xmlns:a16="http://schemas.microsoft.com/office/drawing/2014/main" id="{A9682493-588A-4D52-98F6-FBBD80C07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9517FB-236F-47DC-8F82-A974668AA1DC}"/>
              </a:ext>
            </a:extLst>
          </p:cNvPr>
          <p:cNvSpPr>
            <a:spLocks noGrp="1"/>
          </p:cNvSpPr>
          <p:nvPr>
            <p:ph type="title"/>
          </p:nvPr>
        </p:nvSpPr>
        <p:spPr>
          <a:xfrm>
            <a:off x="438913" y="859536"/>
            <a:ext cx="4832802" cy="1170432"/>
          </a:xfrm>
        </p:spPr>
        <p:txBody>
          <a:bodyPr vert="horz" lIns="91440" tIns="45720" rIns="91440" bIns="45720" rtlCol="0" anchor="b">
            <a:noAutofit/>
          </a:bodyPr>
          <a:lstStyle/>
          <a:p>
            <a:r>
              <a:rPr lang="en-US" b="1" dirty="0"/>
              <a:t>Calculating Beach Slope</a:t>
            </a:r>
          </a:p>
        </p:txBody>
      </p:sp>
      <p:sp>
        <p:nvSpPr>
          <p:cNvPr id="46" name="Rectangle 34">
            <a:extLst>
              <a:ext uri="{FF2B5EF4-FFF2-40B4-BE49-F238E27FC236}">
                <a16:creationId xmlns:a16="http://schemas.microsoft.com/office/drawing/2014/main" id="{FBEC5A7A-ADE4-48D9-B89C-2BA1C9110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3236"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7" name="Rectangle 36">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92" y="2185062"/>
            <a:ext cx="49377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88B63A8-F3F4-4B71-9DC0-0D3095FC2868}"/>
              </a:ext>
            </a:extLst>
          </p:cNvPr>
          <p:cNvSpPr txBox="1"/>
          <p:nvPr/>
        </p:nvSpPr>
        <p:spPr>
          <a:xfrm>
            <a:off x="438912" y="2512611"/>
            <a:ext cx="4832803" cy="3664351"/>
          </a:xfrm>
          <a:prstGeom prst="rect">
            <a:avLst/>
          </a:prstGeom>
        </p:spPr>
        <p:txBody>
          <a:bodyPr vert="horz" lIns="91440" tIns="45720" rIns="91440" bIns="45720" rtlCol="0">
            <a:normAutofit fontScale="92500"/>
          </a:bodyPr>
          <a:lstStyle/>
          <a:p>
            <a:pPr indent="-228600">
              <a:lnSpc>
                <a:spcPct val="90000"/>
              </a:lnSpc>
              <a:spcAft>
                <a:spcPts val="600"/>
              </a:spcAft>
              <a:buFont typeface="Arial" panose="020B0604020202020204" pitchFamily="34" charset="0"/>
              <a:buChar char="•"/>
            </a:pPr>
            <a:r>
              <a:rPr lang="en-US" sz="2400" dirty="0"/>
              <a:t>Beach slope is calculated from a 50cm LiDAR-derived DEM. Using a shoreline developed as a LiDAR </a:t>
            </a:r>
            <a:r>
              <a:rPr lang="en-US" sz="2400" dirty="0" err="1"/>
              <a:t>breakline</a:t>
            </a:r>
            <a:r>
              <a:rPr lang="en-US" sz="2400" dirty="0"/>
              <a:t> for this data, transects are calculated every 100m. Profiles are created, and beach slope is calculated in the same fashion as </a:t>
            </a:r>
            <a:r>
              <a:rPr lang="en-US" sz="2400" dirty="0">
                <a:effectLst/>
              </a:rPr>
              <a:t>Doran, K.S., Long, J.W., Overbeck, J.R. USGS (2015). </a:t>
            </a:r>
          </a:p>
          <a:p>
            <a:pPr indent="-228600">
              <a:lnSpc>
                <a:spcPct val="90000"/>
              </a:lnSpc>
              <a:spcAft>
                <a:spcPts val="600"/>
              </a:spcAft>
              <a:buFont typeface="Arial" panose="020B0604020202020204" pitchFamily="34" charset="0"/>
              <a:buChar char="•"/>
            </a:pPr>
            <a:r>
              <a:rPr lang="en-US" sz="2400" dirty="0"/>
              <a:t>All resulting slopes are averaged, and this is used in the correction formula</a:t>
            </a:r>
          </a:p>
        </p:txBody>
      </p:sp>
      <p:grpSp>
        <p:nvGrpSpPr>
          <p:cNvPr id="9" name="Group 8">
            <a:extLst>
              <a:ext uri="{FF2B5EF4-FFF2-40B4-BE49-F238E27FC236}">
                <a16:creationId xmlns:a16="http://schemas.microsoft.com/office/drawing/2014/main" id="{D114A0CF-F987-41B8-AB9E-5C701A41B9A1}"/>
              </a:ext>
            </a:extLst>
          </p:cNvPr>
          <p:cNvGrpSpPr/>
          <p:nvPr/>
        </p:nvGrpSpPr>
        <p:grpSpPr>
          <a:xfrm>
            <a:off x="6622121" y="4036286"/>
            <a:ext cx="5138928" cy="2268941"/>
            <a:chOff x="6620256" y="3666129"/>
            <a:chExt cx="5138928" cy="2268941"/>
          </a:xfrm>
        </p:grpSpPr>
        <p:pic>
          <p:nvPicPr>
            <p:cNvPr id="7" name="Picture 6" descr="Chart, line chart&#10;&#10;Description automatically generated">
              <a:extLst>
                <a:ext uri="{FF2B5EF4-FFF2-40B4-BE49-F238E27FC236}">
                  <a16:creationId xmlns:a16="http://schemas.microsoft.com/office/drawing/2014/main" id="{A1538C61-620B-4AEF-B6A5-EC3D216A3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256" y="3666129"/>
              <a:ext cx="5138928" cy="2268941"/>
            </a:xfrm>
            <a:prstGeom prst="rect">
              <a:avLst/>
            </a:prstGeom>
            <a:ln>
              <a:solidFill>
                <a:schemeClr val="tx1"/>
              </a:solidFill>
            </a:ln>
          </p:spPr>
        </p:pic>
        <p:cxnSp>
          <p:nvCxnSpPr>
            <p:cNvPr id="10" name="Straight Connector 9">
              <a:extLst>
                <a:ext uri="{FF2B5EF4-FFF2-40B4-BE49-F238E27FC236}">
                  <a16:creationId xmlns:a16="http://schemas.microsoft.com/office/drawing/2014/main" id="{63C951C1-0DF5-43D3-AF05-F972A62F12AA}"/>
                </a:ext>
              </a:extLst>
            </p:cNvPr>
            <p:cNvCxnSpPr/>
            <p:nvPr/>
          </p:nvCxnSpPr>
          <p:spPr>
            <a:xfrm>
              <a:off x="7156450" y="5045075"/>
              <a:ext cx="3013075" cy="0"/>
            </a:xfrm>
            <a:prstGeom prst="line">
              <a:avLst/>
            </a:prstGeom>
            <a:ln w="9525"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5D73C6B4-8545-499D-87BE-BCD8AFD38366}"/>
                </a:ext>
              </a:extLst>
            </p:cNvPr>
            <p:cNvCxnSpPr>
              <a:cxnSpLocks/>
              <a:endCxn id="17" idx="5"/>
            </p:cNvCxnSpPr>
            <p:nvPr/>
          </p:nvCxnSpPr>
          <p:spPr>
            <a:xfrm>
              <a:off x="7550150" y="4477182"/>
              <a:ext cx="1042556" cy="5880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A1EF591-E8E5-4263-9DC1-310D230D8D45}"/>
                </a:ext>
              </a:extLst>
            </p:cNvPr>
            <p:cNvSpPr/>
            <p:nvPr/>
          </p:nvSpPr>
          <p:spPr>
            <a:xfrm>
              <a:off x="7464425" y="3965575"/>
              <a:ext cx="57150" cy="571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9D04F26-3369-42EE-9CD6-A99A6151FD48}"/>
                </a:ext>
              </a:extLst>
            </p:cNvPr>
            <p:cNvSpPr/>
            <p:nvPr/>
          </p:nvSpPr>
          <p:spPr>
            <a:xfrm>
              <a:off x="7550150" y="4454525"/>
              <a:ext cx="57150" cy="5715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3B16B63-DC4E-4362-864D-25B7BB912A73}"/>
                </a:ext>
              </a:extLst>
            </p:cNvPr>
            <p:cNvSpPr/>
            <p:nvPr/>
          </p:nvSpPr>
          <p:spPr>
            <a:xfrm>
              <a:off x="8543925" y="5016500"/>
              <a:ext cx="57150" cy="5715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A286C37A-B652-4589-B529-C67473927A09}"/>
                </a:ext>
              </a:extLst>
            </p:cNvPr>
            <p:cNvSpPr txBox="1"/>
            <p:nvPr/>
          </p:nvSpPr>
          <p:spPr>
            <a:xfrm>
              <a:off x="7521575" y="3863488"/>
              <a:ext cx="1206500" cy="261610"/>
            </a:xfrm>
            <a:prstGeom prst="rect">
              <a:avLst/>
            </a:prstGeom>
            <a:noFill/>
          </p:spPr>
          <p:txBody>
            <a:bodyPr wrap="square" rtlCol="0">
              <a:spAutoFit/>
            </a:bodyPr>
            <a:lstStyle/>
            <a:p>
              <a:r>
                <a:rPr lang="en-US" sz="1100" dirty="0"/>
                <a:t>Dune Crest</a:t>
              </a:r>
            </a:p>
          </p:txBody>
        </p:sp>
        <p:sp>
          <p:nvSpPr>
            <p:cNvPr id="52" name="TextBox 51">
              <a:extLst>
                <a:ext uri="{FF2B5EF4-FFF2-40B4-BE49-F238E27FC236}">
                  <a16:creationId xmlns:a16="http://schemas.microsoft.com/office/drawing/2014/main" id="{64B7B10B-4562-448D-AA4D-7952F890842D}"/>
                </a:ext>
              </a:extLst>
            </p:cNvPr>
            <p:cNvSpPr txBox="1"/>
            <p:nvPr/>
          </p:nvSpPr>
          <p:spPr>
            <a:xfrm>
              <a:off x="7544575" y="4272290"/>
              <a:ext cx="1206500" cy="261610"/>
            </a:xfrm>
            <a:prstGeom prst="rect">
              <a:avLst/>
            </a:prstGeom>
            <a:noFill/>
          </p:spPr>
          <p:txBody>
            <a:bodyPr wrap="square" rtlCol="0">
              <a:spAutoFit/>
            </a:bodyPr>
            <a:lstStyle/>
            <a:p>
              <a:r>
                <a:rPr lang="en-US" sz="1100" dirty="0"/>
                <a:t>Dune Toe</a:t>
              </a:r>
            </a:p>
          </p:txBody>
        </p:sp>
        <p:sp>
          <p:nvSpPr>
            <p:cNvPr id="54" name="TextBox 53">
              <a:extLst>
                <a:ext uri="{FF2B5EF4-FFF2-40B4-BE49-F238E27FC236}">
                  <a16:creationId xmlns:a16="http://schemas.microsoft.com/office/drawing/2014/main" id="{50C5C2D7-7374-4304-A850-7A7E4FB01569}"/>
                </a:ext>
              </a:extLst>
            </p:cNvPr>
            <p:cNvSpPr txBox="1"/>
            <p:nvPr/>
          </p:nvSpPr>
          <p:spPr>
            <a:xfrm>
              <a:off x="8614550" y="4864560"/>
              <a:ext cx="1552575" cy="261610"/>
            </a:xfrm>
            <a:prstGeom prst="rect">
              <a:avLst/>
            </a:prstGeom>
            <a:noFill/>
          </p:spPr>
          <p:txBody>
            <a:bodyPr wrap="square" rtlCol="0">
              <a:spAutoFit/>
            </a:bodyPr>
            <a:lstStyle/>
            <a:p>
              <a:r>
                <a:rPr lang="en-US" sz="1100" dirty="0"/>
                <a:t>Mean High Water Line</a:t>
              </a:r>
            </a:p>
          </p:txBody>
        </p:sp>
        <p:sp>
          <p:nvSpPr>
            <p:cNvPr id="56" name="TextBox 55">
              <a:extLst>
                <a:ext uri="{FF2B5EF4-FFF2-40B4-BE49-F238E27FC236}">
                  <a16:creationId xmlns:a16="http://schemas.microsoft.com/office/drawing/2014/main" id="{5BDB70E4-196C-4A55-A316-D3A68D301E22}"/>
                </a:ext>
              </a:extLst>
            </p:cNvPr>
            <p:cNvSpPr txBox="1"/>
            <p:nvPr/>
          </p:nvSpPr>
          <p:spPr>
            <a:xfrm rot="1495542">
              <a:off x="7567119" y="4569363"/>
              <a:ext cx="519925" cy="261610"/>
            </a:xfrm>
            <a:prstGeom prst="rect">
              <a:avLst/>
            </a:prstGeom>
            <a:noFill/>
          </p:spPr>
          <p:txBody>
            <a:bodyPr wrap="square" rtlCol="0">
              <a:spAutoFit/>
            </a:bodyPr>
            <a:lstStyle/>
            <a:p>
              <a:r>
                <a:rPr lang="en-US" sz="1100" dirty="0"/>
                <a:t>Slope</a:t>
              </a:r>
            </a:p>
          </p:txBody>
        </p:sp>
      </p:grpSp>
      <p:pic>
        <p:nvPicPr>
          <p:cNvPr id="8" name="Content Placeholder 7">
            <a:extLst>
              <a:ext uri="{FF2B5EF4-FFF2-40B4-BE49-F238E27FC236}">
                <a16:creationId xmlns:a16="http://schemas.microsoft.com/office/drawing/2014/main" id="{1D4DDB13-6534-4E0A-A362-01B7974B8C64}"/>
              </a:ext>
            </a:extLst>
          </p:cNvPr>
          <p:cNvPicPr>
            <a:picLocks noGrp="1" noChangeAspect="1"/>
          </p:cNvPicPr>
          <p:nvPr>
            <p:ph idx="1"/>
          </p:nvPr>
        </p:nvPicPr>
        <p:blipFill>
          <a:blip r:embed="rId3"/>
          <a:stretch>
            <a:fillRect/>
          </a:stretch>
        </p:blipFill>
        <p:spPr>
          <a:xfrm>
            <a:off x="6620256" y="552773"/>
            <a:ext cx="5140793" cy="3089131"/>
          </a:xfrm>
          <a:prstGeom prst="rect">
            <a:avLst/>
          </a:prstGeom>
          <a:ln>
            <a:solidFill>
              <a:schemeClr val="tx1"/>
            </a:solidFill>
          </a:ln>
        </p:spPr>
      </p:pic>
    </p:spTree>
    <p:extLst>
      <p:ext uri="{BB962C8B-B14F-4D97-AF65-F5344CB8AC3E}">
        <p14:creationId xmlns:p14="http://schemas.microsoft.com/office/powerpoint/2010/main" val="3123291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B53EB-2AC0-4708-AB51-27215BC0ABA3}"/>
              </a:ext>
            </a:extLst>
          </p:cNvPr>
          <p:cNvSpPr>
            <a:spLocks noGrp="1"/>
          </p:cNvSpPr>
          <p:nvPr>
            <p:ph type="title"/>
          </p:nvPr>
        </p:nvSpPr>
        <p:spPr>
          <a:xfrm>
            <a:off x="481013" y="3752849"/>
            <a:ext cx="3290887" cy="2452687"/>
          </a:xfrm>
        </p:spPr>
        <p:txBody>
          <a:bodyPr anchor="ctr">
            <a:normAutofit/>
          </a:bodyPr>
          <a:lstStyle/>
          <a:p>
            <a:r>
              <a:rPr lang="en-US" sz="3600"/>
              <a:t>Accuracy Assessment </a:t>
            </a:r>
          </a:p>
        </p:txBody>
      </p:sp>
      <p:pic>
        <p:nvPicPr>
          <p:cNvPr id="4" name="Picture 3" descr="A sandy beach next to the ocean&#10;&#10;Description automatically generated">
            <a:extLst>
              <a:ext uri="{FF2B5EF4-FFF2-40B4-BE49-F238E27FC236}">
                <a16:creationId xmlns:a16="http://schemas.microsoft.com/office/drawing/2014/main" id="{DF3A2760-1F18-4D35-A898-EF7BC538C5D0}"/>
              </a:ext>
            </a:extLst>
          </p:cNvPr>
          <p:cNvPicPr>
            <a:picLocks noChangeAspect="1"/>
          </p:cNvPicPr>
          <p:nvPr/>
        </p:nvPicPr>
        <p:blipFill rotWithShape="1">
          <a:blip r:embed="rId2">
            <a:extLst>
              <a:ext uri="{28A0092B-C50C-407E-A947-70E740481C1C}">
                <a14:useLocalDpi xmlns:a14="http://schemas.microsoft.com/office/drawing/2010/main" val="0"/>
              </a:ext>
            </a:extLst>
          </a:blip>
          <a:srcRect t="40430" b="1397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1" name="Content Placeholder 2">
            <a:extLst>
              <a:ext uri="{FF2B5EF4-FFF2-40B4-BE49-F238E27FC236}">
                <a16:creationId xmlns:a16="http://schemas.microsoft.com/office/drawing/2014/main" id="{82896299-DA67-420B-B67E-9301D7F9BB81}"/>
              </a:ext>
            </a:extLst>
          </p:cNvPr>
          <p:cNvSpPr>
            <a:spLocks noGrp="1"/>
          </p:cNvSpPr>
          <p:nvPr>
            <p:ph idx="1"/>
          </p:nvPr>
        </p:nvSpPr>
        <p:spPr>
          <a:xfrm>
            <a:off x="4223982" y="3752850"/>
            <a:ext cx="7485413" cy="2452687"/>
          </a:xfrm>
        </p:spPr>
        <p:txBody>
          <a:bodyPr anchor="ctr">
            <a:normAutofit/>
          </a:bodyPr>
          <a:lstStyle/>
          <a:p>
            <a:r>
              <a:rPr lang="en-US" sz="1500" dirty="0"/>
              <a:t>Field survey</a:t>
            </a:r>
          </a:p>
          <a:p>
            <a:r>
              <a:rPr lang="en-US" sz="1500" dirty="0"/>
              <a:t>A GPS/GNSS unit, yet to be specified, will be used</a:t>
            </a:r>
          </a:p>
          <a:p>
            <a:r>
              <a:rPr lang="en-US" sz="1500" dirty="0"/>
              <a:t>100m readings at most recent high water mark</a:t>
            </a:r>
          </a:p>
          <a:p>
            <a:r>
              <a:rPr lang="en-US" sz="1500" dirty="0"/>
              <a:t>Tide levels are variable, seasonally and due to weather. High water may occur at different areas as the sandy beach changes.</a:t>
            </a:r>
          </a:p>
          <a:p>
            <a:r>
              <a:rPr lang="en-US" sz="1500" dirty="0"/>
              <a:t>A transect will be drawn perpendicular to measured shoreline at surveyed locations</a:t>
            </a:r>
          </a:p>
          <a:p>
            <a:r>
              <a:rPr lang="en-US" sz="1500" dirty="0"/>
              <a:t>Error distance along transect measured between surveyed shoreline and satellite-detected shoreline within one month of image collection.</a:t>
            </a:r>
          </a:p>
        </p:txBody>
      </p:sp>
      <p:sp>
        <p:nvSpPr>
          <p:cNvPr id="5" name="Freeform: Shape 4">
            <a:extLst>
              <a:ext uri="{FF2B5EF4-FFF2-40B4-BE49-F238E27FC236}">
                <a16:creationId xmlns:a16="http://schemas.microsoft.com/office/drawing/2014/main" id="{33EE1EAD-67D1-40DE-A8D8-A28325381CD0}"/>
              </a:ext>
            </a:extLst>
          </p:cNvPr>
          <p:cNvSpPr/>
          <p:nvPr/>
        </p:nvSpPr>
        <p:spPr>
          <a:xfrm>
            <a:off x="0" y="3412046"/>
            <a:ext cx="12192000" cy="291274"/>
          </a:xfrm>
          <a:custGeom>
            <a:avLst/>
            <a:gdLst>
              <a:gd name="connsiteX0" fmla="*/ 0 w 12192000"/>
              <a:gd name="connsiteY0" fmla="*/ 291274 h 291274"/>
              <a:gd name="connsiteX1" fmla="*/ 944880 w 12192000"/>
              <a:gd name="connsiteY1" fmla="*/ 154114 h 291274"/>
              <a:gd name="connsiteX2" fmla="*/ 2042160 w 12192000"/>
              <a:gd name="connsiteY2" fmla="*/ 55054 h 291274"/>
              <a:gd name="connsiteX3" fmla="*/ 3268980 w 12192000"/>
              <a:gd name="connsiteY3" fmla="*/ 9334 h 291274"/>
              <a:gd name="connsiteX4" fmla="*/ 4114800 w 12192000"/>
              <a:gd name="connsiteY4" fmla="*/ 1714 h 291274"/>
              <a:gd name="connsiteX5" fmla="*/ 5334000 w 12192000"/>
              <a:gd name="connsiteY5" fmla="*/ 32194 h 291274"/>
              <a:gd name="connsiteX6" fmla="*/ 6477000 w 12192000"/>
              <a:gd name="connsiteY6" fmla="*/ 70294 h 291274"/>
              <a:gd name="connsiteX7" fmla="*/ 7574280 w 12192000"/>
              <a:gd name="connsiteY7" fmla="*/ 116014 h 291274"/>
              <a:gd name="connsiteX8" fmla="*/ 8709660 w 12192000"/>
              <a:gd name="connsiteY8" fmla="*/ 169354 h 291274"/>
              <a:gd name="connsiteX9" fmla="*/ 9593580 w 12192000"/>
              <a:gd name="connsiteY9" fmla="*/ 184594 h 291274"/>
              <a:gd name="connsiteX10" fmla="*/ 10264140 w 12192000"/>
              <a:gd name="connsiteY10" fmla="*/ 176974 h 291274"/>
              <a:gd name="connsiteX11" fmla="*/ 11026140 w 12192000"/>
              <a:gd name="connsiteY11" fmla="*/ 169354 h 291274"/>
              <a:gd name="connsiteX12" fmla="*/ 11795760 w 12192000"/>
              <a:gd name="connsiteY12" fmla="*/ 138874 h 291274"/>
              <a:gd name="connsiteX13" fmla="*/ 12192000 w 12192000"/>
              <a:gd name="connsiteY13" fmla="*/ 100774 h 2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291274">
                <a:moveTo>
                  <a:pt x="0" y="291274"/>
                </a:moveTo>
                <a:cubicBezTo>
                  <a:pt x="302260" y="242379"/>
                  <a:pt x="604520" y="193484"/>
                  <a:pt x="944880" y="154114"/>
                </a:cubicBezTo>
                <a:cubicBezTo>
                  <a:pt x="1285240" y="114744"/>
                  <a:pt x="1654810" y="79184"/>
                  <a:pt x="2042160" y="55054"/>
                </a:cubicBezTo>
                <a:cubicBezTo>
                  <a:pt x="2429510" y="30924"/>
                  <a:pt x="2923540" y="18224"/>
                  <a:pt x="3268980" y="9334"/>
                </a:cubicBezTo>
                <a:cubicBezTo>
                  <a:pt x="3614420" y="444"/>
                  <a:pt x="3770630" y="-2096"/>
                  <a:pt x="4114800" y="1714"/>
                </a:cubicBezTo>
                <a:cubicBezTo>
                  <a:pt x="4458970" y="5524"/>
                  <a:pt x="5334000" y="32194"/>
                  <a:pt x="5334000" y="32194"/>
                </a:cubicBezTo>
                <a:lnTo>
                  <a:pt x="6477000" y="70294"/>
                </a:lnTo>
                <a:lnTo>
                  <a:pt x="7574280" y="116014"/>
                </a:lnTo>
                <a:lnTo>
                  <a:pt x="8709660" y="169354"/>
                </a:lnTo>
                <a:cubicBezTo>
                  <a:pt x="9046210" y="180784"/>
                  <a:pt x="9593580" y="184594"/>
                  <a:pt x="9593580" y="184594"/>
                </a:cubicBezTo>
                <a:lnTo>
                  <a:pt x="10264140" y="176974"/>
                </a:lnTo>
                <a:lnTo>
                  <a:pt x="11026140" y="169354"/>
                </a:lnTo>
                <a:cubicBezTo>
                  <a:pt x="11281410" y="163004"/>
                  <a:pt x="11601450" y="150304"/>
                  <a:pt x="11795760" y="138874"/>
                </a:cubicBezTo>
                <a:cubicBezTo>
                  <a:pt x="11990070" y="127444"/>
                  <a:pt x="12091035" y="114109"/>
                  <a:pt x="12192000" y="100774"/>
                </a:cubicBezTo>
              </a:path>
            </a:pathLst>
          </a:cu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130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81E302-B049-4266-BBB7-240CACF99782}"/>
              </a:ext>
            </a:extLst>
          </p:cNvPr>
          <p:cNvSpPr>
            <a:spLocks noGrp="1"/>
          </p:cNvSpPr>
          <p:nvPr>
            <p:ph type="title"/>
          </p:nvPr>
        </p:nvSpPr>
        <p:spPr>
          <a:xfrm>
            <a:off x="838199" y="564211"/>
            <a:ext cx="4571999" cy="1165002"/>
          </a:xfrm>
        </p:spPr>
        <p:txBody>
          <a:bodyPr anchor="b">
            <a:normAutofit/>
          </a:bodyPr>
          <a:lstStyle/>
          <a:p>
            <a:r>
              <a:rPr lang="en-US" sz="3600"/>
              <a:t>Possible Pitfalls</a:t>
            </a:r>
          </a:p>
        </p:txBody>
      </p:sp>
      <p:sp>
        <p:nvSpPr>
          <p:cNvPr id="3" name="Content Placeholder 2">
            <a:extLst>
              <a:ext uri="{FF2B5EF4-FFF2-40B4-BE49-F238E27FC236}">
                <a16:creationId xmlns:a16="http://schemas.microsoft.com/office/drawing/2014/main" id="{D1C01761-DF55-493C-B6B6-650E12264E31}"/>
              </a:ext>
            </a:extLst>
          </p:cNvPr>
          <p:cNvSpPr>
            <a:spLocks noGrp="1"/>
          </p:cNvSpPr>
          <p:nvPr>
            <p:ph idx="1"/>
          </p:nvPr>
        </p:nvSpPr>
        <p:spPr>
          <a:xfrm>
            <a:off x="838199" y="2055327"/>
            <a:ext cx="4571999" cy="3776975"/>
          </a:xfrm>
        </p:spPr>
        <p:txBody>
          <a:bodyPr>
            <a:normAutofit/>
          </a:bodyPr>
          <a:lstStyle/>
          <a:p>
            <a:r>
              <a:rPr lang="en-US" sz="1100" dirty="0"/>
              <a:t>Major storm and surge action on Bolivar in 2020</a:t>
            </a:r>
          </a:p>
          <a:p>
            <a:pPr lvl="1"/>
            <a:r>
              <a:rPr lang="en-US" sz="1100" dirty="0"/>
              <a:t>Hurricane Hanna</a:t>
            </a:r>
          </a:p>
          <a:p>
            <a:pPr lvl="2"/>
            <a:r>
              <a:rPr lang="en-US" sz="1100" dirty="0"/>
              <a:t>Tropical storm warnings</a:t>
            </a:r>
          </a:p>
          <a:p>
            <a:pPr lvl="2"/>
            <a:r>
              <a:rPr lang="en-US" sz="1100" dirty="0"/>
              <a:t>Coastal flooding</a:t>
            </a:r>
          </a:p>
          <a:p>
            <a:pPr lvl="1"/>
            <a:r>
              <a:rPr lang="en-US" sz="1100" dirty="0"/>
              <a:t>Hurricane Laura</a:t>
            </a:r>
          </a:p>
          <a:p>
            <a:pPr lvl="2"/>
            <a:r>
              <a:rPr lang="en-US" sz="1100" dirty="0"/>
              <a:t>Category 4 landfall 72 miles from Rollover Pass</a:t>
            </a:r>
          </a:p>
          <a:p>
            <a:pPr lvl="2"/>
            <a:r>
              <a:rPr lang="en-US" sz="1100" dirty="0"/>
              <a:t>Hurricane warnings</a:t>
            </a:r>
          </a:p>
          <a:p>
            <a:pPr lvl="2"/>
            <a:r>
              <a:rPr lang="en-US" sz="1100" dirty="0"/>
              <a:t>Storm surge </a:t>
            </a:r>
          </a:p>
          <a:p>
            <a:pPr lvl="1"/>
            <a:r>
              <a:rPr lang="en-US" sz="1100" dirty="0"/>
              <a:t>TS Beta</a:t>
            </a:r>
          </a:p>
          <a:p>
            <a:pPr lvl="2"/>
            <a:r>
              <a:rPr lang="en-US" sz="1100" dirty="0"/>
              <a:t>Tropical storm warnings</a:t>
            </a:r>
          </a:p>
          <a:p>
            <a:pPr lvl="2"/>
            <a:r>
              <a:rPr lang="en-US" sz="1100" dirty="0"/>
              <a:t>Storm surge</a:t>
            </a:r>
          </a:p>
          <a:p>
            <a:pPr lvl="1"/>
            <a:r>
              <a:rPr lang="en-US" sz="1100" dirty="0"/>
              <a:t>Hurricane Delta</a:t>
            </a:r>
          </a:p>
          <a:p>
            <a:pPr lvl="2"/>
            <a:r>
              <a:rPr lang="en-US" sz="1100" dirty="0"/>
              <a:t>Category 2 landfall 86 miles from Rollover Pass</a:t>
            </a:r>
          </a:p>
          <a:p>
            <a:pPr lvl="2"/>
            <a:r>
              <a:rPr lang="en-US" sz="1100" dirty="0"/>
              <a:t>Storm surge</a:t>
            </a:r>
          </a:p>
          <a:p>
            <a:pPr lvl="2"/>
            <a:r>
              <a:rPr lang="en-US" sz="1100" dirty="0"/>
              <a:t>Coastal flooding</a:t>
            </a:r>
          </a:p>
          <a:p>
            <a:r>
              <a:rPr lang="en-US" sz="1100" dirty="0"/>
              <a:t>Field survey</a:t>
            </a:r>
          </a:p>
          <a:p>
            <a:pPr lvl="1"/>
            <a:r>
              <a:rPr lang="en-US" sz="1100" dirty="0"/>
              <a:t>Determining shoreline due to car traffic </a:t>
            </a:r>
          </a:p>
          <a:p>
            <a:pPr marL="457200" lvl="1" indent="0">
              <a:buNone/>
            </a:pPr>
            <a:endParaRPr lang="en-US" sz="1100" dirty="0"/>
          </a:p>
          <a:p>
            <a:pPr lvl="1"/>
            <a:endParaRPr lang="en-US" sz="1100" dirty="0"/>
          </a:p>
          <a:p>
            <a:endParaRPr lang="en-US" sz="1100" dirty="0"/>
          </a:p>
        </p:txBody>
      </p:sp>
      <p:pic>
        <p:nvPicPr>
          <p:cNvPr id="5" name="Picture 4" descr="A sandy beach&#10;&#10;Description automatically generated">
            <a:extLst>
              <a:ext uri="{FF2B5EF4-FFF2-40B4-BE49-F238E27FC236}">
                <a16:creationId xmlns:a16="http://schemas.microsoft.com/office/drawing/2014/main" id="{876CCA3B-5533-4A8B-B7EA-6E280B8B7BE4}"/>
              </a:ext>
            </a:extLst>
          </p:cNvPr>
          <p:cNvPicPr>
            <a:picLocks noChangeAspect="1"/>
          </p:cNvPicPr>
          <p:nvPr/>
        </p:nvPicPr>
        <p:blipFill rotWithShape="1">
          <a:blip r:embed="rId3">
            <a:extLst>
              <a:ext uri="{28A0092B-C50C-407E-A947-70E740481C1C}">
                <a14:useLocalDpi xmlns:a14="http://schemas.microsoft.com/office/drawing/2010/main" val="0"/>
              </a:ext>
            </a:extLst>
          </a:blip>
          <a:srcRect r="34877" b="-2"/>
          <a:stretch/>
        </p:blipFill>
        <p:spPr>
          <a:xfrm>
            <a:off x="6190488" y="566928"/>
            <a:ext cx="5157216" cy="5286197"/>
          </a:xfrm>
          <a:prstGeom prst="rect">
            <a:avLst/>
          </a:prstGeom>
        </p:spPr>
      </p:pic>
      <p:sp>
        <p:nvSpPr>
          <p:cNvPr id="12" name="Rectangle 11">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732869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5ACC7-B06C-45A8-A221-1EF84F1AAB86}"/>
              </a:ext>
            </a:extLst>
          </p:cNvPr>
          <p:cNvSpPr>
            <a:spLocks noGrp="1"/>
          </p:cNvSpPr>
          <p:nvPr>
            <p:ph type="title"/>
          </p:nvPr>
        </p:nvSpPr>
        <p:spPr>
          <a:xfrm>
            <a:off x="686834" y="1153572"/>
            <a:ext cx="3200400" cy="4461163"/>
          </a:xfrm>
        </p:spPr>
        <p:txBody>
          <a:bodyPr>
            <a:normAutofit/>
          </a:bodyPr>
          <a:lstStyle/>
          <a:p>
            <a:r>
              <a:rPr lang="en-US">
                <a:solidFill>
                  <a:srgbClr val="FFFFFF"/>
                </a:solidFill>
              </a:rPr>
              <a:t>Citations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78A4609-FD7F-49FA-989A-32D6B04D1A03}"/>
              </a:ext>
            </a:extLst>
          </p:cNvPr>
          <p:cNvSpPr>
            <a:spLocks noGrp="1"/>
          </p:cNvSpPr>
          <p:nvPr>
            <p:ph idx="1"/>
          </p:nvPr>
        </p:nvSpPr>
        <p:spPr>
          <a:xfrm>
            <a:off x="4070990" y="130969"/>
            <a:ext cx="7910029" cy="6538912"/>
          </a:xfrm>
        </p:spPr>
        <p:txBody>
          <a:bodyPr numCol="2" anchor="ctr">
            <a:normAutofit/>
          </a:bodyPr>
          <a:lstStyle/>
          <a:p>
            <a:pPr indent="-114300">
              <a:tabLst>
                <a:tab pos="171450" algn="l"/>
              </a:tabLst>
            </a:pPr>
            <a:r>
              <a:rPr lang="en-US" sz="700" dirty="0">
                <a:effectLst/>
                <a:latin typeface="Times New Roman" panose="02020603050405020304" pitchFamily="18" charset="0"/>
                <a:ea typeface="Times New Roman" panose="02020603050405020304" pitchFamily="18" charset="0"/>
              </a:rPr>
              <a:t>Addo, K. A., Jayson-</a:t>
            </a:r>
            <a:r>
              <a:rPr lang="en-US" sz="700" dirty="0" err="1">
                <a:effectLst/>
                <a:latin typeface="Times New Roman" panose="02020603050405020304" pitchFamily="18" charset="0"/>
                <a:ea typeface="Times New Roman" panose="02020603050405020304" pitchFamily="18" charset="0"/>
              </a:rPr>
              <a:t>Quashigah</a:t>
            </a:r>
            <a:r>
              <a:rPr lang="en-US" sz="700" dirty="0">
                <a:effectLst/>
                <a:latin typeface="Times New Roman" panose="02020603050405020304" pitchFamily="18" charset="0"/>
                <a:ea typeface="Times New Roman" panose="02020603050405020304" pitchFamily="18" charset="0"/>
              </a:rPr>
              <a:t>, P. N., &amp; </a:t>
            </a:r>
            <a:r>
              <a:rPr lang="en-US" sz="700" dirty="0" err="1">
                <a:effectLst/>
                <a:latin typeface="Times New Roman" panose="02020603050405020304" pitchFamily="18" charset="0"/>
                <a:ea typeface="Times New Roman" panose="02020603050405020304" pitchFamily="18" charset="0"/>
              </a:rPr>
              <a:t>Kufogbe</a:t>
            </a:r>
            <a:r>
              <a:rPr lang="en-US" sz="700" dirty="0">
                <a:effectLst/>
                <a:latin typeface="Times New Roman" panose="02020603050405020304" pitchFamily="18" charset="0"/>
                <a:ea typeface="Times New Roman" panose="02020603050405020304" pitchFamily="18" charset="0"/>
              </a:rPr>
              <a:t>, K. S. (2012). Quantitative Analysis of Shoreline Change Using Medium Resolution Satellite Imagery in Keta, Ghana. </a:t>
            </a:r>
            <a:r>
              <a:rPr lang="en-US" sz="700" i="1" dirty="0">
                <a:effectLst/>
                <a:latin typeface="Times New Roman" panose="02020603050405020304" pitchFamily="18" charset="0"/>
                <a:ea typeface="Times New Roman" panose="02020603050405020304" pitchFamily="18" charset="0"/>
              </a:rPr>
              <a:t>Marine Science,</a:t>
            </a:r>
            <a:r>
              <a:rPr lang="en-US" sz="700" dirty="0">
                <a:effectLst/>
                <a:latin typeface="Times New Roman" panose="02020603050405020304" pitchFamily="18" charset="0"/>
                <a:ea typeface="Times New Roman" panose="02020603050405020304" pitchFamily="18" charset="0"/>
              </a:rPr>
              <a:t> </a:t>
            </a:r>
            <a:r>
              <a:rPr lang="en-US" sz="700" i="1" dirty="0">
                <a:effectLst/>
                <a:latin typeface="Times New Roman" panose="02020603050405020304" pitchFamily="18" charset="0"/>
                <a:ea typeface="Times New Roman" panose="02020603050405020304" pitchFamily="18" charset="0"/>
              </a:rPr>
              <a:t>1</a:t>
            </a:r>
            <a:r>
              <a:rPr lang="en-US" sz="700" dirty="0">
                <a:effectLst/>
                <a:latin typeface="Times New Roman" panose="02020603050405020304" pitchFamily="18" charset="0"/>
                <a:ea typeface="Times New Roman" panose="02020603050405020304" pitchFamily="18" charset="0"/>
              </a:rPr>
              <a:t>(1), 1-9. doi:10.5923/j.ms.20110101.01</a:t>
            </a:r>
          </a:p>
          <a:p>
            <a:pPr indent="-114300">
              <a:tabLst>
                <a:tab pos="171450" algn="l"/>
              </a:tabLst>
            </a:pPr>
            <a:r>
              <a:rPr lang="en-US" sz="700" dirty="0" err="1">
                <a:effectLst/>
                <a:latin typeface="Times New Roman" panose="02020603050405020304" pitchFamily="18" charset="0"/>
                <a:ea typeface="Times New Roman" panose="02020603050405020304" pitchFamily="18" charset="0"/>
              </a:rPr>
              <a:t>Andreou</a:t>
            </a:r>
            <a:r>
              <a:rPr lang="en-US" sz="700" dirty="0">
                <a:effectLst/>
                <a:latin typeface="Times New Roman" panose="02020603050405020304" pitchFamily="18" charset="0"/>
                <a:ea typeface="Times New Roman" panose="02020603050405020304" pitchFamily="18" charset="0"/>
              </a:rPr>
              <a:t>, G. M. (2018). Monitoring the impact of coastal erosion on archaeological sites: the Cyprus Ancient Shoreline Project. </a:t>
            </a:r>
            <a:r>
              <a:rPr lang="en-US" sz="700" i="1" dirty="0">
                <a:effectLst/>
                <a:latin typeface="Times New Roman" panose="02020603050405020304" pitchFamily="18" charset="0"/>
                <a:ea typeface="Times New Roman" panose="02020603050405020304" pitchFamily="18" charset="0"/>
              </a:rPr>
              <a:t>Antiquity</a:t>
            </a:r>
            <a:r>
              <a:rPr lang="en-US" sz="700" dirty="0">
                <a:effectLst/>
                <a:latin typeface="Times New Roman" panose="02020603050405020304" pitchFamily="18" charset="0"/>
                <a:ea typeface="Times New Roman" panose="02020603050405020304" pitchFamily="18" charset="0"/>
              </a:rPr>
              <a:t>, </a:t>
            </a:r>
            <a:r>
              <a:rPr lang="en-US" sz="700" i="1" dirty="0">
                <a:effectLst/>
                <a:latin typeface="Times New Roman" panose="02020603050405020304" pitchFamily="18" charset="0"/>
                <a:ea typeface="Times New Roman" panose="02020603050405020304" pitchFamily="18" charset="0"/>
              </a:rPr>
              <a:t>92</a:t>
            </a:r>
            <a:r>
              <a:rPr lang="en-US" sz="700" dirty="0">
                <a:effectLst/>
                <a:latin typeface="Times New Roman" panose="02020603050405020304" pitchFamily="18" charset="0"/>
                <a:ea typeface="Times New Roman" panose="02020603050405020304" pitchFamily="18" charset="0"/>
              </a:rPr>
              <a:t>(361), 1-6. https://doi.org/10.15184/aqy.2018.</a:t>
            </a:r>
          </a:p>
          <a:p>
            <a:pPr indent="-114300">
              <a:tabLst>
                <a:tab pos="171450" algn="l"/>
              </a:tabLst>
            </a:pPr>
            <a:r>
              <a:rPr lang="en-US" sz="700" dirty="0" err="1">
                <a:effectLst/>
                <a:latin typeface="Times New Roman" panose="02020603050405020304" pitchFamily="18" charset="0"/>
                <a:ea typeface="Times New Roman" panose="02020603050405020304" pitchFamily="18" charset="0"/>
              </a:rPr>
              <a:t>Aryastana</a:t>
            </a:r>
            <a:r>
              <a:rPr lang="en-US" sz="700" dirty="0">
                <a:effectLst/>
                <a:latin typeface="Times New Roman" panose="02020603050405020304" pitchFamily="18" charset="0"/>
                <a:ea typeface="Times New Roman" panose="02020603050405020304" pitchFamily="18" charset="0"/>
              </a:rPr>
              <a:t>, P., </a:t>
            </a:r>
            <a:r>
              <a:rPr lang="en-US" sz="700" dirty="0" err="1">
                <a:effectLst/>
                <a:latin typeface="Times New Roman" panose="02020603050405020304" pitchFamily="18" charset="0"/>
                <a:ea typeface="Times New Roman" panose="02020603050405020304" pitchFamily="18" charset="0"/>
              </a:rPr>
              <a:t>Ardantha</a:t>
            </a:r>
            <a:r>
              <a:rPr lang="en-US" sz="700" dirty="0">
                <a:effectLst/>
                <a:latin typeface="Times New Roman" panose="02020603050405020304" pitchFamily="18" charset="0"/>
                <a:ea typeface="Times New Roman" panose="02020603050405020304" pitchFamily="18" charset="0"/>
              </a:rPr>
              <a:t>, I. M., &amp; </a:t>
            </a:r>
            <a:r>
              <a:rPr lang="en-US" sz="700" dirty="0" err="1">
                <a:effectLst/>
                <a:latin typeface="Times New Roman" panose="02020603050405020304" pitchFamily="18" charset="0"/>
                <a:ea typeface="Times New Roman" panose="02020603050405020304" pitchFamily="18" charset="0"/>
              </a:rPr>
              <a:t>Candrayana</a:t>
            </a:r>
            <a:r>
              <a:rPr lang="en-US" sz="700" dirty="0">
                <a:effectLst/>
                <a:latin typeface="Times New Roman" panose="02020603050405020304" pitchFamily="18" charset="0"/>
                <a:ea typeface="Times New Roman" panose="02020603050405020304" pitchFamily="18" charset="0"/>
              </a:rPr>
              <a:t>, K. W. (2018). Coastline change analysis and erosion prediction using satellite images. </a:t>
            </a:r>
            <a:r>
              <a:rPr lang="en-US" sz="700" i="1" dirty="0">
                <a:effectLst/>
                <a:latin typeface="Times New Roman" panose="02020603050405020304" pitchFamily="18" charset="0"/>
                <a:ea typeface="Times New Roman" panose="02020603050405020304" pitchFamily="18" charset="0"/>
              </a:rPr>
              <a:t>MATEC Web of Conferences,</a:t>
            </a:r>
            <a:r>
              <a:rPr lang="en-US" sz="700" dirty="0">
                <a:effectLst/>
                <a:latin typeface="Times New Roman" panose="02020603050405020304" pitchFamily="18" charset="0"/>
                <a:ea typeface="Times New Roman" panose="02020603050405020304" pitchFamily="18" charset="0"/>
              </a:rPr>
              <a:t> </a:t>
            </a:r>
            <a:r>
              <a:rPr lang="en-US" sz="700" i="1" dirty="0">
                <a:effectLst/>
                <a:latin typeface="Times New Roman" panose="02020603050405020304" pitchFamily="18" charset="0"/>
                <a:ea typeface="Times New Roman" panose="02020603050405020304" pitchFamily="18" charset="0"/>
              </a:rPr>
              <a:t>197</a:t>
            </a:r>
            <a:r>
              <a:rPr lang="en-US" sz="700" dirty="0">
                <a:effectLst/>
                <a:latin typeface="Times New Roman" panose="02020603050405020304" pitchFamily="18" charset="0"/>
                <a:ea typeface="Times New Roman" panose="02020603050405020304" pitchFamily="18" charset="0"/>
              </a:rPr>
              <a:t>, 13003. doi:10.1051/</a:t>
            </a:r>
            <a:r>
              <a:rPr lang="en-US" sz="700" dirty="0" err="1">
                <a:effectLst/>
                <a:latin typeface="Times New Roman" panose="02020603050405020304" pitchFamily="18" charset="0"/>
                <a:ea typeface="Times New Roman" panose="02020603050405020304" pitchFamily="18" charset="0"/>
              </a:rPr>
              <a:t>matecconf</a:t>
            </a:r>
            <a:r>
              <a:rPr lang="en-US" sz="700" dirty="0">
                <a:effectLst/>
                <a:latin typeface="Times New Roman" panose="02020603050405020304" pitchFamily="18" charset="0"/>
                <a:ea typeface="Times New Roman" panose="02020603050405020304" pitchFamily="18" charset="0"/>
              </a:rPr>
              <a:t>/201819713003</a:t>
            </a:r>
          </a:p>
          <a:p>
            <a:pPr indent="-114300">
              <a:tabLst>
                <a:tab pos="171450" algn="l"/>
              </a:tabLst>
            </a:pPr>
            <a:r>
              <a:rPr lang="en-US" sz="700" dirty="0">
                <a:effectLst/>
                <a:latin typeface="Times New Roman" panose="02020603050405020304" pitchFamily="18" charset="0"/>
                <a:ea typeface="Times New Roman" panose="02020603050405020304" pitchFamily="18" charset="0"/>
              </a:rPr>
              <a:t>Bishop-Taylor, R., Sagar, S., </a:t>
            </a:r>
            <a:r>
              <a:rPr lang="en-US" sz="700" dirty="0" err="1">
                <a:effectLst/>
                <a:latin typeface="Times New Roman" panose="02020603050405020304" pitchFamily="18" charset="0"/>
                <a:ea typeface="Times New Roman" panose="02020603050405020304" pitchFamily="18" charset="0"/>
              </a:rPr>
              <a:t>Lymburner</a:t>
            </a:r>
            <a:r>
              <a:rPr lang="en-US" sz="700" dirty="0">
                <a:effectLst/>
                <a:latin typeface="Times New Roman" panose="02020603050405020304" pitchFamily="18" charset="0"/>
                <a:ea typeface="Times New Roman" panose="02020603050405020304" pitchFamily="18" charset="0"/>
              </a:rPr>
              <a:t>, L., </a:t>
            </a:r>
            <a:r>
              <a:rPr lang="en-US" sz="700" dirty="0" err="1">
                <a:effectLst/>
                <a:latin typeface="Times New Roman" panose="02020603050405020304" pitchFamily="18" charset="0"/>
                <a:ea typeface="Times New Roman" panose="02020603050405020304" pitchFamily="18" charset="0"/>
              </a:rPr>
              <a:t>Alam</a:t>
            </a:r>
            <a:r>
              <a:rPr lang="en-US" sz="700" dirty="0">
                <a:effectLst/>
                <a:latin typeface="Times New Roman" panose="02020603050405020304" pitchFamily="18" charset="0"/>
                <a:ea typeface="Times New Roman" panose="02020603050405020304" pitchFamily="18" charset="0"/>
              </a:rPr>
              <a:t>, I., &amp; Sixsmith, J. (2019). Sub-Pixel Waterline Extraction: </a:t>
            </a:r>
            <a:r>
              <a:rPr lang="en-US" sz="700" dirty="0" err="1">
                <a:effectLst/>
                <a:latin typeface="Times New Roman" panose="02020603050405020304" pitchFamily="18" charset="0"/>
                <a:ea typeface="Times New Roman" panose="02020603050405020304" pitchFamily="18" charset="0"/>
              </a:rPr>
              <a:t>Characterising</a:t>
            </a:r>
            <a:r>
              <a:rPr lang="en-US" sz="700" dirty="0">
                <a:effectLst/>
                <a:latin typeface="Times New Roman" panose="02020603050405020304" pitchFamily="18" charset="0"/>
                <a:ea typeface="Times New Roman" panose="02020603050405020304" pitchFamily="18" charset="0"/>
              </a:rPr>
              <a:t> Accuracy and Sensitivity to Indices and Spectra. </a:t>
            </a:r>
            <a:r>
              <a:rPr lang="en-US" sz="700" i="1" dirty="0">
                <a:effectLst/>
                <a:latin typeface="Times New Roman" panose="02020603050405020304" pitchFamily="18" charset="0"/>
                <a:ea typeface="Times New Roman" panose="02020603050405020304" pitchFamily="18" charset="0"/>
              </a:rPr>
              <a:t>Remote Sensing,</a:t>
            </a:r>
            <a:r>
              <a:rPr lang="en-US" sz="700" dirty="0">
                <a:effectLst/>
                <a:latin typeface="Times New Roman" panose="02020603050405020304" pitchFamily="18" charset="0"/>
                <a:ea typeface="Times New Roman" panose="02020603050405020304" pitchFamily="18" charset="0"/>
              </a:rPr>
              <a:t> </a:t>
            </a:r>
            <a:r>
              <a:rPr lang="en-US" sz="700" i="1" dirty="0">
                <a:effectLst/>
                <a:latin typeface="Times New Roman" panose="02020603050405020304" pitchFamily="18" charset="0"/>
                <a:ea typeface="Times New Roman" panose="02020603050405020304" pitchFamily="18" charset="0"/>
              </a:rPr>
              <a:t>11</a:t>
            </a:r>
            <a:r>
              <a:rPr lang="en-US" sz="700" dirty="0">
                <a:effectLst/>
                <a:latin typeface="Times New Roman" panose="02020603050405020304" pitchFamily="18" charset="0"/>
                <a:ea typeface="Times New Roman" panose="02020603050405020304" pitchFamily="18" charset="0"/>
              </a:rPr>
              <a:t>(24), 2984. doi:10.3390/rs11242984</a:t>
            </a:r>
          </a:p>
          <a:p>
            <a:pPr marR="0" indent="-114300">
              <a:spcBef>
                <a:spcPts val="0"/>
              </a:spcBef>
              <a:spcAft>
                <a:spcPts val="0"/>
              </a:spcAft>
            </a:pPr>
            <a:endParaRPr lang="en-US" sz="700" dirty="0">
              <a:effectLst/>
              <a:latin typeface="Times New Roman" panose="02020603050405020304" pitchFamily="18" charset="0"/>
              <a:ea typeface="Calibri" panose="020F0502020204030204" pitchFamily="34" charset="0"/>
              <a:cs typeface="Times New Roman" panose="02020603050405020304" pitchFamily="18" charset="0"/>
            </a:endParaRPr>
          </a:p>
          <a:p>
            <a:pPr indent="-114300">
              <a:spcBef>
                <a:spcPts val="0"/>
              </a:spcBef>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Bruno, M., Molfetta, M., </a:t>
            </a:r>
            <a:r>
              <a:rPr lang="en-US" sz="700" dirty="0" err="1">
                <a:effectLst/>
                <a:latin typeface="Times New Roman" panose="02020603050405020304" pitchFamily="18" charset="0"/>
                <a:ea typeface="Calibri" panose="020F0502020204030204" pitchFamily="34" charset="0"/>
                <a:cs typeface="Times New Roman" panose="02020603050405020304" pitchFamily="18" charset="0"/>
              </a:rPr>
              <a:t>Pratola</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L., </a:t>
            </a:r>
            <a:r>
              <a:rPr lang="en-US" sz="700" dirty="0" err="1">
                <a:effectLst/>
                <a:latin typeface="Times New Roman" panose="02020603050405020304" pitchFamily="18" charset="0"/>
                <a:ea typeface="Calibri" panose="020F0502020204030204" pitchFamily="34" charset="0"/>
                <a:cs typeface="Times New Roman" panose="02020603050405020304" pitchFamily="18" charset="0"/>
              </a:rPr>
              <a:t>Mossa</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M., </a:t>
            </a:r>
            <a:r>
              <a:rPr lang="en-US" sz="700" dirty="0" err="1">
                <a:effectLst/>
                <a:latin typeface="Times New Roman" panose="02020603050405020304" pitchFamily="18" charset="0"/>
                <a:ea typeface="Calibri" panose="020F0502020204030204" pitchFamily="34" charset="0"/>
                <a:cs typeface="Times New Roman" panose="02020603050405020304" pitchFamily="18" charset="0"/>
              </a:rPr>
              <a:t>Nutricato</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R., Morea, A., . . . </a:t>
            </a:r>
            <a:r>
              <a:rPr lang="en-US" sz="700" dirty="0" err="1">
                <a:effectLst/>
                <a:latin typeface="Times New Roman" panose="02020603050405020304" pitchFamily="18" charset="0"/>
                <a:ea typeface="Calibri" panose="020F0502020204030204" pitchFamily="34" charset="0"/>
                <a:cs typeface="Times New Roman" panose="02020603050405020304" pitchFamily="18" charset="0"/>
              </a:rPr>
              <a:t>Chiaradia</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M.</a:t>
            </a:r>
            <a:r>
              <a:rPr lang="en-US" sz="700" dirty="0">
                <a:latin typeface="Calibri" panose="020F0502020204030204" pitchFamily="34" charset="0"/>
                <a:ea typeface="Calibri" panose="020F0502020204030204" pitchFamily="34" charset="0"/>
                <a:cs typeface="Times New Roman" panose="02020603050405020304" pitchFamily="18" charset="0"/>
              </a:rPr>
              <a:t> </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(2019). A Combined Approach of Field Data and Earth Observation for Coastal Risk Assessment. </a:t>
            </a:r>
            <a:r>
              <a:rPr lang="en-US" sz="700" i="1" dirty="0">
                <a:effectLst/>
                <a:latin typeface="Times New Roman" panose="02020603050405020304" pitchFamily="18" charset="0"/>
                <a:ea typeface="Calibri" panose="020F0502020204030204" pitchFamily="34" charset="0"/>
                <a:cs typeface="Times New Roman" panose="02020603050405020304" pitchFamily="18" charset="0"/>
              </a:rPr>
              <a:t>Sensors,</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00" i="1" dirty="0">
                <a:effectLst/>
                <a:latin typeface="Times New Roman" panose="02020603050405020304" pitchFamily="18" charset="0"/>
                <a:ea typeface="Calibri" panose="020F0502020204030204" pitchFamily="34" charset="0"/>
                <a:cs typeface="Times New Roman" panose="02020603050405020304" pitchFamily="18" charset="0"/>
              </a:rPr>
              <a:t>19</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(6), 1399. doi:10.3390/s19061399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indent="-114300">
              <a:spcBef>
                <a:spcPts val="0"/>
              </a:spcBef>
            </a:pP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indent="-114300">
              <a:spcBef>
                <a:spcPts val="0"/>
              </a:spcBef>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Chowdhury, S., </a:t>
            </a:r>
            <a:r>
              <a:rPr lang="en-US" sz="700" dirty="0" err="1">
                <a:effectLst/>
                <a:latin typeface="Times New Roman" panose="02020603050405020304" pitchFamily="18" charset="0"/>
                <a:ea typeface="Calibri" panose="020F0502020204030204" pitchFamily="34" charset="0"/>
                <a:cs typeface="Times New Roman" panose="02020603050405020304" pitchFamily="18" charset="0"/>
              </a:rPr>
              <a:t>Battalio</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R., </a:t>
            </a:r>
            <a:r>
              <a:rPr lang="en-US" sz="700" dirty="0" err="1">
                <a:effectLst/>
                <a:latin typeface="Times New Roman" panose="02020603050405020304" pitchFamily="18" charset="0"/>
                <a:ea typeface="Calibri" panose="020F0502020204030204" pitchFamily="34" charset="0"/>
                <a:cs typeface="Times New Roman" panose="02020603050405020304" pitchFamily="18" charset="0"/>
              </a:rPr>
              <a:t>Chandrasekera</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C., Collins, I., </a:t>
            </a:r>
            <a:r>
              <a:rPr lang="en-US" sz="700" dirty="0" err="1">
                <a:effectLst/>
                <a:latin typeface="Times New Roman" panose="02020603050405020304" pitchFamily="18" charset="0"/>
                <a:ea typeface="Calibri" panose="020F0502020204030204" pitchFamily="34" charset="0"/>
                <a:cs typeface="Times New Roman" panose="02020603050405020304" pitchFamily="18" charset="0"/>
              </a:rPr>
              <a:t>Gangai</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J., </a:t>
            </a:r>
            <a:r>
              <a:rPr lang="en-US" sz="700" dirty="0" err="1">
                <a:effectLst/>
                <a:latin typeface="Times New Roman" panose="02020603050405020304" pitchFamily="18" charset="0"/>
                <a:ea typeface="Calibri" panose="020F0502020204030204" pitchFamily="34" charset="0"/>
                <a:cs typeface="Times New Roman" panose="02020603050405020304" pitchFamily="18" charset="0"/>
              </a:rPr>
              <a:t>Hatheway</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D., Noble, R.,</a:t>
            </a:r>
            <a:r>
              <a:rPr lang="en-US" sz="700" dirty="0">
                <a:latin typeface="Calibri" panose="020F0502020204030204" pitchFamily="34" charset="0"/>
                <a:ea typeface="Calibri" panose="020F0502020204030204" pitchFamily="34" charset="0"/>
                <a:cs typeface="Times New Roman" panose="02020603050405020304" pitchFamily="18" charset="0"/>
              </a:rPr>
              <a:t> </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Seymour, D. FEMA (2005). </a:t>
            </a:r>
            <a:r>
              <a:rPr lang="en-US" sz="700" i="1" dirty="0">
                <a:effectLst/>
                <a:latin typeface="Times New Roman" panose="02020603050405020304" pitchFamily="18" charset="0"/>
                <a:ea typeface="Calibri" panose="020F0502020204030204" pitchFamily="34" charset="0"/>
                <a:cs typeface="Times New Roman" panose="02020603050405020304" pitchFamily="18" charset="0"/>
              </a:rPr>
              <a:t>Storm Wave Characteristics: FEMA Coastal Flood Hazard Analysis and Mapping Guidelines Focused Study Report.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R="0" indent="-114300">
              <a:spcBef>
                <a:spcPts val="0"/>
              </a:spcBef>
              <a:spcAft>
                <a:spcPts val="0"/>
              </a:spcAft>
            </a:pP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indent="-114300">
              <a:spcBef>
                <a:spcPts val="0"/>
              </a:spcBef>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County of Galveston, State of Texas (2006). </a:t>
            </a:r>
            <a:r>
              <a:rPr lang="en-US" sz="700" i="1" dirty="0">
                <a:effectLst/>
                <a:latin typeface="Times New Roman" panose="02020603050405020304" pitchFamily="18" charset="0"/>
                <a:ea typeface="Calibri" panose="020F0502020204030204" pitchFamily="34" charset="0"/>
                <a:cs typeface="Times New Roman" panose="02020603050405020304" pitchFamily="18" charset="0"/>
              </a:rPr>
              <a:t>Galveston County Dune Protection and Beach</a:t>
            </a:r>
            <a:r>
              <a:rPr lang="en-US" sz="700" dirty="0">
                <a:latin typeface="Calibri" panose="020F0502020204030204" pitchFamily="34" charset="0"/>
                <a:ea typeface="Calibri" panose="020F0502020204030204" pitchFamily="34" charset="0"/>
                <a:cs typeface="Times New Roman" panose="02020603050405020304" pitchFamily="18" charset="0"/>
              </a:rPr>
              <a:t> </a:t>
            </a:r>
            <a:r>
              <a:rPr lang="en-US" sz="700" i="1" dirty="0">
                <a:effectLst/>
                <a:latin typeface="Times New Roman" panose="02020603050405020304" pitchFamily="18" charset="0"/>
                <a:ea typeface="Calibri" panose="020F0502020204030204" pitchFamily="34" charset="0"/>
                <a:cs typeface="Times New Roman" panose="02020603050405020304" pitchFamily="18" charset="0"/>
              </a:rPr>
              <a:t>Access Plan.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indent="-114300">
              <a:spcBef>
                <a:spcPts val="0"/>
              </a:spcBef>
              <a:buNone/>
            </a:pPr>
            <a:r>
              <a:rPr lang="en-US" sz="7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indent="-114300">
              <a:spcBef>
                <a:spcPts val="0"/>
              </a:spcBef>
            </a:pPr>
            <a:r>
              <a:rPr lang="en-US" sz="700" dirty="0" err="1">
                <a:effectLst/>
                <a:latin typeface="Times New Roman" panose="02020603050405020304" pitchFamily="18" charset="0"/>
                <a:ea typeface="Calibri" panose="020F0502020204030204" pitchFamily="34" charset="0"/>
                <a:cs typeface="Times New Roman" panose="02020603050405020304" pitchFamily="18" charset="0"/>
              </a:rPr>
              <a:t>Deamour</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M.J. (2002). </a:t>
            </a:r>
            <a:r>
              <a:rPr lang="en-US" sz="700" i="1" dirty="0">
                <a:effectLst/>
                <a:latin typeface="Times New Roman" panose="02020603050405020304" pitchFamily="18" charset="0"/>
                <a:ea typeface="Calibri" panose="020F0502020204030204" pitchFamily="34" charset="0"/>
                <a:cs typeface="Times New Roman" panose="02020603050405020304" pitchFamily="18" charset="0"/>
              </a:rPr>
              <a:t>Looking for </a:t>
            </a:r>
            <a:r>
              <a:rPr lang="en-US" sz="700" i="1" dirty="0" err="1">
                <a:effectLst/>
                <a:latin typeface="Times New Roman" panose="02020603050405020304" pitchFamily="18" charset="0"/>
                <a:ea typeface="Calibri" panose="020F0502020204030204" pitchFamily="34" charset="0"/>
                <a:cs typeface="Times New Roman" panose="02020603050405020304" pitchFamily="18" charset="0"/>
              </a:rPr>
              <a:t>Hms</a:t>
            </a:r>
            <a:r>
              <a:rPr lang="en-US" sz="700" i="1" dirty="0">
                <a:effectLst/>
                <a:latin typeface="Times New Roman" panose="02020603050405020304" pitchFamily="18" charset="0"/>
                <a:ea typeface="Calibri" panose="020F0502020204030204" pitchFamily="34" charset="0"/>
                <a:cs typeface="Times New Roman" panose="02020603050405020304" pitchFamily="18" charset="0"/>
              </a:rPr>
              <a:t> Fox (1799): A Model For Applying Barrier Island Geomorphology To Shipwreck Survey </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(Master’s Thesis, Florida State University) Retrieved from https://www.researchgate.net/publication/34273442_Looking_for_HMS_Fox_1799_a_model_for_applying_barrier_island_geomorphology_to_shipwreck_survey</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indent="-114300">
              <a:spcBef>
                <a:spcPts val="0"/>
              </a:spcBef>
              <a:buNone/>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indent="-114300">
              <a:spcBef>
                <a:spcPts val="0"/>
              </a:spcBef>
            </a:pPr>
            <a:r>
              <a:rPr lang="en-US" sz="700" dirty="0" err="1">
                <a:effectLst/>
                <a:latin typeface="Times New Roman" panose="02020603050405020304" pitchFamily="18" charset="0"/>
                <a:ea typeface="Calibri" panose="020F0502020204030204" pitchFamily="34" charset="0"/>
                <a:cs typeface="Times New Roman" panose="02020603050405020304" pitchFamily="18" charset="0"/>
              </a:rPr>
              <a:t>Dewidar</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00" dirty="0" err="1">
                <a:effectLst/>
                <a:latin typeface="Times New Roman" panose="02020603050405020304" pitchFamily="18" charset="0"/>
                <a:ea typeface="Calibri" panose="020F0502020204030204" pitchFamily="34" charset="0"/>
                <a:cs typeface="Times New Roman" panose="02020603050405020304" pitchFamily="18" charset="0"/>
              </a:rPr>
              <a:t>Kh</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&amp; </a:t>
            </a:r>
            <a:r>
              <a:rPr lang="en-US" sz="700" dirty="0" err="1">
                <a:effectLst/>
                <a:latin typeface="Times New Roman" panose="02020603050405020304" pitchFamily="18" charset="0"/>
                <a:ea typeface="Calibri" panose="020F0502020204030204" pitchFamily="34" charset="0"/>
                <a:cs typeface="Times New Roman" panose="02020603050405020304" pitchFamily="18" charset="0"/>
              </a:rPr>
              <a:t>Frihy</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00" dirty="0" err="1">
                <a:effectLst/>
                <a:latin typeface="Times New Roman" panose="02020603050405020304" pitchFamily="18" charset="0"/>
                <a:ea typeface="Calibri" panose="020F0502020204030204" pitchFamily="34" charset="0"/>
                <a:cs typeface="Times New Roman" panose="02020603050405020304" pitchFamily="18" charset="0"/>
              </a:rPr>
              <a:t>Omran</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(2010). Automated techniques for quantification of beach change</a:t>
            </a:r>
            <a:r>
              <a:rPr lang="en-US" sz="700" dirty="0">
                <a:latin typeface="Calibri" panose="020F0502020204030204" pitchFamily="34" charset="0"/>
                <a:ea typeface="Calibri" panose="020F0502020204030204" pitchFamily="34" charset="0"/>
                <a:cs typeface="Times New Roman" panose="02020603050405020304" pitchFamily="18" charset="0"/>
              </a:rPr>
              <a:t> </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rates using Landsat series along the North-eastern Nile Delta, Egypt. Journal of Oceanography and Marine Science. 1. 28-39.</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R="0" indent="-114300">
              <a:spcBef>
                <a:spcPts val="0"/>
              </a:spcBef>
              <a:spcAft>
                <a:spcPts val="0"/>
              </a:spcAft>
            </a:pPr>
            <a:endParaRPr lang="en-US" sz="700" dirty="0">
              <a:effectLst/>
              <a:latin typeface="Arial" panose="020B0604020202020204" pitchFamily="34" charset="0"/>
              <a:ea typeface="Calibri" panose="020F0502020204030204" pitchFamily="34" charset="0"/>
            </a:endParaRPr>
          </a:p>
          <a:p>
            <a:pPr indent="-114300">
              <a:spcBef>
                <a:spcPts val="0"/>
              </a:spcBef>
            </a:pPr>
            <a:r>
              <a:rPr lang="en-US" sz="700" dirty="0">
                <a:effectLst/>
                <a:latin typeface="Times New Roman" panose="02020603050405020304" pitchFamily="18" charset="0"/>
                <a:ea typeface="Calibri" panose="020F0502020204030204" pitchFamily="34" charset="0"/>
              </a:rPr>
              <a:t>Doran, K.S., Long, J.W., Overbeck, J.R. USGS (2015). </a:t>
            </a:r>
            <a:r>
              <a:rPr lang="en-US" sz="700" i="1" dirty="0">
                <a:effectLst/>
                <a:latin typeface="Times New Roman" panose="02020603050405020304" pitchFamily="18" charset="0"/>
                <a:ea typeface="Calibri" panose="020F0502020204030204" pitchFamily="34" charset="0"/>
              </a:rPr>
              <a:t>A Method for Determining Average</a:t>
            </a:r>
            <a:r>
              <a:rPr lang="en-US" sz="700" dirty="0">
                <a:latin typeface="Arial" panose="020B0604020202020204" pitchFamily="34" charset="0"/>
                <a:ea typeface="Calibri" panose="020F0502020204030204" pitchFamily="34" charset="0"/>
              </a:rPr>
              <a:t> </a:t>
            </a:r>
            <a:r>
              <a:rPr lang="en-US" sz="700" i="1" dirty="0">
                <a:effectLst/>
                <a:latin typeface="Times New Roman" panose="02020603050405020304" pitchFamily="18" charset="0"/>
                <a:ea typeface="Calibri" panose="020F0502020204030204" pitchFamily="34" charset="0"/>
              </a:rPr>
              <a:t>Beach Slope and Beach Slope Variability for U.S. Sandy Coastlines. </a:t>
            </a:r>
            <a:r>
              <a:rPr lang="en-US" sz="700" dirty="0">
                <a:effectLst/>
                <a:latin typeface="Times New Roman" panose="02020603050405020304" pitchFamily="18" charset="0"/>
                <a:ea typeface="Calibri" panose="020F0502020204030204" pitchFamily="34" charset="0"/>
              </a:rPr>
              <a:t>(Report 2015-1053). </a:t>
            </a:r>
            <a:endParaRPr lang="en-US" sz="700" dirty="0">
              <a:effectLst/>
              <a:latin typeface="Arial" panose="020B0604020202020204" pitchFamily="34" charset="0"/>
              <a:ea typeface="Calibri" panose="020F0502020204030204" pitchFamily="34" charset="0"/>
            </a:endParaRPr>
          </a:p>
          <a:p>
            <a:pPr indent="-114300"/>
            <a:r>
              <a:rPr lang="en-US" sz="700" dirty="0" err="1">
                <a:effectLst/>
                <a:latin typeface="Times New Roman" panose="02020603050405020304" pitchFamily="18" charset="0"/>
                <a:ea typeface="Times New Roman" panose="02020603050405020304" pitchFamily="18" charset="0"/>
              </a:rPr>
              <a:t>Elnabwy</a:t>
            </a:r>
            <a:r>
              <a:rPr lang="en-US" sz="700" dirty="0">
                <a:effectLst/>
                <a:latin typeface="Times New Roman" panose="02020603050405020304" pitchFamily="18" charset="0"/>
                <a:ea typeface="Times New Roman" panose="02020603050405020304" pitchFamily="18" charset="0"/>
              </a:rPr>
              <a:t>, M. T., </a:t>
            </a:r>
            <a:r>
              <a:rPr lang="en-US" sz="700" dirty="0" err="1">
                <a:effectLst/>
                <a:latin typeface="Times New Roman" panose="02020603050405020304" pitchFamily="18" charset="0"/>
                <a:ea typeface="Times New Roman" panose="02020603050405020304" pitchFamily="18" charset="0"/>
              </a:rPr>
              <a:t>Elbeltagi</a:t>
            </a:r>
            <a:r>
              <a:rPr lang="en-US" sz="700" dirty="0">
                <a:effectLst/>
                <a:latin typeface="Times New Roman" panose="02020603050405020304" pitchFamily="18" charset="0"/>
                <a:ea typeface="Times New Roman" panose="02020603050405020304" pitchFamily="18" charset="0"/>
              </a:rPr>
              <a:t>, E., </a:t>
            </a:r>
            <a:r>
              <a:rPr lang="en-US" sz="700" dirty="0" err="1">
                <a:effectLst/>
                <a:latin typeface="Times New Roman" panose="02020603050405020304" pitchFamily="18" charset="0"/>
                <a:ea typeface="Times New Roman" panose="02020603050405020304" pitchFamily="18" charset="0"/>
              </a:rPr>
              <a:t>Banna</a:t>
            </a:r>
            <a:r>
              <a:rPr lang="en-US" sz="700" dirty="0">
                <a:effectLst/>
                <a:latin typeface="Times New Roman" panose="02020603050405020304" pitchFamily="18" charset="0"/>
                <a:ea typeface="Times New Roman" panose="02020603050405020304" pitchFamily="18" charset="0"/>
              </a:rPr>
              <a:t>, M. M., </a:t>
            </a:r>
            <a:r>
              <a:rPr lang="en-US" sz="700" dirty="0" err="1">
                <a:effectLst/>
                <a:latin typeface="Times New Roman" panose="02020603050405020304" pitchFamily="18" charset="0"/>
                <a:ea typeface="Times New Roman" panose="02020603050405020304" pitchFamily="18" charset="0"/>
              </a:rPr>
              <a:t>Elshikh</a:t>
            </a:r>
            <a:r>
              <a:rPr lang="en-US" sz="700" dirty="0">
                <a:effectLst/>
                <a:latin typeface="Times New Roman" panose="02020603050405020304" pitchFamily="18" charset="0"/>
                <a:ea typeface="Times New Roman" panose="02020603050405020304" pitchFamily="18" charset="0"/>
              </a:rPr>
              <a:t>, M. M., </a:t>
            </a:r>
            <a:r>
              <a:rPr lang="en-US" sz="700" dirty="0" err="1">
                <a:effectLst/>
                <a:latin typeface="Times New Roman" panose="02020603050405020304" pitchFamily="18" charset="0"/>
                <a:ea typeface="Times New Roman" panose="02020603050405020304" pitchFamily="18" charset="0"/>
              </a:rPr>
              <a:t>Motawa</a:t>
            </a:r>
            <a:r>
              <a:rPr lang="en-US" sz="700" dirty="0">
                <a:effectLst/>
                <a:latin typeface="Times New Roman" panose="02020603050405020304" pitchFamily="18" charset="0"/>
                <a:ea typeface="Times New Roman" panose="02020603050405020304" pitchFamily="18" charset="0"/>
              </a:rPr>
              <a:t>, I., &amp; </a:t>
            </a:r>
            <a:r>
              <a:rPr lang="en-US" sz="700" dirty="0" err="1">
                <a:effectLst/>
                <a:latin typeface="Times New Roman" panose="02020603050405020304" pitchFamily="18" charset="0"/>
                <a:ea typeface="Times New Roman" panose="02020603050405020304" pitchFamily="18" charset="0"/>
              </a:rPr>
              <a:t>Kaloop</a:t>
            </a:r>
            <a:r>
              <a:rPr lang="en-US" sz="700" dirty="0">
                <a:effectLst/>
                <a:latin typeface="Times New Roman" panose="02020603050405020304" pitchFamily="18" charset="0"/>
                <a:ea typeface="Times New Roman" panose="02020603050405020304" pitchFamily="18" charset="0"/>
              </a:rPr>
              <a:t>, M. R. (2020). An Approach Based on Landsat Images for Shoreline Monitoring to Support Integrated Coastal Management—A Case Study, </a:t>
            </a:r>
            <a:r>
              <a:rPr lang="en-US" sz="700" dirty="0" err="1">
                <a:effectLst/>
                <a:latin typeface="Times New Roman" panose="02020603050405020304" pitchFamily="18" charset="0"/>
                <a:ea typeface="Times New Roman" panose="02020603050405020304" pitchFamily="18" charset="0"/>
              </a:rPr>
              <a:t>Ezbet</a:t>
            </a:r>
            <a:r>
              <a:rPr lang="en-US" sz="700" dirty="0">
                <a:effectLst/>
                <a:latin typeface="Times New Roman" panose="02020603050405020304" pitchFamily="18" charset="0"/>
                <a:ea typeface="Times New Roman" panose="02020603050405020304" pitchFamily="18" charset="0"/>
              </a:rPr>
              <a:t> </a:t>
            </a:r>
            <a:r>
              <a:rPr lang="en-US" sz="700" dirty="0" err="1">
                <a:effectLst/>
                <a:latin typeface="Times New Roman" panose="02020603050405020304" pitchFamily="18" charset="0"/>
                <a:ea typeface="Times New Roman" panose="02020603050405020304" pitchFamily="18" charset="0"/>
              </a:rPr>
              <a:t>Elborg</a:t>
            </a:r>
            <a:r>
              <a:rPr lang="en-US" sz="700" dirty="0">
                <a:effectLst/>
                <a:latin typeface="Times New Roman" panose="02020603050405020304" pitchFamily="18" charset="0"/>
                <a:ea typeface="Times New Roman" panose="02020603050405020304" pitchFamily="18" charset="0"/>
              </a:rPr>
              <a:t>, Nile Delta, Egypt. </a:t>
            </a:r>
            <a:r>
              <a:rPr lang="en-US" sz="700" i="1" dirty="0">
                <a:effectLst/>
                <a:latin typeface="Times New Roman" panose="02020603050405020304" pitchFamily="18" charset="0"/>
                <a:ea typeface="Times New Roman" panose="02020603050405020304" pitchFamily="18" charset="0"/>
              </a:rPr>
              <a:t>ISPRS International Journal of Geo-Information,</a:t>
            </a:r>
            <a:r>
              <a:rPr lang="en-US" sz="700" dirty="0">
                <a:effectLst/>
                <a:latin typeface="Times New Roman" panose="02020603050405020304" pitchFamily="18" charset="0"/>
                <a:ea typeface="Times New Roman" panose="02020603050405020304" pitchFamily="18" charset="0"/>
              </a:rPr>
              <a:t> </a:t>
            </a:r>
            <a:r>
              <a:rPr lang="en-US" sz="700" i="1" dirty="0">
                <a:effectLst/>
                <a:latin typeface="Times New Roman" panose="02020603050405020304" pitchFamily="18" charset="0"/>
                <a:ea typeface="Times New Roman" panose="02020603050405020304" pitchFamily="18" charset="0"/>
              </a:rPr>
              <a:t>9</a:t>
            </a:r>
            <a:r>
              <a:rPr lang="en-US" sz="700" dirty="0">
                <a:effectLst/>
                <a:latin typeface="Times New Roman" panose="02020603050405020304" pitchFamily="18" charset="0"/>
                <a:ea typeface="Times New Roman" panose="02020603050405020304" pitchFamily="18" charset="0"/>
              </a:rPr>
              <a:t>(4), 199. doi:10.3390/ijgi9040199</a:t>
            </a:r>
          </a:p>
          <a:p>
            <a:pPr indent="-114300"/>
            <a:r>
              <a:rPr lang="en-US" sz="700" dirty="0" err="1">
                <a:effectLst/>
                <a:latin typeface="Times New Roman" panose="02020603050405020304" pitchFamily="18" charset="0"/>
                <a:ea typeface="Times New Roman" panose="02020603050405020304" pitchFamily="18" charset="0"/>
              </a:rPr>
              <a:t>Kankara</a:t>
            </a:r>
            <a:r>
              <a:rPr lang="en-US" sz="700" dirty="0">
                <a:effectLst/>
                <a:latin typeface="Times New Roman" panose="02020603050405020304" pitchFamily="18" charset="0"/>
                <a:ea typeface="Times New Roman" panose="02020603050405020304" pitchFamily="18" charset="0"/>
              </a:rPr>
              <a:t>, R., Selvan, S. C., Markose, V. J., </a:t>
            </a:r>
            <a:r>
              <a:rPr lang="en-US" sz="700" dirty="0" err="1">
                <a:effectLst/>
                <a:latin typeface="Times New Roman" panose="02020603050405020304" pitchFamily="18" charset="0"/>
                <a:ea typeface="Times New Roman" panose="02020603050405020304" pitchFamily="18" charset="0"/>
              </a:rPr>
              <a:t>Rajan</a:t>
            </a:r>
            <a:r>
              <a:rPr lang="en-US" sz="700" dirty="0">
                <a:effectLst/>
                <a:latin typeface="Times New Roman" panose="02020603050405020304" pitchFamily="18" charset="0"/>
                <a:ea typeface="Times New Roman" panose="02020603050405020304" pitchFamily="18" charset="0"/>
              </a:rPr>
              <a:t>, B., &amp; </a:t>
            </a:r>
            <a:r>
              <a:rPr lang="en-US" sz="700" dirty="0" err="1">
                <a:effectLst/>
                <a:latin typeface="Times New Roman" panose="02020603050405020304" pitchFamily="18" charset="0"/>
                <a:ea typeface="Times New Roman" panose="02020603050405020304" pitchFamily="18" charset="0"/>
              </a:rPr>
              <a:t>Arockiaraj</a:t>
            </a:r>
            <a:r>
              <a:rPr lang="en-US" sz="700" dirty="0">
                <a:effectLst/>
                <a:latin typeface="Times New Roman" panose="02020603050405020304" pitchFamily="18" charset="0"/>
                <a:ea typeface="Times New Roman" panose="02020603050405020304" pitchFamily="18" charset="0"/>
              </a:rPr>
              <a:t>, S. (2015). Estimation of Long and Short Term Shoreline Changes Along Andhra Pradesh Coast Using Remote Sensing and GIS Techniques. </a:t>
            </a:r>
            <a:r>
              <a:rPr lang="en-US" sz="700" i="1" dirty="0">
                <a:effectLst/>
                <a:latin typeface="Times New Roman" panose="02020603050405020304" pitchFamily="18" charset="0"/>
                <a:ea typeface="Times New Roman" panose="02020603050405020304" pitchFamily="18" charset="0"/>
              </a:rPr>
              <a:t>Procedia Engineering,</a:t>
            </a:r>
            <a:r>
              <a:rPr lang="en-US" sz="700" dirty="0">
                <a:effectLst/>
                <a:latin typeface="Times New Roman" panose="02020603050405020304" pitchFamily="18" charset="0"/>
                <a:ea typeface="Times New Roman" panose="02020603050405020304" pitchFamily="18" charset="0"/>
              </a:rPr>
              <a:t> </a:t>
            </a:r>
            <a:r>
              <a:rPr lang="en-US" sz="700" i="1" dirty="0">
                <a:effectLst/>
                <a:latin typeface="Times New Roman" panose="02020603050405020304" pitchFamily="18" charset="0"/>
                <a:ea typeface="Times New Roman" panose="02020603050405020304" pitchFamily="18" charset="0"/>
              </a:rPr>
              <a:t>116</a:t>
            </a:r>
            <a:r>
              <a:rPr lang="en-US" sz="700" dirty="0">
                <a:effectLst/>
                <a:latin typeface="Times New Roman" panose="02020603050405020304" pitchFamily="18" charset="0"/>
                <a:ea typeface="Times New Roman" panose="02020603050405020304" pitchFamily="18" charset="0"/>
              </a:rPr>
              <a:t>, 855-862. doi:10.1016/j.proeng.2015.08.374</a:t>
            </a:r>
          </a:p>
          <a:p>
            <a:pPr indent="-114300"/>
            <a:r>
              <a:rPr lang="en-US" sz="700" dirty="0">
                <a:effectLst/>
                <a:latin typeface="Times New Roman" panose="02020603050405020304" pitchFamily="18" charset="0"/>
                <a:ea typeface="Times New Roman" panose="02020603050405020304" pitchFamily="18" charset="0"/>
              </a:rPr>
              <a:t>Kelly, J. T., &amp; </a:t>
            </a:r>
            <a:r>
              <a:rPr lang="en-US" sz="700" dirty="0" err="1">
                <a:effectLst/>
                <a:latin typeface="Times New Roman" panose="02020603050405020304" pitchFamily="18" charset="0"/>
                <a:ea typeface="Times New Roman" panose="02020603050405020304" pitchFamily="18" charset="0"/>
              </a:rPr>
              <a:t>Gontz</a:t>
            </a:r>
            <a:r>
              <a:rPr lang="en-US" sz="700" dirty="0">
                <a:effectLst/>
                <a:latin typeface="Times New Roman" panose="02020603050405020304" pitchFamily="18" charset="0"/>
                <a:ea typeface="Times New Roman" panose="02020603050405020304" pitchFamily="18" charset="0"/>
              </a:rPr>
              <a:t>, A. M. (2019). Rapid Assessment of Shoreline Changes Induced by Tropical Cyclone Oma Using CubeSat Imagery in Southeast Queensland, Australia. </a:t>
            </a:r>
            <a:r>
              <a:rPr lang="en-US" sz="700" i="1" dirty="0">
                <a:effectLst/>
                <a:latin typeface="Times New Roman" panose="02020603050405020304" pitchFamily="18" charset="0"/>
                <a:ea typeface="Times New Roman" panose="02020603050405020304" pitchFamily="18" charset="0"/>
              </a:rPr>
              <a:t>Journal of Coastal Research,</a:t>
            </a:r>
            <a:r>
              <a:rPr lang="en-US" sz="700" dirty="0">
                <a:effectLst/>
                <a:latin typeface="Times New Roman" panose="02020603050405020304" pitchFamily="18" charset="0"/>
                <a:ea typeface="Times New Roman" panose="02020603050405020304" pitchFamily="18" charset="0"/>
              </a:rPr>
              <a:t> </a:t>
            </a:r>
            <a:r>
              <a:rPr lang="en-US" sz="700" i="1" dirty="0">
                <a:effectLst/>
                <a:latin typeface="Times New Roman" panose="02020603050405020304" pitchFamily="18" charset="0"/>
                <a:ea typeface="Times New Roman" panose="02020603050405020304" pitchFamily="18" charset="0"/>
              </a:rPr>
              <a:t>36</a:t>
            </a:r>
            <a:r>
              <a:rPr lang="en-US" sz="700" dirty="0">
                <a:effectLst/>
                <a:latin typeface="Times New Roman" panose="02020603050405020304" pitchFamily="18" charset="0"/>
                <a:ea typeface="Times New Roman" panose="02020603050405020304" pitchFamily="18" charset="0"/>
              </a:rPr>
              <a:t>(1), 72. doi:10.2112/jcoastres-d-19-00055.1</a:t>
            </a:r>
          </a:p>
          <a:p>
            <a:pPr indent="-114300"/>
            <a:r>
              <a:rPr lang="en-US" sz="700" dirty="0" err="1">
                <a:effectLst/>
                <a:latin typeface="Times New Roman" panose="02020603050405020304" pitchFamily="18" charset="0"/>
                <a:ea typeface="Times New Roman" panose="02020603050405020304" pitchFamily="18" charset="0"/>
              </a:rPr>
              <a:t>Mullick</a:t>
            </a:r>
            <a:r>
              <a:rPr lang="en-US" sz="700" dirty="0">
                <a:effectLst/>
                <a:latin typeface="Times New Roman" panose="02020603050405020304" pitchFamily="18" charset="0"/>
                <a:ea typeface="Times New Roman" panose="02020603050405020304" pitchFamily="18" charset="0"/>
              </a:rPr>
              <a:t>, M. R., Islam, K. M., &amp; </a:t>
            </a:r>
            <a:r>
              <a:rPr lang="en-US" sz="700" dirty="0" err="1">
                <a:effectLst/>
                <a:latin typeface="Times New Roman" panose="02020603050405020304" pitchFamily="18" charset="0"/>
                <a:ea typeface="Times New Roman" panose="02020603050405020304" pitchFamily="18" charset="0"/>
              </a:rPr>
              <a:t>Tanim</a:t>
            </a:r>
            <a:r>
              <a:rPr lang="en-US" sz="700" dirty="0">
                <a:effectLst/>
                <a:latin typeface="Times New Roman" panose="02020603050405020304" pitchFamily="18" charset="0"/>
                <a:ea typeface="Times New Roman" panose="02020603050405020304" pitchFamily="18" charset="0"/>
              </a:rPr>
              <a:t>, A. H. (2019). Shoreline change assessment using geospatial tools: A study on the Ganges deltaic coast of Bangladesh. </a:t>
            </a:r>
            <a:r>
              <a:rPr lang="en-US" sz="700" i="1" dirty="0">
                <a:effectLst/>
                <a:latin typeface="Times New Roman" panose="02020603050405020304" pitchFamily="18" charset="0"/>
                <a:ea typeface="Times New Roman" panose="02020603050405020304" pitchFamily="18" charset="0"/>
              </a:rPr>
              <a:t>Earth Science Informatics,</a:t>
            </a:r>
            <a:r>
              <a:rPr lang="en-US" sz="700" dirty="0">
                <a:effectLst/>
                <a:latin typeface="Times New Roman" panose="02020603050405020304" pitchFamily="18" charset="0"/>
                <a:ea typeface="Times New Roman" panose="02020603050405020304" pitchFamily="18" charset="0"/>
              </a:rPr>
              <a:t> </a:t>
            </a:r>
            <a:r>
              <a:rPr lang="en-US" sz="700" i="1" dirty="0">
                <a:effectLst/>
                <a:latin typeface="Times New Roman" panose="02020603050405020304" pitchFamily="18" charset="0"/>
                <a:ea typeface="Times New Roman" panose="02020603050405020304" pitchFamily="18" charset="0"/>
              </a:rPr>
              <a:t>13</a:t>
            </a:r>
            <a:r>
              <a:rPr lang="en-US" sz="700" dirty="0">
                <a:effectLst/>
                <a:latin typeface="Times New Roman" panose="02020603050405020304" pitchFamily="18" charset="0"/>
                <a:ea typeface="Times New Roman" panose="02020603050405020304" pitchFamily="18" charset="0"/>
              </a:rPr>
              <a:t>(2), 299-316. doi:10.1007/s12145-019-00423-x</a:t>
            </a:r>
          </a:p>
          <a:p>
            <a:pPr indent="-114300"/>
            <a:r>
              <a:rPr lang="en-US" sz="700" dirty="0">
                <a:effectLst/>
                <a:latin typeface="Times New Roman" panose="02020603050405020304" pitchFamily="18" charset="0"/>
                <a:ea typeface="Times New Roman" panose="02020603050405020304" pitchFamily="18" charset="0"/>
              </a:rPr>
              <a:t>Novellino, A., </a:t>
            </a:r>
            <a:r>
              <a:rPr lang="en-US" sz="700" dirty="0" err="1">
                <a:effectLst/>
                <a:latin typeface="Times New Roman" panose="02020603050405020304" pitchFamily="18" charset="0"/>
                <a:ea typeface="Times New Roman" panose="02020603050405020304" pitchFamily="18" charset="0"/>
              </a:rPr>
              <a:t>Engwell</a:t>
            </a:r>
            <a:r>
              <a:rPr lang="en-US" sz="700" dirty="0">
                <a:effectLst/>
                <a:latin typeface="Times New Roman" panose="02020603050405020304" pitchFamily="18" charset="0"/>
                <a:ea typeface="Times New Roman" panose="02020603050405020304" pitchFamily="18" charset="0"/>
              </a:rPr>
              <a:t>, S. L., </a:t>
            </a:r>
            <a:r>
              <a:rPr lang="en-US" sz="700" dirty="0" err="1">
                <a:effectLst/>
                <a:latin typeface="Times New Roman" panose="02020603050405020304" pitchFamily="18" charset="0"/>
                <a:ea typeface="Times New Roman" panose="02020603050405020304" pitchFamily="18" charset="0"/>
              </a:rPr>
              <a:t>Grebby</a:t>
            </a:r>
            <a:r>
              <a:rPr lang="en-US" sz="700" dirty="0">
                <a:effectLst/>
                <a:latin typeface="Times New Roman" panose="02020603050405020304" pitchFamily="18" charset="0"/>
                <a:ea typeface="Times New Roman" panose="02020603050405020304" pitchFamily="18" charset="0"/>
              </a:rPr>
              <a:t>, S., Day, S., Cassidy, M., Madden-Nadeau, A., . . . Hunt, J. (2020). Mapping Recent Shoreline Changes Spanning the Lateral Collapse of Anak Krakatau Volcano, Indonesia. </a:t>
            </a:r>
            <a:r>
              <a:rPr lang="en-US" sz="700" i="1" dirty="0">
                <a:effectLst/>
                <a:latin typeface="Times New Roman" panose="02020603050405020304" pitchFamily="18" charset="0"/>
                <a:ea typeface="Times New Roman" panose="02020603050405020304" pitchFamily="18" charset="0"/>
              </a:rPr>
              <a:t>Applied Sciences,</a:t>
            </a:r>
            <a:r>
              <a:rPr lang="en-US" sz="700" dirty="0">
                <a:effectLst/>
                <a:latin typeface="Times New Roman" panose="02020603050405020304" pitchFamily="18" charset="0"/>
                <a:ea typeface="Times New Roman" panose="02020603050405020304" pitchFamily="18" charset="0"/>
              </a:rPr>
              <a:t> </a:t>
            </a:r>
            <a:r>
              <a:rPr lang="en-US" sz="700" i="1" dirty="0">
                <a:effectLst/>
                <a:latin typeface="Times New Roman" panose="02020603050405020304" pitchFamily="18" charset="0"/>
                <a:ea typeface="Times New Roman" panose="02020603050405020304" pitchFamily="18" charset="0"/>
              </a:rPr>
              <a:t>10</a:t>
            </a:r>
            <a:r>
              <a:rPr lang="en-US" sz="700" dirty="0">
                <a:effectLst/>
                <a:latin typeface="Times New Roman" panose="02020603050405020304" pitchFamily="18" charset="0"/>
                <a:ea typeface="Times New Roman" panose="02020603050405020304" pitchFamily="18" charset="0"/>
              </a:rPr>
              <a:t>(2), 536. doi:10.3390/app10020536</a:t>
            </a:r>
          </a:p>
          <a:p>
            <a:pPr indent="-114300"/>
            <a:r>
              <a:rPr lang="en-US" sz="700" dirty="0">
                <a:effectLst/>
                <a:latin typeface="Times New Roman" panose="02020603050405020304" pitchFamily="18" charset="0"/>
                <a:ea typeface="Calibri" panose="020F0502020204030204" pitchFamily="34" charset="0"/>
                <a:cs typeface="Times New Roman" panose="02020603050405020304" pitchFamily="18" charset="0"/>
              </a:rPr>
              <a:t>Paine, J.G., Mathew, S., Caudle, T.  Texas General Land Office (2011). </a:t>
            </a:r>
            <a:r>
              <a:rPr lang="en-US" sz="700" i="1" dirty="0">
                <a:effectLst/>
                <a:latin typeface="Times New Roman" panose="02020603050405020304" pitchFamily="18" charset="0"/>
                <a:ea typeface="Calibri" panose="020F0502020204030204" pitchFamily="34" charset="0"/>
                <a:cs typeface="Times New Roman" panose="02020603050405020304" pitchFamily="18" charset="0"/>
              </a:rPr>
              <a:t>Texas Gulf Shoreline Change Rates through 2007. </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Bureau of Economic Geology. </a:t>
            </a:r>
            <a:endParaRPr lang="en-US" sz="700" dirty="0">
              <a:latin typeface="Calibri" panose="020F0502020204030204" pitchFamily="34" charset="0"/>
              <a:ea typeface="Calibri" panose="020F0502020204030204" pitchFamily="34" charset="0"/>
              <a:cs typeface="Times New Roman" panose="02020603050405020304" pitchFamily="18" charset="0"/>
            </a:endParaRPr>
          </a:p>
          <a:p>
            <a:pPr indent="-114300"/>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114300"/>
            <a:r>
              <a:rPr lang="en-US" sz="700" dirty="0">
                <a:effectLst/>
                <a:latin typeface="Times New Roman" panose="02020603050405020304" pitchFamily="18" charset="0"/>
                <a:ea typeface="Times New Roman" panose="02020603050405020304" pitchFamily="18" charset="0"/>
              </a:rPr>
              <a:t>Pardo-Pascual, J., Sánchez-García, E., </a:t>
            </a:r>
            <a:r>
              <a:rPr lang="en-US" sz="700" dirty="0" err="1">
                <a:effectLst/>
                <a:latin typeface="Times New Roman" panose="02020603050405020304" pitchFamily="18" charset="0"/>
                <a:ea typeface="Times New Roman" panose="02020603050405020304" pitchFamily="18" charset="0"/>
              </a:rPr>
              <a:t>Almonacid-Caballer</a:t>
            </a:r>
            <a:r>
              <a:rPr lang="en-US" sz="700" dirty="0">
                <a:effectLst/>
                <a:latin typeface="Times New Roman" panose="02020603050405020304" pitchFamily="18" charset="0"/>
                <a:ea typeface="Times New Roman" panose="02020603050405020304" pitchFamily="18" charset="0"/>
              </a:rPr>
              <a:t>, J., Palomar-Vázquez, J., Santos, E. P., Fernández-</a:t>
            </a:r>
            <a:r>
              <a:rPr lang="en-US" sz="700" dirty="0" err="1">
                <a:effectLst/>
                <a:latin typeface="Times New Roman" panose="02020603050405020304" pitchFamily="18" charset="0"/>
                <a:ea typeface="Times New Roman" panose="02020603050405020304" pitchFamily="18" charset="0"/>
              </a:rPr>
              <a:t>Sarría</a:t>
            </a:r>
            <a:r>
              <a:rPr lang="en-US" sz="700" dirty="0">
                <a:effectLst/>
                <a:latin typeface="Times New Roman" panose="02020603050405020304" pitchFamily="18" charset="0"/>
                <a:ea typeface="Times New Roman" panose="02020603050405020304" pitchFamily="18" charset="0"/>
              </a:rPr>
              <a:t>, A., &amp; Balaguer-</a:t>
            </a:r>
            <a:r>
              <a:rPr lang="en-US" sz="700" dirty="0" err="1">
                <a:effectLst/>
                <a:latin typeface="Times New Roman" panose="02020603050405020304" pitchFamily="18" charset="0"/>
                <a:ea typeface="Times New Roman" panose="02020603050405020304" pitchFamily="18" charset="0"/>
              </a:rPr>
              <a:t>Beser</a:t>
            </a:r>
            <a:r>
              <a:rPr lang="en-US" sz="700" dirty="0">
                <a:effectLst/>
                <a:latin typeface="Times New Roman" panose="02020603050405020304" pitchFamily="18" charset="0"/>
                <a:ea typeface="Times New Roman" panose="02020603050405020304" pitchFamily="18" charset="0"/>
              </a:rPr>
              <a:t>, Á. (2018). Assessing the Accuracy of Automatically Extracted Shorelines on Microtidal Beaches from Landsat 7, Landsat 8 and Sentinel-2 Imagery. </a:t>
            </a:r>
            <a:r>
              <a:rPr lang="en-US" sz="700" i="1" dirty="0">
                <a:effectLst/>
                <a:latin typeface="Times New Roman" panose="02020603050405020304" pitchFamily="18" charset="0"/>
                <a:ea typeface="Times New Roman" panose="02020603050405020304" pitchFamily="18" charset="0"/>
              </a:rPr>
              <a:t>Remote Sensing,</a:t>
            </a:r>
            <a:r>
              <a:rPr lang="en-US" sz="700" dirty="0">
                <a:effectLst/>
                <a:latin typeface="Times New Roman" panose="02020603050405020304" pitchFamily="18" charset="0"/>
                <a:ea typeface="Times New Roman" panose="02020603050405020304" pitchFamily="18" charset="0"/>
              </a:rPr>
              <a:t> </a:t>
            </a:r>
            <a:r>
              <a:rPr lang="en-US" sz="700" i="1" dirty="0">
                <a:effectLst/>
                <a:latin typeface="Times New Roman" panose="02020603050405020304" pitchFamily="18" charset="0"/>
                <a:ea typeface="Times New Roman" panose="02020603050405020304" pitchFamily="18" charset="0"/>
              </a:rPr>
              <a:t>10</a:t>
            </a:r>
            <a:r>
              <a:rPr lang="en-US" sz="700" dirty="0">
                <a:effectLst/>
                <a:latin typeface="Times New Roman" panose="02020603050405020304" pitchFamily="18" charset="0"/>
                <a:ea typeface="Times New Roman" panose="02020603050405020304" pitchFamily="18" charset="0"/>
              </a:rPr>
              <a:t>(2), 326. doi:10.3390/rs10020326</a:t>
            </a:r>
          </a:p>
          <a:p>
            <a:pPr marL="457200" indent="-114300"/>
            <a:r>
              <a:rPr lang="en-US" sz="700" dirty="0" err="1">
                <a:effectLst/>
                <a:latin typeface="Times New Roman" panose="02020603050405020304" pitchFamily="18" charset="0"/>
                <a:ea typeface="Times New Roman" panose="02020603050405020304" pitchFamily="18" charset="0"/>
              </a:rPr>
              <a:t>Pourkerman</a:t>
            </a:r>
            <a:r>
              <a:rPr lang="en-US" sz="700" dirty="0">
                <a:effectLst/>
                <a:latin typeface="Times New Roman" panose="02020603050405020304" pitchFamily="18" charset="0"/>
                <a:ea typeface="Times New Roman" panose="02020603050405020304" pitchFamily="18" charset="0"/>
              </a:rPr>
              <a:t>, M., </a:t>
            </a:r>
            <a:r>
              <a:rPr lang="en-US" sz="700" dirty="0" err="1">
                <a:effectLst/>
                <a:latin typeface="Times New Roman" panose="02020603050405020304" pitchFamily="18" charset="0"/>
                <a:ea typeface="Times New Roman" panose="02020603050405020304" pitchFamily="18" charset="0"/>
              </a:rPr>
              <a:t>Marriner</a:t>
            </a:r>
            <a:r>
              <a:rPr lang="en-US" sz="700" dirty="0">
                <a:effectLst/>
                <a:latin typeface="Times New Roman" panose="02020603050405020304" pitchFamily="18" charset="0"/>
                <a:ea typeface="Times New Roman" panose="02020603050405020304" pitchFamily="18" charset="0"/>
              </a:rPr>
              <a:t>, N., </a:t>
            </a:r>
            <a:r>
              <a:rPr lang="en-US" sz="700" dirty="0" err="1">
                <a:effectLst/>
                <a:latin typeface="Times New Roman" panose="02020603050405020304" pitchFamily="18" charset="0"/>
                <a:ea typeface="Times New Roman" panose="02020603050405020304" pitchFamily="18" charset="0"/>
              </a:rPr>
              <a:t>Morhange</a:t>
            </a:r>
            <a:r>
              <a:rPr lang="en-US" sz="700" dirty="0">
                <a:effectLst/>
                <a:latin typeface="Times New Roman" panose="02020603050405020304" pitchFamily="18" charset="0"/>
                <a:ea typeface="Times New Roman" panose="02020603050405020304" pitchFamily="18" charset="0"/>
              </a:rPr>
              <a:t>, C., </a:t>
            </a:r>
            <a:r>
              <a:rPr lang="en-US" sz="700" dirty="0" err="1">
                <a:effectLst/>
                <a:latin typeface="Times New Roman" panose="02020603050405020304" pitchFamily="18" charset="0"/>
                <a:ea typeface="Times New Roman" panose="02020603050405020304" pitchFamily="18" charset="0"/>
              </a:rPr>
              <a:t>Djamali</a:t>
            </a:r>
            <a:r>
              <a:rPr lang="en-US" sz="700" dirty="0">
                <a:effectLst/>
                <a:latin typeface="Times New Roman" panose="02020603050405020304" pitchFamily="18" charset="0"/>
                <a:ea typeface="Times New Roman" panose="02020603050405020304" pitchFamily="18" charset="0"/>
              </a:rPr>
              <a:t>, M., </a:t>
            </a:r>
            <a:r>
              <a:rPr lang="en-US" sz="700" dirty="0" err="1">
                <a:effectLst/>
                <a:latin typeface="Times New Roman" panose="02020603050405020304" pitchFamily="18" charset="0"/>
                <a:ea typeface="Times New Roman" panose="02020603050405020304" pitchFamily="18" charset="0"/>
              </a:rPr>
              <a:t>Amjadi</a:t>
            </a:r>
            <a:r>
              <a:rPr lang="en-US" sz="700" dirty="0">
                <a:effectLst/>
                <a:latin typeface="Times New Roman" panose="02020603050405020304" pitchFamily="18" charset="0"/>
                <a:ea typeface="Times New Roman" panose="02020603050405020304" pitchFamily="18" charset="0"/>
              </a:rPr>
              <a:t>, S., </a:t>
            </a:r>
            <a:r>
              <a:rPr lang="en-US" sz="700" dirty="0" err="1">
                <a:effectLst/>
                <a:latin typeface="Times New Roman" panose="02020603050405020304" pitchFamily="18" charset="0"/>
                <a:ea typeface="Times New Roman" panose="02020603050405020304" pitchFamily="18" charset="0"/>
              </a:rPr>
              <a:t>Lahijani</a:t>
            </a:r>
            <a:r>
              <a:rPr lang="en-US" sz="700" dirty="0">
                <a:effectLst/>
                <a:latin typeface="Times New Roman" panose="02020603050405020304" pitchFamily="18" charset="0"/>
                <a:ea typeface="Times New Roman" panose="02020603050405020304" pitchFamily="18" charset="0"/>
              </a:rPr>
              <a:t>, H., . . . Shah-</a:t>
            </a:r>
            <a:r>
              <a:rPr lang="en-US" sz="700" dirty="0" err="1">
                <a:effectLst/>
                <a:latin typeface="Times New Roman" panose="02020603050405020304" pitchFamily="18" charset="0"/>
                <a:ea typeface="Times New Roman" panose="02020603050405020304" pitchFamily="18" charset="0"/>
              </a:rPr>
              <a:t>Hoesseini</a:t>
            </a:r>
            <a:r>
              <a:rPr lang="en-US" sz="700" dirty="0">
                <a:effectLst/>
                <a:latin typeface="Times New Roman" panose="02020603050405020304" pitchFamily="18" charset="0"/>
                <a:ea typeface="Times New Roman" panose="02020603050405020304" pitchFamily="18" charset="0"/>
              </a:rPr>
              <a:t>, M. (2018). Tracking shoreline erosion of “at risk” coastal archaeology: The example of ancient </a:t>
            </a:r>
            <a:r>
              <a:rPr lang="en-US" sz="700" dirty="0" err="1">
                <a:effectLst/>
                <a:latin typeface="Times New Roman" panose="02020603050405020304" pitchFamily="18" charset="0"/>
                <a:ea typeface="Times New Roman" panose="02020603050405020304" pitchFamily="18" charset="0"/>
              </a:rPr>
              <a:t>Siraf</a:t>
            </a:r>
            <a:r>
              <a:rPr lang="en-US" sz="700" dirty="0">
                <a:effectLst/>
                <a:latin typeface="Times New Roman" panose="02020603050405020304" pitchFamily="18" charset="0"/>
                <a:ea typeface="Times New Roman" panose="02020603050405020304" pitchFamily="18" charset="0"/>
              </a:rPr>
              <a:t> (Iran, Persian Gulf). </a:t>
            </a:r>
            <a:r>
              <a:rPr lang="en-US" sz="700" i="1" dirty="0">
                <a:effectLst/>
                <a:latin typeface="Times New Roman" panose="02020603050405020304" pitchFamily="18" charset="0"/>
                <a:ea typeface="Times New Roman" panose="02020603050405020304" pitchFamily="18" charset="0"/>
              </a:rPr>
              <a:t>Applied Geography,</a:t>
            </a:r>
            <a:r>
              <a:rPr lang="en-US" sz="700" dirty="0">
                <a:effectLst/>
                <a:latin typeface="Times New Roman" panose="02020603050405020304" pitchFamily="18" charset="0"/>
                <a:ea typeface="Times New Roman" panose="02020603050405020304" pitchFamily="18" charset="0"/>
              </a:rPr>
              <a:t> </a:t>
            </a:r>
            <a:r>
              <a:rPr lang="en-US" sz="700" i="1" dirty="0">
                <a:effectLst/>
                <a:latin typeface="Times New Roman" panose="02020603050405020304" pitchFamily="18" charset="0"/>
                <a:ea typeface="Times New Roman" panose="02020603050405020304" pitchFamily="18" charset="0"/>
              </a:rPr>
              <a:t>101</a:t>
            </a:r>
            <a:r>
              <a:rPr lang="en-US" sz="700" dirty="0">
                <a:effectLst/>
                <a:latin typeface="Times New Roman" panose="02020603050405020304" pitchFamily="18" charset="0"/>
                <a:ea typeface="Times New Roman" panose="02020603050405020304" pitchFamily="18" charset="0"/>
              </a:rPr>
              <a:t>, 45-55. doi:10.1016/j.apgeog.2018.10.008</a:t>
            </a:r>
          </a:p>
          <a:p>
            <a:pPr marL="457200" indent="-114300">
              <a:spcBef>
                <a:spcPts val="0"/>
              </a:spcBef>
            </a:pPr>
            <a:endParaRPr lang="en-US" sz="7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114300">
              <a:spcBef>
                <a:spcPts val="0"/>
              </a:spcBef>
            </a:pPr>
            <a:r>
              <a:rPr lang="en-US" sz="700" dirty="0" err="1">
                <a:effectLst/>
                <a:latin typeface="Times New Roman" panose="02020603050405020304" pitchFamily="18" charset="0"/>
                <a:ea typeface="Calibri" panose="020F0502020204030204" pitchFamily="34" charset="0"/>
                <a:cs typeface="Times New Roman" panose="02020603050405020304" pitchFamily="18" charset="0"/>
              </a:rPr>
              <a:t>Stockdon</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H.F., Doran, K.J., Thompson, D.M., </a:t>
            </a:r>
            <a:r>
              <a:rPr lang="en-US" sz="700" dirty="0" err="1">
                <a:effectLst/>
                <a:latin typeface="Times New Roman" panose="02020603050405020304" pitchFamily="18" charset="0"/>
                <a:ea typeface="Calibri" panose="020F0502020204030204" pitchFamily="34" charset="0"/>
                <a:cs typeface="Times New Roman" panose="02020603050405020304" pitchFamily="18" charset="0"/>
              </a:rPr>
              <a:t>Sopkin</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K.L., Plant, N.G., and </a:t>
            </a:r>
            <a:r>
              <a:rPr lang="en-US" sz="700" dirty="0" err="1">
                <a:effectLst/>
                <a:latin typeface="Times New Roman" panose="02020603050405020304" pitchFamily="18" charset="0"/>
                <a:ea typeface="Calibri" panose="020F0502020204030204" pitchFamily="34" charset="0"/>
                <a:cs typeface="Times New Roman" panose="02020603050405020304" pitchFamily="18" charset="0"/>
              </a:rPr>
              <a:t>Sallenger</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 A.H.</a:t>
            </a:r>
            <a:r>
              <a:rPr lang="en-US" sz="700" dirty="0">
                <a:latin typeface="Calibri" panose="020F0502020204030204" pitchFamily="34" charset="0"/>
                <a:ea typeface="Calibri" panose="020F0502020204030204" pitchFamily="34" charset="0"/>
                <a:cs typeface="Times New Roman" panose="02020603050405020304" pitchFamily="18" charset="0"/>
              </a:rPr>
              <a:t> </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USGS (2012). </a:t>
            </a:r>
            <a:r>
              <a:rPr lang="en-US" sz="700" i="1" dirty="0">
                <a:effectLst/>
                <a:latin typeface="Times New Roman" panose="02020603050405020304" pitchFamily="18" charset="0"/>
                <a:ea typeface="Calibri" panose="020F0502020204030204" pitchFamily="34" charset="0"/>
                <a:cs typeface="Times New Roman" panose="02020603050405020304" pitchFamily="18" charset="0"/>
              </a:rPr>
              <a:t>National Assessment of Hurricane-Induced Coastal Erosion Hazards: Gulf of Mexico. </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(Report 2012-1084).</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114300">
              <a:spcBef>
                <a:spcPts val="0"/>
              </a:spcBef>
              <a:spcAft>
                <a:spcPts val="0"/>
              </a:spcAft>
            </a:pP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114300">
              <a:spcBef>
                <a:spcPts val="0"/>
              </a:spcBef>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Texas General Land Office (2014). </a:t>
            </a:r>
            <a:r>
              <a:rPr lang="en-US" sz="700" i="1" dirty="0">
                <a:effectLst/>
                <a:latin typeface="Times New Roman" panose="02020603050405020304" pitchFamily="18" charset="0"/>
                <a:ea typeface="Calibri" panose="020F0502020204030204" pitchFamily="34" charset="0"/>
                <a:cs typeface="Times New Roman" panose="02020603050405020304" pitchFamily="18" charset="0"/>
              </a:rPr>
              <a:t>Beach and Shoreline Changes Along the Upper Texas Coast:</a:t>
            </a:r>
            <a:r>
              <a:rPr lang="en-US" sz="700" dirty="0">
                <a:latin typeface="Calibri" panose="020F0502020204030204" pitchFamily="34" charset="0"/>
                <a:ea typeface="Calibri" panose="020F0502020204030204" pitchFamily="34" charset="0"/>
                <a:cs typeface="Times New Roman" panose="02020603050405020304" pitchFamily="18" charset="0"/>
              </a:rPr>
              <a:t> </a:t>
            </a:r>
            <a:r>
              <a:rPr lang="en-US" sz="700" i="1" dirty="0">
                <a:effectLst/>
                <a:latin typeface="Times New Roman" panose="02020603050405020304" pitchFamily="18" charset="0"/>
                <a:ea typeface="Calibri" panose="020F0502020204030204" pitchFamily="34" charset="0"/>
                <a:cs typeface="Times New Roman" panose="02020603050405020304" pitchFamily="18" charset="0"/>
              </a:rPr>
              <a:t>Recovery from Hurricane Ike. </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HDR Engineering, Inc.</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114300">
              <a:spcBef>
                <a:spcPts val="0"/>
              </a:spcBef>
              <a:spcAft>
                <a:spcPts val="0"/>
              </a:spcAft>
            </a:pP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114300">
              <a:spcBef>
                <a:spcPts val="0"/>
              </a:spcBef>
            </a:pPr>
            <a:r>
              <a:rPr lang="en-US" sz="700" dirty="0">
                <a:effectLst/>
                <a:latin typeface="Times New Roman" panose="02020603050405020304" pitchFamily="18" charset="0"/>
                <a:ea typeface="Calibri" panose="020F0502020204030204" pitchFamily="34" charset="0"/>
                <a:cs typeface="Times New Roman" panose="02020603050405020304" pitchFamily="18" charset="0"/>
              </a:rPr>
              <a:t>Texas General Land Office (2010). </a:t>
            </a:r>
            <a:r>
              <a:rPr lang="en-US" sz="700" i="1" dirty="0">
                <a:effectLst/>
                <a:latin typeface="Times New Roman" panose="02020603050405020304" pitchFamily="18" charset="0"/>
                <a:ea typeface="Calibri" panose="020F0502020204030204" pitchFamily="34" charset="0"/>
                <a:cs typeface="Times New Roman" panose="02020603050405020304" pitchFamily="18" charset="0"/>
              </a:rPr>
              <a:t>Analysis of Rollover Pass Impacts to Adjacent Beaches and</a:t>
            </a:r>
            <a:r>
              <a:rPr lang="en-US" sz="700" dirty="0">
                <a:latin typeface="Calibri" panose="020F0502020204030204" pitchFamily="34" charset="0"/>
                <a:ea typeface="Calibri" panose="020F0502020204030204" pitchFamily="34" charset="0"/>
                <a:cs typeface="Times New Roman" panose="02020603050405020304" pitchFamily="18" charset="0"/>
              </a:rPr>
              <a:t> </a:t>
            </a:r>
            <a:r>
              <a:rPr lang="en-US" sz="700" i="1" dirty="0">
                <a:effectLst/>
                <a:latin typeface="Times New Roman" panose="02020603050405020304" pitchFamily="18" charset="0"/>
                <a:ea typeface="Calibri" panose="020F0502020204030204" pitchFamily="34" charset="0"/>
                <a:cs typeface="Times New Roman" panose="02020603050405020304" pitchFamily="18" charset="0"/>
              </a:rPr>
              <a:t>the Littoral System. </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Taylor Engineering, Inc.</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114300"/>
            <a:r>
              <a:rPr lang="en-US" sz="700" dirty="0" err="1">
                <a:effectLst/>
                <a:latin typeface="Times New Roman" panose="02020603050405020304" pitchFamily="18" charset="0"/>
                <a:ea typeface="Times New Roman" panose="02020603050405020304" pitchFamily="18" charset="0"/>
              </a:rPr>
              <a:t>Toure</a:t>
            </a:r>
            <a:r>
              <a:rPr lang="en-US" sz="700" dirty="0">
                <a:effectLst/>
                <a:latin typeface="Times New Roman" panose="02020603050405020304" pitchFamily="18" charset="0"/>
                <a:ea typeface="Times New Roman" panose="02020603050405020304" pitchFamily="18" charset="0"/>
              </a:rPr>
              <a:t>, S., Diop, O., </a:t>
            </a:r>
            <a:r>
              <a:rPr lang="en-US" sz="700" dirty="0" err="1">
                <a:effectLst/>
                <a:latin typeface="Times New Roman" panose="02020603050405020304" pitchFamily="18" charset="0"/>
                <a:ea typeface="Times New Roman" panose="02020603050405020304" pitchFamily="18" charset="0"/>
              </a:rPr>
              <a:t>Kpalma</a:t>
            </a:r>
            <a:r>
              <a:rPr lang="en-US" sz="700" dirty="0">
                <a:effectLst/>
                <a:latin typeface="Times New Roman" panose="02020603050405020304" pitchFamily="18" charset="0"/>
                <a:ea typeface="Times New Roman" panose="02020603050405020304" pitchFamily="18" charset="0"/>
              </a:rPr>
              <a:t>, K., &amp; </a:t>
            </a:r>
            <a:r>
              <a:rPr lang="en-US" sz="700" dirty="0" err="1">
                <a:effectLst/>
                <a:latin typeface="Times New Roman" panose="02020603050405020304" pitchFamily="18" charset="0"/>
                <a:ea typeface="Times New Roman" panose="02020603050405020304" pitchFamily="18" charset="0"/>
              </a:rPr>
              <a:t>Maiga</a:t>
            </a:r>
            <a:r>
              <a:rPr lang="en-US" sz="700" dirty="0">
                <a:effectLst/>
                <a:latin typeface="Times New Roman" panose="02020603050405020304" pitchFamily="18" charset="0"/>
                <a:ea typeface="Times New Roman" panose="02020603050405020304" pitchFamily="18" charset="0"/>
              </a:rPr>
              <a:t>, A. (2019). Shoreline Detection using Optical Remote Sensing: A Review. </a:t>
            </a:r>
            <a:r>
              <a:rPr lang="en-US" sz="700" i="1" dirty="0">
                <a:effectLst/>
                <a:latin typeface="Times New Roman" panose="02020603050405020304" pitchFamily="18" charset="0"/>
                <a:ea typeface="Times New Roman" panose="02020603050405020304" pitchFamily="18" charset="0"/>
              </a:rPr>
              <a:t>ISPRS International Journal of Geo-Information,</a:t>
            </a:r>
            <a:r>
              <a:rPr lang="en-US" sz="700" dirty="0">
                <a:effectLst/>
                <a:latin typeface="Times New Roman" panose="02020603050405020304" pitchFamily="18" charset="0"/>
                <a:ea typeface="Times New Roman" panose="02020603050405020304" pitchFamily="18" charset="0"/>
              </a:rPr>
              <a:t> </a:t>
            </a:r>
            <a:r>
              <a:rPr lang="en-US" sz="700" i="1" dirty="0">
                <a:effectLst/>
                <a:latin typeface="Times New Roman" panose="02020603050405020304" pitchFamily="18" charset="0"/>
                <a:ea typeface="Times New Roman" panose="02020603050405020304" pitchFamily="18" charset="0"/>
              </a:rPr>
              <a:t>8</a:t>
            </a:r>
            <a:r>
              <a:rPr lang="en-US" sz="700" dirty="0">
                <a:effectLst/>
                <a:latin typeface="Times New Roman" panose="02020603050405020304" pitchFamily="18" charset="0"/>
                <a:ea typeface="Times New Roman" panose="02020603050405020304" pitchFamily="18" charset="0"/>
              </a:rPr>
              <a:t>(2), 75. doi:10.3390/ijgi8020075</a:t>
            </a:r>
          </a:p>
          <a:p>
            <a:pPr marL="457200" indent="-114300"/>
            <a:r>
              <a:rPr lang="en-US" sz="700" dirty="0">
                <a:effectLst/>
                <a:latin typeface="Times New Roman" panose="02020603050405020304" pitchFamily="18" charset="0"/>
                <a:ea typeface="Times New Roman" panose="02020603050405020304" pitchFamily="18" charset="0"/>
              </a:rPr>
              <a:t>Vos, K., Splinter, K. D., Harley, M. D., Simmons, J. A., &amp; Turner, I. L. (2019). </a:t>
            </a:r>
            <a:r>
              <a:rPr lang="en-US" sz="700" dirty="0" err="1">
                <a:effectLst/>
                <a:latin typeface="Times New Roman" panose="02020603050405020304" pitchFamily="18" charset="0"/>
                <a:ea typeface="Times New Roman" panose="02020603050405020304" pitchFamily="18" charset="0"/>
              </a:rPr>
              <a:t>CoastSat</a:t>
            </a:r>
            <a:r>
              <a:rPr lang="en-US" sz="700" dirty="0">
                <a:effectLst/>
                <a:latin typeface="Times New Roman" panose="02020603050405020304" pitchFamily="18" charset="0"/>
                <a:ea typeface="Times New Roman" panose="02020603050405020304" pitchFamily="18" charset="0"/>
              </a:rPr>
              <a:t>: A Google Earth Engine-enabled Python toolkit to extract shorelines from publicly available satellite imagery. </a:t>
            </a:r>
            <a:r>
              <a:rPr lang="en-US" sz="700" i="1" dirty="0">
                <a:effectLst/>
                <a:latin typeface="Times New Roman" panose="02020603050405020304" pitchFamily="18" charset="0"/>
                <a:ea typeface="Times New Roman" panose="02020603050405020304" pitchFamily="18" charset="0"/>
              </a:rPr>
              <a:t>Environmental Modelling &amp; Software,</a:t>
            </a:r>
            <a:r>
              <a:rPr lang="en-US" sz="700" dirty="0">
                <a:effectLst/>
                <a:latin typeface="Times New Roman" panose="02020603050405020304" pitchFamily="18" charset="0"/>
                <a:ea typeface="Times New Roman" panose="02020603050405020304" pitchFamily="18" charset="0"/>
              </a:rPr>
              <a:t> </a:t>
            </a:r>
            <a:r>
              <a:rPr lang="en-US" sz="700" i="1" dirty="0">
                <a:effectLst/>
                <a:latin typeface="Times New Roman" panose="02020603050405020304" pitchFamily="18" charset="0"/>
                <a:ea typeface="Times New Roman" panose="02020603050405020304" pitchFamily="18" charset="0"/>
              </a:rPr>
              <a:t>122</a:t>
            </a:r>
            <a:r>
              <a:rPr lang="en-US" sz="700" dirty="0">
                <a:effectLst/>
                <a:latin typeface="Times New Roman" panose="02020603050405020304" pitchFamily="18" charset="0"/>
                <a:ea typeface="Times New Roman" panose="02020603050405020304" pitchFamily="18" charset="0"/>
              </a:rPr>
              <a:t>, 104528. doi:10.1016/j.envsoft.2019.104528</a:t>
            </a:r>
          </a:p>
          <a:p>
            <a:pPr marL="457200" indent="-114300"/>
            <a:r>
              <a:rPr lang="en-US" sz="700" dirty="0">
                <a:effectLst/>
                <a:latin typeface="Times New Roman" panose="02020603050405020304" pitchFamily="18" charset="0"/>
                <a:ea typeface="Times New Roman" panose="02020603050405020304" pitchFamily="18" charset="0"/>
              </a:rPr>
              <a:t>Vries, S. D., Do, A. T., &amp; Stive, M. J. (2019). The Estimation and Evaluation of Shoreline Locations, Shoreline-Change Rates, and Coastal Volume Changes Derived from Landsat Images. </a:t>
            </a:r>
            <a:r>
              <a:rPr lang="en-US" sz="700" i="1" dirty="0">
                <a:effectLst/>
                <a:latin typeface="Times New Roman" panose="02020603050405020304" pitchFamily="18" charset="0"/>
                <a:ea typeface="Times New Roman" panose="02020603050405020304" pitchFamily="18" charset="0"/>
              </a:rPr>
              <a:t>Journal of Coastal Research,</a:t>
            </a:r>
            <a:r>
              <a:rPr lang="en-US" sz="700" dirty="0">
                <a:effectLst/>
                <a:latin typeface="Times New Roman" panose="02020603050405020304" pitchFamily="18" charset="0"/>
                <a:ea typeface="Times New Roman" panose="02020603050405020304" pitchFamily="18" charset="0"/>
              </a:rPr>
              <a:t> </a:t>
            </a:r>
            <a:r>
              <a:rPr lang="en-US" sz="700" i="1" dirty="0">
                <a:effectLst/>
                <a:latin typeface="Times New Roman" panose="02020603050405020304" pitchFamily="18" charset="0"/>
                <a:ea typeface="Times New Roman" panose="02020603050405020304" pitchFamily="18" charset="0"/>
              </a:rPr>
              <a:t>35</a:t>
            </a:r>
            <a:r>
              <a:rPr lang="en-US" sz="700" dirty="0">
                <a:effectLst/>
                <a:latin typeface="Times New Roman" panose="02020603050405020304" pitchFamily="18" charset="0"/>
                <a:ea typeface="Times New Roman" panose="02020603050405020304" pitchFamily="18" charset="0"/>
              </a:rPr>
              <a:t>(1), 56. doi:10.2112/jcoastres-d-18-00021.1 </a:t>
            </a:r>
          </a:p>
          <a:p>
            <a:pPr marL="457200" indent="-114300"/>
            <a:r>
              <a:rPr lang="en-US" sz="700" dirty="0">
                <a:effectLst/>
                <a:latin typeface="Times New Roman" panose="02020603050405020304" pitchFamily="18" charset="0"/>
                <a:ea typeface="Calibri" panose="020F0502020204030204" pitchFamily="34" charset="0"/>
                <a:cs typeface="Times New Roman" panose="02020603050405020304" pitchFamily="18" charset="0"/>
              </a:rPr>
              <a:t>Weber, K.M., List, J.H., &amp; Morgan K.L.M. US Geological Survey (2005). </a:t>
            </a:r>
            <a:r>
              <a:rPr lang="en-US" sz="700" i="1" dirty="0">
                <a:effectLst/>
                <a:latin typeface="Times New Roman" panose="02020603050405020304" pitchFamily="18" charset="0"/>
                <a:ea typeface="Calibri" panose="020F0502020204030204" pitchFamily="34" charset="0"/>
                <a:cs typeface="Times New Roman" panose="02020603050405020304" pitchFamily="18" charset="0"/>
              </a:rPr>
              <a:t>An Operational Mean</a:t>
            </a:r>
            <a:r>
              <a:rPr lang="en-US" sz="700" dirty="0">
                <a:latin typeface="Calibri" panose="020F0502020204030204" pitchFamily="34" charset="0"/>
                <a:ea typeface="Calibri" panose="020F0502020204030204" pitchFamily="34" charset="0"/>
                <a:cs typeface="Times New Roman" panose="02020603050405020304" pitchFamily="18" charset="0"/>
              </a:rPr>
              <a:t> </a:t>
            </a:r>
            <a:r>
              <a:rPr lang="en-US" sz="700" i="1" dirty="0">
                <a:effectLst/>
                <a:latin typeface="Times New Roman" panose="02020603050405020304" pitchFamily="18" charset="0"/>
                <a:ea typeface="Calibri" panose="020F0502020204030204" pitchFamily="34" charset="0"/>
                <a:cs typeface="Times New Roman" panose="02020603050405020304" pitchFamily="18" charset="0"/>
              </a:rPr>
              <a:t>High Water Datum for Determination of Shoreline Position from Topographic Lidar Data. </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(Report 2005-1027).</a:t>
            </a:r>
          </a:p>
          <a:p>
            <a:pPr marL="457200" indent="-114300"/>
            <a:r>
              <a:rPr lang="en-US" sz="700" dirty="0">
                <a:effectLst/>
                <a:latin typeface="Times New Roman" panose="02020603050405020304" pitchFamily="18" charset="0"/>
                <a:ea typeface="Calibri" panose="020F0502020204030204" pitchFamily="34" charset="0"/>
                <a:cs typeface="Times New Roman" panose="02020603050405020304" pitchFamily="18" charset="0"/>
              </a:rPr>
              <a:t>Wu, Chung-Sheng &amp; Taylor, A. &amp; Chen, J. &amp; Shaffer, W. Meteorological Development</a:t>
            </a:r>
            <a:r>
              <a:rPr lang="en-US" sz="700" dirty="0">
                <a:latin typeface="Calibri" panose="020F0502020204030204" pitchFamily="34" charset="0"/>
                <a:ea typeface="Calibri" panose="020F0502020204030204" pitchFamily="34" charset="0"/>
                <a:cs typeface="Times New Roman" panose="02020603050405020304" pitchFamily="18" charset="0"/>
              </a:rPr>
              <a:t> </a:t>
            </a:r>
            <a:r>
              <a:rPr lang="en-US" sz="700" dirty="0">
                <a:effectLst/>
                <a:latin typeface="Times New Roman" panose="02020603050405020304" pitchFamily="18" charset="0"/>
                <a:ea typeface="Calibri" panose="020F0502020204030204" pitchFamily="34" charset="0"/>
                <a:cs typeface="Times New Roman" panose="02020603050405020304" pitchFamily="18" charset="0"/>
              </a:rPr>
              <a:t>Laboratory, National Weather Service/NOAA, Silver Spring, Maryland. (2004). </a:t>
            </a:r>
            <a:r>
              <a:rPr lang="en-US" sz="700" i="1" dirty="0">
                <a:effectLst/>
                <a:latin typeface="Times New Roman" panose="02020603050405020304" pitchFamily="18" charset="0"/>
                <a:ea typeface="Calibri" panose="020F0502020204030204" pitchFamily="34" charset="0"/>
                <a:cs typeface="Times New Roman" panose="02020603050405020304" pitchFamily="18" charset="0"/>
              </a:rPr>
              <a:t>Wave-Induced Surges During Hurricane Opal. </a:t>
            </a:r>
            <a:endParaRPr lang="en-US" sz="700" i="1" dirty="0">
              <a:latin typeface="Calibri" panose="020F0502020204030204" pitchFamily="34" charset="0"/>
              <a:ea typeface="Calibri" panose="020F0502020204030204" pitchFamily="34" charset="0"/>
              <a:cs typeface="Times New Roman" panose="02020603050405020304" pitchFamily="18" charset="0"/>
            </a:endParaRPr>
          </a:p>
          <a:p>
            <a:pPr marL="457200" indent="-114300"/>
            <a:r>
              <a:rPr lang="en-US" sz="700" dirty="0">
                <a:effectLst/>
                <a:latin typeface="Times New Roman" panose="02020603050405020304" pitchFamily="18" charset="0"/>
                <a:ea typeface="Times New Roman" panose="02020603050405020304" pitchFamily="18" charset="0"/>
              </a:rPr>
              <a:t>Zed, A. A., Soliman, M., &amp; Yassin, A. (2018). Evaluation of using satellite image in detecting long term shoreline change along El-Arish coastal zone, Egypt. </a:t>
            </a:r>
            <a:r>
              <a:rPr lang="en-US" sz="700" i="1" dirty="0">
                <a:effectLst/>
                <a:latin typeface="Times New Roman" panose="02020603050405020304" pitchFamily="18" charset="0"/>
                <a:ea typeface="Times New Roman" panose="02020603050405020304" pitchFamily="18" charset="0"/>
              </a:rPr>
              <a:t>Alexandria Engineering Journal,</a:t>
            </a:r>
            <a:r>
              <a:rPr lang="en-US" sz="700" dirty="0">
                <a:effectLst/>
                <a:latin typeface="Times New Roman" panose="02020603050405020304" pitchFamily="18" charset="0"/>
                <a:ea typeface="Times New Roman" panose="02020603050405020304" pitchFamily="18" charset="0"/>
              </a:rPr>
              <a:t> </a:t>
            </a:r>
            <a:r>
              <a:rPr lang="en-US" sz="700" i="1" dirty="0">
                <a:effectLst/>
                <a:latin typeface="Times New Roman" panose="02020603050405020304" pitchFamily="18" charset="0"/>
                <a:ea typeface="Times New Roman" panose="02020603050405020304" pitchFamily="18" charset="0"/>
              </a:rPr>
              <a:t>57</a:t>
            </a:r>
            <a:r>
              <a:rPr lang="en-US" sz="700" dirty="0">
                <a:effectLst/>
                <a:latin typeface="Times New Roman" panose="02020603050405020304" pitchFamily="18" charset="0"/>
                <a:ea typeface="Times New Roman" panose="02020603050405020304" pitchFamily="18" charset="0"/>
              </a:rPr>
              <a:t>(4), 2687-2702. doi:10.1016/j.aej.2017.10.005</a:t>
            </a:r>
          </a:p>
          <a:p>
            <a:pPr marL="0" marR="0" indent="0">
              <a:spcBef>
                <a:spcPts val="0"/>
              </a:spcBef>
              <a:spcAft>
                <a:spcPts val="0"/>
              </a:spcAft>
              <a:buNone/>
            </a:pPr>
            <a:r>
              <a:rPr lang="en-US" sz="700" i="1" dirty="0">
                <a:effectLst/>
                <a:latin typeface="Arial" panose="020B0604020202020204" pitchFamily="34"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700" dirty="0"/>
          </a:p>
        </p:txBody>
      </p:sp>
    </p:spTree>
    <p:extLst>
      <p:ext uri="{BB962C8B-B14F-4D97-AF65-F5344CB8AC3E}">
        <p14:creationId xmlns:p14="http://schemas.microsoft.com/office/powerpoint/2010/main" val="2770540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ign on the side of a road&#10;&#10;Description automatically generated">
            <a:extLst>
              <a:ext uri="{FF2B5EF4-FFF2-40B4-BE49-F238E27FC236}">
                <a16:creationId xmlns:a16="http://schemas.microsoft.com/office/drawing/2014/main" id="{F8526AEB-12CE-4493-B728-18F411974260}"/>
              </a:ext>
            </a:extLst>
          </p:cNvPr>
          <p:cNvPicPr>
            <a:picLocks noChangeAspect="1"/>
          </p:cNvPicPr>
          <p:nvPr/>
        </p:nvPicPr>
        <p:blipFill rotWithShape="1">
          <a:blip r:embed="rId3">
            <a:extLst>
              <a:ext uri="{28A0092B-C50C-407E-A947-70E740481C1C}">
                <a14:useLocalDpi xmlns:a14="http://schemas.microsoft.com/office/drawing/2010/main" val="0"/>
              </a:ext>
            </a:extLst>
          </a:blip>
          <a:srcRect t="3118" r="11557" b="3599"/>
          <a:stretch/>
        </p:blipFill>
        <p:spPr>
          <a:xfrm>
            <a:off x="3522468" y="10"/>
            <a:ext cx="8669532" cy="6857990"/>
          </a:xfrm>
          <a:prstGeom prst="rect">
            <a:avLst/>
          </a:prstGeom>
        </p:spPr>
      </p:pic>
      <p:sp>
        <p:nvSpPr>
          <p:cNvPr id="23" name="Rectangle 2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BE80B-C2E1-4259-8408-5092ECC9B3E4}"/>
              </a:ext>
            </a:extLst>
          </p:cNvPr>
          <p:cNvSpPr>
            <a:spLocks noGrp="1"/>
          </p:cNvSpPr>
          <p:nvPr>
            <p:ph type="title"/>
          </p:nvPr>
        </p:nvSpPr>
        <p:spPr>
          <a:xfrm>
            <a:off x="371094" y="1161288"/>
            <a:ext cx="3438144" cy="1124712"/>
          </a:xfrm>
        </p:spPr>
        <p:txBody>
          <a:bodyPr anchor="b">
            <a:normAutofit/>
          </a:bodyPr>
          <a:lstStyle/>
          <a:p>
            <a:r>
              <a:rPr lang="en-US" sz="2800"/>
              <a:t>Background – Rollover Pass </a:t>
            </a:r>
          </a:p>
        </p:txBody>
      </p:sp>
      <p:sp>
        <p:nvSpPr>
          <p:cNvPr id="25" name="Rectangle 2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12593B9-7253-4FF9-A2A3-9E958188C354}"/>
              </a:ext>
            </a:extLst>
          </p:cNvPr>
          <p:cNvSpPr>
            <a:spLocks noGrp="1"/>
          </p:cNvSpPr>
          <p:nvPr>
            <p:ph idx="1"/>
          </p:nvPr>
        </p:nvSpPr>
        <p:spPr>
          <a:xfrm>
            <a:off x="371094" y="2718054"/>
            <a:ext cx="3438906" cy="3207258"/>
          </a:xfrm>
        </p:spPr>
        <p:txBody>
          <a:bodyPr anchor="t">
            <a:normAutofit/>
          </a:bodyPr>
          <a:lstStyle/>
          <a:p>
            <a:r>
              <a:rPr lang="en-US" sz="1100">
                <a:latin typeface="Calibri" panose="020F0502020204030204" pitchFamily="34" charset="0"/>
                <a:ea typeface="Calibri" panose="020F0502020204030204" pitchFamily="34" charset="0"/>
                <a:cs typeface="Times New Roman" panose="02020603050405020304" pitchFamily="18" charset="0"/>
              </a:rPr>
              <a:t>B</a:t>
            </a:r>
            <a:r>
              <a:rPr lang="en-US" sz="1100">
                <a:effectLst/>
                <a:latin typeface="Calibri" panose="020F0502020204030204" pitchFamily="34" charset="0"/>
                <a:ea typeface="Calibri" panose="020F0502020204030204" pitchFamily="34" charset="0"/>
                <a:cs typeface="Times New Roman" panose="02020603050405020304" pitchFamily="18" charset="0"/>
              </a:rPr>
              <a:t>each erosion rates at Rollover Pass on the Bolivar Peninsula have been of interest to the state of Texas since the Texas Parks and Wildlife Department (TPWD) constructed the pass in 1955, linking East Bay to the Gulf of Mexico, and yearly erosion increased. In autumn of 2019, a state-approved contractor began work to permanently close the pass, in hopes of reducing beach erosion, ultimately reducing costs of dredging the Gulf Intercoastal Waterway and future beach nourishment projects (Taylor Engineering, 2010).</a:t>
            </a:r>
          </a:p>
          <a:p>
            <a:r>
              <a:rPr lang="en-US" sz="1100">
                <a:effectLst/>
                <a:latin typeface="Calibri" panose="020F0502020204030204" pitchFamily="34" charset="0"/>
                <a:ea typeface="Calibri" panose="020F0502020204030204" pitchFamily="34" charset="0"/>
                <a:cs typeface="Times New Roman" panose="02020603050405020304" pitchFamily="18" charset="0"/>
              </a:rPr>
              <a:t>Two separate studies, noted in Taylor Engineering, 2010, found additional yearly beach erosion rates between 9,000 and 26,000 cubic yards near Rollover Pass and shoreline retreat rates of 1.41 feet per year were found in Galveston County from 2000 to 2007 (Paine, Mathew, &amp; Caudle 2011). HDR Engineering Inc. found a net loss of 44 feet of shoreline on the Bolivar Peninsula from 2005 to 2012. </a:t>
            </a:r>
          </a:p>
          <a:p>
            <a:endParaRPr lang="en-US" sz="1100"/>
          </a:p>
        </p:txBody>
      </p:sp>
      <p:sp>
        <p:nvSpPr>
          <p:cNvPr id="6" name="TextBox 5">
            <a:extLst>
              <a:ext uri="{FF2B5EF4-FFF2-40B4-BE49-F238E27FC236}">
                <a16:creationId xmlns:a16="http://schemas.microsoft.com/office/drawing/2014/main" id="{0B900B47-53C9-4EC6-8B47-4800D931302E}"/>
              </a:ext>
            </a:extLst>
          </p:cNvPr>
          <p:cNvSpPr txBox="1"/>
          <p:nvPr/>
        </p:nvSpPr>
        <p:spPr>
          <a:xfrm>
            <a:off x="10133814" y="6231118"/>
            <a:ext cx="1178351" cy="400110"/>
          </a:xfrm>
          <a:prstGeom prst="rect">
            <a:avLst/>
          </a:prstGeom>
          <a:noFill/>
        </p:spPr>
        <p:txBody>
          <a:bodyPr wrap="square" rtlCol="0">
            <a:spAutoFit/>
          </a:bodyPr>
          <a:lstStyle/>
          <a:p>
            <a:r>
              <a:rPr lang="en-US" sz="1000" dirty="0"/>
              <a:t>Image from Taylor Engineering, Inc. </a:t>
            </a:r>
          </a:p>
        </p:txBody>
      </p:sp>
    </p:spTree>
    <p:extLst>
      <p:ext uri="{BB962C8B-B14F-4D97-AF65-F5344CB8AC3E}">
        <p14:creationId xmlns:p14="http://schemas.microsoft.com/office/powerpoint/2010/main" val="150272941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water, beach, small&#10;&#10;Description automatically generated">
            <a:extLst>
              <a:ext uri="{FF2B5EF4-FFF2-40B4-BE49-F238E27FC236}">
                <a16:creationId xmlns:a16="http://schemas.microsoft.com/office/drawing/2014/main" id="{9731E006-7CBE-4B0B-9314-F288E8F7FB87}"/>
              </a:ext>
            </a:extLst>
          </p:cNvPr>
          <p:cNvPicPr>
            <a:picLocks noChangeAspect="1"/>
          </p:cNvPicPr>
          <p:nvPr/>
        </p:nvPicPr>
        <p:blipFill rotWithShape="1">
          <a:blip r:embed="rId2">
            <a:extLst>
              <a:ext uri="{28A0092B-C50C-407E-A947-70E740481C1C}">
                <a14:useLocalDpi xmlns:a14="http://schemas.microsoft.com/office/drawing/2010/main" val="0"/>
              </a:ext>
            </a:extLst>
          </a:blip>
          <a:srcRect t="13326" b="2404"/>
          <a:stretch/>
        </p:blipFill>
        <p:spPr>
          <a:xfrm>
            <a:off x="20" y="10"/>
            <a:ext cx="12191980" cy="6857990"/>
          </a:xfrm>
          <a:prstGeom prst="rect">
            <a:avLst/>
          </a:prstGeom>
        </p:spPr>
      </p:pic>
      <p:sp>
        <p:nvSpPr>
          <p:cNvPr id="1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Oval 5">
            <a:extLst>
              <a:ext uri="{FF2B5EF4-FFF2-40B4-BE49-F238E27FC236}">
                <a16:creationId xmlns:a16="http://schemas.microsoft.com/office/drawing/2014/main" id="{1D695207-51C3-4B5E-9204-A8C0DF7E9506}"/>
              </a:ext>
            </a:extLst>
          </p:cNvPr>
          <p:cNvSpPr/>
          <p:nvPr/>
        </p:nvSpPr>
        <p:spPr>
          <a:xfrm>
            <a:off x="7488621" y="2277613"/>
            <a:ext cx="4999086" cy="4999086"/>
          </a:xfrm>
          <a:prstGeom prst="ellipse">
            <a:avLst/>
          </a:prstGeom>
          <a:solidFill>
            <a:srgbClr val="ED7D31">
              <a:alpha val="50196"/>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7"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C8A5A06-C467-4804-B1A0-52C5F53A3132}"/>
              </a:ext>
            </a:extLst>
          </p:cNvPr>
          <p:cNvSpPr>
            <a:spLocks noGrp="1"/>
          </p:cNvSpPr>
          <p:nvPr>
            <p:ph idx="1"/>
          </p:nvPr>
        </p:nvSpPr>
        <p:spPr>
          <a:xfrm>
            <a:off x="7782910" y="5242675"/>
            <a:ext cx="4330262" cy="683284"/>
          </a:xfrm>
        </p:spPr>
        <p:txBody>
          <a:bodyPr vert="horz" lIns="91440" tIns="45720" rIns="91440" bIns="45720" rtlCol="0">
            <a:normAutofit fontScale="92500" lnSpcReduction="10000"/>
          </a:bodyPr>
          <a:lstStyle/>
          <a:p>
            <a:pPr marL="0" indent="0" algn="ctr">
              <a:buNone/>
            </a:pPr>
            <a:r>
              <a:rPr lang="en-US" sz="1700" dirty="0">
                <a:solidFill>
                  <a:schemeClr val="bg1"/>
                </a:solidFill>
              </a:rPr>
              <a:t>Determine if yearly erosion rates in the proximity of Rollover Pass have decreased one year after its the closure.</a:t>
            </a:r>
          </a:p>
        </p:txBody>
      </p:sp>
      <p:sp>
        <p:nvSpPr>
          <p:cNvPr id="2" name="Title 1">
            <a:extLst>
              <a:ext uri="{FF2B5EF4-FFF2-40B4-BE49-F238E27FC236}">
                <a16:creationId xmlns:a16="http://schemas.microsoft.com/office/drawing/2014/main" id="{ED9BB721-943D-465A-8C7D-02F965809575}"/>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b="1" dirty="0">
                <a:solidFill>
                  <a:schemeClr val="bg1"/>
                </a:solidFill>
              </a:rPr>
              <a:t>Study Goal</a:t>
            </a:r>
          </a:p>
        </p:txBody>
      </p:sp>
    </p:spTree>
    <p:extLst>
      <p:ext uri="{BB962C8B-B14F-4D97-AF65-F5344CB8AC3E}">
        <p14:creationId xmlns:p14="http://schemas.microsoft.com/office/powerpoint/2010/main" val="2593273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FBE24DC-BABC-4ED4-B76F-07682A6EA77A}"/>
              </a:ext>
            </a:extLst>
          </p:cNvPr>
          <p:cNvPicPr>
            <a:picLocks noChangeAspect="1"/>
          </p:cNvPicPr>
          <p:nvPr/>
        </p:nvPicPr>
        <p:blipFill rotWithShape="1">
          <a:blip r:embed="rId2">
            <a:alphaModFix amt="40000"/>
          </a:blip>
          <a:srcRect t="6471" b="1692"/>
          <a:stretch/>
        </p:blipFill>
        <p:spPr>
          <a:xfrm>
            <a:off x="20" y="10"/>
            <a:ext cx="12191979" cy="6857990"/>
          </a:xfrm>
          <a:prstGeom prst="rect">
            <a:avLst/>
          </a:prstGeom>
        </p:spPr>
      </p:pic>
      <p:sp>
        <p:nvSpPr>
          <p:cNvPr id="2" name="Title 1">
            <a:extLst>
              <a:ext uri="{FF2B5EF4-FFF2-40B4-BE49-F238E27FC236}">
                <a16:creationId xmlns:a16="http://schemas.microsoft.com/office/drawing/2014/main" id="{8570C7CE-9B64-47FC-88DC-CE32DB886F69}"/>
              </a:ext>
            </a:extLst>
          </p:cNvPr>
          <p:cNvSpPr>
            <a:spLocks noGrp="1"/>
          </p:cNvSpPr>
          <p:nvPr>
            <p:ph type="title"/>
          </p:nvPr>
        </p:nvSpPr>
        <p:spPr>
          <a:xfrm>
            <a:off x="841249" y="941832"/>
            <a:ext cx="10506456" cy="2057400"/>
          </a:xfrm>
        </p:spPr>
        <p:txBody>
          <a:bodyPr anchor="b">
            <a:normAutofit/>
          </a:bodyPr>
          <a:lstStyle/>
          <a:p>
            <a:r>
              <a:rPr lang="en-US" sz="5000" dirty="0"/>
              <a:t>Study Area</a:t>
            </a:r>
          </a:p>
        </p:txBody>
      </p:sp>
      <p:sp>
        <p:nvSpPr>
          <p:cNvPr id="16"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01C0508-F030-4A00-8D7E-1703F6251EF7}"/>
              </a:ext>
            </a:extLst>
          </p:cNvPr>
          <p:cNvSpPr>
            <a:spLocks noGrp="1"/>
          </p:cNvSpPr>
          <p:nvPr>
            <p:ph idx="1"/>
          </p:nvPr>
        </p:nvSpPr>
        <p:spPr>
          <a:xfrm>
            <a:off x="841248" y="3502152"/>
            <a:ext cx="10506456" cy="3050042"/>
          </a:xfrm>
        </p:spPr>
        <p:txBody>
          <a:bodyPr>
            <a:normAutofit fontScale="85000" lnSpcReduction="10000"/>
          </a:bodyPr>
          <a:lstStyle/>
          <a:p>
            <a:r>
              <a:rPr lang="en-US" sz="2000" dirty="0"/>
              <a:t>Bolivar Peninsula located southeast of the city of Houston in Galveston County.</a:t>
            </a:r>
          </a:p>
          <a:p>
            <a:r>
              <a:rPr lang="en-US" sz="2000" dirty="0"/>
              <a:t>It generally extends NE to SW and terminates at Bolivar Roads, the entrance to Galveston Bay and the Houston Ship Channel</a:t>
            </a:r>
          </a:p>
          <a:p>
            <a:r>
              <a:rPr lang="en-US" sz="2000" dirty="0"/>
              <a:t>Bounded by Gulf of Mexico to the south and the Galveston Bay system to the north.</a:t>
            </a:r>
          </a:p>
          <a:p>
            <a:r>
              <a:rPr lang="en-US" sz="2000" dirty="0"/>
              <a:t>Net longshore transportation of sediment generally to the southwest (TGLO, 2014). </a:t>
            </a:r>
          </a:p>
          <a:p>
            <a:r>
              <a:rPr lang="en-US" sz="2000" dirty="0"/>
              <a:t>Prior to the opening of Rollover Pass, beach erosion was on the order of five feet per year.</a:t>
            </a:r>
          </a:p>
          <a:p>
            <a:pPr lvl="1"/>
            <a:r>
              <a:rPr lang="en-US" sz="1600" dirty="0"/>
              <a:t>Beach erosion was approximately seven to eight feet per year after Rollover Pass opened.</a:t>
            </a:r>
          </a:p>
          <a:p>
            <a:r>
              <a:rPr lang="en-US" sz="2000" dirty="0"/>
              <a:t>Erosion was worse within the first mile southwest of the pass than the subsequent 10 miles (TGLO, 2010).</a:t>
            </a:r>
          </a:p>
          <a:p>
            <a:r>
              <a:rPr lang="en-US" sz="2000" dirty="0"/>
              <a:t>The study area for this project is the beach approximately three miles to the southwest of the pass and one mile to the northeast of the pass.</a:t>
            </a:r>
          </a:p>
        </p:txBody>
      </p:sp>
      <p:pic>
        <p:nvPicPr>
          <p:cNvPr id="4" name="Picture 3">
            <a:extLst>
              <a:ext uri="{FF2B5EF4-FFF2-40B4-BE49-F238E27FC236}">
                <a16:creationId xmlns:a16="http://schemas.microsoft.com/office/drawing/2014/main" id="{944D16EE-C898-4DD0-AB87-6738FE82B73D}"/>
              </a:ext>
            </a:extLst>
          </p:cNvPr>
          <p:cNvPicPr>
            <a:picLocks noChangeAspect="1"/>
          </p:cNvPicPr>
          <p:nvPr/>
        </p:nvPicPr>
        <p:blipFill>
          <a:blip r:embed="rId3"/>
          <a:stretch>
            <a:fillRect/>
          </a:stretch>
        </p:blipFill>
        <p:spPr>
          <a:xfrm>
            <a:off x="8624888" y="146966"/>
            <a:ext cx="3426436" cy="2754792"/>
          </a:xfrm>
          <a:prstGeom prst="rect">
            <a:avLst/>
          </a:prstGeom>
          <a:ln>
            <a:solidFill>
              <a:schemeClr val="bg1"/>
            </a:solidFill>
          </a:ln>
          <a:effectLst>
            <a:glow rad="63500">
              <a:schemeClr val="accent2">
                <a:satMod val="175000"/>
                <a:alpha val="40000"/>
              </a:schemeClr>
            </a:glow>
            <a:innerShdw blurRad="63500" dist="50800" dir="18900000">
              <a:prstClr val="black">
                <a:alpha val="50000"/>
              </a:prstClr>
            </a:innerShdw>
          </a:effectLst>
        </p:spPr>
      </p:pic>
    </p:spTree>
    <p:extLst>
      <p:ext uri="{BB962C8B-B14F-4D97-AF65-F5344CB8AC3E}">
        <p14:creationId xmlns:p14="http://schemas.microsoft.com/office/powerpoint/2010/main" val="58446535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close up of a road&#10;&#10;Description automatically generated">
            <a:extLst>
              <a:ext uri="{FF2B5EF4-FFF2-40B4-BE49-F238E27FC236}">
                <a16:creationId xmlns:a16="http://schemas.microsoft.com/office/drawing/2014/main" id="{7F988FF3-845E-4DC5-B5E7-19593FA0D4BC}"/>
              </a:ext>
            </a:extLst>
          </p:cNvPr>
          <p:cNvPicPr>
            <a:picLocks noGrp="1" noChangeAspect="1"/>
          </p:cNvPicPr>
          <p:nvPr>
            <p:ph idx="1"/>
          </p:nvPr>
        </p:nvPicPr>
        <p:blipFill rotWithShape="1">
          <a:blip r:embed="rId3"/>
          <a:srcRect l="19851" t="814" r="1" b="8278"/>
          <a:stretch/>
        </p:blipFill>
        <p:spPr>
          <a:xfrm>
            <a:off x="20" y="10"/>
            <a:ext cx="8668492" cy="6857990"/>
          </a:xfrm>
          <a:prstGeom prst="rect">
            <a:avLst/>
          </a:prstGeom>
        </p:spPr>
      </p:pic>
      <p:sp>
        <p:nvSpPr>
          <p:cNvPr id="11"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196E8F-E374-4EAA-9337-17472DA2C90F}"/>
              </a:ext>
            </a:extLst>
          </p:cNvPr>
          <p:cNvSpPr>
            <a:spLocks noGrp="1"/>
          </p:cNvSpPr>
          <p:nvPr>
            <p:ph type="title"/>
          </p:nvPr>
        </p:nvSpPr>
        <p:spPr>
          <a:xfrm>
            <a:off x="7848600" y="2819399"/>
            <a:ext cx="4023360" cy="1507097"/>
          </a:xfrm>
        </p:spPr>
        <p:txBody>
          <a:bodyPr vert="horz" lIns="91440" tIns="45720" rIns="91440" bIns="45720" rtlCol="0" anchor="b">
            <a:normAutofit/>
          </a:bodyPr>
          <a:lstStyle/>
          <a:p>
            <a:r>
              <a:rPr lang="en-US" dirty="0"/>
              <a:t>Beach Geomorphology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Arrow: Left 24">
            <a:extLst>
              <a:ext uri="{FF2B5EF4-FFF2-40B4-BE49-F238E27FC236}">
                <a16:creationId xmlns:a16="http://schemas.microsoft.com/office/drawing/2014/main" id="{B86C666A-A2C1-42A1-9544-831F11FD847E}"/>
              </a:ext>
            </a:extLst>
          </p:cNvPr>
          <p:cNvSpPr/>
          <p:nvPr/>
        </p:nvSpPr>
        <p:spPr>
          <a:xfrm rot="6215120">
            <a:off x="2734429" y="1429396"/>
            <a:ext cx="888527" cy="28462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A05B68B-6269-4919-ABD6-4BA2DE2CAAE7}"/>
              </a:ext>
            </a:extLst>
          </p:cNvPr>
          <p:cNvSpPr txBox="1"/>
          <p:nvPr/>
        </p:nvSpPr>
        <p:spPr>
          <a:xfrm>
            <a:off x="7848600" y="4715085"/>
            <a:ext cx="3465786" cy="2031325"/>
          </a:xfrm>
          <a:prstGeom prst="rect">
            <a:avLst/>
          </a:prstGeom>
          <a:noFill/>
        </p:spPr>
        <p:txBody>
          <a:bodyPr wrap="square" rtlCol="0">
            <a:spAutoFit/>
          </a:bodyPr>
          <a:lstStyle/>
          <a:p>
            <a:r>
              <a:rPr lang="en-US" dirty="0"/>
              <a:t>Typical longshore current is disrupted by the manmade pass. The inflow current deposits sand in the Gulf Intercoastal Waterway and East Bay, leading to increased erosion SW of the pass due to lack of sand deposition. </a:t>
            </a:r>
          </a:p>
        </p:txBody>
      </p:sp>
      <p:sp>
        <p:nvSpPr>
          <p:cNvPr id="29" name="Freeform: Shape 28">
            <a:extLst>
              <a:ext uri="{FF2B5EF4-FFF2-40B4-BE49-F238E27FC236}">
                <a16:creationId xmlns:a16="http://schemas.microsoft.com/office/drawing/2014/main" id="{5144203B-A82D-43C4-9F48-8A299D6EBAD4}"/>
              </a:ext>
            </a:extLst>
          </p:cNvPr>
          <p:cNvSpPr/>
          <p:nvPr/>
        </p:nvSpPr>
        <p:spPr>
          <a:xfrm>
            <a:off x="7620" y="4053840"/>
            <a:ext cx="3413760" cy="1363980"/>
          </a:xfrm>
          <a:custGeom>
            <a:avLst/>
            <a:gdLst>
              <a:gd name="connsiteX0" fmla="*/ 3413760 w 3413760"/>
              <a:gd name="connsiteY0" fmla="*/ 0 h 1363980"/>
              <a:gd name="connsiteX1" fmla="*/ 3139440 w 3413760"/>
              <a:gd name="connsiteY1" fmla="*/ 30480 h 1363980"/>
              <a:gd name="connsiteX2" fmla="*/ 2895600 w 3413760"/>
              <a:gd name="connsiteY2" fmla="*/ 76200 h 1363980"/>
              <a:gd name="connsiteX3" fmla="*/ 2522220 w 3413760"/>
              <a:gd name="connsiteY3" fmla="*/ 213360 h 1363980"/>
              <a:gd name="connsiteX4" fmla="*/ 2171700 w 3413760"/>
              <a:gd name="connsiteY4" fmla="*/ 396240 h 1363980"/>
              <a:gd name="connsiteX5" fmla="*/ 1988820 w 3413760"/>
              <a:gd name="connsiteY5" fmla="*/ 487680 h 1363980"/>
              <a:gd name="connsiteX6" fmla="*/ 1805940 w 3413760"/>
              <a:gd name="connsiteY6" fmla="*/ 533400 h 1363980"/>
              <a:gd name="connsiteX7" fmla="*/ 1539240 w 3413760"/>
              <a:gd name="connsiteY7" fmla="*/ 640080 h 1363980"/>
              <a:gd name="connsiteX8" fmla="*/ 1226820 w 3413760"/>
              <a:gd name="connsiteY8" fmla="*/ 746760 h 1363980"/>
              <a:gd name="connsiteX9" fmla="*/ 1066800 w 3413760"/>
              <a:gd name="connsiteY9" fmla="*/ 861060 h 1363980"/>
              <a:gd name="connsiteX10" fmla="*/ 792480 w 3413760"/>
              <a:gd name="connsiteY10" fmla="*/ 990600 h 1363980"/>
              <a:gd name="connsiteX11" fmla="*/ 579120 w 3413760"/>
              <a:gd name="connsiteY11" fmla="*/ 1082040 h 1363980"/>
              <a:gd name="connsiteX12" fmla="*/ 320040 w 3413760"/>
              <a:gd name="connsiteY12" fmla="*/ 1226820 h 1363980"/>
              <a:gd name="connsiteX13" fmla="*/ 68580 w 3413760"/>
              <a:gd name="connsiteY13" fmla="*/ 1318260 h 1363980"/>
              <a:gd name="connsiteX14" fmla="*/ 0 w 3413760"/>
              <a:gd name="connsiteY14" fmla="*/ 1363980 h 136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3760" h="1363980">
                <a:moveTo>
                  <a:pt x="3413760" y="0"/>
                </a:moveTo>
                <a:cubicBezTo>
                  <a:pt x="3319780" y="8890"/>
                  <a:pt x="3225800" y="17780"/>
                  <a:pt x="3139440" y="30480"/>
                </a:cubicBezTo>
                <a:cubicBezTo>
                  <a:pt x="3053080" y="43180"/>
                  <a:pt x="2998470" y="45720"/>
                  <a:pt x="2895600" y="76200"/>
                </a:cubicBezTo>
                <a:cubicBezTo>
                  <a:pt x="2792730" y="106680"/>
                  <a:pt x="2642870" y="160020"/>
                  <a:pt x="2522220" y="213360"/>
                </a:cubicBezTo>
                <a:cubicBezTo>
                  <a:pt x="2401570" y="266700"/>
                  <a:pt x="2260600" y="350520"/>
                  <a:pt x="2171700" y="396240"/>
                </a:cubicBezTo>
                <a:cubicBezTo>
                  <a:pt x="2082800" y="441960"/>
                  <a:pt x="2049780" y="464820"/>
                  <a:pt x="1988820" y="487680"/>
                </a:cubicBezTo>
                <a:cubicBezTo>
                  <a:pt x="1927860" y="510540"/>
                  <a:pt x="1880870" y="508000"/>
                  <a:pt x="1805940" y="533400"/>
                </a:cubicBezTo>
                <a:cubicBezTo>
                  <a:pt x="1731010" y="558800"/>
                  <a:pt x="1635760" y="604520"/>
                  <a:pt x="1539240" y="640080"/>
                </a:cubicBezTo>
                <a:cubicBezTo>
                  <a:pt x="1442720" y="675640"/>
                  <a:pt x="1305560" y="709930"/>
                  <a:pt x="1226820" y="746760"/>
                </a:cubicBezTo>
                <a:cubicBezTo>
                  <a:pt x="1148080" y="783590"/>
                  <a:pt x="1139190" y="820420"/>
                  <a:pt x="1066800" y="861060"/>
                </a:cubicBezTo>
                <a:cubicBezTo>
                  <a:pt x="994410" y="901700"/>
                  <a:pt x="873760" y="953770"/>
                  <a:pt x="792480" y="990600"/>
                </a:cubicBezTo>
                <a:cubicBezTo>
                  <a:pt x="711200" y="1027430"/>
                  <a:pt x="657860" y="1042670"/>
                  <a:pt x="579120" y="1082040"/>
                </a:cubicBezTo>
                <a:cubicBezTo>
                  <a:pt x="500380" y="1121410"/>
                  <a:pt x="405130" y="1187450"/>
                  <a:pt x="320040" y="1226820"/>
                </a:cubicBezTo>
                <a:cubicBezTo>
                  <a:pt x="234950" y="1266190"/>
                  <a:pt x="121920" y="1295400"/>
                  <a:pt x="68580" y="1318260"/>
                </a:cubicBezTo>
                <a:cubicBezTo>
                  <a:pt x="15240" y="1341120"/>
                  <a:pt x="7620" y="1352550"/>
                  <a:pt x="0" y="136398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1A76AC19-A341-4327-A2C8-E56A00C741E2}"/>
              </a:ext>
            </a:extLst>
          </p:cNvPr>
          <p:cNvSpPr/>
          <p:nvPr/>
        </p:nvSpPr>
        <p:spPr>
          <a:xfrm>
            <a:off x="3749040" y="2514600"/>
            <a:ext cx="3078480" cy="1508090"/>
          </a:xfrm>
          <a:custGeom>
            <a:avLst/>
            <a:gdLst>
              <a:gd name="connsiteX0" fmla="*/ 3078480 w 3078480"/>
              <a:gd name="connsiteY0" fmla="*/ 0 h 1508090"/>
              <a:gd name="connsiteX1" fmla="*/ 2712720 w 3078480"/>
              <a:gd name="connsiteY1" fmla="*/ 205740 h 1508090"/>
              <a:gd name="connsiteX2" fmla="*/ 2293620 w 3078480"/>
              <a:gd name="connsiteY2" fmla="*/ 411480 h 1508090"/>
              <a:gd name="connsiteX3" fmla="*/ 2057400 w 3078480"/>
              <a:gd name="connsiteY3" fmla="*/ 495300 h 1508090"/>
              <a:gd name="connsiteX4" fmla="*/ 1920240 w 3078480"/>
              <a:gd name="connsiteY4" fmla="*/ 601980 h 1508090"/>
              <a:gd name="connsiteX5" fmla="*/ 1722120 w 3078480"/>
              <a:gd name="connsiteY5" fmla="*/ 693420 h 1508090"/>
              <a:gd name="connsiteX6" fmla="*/ 1524000 w 3078480"/>
              <a:gd name="connsiteY6" fmla="*/ 746760 h 1508090"/>
              <a:gd name="connsiteX7" fmla="*/ 1287780 w 3078480"/>
              <a:gd name="connsiteY7" fmla="*/ 853440 h 1508090"/>
              <a:gd name="connsiteX8" fmla="*/ 1173480 w 3078480"/>
              <a:gd name="connsiteY8" fmla="*/ 937260 h 1508090"/>
              <a:gd name="connsiteX9" fmla="*/ 1005840 w 3078480"/>
              <a:gd name="connsiteY9" fmla="*/ 1005840 h 1508090"/>
              <a:gd name="connsiteX10" fmla="*/ 876300 w 3078480"/>
              <a:gd name="connsiteY10" fmla="*/ 1120140 h 1508090"/>
              <a:gd name="connsiteX11" fmla="*/ 746760 w 3078480"/>
              <a:gd name="connsiteY11" fmla="*/ 1211580 h 1508090"/>
              <a:gd name="connsiteX12" fmla="*/ 510540 w 3078480"/>
              <a:gd name="connsiteY12" fmla="*/ 1333500 h 1508090"/>
              <a:gd name="connsiteX13" fmla="*/ 419100 w 3078480"/>
              <a:gd name="connsiteY13" fmla="*/ 1402080 h 1508090"/>
              <a:gd name="connsiteX14" fmla="*/ 274320 w 3078480"/>
              <a:gd name="connsiteY14" fmla="*/ 1470660 h 1508090"/>
              <a:gd name="connsiteX15" fmla="*/ 152400 w 3078480"/>
              <a:gd name="connsiteY15" fmla="*/ 1501140 h 1508090"/>
              <a:gd name="connsiteX16" fmla="*/ 53340 w 3078480"/>
              <a:gd name="connsiteY16" fmla="*/ 1501140 h 1508090"/>
              <a:gd name="connsiteX17" fmla="*/ 15240 w 3078480"/>
              <a:gd name="connsiteY17" fmla="*/ 1424940 h 1508090"/>
              <a:gd name="connsiteX18" fmla="*/ 0 w 3078480"/>
              <a:gd name="connsiteY18" fmla="*/ 1394460 h 150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8480" h="1508090">
                <a:moveTo>
                  <a:pt x="3078480" y="0"/>
                </a:moveTo>
                <a:cubicBezTo>
                  <a:pt x="2961005" y="68580"/>
                  <a:pt x="2843530" y="137160"/>
                  <a:pt x="2712720" y="205740"/>
                </a:cubicBezTo>
                <a:cubicBezTo>
                  <a:pt x="2581910" y="274320"/>
                  <a:pt x="2402840" y="363220"/>
                  <a:pt x="2293620" y="411480"/>
                </a:cubicBezTo>
                <a:cubicBezTo>
                  <a:pt x="2184400" y="459740"/>
                  <a:pt x="2119630" y="463550"/>
                  <a:pt x="2057400" y="495300"/>
                </a:cubicBezTo>
                <a:cubicBezTo>
                  <a:pt x="1995170" y="527050"/>
                  <a:pt x="1976120" y="568960"/>
                  <a:pt x="1920240" y="601980"/>
                </a:cubicBezTo>
                <a:cubicBezTo>
                  <a:pt x="1864360" y="635000"/>
                  <a:pt x="1788160" y="669290"/>
                  <a:pt x="1722120" y="693420"/>
                </a:cubicBezTo>
                <a:cubicBezTo>
                  <a:pt x="1656080" y="717550"/>
                  <a:pt x="1596390" y="720090"/>
                  <a:pt x="1524000" y="746760"/>
                </a:cubicBezTo>
                <a:cubicBezTo>
                  <a:pt x="1451610" y="773430"/>
                  <a:pt x="1346200" y="821690"/>
                  <a:pt x="1287780" y="853440"/>
                </a:cubicBezTo>
                <a:cubicBezTo>
                  <a:pt x="1229360" y="885190"/>
                  <a:pt x="1220470" y="911860"/>
                  <a:pt x="1173480" y="937260"/>
                </a:cubicBezTo>
                <a:cubicBezTo>
                  <a:pt x="1126490" y="962660"/>
                  <a:pt x="1055370" y="975360"/>
                  <a:pt x="1005840" y="1005840"/>
                </a:cubicBezTo>
                <a:cubicBezTo>
                  <a:pt x="956310" y="1036320"/>
                  <a:pt x="919480" y="1085850"/>
                  <a:pt x="876300" y="1120140"/>
                </a:cubicBezTo>
                <a:cubicBezTo>
                  <a:pt x="833120" y="1154430"/>
                  <a:pt x="807720" y="1176020"/>
                  <a:pt x="746760" y="1211580"/>
                </a:cubicBezTo>
                <a:cubicBezTo>
                  <a:pt x="685800" y="1247140"/>
                  <a:pt x="565150" y="1301750"/>
                  <a:pt x="510540" y="1333500"/>
                </a:cubicBezTo>
                <a:cubicBezTo>
                  <a:pt x="455930" y="1365250"/>
                  <a:pt x="458470" y="1379220"/>
                  <a:pt x="419100" y="1402080"/>
                </a:cubicBezTo>
                <a:cubicBezTo>
                  <a:pt x="379730" y="1424940"/>
                  <a:pt x="318770" y="1454150"/>
                  <a:pt x="274320" y="1470660"/>
                </a:cubicBezTo>
                <a:cubicBezTo>
                  <a:pt x="229870" y="1487170"/>
                  <a:pt x="189230" y="1496060"/>
                  <a:pt x="152400" y="1501140"/>
                </a:cubicBezTo>
                <a:cubicBezTo>
                  <a:pt x="115570" y="1506220"/>
                  <a:pt x="76200" y="1513840"/>
                  <a:pt x="53340" y="1501140"/>
                </a:cubicBezTo>
                <a:cubicBezTo>
                  <a:pt x="30480" y="1488440"/>
                  <a:pt x="15240" y="1424940"/>
                  <a:pt x="15240" y="1424940"/>
                </a:cubicBezTo>
                <a:lnTo>
                  <a:pt x="0" y="1394460"/>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Left 2">
            <a:extLst>
              <a:ext uri="{FF2B5EF4-FFF2-40B4-BE49-F238E27FC236}">
                <a16:creationId xmlns:a16="http://schemas.microsoft.com/office/drawing/2014/main" id="{622AEB36-BF7F-46EF-AF77-30DC4DD92EA0}"/>
              </a:ext>
            </a:extLst>
          </p:cNvPr>
          <p:cNvSpPr/>
          <p:nvPr/>
        </p:nvSpPr>
        <p:spPr>
          <a:xfrm rot="3986426">
            <a:off x="2036071" y="3381001"/>
            <a:ext cx="2780900" cy="19835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58352E6D-7BBC-4AD0-8FBE-B773E19ADB7C}"/>
              </a:ext>
            </a:extLst>
          </p:cNvPr>
          <p:cNvSpPr/>
          <p:nvPr/>
        </p:nvSpPr>
        <p:spPr>
          <a:xfrm rot="4094453">
            <a:off x="2207755" y="1547353"/>
            <a:ext cx="888527" cy="28462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3781BB79-9D40-4860-8433-50DFD0367B14}"/>
              </a:ext>
            </a:extLst>
          </p:cNvPr>
          <p:cNvSpPr/>
          <p:nvPr/>
        </p:nvSpPr>
        <p:spPr>
          <a:xfrm rot="1687359">
            <a:off x="1735611" y="1856427"/>
            <a:ext cx="888527" cy="28462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FB885E34-AA47-472E-BA32-2B6D1E412108}"/>
              </a:ext>
            </a:extLst>
          </p:cNvPr>
          <p:cNvSpPr/>
          <p:nvPr/>
        </p:nvSpPr>
        <p:spPr>
          <a:xfrm rot="17407149">
            <a:off x="6421870" y="2832699"/>
            <a:ext cx="840415" cy="275269"/>
          </a:xfrm>
          <a:prstGeom prst="leftArrow">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1785FD41-A711-4C4F-94E4-06B8C9B54350}"/>
              </a:ext>
            </a:extLst>
          </p:cNvPr>
          <p:cNvSpPr/>
          <p:nvPr/>
        </p:nvSpPr>
        <p:spPr>
          <a:xfrm rot="1191018">
            <a:off x="5772656" y="3129027"/>
            <a:ext cx="840415" cy="275269"/>
          </a:xfrm>
          <a:prstGeom prst="leftArrow">
            <a:avLst/>
          </a:prstGeom>
          <a:solidFill>
            <a:schemeClr val="accent6">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70EA89F8-26FA-4D7F-9C68-43D4E1EE272E}"/>
              </a:ext>
            </a:extLst>
          </p:cNvPr>
          <p:cNvSpPr/>
          <p:nvPr/>
        </p:nvSpPr>
        <p:spPr>
          <a:xfrm rot="17407149">
            <a:off x="5139377" y="3506206"/>
            <a:ext cx="840415" cy="275269"/>
          </a:xfrm>
          <a:prstGeom prst="leftArrow">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E0346938-D524-4FF9-863F-75310559C5BC}"/>
              </a:ext>
            </a:extLst>
          </p:cNvPr>
          <p:cNvSpPr/>
          <p:nvPr/>
        </p:nvSpPr>
        <p:spPr>
          <a:xfrm rot="1191018">
            <a:off x="4487925" y="3801176"/>
            <a:ext cx="840415" cy="275269"/>
          </a:xfrm>
          <a:prstGeom prst="leftArrow">
            <a:avLst/>
          </a:prstGeom>
          <a:solidFill>
            <a:schemeClr val="accent6">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Arrow: Left 17">
            <a:extLst>
              <a:ext uri="{FF2B5EF4-FFF2-40B4-BE49-F238E27FC236}">
                <a16:creationId xmlns:a16="http://schemas.microsoft.com/office/drawing/2014/main" id="{BBC930A3-DB93-4B68-919D-826DFE0DB87D}"/>
              </a:ext>
            </a:extLst>
          </p:cNvPr>
          <p:cNvSpPr/>
          <p:nvPr/>
        </p:nvSpPr>
        <p:spPr>
          <a:xfrm rot="17407149">
            <a:off x="3854646" y="4178355"/>
            <a:ext cx="840415" cy="275269"/>
          </a:xfrm>
          <a:prstGeom prst="leftArrow">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Arrow: Left 19">
            <a:extLst>
              <a:ext uri="{FF2B5EF4-FFF2-40B4-BE49-F238E27FC236}">
                <a16:creationId xmlns:a16="http://schemas.microsoft.com/office/drawing/2014/main" id="{81F7EC76-8C8F-4A11-8E50-B0EEE5CAF980}"/>
              </a:ext>
            </a:extLst>
          </p:cNvPr>
          <p:cNvSpPr/>
          <p:nvPr/>
        </p:nvSpPr>
        <p:spPr>
          <a:xfrm rot="19960771">
            <a:off x="4023037" y="4057902"/>
            <a:ext cx="3358316" cy="180902"/>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A4284B8-3E13-4F46-8E68-C5B549A99B2B}"/>
              </a:ext>
            </a:extLst>
          </p:cNvPr>
          <p:cNvSpPr/>
          <p:nvPr/>
        </p:nvSpPr>
        <p:spPr>
          <a:xfrm>
            <a:off x="290972" y="6388023"/>
            <a:ext cx="414779" cy="3205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09635F1-14C3-4BF9-8125-3742D5A4A30B}"/>
              </a:ext>
            </a:extLst>
          </p:cNvPr>
          <p:cNvSpPr/>
          <p:nvPr/>
        </p:nvSpPr>
        <p:spPr>
          <a:xfrm>
            <a:off x="3103090" y="5817398"/>
            <a:ext cx="414779" cy="32051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EA936B5-2CE3-4AEA-889C-60034C349007}"/>
              </a:ext>
            </a:extLst>
          </p:cNvPr>
          <p:cNvSpPr/>
          <p:nvPr/>
        </p:nvSpPr>
        <p:spPr>
          <a:xfrm>
            <a:off x="290971" y="5817398"/>
            <a:ext cx="414779" cy="320512"/>
          </a:xfrm>
          <a:prstGeom prst="rect">
            <a:avLst/>
          </a:prstGeom>
          <a:solidFill>
            <a:srgbClr val="92D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A41A8C8-0B8A-4550-8E4B-66F6C00678A7}"/>
              </a:ext>
            </a:extLst>
          </p:cNvPr>
          <p:cNvSpPr/>
          <p:nvPr/>
        </p:nvSpPr>
        <p:spPr>
          <a:xfrm>
            <a:off x="3103090" y="6382708"/>
            <a:ext cx="414779" cy="32051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83EAAFE-2439-4620-B966-9E76C782B1C0}"/>
              </a:ext>
            </a:extLst>
          </p:cNvPr>
          <p:cNvSpPr txBox="1"/>
          <p:nvPr/>
        </p:nvSpPr>
        <p:spPr>
          <a:xfrm>
            <a:off x="782418" y="5792988"/>
            <a:ext cx="1721521" cy="369332"/>
          </a:xfrm>
          <a:prstGeom prst="rect">
            <a:avLst/>
          </a:prstGeom>
          <a:noFill/>
        </p:spPr>
        <p:txBody>
          <a:bodyPr wrap="square" rtlCol="0">
            <a:spAutoFit/>
          </a:bodyPr>
          <a:lstStyle/>
          <a:p>
            <a:r>
              <a:rPr lang="en-US" dirty="0"/>
              <a:t>Wave Retreat</a:t>
            </a:r>
          </a:p>
        </p:txBody>
      </p:sp>
      <p:sp>
        <p:nvSpPr>
          <p:cNvPr id="42" name="TextBox 41">
            <a:extLst>
              <a:ext uri="{FF2B5EF4-FFF2-40B4-BE49-F238E27FC236}">
                <a16:creationId xmlns:a16="http://schemas.microsoft.com/office/drawing/2014/main" id="{3515BF9E-E314-47EE-AFD1-29AED8BA2BA0}"/>
              </a:ext>
            </a:extLst>
          </p:cNvPr>
          <p:cNvSpPr txBox="1"/>
          <p:nvPr/>
        </p:nvSpPr>
        <p:spPr>
          <a:xfrm>
            <a:off x="786571" y="6363613"/>
            <a:ext cx="1993274" cy="369332"/>
          </a:xfrm>
          <a:prstGeom prst="rect">
            <a:avLst/>
          </a:prstGeom>
          <a:noFill/>
        </p:spPr>
        <p:txBody>
          <a:bodyPr wrap="square" rtlCol="0">
            <a:spAutoFit/>
          </a:bodyPr>
          <a:lstStyle/>
          <a:p>
            <a:r>
              <a:rPr lang="en-US" dirty="0"/>
              <a:t>Longshore Current</a:t>
            </a:r>
          </a:p>
        </p:txBody>
      </p:sp>
      <p:sp>
        <p:nvSpPr>
          <p:cNvPr id="44" name="TextBox 43">
            <a:extLst>
              <a:ext uri="{FF2B5EF4-FFF2-40B4-BE49-F238E27FC236}">
                <a16:creationId xmlns:a16="http://schemas.microsoft.com/office/drawing/2014/main" id="{EC9CD311-746B-4E2A-814B-DBE9F0233F63}"/>
              </a:ext>
            </a:extLst>
          </p:cNvPr>
          <p:cNvSpPr txBox="1"/>
          <p:nvPr/>
        </p:nvSpPr>
        <p:spPr>
          <a:xfrm>
            <a:off x="3612059" y="5794050"/>
            <a:ext cx="1721521" cy="369332"/>
          </a:xfrm>
          <a:prstGeom prst="rect">
            <a:avLst/>
          </a:prstGeom>
          <a:noFill/>
        </p:spPr>
        <p:txBody>
          <a:bodyPr wrap="square" rtlCol="0">
            <a:spAutoFit/>
          </a:bodyPr>
          <a:lstStyle/>
          <a:p>
            <a:r>
              <a:rPr lang="en-US" dirty="0"/>
              <a:t>Wave Approach</a:t>
            </a:r>
          </a:p>
        </p:txBody>
      </p:sp>
      <p:sp>
        <p:nvSpPr>
          <p:cNvPr id="46" name="TextBox 45">
            <a:extLst>
              <a:ext uri="{FF2B5EF4-FFF2-40B4-BE49-F238E27FC236}">
                <a16:creationId xmlns:a16="http://schemas.microsoft.com/office/drawing/2014/main" id="{FDEA369F-4066-400A-BDA1-FC95563FA7C2}"/>
              </a:ext>
            </a:extLst>
          </p:cNvPr>
          <p:cNvSpPr txBox="1"/>
          <p:nvPr/>
        </p:nvSpPr>
        <p:spPr>
          <a:xfrm>
            <a:off x="3612058" y="6359668"/>
            <a:ext cx="2078741" cy="369332"/>
          </a:xfrm>
          <a:prstGeom prst="rect">
            <a:avLst/>
          </a:prstGeom>
          <a:noFill/>
        </p:spPr>
        <p:txBody>
          <a:bodyPr wrap="square" rtlCol="0">
            <a:spAutoFit/>
          </a:bodyPr>
          <a:lstStyle/>
          <a:p>
            <a:r>
              <a:rPr lang="en-US" dirty="0"/>
              <a:t>Pass Inflow Current</a:t>
            </a:r>
          </a:p>
        </p:txBody>
      </p:sp>
    </p:spTree>
    <p:extLst>
      <p:ext uri="{BB962C8B-B14F-4D97-AF65-F5344CB8AC3E}">
        <p14:creationId xmlns:p14="http://schemas.microsoft.com/office/powerpoint/2010/main" val="422185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5CDB908-E4B9-49A6-965A-B8F7EE6DEC06}"/>
              </a:ext>
            </a:extLst>
          </p:cNvPr>
          <p:cNvPicPr>
            <a:picLocks noChangeAspect="1"/>
          </p:cNvPicPr>
          <p:nvPr/>
        </p:nvPicPr>
        <p:blipFill rotWithShape="1">
          <a:blip r:embed="rId2"/>
          <a:srcRect t="9091" r="13818"/>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194A07-160A-4AB1-BC83-FDEA73354D08}"/>
              </a:ext>
            </a:extLst>
          </p:cNvPr>
          <p:cNvSpPr>
            <a:spLocks noGrp="1"/>
          </p:cNvSpPr>
          <p:nvPr>
            <p:ph type="title"/>
          </p:nvPr>
        </p:nvSpPr>
        <p:spPr>
          <a:xfrm>
            <a:off x="371094" y="1161288"/>
            <a:ext cx="3438144" cy="1124712"/>
          </a:xfrm>
        </p:spPr>
        <p:txBody>
          <a:bodyPr anchor="b">
            <a:normAutofit/>
          </a:bodyPr>
          <a:lstStyle/>
          <a:p>
            <a:r>
              <a:rPr lang="en-US" sz="2800" dirty="0"/>
              <a:t>Method</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1E08535-29F4-437A-ACC5-5B79A13E2635}"/>
              </a:ext>
            </a:extLst>
          </p:cNvPr>
          <p:cNvSpPr>
            <a:spLocks noGrp="1"/>
          </p:cNvSpPr>
          <p:nvPr>
            <p:ph idx="1"/>
          </p:nvPr>
        </p:nvSpPr>
        <p:spPr>
          <a:xfrm>
            <a:off x="371094" y="2718054"/>
            <a:ext cx="3438906" cy="3884616"/>
          </a:xfrm>
        </p:spPr>
        <p:txBody>
          <a:bodyPr anchor="t">
            <a:normAutofit fontScale="92500" lnSpcReduction="10000"/>
          </a:bodyPr>
          <a:lstStyle/>
          <a:p>
            <a:r>
              <a:rPr lang="en-US" sz="1700" dirty="0">
                <a:effectLst/>
                <a:latin typeface="Calibri" panose="020F0502020204030204" pitchFamily="34" charset="0"/>
                <a:ea typeface="Calibri" panose="020F0502020204030204" pitchFamily="34" charset="0"/>
                <a:cs typeface="Times New Roman" panose="02020603050405020304" pitchFamily="18" charset="0"/>
              </a:rPr>
              <a:t>Develop a </a:t>
            </a:r>
            <a:r>
              <a:rPr lang="en-US" sz="1700" dirty="0">
                <a:latin typeface="Calibri" panose="020F0502020204030204" pitchFamily="34" charset="0"/>
                <a:ea typeface="Calibri" panose="020F0502020204030204" pitchFamily="34" charset="0"/>
                <a:cs typeface="Times New Roman" panose="02020603050405020304" pitchFamily="18" charset="0"/>
              </a:rPr>
              <a:t>six</a:t>
            </a:r>
            <a:r>
              <a:rPr lang="en-US" sz="1700" dirty="0">
                <a:effectLst/>
                <a:latin typeface="Calibri" panose="020F0502020204030204" pitchFamily="34" charset="0"/>
                <a:ea typeface="Calibri" panose="020F0502020204030204" pitchFamily="34" charset="0"/>
                <a:cs typeface="Times New Roman" panose="02020603050405020304" pitchFamily="18" charset="0"/>
              </a:rPr>
              <a:t>-year time series of shoreline positions along Bolivar Peninsula</a:t>
            </a:r>
            <a:r>
              <a:rPr lang="en-US" sz="1700" dirty="0">
                <a:latin typeface="Calibri" panose="020F0502020204030204" pitchFamily="34" charset="0"/>
                <a:ea typeface="Calibri" panose="020F0502020204030204" pitchFamily="34" charset="0"/>
                <a:cs typeface="Times New Roman" panose="02020603050405020304" pitchFamily="18" charset="0"/>
              </a:rPr>
              <a:t> from Sentinel 2 satellite imagery. This will include five years  </a:t>
            </a:r>
            <a:r>
              <a:rPr lang="en-US" sz="1700" dirty="0">
                <a:effectLst/>
                <a:latin typeface="Calibri" panose="020F0502020204030204" pitchFamily="34" charset="0"/>
                <a:ea typeface="Calibri" panose="020F0502020204030204" pitchFamily="34" charset="0"/>
                <a:cs typeface="Times New Roman" panose="02020603050405020304" pitchFamily="18" charset="0"/>
              </a:rPr>
              <a:t>prior to the close of Rollover Pass and one year after.</a:t>
            </a:r>
          </a:p>
          <a:p>
            <a:r>
              <a:rPr lang="en-US" sz="1700" dirty="0">
                <a:effectLst/>
                <a:latin typeface="Calibri" panose="020F0502020204030204" pitchFamily="34" charset="0"/>
                <a:ea typeface="Calibri" panose="020F0502020204030204" pitchFamily="34" charset="0"/>
                <a:cs typeface="Times New Roman" panose="02020603050405020304" pitchFamily="18" charset="0"/>
              </a:rPr>
              <a:t>Yearly and total shoreline changes are compared to the shoreline change from December 2019 to December 2020, which represents the first full year the pass has been closed since the 1950’s. </a:t>
            </a:r>
          </a:p>
          <a:p>
            <a:r>
              <a:rPr lang="en-US" sz="1700" dirty="0">
                <a:latin typeface="Calibri" panose="020F0502020204030204" pitchFamily="34" charset="0"/>
                <a:ea typeface="Calibri" panose="020F0502020204030204" pitchFamily="34" charset="0"/>
                <a:cs typeface="Times New Roman" panose="02020603050405020304" pitchFamily="18" charset="0"/>
              </a:rPr>
              <a:t>Shoreline positions are corrected using tidal information gathered based on the time each image was acquired, as well as average beach slope data.</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700" dirty="0"/>
          </a:p>
        </p:txBody>
      </p:sp>
    </p:spTree>
    <p:extLst>
      <p:ext uri="{BB962C8B-B14F-4D97-AF65-F5344CB8AC3E}">
        <p14:creationId xmlns:p14="http://schemas.microsoft.com/office/powerpoint/2010/main" val="241909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694494C-128F-4D45-832B-15E66BF55AF8}"/>
              </a:ext>
            </a:extLst>
          </p:cNvPr>
          <p:cNvPicPr>
            <a:picLocks noGrp="1" noChangeAspect="1"/>
          </p:cNvPicPr>
          <p:nvPr>
            <p:ph idx="1"/>
          </p:nvPr>
        </p:nvPicPr>
        <p:blipFill rotWithShape="1">
          <a:blip r:embed="rId3"/>
          <a:srcRect l="2532" r="23470" b="2"/>
          <a:stretch/>
        </p:blipFill>
        <p:spPr>
          <a:xfrm>
            <a:off x="-1" y="10"/>
            <a:ext cx="6096001" cy="6857990"/>
          </a:xfrm>
          <a:prstGeom prst="rect">
            <a:avLst/>
          </a:prstGeom>
        </p:spPr>
      </p:pic>
      <p:pic>
        <p:nvPicPr>
          <p:cNvPr id="5" name="Picture 4">
            <a:extLst>
              <a:ext uri="{FF2B5EF4-FFF2-40B4-BE49-F238E27FC236}">
                <a16:creationId xmlns:a16="http://schemas.microsoft.com/office/drawing/2014/main" id="{134DBE1A-BFAC-48D5-8BD3-390D1C593629}"/>
              </a:ext>
            </a:extLst>
          </p:cNvPr>
          <p:cNvPicPr>
            <a:picLocks noChangeAspect="1"/>
          </p:cNvPicPr>
          <p:nvPr/>
        </p:nvPicPr>
        <p:blipFill rotWithShape="1">
          <a:blip r:embed="rId4"/>
          <a:srcRect l="10835" r="12898" b="-1"/>
          <a:stretch/>
        </p:blipFill>
        <p:spPr>
          <a:xfrm>
            <a:off x="6094476" y="10"/>
            <a:ext cx="6094477" cy="6857990"/>
          </a:xfrm>
          <a:prstGeom prst="rect">
            <a:avLst/>
          </a:prstGeom>
        </p:spPr>
      </p:pic>
      <p:sp>
        <p:nvSpPr>
          <p:cNvPr id="22" name="Rectangle 11">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152902" y="-1181101"/>
            <a:ext cx="3886200" cy="121920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33B143-215A-4361-803A-B8EA96C4D626}"/>
              </a:ext>
            </a:extLst>
          </p:cNvPr>
          <p:cNvSpPr>
            <a:spLocks noGrp="1"/>
          </p:cNvSpPr>
          <p:nvPr>
            <p:ph type="title"/>
          </p:nvPr>
        </p:nvSpPr>
        <p:spPr>
          <a:xfrm>
            <a:off x="404553" y="3091928"/>
            <a:ext cx="9079991" cy="2387600"/>
          </a:xfrm>
        </p:spPr>
        <p:txBody>
          <a:bodyPr vert="horz" lIns="91440" tIns="45720" rIns="91440" bIns="45720" rtlCol="0" anchor="b">
            <a:normAutofit/>
          </a:bodyPr>
          <a:lstStyle/>
          <a:p>
            <a:r>
              <a:rPr lang="en-US" sz="7200" kern="1200">
                <a:solidFill>
                  <a:schemeClr val="bg1"/>
                </a:solidFill>
                <a:latin typeface="+mj-lt"/>
                <a:ea typeface="+mj-ea"/>
                <a:cs typeface="+mj-cs"/>
              </a:rPr>
              <a:t>Data Options</a:t>
            </a:r>
            <a:endParaRPr lang="en-US" sz="7200" kern="1200" dirty="0">
              <a:solidFill>
                <a:schemeClr val="bg1"/>
              </a:solidFill>
              <a:latin typeface="+mj-lt"/>
              <a:ea typeface="+mj-ea"/>
              <a:cs typeface="+mj-cs"/>
            </a:endParaRPr>
          </a:p>
        </p:txBody>
      </p:sp>
      <p:sp>
        <p:nvSpPr>
          <p:cNvPr id="23"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575039"/>
            <a:ext cx="97840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6" name="TextBox 5">
            <a:extLst>
              <a:ext uri="{FF2B5EF4-FFF2-40B4-BE49-F238E27FC236}">
                <a16:creationId xmlns:a16="http://schemas.microsoft.com/office/drawing/2014/main" id="{F1A73764-D607-4B89-92C8-C15F7E37DD76}"/>
              </a:ext>
            </a:extLst>
          </p:cNvPr>
          <p:cNvSpPr txBox="1"/>
          <p:nvPr/>
        </p:nvSpPr>
        <p:spPr>
          <a:xfrm>
            <a:off x="516432" y="280246"/>
            <a:ext cx="4949072" cy="1754326"/>
          </a:xfrm>
          <a:prstGeom prst="rect">
            <a:avLst/>
          </a:prstGeom>
          <a:solidFill>
            <a:srgbClr val="ED7D31">
              <a:alpha val="50196"/>
            </a:srgb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dirty="0"/>
              <a:t>Sentinel 2 Satellite Data</a:t>
            </a:r>
          </a:p>
          <a:p>
            <a:pPr marL="285750" indent="-285750">
              <a:buFont typeface="Arial" panose="020B0604020202020204" pitchFamily="34" charset="0"/>
              <a:buChar char="•"/>
            </a:pPr>
            <a:r>
              <a:rPr lang="en-US" dirty="0"/>
              <a:t>R,G,B and NIR in 10m Resolution</a:t>
            </a:r>
          </a:p>
          <a:p>
            <a:pPr marL="285750" indent="-285750">
              <a:buFont typeface="Arial" panose="020B0604020202020204" pitchFamily="34" charset="0"/>
              <a:buChar char="•"/>
            </a:pPr>
            <a:r>
              <a:rPr lang="en-US" dirty="0"/>
              <a:t>Good mix between temporal resolution and spatial resolution</a:t>
            </a:r>
          </a:p>
          <a:p>
            <a:pPr marL="285750" indent="-285750">
              <a:buFont typeface="Arial" panose="020B0604020202020204" pitchFamily="34" charset="0"/>
              <a:buChar char="•"/>
            </a:pPr>
            <a:r>
              <a:rPr lang="en-US" dirty="0"/>
              <a:t>Freely available for download</a:t>
            </a:r>
          </a:p>
          <a:p>
            <a:pPr marL="285750" indent="-285750">
              <a:buFont typeface="Arial" panose="020B0604020202020204" pitchFamily="34" charset="0"/>
              <a:buChar char="•"/>
            </a:pPr>
            <a:r>
              <a:rPr lang="en-US" dirty="0"/>
              <a:t>One of the data inputs used by </a:t>
            </a:r>
            <a:r>
              <a:rPr lang="en-US" dirty="0" err="1"/>
              <a:t>CoastSat</a:t>
            </a:r>
            <a:r>
              <a:rPr lang="en-US" dirty="0"/>
              <a:t> toolbox</a:t>
            </a:r>
          </a:p>
        </p:txBody>
      </p:sp>
      <p:sp>
        <p:nvSpPr>
          <p:cNvPr id="7" name="TextBox 6">
            <a:extLst>
              <a:ext uri="{FF2B5EF4-FFF2-40B4-BE49-F238E27FC236}">
                <a16:creationId xmlns:a16="http://schemas.microsoft.com/office/drawing/2014/main" id="{3F43B9FD-D6A7-4EFC-9E46-8C57644F62C8}"/>
              </a:ext>
            </a:extLst>
          </p:cNvPr>
          <p:cNvSpPr txBox="1"/>
          <p:nvPr/>
        </p:nvSpPr>
        <p:spPr>
          <a:xfrm>
            <a:off x="6726497" y="280246"/>
            <a:ext cx="4949071" cy="1477328"/>
          </a:xfrm>
          <a:prstGeom prst="rect">
            <a:avLst/>
          </a:prstGeom>
          <a:solidFill>
            <a:srgbClr val="ED7D31">
              <a:alpha val="50196"/>
            </a:srgb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dirty="0">
                <a:solidFill>
                  <a:schemeClr val="bg1"/>
                </a:solidFill>
              </a:rPr>
              <a:t>Landsat 7 and 8 Satellite Data</a:t>
            </a:r>
          </a:p>
          <a:p>
            <a:pPr marL="285750" indent="-285750">
              <a:buFont typeface="Arial" panose="020B0604020202020204" pitchFamily="34" charset="0"/>
              <a:buChar char="•"/>
            </a:pPr>
            <a:r>
              <a:rPr lang="en-US" dirty="0">
                <a:solidFill>
                  <a:schemeClr val="bg1"/>
                </a:solidFill>
              </a:rPr>
              <a:t>30m Resolution</a:t>
            </a:r>
          </a:p>
          <a:p>
            <a:pPr marL="285750" indent="-285750">
              <a:buFont typeface="Arial" panose="020B0604020202020204" pitchFamily="34" charset="0"/>
              <a:buChar char="•"/>
            </a:pPr>
            <a:r>
              <a:rPr lang="en-US" dirty="0">
                <a:solidFill>
                  <a:schemeClr val="bg1"/>
                </a:solidFill>
              </a:rPr>
              <a:t>One of the data inputs used by the </a:t>
            </a:r>
            <a:r>
              <a:rPr lang="en-US" dirty="0" err="1">
                <a:solidFill>
                  <a:schemeClr val="bg1"/>
                </a:solidFill>
              </a:rPr>
              <a:t>CoastSat</a:t>
            </a:r>
            <a:r>
              <a:rPr lang="en-US" dirty="0">
                <a:solidFill>
                  <a:schemeClr val="bg1"/>
                </a:solidFill>
              </a:rPr>
              <a:t> toolbox</a:t>
            </a:r>
          </a:p>
          <a:p>
            <a:pPr marL="285750" indent="-285750">
              <a:buFont typeface="Arial" panose="020B0604020202020204" pitchFamily="34" charset="0"/>
              <a:buChar char="•"/>
            </a:pPr>
            <a:endParaRPr lang="en-US" dirty="0">
              <a:solidFill>
                <a:schemeClr val="bg1">
                  <a:lumMod val="75000"/>
                </a:schemeClr>
              </a:solidFill>
            </a:endParaRPr>
          </a:p>
        </p:txBody>
      </p:sp>
      <p:sp>
        <p:nvSpPr>
          <p:cNvPr id="8" name="TextBox 7">
            <a:extLst>
              <a:ext uri="{FF2B5EF4-FFF2-40B4-BE49-F238E27FC236}">
                <a16:creationId xmlns:a16="http://schemas.microsoft.com/office/drawing/2014/main" id="{772F7B93-9711-416C-A2E4-908191340FAE}"/>
              </a:ext>
            </a:extLst>
          </p:cNvPr>
          <p:cNvSpPr txBox="1"/>
          <p:nvPr/>
        </p:nvSpPr>
        <p:spPr>
          <a:xfrm>
            <a:off x="9923110" y="5309411"/>
            <a:ext cx="2186871" cy="1384995"/>
          </a:xfrm>
          <a:prstGeom prst="rect">
            <a:avLst/>
          </a:prstGeom>
          <a:noFill/>
        </p:spPr>
        <p:txBody>
          <a:bodyPr wrap="square" rtlCol="0">
            <a:spAutoFit/>
          </a:bodyPr>
          <a:lstStyle/>
          <a:p>
            <a:r>
              <a:rPr lang="en-US" sz="1400" b="1" dirty="0">
                <a:solidFill>
                  <a:schemeClr val="bg1">
                    <a:lumMod val="75000"/>
                  </a:schemeClr>
                </a:solidFill>
              </a:rPr>
              <a:t>Other Options</a:t>
            </a:r>
          </a:p>
          <a:p>
            <a:pPr marL="285750" indent="-285750">
              <a:buFont typeface="Arial" panose="020B0604020202020204" pitchFamily="34" charset="0"/>
              <a:buChar char="•"/>
            </a:pPr>
            <a:r>
              <a:rPr lang="en-US" sz="1400" dirty="0">
                <a:solidFill>
                  <a:schemeClr val="bg1">
                    <a:lumMod val="75000"/>
                  </a:schemeClr>
                </a:solidFill>
              </a:rPr>
              <a:t>Planet Dove – Four-band, 3m resolution </a:t>
            </a:r>
          </a:p>
          <a:p>
            <a:pPr marL="285750" indent="-285750">
              <a:buFont typeface="Arial" panose="020B0604020202020204" pitchFamily="34" charset="0"/>
              <a:buChar char="•"/>
            </a:pPr>
            <a:r>
              <a:rPr lang="en-US" sz="1400" dirty="0">
                <a:solidFill>
                  <a:schemeClr val="bg1">
                    <a:lumMod val="75000"/>
                  </a:schemeClr>
                </a:solidFill>
              </a:rPr>
              <a:t>NAIP Imagery - ~1m resolution</a:t>
            </a:r>
          </a:p>
          <a:p>
            <a:pPr marL="285750" indent="-285750">
              <a:buFont typeface="Arial" panose="020B0604020202020204" pitchFamily="34" charset="0"/>
              <a:buChar char="•"/>
            </a:pPr>
            <a:endParaRPr lang="en-US" sz="1400" dirty="0">
              <a:solidFill>
                <a:schemeClr val="bg1">
                  <a:lumMod val="75000"/>
                </a:schemeClr>
              </a:solidFill>
            </a:endParaRPr>
          </a:p>
        </p:txBody>
      </p:sp>
    </p:spTree>
    <p:extLst>
      <p:ext uri="{BB962C8B-B14F-4D97-AF65-F5344CB8AC3E}">
        <p14:creationId xmlns:p14="http://schemas.microsoft.com/office/powerpoint/2010/main" val="419043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698CF0-94F0-453A-902D-C4C450324DB8}"/>
              </a:ext>
            </a:extLst>
          </p:cNvPr>
          <p:cNvSpPr>
            <a:spLocks noGrp="1"/>
          </p:cNvSpPr>
          <p:nvPr>
            <p:ph type="title"/>
          </p:nvPr>
        </p:nvSpPr>
        <p:spPr>
          <a:xfrm>
            <a:off x="0" y="0"/>
            <a:ext cx="11722608" cy="2011680"/>
          </a:xfrm>
          <a:solidFill>
            <a:schemeClr val="bg1">
              <a:lumMod val="95000"/>
            </a:schemeClr>
          </a:solidFill>
          <a:ln>
            <a:noFill/>
          </a:ln>
          <a:effectLst>
            <a:glow rad="63500">
              <a:schemeClr val="accent2">
                <a:satMod val="175000"/>
                <a:alpha val="40000"/>
              </a:schemeClr>
            </a:glow>
            <a:outerShdw blurRad="50800" dist="38100" dir="2700000" algn="tl" rotWithShape="0">
              <a:prstClr val="black">
                <a:alpha val="40000"/>
              </a:prstClr>
            </a:outerShdw>
          </a:effectLst>
        </p:spPr>
        <p:txBody>
          <a:bodyPr>
            <a:normAutofit/>
          </a:bodyPr>
          <a:lstStyle/>
          <a:p>
            <a:pPr algn="ctr"/>
            <a:r>
              <a:rPr lang="en-US" sz="4000" b="1" dirty="0"/>
              <a:t>Google Earth Engine</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E73344F-7088-4221-B6B7-69190A6BF999}"/>
              </a:ext>
            </a:extLst>
          </p:cNvPr>
          <p:cNvPicPr>
            <a:picLocks noChangeAspect="1"/>
          </p:cNvPicPr>
          <p:nvPr/>
        </p:nvPicPr>
        <p:blipFill rotWithShape="1">
          <a:blip r:embed="rId2"/>
          <a:srcRect l="3755" r="17751" b="1"/>
          <a:stretch/>
        </p:blipFill>
        <p:spPr>
          <a:xfrm>
            <a:off x="908304" y="2478024"/>
            <a:ext cx="6009855" cy="3694176"/>
          </a:xfrm>
          <a:prstGeom prst="rect">
            <a:avLst/>
          </a:prstGeom>
        </p:spPr>
      </p:pic>
      <p:sp>
        <p:nvSpPr>
          <p:cNvPr id="3" name="Content Placeholder 2">
            <a:extLst>
              <a:ext uri="{FF2B5EF4-FFF2-40B4-BE49-F238E27FC236}">
                <a16:creationId xmlns:a16="http://schemas.microsoft.com/office/drawing/2014/main" id="{A9AF6227-DD21-4FF3-978A-8E7CA0CE3ABA}"/>
              </a:ext>
            </a:extLst>
          </p:cNvPr>
          <p:cNvSpPr>
            <a:spLocks noGrp="1"/>
          </p:cNvSpPr>
          <p:nvPr>
            <p:ph idx="1"/>
          </p:nvPr>
        </p:nvSpPr>
        <p:spPr>
          <a:xfrm>
            <a:off x="7411453" y="2478024"/>
            <a:ext cx="3872243" cy="3694176"/>
          </a:xfrm>
        </p:spPr>
        <p:txBody>
          <a:bodyPr anchor="ctr">
            <a:normAutofit/>
          </a:bodyPr>
          <a:lstStyle/>
          <a:p>
            <a:r>
              <a:rPr lang="en-US" sz="1700" b="0" i="0">
                <a:effectLst/>
                <a:latin typeface="Google Sans"/>
              </a:rPr>
              <a:t>“Earth Engine is a platform for scientific analysis and visualization of geospatial datasets, for academic, non-profit, business and government users” (Gorelick, et al., 2017). </a:t>
            </a:r>
          </a:p>
          <a:p>
            <a:r>
              <a:rPr lang="en-US" sz="1700">
                <a:latin typeface="Google Sans"/>
              </a:rPr>
              <a:t>Powered by Google Cloud Platform</a:t>
            </a:r>
          </a:p>
          <a:p>
            <a:r>
              <a:rPr lang="en-US" sz="1700">
                <a:latin typeface="Google Sans"/>
              </a:rPr>
              <a:t>Access to multi-petabyte catalog of satellite imagery, such as Sentinel and Landsat</a:t>
            </a:r>
          </a:p>
          <a:p>
            <a:r>
              <a:rPr lang="en-US" sz="1700">
                <a:latin typeface="Google Sans"/>
              </a:rPr>
              <a:t>Ability to write geoprocessing codes in Python or Javascript </a:t>
            </a:r>
          </a:p>
          <a:p>
            <a:r>
              <a:rPr lang="en-US" sz="1700">
                <a:latin typeface="Google Sans"/>
              </a:rPr>
              <a:t>Web-based Integrated Development Environment (IDE)</a:t>
            </a:r>
            <a:endParaRPr lang="en-US" sz="1700"/>
          </a:p>
        </p:txBody>
      </p:sp>
    </p:spTree>
    <p:extLst>
      <p:ext uri="{BB962C8B-B14F-4D97-AF65-F5344CB8AC3E}">
        <p14:creationId xmlns:p14="http://schemas.microsoft.com/office/powerpoint/2010/main" val="2672198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andy beach next to the ocean&#10;&#10;Description automatically generated">
            <a:extLst>
              <a:ext uri="{FF2B5EF4-FFF2-40B4-BE49-F238E27FC236}">
                <a16:creationId xmlns:a16="http://schemas.microsoft.com/office/drawing/2014/main" id="{3D05248C-174A-4C47-8DB2-53AFE5B4CAC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0138" r="17625" b="-1"/>
          <a:stretch/>
        </p:blipFill>
        <p:spPr>
          <a:xfrm>
            <a:off x="5940872" y="0"/>
            <a:ext cx="6394152" cy="6857990"/>
          </a:xfrm>
          <a:prstGeom prst="rect">
            <a:avLst/>
          </a:prstGeom>
        </p:spPr>
      </p:pic>
      <p:sp>
        <p:nvSpPr>
          <p:cNvPr id="2" name="Title 1">
            <a:extLst>
              <a:ext uri="{FF2B5EF4-FFF2-40B4-BE49-F238E27FC236}">
                <a16:creationId xmlns:a16="http://schemas.microsoft.com/office/drawing/2014/main" id="{B8E95E62-AA45-4A67-AE77-2FD79E942486}"/>
              </a:ext>
            </a:extLst>
          </p:cNvPr>
          <p:cNvSpPr>
            <a:spLocks noGrp="1"/>
          </p:cNvSpPr>
          <p:nvPr>
            <p:ph type="title"/>
          </p:nvPr>
        </p:nvSpPr>
        <p:spPr>
          <a:xfrm>
            <a:off x="804998" y="798445"/>
            <a:ext cx="11530026" cy="1311664"/>
          </a:xfrm>
          <a:solidFill>
            <a:srgbClr val="ED7D31"/>
          </a:solidFill>
        </p:spPr>
        <p:txBody>
          <a:bodyPr>
            <a:normAutofit/>
          </a:bodyPr>
          <a:lstStyle/>
          <a:p>
            <a:pPr algn="ctr"/>
            <a:r>
              <a:rPr lang="en-US" b="1" dirty="0">
                <a:solidFill>
                  <a:schemeClr val="bg1"/>
                </a:solidFill>
              </a:rPr>
              <a:t>						   </a:t>
            </a:r>
            <a:r>
              <a:rPr lang="en-US" b="1" dirty="0" err="1">
                <a:solidFill>
                  <a:schemeClr val="bg1"/>
                </a:solidFill>
              </a:rPr>
              <a:t>CoastSat</a:t>
            </a:r>
            <a:r>
              <a:rPr lang="en-US" b="1" dirty="0">
                <a:solidFill>
                  <a:schemeClr val="bg1"/>
                </a:solidFill>
              </a:rPr>
              <a:t> Toolbox</a:t>
            </a:r>
          </a:p>
        </p:txBody>
      </p:sp>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47B07AA9-C760-4290-89DD-0A414C5CACCC}"/>
              </a:ext>
            </a:extLst>
          </p:cNvPr>
          <p:cNvSpPr>
            <a:spLocks noGrp="1"/>
          </p:cNvSpPr>
          <p:nvPr>
            <p:ph idx="1"/>
          </p:nvPr>
        </p:nvSpPr>
        <p:spPr>
          <a:xfrm>
            <a:off x="804997" y="472272"/>
            <a:ext cx="4706803" cy="5928527"/>
          </a:xfrm>
        </p:spPr>
        <p:txBody>
          <a:bodyPr anchor="ctr">
            <a:normAutofit/>
          </a:bodyPr>
          <a:lstStyle/>
          <a:p>
            <a:r>
              <a:rPr lang="en-US" sz="1800" dirty="0" err="1">
                <a:solidFill>
                  <a:srgbClr val="000000"/>
                </a:solidFill>
                <a:latin typeface="Charis SIL"/>
              </a:rPr>
              <a:t>CoastSat</a:t>
            </a:r>
            <a:r>
              <a:rPr lang="en-US" sz="1800" dirty="0">
                <a:solidFill>
                  <a:srgbClr val="000000"/>
                </a:solidFill>
                <a:latin typeface="Charis SIL"/>
              </a:rPr>
              <a:t> is a Python toolbox for Google Earth Engine that allows the extraction of coastline positions on sandy beaches from a time series of Sentinel 2 and Landsat images. </a:t>
            </a:r>
          </a:p>
          <a:p>
            <a:pPr marL="800100" lvl="1" indent="-342900">
              <a:buFont typeface="+mj-lt"/>
              <a:buAutoNum type="arabicPeriod"/>
            </a:pPr>
            <a:r>
              <a:rPr lang="en-US" sz="1400" dirty="0">
                <a:solidFill>
                  <a:srgbClr val="000000"/>
                </a:solidFill>
                <a:latin typeface="Charis SIL"/>
              </a:rPr>
              <a:t>“R</a:t>
            </a:r>
            <a:r>
              <a:rPr lang="en-US" sz="1400" b="0" i="0" u="none" strike="noStrike" baseline="0" dirty="0">
                <a:solidFill>
                  <a:srgbClr val="000000"/>
                </a:solidFill>
                <a:latin typeface="Charis SIL"/>
              </a:rPr>
              <a:t>etrieval of the images from the GEE archive.”</a:t>
            </a:r>
          </a:p>
          <a:p>
            <a:pPr marL="1257300" lvl="2" indent="-342900">
              <a:buFont typeface="+mj-lt"/>
              <a:buAutoNum type="romanLcPeriod"/>
            </a:pPr>
            <a:r>
              <a:rPr lang="en-US" sz="1400" b="0" i="0" u="none" strike="noStrike" baseline="0" dirty="0">
                <a:solidFill>
                  <a:srgbClr val="000000"/>
                </a:solidFill>
                <a:latin typeface="Charis SIL"/>
              </a:rPr>
              <a:t>Via Google Earth Engine Python API</a:t>
            </a:r>
          </a:p>
          <a:p>
            <a:pPr marL="800100" lvl="1" indent="-342900">
              <a:buFont typeface="+mj-lt"/>
              <a:buAutoNum type="arabicPeriod"/>
            </a:pPr>
            <a:r>
              <a:rPr lang="en-US" sz="1400" dirty="0">
                <a:solidFill>
                  <a:srgbClr val="000000"/>
                </a:solidFill>
                <a:latin typeface="Charis SIL"/>
              </a:rPr>
              <a:t>“P</a:t>
            </a:r>
            <a:r>
              <a:rPr lang="en-US" sz="1400" b="0" i="0" u="none" strike="noStrike" baseline="0" dirty="0">
                <a:solidFill>
                  <a:srgbClr val="000000"/>
                </a:solidFill>
                <a:latin typeface="Charis SIL"/>
              </a:rPr>
              <a:t>re-processing of the multispectral images (cloud masking, </a:t>
            </a:r>
            <a:r>
              <a:rPr lang="en-US" sz="1400" b="0" i="0" u="none" strike="noStrike" baseline="0" dirty="0" err="1">
                <a:solidFill>
                  <a:srgbClr val="000000"/>
                </a:solidFill>
                <a:latin typeface="Charis SIL"/>
              </a:rPr>
              <a:t>pansharpening</a:t>
            </a:r>
            <a:r>
              <a:rPr lang="en-US" sz="1400" b="0" i="0" u="none" strike="noStrike" baseline="0" dirty="0">
                <a:solidFill>
                  <a:srgbClr val="000000"/>
                </a:solidFill>
                <a:latin typeface="Charis SIL"/>
              </a:rPr>
              <a:t> and down-sampling).”</a:t>
            </a:r>
          </a:p>
          <a:p>
            <a:pPr marL="1257300" lvl="2" indent="-342900">
              <a:buFont typeface="+mj-lt"/>
              <a:buAutoNum type="romanLcPeriod"/>
            </a:pPr>
            <a:r>
              <a:rPr lang="en-US" sz="1400" dirty="0">
                <a:solidFill>
                  <a:srgbClr val="000000"/>
                </a:solidFill>
                <a:latin typeface="Charis SIL"/>
              </a:rPr>
              <a:t>Limit images containing too many cloud pixels using QA band for the imagery</a:t>
            </a:r>
          </a:p>
          <a:p>
            <a:pPr marL="1257300" lvl="2" indent="-342900">
              <a:buFont typeface="+mj-lt"/>
              <a:buAutoNum type="romanLcPeriod"/>
            </a:pPr>
            <a:r>
              <a:rPr lang="en-US" sz="1400" b="0" i="0" u="none" strike="noStrike" baseline="0" dirty="0">
                <a:solidFill>
                  <a:srgbClr val="000000"/>
                </a:solidFill>
                <a:latin typeface="Charis SIL"/>
              </a:rPr>
              <a:t>Sentinel 2 imagery (SWIR1) is </a:t>
            </a:r>
            <a:r>
              <a:rPr lang="en-US" sz="1400" b="0" i="0" u="none" strike="noStrike" baseline="0" dirty="0" err="1">
                <a:solidFill>
                  <a:srgbClr val="000000"/>
                </a:solidFill>
                <a:latin typeface="Charis SIL"/>
              </a:rPr>
              <a:t>downsamp</a:t>
            </a:r>
            <a:r>
              <a:rPr lang="en-US" sz="1400" dirty="0" err="1">
                <a:solidFill>
                  <a:srgbClr val="000000"/>
                </a:solidFill>
                <a:latin typeface="Charis SIL"/>
              </a:rPr>
              <a:t>led</a:t>
            </a:r>
            <a:r>
              <a:rPr lang="en-US" sz="1400" dirty="0">
                <a:solidFill>
                  <a:srgbClr val="000000"/>
                </a:solidFill>
                <a:latin typeface="Charis SIL"/>
              </a:rPr>
              <a:t> to 10m using bilinear interpolation algorithm</a:t>
            </a:r>
            <a:endParaRPr lang="en-US" sz="1400" b="0" i="0" u="none" strike="noStrike" baseline="0" dirty="0">
              <a:solidFill>
                <a:srgbClr val="000000"/>
              </a:solidFill>
              <a:latin typeface="Charis SIL"/>
            </a:endParaRPr>
          </a:p>
          <a:p>
            <a:pPr marL="800100" lvl="1" indent="-342900">
              <a:buFont typeface="+mj-lt"/>
              <a:buAutoNum type="arabicPeriod"/>
            </a:pPr>
            <a:r>
              <a:rPr lang="en-US" sz="1400" dirty="0">
                <a:solidFill>
                  <a:srgbClr val="000000"/>
                </a:solidFill>
                <a:latin typeface="Charis SIL"/>
              </a:rPr>
              <a:t>“S</a:t>
            </a:r>
            <a:r>
              <a:rPr lang="en-US" sz="1400" b="0" i="0" u="none" strike="noStrike" baseline="0" dirty="0">
                <a:solidFill>
                  <a:srgbClr val="000000"/>
                </a:solidFill>
                <a:latin typeface="Charis SIL"/>
              </a:rPr>
              <a:t>ub-pixel resolution shoreline extraction.” </a:t>
            </a:r>
          </a:p>
          <a:p>
            <a:pPr marL="1257300" lvl="2" indent="-342900">
              <a:buFont typeface="+mj-lt"/>
              <a:buAutoNum type="romanLcPeriod"/>
            </a:pPr>
            <a:r>
              <a:rPr lang="en-US" sz="1400" dirty="0">
                <a:solidFill>
                  <a:srgbClr val="000000"/>
                </a:solidFill>
                <a:latin typeface="Charis SIL"/>
              </a:rPr>
              <a:t>Instantaneous shoreline at image acquisition time</a:t>
            </a:r>
          </a:p>
          <a:p>
            <a:pPr marL="1257300" lvl="2" indent="-342900">
              <a:buFont typeface="+mj-lt"/>
              <a:buAutoNum type="romanLcPeriod"/>
            </a:pPr>
            <a:r>
              <a:rPr lang="en-US" sz="1400" b="0" i="0" u="none" strike="noStrike" baseline="0" dirty="0">
                <a:solidFill>
                  <a:srgbClr val="000000"/>
                </a:solidFill>
                <a:latin typeface="Charis SIL"/>
              </a:rPr>
              <a:t>Fo</a:t>
            </a:r>
            <a:r>
              <a:rPr lang="en-US" sz="1400" dirty="0">
                <a:solidFill>
                  <a:srgbClr val="000000"/>
                </a:solidFill>
                <a:latin typeface="Charis SIL"/>
              </a:rPr>
              <a:t>ur-class image classification </a:t>
            </a:r>
          </a:p>
          <a:p>
            <a:pPr marL="1257300" lvl="2" indent="-342900">
              <a:buFont typeface="+mj-lt"/>
              <a:buAutoNum type="romanLcPeriod"/>
            </a:pPr>
            <a:r>
              <a:rPr lang="en-US" sz="1400" b="0" i="0" u="none" strike="noStrike" baseline="0" dirty="0">
                <a:solidFill>
                  <a:srgbClr val="000000"/>
                </a:solidFill>
                <a:latin typeface="Charis SIL"/>
              </a:rPr>
              <a:t>Sub-pixel (fu</a:t>
            </a:r>
            <a:r>
              <a:rPr lang="en-US" sz="1400" dirty="0">
                <a:solidFill>
                  <a:srgbClr val="000000"/>
                </a:solidFill>
                <a:latin typeface="Charis SIL"/>
              </a:rPr>
              <a:t>zzy border segmentation)</a:t>
            </a:r>
            <a:endParaRPr lang="en-US" sz="1400" b="0" i="0" u="none" strike="noStrike" baseline="0" dirty="0">
              <a:solidFill>
                <a:srgbClr val="000000"/>
              </a:solidFill>
              <a:latin typeface="Charis SIL"/>
            </a:endParaRPr>
          </a:p>
          <a:p>
            <a:pPr marL="800100" lvl="1" indent="-342900">
              <a:buFont typeface="+mj-lt"/>
              <a:buAutoNum type="arabicPeriod"/>
            </a:pPr>
            <a:r>
              <a:rPr lang="en-US" sz="1400" dirty="0">
                <a:solidFill>
                  <a:srgbClr val="000000"/>
                </a:solidFill>
                <a:latin typeface="Charis SIL"/>
              </a:rPr>
              <a:t>“T</a:t>
            </a:r>
            <a:r>
              <a:rPr lang="en-US" sz="1400" b="0" i="0" u="none" strike="noStrike" baseline="0" dirty="0">
                <a:solidFill>
                  <a:srgbClr val="000000"/>
                </a:solidFill>
                <a:latin typeface="Charis SIL"/>
              </a:rPr>
              <a:t>ime-series of shoreline position along shore-normal transects.”</a:t>
            </a:r>
          </a:p>
          <a:p>
            <a:pPr marL="800100" lvl="1" indent="-342900">
              <a:buFont typeface="+mj-lt"/>
              <a:buAutoNum type="arabicPeriod"/>
            </a:pPr>
            <a:r>
              <a:rPr lang="en-US" sz="1400" dirty="0">
                <a:solidFill>
                  <a:srgbClr val="000000"/>
                </a:solidFill>
                <a:latin typeface="Charis SIL"/>
              </a:rPr>
              <a:t>Coast location correction</a:t>
            </a:r>
          </a:p>
          <a:p>
            <a:pPr marL="1257300" lvl="2" indent="-342900">
              <a:buFont typeface="+mj-lt"/>
              <a:buAutoNum type="romanLcPeriod"/>
            </a:pPr>
            <a:r>
              <a:rPr lang="en-US" sz="1400" dirty="0">
                <a:solidFill>
                  <a:srgbClr val="000000"/>
                </a:solidFill>
                <a:latin typeface="Charis SIL"/>
              </a:rPr>
              <a:t>Uses average beach slope and information from local tide gauges</a:t>
            </a:r>
          </a:p>
          <a:p>
            <a:pPr marL="457200" lvl="1" indent="0">
              <a:buNone/>
            </a:pPr>
            <a:r>
              <a:rPr lang="en-US" sz="1400" dirty="0">
                <a:solidFill>
                  <a:srgbClr val="000000"/>
                </a:solidFill>
                <a:latin typeface="Charis SIL"/>
              </a:rPr>
              <a:t>(Vos, et al., 2019). </a:t>
            </a:r>
          </a:p>
        </p:txBody>
      </p:sp>
    </p:spTree>
    <p:extLst>
      <p:ext uri="{BB962C8B-B14F-4D97-AF65-F5344CB8AC3E}">
        <p14:creationId xmlns:p14="http://schemas.microsoft.com/office/powerpoint/2010/main" val="41482279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2670</Words>
  <Application>Microsoft Office PowerPoint</Application>
  <PresentationFormat>Widescreen</PresentationFormat>
  <Paragraphs>159</Paragraphs>
  <Slides>14</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Avenir Next LT Pro</vt:lpstr>
      <vt:lpstr>Calibri</vt:lpstr>
      <vt:lpstr>Calibri Light</vt:lpstr>
      <vt:lpstr>Cambria Math</vt:lpstr>
      <vt:lpstr>Charis SIL</vt:lpstr>
      <vt:lpstr>Google Sans</vt:lpstr>
      <vt:lpstr>Times New Roman</vt:lpstr>
      <vt:lpstr>Office Theme</vt:lpstr>
      <vt:lpstr>Effects of the Rollover Pass Closure on Coastal Erosion– Bolivar Peninsula, TX</vt:lpstr>
      <vt:lpstr>Background – Rollover Pass </vt:lpstr>
      <vt:lpstr>Study Goal</vt:lpstr>
      <vt:lpstr>Study Area</vt:lpstr>
      <vt:lpstr>Beach Geomorphology </vt:lpstr>
      <vt:lpstr>Method</vt:lpstr>
      <vt:lpstr>Data Options</vt:lpstr>
      <vt:lpstr>Google Earth Engine</vt:lpstr>
      <vt:lpstr>         CoastSat Toolbox</vt:lpstr>
      <vt:lpstr>Coast Location Correction</vt:lpstr>
      <vt:lpstr>Calculating Beach Slope</vt:lpstr>
      <vt:lpstr>Accuracy Assessment </vt:lpstr>
      <vt:lpstr>Possible Pitfalls</vt:lpstr>
      <vt:lpstr>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Effects of the Rollover Pass Closure on Coastal Erosion– Bolivar Peninsula, TX</dc:title>
  <dc:creator>Alliger, Gregory Xavier</dc:creator>
  <cp:lastModifiedBy>Alliger, Gregory Xavier</cp:lastModifiedBy>
  <cp:revision>5</cp:revision>
  <dcterms:created xsi:type="dcterms:W3CDTF">2020-12-04T01:35:24Z</dcterms:created>
  <dcterms:modified xsi:type="dcterms:W3CDTF">2020-12-04T02:08:45Z</dcterms:modified>
</cp:coreProperties>
</file>