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27"/>
  </p:notesMasterIdLst>
  <p:handoutMasterIdLst>
    <p:handoutMasterId r:id="rId28"/>
  </p:handoutMasterIdLst>
  <p:sldIdLst>
    <p:sldId id="259" r:id="rId3"/>
    <p:sldId id="285" r:id="rId4"/>
    <p:sldId id="264" r:id="rId5"/>
    <p:sldId id="278" r:id="rId6"/>
    <p:sldId id="265" r:id="rId7"/>
    <p:sldId id="267" r:id="rId8"/>
    <p:sldId id="274" r:id="rId9"/>
    <p:sldId id="284" r:id="rId10"/>
    <p:sldId id="268" r:id="rId11"/>
    <p:sldId id="279" r:id="rId12"/>
    <p:sldId id="283" r:id="rId13"/>
    <p:sldId id="272" r:id="rId14"/>
    <p:sldId id="270" r:id="rId15"/>
    <p:sldId id="261" r:id="rId16"/>
    <p:sldId id="262" r:id="rId17"/>
    <p:sldId id="263" r:id="rId18"/>
    <p:sldId id="260" r:id="rId19"/>
    <p:sldId id="269" r:id="rId20"/>
    <p:sldId id="275" r:id="rId21"/>
    <p:sldId id="280" r:id="rId22"/>
    <p:sldId id="276" r:id="rId23"/>
    <p:sldId id="277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How Often Do You </a:t>
            </a:r>
            <a:r>
              <a:rPr lang="en-US" sz="1800" dirty="0" smtClean="0"/>
              <a:t>Use </a:t>
            </a:r>
            <a:r>
              <a:rPr lang="en-US" sz="1800" dirty="0"/>
              <a:t>GIS?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706573950565992"/>
          <c:y val="0.27636730159167094"/>
          <c:w val="0.37821123040777105"/>
          <c:h val="0.498251552957060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Never </c:v>
                </c:pt>
                <c:pt idx="1">
                  <c:v>Seldom</c:v>
                </c:pt>
                <c:pt idx="2">
                  <c:v>Occasionally</c:v>
                </c:pt>
                <c:pt idx="3">
                  <c:v>Weekly</c:v>
                </c:pt>
                <c:pt idx="4">
                  <c:v>Daily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4.12</c:v>
                </c:pt>
                <c:pt idx="1">
                  <c:v>9.2799999999999994</c:v>
                </c:pt>
                <c:pt idx="2">
                  <c:v>17.53</c:v>
                </c:pt>
                <c:pt idx="3">
                  <c:v>26.8</c:v>
                </c:pt>
                <c:pt idx="4">
                  <c:v>42.27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What GIS Software Do You Use?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Sheet1!$A$44:$A$49</c:f>
              <c:strCache>
                <c:ptCount val="6"/>
                <c:pt idx="0">
                  <c:v>ArcGIS (ArcMAP)</c:v>
                </c:pt>
                <c:pt idx="1">
                  <c:v>ArcExplorer</c:v>
                </c:pt>
                <c:pt idx="2">
                  <c:v>Google Earth</c:v>
                </c:pt>
                <c:pt idx="3">
                  <c:v>Google Maps</c:v>
                </c:pt>
                <c:pt idx="4">
                  <c:v>QGIS</c:v>
                </c:pt>
                <c:pt idx="5">
                  <c:v>AutoCAD MAP</c:v>
                </c:pt>
              </c:strCache>
            </c:strRef>
          </c:cat>
          <c:val>
            <c:numRef>
              <c:f>Sheet1!$B$44:$B$49</c:f>
              <c:numCache>
                <c:formatCode>0.00%</c:formatCode>
                <c:ptCount val="6"/>
                <c:pt idx="0">
                  <c:v>0.52749999999999997</c:v>
                </c:pt>
                <c:pt idx="1">
                  <c:v>0.13189999999999999</c:v>
                </c:pt>
                <c:pt idx="2">
                  <c:v>0.79120000000000001</c:v>
                </c:pt>
                <c:pt idx="3">
                  <c:v>0.53849999999999998</c:v>
                </c:pt>
                <c:pt idx="4">
                  <c:v>2.1999999999999999E-2</c:v>
                </c:pt>
                <c:pt idx="5">
                  <c:v>0.32969999999999999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604648"/>
        <c:axId val="300604256"/>
      </c:barChart>
      <c:valAx>
        <c:axId val="300604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00604648"/>
        <c:crosses val="autoZero"/>
        <c:crossBetween val="between"/>
      </c:valAx>
      <c:catAx>
        <c:axId val="300604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04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If You Don't Use GIS,</a:t>
            </a:r>
            <a:r>
              <a:rPr lang="en-US" sz="1800" baseline="0" dirty="0">
                <a:solidFill>
                  <a:schemeClr val="tx1"/>
                </a:solidFill>
              </a:rPr>
              <a:t> What is the Reason?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396432455157651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Sheet1!$E$59:$E$62</c:f>
              <c:strCache>
                <c:ptCount val="4"/>
                <c:pt idx="0">
                  <c:v>It is too expensive</c:v>
                </c:pt>
                <c:pt idx="1">
                  <c:v>I have no applications needing GIS</c:v>
                </c:pt>
                <c:pt idx="2">
                  <c:v>I don't understand GIS well enough to understand its role in my business</c:v>
                </c:pt>
                <c:pt idx="3">
                  <c:v>Other </c:v>
                </c:pt>
              </c:strCache>
            </c:strRef>
          </c:cat>
          <c:val>
            <c:numRef>
              <c:f>Sheet1!$F$59:$F$62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3571744"/>
        <c:axId val="301299968"/>
      </c:barChart>
      <c:catAx>
        <c:axId val="30357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299968"/>
        <c:crosses val="autoZero"/>
        <c:auto val="1"/>
        <c:lblAlgn val="ctr"/>
        <c:lblOffset val="100"/>
        <c:noMultiLvlLbl val="0"/>
      </c:catAx>
      <c:valAx>
        <c:axId val="30129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7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What</a:t>
            </a:r>
            <a:r>
              <a:rPr lang="en-US" sz="1800" baseline="0" dirty="0">
                <a:solidFill>
                  <a:schemeClr val="tx1"/>
                </a:solidFill>
              </a:rPr>
              <a:t> Is The Most Important Us</a:t>
            </a: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baseline="0" dirty="0">
                <a:solidFill>
                  <a:schemeClr val="tx1"/>
                </a:solidFill>
              </a:rPr>
              <a:t> of </a:t>
            </a:r>
            <a:r>
              <a:rPr lang="en-US" sz="1800" baseline="0" dirty="0" smtClean="0">
                <a:solidFill>
                  <a:schemeClr val="tx1"/>
                </a:solidFill>
              </a:rPr>
              <a:t>GIS, based on your usage?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Sheet1!$D$34:$D$38</c:f>
              <c:strCache>
                <c:ptCount val="5"/>
                <c:pt idx="0">
                  <c:v>Data Management</c:v>
                </c:pt>
                <c:pt idx="1">
                  <c:v>Data Research</c:v>
                </c:pt>
                <c:pt idx="2">
                  <c:v>Mapping</c:v>
                </c:pt>
                <c:pt idx="3">
                  <c:v>Data Analysis</c:v>
                </c:pt>
                <c:pt idx="4">
                  <c:v>Other</c:v>
                </c:pt>
              </c:strCache>
            </c:strRef>
          </c:cat>
          <c:val>
            <c:numRef>
              <c:f>Sheet1!$E$34:$E$38</c:f>
              <c:numCache>
                <c:formatCode>0.0%</c:formatCode>
                <c:ptCount val="5"/>
                <c:pt idx="0">
                  <c:v>0.13850000000000001</c:v>
                </c:pt>
                <c:pt idx="1">
                  <c:v>0.27500000000000002</c:v>
                </c:pt>
                <c:pt idx="2">
                  <c:v>0.34939999999999999</c:v>
                </c:pt>
                <c:pt idx="3">
                  <c:v>7.8899999999999998E-2</c:v>
                </c:pt>
                <c:pt idx="4">
                  <c:v>0.1923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45634505126E-2"/>
          <c:y val="0.87242895297815537"/>
          <c:w val="0.9165704941062367"/>
          <c:h val="0.10292839956212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80A0-5393-4622-85E4-67B747380CE3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DD35-A5B2-439A-9964-B4BA2D87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0EA69-FA41-4123-B393-4C2503920382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45E49-08A8-40E5-B05A-D33EC56C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78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3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5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15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7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8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62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87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3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32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30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3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7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8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45E49-08A8-40E5-B05A-D33EC56C75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98C1-C281-4195-95E0-F755A8F7AC5D}" type="datetime1">
              <a:rPr lang="en-US" smtClean="0"/>
              <a:t>12/22/2015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Expb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847193" y="391511"/>
            <a:ext cx="10033000" cy="251460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 smtClean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3048242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7"/>
            <a:ext cx="9875520" cy="2546213"/>
          </a:xfrm>
        </p:spPr>
        <p:txBody>
          <a:bodyPr anchor="ctr" anchorCtr="0"/>
          <a:lstStyle>
            <a:lvl1pPr algn="l"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74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430D1-8893-4B4F-AFFC-269CCEE95C28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84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C7526-36EE-48F2-89A4-73E6EFDA4C46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3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2FCE4B-5FD8-4125-9908-EB3B3C3DF0D9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46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60551-D336-4309-B905-8B0D2942727F}" type="datetime1">
              <a:rPr lang="en-US" smtClean="0"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44" y="2600325"/>
            <a:ext cx="10382612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991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ECAF6C-D7DF-492E-AB94-24C02DA4DFEA}" type="datetime1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33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BB8B6A-BAA9-4A94-BE27-C5D0B83986B7}" type="datetime1">
              <a:rPr lang="en-US" smtClean="0"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64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6FE0F-2D6D-40B2-9E93-88D682D2B2BD}" type="datetime1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09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2C5FD-2FCC-4F83-A22A-D456EAE4A846}" type="datetime1">
              <a:rPr lang="en-US" smtClean="0"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3F84B-2BF2-4FBB-A023-C2615C31B64A}" type="datetime1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98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97E4BD-1248-4FE9-8608-A2C890D94384}" type="datetime1">
              <a:rPr lang="en-US" smtClean="0"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GEOG 596A Capstone Project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84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ltGray">
          <a:xfrm>
            <a:off x="914400" y="228600"/>
            <a:ext cx="10997184" cy="6172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8000">
                <a:schemeClr val="bg2"/>
              </a:gs>
              <a:gs pos="81000">
                <a:schemeClr val="bg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489BC7-411A-4DD6-935B-3FCF060B7EA1}" type="datetime1">
              <a:rPr lang="en-US" smtClean="0"/>
              <a:t>12/22/2015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" name="Picture 2" descr="Expban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587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4.jp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cdn.ncees.org/wp-content/uploads/2012/11/ModelRules-20151.pdf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gs.noaa.gov/FGCS/tech_pub/Guidebook1of3.pdf" TargetMode="External"/><Relationship Id="rId5" Type="http://schemas.openxmlformats.org/officeDocument/2006/relationships/hyperlink" Target="http://www.pobonline.com/articles/86330-surveying-gis-the-need-for-a-multipurpose-cadastre-revisited" TargetMode="External"/><Relationship Id="rId4" Type="http://schemas.openxmlformats.org/officeDocument/2006/relationships/hyperlink" Target="http://mycoordinates.org/tension-between-surveying-and-gis-a-growing-challenge-jack-dangermond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9911" y="3729530"/>
            <a:ext cx="987552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Presented by:</a:t>
            </a:r>
          </a:p>
          <a:p>
            <a:endParaRPr lang="en-US" sz="1800" dirty="0" smtClean="0"/>
          </a:p>
          <a:p>
            <a:r>
              <a:rPr lang="en-US" sz="1800" dirty="0" smtClean="0"/>
              <a:t>Craig Amey, PS</a:t>
            </a:r>
          </a:p>
          <a:p>
            <a:r>
              <a:rPr lang="en-US" sz="1800" dirty="0" err="1" smtClean="0"/>
              <a:t>GEOG</a:t>
            </a:r>
            <a:r>
              <a:rPr lang="en-US" sz="1800" dirty="0" smtClean="0"/>
              <a:t> 596:</a:t>
            </a:r>
          </a:p>
          <a:p>
            <a:endParaRPr lang="en-US" sz="1800" dirty="0"/>
          </a:p>
          <a:p>
            <a:r>
              <a:rPr lang="en-US" sz="1800" dirty="0" smtClean="0"/>
              <a:t>Adviser: Dr. Frank Derby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 Python-Based Process for Search and Retrieval of Survey Control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Poll of Michigan Surveyors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979065"/>
              </p:ext>
            </p:extLst>
          </p:nvPr>
        </p:nvGraphicFramePr>
        <p:xfrm>
          <a:off x="6185698" y="1168552"/>
          <a:ext cx="56039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94224"/>
              </p:ext>
            </p:extLst>
          </p:nvPr>
        </p:nvGraphicFramePr>
        <p:xfrm>
          <a:off x="997405" y="1171036"/>
          <a:ext cx="4598505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4136" y="4684126"/>
            <a:ext cx="4793263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13.9% of surveyors consider data management to be their most important usage.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39334" y="4561016"/>
            <a:ext cx="4750624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Cost is the least significant reason for not using a GIS.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major reason is a lack of understanding of GIS capabilities.</a:t>
            </a:r>
            <a:endParaRPr lang="en-US" sz="1600" dirty="0"/>
          </a:p>
        </p:txBody>
      </p:sp>
      <p:cxnSp>
        <p:nvCxnSpPr>
          <p:cNvPr id="11" name="Straight Connector 10"/>
          <p:cNvCxnSpPr>
            <a:stCxn id="14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Premise</a:t>
            </a:r>
            <a:endParaRPr lang="en-US" sz="1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Summary and Revised Premise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0868" y="1250269"/>
            <a:ext cx="9352412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dirty="0" smtClean="0"/>
              <a:t>Surveying Profession and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association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Reluctant to embrace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is a concern, but not the reason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knowledge  is the reason for the reluctance.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0868" y="4662366"/>
            <a:ext cx="9167751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txBody>
          <a:bodyPr wrap="square" rtlCol="0" anchor="t" anchorCtr="0">
            <a:spAutoFit/>
          </a:bodyPr>
          <a:lstStyle/>
          <a:p>
            <a:r>
              <a:rPr lang="en-US" dirty="0" smtClean="0">
                <a:effectLst/>
              </a:rPr>
              <a:t>Revised Premise</a:t>
            </a:r>
          </a:p>
          <a:p>
            <a:endParaRPr lang="en-US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</a:rPr>
              <a:t>It is a lack of knowledge about the potential uses of GIS that is the root of the reluctance by the surveying profession to embrace GIS.</a:t>
            </a:r>
            <a:endParaRPr lang="en-US" dirty="0">
              <a:effectLst/>
            </a:endParaRPr>
          </a:p>
        </p:txBody>
      </p:sp>
      <p:cxnSp>
        <p:nvCxnSpPr>
          <p:cNvPr id="18" name="Straight Connector 17"/>
          <p:cNvCxnSpPr>
            <a:stCxn id="19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Premise</a:t>
            </a:r>
            <a:endParaRPr lang="en-US" sz="1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66" y="823552"/>
            <a:ext cx="1676400" cy="251460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Data Sources - Horizontal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80" y="480665"/>
            <a:ext cx="3526377" cy="552184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9335" y="4558487"/>
            <a:ext cx="1532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Office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290" y="2414822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1176" y="3716919"/>
            <a:ext cx="254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0636" y="2291712"/>
            <a:ext cx="1301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CORS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9812" y="3091931"/>
            <a:ext cx="2553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Surveyors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48" y="2876487"/>
            <a:ext cx="2143125" cy="214312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/>
          <p:cNvCxnSpPr>
            <a:stCxn id="25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Need</a:t>
            </a:r>
            <a:endParaRPr lang="en-US" sz="14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83" y="1652261"/>
            <a:ext cx="9554908" cy="4715533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4158651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Data Sources – Vertical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83" y="491066"/>
            <a:ext cx="1782816" cy="259475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1088" y="815411"/>
            <a:ext cx="2594758" cy="1946068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05" y="948266"/>
            <a:ext cx="1732302" cy="16851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3253" y="4193489"/>
            <a:ext cx="24437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Office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8708" y="3466717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unic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7412" y="2036054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9732" y="2505765"/>
            <a:ext cx="12907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DOT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7412" y="3048785"/>
            <a:ext cx="27735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Corps Of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8708" y="1635038"/>
            <a:ext cx="2316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Surveyors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Straight Connector 28"/>
          <p:cNvCxnSpPr>
            <a:stCxn id="30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Need</a:t>
            </a:r>
            <a:endParaRPr lang="en-US" sz="14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Datum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496484"/>
            <a:ext cx="4972049" cy="5668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8397" y="1957656"/>
            <a:ext cx="3285951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In Metropolitan Detroit, surveyors are faced with multiple vertical datum.</a:t>
            </a:r>
          </a:p>
          <a:p>
            <a:endParaRPr lang="en-US" dirty="0"/>
          </a:p>
          <a:p>
            <a:r>
              <a:rPr lang="en-US" dirty="0" smtClean="0"/>
              <a:t>A search for a benchmark requires attention to the datum required and the datum of located benchmarks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552113" y="5005749"/>
            <a:ext cx="928687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21838" y="2064698"/>
            <a:ext cx="1614486" cy="369332"/>
          </a:xfrm>
          <a:prstGeom prst="rect">
            <a:avLst/>
          </a:prstGeom>
          <a:solidFill>
            <a:schemeClr val="bg2">
              <a:alpha val="69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>
                <a:ln>
                  <a:solidFill>
                    <a:srgbClr val="002060"/>
                  </a:solidFill>
                </a:ln>
              </a:rPr>
              <a:t>IGLD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85</a:t>
            </a: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5914" y="2792671"/>
            <a:ext cx="1614486" cy="369332"/>
          </a:xfrm>
          <a:prstGeom prst="rect">
            <a:avLst/>
          </a:prstGeom>
          <a:solidFill>
            <a:schemeClr val="bg2">
              <a:alpha val="69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>
                <a:ln>
                  <a:solidFill>
                    <a:srgbClr val="002060"/>
                  </a:solidFill>
                </a:ln>
              </a:rPr>
              <a:t>IGLD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55</a:t>
            </a: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0079" y="4358313"/>
            <a:ext cx="1614486" cy="369332"/>
          </a:xfrm>
          <a:prstGeom prst="rect">
            <a:avLst/>
          </a:prstGeom>
          <a:solidFill>
            <a:schemeClr val="bg2">
              <a:alpha val="69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>
                <a:ln>
                  <a:solidFill>
                    <a:srgbClr val="002060"/>
                  </a:solidFill>
                </a:ln>
              </a:rPr>
              <a:t>NAVD</a:t>
            </a:r>
            <a:r>
              <a:rPr lang="en-US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88</a:t>
            </a: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1861" y="3534054"/>
            <a:ext cx="1614486" cy="369332"/>
          </a:xfrm>
          <a:prstGeom prst="rect">
            <a:avLst/>
          </a:prstGeom>
          <a:solidFill>
            <a:schemeClr val="bg2">
              <a:alpha val="69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 smtClean="0">
                <a:ln>
                  <a:solidFill>
                    <a:srgbClr val="002060"/>
                  </a:solidFill>
                </a:ln>
              </a:rPr>
              <a:t>NGVD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29</a:t>
            </a: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1039475" y="2431691"/>
            <a:ext cx="12525" cy="256621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9" idx="3"/>
          </p:cNvCxnSpPr>
          <p:nvPr/>
        </p:nvCxnSpPr>
        <p:spPr>
          <a:xfrm>
            <a:off x="9679245" y="5182572"/>
            <a:ext cx="872868" cy="16719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</p:cNvCxnSpPr>
          <p:nvPr/>
        </p:nvCxnSpPr>
        <p:spPr>
          <a:xfrm>
            <a:off x="9336347" y="3718720"/>
            <a:ext cx="1355466" cy="139144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579768" y="2977337"/>
            <a:ext cx="1235870" cy="206615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64759" y="4997906"/>
            <a:ext cx="1614486" cy="369332"/>
          </a:xfrm>
          <a:prstGeom prst="rect">
            <a:avLst/>
          </a:prstGeom>
          <a:solidFill>
            <a:schemeClr val="bg2">
              <a:alpha val="69000"/>
            </a:schemeClr>
          </a:solidFill>
          <a:ln w="19050">
            <a:solidFill>
              <a:srgbClr val="00206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Detroit</a:t>
            </a: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440172" y="4525603"/>
            <a:ext cx="1165916" cy="70362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0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Need</a:t>
            </a:r>
            <a:endParaRPr lang="en-US" sz="14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Purpose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67" y="634029"/>
            <a:ext cx="6890287" cy="5269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477" y="1231984"/>
            <a:ext cx="2909454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/>
              <a:t>“Historic Control GIS”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0782" y="2238978"/>
            <a:ext cx="3219151" cy="11695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400" dirty="0"/>
              <a:t>Search tool was a manual process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Step 1: Grab a </a:t>
            </a:r>
            <a:r>
              <a:rPr lang="en-US" sz="1400" dirty="0" smtClean="0"/>
              <a:t>book/folder/file.</a:t>
            </a:r>
            <a:endParaRPr lang="en-US" sz="1400" dirty="0"/>
          </a:p>
          <a:p>
            <a:r>
              <a:rPr lang="en-US" sz="1400" dirty="0"/>
              <a:t>Step 2: Look for b</a:t>
            </a:r>
            <a:r>
              <a:rPr lang="en-US" sz="1400" dirty="0" smtClean="0"/>
              <a:t>enchmark</a:t>
            </a:r>
            <a:r>
              <a:rPr lang="en-US" sz="1400" dirty="0"/>
              <a:t>.</a:t>
            </a:r>
          </a:p>
          <a:p>
            <a:r>
              <a:rPr lang="en-US" sz="1400" dirty="0"/>
              <a:t>Step 3: </a:t>
            </a:r>
            <a:r>
              <a:rPr lang="en-US" sz="1400" dirty="0" smtClean="0"/>
              <a:t>Repeat till found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20782" y="4015413"/>
            <a:ext cx="1872629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400" dirty="0" smtClean="0"/>
              <a:t>Results:</a:t>
            </a:r>
          </a:p>
          <a:p>
            <a:r>
              <a:rPr lang="en-US" sz="1400" dirty="0" smtClean="0"/>
              <a:t>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Time consuming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“First Found”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888197"/>
            <a:ext cx="3322320" cy="332232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5274" y="2888197"/>
            <a:ext cx="3383280" cy="3383280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cxnSp>
        <p:nvCxnSpPr>
          <p:cNvPr id="28" name="Straight Connector 27"/>
          <p:cNvCxnSpPr>
            <a:stCxn id="29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Need</a:t>
            </a:r>
            <a:endParaRPr lang="en-US" sz="14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Universal Control Point Schema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55" y="507027"/>
            <a:ext cx="5877745" cy="56776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69379" y="1341912"/>
            <a:ext cx="926275" cy="4702628"/>
          </a:xfrm>
          <a:prstGeom prst="roundRect">
            <a:avLst/>
          </a:prstGeom>
          <a:solidFill>
            <a:schemeClr val="bg1">
              <a:lumMod val="75000"/>
              <a:alpha val="34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8021" y="1351017"/>
            <a:ext cx="1874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Base Schema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73040" y="1563585"/>
            <a:ext cx="19633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93821" y="2232560"/>
            <a:ext cx="3367460" cy="31393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r>
              <a:rPr lang="en-US" dirty="0" smtClean="0"/>
              <a:t>The tool’s functionality will require a standardized table.</a:t>
            </a:r>
          </a:p>
          <a:p>
            <a:endParaRPr lang="en-US" dirty="0"/>
          </a:p>
          <a:p>
            <a:r>
              <a:rPr lang="en-US" dirty="0" smtClean="0"/>
              <a:t>The table will be based on the schema developed by </a:t>
            </a:r>
            <a:r>
              <a:rPr lang="en-US" dirty="0" err="1" smtClean="0"/>
              <a:t>NGS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Additional fields will have to be added to adapt to local control.</a:t>
            </a:r>
            <a:endParaRPr lang="en-US" dirty="0"/>
          </a:p>
        </p:txBody>
      </p:sp>
      <p:cxnSp>
        <p:nvCxnSpPr>
          <p:cNvPr id="22" name="Straight Connector 21"/>
          <p:cNvCxnSpPr>
            <a:stCxn id="23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Design</a:t>
            </a:r>
            <a:endParaRPr lang="en-US" sz="1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84" y="1196303"/>
            <a:ext cx="5706770" cy="3159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1" y="2044289"/>
            <a:ext cx="5299199" cy="401949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Create Data Set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26029" y="2411320"/>
            <a:ext cx="1952977" cy="63217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Data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33282" y="3959973"/>
            <a:ext cx="1952977" cy="63217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5855" y="3089098"/>
            <a:ext cx="1862666" cy="914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Append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01639" y="3089098"/>
            <a:ext cx="1969945" cy="931452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 Control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386259" y="3832006"/>
            <a:ext cx="506848" cy="44405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</p:cNvCxnSpPr>
          <p:nvPr/>
        </p:nvCxnSpPr>
        <p:spPr>
          <a:xfrm>
            <a:off x="3379006" y="2727409"/>
            <a:ext cx="506849" cy="53318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38371" y="3539925"/>
            <a:ext cx="721336" cy="637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>
            <a:off x="8489836" y="3297609"/>
            <a:ext cx="978408" cy="484632"/>
          </a:xfrm>
          <a:prstGeom prst="stripedRightArrow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550400" y="3065597"/>
            <a:ext cx="2097024" cy="978453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36" name="Straight Connector 35"/>
          <p:cNvCxnSpPr>
            <a:stCxn id="37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Design</a:t>
            </a:r>
            <a:endParaRPr lang="en-US" sz="14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Vertical Control Search Tool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4" y="1223010"/>
            <a:ext cx="7639050" cy="4229100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8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Design</a:t>
            </a:r>
            <a:endParaRPr lang="en-US" sz="1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Horizontal Control Research Tool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14" y="1539240"/>
            <a:ext cx="7733856" cy="3276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>
            <a:stCxn id="18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Design</a:t>
            </a:r>
            <a:endParaRPr lang="en-US" sz="1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6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Presentation Outline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3470" y="1158645"/>
            <a:ext cx="9287219" cy="480131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t" anchorCtr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Goals and Objectives</a:t>
            </a:r>
          </a:p>
          <a:p>
            <a:pPr marL="857250" lvl="1" indent="-400050">
              <a:buFont typeface="+mj-lt"/>
              <a:buAutoNum type="romanUcPeriod"/>
            </a:pP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Background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Intended role of land surveyors in GIS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Realized role of land surveyors in GIS – The Problem</a:t>
            </a:r>
          </a:p>
          <a:p>
            <a:pPr marL="857250" lvl="1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Project premise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Original premise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Research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Revised Premise</a:t>
            </a:r>
          </a:p>
          <a:p>
            <a:pPr marL="857250" lvl="1" indent="-400050">
              <a:buFont typeface="+mj-lt"/>
              <a:buAutoNum type="romanUcPeriod"/>
            </a:pP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Research Tool Need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Research Tool Design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Conclusion</a:t>
            </a:r>
          </a:p>
          <a:p>
            <a:pPr marL="857250" lvl="1" indent="-400050">
              <a:buFont typeface="+mj-lt"/>
              <a:buAutoNum type="romanU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8772" y="6542073"/>
            <a:ext cx="224593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Introduction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419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  <p:cxnSp>
        <p:nvCxnSpPr>
          <p:cNvPr id="5" name="Straight Connector 4"/>
          <p:cNvCxnSpPr>
            <a:stCxn id="6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/>
              <a:t>Conclusion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6" y="6485354"/>
            <a:ext cx="273084" cy="372646"/>
          </a:xfrm>
          <a:prstGeom prst="rect">
            <a:avLst/>
          </a:prstGeom>
        </p:spPr>
      </p:pic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Outcomes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6948" y="1918906"/>
            <a:ext cx="7039958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A research tool that will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Improve functionality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Enhance efficiency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Increase profitability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tool and process that will demonstrate the vital use of GIS for data management within an organization.  No longer will GIS just be a gateway software platform for accessing county-based data.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Presentation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8783" y="816429"/>
            <a:ext cx="10082151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8650" algn="l"/>
              </a:tabLst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Presentation Venues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22" y="1677499"/>
            <a:ext cx="1647455" cy="1303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9378" y="1771845"/>
            <a:ext cx="389510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Michigan Society of Professional </a:t>
            </a: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Surveyors Annual Conference</a:t>
            </a: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 16-19</a:t>
            </a: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Kalamazoo,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83219" y="1677499"/>
            <a:ext cx="2897581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IMAGIN's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25th Annual Conference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May 15-17, 2016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Traverse City, MI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74" y="1474314"/>
            <a:ext cx="1541903" cy="1572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6" y="4091105"/>
            <a:ext cx="1980837" cy="128754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4091105"/>
            <a:ext cx="1511300" cy="55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32267" y="4646730"/>
            <a:ext cx="2588823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User Conference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June 27 – July 1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 Diego CA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>
            <a:stCxn id="37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Conclusion</a:t>
            </a:r>
            <a:endParaRPr lang="en-US" sz="14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6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Acknowledgements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56312" y="1300028"/>
            <a:ext cx="8564088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I would like to thank my advisor, Dr. Frank Derby, for his guidance in the selection of a suitable capstone project topic, and his invaluable insight, critique and comments during the development of this presentation.   </a:t>
            </a:r>
          </a:p>
          <a:p>
            <a:endParaRPr lang="en-US" dirty="0"/>
          </a:p>
          <a:p>
            <a:r>
              <a:rPr lang="en-US" dirty="0" smtClean="0"/>
              <a:t>When reflecting on my career, I realize that it is not the accomplishments that are important.  It is the unique and fascinating people with whom I have worked that will define my success. </a:t>
            </a:r>
            <a:endParaRPr lang="en-US" dirty="0"/>
          </a:p>
        </p:txBody>
      </p:sp>
      <p:pic>
        <p:nvPicPr>
          <p:cNvPr id="1026" name="Picture 2" descr="Dr. Frank Der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7" y="4015619"/>
            <a:ext cx="1198750" cy="14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9377" y="42804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Dr.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Frank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Derby </a:t>
            </a:r>
            <a:b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Associate Professor,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Engineering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and 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Surveying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Program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Penn State University, Wilkes-Barre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cxnSp>
        <p:nvCxnSpPr>
          <p:cNvPr id="19" name="Straight Connector 18"/>
          <p:cNvCxnSpPr>
            <a:stCxn id="20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Conclusion</a:t>
            </a:r>
            <a:endParaRPr lang="en-US" sz="14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6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Resources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0659" y="1039529"/>
            <a:ext cx="104265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National Council of Examiners for Engineers and Surveyors (</a:t>
            </a:r>
            <a:r>
              <a:rPr lang="en-US" sz="1200" dirty="0" err="1" smtClean="0"/>
              <a:t>NCEES</a:t>
            </a:r>
            <a:r>
              <a:rPr lang="en-US" sz="1200" dirty="0" smtClean="0"/>
              <a:t>), </a:t>
            </a:r>
            <a:r>
              <a:rPr lang="en-US" sz="1200" i="1" dirty="0" smtClean="0"/>
              <a:t>Model Rules,</a:t>
            </a:r>
            <a:r>
              <a:rPr lang="en-US" sz="1200" dirty="0" smtClean="0"/>
              <a:t>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cdn.ncees.org/wp-content/uploads/2012/11/ModelRules-20151.pdf</a:t>
            </a:r>
            <a:r>
              <a:rPr lang="en-US" sz="1200" dirty="0" smtClean="0"/>
              <a:t>, Retrieved November 2015.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Michigan Compiled Laws</a:t>
            </a:r>
            <a:r>
              <a:rPr lang="en-US" sz="1200" dirty="0"/>
              <a:t>, Puhttp://www.legislature.mi.gov/(S(osh0knjjce12x4hmsqknxsh5))/</a:t>
            </a:r>
            <a:r>
              <a:rPr lang="en-US" sz="1200" dirty="0" smtClean="0"/>
              <a:t>mileg.aspx?page=GetObject&amp;object name=mcl-act-299-of-1980blic </a:t>
            </a:r>
            <a:r>
              <a:rPr lang="en-US" sz="1200" dirty="0"/>
              <a:t>Act 299 of 1980, </a:t>
            </a:r>
            <a:r>
              <a:rPr lang="en-US" sz="1200" dirty="0" smtClean="0"/>
              <a:t>Retrieved November 2015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Tx/>
              <a:buAutoNum type="arabicPeriod"/>
            </a:pPr>
            <a:r>
              <a:rPr lang="en-US" sz="1200" dirty="0" smtClean="0">
                <a:cs typeface="Arial" panose="020B0604020202020204" pitchFamily="34" charset="0"/>
              </a:rPr>
              <a:t>Coordinates</a:t>
            </a:r>
            <a:r>
              <a:rPr lang="en-US" sz="1200" dirty="0">
                <a:cs typeface="Arial" panose="020B0604020202020204" pitchFamily="34" charset="0"/>
              </a:rPr>
              <a:t>, </a:t>
            </a:r>
            <a:r>
              <a:rPr lang="en-US" sz="1200" i="1" dirty="0">
                <a:cs typeface="Arial" panose="020B0604020202020204" pitchFamily="34" charset="0"/>
              </a:rPr>
              <a:t>Tension between surveying and GIS: A growing challenge, March, 2007, </a:t>
            </a:r>
            <a:r>
              <a:rPr lang="en-US" sz="1200" i="1" dirty="0">
                <a:cs typeface="Arial" panose="020B0604020202020204" pitchFamily="34" charset="0"/>
                <a:hlinkClick r:id="rId4"/>
              </a:rPr>
              <a:t>http://mycoordinates.org/tension-between-surveying-and-gis-a-growing-challenge-jack-dangermond/</a:t>
            </a:r>
            <a:r>
              <a:rPr lang="en-US" sz="1200" i="1" dirty="0">
                <a:cs typeface="Arial" panose="020B0604020202020204" pitchFamily="34" charset="0"/>
              </a:rPr>
              <a:t>, Retrieved November, 2015</a:t>
            </a:r>
            <a:r>
              <a:rPr lang="en-US" sz="1200" i="1" dirty="0" smtClean="0">
                <a:cs typeface="Arial" panose="020B0604020202020204" pitchFamily="34" charset="0"/>
              </a:rPr>
              <a:t>.</a:t>
            </a:r>
          </a:p>
          <a:p>
            <a:pPr marL="228600" indent="-228600">
              <a:buFontTx/>
              <a:buAutoNum type="arabicPeriod"/>
            </a:pPr>
            <a:endParaRPr lang="en-US" sz="1200" i="1" dirty="0"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 smtClean="0">
                <a:cs typeface="Arial" panose="020B0604020202020204" pitchFamily="34" charset="0"/>
              </a:rPr>
              <a:t>Binge</a:t>
            </a:r>
            <a:r>
              <a:rPr lang="en-US" sz="1200" dirty="0">
                <a:cs typeface="Arial" panose="020B0604020202020204" pitchFamily="34" charset="0"/>
              </a:rPr>
              <a:t>, Michael</a:t>
            </a:r>
            <a:r>
              <a:rPr lang="en-US" sz="1200" dirty="0" smtClean="0">
                <a:cs typeface="Arial" panose="020B0604020202020204" pitchFamily="34" charset="0"/>
              </a:rPr>
              <a:t>,</a:t>
            </a:r>
            <a:r>
              <a:rPr lang="en-US" sz="1200" dirty="0"/>
              <a:t> Surveying GIS: The need for a multipurpose </a:t>
            </a:r>
            <a:r>
              <a:rPr lang="en-US" sz="1200" dirty="0" err="1"/>
              <a:t>cadastre</a:t>
            </a:r>
            <a:r>
              <a:rPr lang="en-US" sz="1200" dirty="0"/>
              <a:t> </a:t>
            </a:r>
            <a:r>
              <a:rPr lang="en-US" sz="1200" dirty="0" smtClean="0"/>
              <a:t>revisited, </a:t>
            </a:r>
            <a:r>
              <a:rPr lang="en-US" sz="1200" dirty="0" smtClean="0">
                <a:cs typeface="Arial" panose="020B0604020202020204" pitchFamily="34" charset="0"/>
              </a:rPr>
              <a:t> </a:t>
            </a:r>
            <a:r>
              <a:rPr lang="en-US" sz="1200" dirty="0">
                <a:cs typeface="Arial" panose="020B0604020202020204" pitchFamily="34" charset="0"/>
                <a:hlinkClick r:id="rId5"/>
              </a:rPr>
              <a:t>http://</a:t>
            </a:r>
            <a:r>
              <a:rPr lang="en-US" sz="1200" dirty="0" smtClean="0">
                <a:cs typeface="Arial" panose="020B0604020202020204" pitchFamily="34" charset="0"/>
                <a:hlinkClick r:id="rId5"/>
              </a:rPr>
              <a:t>www.pobonline.com/articles/86330-surveying-gis-the-need-for-a-multipurpose-cadastre-revisited</a:t>
            </a:r>
            <a:r>
              <a:rPr lang="en-US" sz="1200" dirty="0" smtClean="0">
                <a:cs typeface="Arial" panose="020B0604020202020204" pitchFamily="34" charset="0"/>
              </a:rPr>
              <a:t>, Retrieved November 2015.</a:t>
            </a:r>
          </a:p>
          <a:p>
            <a:pPr marL="228600" indent="-228600">
              <a:buFontTx/>
              <a:buAutoNum type="arabicPeriod"/>
            </a:pPr>
            <a:endParaRPr lang="en-US" sz="1200" dirty="0" smtClean="0"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Federal Geodetic Control Committee (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FGCC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Multipurpose Land Information Systems, THE GUIDEBOOK,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1989, Retrieved from </a:t>
            </a:r>
            <a:r>
              <a:rPr lang="en-US" sz="1200" u="sng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http://www.ngs.noaa.gov/FGCS/tech_pub/Guidebook1of3.pdf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November 2015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FontTx/>
              <a:buAutoNum type="arabicPeriod"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/>
              <a:t>Urban Regional Information Systems Association and International Association of Assessing Officers</a:t>
            </a:r>
            <a:r>
              <a:rPr lang="en-US" sz="1200" i="1" dirty="0"/>
              <a:t>, 1992 GIS Guidelines for Assessors, Washington D.C. and Chicago Ill., p11-13.</a:t>
            </a:r>
            <a:r>
              <a:rPr lang="en-US" sz="1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/>
          </a:p>
        </p:txBody>
      </p:sp>
      <p:cxnSp>
        <p:nvCxnSpPr>
          <p:cNvPr id="17" name="Straight Connector 16"/>
          <p:cNvCxnSpPr>
            <a:stCxn id="18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/>
              <a:t>Conclusion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57" y="6485354"/>
            <a:ext cx="273084" cy="3726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61" y="6485354"/>
            <a:ext cx="273084" cy="3726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06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Title and Content Layout with List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Goals and Objectives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415" y="1055716"/>
            <a:ext cx="9287219" cy="424731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functionality, efficiency and profitability of land surveying data management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Engage the surveying profession in the use of GIS for intra-office data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a Python-based tool for the efficient and cost effective retrieval of land surveying data.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this tool to demonstrate to other surveyors the capability of GIS for intra-office uses.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8772" y="6542073"/>
            <a:ext cx="224593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/>
          <p:cNvCxnSpPr>
            <a:stCxn id="18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88772" y="6542073"/>
            <a:ext cx="224593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Goals and Objectives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954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964729" cy="628473"/>
          </a:xfrm>
        </p:spPr>
        <p:txBody>
          <a:bodyPr>
            <a:noAutofit/>
          </a:bodyPr>
          <a:lstStyle/>
          <a:p>
            <a:r>
              <a:rPr lang="en-US" sz="2000" dirty="0" smtClean="0"/>
              <a:t>Land Surveyor and GIS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36915" y="1290765"/>
            <a:ext cx="9200738" cy="138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ublic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299 of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1980, Michigan Compiled Laws: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339.2001 (F)(iii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of professional surveying includes all of the following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(iii) Utilizing and managing 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information systems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establishment of datum and local coordinate systems and points of reference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12" y="4662317"/>
            <a:ext cx="1909288" cy="1499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6915" y="3017554"/>
            <a:ext cx="9200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Model Rules, as prepared by National Council of Examiners for Engineers and Surveyors, Section 210.25: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Activities </a:t>
            </a:r>
            <a:r>
              <a:rPr lang="en-US" sz="1600" dirty="0">
                <a:latin typeface="Calibri" panose="020F0502020204030204" pitchFamily="34" charset="0"/>
              </a:rPr>
              <a:t>Included within the Practice of </a:t>
            </a:r>
            <a:r>
              <a:rPr lang="en-US" sz="1600" dirty="0" smtClean="0">
                <a:latin typeface="Calibri" panose="020F0502020204030204" pitchFamily="34" charset="0"/>
              </a:rPr>
              <a:t>Surveying … that </a:t>
            </a:r>
            <a:r>
              <a:rPr lang="en-US" sz="1600" dirty="0">
                <a:latin typeface="Calibri" panose="020F0502020204030204" pitchFamily="34" charset="0"/>
              </a:rPr>
              <a:t>must be accomplished by or under the responsible charge of a professional surveyor </a:t>
            </a:r>
            <a:r>
              <a:rPr lang="en-US" sz="1600" dirty="0" smtClean="0">
                <a:latin typeface="Calibri" panose="020F0502020204030204" pitchFamily="34" charset="0"/>
              </a:rPr>
              <a:t>include</a:t>
            </a:r>
            <a:r>
              <a:rPr lang="en-US" sz="1600" dirty="0">
                <a:latin typeface="Calibri" panose="020F0502020204030204" pitchFamily="34" charset="0"/>
              </a:rPr>
              <a:t>, but are not limited to, the following: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</a:rPr>
              <a:t>. The creation of </a:t>
            </a:r>
            <a:r>
              <a:rPr lang="en-US" sz="1600" b="1" i="1" dirty="0">
                <a:latin typeface="Calibri" panose="020F0502020204030204" pitchFamily="34" charset="0"/>
              </a:rPr>
              <a:t>maps and georeferenced databases </a:t>
            </a:r>
            <a:r>
              <a:rPr lang="en-US" sz="1600" dirty="0">
                <a:latin typeface="Calibri" panose="020F0502020204030204" pitchFamily="34" charset="0"/>
              </a:rPr>
              <a:t>representing authoritative locations for boundaries, the location of fixed works, or topography.</a:t>
            </a:r>
          </a:p>
        </p:txBody>
      </p:sp>
      <p:cxnSp>
        <p:nvCxnSpPr>
          <p:cNvPr id="16" name="Straight Connector 15"/>
          <p:cNvCxnSpPr>
            <a:stCxn id="17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Background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526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Definitions: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40577" y="1416351"/>
            <a:ext cx="8894617" cy="316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System (GIS):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“GIS has referred to spatial information whose detail, accuracy, and precision generally correspond to maps at scales of 1:20,000 of smaller.”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products are those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support policy making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processes.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System (LIS):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“..the term land information system (LIS) conveys a stronger orientation toward land records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larger scale than the term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GIS”.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An LIS requires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positional accuracy and detail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a GIS.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products are property appraiser’s maps, maps of subdivisions, utility maps, right of way maps and all tabular records and files associated with the maps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032" y="6024319"/>
            <a:ext cx="3951531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FGCC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Multipurpose Land Information </a:t>
            </a:r>
            <a:r>
              <a:rPr lang="en-U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Systems, 1989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8772" y="6542073"/>
            <a:ext cx="224593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cxnSp>
        <p:nvCxnSpPr>
          <p:cNvPr id="18" name="Straight Connector 17"/>
          <p:cNvCxnSpPr>
            <a:stCxn id="19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Background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708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Blending of GIS and LIS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94857" y="1370247"/>
            <a:ext cx="8432800" cy="4060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“By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1992, the term GIS had more or less been adopted as a general heading for all projects and systems that involved land management.” </a:t>
            </a:r>
            <a:endParaRPr lang="en-US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Binge, </a:t>
            </a:r>
            <a:r>
              <a:rPr lang="en-US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Surveying GIS: The need for a multipurpose cadaster revisited.</a:t>
            </a:r>
          </a:p>
          <a:p>
            <a:pPr>
              <a:lnSpc>
                <a:spcPct val="107000"/>
              </a:lnSpc>
            </a:pPr>
            <a:endParaRPr lang="en-US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“GIS Guidelines for Assessors”, Urban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Regional Information Systems Association (</a:t>
            </a:r>
            <a:r>
              <a:rPr lang="en-US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URISA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identifies the fundamentals of GIS as:</a:t>
            </a:r>
          </a:p>
          <a:p>
            <a:pPr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98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Geographic Control Data</a:t>
            </a: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98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Map Data</a:t>
            </a: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98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Cadastral Data</a:t>
            </a: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98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Attribute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032" y="5852635"/>
            <a:ext cx="836156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Michael Binge, “Surveying GIS: The need for a multipurpose cadaster revisited”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Urisa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GIS Guidelines for Assessors.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19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/>
              <a:t>Background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08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“Problem”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70016" y="1368443"/>
            <a:ext cx="93435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“A </a:t>
            </a:r>
            <a:r>
              <a:rPr lang="en-US" sz="2800" i="1" dirty="0">
                <a:solidFill>
                  <a:srgbClr val="333333"/>
                </a:solidFill>
                <a:latin typeface="Calibri" panose="020F0502020204030204" pitchFamily="34" charset="0"/>
              </a:rPr>
              <a:t>big challenge is integrating the surveying profession with the GIS profession. There’s a growing tension between them</a:t>
            </a:r>
            <a:r>
              <a:rPr lang="en-US" sz="2800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.” </a:t>
            </a:r>
          </a:p>
          <a:p>
            <a:r>
              <a:rPr lang="en-US" sz="2800" i="1" dirty="0">
                <a:solidFill>
                  <a:srgbClr val="333333"/>
                </a:solidFill>
                <a:latin typeface="Calibri" panose="020F0502020204030204" pitchFamily="34" charset="0"/>
              </a:rPr>
              <a:t>	</a:t>
            </a:r>
            <a:r>
              <a:rPr lang="en-US" sz="2800" i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			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Jack </a:t>
            </a: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Dangermond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333333"/>
                </a:solidFill>
                <a:latin typeface="Calibri" panose="020F0502020204030204" pitchFamily="34" charset="0"/>
              </a:rPr>
              <a:t>ESRI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 Founder</a:t>
            </a:r>
          </a:p>
          <a:p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		</a:t>
            </a:r>
            <a:r>
              <a:rPr lang="en-US" sz="2400" smtClean="0">
                <a:solidFill>
                  <a:srgbClr val="333333"/>
                </a:solidFill>
                <a:latin typeface="Calibri" panose="020F0502020204030204" pitchFamily="34" charset="0"/>
              </a:rPr>
              <a:t>	As stated in </a:t>
            </a:r>
            <a:r>
              <a:rPr lang="en-US" sz="2400" i="1" smtClean="0">
                <a:solidFill>
                  <a:srgbClr val="333333"/>
                </a:solidFill>
                <a:latin typeface="Calibri" panose="020F0502020204030204" pitchFamily="34" charset="0"/>
              </a:rPr>
              <a:t>Coordinates</a:t>
            </a:r>
            <a:r>
              <a:rPr lang="en-US" sz="24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March 2007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0016" y="3534574"/>
            <a:ext cx="9096104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“</a:t>
            </a:r>
            <a:r>
              <a:rPr lang="en-US" sz="2800" b="1" i="1" dirty="0" smtClean="0">
                <a:latin typeface="Calibri" panose="020F0502020204030204" pitchFamily="34" charset="0"/>
              </a:rPr>
              <a:t>Surveyors have missed the GIS boat</a:t>
            </a:r>
            <a:r>
              <a:rPr lang="en-US" sz="2800" b="1" dirty="0" smtClean="0">
                <a:latin typeface="Calibri" panose="020F0502020204030204" pitchFamily="34" charset="0"/>
              </a:rPr>
              <a:t>”, </a:t>
            </a:r>
            <a:r>
              <a:rPr lang="en-US" sz="2000" dirty="0" smtClean="0">
                <a:latin typeface="Calibri" panose="020F0502020204030204" pitchFamily="34" charset="0"/>
              </a:rPr>
              <a:t>as stated during a presentation at a recent meeting of national leaders of the surveying profession.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00" y="4386274"/>
            <a:ext cx="2318113" cy="17296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0293" y="4897165"/>
            <a:ext cx="4570549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Why? Have we?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cxnSp>
        <p:nvCxnSpPr>
          <p:cNvPr id="27" name="Straight Connector 26"/>
          <p:cNvCxnSpPr>
            <a:stCxn id="28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Background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529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Original Premise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38894" y="1815237"/>
            <a:ext cx="1024190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800" b="1" dirty="0" smtClean="0"/>
              <a:t>Surveyors are reluctant to embrace GIS because of cost. 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59" y="3789589"/>
            <a:ext cx="1460418" cy="1625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7657" y="4371723"/>
            <a:ext cx="80752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cxnSp>
        <p:nvCxnSpPr>
          <p:cNvPr id="20" name="Straight Connector 19"/>
          <p:cNvCxnSpPr>
            <a:stCxn id="21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Premise</a:t>
            </a:r>
            <a:endParaRPr lang="en-US" sz="1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30" y="3922581"/>
            <a:ext cx="1337654" cy="13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1032" y="319793"/>
            <a:ext cx="3888345" cy="628473"/>
          </a:xfrm>
        </p:spPr>
        <p:txBody>
          <a:bodyPr>
            <a:noAutofit/>
          </a:bodyPr>
          <a:lstStyle/>
          <a:p>
            <a:r>
              <a:rPr lang="en-US" sz="1800" dirty="0" smtClean="0"/>
              <a:t>Poll of Michigan Surveyors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GEOG 596A Capstone Project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6710664"/>
              </p:ext>
            </p:extLst>
          </p:nvPr>
        </p:nvGraphicFramePr>
        <p:xfrm>
          <a:off x="1520042" y="1246909"/>
          <a:ext cx="4271158" cy="332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069513"/>
              </p:ext>
            </p:extLst>
          </p:nvPr>
        </p:nvGraphicFramePr>
        <p:xfrm>
          <a:off x="6425185" y="1246909"/>
          <a:ext cx="4840654" cy="312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3769" y="4865190"/>
            <a:ext cx="3930732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Surveyors DO use GIS!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13% use GIS “Never” or “Seldom”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25185" y="4555692"/>
            <a:ext cx="5364480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Google products are used by many, but should be used by all surveyors.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County-based GIS systems provide online parcel-based research via ArcGIS, which may account for a significant amount of the ArcGIS usage.</a:t>
            </a:r>
            <a:endParaRPr lang="en-US" sz="1600" dirty="0"/>
          </a:p>
        </p:txBody>
      </p:sp>
      <p:cxnSp>
        <p:nvCxnSpPr>
          <p:cNvPr id="25" name="Straight Connector 24"/>
          <p:cNvCxnSpPr>
            <a:stCxn id="26" idx="1"/>
          </p:cNvCxnSpPr>
          <p:nvPr/>
        </p:nvCxnSpPr>
        <p:spPr>
          <a:xfrm>
            <a:off x="698653" y="6671677"/>
            <a:ext cx="2077598" cy="45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6485354"/>
            <a:ext cx="414051" cy="3726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5" y="6485354"/>
            <a:ext cx="273084" cy="3726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9" y="6485354"/>
            <a:ext cx="273084" cy="3726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48113" y="6488889"/>
            <a:ext cx="2245936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400" b="1" dirty="0" smtClean="0"/>
              <a:t>Project Premise</a:t>
            </a:r>
            <a:endParaRPr lang="en-US" sz="14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73" y="6485354"/>
            <a:ext cx="273084" cy="3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edition design templat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xpedition design template" id="{2A783AFA-8144-4566-90F2-EBAA37680B3E}" vid="{4D6CF3A9-AE3E-40BC-B9E8-FA22D0F3FE76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593760-0732-4394-AF3F-09D31796F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Expedition design slides</Template>
  <TotalTime>0</TotalTime>
  <Words>1415</Words>
  <Application>Microsoft Office PowerPoint</Application>
  <PresentationFormat>Widescreen</PresentationFormat>
  <Paragraphs>284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Verdana</vt:lpstr>
      <vt:lpstr>Wingdings 2</vt:lpstr>
      <vt:lpstr>Expedition design template</vt:lpstr>
      <vt:lpstr>A Python-Based Process for Search and Retrieval of Survey Control Data</vt:lpstr>
      <vt:lpstr>Presentation Outline</vt:lpstr>
      <vt:lpstr>Goals and Objectives</vt:lpstr>
      <vt:lpstr>Land Surveyor and GIS</vt:lpstr>
      <vt:lpstr>Definitions:</vt:lpstr>
      <vt:lpstr>Blending of GIS and LIS</vt:lpstr>
      <vt:lpstr>The “Problem”</vt:lpstr>
      <vt:lpstr>Original Premise</vt:lpstr>
      <vt:lpstr>Poll of Michigan Surveyors</vt:lpstr>
      <vt:lpstr>Poll of Michigan Surveyors</vt:lpstr>
      <vt:lpstr>Summary and Revised Premise</vt:lpstr>
      <vt:lpstr>Data Sources - Horizontal</vt:lpstr>
      <vt:lpstr>Data Sources – Vertical</vt:lpstr>
      <vt:lpstr>Datum</vt:lpstr>
      <vt:lpstr>Purpose</vt:lpstr>
      <vt:lpstr>Universal Control Point Schema</vt:lpstr>
      <vt:lpstr>Create Data Set</vt:lpstr>
      <vt:lpstr>Vertical Control Search Tool</vt:lpstr>
      <vt:lpstr>Horizontal Control Research Tool</vt:lpstr>
      <vt:lpstr>Outcomes</vt:lpstr>
      <vt:lpstr>Presentation</vt:lpstr>
      <vt:lpstr>Acknowledgements</vt:lpstr>
      <vt:lpstr>Resources</vt:lpstr>
      <vt:lpstr>Title and Content Layout with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2015-11-17T17:30:03Z</dcterms:created>
  <dcterms:modified xsi:type="dcterms:W3CDTF">2015-12-22T17:25:21Z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TC034605169991</vt:lpwstr>
  </property>
</Properties>
</file>