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8" r:id="rId2"/>
    <p:sldId id="366" r:id="rId3"/>
    <p:sldId id="332" r:id="rId4"/>
    <p:sldId id="302" r:id="rId5"/>
    <p:sldId id="346" r:id="rId6"/>
    <p:sldId id="361" r:id="rId7"/>
    <p:sldId id="338" r:id="rId8"/>
    <p:sldId id="340" r:id="rId9"/>
    <p:sldId id="371" r:id="rId10"/>
    <p:sldId id="362" r:id="rId11"/>
    <p:sldId id="368" r:id="rId12"/>
    <p:sldId id="347" r:id="rId13"/>
    <p:sldId id="349" r:id="rId14"/>
    <p:sldId id="353" r:id="rId15"/>
    <p:sldId id="322" r:id="rId16"/>
    <p:sldId id="327" r:id="rId17"/>
    <p:sldId id="376" r:id="rId18"/>
    <p:sldId id="359" r:id="rId19"/>
    <p:sldId id="374" r:id="rId20"/>
    <p:sldId id="357" r:id="rId21"/>
    <p:sldId id="373" r:id="rId22"/>
    <p:sldId id="320" r:id="rId23"/>
    <p:sldId id="324" r:id="rId24"/>
    <p:sldId id="363" r:id="rId25"/>
    <p:sldId id="369" r:id="rId26"/>
    <p:sldId id="372" r:id="rId27"/>
    <p:sldId id="375" r:id="rId28"/>
    <p:sldId id="364" r:id="rId29"/>
    <p:sldId id="335" r:id="rId30"/>
    <p:sldId id="377" r:id="rId31"/>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pos="3994">
          <p15:clr>
            <a:srgbClr val="A4A3A4"/>
          </p15:clr>
        </p15:guide>
        <p15:guide id="4" pos="4186">
          <p15:clr>
            <a:srgbClr val="A4A3A4"/>
          </p15:clr>
        </p15:guide>
        <p15:guide id="5" pos="4648">
          <p15:clr>
            <a:srgbClr val="A4A3A4"/>
          </p15:clr>
        </p15:guide>
        <p15:guide id="6" orient="horz" pos="2153">
          <p15:clr>
            <a:srgbClr val="A4A3A4"/>
          </p15:clr>
        </p15:guide>
        <p15:guide id="8" orient="horz">
          <p15:clr>
            <a:srgbClr val="A4A3A4"/>
          </p15:clr>
        </p15:guide>
        <p15:guide id="9">
          <p15:clr>
            <a:srgbClr val="A4A3A4"/>
          </p15:clr>
        </p15:guide>
        <p15:guide id="10" orient="horz" pos="479">
          <p15:clr>
            <a:srgbClr val="A4A3A4"/>
          </p15:clr>
        </p15:guide>
        <p15:guide id="11" pos="2850">
          <p15:clr>
            <a:srgbClr val="A4A3A4"/>
          </p15:clr>
        </p15:guide>
        <p15:guide id="12" pos="477">
          <p15:clr>
            <a:srgbClr val="A4A3A4"/>
          </p15:clr>
        </p15:guide>
        <p15:guide id="13" pos="3456">
          <p15:clr>
            <a:srgbClr val="A4A3A4"/>
          </p15:clr>
        </p15:guide>
        <p15:guide id="14" pos="4094">
          <p15:clr>
            <a:srgbClr val="A4A3A4"/>
          </p15:clr>
        </p15:guide>
        <p15:guide id="15" orient="horz" pos="114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57"/>
    <a:srgbClr val="DAC980"/>
    <a:srgbClr val="0070C0"/>
    <a:srgbClr val="525252"/>
    <a:srgbClr val="F1F1F1"/>
    <a:srgbClr val="F2F2F2"/>
    <a:srgbClr val="FFF8DF"/>
    <a:srgbClr val="D8C39D"/>
    <a:srgbClr val="918167"/>
    <a:srgbClr val="E17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05" autoAdjust="0"/>
    <p:restoredTop sz="81786" autoAdjust="0"/>
  </p:normalViewPr>
  <p:slideViewPr>
    <p:cSldViewPr snapToGrid="0">
      <p:cViewPr varScale="1">
        <p:scale>
          <a:sx n="38" d="100"/>
          <a:sy n="38" d="100"/>
        </p:scale>
        <p:origin x="1380" y="48"/>
      </p:cViewPr>
      <p:guideLst>
        <p:guide orient="horz" pos="2160"/>
        <p:guide pos="2880"/>
        <p:guide pos="3994"/>
        <p:guide pos="4186"/>
        <p:guide pos="4648"/>
        <p:guide orient="horz" pos="2153"/>
        <p:guide orient="horz"/>
        <p:guide/>
        <p:guide orient="horz" pos="479"/>
        <p:guide pos="2850"/>
        <p:guide pos="477"/>
        <p:guide pos="3456"/>
        <p:guide pos="4094"/>
        <p:guide orient="horz" pos="11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81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B12D0-1373-4223-98BE-BEB9166860DC}" type="doc">
      <dgm:prSet loTypeId="urn:microsoft.com/office/officeart/2005/8/layout/hChevron3" loCatId="process" qsTypeId="urn:microsoft.com/office/officeart/2005/8/quickstyle/simple3" qsCatId="simple" csTypeId="urn:microsoft.com/office/officeart/2005/8/colors/accent0_1" csCatId="mainScheme" phldr="1"/>
      <dgm:spPr/>
    </dgm:pt>
    <dgm:pt modelId="{744B3E85-3AE0-40D5-AE12-6C195864C09E}">
      <dgm:prSet phldrT="[Text]"/>
      <dgm:spPr/>
      <dgm:t>
        <a:bodyPr/>
        <a:lstStyle/>
        <a:p>
          <a:r>
            <a:rPr lang="en-US" dirty="0" smtClean="0"/>
            <a:t>400 AD</a:t>
          </a:r>
          <a:endParaRPr lang="en-US" dirty="0"/>
        </a:p>
      </dgm:t>
    </dgm:pt>
    <dgm:pt modelId="{C9507AC4-DF69-427B-B812-AF8CE98340FB}" type="parTrans" cxnId="{939BFC60-AFC2-4467-999E-7B86A33E0F80}">
      <dgm:prSet/>
      <dgm:spPr/>
      <dgm:t>
        <a:bodyPr/>
        <a:lstStyle/>
        <a:p>
          <a:endParaRPr lang="en-US">
            <a:solidFill>
              <a:schemeClr val="tx1"/>
            </a:solidFill>
          </a:endParaRPr>
        </a:p>
      </dgm:t>
    </dgm:pt>
    <dgm:pt modelId="{2BF5BA21-4640-43A5-BEC9-C298594397FF}" type="sibTrans" cxnId="{939BFC60-AFC2-4467-999E-7B86A33E0F80}">
      <dgm:prSet/>
      <dgm:spPr/>
      <dgm:t>
        <a:bodyPr/>
        <a:lstStyle/>
        <a:p>
          <a:endParaRPr lang="en-US">
            <a:solidFill>
              <a:schemeClr val="tx1"/>
            </a:solidFill>
          </a:endParaRPr>
        </a:p>
      </dgm:t>
    </dgm:pt>
    <dgm:pt modelId="{D56B3F70-9B2A-4D23-98FD-09C64D90E469}">
      <dgm:prSet phldrT="[Text]"/>
      <dgm:spPr/>
      <dgm:t>
        <a:bodyPr/>
        <a:lstStyle/>
        <a:p>
          <a:r>
            <a:rPr lang="en-US" smtClean="0"/>
            <a:t>800</a:t>
          </a:r>
          <a:endParaRPr lang="en-US" dirty="0"/>
        </a:p>
      </dgm:t>
    </dgm:pt>
    <dgm:pt modelId="{6A8D8E6F-1585-4455-B173-9332737FB8E5}" type="parTrans" cxnId="{7AD5F815-ECB7-4105-A735-CEFCF3A110A9}">
      <dgm:prSet/>
      <dgm:spPr/>
      <dgm:t>
        <a:bodyPr/>
        <a:lstStyle/>
        <a:p>
          <a:endParaRPr lang="en-US">
            <a:solidFill>
              <a:schemeClr val="tx1"/>
            </a:solidFill>
          </a:endParaRPr>
        </a:p>
      </dgm:t>
    </dgm:pt>
    <dgm:pt modelId="{A841B580-EAEB-4DAB-8676-AD62601FB828}" type="sibTrans" cxnId="{7AD5F815-ECB7-4105-A735-CEFCF3A110A9}">
      <dgm:prSet/>
      <dgm:spPr/>
      <dgm:t>
        <a:bodyPr/>
        <a:lstStyle/>
        <a:p>
          <a:endParaRPr lang="en-US">
            <a:solidFill>
              <a:schemeClr val="tx1"/>
            </a:solidFill>
          </a:endParaRPr>
        </a:p>
      </dgm:t>
    </dgm:pt>
    <dgm:pt modelId="{16D7455B-9FAD-4BF5-8E92-F63EF265A5E6}">
      <dgm:prSet phldrT="[Text]"/>
      <dgm:spPr/>
      <dgm:t>
        <a:bodyPr/>
        <a:lstStyle/>
        <a:p>
          <a:r>
            <a:rPr lang="en-US" smtClean="0"/>
            <a:t>900</a:t>
          </a:r>
          <a:endParaRPr lang="en-US" dirty="0"/>
        </a:p>
      </dgm:t>
    </dgm:pt>
    <dgm:pt modelId="{E3025C38-FAF5-4634-B11E-DB984207C43A}" type="parTrans" cxnId="{629BA5A7-8724-4004-8989-AC30CAA5FC09}">
      <dgm:prSet/>
      <dgm:spPr/>
      <dgm:t>
        <a:bodyPr/>
        <a:lstStyle/>
        <a:p>
          <a:endParaRPr lang="en-US">
            <a:solidFill>
              <a:schemeClr val="tx1"/>
            </a:solidFill>
          </a:endParaRPr>
        </a:p>
      </dgm:t>
    </dgm:pt>
    <dgm:pt modelId="{9E37B722-8AEC-4B3A-90DC-EFF9AA408242}" type="sibTrans" cxnId="{629BA5A7-8724-4004-8989-AC30CAA5FC09}">
      <dgm:prSet/>
      <dgm:spPr/>
      <dgm:t>
        <a:bodyPr/>
        <a:lstStyle/>
        <a:p>
          <a:endParaRPr lang="en-US">
            <a:solidFill>
              <a:schemeClr val="tx1"/>
            </a:solidFill>
          </a:endParaRPr>
        </a:p>
      </dgm:t>
    </dgm:pt>
    <dgm:pt modelId="{C272CB34-7A20-428F-90CE-B522FBF581A5}">
      <dgm:prSet phldrT="[Text]"/>
      <dgm:spPr/>
      <dgm:t>
        <a:bodyPr/>
        <a:lstStyle/>
        <a:p>
          <a:r>
            <a:rPr lang="en-US" smtClean="0"/>
            <a:t>600</a:t>
          </a:r>
          <a:endParaRPr lang="en-US" dirty="0"/>
        </a:p>
      </dgm:t>
    </dgm:pt>
    <dgm:pt modelId="{B6074356-7134-481B-A825-0F5E89987CE1}" type="parTrans" cxnId="{80EE729C-1BE1-4D55-A93E-B20BDD6FB30D}">
      <dgm:prSet/>
      <dgm:spPr/>
      <dgm:t>
        <a:bodyPr/>
        <a:lstStyle/>
        <a:p>
          <a:endParaRPr lang="en-US">
            <a:solidFill>
              <a:schemeClr val="tx1"/>
            </a:solidFill>
          </a:endParaRPr>
        </a:p>
      </dgm:t>
    </dgm:pt>
    <dgm:pt modelId="{D205BACE-696C-43E6-ABFA-85A71C25CF92}" type="sibTrans" cxnId="{80EE729C-1BE1-4D55-A93E-B20BDD6FB30D}">
      <dgm:prSet/>
      <dgm:spPr/>
      <dgm:t>
        <a:bodyPr/>
        <a:lstStyle/>
        <a:p>
          <a:endParaRPr lang="en-US">
            <a:solidFill>
              <a:schemeClr val="tx1"/>
            </a:solidFill>
          </a:endParaRPr>
        </a:p>
      </dgm:t>
    </dgm:pt>
    <dgm:pt modelId="{B68890DE-B9C4-4079-B9EC-43CE48067B78}">
      <dgm:prSet phldrT="[Text]"/>
      <dgm:spPr/>
      <dgm:t>
        <a:bodyPr/>
        <a:lstStyle/>
        <a:p>
          <a:r>
            <a:rPr lang="en-US" smtClean="0"/>
            <a:t>700</a:t>
          </a:r>
          <a:endParaRPr lang="en-US" dirty="0"/>
        </a:p>
      </dgm:t>
    </dgm:pt>
    <dgm:pt modelId="{7810B8D8-38A2-434D-A39A-17F9B28D5A23}" type="parTrans" cxnId="{1B8BC166-6FE3-4261-82D8-EF43E72602F9}">
      <dgm:prSet/>
      <dgm:spPr/>
      <dgm:t>
        <a:bodyPr/>
        <a:lstStyle/>
        <a:p>
          <a:endParaRPr lang="en-US">
            <a:solidFill>
              <a:schemeClr val="tx1"/>
            </a:solidFill>
          </a:endParaRPr>
        </a:p>
      </dgm:t>
    </dgm:pt>
    <dgm:pt modelId="{E253B6C0-1160-4245-9639-E0F0512D5837}" type="sibTrans" cxnId="{1B8BC166-6FE3-4261-82D8-EF43E72602F9}">
      <dgm:prSet/>
      <dgm:spPr/>
      <dgm:t>
        <a:bodyPr/>
        <a:lstStyle/>
        <a:p>
          <a:endParaRPr lang="en-US">
            <a:solidFill>
              <a:schemeClr val="tx1"/>
            </a:solidFill>
          </a:endParaRPr>
        </a:p>
      </dgm:t>
    </dgm:pt>
    <dgm:pt modelId="{6BFF8EB0-D994-495F-A6B8-F0B1BBA07C41}">
      <dgm:prSet phldrT="[Text]"/>
      <dgm:spPr/>
      <dgm:t>
        <a:bodyPr/>
        <a:lstStyle/>
        <a:p>
          <a:r>
            <a:rPr lang="en-US" smtClean="0"/>
            <a:t>500</a:t>
          </a:r>
          <a:endParaRPr lang="en-US" dirty="0"/>
        </a:p>
      </dgm:t>
    </dgm:pt>
    <dgm:pt modelId="{C4A6992C-984A-43BA-8FAC-505D83BB792B}" type="parTrans" cxnId="{54C7734A-F7AB-41EE-98F0-D4C1FB06748F}">
      <dgm:prSet/>
      <dgm:spPr/>
      <dgm:t>
        <a:bodyPr/>
        <a:lstStyle/>
        <a:p>
          <a:endParaRPr lang="en-US">
            <a:solidFill>
              <a:schemeClr val="tx1"/>
            </a:solidFill>
          </a:endParaRPr>
        </a:p>
      </dgm:t>
    </dgm:pt>
    <dgm:pt modelId="{99B2D3B9-985C-4E2B-92A6-2A937E088527}" type="sibTrans" cxnId="{54C7734A-F7AB-41EE-98F0-D4C1FB06748F}">
      <dgm:prSet/>
      <dgm:spPr/>
      <dgm:t>
        <a:bodyPr/>
        <a:lstStyle/>
        <a:p>
          <a:endParaRPr lang="en-US">
            <a:solidFill>
              <a:schemeClr val="tx1"/>
            </a:solidFill>
          </a:endParaRPr>
        </a:p>
      </dgm:t>
    </dgm:pt>
    <dgm:pt modelId="{1629A53A-0C2A-49B4-AA5F-915963F06C87}">
      <dgm:prSet phldrT="[Text]"/>
      <dgm:spPr/>
      <dgm:t>
        <a:bodyPr/>
        <a:lstStyle/>
        <a:p>
          <a:r>
            <a:rPr lang="en-US" dirty="0" smtClean="0"/>
            <a:t>1000</a:t>
          </a:r>
          <a:endParaRPr lang="en-US" dirty="0"/>
        </a:p>
      </dgm:t>
    </dgm:pt>
    <dgm:pt modelId="{C3FB54CE-799B-4D50-BADD-E4214FD67FA4}" type="parTrans" cxnId="{37081143-2DBC-44D5-846B-6A7F48E54137}">
      <dgm:prSet/>
      <dgm:spPr/>
      <dgm:t>
        <a:bodyPr/>
        <a:lstStyle/>
        <a:p>
          <a:endParaRPr lang="en-US">
            <a:solidFill>
              <a:schemeClr val="tx1"/>
            </a:solidFill>
          </a:endParaRPr>
        </a:p>
      </dgm:t>
    </dgm:pt>
    <dgm:pt modelId="{BEEC97E5-524D-488A-9DBD-352E3B997331}" type="sibTrans" cxnId="{37081143-2DBC-44D5-846B-6A7F48E54137}">
      <dgm:prSet/>
      <dgm:spPr/>
      <dgm:t>
        <a:bodyPr/>
        <a:lstStyle/>
        <a:p>
          <a:endParaRPr lang="en-US">
            <a:solidFill>
              <a:schemeClr val="tx1"/>
            </a:solidFill>
          </a:endParaRPr>
        </a:p>
      </dgm:t>
    </dgm:pt>
    <dgm:pt modelId="{06E2A875-F5C4-4AA8-9693-BA6B8E872C68}">
      <dgm:prSet phldrT="[Text]"/>
      <dgm:spPr/>
      <dgm:t>
        <a:bodyPr/>
        <a:lstStyle/>
        <a:p>
          <a:r>
            <a:rPr lang="en-US" dirty="0" smtClean="0"/>
            <a:t>1100</a:t>
          </a:r>
          <a:endParaRPr lang="en-US" dirty="0"/>
        </a:p>
      </dgm:t>
    </dgm:pt>
    <dgm:pt modelId="{52CDE42C-846B-4295-9EA8-B9AF88D929CB}" type="parTrans" cxnId="{A5BCE451-FD7F-4CA0-A425-06220CE4296B}">
      <dgm:prSet/>
      <dgm:spPr/>
      <dgm:t>
        <a:bodyPr/>
        <a:lstStyle/>
        <a:p>
          <a:endParaRPr lang="en-US"/>
        </a:p>
      </dgm:t>
    </dgm:pt>
    <dgm:pt modelId="{3E1BE256-A096-4684-9BD8-A3505E312D81}" type="sibTrans" cxnId="{A5BCE451-FD7F-4CA0-A425-06220CE4296B}">
      <dgm:prSet/>
      <dgm:spPr/>
      <dgm:t>
        <a:bodyPr/>
        <a:lstStyle/>
        <a:p>
          <a:endParaRPr lang="en-US"/>
        </a:p>
      </dgm:t>
    </dgm:pt>
    <dgm:pt modelId="{D63ABF63-F88A-4B75-B5D8-5F5EF8892A24}">
      <dgm:prSet phldrT="[Text]"/>
      <dgm:spPr/>
      <dgm:t>
        <a:bodyPr/>
        <a:lstStyle/>
        <a:p>
          <a:r>
            <a:rPr lang="en-US" dirty="0" smtClean="0"/>
            <a:t>1200</a:t>
          </a:r>
          <a:endParaRPr lang="en-US" dirty="0"/>
        </a:p>
      </dgm:t>
    </dgm:pt>
    <dgm:pt modelId="{6AD4DA37-EAB5-4838-AFF7-D3B30AB035C5}" type="parTrans" cxnId="{C7AFDC73-470D-45E8-BEE6-2ADD7C4BF55F}">
      <dgm:prSet/>
      <dgm:spPr/>
      <dgm:t>
        <a:bodyPr/>
        <a:lstStyle/>
        <a:p>
          <a:endParaRPr lang="en-US"/>
        </a:p>
      </dgm:t>
    </dgm:pt>
    <dgm:pt modelId="{D1D9E0A3-3A3E-416F-8234-528FAA3B0F81}" type="sibTrans" cxnId="{C7AFDC73-470D-45E8-BEE6-2ADD7C4BF55F}">
      <dgm:prSet/>
      <dgm:spPr/>
      <dgm:t>
        <a:bodyPr/>
        <a:lstStyle/>
        <a:p>
          <a:endParaRPr lang="en-US"/>
        </a:p>
      </dgm:t>
    </dgm:pt>
    <dgm:pt modelId="{A63C39E2-6D54-4AA0-86FD-C0D26A1C5EC0}" type="pres">
      <dgm:prSet presAssocID="{562B12D0-1373-4223-98BE-BEB9166860DC}" presName="Name0" presStyleCnt="0">
        <dgm:presLayoutVars>
          <dgm:dir/>
          <dgm:resizeHandles val="exact"/>
        </dgm:presLayoutVars>
      </dgm:prSet>
      <dgm:spPr/>
    </dgm:pt>
    <dgm:pt modelId="{67259F42-B46A-49EA-B622-571BF3ECA266}" type="pres">
      <dgm:prSet presAssocID="{744B3E85-3AE0-40D5-AE12-6C195864C09E}" presName="parTxOnly" presStyleLbl="node1" presStyleIdx="0" presStyleCnt="9">
        <dgm:presLayoutVars>
          <dgm:bulletEnabled val="1"/>
        </dgm:presLayoutVars>
      </dgm:prSet>
      <dgm:spPr/>
      <dgm:t>
        <a:bodyPr/>
        <a:lstStyle/>
        <a:p>
          <a:endParaRPr lang="en-US"/>
        </a:p>
      </dgm:t>
    </dgm:pt>
    <dgm:pt modelId="{DEC1B9FD-10AC-4B67-9964-8A0C4C59669C}" type="pres">
      <dgm:prSet presAssocID="{2BF5BA21-4640-43A5-BEC9-C298594397FF}" presName="parSpace" presStyleCnt="0"/>
      <dgm:spPr/>
    </dgm:pt>
    <dgm:pt modelId="{AE9EABAA-EE0C-4CDB-B590-9464A2C9D2BE}" type="pres">
      <dgm:prSet presAssocID="{6BFF8EB0-D994-495F-A6B8-F0B1BBA07C41}" presName="parTxOnly" presStyleLbl="node1" presStyleIdx="1" presStyleCnt="9">
        <dgm:presLayoutVars>
          <dgm:bulletEnabled val="1"/>
        </dgm:presLayoutVars>
      </dgm:prSet>
      <dgm:spPr/>
      <dgm:t>
        <a:bodyPr/>
        <a:lstStyle/>
        <a:p>
          <a:endParaRPr lang="en-US"/>
        </a:p>
      </dgm:t>
    </dgm:pt>
    <dgm:pt modelId="{022907E1-D4B6-4155-BE31-93AFE02243DF}" type="pres">
      <dgm:prSet presAssocID="{99B2D3B9-985C-4E2B-92A6-2A937E088527}" presName="parSpace" presStyleCnt="0"/>
      <dgm:spPr/>
    </dgm:pt>
    <dgm:pt modelId="{756CE633-BBD0-4003-AF82-C96D4F150B0C}" type="pres">
      <dgm:prSet presAssocID="{C272CB34-7A20-428F-90CE-B522FBF581A5}" presName="parTxOnly" presStyleLbl="node1" presStyleIdx="2" presStyleCnt="9">
        <dgm:presLayoutVars>
          <dgm:bulletEnabled val="1"/>
        </dgm:presLayoutVars>
      </dgm:prSet>
      <dgm:spPr/>
      <dgm:t>
        <a:bodyPr/>
        <a:lstStyle/>
        <a:p>
          <a:endParaRPr lang="en-US"/>
        </a:p>
      </dgm:t>
    </dgm:pt>
    <dgm:pt modelId="{98A90D3B-2265-4DA8-BEA4-74E17F70F835}" type="pres">
      <dgm:prSet presAssocID="{D205BACE-696C-43E6-ABFA-85A71C25CF92}" presName="parSpace" presStyleCnt="0"/>
      <dgm:spPr/>
    </dgm:pt>
    <dgm:pt modelId="{34769C63-B7E7-42D2-B87B-0035DFD03AC0}" type="pres">
      <dgm:prSet presAssocID="{B68890DE-B9C4-4079-B9EC-43CE48067B78}" presName="parTxOnly" presStyleLbl="node1" presStyleIdx="3" presStyleCnt="9">
        <dgm:presLayoutVars>
          <dgm:bulletEnabled val="1"/>
        </dgm:presLayoutVars>
      </dgm:prSet>
      <dgm:spPr/>
      <dgm:t>
        <a:bodyPr/>
        <a:lstStyle/>
        <a:p>
          <a:endParaRPr lang="en-US"/>
        </a:p>
      </dgm:t>
    </dgm:pt>
    <dgm:pt modelId="{4B9E9608-D13D-4525-87CC-0A1D4C5D3C06}" type="pres">
      <dgm:prSet presAssocID="{E253B6C0-1160-4245-9639-E0F0512D5837}" presName="parSpace" presStyleCnt="0"/>
      <dgm:spPr/>
    </dgm:pt>
    <dgm:pt modelId="{674D5C6A-79C7-4BC7-BC1A-1533E4FF1C49}" type="pres">
      <dgm:prSet presAssocID="{D56B3F70-9B2A-4D23-98FD-09C64D90E469}" presName="parTxOnly" presStyleLbl="node1" presStyleIdx="4" presStyleCnt="9">
        <dgm:presLayoutVars>
          <dgm:bulletEnabled val="1"/>
        </dgm:presLayoutVars>
      </dgm:prSet>
      <dgm:spPr/>
      <dgm:t>
        <a:bodyPr/>
        <a:lstStyle/>
        <a:p>
          <a:endParaRPr lang="en-US"/>
        </a:p>
      </dgm:t>
    </dgm:pt>
    <dgm:pt modelId="{0DE0422D-B6CE-4DF4-A669-A338BA5A08DF}" type="pres">
      <dgm:prSet presAssocID="{A841B580-EAEB-4DAB-8676-AD62601FB828}" presName="parSpace" presStyleCnt="0"/>
      <dgm:spPr/>
    </dgm:pt>
    <dgm:pt modelId="{86F11165-30D4-44C5-8A61-6A0519357D7A}" type="pres">
      <dgm:prSet presAssocID="{16D7455B-9FAD-4BF5-8E92-F63EF265A5E6}" presName="parTxOnly" presStyleLbl="node1" presStyleIdx="5" presStyleCnt="9">
        <dgm:presLayoutVars>
          <dgm:bulletEnabled val="1"/>
        </dgm:presLayoutVars>
      </dgm:prSet>
      <dgm:spPr/>
      <dgm:t>
        <a:bodyPr/>
        <a:lstStyle/>
        <a:p>
          <a:endParaRPr lang="en-US"/>
        </a:p>
      </dgm:t>
    </dgm:pt>
    <dgm:pt modelId="{5D2345E1-3DEB-4658-BF32-02A382C42C29}" type="pres">
      <dgm:prSet presAssocID="{9E37B722-8AEC-4B3A-90DC-EFF9AA408242}" presName="parSpace" presStyleCnt="0"/>
      <dgm:spPr/>
    </dgm:pt>
    <dgm:pt modelId="{0FEDC5A1-F208-46DE-A0FB-ABD5434A178B}" type="pres">
      <dgm:prSet presAssocID="{1629A53A-0C2A-49B4-AA5F-915963F06C87}" presName="parTxOnly" presStyleLbl="node1" presStyleIdx="6" presStyleCnt="9">
        <dgm:presLayoutVars>
          <dgm:bulletEnabled val="1"/>
        </dgm:presLayoutVars>
      </dgm:prSet>
      <dgm:spPr/>
      <dgm:t>
        <a:bodyPr/>
        <a:lstStyle/>
        <a:p>
          <a:endParaRPr lang="en-US"/>
        </a:p>
      </dgm:t>
    </dgm:pt>
    <dgm:pt modelId="{5A6659F0-5B0C-4B6B-87F0-B880A9F1018B}" type="pres">
      <dgm:prSet presAssocID="{BEEC97E5-524D-488A-9DBD-352E3B997331}" presName="parSpace" presStyleCnt="0"/>
      <dgm:spPr/>
    </dgm:pt>
    <dgm:pt modelId="{1AADD92D-FA98-4448-922E-ADC9ED80E196}" type="pres">
      <dgm:prSet presAssocID="{06E2A875-F5C4-4AA8-9693-BA6B8E872C68}" presName="parTxOnly" presStyleLbl="node1" presStyleIdx="7" presStyleCnt="9">
        <dgm:presLayoutVars>
          <dgm:bulletEnabled val="1"/>
        </dgm:presLayoutVars>
      </dgm:prSet>
      <dgm:spPr/>
      <dgm:t>
        <a:bodyPr/>
        <a:lstStyle/>
        <a:p>
          <a:endParaRPr lang="en-US"/>
        </a:p>
      </dgm:t>
    </dgm:pt>
    <dgm:pt modelId="{B385C099-2F02-4F3A-AA31-0AF56CCD72E7}" type="pres">
      <dgm:prSet presAssocID="{3E1BE256-A096-4684-9BD8-A3505E312D81}" presName="parSpace" presStyleCnt="0"/>
      <dgm:spPr/>
    </dgm:pt>
    <dgm:pt modelId="{9939F8F3-EE55-4A0F-8A2D-ABF6224D7E9E}" type="pres">
      <dgm:prSet presAssocID="{D63ABF63-F88A-4B75-B5D8-5F5EF8892A24}" presName="parTxOnly" presStyleLbl="node1" presStyleIdx="8" presStyleCnt="9">
        <dgm:presLayoutVars>
          <dgm:bulletEnabled val="1"/>
        </dgm:presLayoutVars>
      </dgm:prSet>
      <dgm:spPr/>
      <dgm:t>
        <a:bodyPr/>
        <a:lstStyle/>
        <a:p>
          <a:endParaRPr lang="en-US"/>
        </a:p>
      </dgm:t>
    </dgm:pt>
  </dgm:ptLst>
  <dgm:cxnLst>
    <dgm:cxn modelId="{A5BCE451-FD7F-4CA0-A425-06220CE4296B}" srcId="{562B12D0-1373-4223-98BE-BEB9166860DC}" destId="{06E2A875-F5C4-4AA8-9693-BA6B8E872C68}" srcOrd="7" destOrd="0" parTransId="{52CDE42C-846B-4295-9EA8-B9AF88D929CB}" sibTransId="{3E1BE256-A096-4684-9BD8-A3505E312D81}"/>
    <dgm:cxn modelId="{7AD5F815-ECB7-4105-A735-CEFCF3A110A9}" srcId="{562B12D0-1373-4223-98BE-BEB9166860DC}" destId="{D56B3F70-9B2A-4D23-98FD-09C64D90E469}" srcOrd="4" destOrd="0" parTransId="{6A8D8E6F-1585-4455-B173-9332737FB8E5}" sibTransId="{A841B580-EAEB-4DAB-8676-AD62601FB828}"/>
    <dgm:cxn modelId="{67E6D3F9-7F7D-4456-8FA0-DABF15D99C5A}" type="presOf" srcId="{562B12D0-1373-4223-98BE-BEB9166860DC}" destId="{A63C39E2-6D54-4AA0-86FD-C0D26A1C5EC0}" srcOrd="0" destOrd="0" presId="urn:microsoft.com/office/officeart/2005/8/layout/hChevron3"/>
    <dgm:cxn modelId="{769110EA-F18D-48E5-8E73-5EE311C63C19}" type="presOf" srcId="{B68890DE-B9C4-4079-B9EC-43CE48067B78}" destId="{34769C63-B7E7-42D2-B87B-0035DFD03AC0}" srcOrd="0" destOrd="0" presId="urn:microsoft.com/office/officeart/2005/8/layout/hChevron3"/>
    <dgm:cxn modelId="{54C7734A-F7AB-41EE-98F0-D4C1FB06748F}" srcId="{562B12D0-1373-4223-98BE-BEB9166860DC}" destId="{6BFF8EB0-D994-495F-A6B8-F0B1BBA07C41}" srcOrd="1" destOrd="0" parTransId="{C4A6992C-984A-43BA-8FAC-505D83BB792B}" sibTransId="{99B2D3B9-985C-4E2B-92A6-2A937E088527}"/>
    <dgm:cxn modelId="{37081143-2DBC-44D5-846B-6A7F48E54137}" srcId="{562B12D0-1373-4223-98BE-BEB9166860DC}" destId="{1629A53A-0C2A-49B4-AA5F-915963F06C87}" srcOrd="6" destOrd="0" parTransId="{C3FB54CE-799B-4D50-BADD-E4214FD67FA4}" sibTransId="{BEEC97E5-524D-488A-9DBD-352E3B997331}"/>
    <dgm:cxn modelId="{3B31F483-0EB8-4A12-8A7B-ABC772383904}" type="presOf" srcId="{744B3E85-3AE0-40D5-AE12-6C195864C09E}" destId="{67259F42-B46A-49EA-B622-571BF3ECA266}" srcOrd="0" destOrd="0" presId="urn:microsoft.com/office/officeart/2005/8/layout/hChevron3"/>
    <dgm:cxn modelId="{1B8BC166-6FE3-4261-82D8-EF43E72602F9}" srcId="{562B12D0-1373-4223-98BE-BEB9166860DC}" destId="{B68890DE-B9C4-4079-B9EC-43CE48067B78}" srcOrd="3" destOrd="0" parTransId="{7810B8D8-38A2-434D-A39A-17F9B28D5A23}" sibTransId="{E253B6C0-1160-4245-9639-E0F0512D5837}"/>
    <dgm:cxn modelId="{4F84CF65-0DC3-4959-9C4D-AC1CBAFE7588}" type="presOf" srcId="{6BFF8EB0-D994-495F-A6B8-F0B1BBA07C41}" destId="{AE9EABAA-EE0C-4CDB-B590-9464A2C9D2BE}" srcOrd="0" destOrd="0" presId="urn:microsoft.com/office/officeart/2005/8/layout/hChevron3"/>
    <dgm:cxn modelId="{0EFCD89A-6CAC-43F0-9097-D8280E11AB66}" type="presOf" srcId="{C272CB34-7A20-428F-90CE-B522FBF581A5}" destId="{756CE633-BBD0-4003-AF82-C96D4F150B0C}" srcOrd="0" destOrd="0" presId="urn:microsoft.com/office/officeart/2005/8/layout/hChevron3"/>
    <dgm:cxn modelId="{629BA5A7-8724-4004-8989-AC30CAA5FC09}" srcId="{562B12D0-1373-4223-98BE-BEB9166860DC}" destId="{16D7455B-9FAD-4BF5-8E92-F63EF265A5E6}" srcOrd="5" destOrd="0" parTransId="{E3025C38-FAF5-4634-B11E-DB984207C43A}" sibTransId="{9E37B722-8AEC-4B3A-90DC-EFF9AA408242}"/>
    <dgm:cxn modelId="{85C11D47-5A8E-4C31-9D1D-7E12F457B443}" type="presOf" srcId="{1629A53A-0C2A-49B4-AA5F-915963F06C87}" destId="{0FEDC5A1-F208-46DE-A0FB-ABD5434A178B}" srcOrd="0" destOrd="0" presId="urn:microsoft.com/office/officeart/2005/8/layout/hChevron3"/>
    <dgm:cxn modelId="{939BFC60-AFC2-4467-999E-7B86A33E0F80}" srcId="{562B12D0-1373-4223-98BE-BEB9166860DC}" destId="{744B3E85-3AE0-40D5-AE12-6C195864C09E}" srcOrd="0" destOrd="0" parTransId="{C9507AC4-DF69-427B-B812-AF8CE98340FB}" sibTransId="{2BF5BA21-4640-43A5-BEC9-C298594397FF}"/>
    <dgm:cxn modelId="{80EE729C-1BE1-4D55-A93E-B20BDD6FB30D}" srcId="{562B12D0-1373-4223-98BE-BEB9166860DC}" destId="{C272CB34-7A20-428F-90CE-B522FBF581A5}" srcOrd="2" destOrd="0" parTransId="{B6074356-7134-481B-A825-0F5E89987CE1}" sibTransId="{D205BACE-696C-43E6-ABFA-85A71C25CF92}"/>
    <dgm:cxn modelId="{5745B0C7-2219-42F9-8A43-8FC18E3B7D43}" type="presOf" srcId="{16D7455B-9FAD-4BF5-8E92-F63EF265A5E6}" destId="{86F11165-30D4-44C5-8A61-6A0519357D7A}" srcOrd="0" destOrd="0" presId="urn:microsoft.com/office/officeart/2005/8/layout/hChevron3"/>
    <dgm:cxn modelId="{C7AFDC73-470D-45E8-BEE6-2ADD7C4BF55F}" srcId="{562B12D0-1373-4223-98BE-BEB9166860DC}" destId="{D63ABF63-F88A-4B75-B5D8-5F5EF8892A24}" srcOrd="8" destOrd="0" parTransId="{6AD4DA37-EAB5-4838-AFF7-D3B30AB035C5}" sibTransId="{D1D9E0A3-3A3E-416F-8234-528FAA3B0F81}"/>
    <dgm:cxn modelId="{8A68C55A-0A11-438C-97B3-2BE952B6B573}" type="presOf" srcId="{D63ABF63-F88A-4B75-B5D8-5F5EF8892A24}" destId="{9939F8F3-EE55-4A0F-8A2D-ABF6224D7E9E}" srcOrd="0" destOrd="0" presId="urn:microsoft.com/office/officeart/2005/8/layout/hChevron3"/>
    <dgm:cxn modelId="{51871D79-9B85-4149-94FE-9F6F48867A33}" type="presOf" srcId="{06E2A875-F5C4-4AA8-9693-BA6B8E872C68}" destId="{1AADD92D-FA98-4448-922E-ADC9ED80E196}" srcOrd="0" destOrd="0" presId="urn:microsoft.com/office/officeart/2005/8/layout/hChevron3"/>
    <dgm:cxn modelId="{69236C8D-B591-4314-B14F-8824A8DF65A7}" type="presOf" srcId="{D56B3F70-9B2A-4D23-98FD-09C64D90E469}" destId="{674D5C6A-79C7-4BC7-BC1A-1533E4FF1C49}" srcOrd="0" destOrd="0" presId="urn:microsoft.com/office/officeart/2005/8/layout/hChevron3"/>
    <dgm:cxn modelId="{84ECB1BF-1B1F-448E-8E24-8CDE33667056}" type="presParOf" srcId="{A63C39E2-6D54-4AA0-86FD-C0D26A1C5EC0}" destId="{67259F42-B46A-49EA-B622-571BF3ECA266}" srcOrd="0" destOrd="0" presId="urn:microsoft.com/office/officeart/2005/8/layout/hChevron3"/>
    <dgm:cxn modelId="{0A9DBE12-5698-4420-9989-38E7ED5CE4D1}" type="presParOf" srcId="{A63C39E2-6D54-4AA0-86FD-C0D26A1C5EC0}" destId="{DEC1B9FD-10AC-4B67-9964-8A0C4C59669C}" srcOrd="1" destOrd="0" presId="urn:microsoft.com/office/officeart/2005/8/layout/hChevron3"/>
    <dgm:cxn modelId="{8C42B9FE-7A8A-47D1-A620-F5F62FF859C0}" type="presParOf" srcId="{A63C39E2-6D54-4AA0-86FD-C0D26A1C5EC0}" destId="{AE9EABAA-EE0C-4CDB-B590-9464A2C9D2BE}" srcOrd="2" destOrd="0" presId="urn:microsoft.com/office/officeart/2005/8/layout/hChevron3"/>
    <dgm:cxn modelId="{BA66F651-80C5-4DFB-93AF-B25D54898614}" type="presParOf" srcId="{A63C39E2-6D54-4AA0-86FD-C0D26A1C5EC0}" destId="{022907E1-D4B6-4155-BE31-93AFE02243DF}" srcOrd="3" destOrd="0" presId="urn:microsoft.com/office/officeart/2005/8/layout/hChevron3"/>
    <dgm:cxn modelId="{0C563145-9062-4451-87AF-577D260D2CD0}" type="presParOf" srcId="{A63C39E2-6D54-4AA0-86FD-C0D26A1C5EC0}" destId="{756CE633-BBD0-4003-AF82-C96D4F150B0C}" srcOrd="4" destOrd="0" presId="urn:microsoft.com/office/officeart/2005/8/layout/hChevron3"/>
    <dgm:cxn modelId="{A370813D-5661-40AC-93EE-AB902CC5F351}" type="presParOf" srcId="{A63C39E2-6D54-4AA0-86FD-C0D26A1C5EC0}" destId="{98A90D3B-2265-4DA8-BEA4-74E17F70F835}" srcOrd="5" destOrd="0" presId="urn:microsoft.com/office/officeart/2005/8/layout/hChevron3"/>
    <dgm:cxn modelId="{D05F042C-F8AD-4CAA-9A25-D7D5ED0F9C4E}" type="presParOf" srcId="{A63C39E2-6D54-4AA0-86FD-C0D26A1C5EC0}" destId="{34769C63-B7E7-42D2-B87B-0035DFD03AC0}" srcOrd="6" destOrd="0" presId="urn:microsoft.com/office/officeart/2005/8/layout/hChevron3"/>
    <dgm:cxn modelId="{DFF6C5EE-B4DB-456D-977A-1992CCFBB119}" type="presParOf" srcId="{A63C39E2-6D54-4AA0-86FD-C0D26A1C5EC0}" destId="{4B9E9608-D13D-4525-87CC-0A1D4C5D3C06}" srcOrd="7" destOrd="0" presId="urn:microsoft.com/office/officeart/2005/8/layout/hChevron3"/>
    <dgm:cxn modelId="{67674032-E38B-4D6B-AF3A-46C1140D99C0}" type="presParOf" srcId="{A63C39E2-6D54-4AA0-86FD-C0D26A1C5EC0}" destId="{674D5C6A-79C7-4BC7-BC1A-1533E4FF1C49}" srcOrd="8" destOrd="0" presId="urn:microsoft.com/office/officeart/2005/8/layout/hChevron3"/>
    <dgm:cxn modelId="{E2961586-E2F9-405F-A022-FF5F8652E9A8}" type="presParOf" srcId="{A63C39E2-6D54-4AA0-86FD-C0D26A1C5EC0}" destId="{0DE0422D-B6CE-4DF4-A669-A338BA5A08DF}" srcOrd="9" destOrd="0" presId="urn:microsoft.com/office/officeart/2005/8/layout/hChevron3"/>
    <dgm:cxn modelId="{EBB2E86D-2D84-4695-83A2-24E8E3AB4241}" type="presParOf" srcId="{A63C39E2-6D54-4AA0-86FD-C0D26A1C5EC0}" destId="{86F11165-30D4-44C5-8A61-6A0519357D7A}" srcOrd="10" destOrd="0" presId="urn:microsoft.com/office/officeart/2005/8/layout/hChevron3"/>
    <dgm:cxn modelId="{066CF95A-D033-48B4-9825-A2CA46F3FDB3}" type="presParOf" srcId="{A63C39E2-6D54-4AA0-86FD-C0D26A1C5EC0}" destId="{5D2345E1-3DEB-4658-BF32-02A382C42C29}" srcOrd="11" destOrd="0" presId="urn:microsoft.com/office/officeart/2005/8/layout/hChevron3"/>
    <dgm:cxn modelId="{B26CF15C-1491-4E03-BD9D-395CAE7001A5}" type="presParOf" srcId="{A63C39E2-6D54-4AA0-86FD-C0D26A1C5EC0}" destId="{0FEDC5A1-F208-46DE-A0FB-ABD5434A178B}" srcOrd="12" destOrd="0" presId="urn:microsoft.com/office/officeart/2005/8/layout/hChevron3"/>
    <dgm:cxn modelId="{7D4DD1EE-2D3C-4DAD-95B0-B0ED44589433}" type="presParOf" srcId="{A63C39E2-6D54-4AA0-86FD-C0D26A1C5EC0}" destId="{5A6659F0-5B0C-4B6B-87F0-B880A9F1018B}" srcOrd="13" destOrd="0" presId="urn:microsoft.com/office/officeart/2005/8/layout/hChevron3"/>
    <dgm:cxn modelId="{7F4B540E-0940-45E7-9C5F-228057D5CA79}" type="presParOf" srcId="{A63C39E2-6D54-4AA0-86FD-C0D26A1C5EC0}" destId="{1AADD92D-FA98-4448-922E-ADC9ED80E196}" srcOrd="14" destOrd="0" presId="urn:microsoft.com/office/officeart/2005/8/layout/hChevron3"/>
    <dgm:cxn modelId="{89177A32-0717-4963-A191-25B7B3091D46}" type="presParOf" srcId="{A63C39E2-6D54-4AA0-86FD-C0D26A1C5EC0}" destId="{B385C099-2F02-4F3A-AA31-0AF56CCD72E7}" srcOrd="15" destOrd="0" presId="urn:microsoft.com/office/officeart/2005/8/layout/hChevron3"/>
    <dgm:cxn modelId="{F2DEEB54-56A1-44AB-8601-10BA0D098D46}" type="presParOf" srcId="{A63C39E2-6D54-4AA0-86FD-C0D26A1C5EC0}" destId="{9939F8F3-EE55-4A0F-8A2D-ABF6224D7E9E}" srcOrd="16" destOrd="0" presId="urn:microsoft.com/office/officeart/2005/8/layout/hChevron3"/>
  </dgm:cxnLst>
  <dgm:bg>
    <a:noFill/>
  </dgm:bg>
  <dgm:whole>
    <a:effectLst/>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2B12D0-1373-4223-98BE-BEB9166860DC}" type="doc">
      <dgm:prSet loTypeId="urn:microsoft.com/office/officeart/2005/8/layout/hChevron3" loCatId="process" qsTypeId="urn:microsoft.com/office/officeart/2005/8/quickstyle/simple3" qsCatId="simple" csTypeId="urn:microsoft.com/office/officeart/2005/8/colors/accent0_1" csCatId="mainScheme" phldr="1"/>
      <dgm:spPr/>
    </dgm:pt>
    <dgm:pt modelId="{744B3E85-3AE0-40D5-AE12-6C195864C09E}">
      <dgm:prSet phldrT="[Text]"/>
      <dgm:spPr/>
      <dgm:t>
        <a:bodyPr/>
        <a:lstStyle/>
        <a:p>
          <a:r>
            <a:rPr lang="en-US" dirty="0" smtClean="0"/>
            <a:t>400 AD</a:t>
          </a:r>
          <a:endParaRPr lang="en-US" dirty="0"/>
        </a:p>
      </dgm:t>
    </dgm:pt>
    <dgm:pt modelId="{C9507AC4-DF69-427B-B812-AF8CE98340FB}" type="parTrans" cxnId="{939BFC60-AFC2-4467-999E-7B86A33E0F80}">
      <dgm:prSet/>
      <dgm:spPr/>
      <dgm:t>
        <a:bodyPr/>
        <a:lstStyle/>
        <a:p>
          <a:endParaRPr lang="en-US">
            <a:solidFill>
              <a:schemeClr val="tx1"/>
            </a:solidFill>
          </a:endParaRPr>
        </a:p>
      </dgm:t>
    </dgm:pt>
    <dgm:pt modelId="{2BF5BA21-4640-43A5-BEC9-C298594397FF}" type="sibTrans" cxnId="{939BFC60-AFC2-4467-999E-7B86A33E0F80}">
      <dgm:prSet/>
      <dgm:spPr/>
      <dgm:t>
        <a:bodyPr/>
        <a:lstStyle/>
        <a:p>
          <a:endParaRPr lang="en-US">
            <a:solidFill>
              <a:schemeClr val="tx1"/>
            </a:solidFill>
          </a:endParaRPr>
        </a:p>
      </dgm:t>
    </dgm:pt>
    <dgm:pt modelId="{D56B3F70-9B2A-4D23-98FD-09C64D90E469}">
      <dgm:prSet phldrT="[Text]"/>
      <dgm:spPr/>
      <dgm:t>
        <a:bodyPr/>
        <a:lstStyle/>
        <a:p>
          <a:r>
            <a:rPr lang="en-US" smtClean="0"/>
            <a:t>800</a:t>
          </a:r>
          <a:endParaRPr lang="en-US" dirty="0"/>
        </a:p>
      </dgm:t>
    </dgm:pt>
    <dgm:pt modelId="{6A8D8E6F-1585-4455-B173-9332737FB8E5}" type="parTrans" cxnId="{7AD5F815-ECB7-4105-A735-CEFCF3A110A9}">
      <dgm:prSet/>
      <dgm:spPr/>
      <dgm:t>
        <a:bodyPr/>
        <a:lstStyle/>
        <a:p>
          <a:endParaRPr lang="en-US">
            <a:solidFill>
              <a:schemeClr val="tx1"/>
            </a:solidFill>
          </a:endParaRPr>
        </a:p>
      </dgm:t>
    </dgm:pt>
    <dgm:pt modelId="{A841B580-EAEB-4DAB-8676-AD62601FB828}" type="sibTrans" cxnId="{7AD5F815-ECB7-4105-A735-CEFCF3A110A9}">
      <dgm:prSet/>
      <dgm:spPr/>
      <dgm:t>
        <a:bodyPr/>
        <a:lstStyle/>
        <a:p>
          <a:endParaRPr lang="en-US">
            <a:solidFill>
              <a:schemeClr val="tx1"/>
            </a:solidFill>
          </a:endParaRPr>
        </a:p>
      </dgm:t>
    </dgm:pt>
    <dgm:pt modelId="{16D7455B-9FAD-4BF5-8E92-F63EF265A5E6}">
      <dgm:prSet phldrT="[Text]"/>
      <dgm:spPr/>
      <dgm:t>
        <a:bodyPr/>
        <a:lstStyle/>
        <a:p>
          <a:r>
            <a:rPr lang="en-US" smtClean="0"/>
            <a:t>900</a:t>
          </a:r>
          <a:endParaRPr lang="en-US" dirty="0"/>
        </a:p>
      </dgm:t>
    </dgm:pt>
    <dgm:pt modelId="{E3025C38-FAF5-4634-B11E-DB984207C43A}" type="parTrans" cxnId="{629BA5A7-8724-4004-8989-AC30CAA5FC09}">
      <dgm:prSet/>
      <dgm:spPr/>
      <dgm:t>
        <a:bodyPr/>
        <a:lstStyle/>
        <a:p>
          <a:endParaRPr lang="en-US">
            <a:solidFill>
              <a:schemeClr val="tx1"/>
            </a:solidFill>
          </a:endParaRPr>
        </a:p>
      </dgm:t>
    </dgm:pt>
    <dgm:pt modelId="{9E37B722-8AEC-4B3A-90DC-EFF9AA408242}" type="sibTrans" cxnId="{629BA5A7-8724-4004-8989-AC30CAA5FC09}">
      <dgm:prSet/>
      <dgm:spPr/>
      <dgm:t>
        <a:bodyPr/>
        <a:lstStyle/>
        <a:p>
          <a:endParaRPr lang="en-US">
            <a:solidFill>
              <a:schemeClr val="tx1"/>
            </a:solidFill>
          </a:endParaRPr>
        </a:p>
      </dgm:t>
    </dgm:pt>
    <dgm:pt modelId="{C272CB34-7A20-428F-90CE-B522FBF581A5}">
      <dgm:prSet phldrT="[Text]"/>
      <dgm:spPr/>
      <dgm:t>
        <a:bodyPr/>
        <a:lstStyle/>
        <a:p>
          <a:r>
            <a:rPr lang="en-US" smtClean="0"/>
            <a:t>600</a:t>
          </a:r>
          <a:endParaRPr lang="en-US" dirty="0"/>
        </a:p>
      </dgm:t>
    </dgm:pt>
    <dgm:pt modelId="{B6074356-7134-481B-A825-0F5E89987CE1}" type="parTrans" cxnId="{80EE729C-1BE1-4D55-A93E-B20BDD6FB30D}">
      <dgm:prSet/>
      <dgm:spPr/>
      <dgm:t>
        <a:bodyPr/>
        <a:lstStyle/>
        <a:p>
          <a:endParaRPr lang="en-US">
            <a:solidFill>
              <a:schemeClr val="tx1"/>
            </a:solidFill>
          </a:endParaRPr>
        </a:p>
      </dgm:t>
    </dgm:pt>
    <dgm:pt modelId="{D205BACE-696C-43E6-ABFA-85A71C25CF92}" type="sibTrans" cxnId="{80EE729C-1BE1-4D55-A93E-B20BDD6FB30D}">
      <dgm:prSet/>
      <dgm:spPr/>
      <dgm:t>
        <a:bodyPr/>
        <a:lstStyle/>
        <a:p>
          <a:endParaRPr lang="en-US">
            <a:solidFill>
              <a:schemeClr val="tx1"/>
            </a:solidFill>
          </a:endParaRPr>
        </a:p>
      </dgm:t>
    </dgm:pt>
    <dgm:pt modelId="{B68890DE-B9C4-4079-B9EC-43CE48067B78}">
      <dgm:prSet phldrT="[Text]"/>
      <dgm:spPr/>
      <dgm:t>
        <a:bodyPr/>
        <a:lstStyle/>
        <a:p>
          <a:r>
            <a:rPr lang="en-US" smtClean="0"/>
            <a:t>700</a:t>
          </a:r>
          <a:endParaRPr lang="en-US" dirty="0"/>
        </a:p>
      </dgm:t>
    </dgm:pt>
    <dgm:pt modelId="{7810B8D8-38A2-434D-A39A-17F9B28D5A23}" type="parTrans" cxnId="{1B8BC166-6FE3-4261-82D8-EF43E72602F9}">
      <dgm:prSet/>
      <dgm:spPr/>
      <dgm:t>
        <a:bodyPr/>
        <a:lstStyle/>
        <a:p>
          <a:endParaRPr lang="en-US">
            <a:solidFill>
              <a:schemeClr val="tx1"/>
            </a:solidFill>
          </a:endParaRPr>
        </a:p>
      </dgm:t>
    </dgm:pt>
    <dgm:pt modelId="{E253B6C0-1160-4245-9639-E0F0512D5837}" type="sibTrans" cxnId="{1B8BC166-6FE3-4261-82D8-EF43E72602F9}">
      <dgm:prSet/>
      <dgm:spPr/>
      <dgm:t>
        <a:bodyPr/>
        <a:lstStyle/>
        <a:p>
          <a:endParaRPr lang="en-US">
            <a:solidFill>
              <a:schemeClr val="tx1"/>
            </a:solidFill>
          </a:endParaRPr>
        </a:p>
      </dgm:t>
    </dgm:pt>
    <dgm:pt modelId="{6BFF8EB0-D994-495F-A6B8-F0B1BBA07C41}">
      <dgm:prSet phldrT="[Text]"/>
      <dgm:spPr/>
      <dgm:t>
        <a:bodyPr/>
        <a:lstStyle/>
        <a:p>
          <a:r>
            <a:rPr lang="en-US" smtClean="0"/>
            <a:t>500</a:t>
          </a:r>
          <a:endParaRPr lang="en-US" dirty="0"/>
        </a:p>
      </dgm:t>
    </dgm:pt>
    <dgm:pt modelId="{C4A6992C-984A-43BA-8FAC-505D83BB792B}" type="parTrans" cxnId="{54C7734A-F7AB-41EE-98F0-D4C1FB06748F}">
      <dgm:prSet/>
      <dgm:spPr/>
      <dgm:t>
        <a:bodyPr/>
        <a:lstStyle/>
        <a:p>
          <a:endParaRPr lang="en-US">
            <a:solidFill>
              <a:schemeClr val="tx1"/>
            </a:solidFill>
          </a:endParaRPr>
        </a:p>
      </dgm:t>
    </dgm:pt>
    <dgm:pt modelId="{99B2D3B9-985C-4E2B-92A6-2A937E088527}" type="sibTrans" cxnId="{54C7734A-F7AB-41EE-98F0-D4C1FB06748F}">
      <dgm:prSet/>
      <dgm:spPr/>
      <dgm:t>
        <a:bodyPr/>
        <a:lstStyle/>
        <a:p>
          <a:endParaRPr lang="en-US">
            <a:solidFill>
              <a:schemeClr val="tx1"/>
            </a:solidFill>
          </a:endParaRPr>
        </a:p>
      </dgm:t>
    </dgm:pt>
    <dgm:pt modelId="{1629A53A-0C2A-49B4-AA5F-915963F06C87}">
      <dgm:prSet phldrT="[Text]"/>
      <dgm:spPr/>
      <dgm:t>
        <a:bodyPr/>
        <a:lstStyle/>
        <a:p>
          <a:r>
            <a:rPr lang="en-US" dirty="0" smtClean="0"/>
            <a:t>1000</a:t>
          </a:r>
          <a:endParaRPr lang="en-US" dirty="0"/>
        </a:p>
      </dgm:t>
    </dgm:pt>
    <dgm:pt modelId="{C3FB54CE-799B-4D50-BADD-E4214FD67FA4}" type="parTrans" cxnId="{37081143-2DBC-44D5-846B-6A7F48E54137}">
      <dgm:prSet/>
      <dgm:spPr/>
      <dgm:t>
        <a:bodyPr/>
        <a:lstStyle/>
        <a:p>
          <a:endParaRPr lang="en-US">
            <a:solidFill>
              <a:schemeClr val="tx1"/>
            </a:solidFill>
          </a:endParaRPr>
        </a:p>
      </dgm:t>
    </dgm:pt>
    <dgm:pt modelId="{BEEC97E5-524D-488A-9DBD-352E3B997331}" type="sibTrans" cxnId="{37081143-2DBC-44D5-846B-6A7F48E54137}">
      <dgm:prSet/>
      <dgm:spPr/>
      <dgm:t>
        <a:bodyPr/>
        <a:lstStyle/>
        <a:p>
          <a:endParaRPr lang="en-US">
            <a:solidFill>
              <a:schemeClr val="tx1"/>
            </a:solidFill>
          </a:endParaRPr>
        </a:p>
      </dgm:t>
    </dgm:pt>
    <dgm:pt modelId="{06E2A875-F5C4-4AA8-9693-BA6B8E872C68}">
      <dgm:prSet phldrT="[Text]"/>
      <dgm:spPr/>
      <dgm:t>
        <a:bodyPr/>
        <a:lstStyle/>
        <a:p>
          <a:r>
            <a:rPr lang="en-US" dirty="0" smtClean="0"/>
            <a:t>1100</a:t>
          </a:r>
          <a:endParaRPr lang="en-US" dirty="0"/>
        </a:p>
      </dgm:t>
    </dgm:pt>
    <dgm:pt modelId="{52CDE42C-846B-4295-9EA8-B9AF88D929CB}" type="parTrans" cxnId="{A5BCE451-FD7F-4CA0-A425-06220CE4296B}">
      <dgm:prSet/>
      <dgm:spPr/>
      <dgm:t>
        <a:bodyPr/>
        <a:lstStyle/>
        <a:p>
          <a:endParaRPr lang="en-US"/>
        </a:p>
      </dgm:t>
    </dgm:pt>
    <dgm:pt modelId="{3E1BE256-A096-4684-9BD8-A3505E312D81}" type="sibTrans" cxnId="{A5BCE451-FD7F-4CA0-A425-06220CE4296B}">
      <dgm:prSet/>
      <dgm:spPr/>
      <dgm:t>
        <a:bodyPr/>
        <a:lstStyle/>
        <a:p>
          <a:endParaRPr lang="en-US"/>
        </a:p>
      </dgm:t>
    </dgm:pt>
    <dgm:pt modelId="{D63ABF63-F88A-4B75-B5D8-5F5EF8892A24}">
      <dgm:prSet phldrT="[Text]"/>
      <dgm:spPr/>
      <dgm:t>
        <a:bodyPr/>
        <a:lstStyle/>
        <a:p>
          <a:r>
            <a:rPr lang="en-US" dirty="0" smtClean="0"/>
            <a:t>1200</a:t>
          </a:r>
          <a:endParaRPr lang="en-US" dirty="0"/>
        </a:p>
      </dgm:t>
    </dgm:pt>
    <dgm:pt modelId="{6AD4DA37-EAB5-4838-AFF7-D3B30AB035C5}" type="parTrans" cxnId="{C7AFDC73-470D-45E8-BEE6-2ADD7C4BF55F}">
      <dgm:prSet/>
      <dgm:spPr/>
      <dgm:t>
        <a:bodyPr/>
        <a:lstStyle/>
        <a:p>
          <a:endParaRPr lang="en-US"/>
        </a:p>
      </dgm:t>
    </dgm:pt>
    <dgm:pt modelId="{D1D9E0A3-3A3E-416F-8234-528FAA3B0F81}" type="sibTrans" cxnId="{C7AFDC73-470D-45E8-BEE6-2ADD7C4BF55F}">
      <dgm:prSet/>
      <dgm:spPr/>
      <dgm:t>
        <a:bodyPr/>
        <a:lstStyle/>
        <a:p>
          <a:endParaRPr lang="en-US"/>
        </a:p>
      </dgm:t>
    </dgm:pt>
    <dgm:pt modelId="{A63C39E2-6D54-4AA0-86FD-C0D26A1C5EC0}" type="pres">
      <dgm:prSet presAssocID="{562B12D0-1373-4223-98BE-BEB9166860DC}" presName="Name0" presStyleCnt="0">
        <dgm:presLayoutVars>
          <dgm:dir/>
          <dgm:resizeHandles val="exact"/>
        </dgm:presLayoutVars>
      </dgm:prSet>
      <dgm:spPr/>
    </dgm:pt>
    <dgm:pt modelId="{67259F42-B46A-49EA-B622-571BF3ECA266}" type="pres">
      <dgm:prSet presAssocID="{744B3E85-3AE0-40D5-AE12-6C195864C09E}" presName="parTxOnly" presStyleLbl="node1" presStyleIdx="0" presStyleCnt="9">
        <dgm:presLayoutVars>
          <dgm:bulletEnabled val="1"/>
        </dgm:presLayoutVars>
      </dgm:prSet>
      <dgm:spPr/>
      <dgm:t>
        <a:bodyPr/>
        <a:lstStyle/>
        <a:p>
          <a:endParaRPr lang="en-US"/>
        </a:p>
      </dgm:t>
    </dgm:pt>
    <dgm:pt modelId="{DEC1B9FD-10AC-4B67-9964-8A0C4C59669C}" type="pres">
      <dgm:prSet presAssocID="{2BF5BA21-4640-43A5-BEC9-C298594397FF}" presName="parSpace" presStyleCnt="0"/>
      <dgm:spPr/>
    </dgm:pt>
    <dgm:pt modelId="{AE9EABAA-EE0C-4CDB-B590-9464A2C9D2BE}" type="pres">
      <dgm:prSet presAssocID="{6BFF8EB0-D994-495F-A6B8-F0B1BBA07C41}" presName="parTxOnly" presStyleLbl="node1" presStyleIdx="1" presStyleCnt="9">
        <dgm:presLayoutVars>
          <dgm:bulletEnabled val="1"/>
        </dgm:presLayoutVars>
      </dgm:prSet>
      <dgm:spPr/>
      <dgm:t>
        <a:bodyPr/>
        <a:lstStyle/>
        <a:p>
          <a:endParaRPr lang="en-US"/>
        </a:p>
      </dgm:t>
    </dgm:pt>
    <dgm:pt modelId="{022907E1-D4B6-4155-BE31-93AFE02243DF}" type="pres">
      <dgm:prSet presAssocID="{99B2D3B9-985C-4E2B-92A6-2A937E088527}" presName="parSpace" presStyleCnt="0"/>
      <dgm:spPr/>
    </dgm:pt>
    <dgm:pt modelId="{756CE633-BBD0-4003-AF82-C96D4F150B0C}" type="pres">
      <dgm:prSet presAssocID="{C272CB34-7A20-428F-90CE-B522FBF581A5}" presName="parTxOnly" presStyleLbl="node1" presStyleIdx="2" presStyleCnt="9">
        <dgm:presLayoutVars>
          <dgm:bulletEnabled val="1"/>
        </dgm:presLayoutVars>
      </dgm:prSet>
      <dgm:spPr/>
      <dgm:t>
        <a:bodyPr/>
        <a:lstStyle/>
        <a:p>
          <a:endParaRPr lang="en-US"/>
        </a:p>
      </dgm:t>
    </dgm:pt>
    <dgm:pt modelId="{98A90D3B-2265-4DA8-BEA4-74E17F70F835}" type="pres">
      <dgm:prSet presAssocID="{D205BACE-696C-43E6-ABFA-85A71C25CF92}" presName="parSpace" presStyleCnt="0"/>
      <dgm:spPr/>
    </dgm:pt>
    <dgm:pt modelId="{34769C63-B7E7-42D2-B87B-0035DFD03AC0}" type="pres">
      <dgm:prSet presAssocID="{B68890DE-B9C4-4079-B9EC-43CE48067B78}" presName="parTxOnly" presStyleLbl="node1" presStyleIdx="3" presStyleCnt="9">
        <dgm:presLayoutVars>
          <dgm:bulletEnabled val="1"/>
        </dgm:presLayoutVars>
      </dgm:prSet>
      <dgm:spPr/>
      <dgm:t>
        <a:bodyPr/>
        <a:lstStyle/>
        <a:p>
          <a:endParaRPr lang="en-US"/>
        </a:p>
      </dgm:t>
    </dgm:pt>
    <dgm:pt modelId="{4B9E9608-D13D-4525-87CC-0A1D4C5D3C06}" type="pres">
      <dgm:prSet presAssocID="{E253B6C0-1160-4245-9639-E0F0512D5837}" presName="parSpace" presStyleCnt="0"/>
      <dgm:spPr/>
    </dgm:pt>
    <dgm:pt modelId="{674D5C6A-79C7-4BC7-BC1A-1533E4FF1C49}" type="pres">
      <dgm:prSet presAssocID="{D56B3F70-9B2A-4D23-98FD-09C64D90E469}" presName="parTxOnly" presStyleLbl="node1" presStyleIdx="4" presStyleCnt="9">
        <dgm:presLayoutVars>
          <dgm:bulletEnabled val="1"/>
        </dgm:presLayoutVars>
      </dgm:prSet>
      <dgm:spPr/>
      <dgm:t>
        <a:bodyPr/>
        <a:lstStyle/>
        <a:p>
          <a:endParaRPr lang="en-US"/>
        </a:p>
      </dgm:t>
    </dgm:pt>
    <dgm:pt modelId="{0DE0422D-B6CE-4DF4-A669-A338BA5A08DF}" type="pres">
      <dgm:prSet presAssocID="{A841B580-EAEB-4DAB-8676-AD62601FB828}" presName="parSpace" presStyleCnt="0"/>
      <dgm:spPr/>
    </dgm:pt>
    <dgm:pt modelId="{86F11165-30D4-44C5-8A61-6A0519357D7A}" type="pres">
      <dgm:prSet presAssocID="{16D7455B-9FAD-4BF5-8E92-F63EF265A5E6}" presName="parTxOnly" presStyleLbl="node1" presStyleIdx="5" presStyleCnt="9">
        <dgm:presLayoutVars>
          <dgm:bulletEnabled val="1"/>
        </dgm:presLayoutVars>
      </dgm:prSet>
      <dgm:spPr/>
      <dgm:t>
        <a:bodyPr/>
        <a:lstStyle/>
        <a:p>
          <a:endParaRPr lang="en-US"/>
        </a:p>
      </dgm:t>
    </dgm:pt>
    <dgm:pt modelId="{5D2345E1-3DEB-4658-BF32-02A382C42C29}" type="pres">
      <dgm:prSet presAssocID="{9E37B722-8AEC-4B3A-90DC-EFF9AA408242}" presName="parSpace" presStyleCnt="0"/>
      <dgm:spPr/>
    </dgm:pt>
    <dgm:pt modelId="{0FEDC5A1-F208-46DE-A0FB-ABD5434A178B}" type="pres">
      <dgm:prSet presAssocID="{1629A53A-0C2A-49B4-AA5F-915963F06C87}" presName="parTxOnly" presStyleLbl="node1" presStyleIdx="6" presStyleCnt="9">
        <dgm:presLayoutVars>
          <dgm:bulletEnabled val="1"/>
        </dgm:presLayoutVars>
      </dgm:prSet>
      <dgm:spPr/>
      <dgm:t>
        <a:bodyPr/>
        <a:lstStyle/>
        <a:p>
          <a:endParaRPr lang="en-US"/>
        </a:p>
      </dgm:t>
    </dgm:pt>
    <dgm:pt modelId="{5A6659F0-5B0C-4B6B-87F0-B880A9F1018B}" type="pres">
      <dgm:prSet presAssocID="{BEEC97E5-524D-488A-9DBD-352E3B997331}" presName="parSpace" presStyleCnt="0"/>
      <dgm:spPr/>
    </dgm:pt>
    <dgm:pt modelId="{1AADD92D-FA98-4448-922E-ADC9ED80E196}" type="pres">
      <dgm:prSet presAssocID="{06E2A875-F5C4-4AA8-9693-BA6B8E872C68}" presName="parTxOnly" presStyleLbl="node1" presStyleIdx="7" presStyleCnt="9">
        <dgm:presLayoutVars>
          <dgm:bulletEnabled val="1"/>
        </dgm:presLayoutVars>
      </dgm:prSet>
      <dgm:spPr/>
      <dgm:t>
        <a:bodyPr/>
        <a:lstStyle/>
        <a:p>
          <a:endParaRPr lang="en-US"/>
        </a:p>
      </dgm:t>
    </dgm:pt>
    <dgm:pt modelId="{B385C099-2F02-4F3A-AA31-0AF56CCD72E7}" type="pres">
      <dgm:prSet presAssocID="{3E1BE256-A096-4684-9BD8-A3505E312D81}" presName="parSpace" presStyleCnt="0"/>
      <dgm:spPr/>
    </dgm:pt>
    <dgm:pt modelId="{9939F8F3-EE55-4A0F-8A2D-ABF6224D7E9E}" type="pres">
      <dgm:prSet presAssocID="{D63ABF63-F88A-4B75-B5D8-5F5EF8892A24}" presName="parTxOnly" presStyleLbl="node1" presStyleIdx="8" presStyleCnt="9">
        <dgm:presLayoutVars>
          <dgm:bulletEnabled val="1"/>
        </dgm:presLayoutVars>
      </dgm:prSet>
      <dgm:spPr/>
      <dgm:t>
        <a:bodyPr/>
        <a:lstStyle/>
        <a:p>
          <a:endParaRPr lang="en-US"/>
        </a:p>
      </dgm:t>
    </dgm:pt>
  </dgm:ptLst>
  <dgm:cxnLst>
    <dgm:cxn modelId="{A5BCE451-FD7F-4CA0-A425-06220CE4296B}" srcId="{562B12D0-1373-4223-98BE-BEB9166860DC}" destId="{06E2A875-F5C4-4AA8-9693-BA6B8E872C68}" srcOrd="7" destOrd="0" parTransId="{52CDE42C-846B-4295-9EA8-B9AF88D929CB}" sibTransId="{3E1BE256-A096-4684-9BD8-A3505E312D81}"/>
    <dgm:cxn modelId="{7AD5F815-ECB7-4105-A735-CEFCF3A110A9}" srcId="{562B12D0-1373-4223-98BE-BEB9166860DC}" destId="{D56B3F70-9B2A-4D23-98FD-09C64D90E469}" srcOrd="4" destOrd="0" parTransId="{6A8D8E6F-1585-4455-B173-9332737FB8E5}" sibTransId="{A841B580-EAEB-4DAB-8676-AD62601FB828}"/>
    <dgm:cxn modelId="{06B070B0-CDAD-41C0-8DAC-D665C7F92DA1}" type="presOf" srcId="{562B12D0-1373-4223-98BE-BEB9166860DC}" destId="{A63C39E2-6D54-4AA0-86FD-C0D26A1C5EC0}" srcOrd="0" destOrd="0" presId="urn:microsoft.com/office/officeart/2005/8/layout/hChevron3"/>
    <dgm:cxn modelId="{54C7734A-F7AB-41EE-98F0-D4C1FB06748F}" srcId="{562B12D0-1373-4223-98BE-BEB9166860DC}" destId="{6BFF8EB0-D994-495F-A6B8-F0B1BBA07C41}" srcOrd="1" destOrd="0" parTransId="{C4A6992C-984A-43BA-8FAC-505D83BB792B}" sibTransId="{99B2D3B9-985C-4E2B-92A6-2A937E088527}"/>
    <dgm:cxn modelId="{37081143-2DBC-44D5-846B-6A7F48E54137}" srcId="{562B12D0-1373-4223-98BE-BEB9166860DC}" destId="{1629A53A-0C2A-49B4-AA5F-915963F06C87}" srcOrd="6" destOrd="0" parTransId="{C3FB54CE-799B-4D50-BADD-E4214FD67FA4}" sibTransId="{BEEC97E5-524D-488A-9DBD-352E3B997331}"/>
    <dgm:cxn modelId="{818B64AC-4ABA-460B-B214-C6A32BEC1890}" type="presOf" srcId="{B68890DE-B9C4-4079-B9EC-43CE48067B78}" destId="{34769C63-B7E7-42D2-B87B-0035DFD03AC0}" srcOrd="0" destOrd="0" presId="urn:microsoft.com/office/officeart/2005/8/layout/hChevron3"/>
    <dgm:cxn modelId="{A7D37303-C60D-4462-9234-FE380248A590}" type="presOf" srcId="{06E2A875-F5C4-4AA8-9693-BA6B8E872C68}" destId="{1AADD92D-FA98-4448-922E-ADC9ED80E196}" srcOrd="0" destOrd="0" presId="urn:microsoft.com/office/officeart/2005/8/layout/hChevron3"/>
    <dgm:cxn modelId="{1B8BC166-6FE3-4261-82D8-EF43E72602F9}" srcId="{562B12D0-1373-4223-98BE-BEB9166860DC}" destId="{B68890DE-B9C4-4079-B9EC-43CE48067B78}" srcOrd="3" destOrd="0" parTransId="{7810B8D8-38A2-434D-A39A-17F9B28D5A23}" sibTransId="{E253B6C0-1160-4245-9639-E0F0512D5837}"/>
    <dgm:cxn modelId="{629BA5A7-8724-4004-8989-AC30CAA5FC09}" srcId="{562B12D0-1373-4223-98BE-BEB9166860DC}" destId="{16D7455B-9FAD-4BF5-8E92-F63EF265A5E6}" srcOrd="5" destOrd="0" parTransId="{E3025C38-FAF5-4634-B11E-DB984207C43A}" sibTransId="{9E37B722-8AEC-4B3A-90DC-EFF9AA408242}"/>
    <dgm:cxn modelId="{3CAD584A-72BE-4073-A212-E449BB8656FA}" type="presOf" srcId="{D56B3F70-9B2A-4D23-98FD-09C64D90E469}" destId="{674D5C6A-79C7-4BC7-BC1A-1533E4FF1C49}" srcOrd="0" destOrd="0" presId="urn:microsoft.com/office/officeart/2005/8/layout/hChevron3"/>
    <dgm:cxn modelId="{42E16215-5B80-41B2-8A17-2D6598A4BE41}" type="presOf" srcId="{16D7455B-9FAD-4BF5-8E92-F63EF265A5E6}" destId="{86F11165-30D4-44C5-8A61-6A0519357D7A}" srcOrd="0" destOrd="0" presId="urn:microsoft.com/office/officeart/2005/8/layout/hChevron3"/>
    <dgm:cxn modelId="{939BFC60-AFC2-4467-999E-7B86A33E0F80}" srcId="{562B12D0-1373-4223-98BE-BEB9166860DC}" destId="{744B3E85-3AE0-40D5-AE12-6C195864C09E}" srcOrd="0" destOrd="0" parTransId="{C9507AC4-DF69-427B-B812-AF8CE98340FB}" sibTransId="{2BF5BA21-4640-43A5-BEC9-C298594397FF}"/>
    <dgm:cxn modelId="{80EE729C-1BE1-4D55-A93E-B20BDD6FB30D}" srcId="{562B12D0-1373-4223-98BE-BEB9166860DC}" destId="{C272CB34-7A20-428F-90CE-B522FBF581A5}" srcOrd="2" destOrd="0" parTransId="{B6074356-7134-481B-A825-0F5E89987CE1}" sibTransId="{D205BACE-696C-43E6-ABFA-85A71C25CF92}"/>
    <dgm:cxn modelId="{C7AFDC73-470D-45E8-BEE6-2ADD7C4BF55F}" srcId="{562B12D0-1373-4223-98BE-BEB9166860DC}" destId="{D63ABF63-F88A-4B75-B5D8-5F5EF8892A24}" srcOrd="8" destOrd="0" parTransId="{6AD4DA37-EAB5-4838-AFF7-D3B30AB035C5}" sibTransId="{D1D9E0A3-3A3E-416F-8234-528FAA3B0F81}"/>
    <dgm:cxn modelId="{50BBAB31-D08B-4719-8682-56C987546995}" type="presOf" srcId="{6BFF8EB0-D994-495F-A6B8-F0B1BBA07C41}" destId="{AE9EABAA-EE0C-4CDB-B590-9464A2C9D2BE}" srcOrd="0" destOrd="0" presId="urn:microsoft.com/office/officeart/2005/8/layout/hChevron3"/>
    <dgm:cxn modelId="{1AB603F8-1490-46CC-8F77-63CC4D546E6D}" type="presOf" srcId="{744B3E85-3AE0-40D5-AE12-6C195864C09E}" destId="{67259F42-B46A-49EA-B622-571BF3ECA266}" srcOrd="0" destOrd="0" presId="urn:microsoft.com/office/officeart/2005/8/layout/hChevron3"/>
    <dgm:cxn modelId="{F2BEA47A-B834-4338-9E74-85FE42A71222}" type="presOf" srcId="{1629A53A-0C2A-49B4-AA5F-915963F06C87}" destId="{0FEDC5A1-F208-46DE-A0FB-ABD5434A178B}" srcOrd="0" destOrd="0" presId="urn:microsoft.com/office/officeart/2005/8/layout/hChevron3"/>
    <dgm:cxn modelId="{52707CC1-114C-49B9-8815-0CC2AB27D6B6}" type="presOf" srcId="{D63ABF63-F88A-4B75-B5D8-5F5EF8892A24}" destId="{9939F8F3-EE55-4A0F-8A2D-ABF6224D7E9E}" srcOrd="0" destOrd="0" presId="urn:microsoft.com/office/officeart/2005/8/layout/hChevron3"/>
    <dgm:cxn modelId="{18B86F40-CE64-4880-8AD5-273CABB36BD3}" type="presOf" srcId="{C272CB34-7A20-428F-90CE-B522FBF581A5}" destId="{756CE633-BBD0-4003-AF82-C96D4F150B0C}" srcOrd="0" destOrd="0" presId="urn:microsoft.com/office/officeart/2005/8/layout/hChevron3"/>
    <dgm:cxn modelId="{0BE9393B-037E-4D78-B0CC-CC287F7FD466}" type="presParOf" srcId="{A63C39E2-6D54-4AA0-86FD-C0D26A1C5EC0}" destId="{67259F42-B46A-49EA-B622-571BF3ECA266}" srcOrd="0" destOrd="0" presId="urn:microsoft.com/office/officeart/2005/8/layout/hChevron3"/>
    <dgm:cxn modelId="{3B828466-1FFF-4FDB-9947-433C98DC039C}" type="presParOf" srcId="{A63C39E2-6D54-4AA0-86FD-C0D26A1C5EC0}" destId="{DEC1B9FD-10AC-4B67-9964-8A0C4C59669C}" srcOrd="1" destOrd="0" presId="urn:microsoft.com/office/officeart/2005/8/layout/hChevron3"/>
    <dgm:cxn modelId="{5400B14C-7D9B-444A-96A9-BD6F4EDDA709}" type="presParOf" srcId="{A63C39E2-6D54-4AA0-86FD-C0D26A1C5EC0}" destId="{AE9EABAA-EE0C-4CDB-B590-9464A2C9D2BE}" srcOrd="2" destOrd="0" presId="urn:microsoft.com/office/officeart/2005/8/layout/hChevron3"/>
    <dgm:cxn modelId="{469C6930-686A-4447-9C7A-B61B2CEE6C0D}" type="presParOf" srcId="{A63C39E2-6D54-4AA0-86FD-C0D26A1C5EC0}" destId="{022907E1-D4B6-4155-BE31-93AFE02243DF}" srcOrd="3" destOrd="0" presId="urn:microsoft.com/office/officeart/2005/8/layout/hChevron3"/>
    <dgm:cxn modelId="{AA130BAB-B642-41B3-A06B-B23726B33A3C}" type="presParOf" srcId="{A63C39E2-6D54-4AA0-86FD-C0D26A1C5EC0}" destId="{756CE633-BBD0-4003-AF82-C96D4F150B0C}" srcOrd="4" destOrd="0" presId="urn:microsoft.com/office/officeart/2005/8/layout/hChevron3"/>
    <dgm:cxn modelId="{A79CF071-E54E-4603-AC57-4F8C1A493577}" type="presParOf" srcId="{A63C39E2-6D54-4AA0-86FD-C0D26A1C5EC0}" destId="{98A90D3B-2265-4DA8-BEA4-74E17F70F835}" srcOrd="5" destOrd="0" presId="urn:microsoft.com/office/officeart/2005/8/layout/hChevron3"/>
    <dgm:cxn modelId="{365B5A31-7C53-424E-AAE4-2CA0D71C874B}" type="presParOf" srcId="{A63C39E2-6D54-4AA0-86FD-C0D26A1C5EC0}" destId="{34769C63-B7E7-42D2-B87B-0035DFD03AC0}" srcOrd="6" destOrd="0" presId="urn:microsoft.com/office/officeart/2005/8/layout/hChevron3"/>
    <dgm:cxn modelId="{06D28F90-812C-4EF5-93B2-6F918133F513}" type="presParOf" srcId="{A63C39E2-6D54-4AA0-86FD-C0D26A1C5EC0}" destId="{4B9E9608-D13D-4525-87CC-0A1D4C5D3C06}" srcOrd="7" destOrd="0" presId="urn:microsoft.com/office/officeart/2005/8/layout/hChevron3"/>
    <dgm:cxn modelId="{2D26C25F-8184-43DA-A7CF-68A47F25496D}" type="presParOf" srcId="{A63C39E2-6D54-4AA0-86FD-C0D26A1C5EC0}" destId="{674D5C6A-79C7-4BC7-BC1A-1533E4FF1C49}" srcOrd="8" destOrd="0" presId="urn:microsoft.com/office/officeart/2005/8/layout/hChevron3"/>
    <dgm:cxn modelId="{86786D64-90A6-4E1C-86BE-8488C0E8AF1C}" type="presParOf" srcId="{A63C39E2-6D54-4AA0-86FD-C0D26A1C5EC0}" destId="{0DE0422D-B6CE-4DF4-A669-A338BA5A08DF}" srcOrd="9" destOrd="0" presId="urn:microsoft.com/office/officeart/2005/8/layout/hChevron3"/>
    <dgm:cxn modelId="{CA8CB99D-EC56-42ED-B839-9063DD677BA2}" type="presParOf" srcId="{A63C39E2-6D54-4AA0-86FD-C0D26A1C5EC0}" destId="{86F11165-30D4-44C5-8A61-6A0519357D7A}" srcOrd="10" destOrd="0" presId="urn:microsoft.com/office/officeart/2005/8/layout/hChevron3"/>
    <dgm:cxn modelId="{86306F2D-381E-4C35-A9DD-1060A149D797}" type="presParOf" srcId="{A63C39E2-6D54-4AA0-86FD-C0D26A1C5EC0}" destId="{5D2345E1-3DEB-4658-BF32-02A382C42C29}" srcOrd="11" destOrd="0" presId="urn:microsoft.com/office/officeart/2005/8/layout/hChevron3"/>
    <dgm:cxn modelId="{F412E552-5E73-4744-A4C1-68724F0D326C}" type="presParOf" srcId="{A63C39E2-6D54-4AA0-86FD-C0D26A1C5EC0}" destId="{0FEDC5A1-F208-46DE-A0FB-ABD5434A178B}" srcOrd="12" destOrd="0" presId="urn:microsoft.com/office/officeart/2005/8/layout/hChevron3"/>
    <dgm:cxn modelId="{B9AAF2AD-7D86-48F6-977B-290FF6426346}" type="presParOf" srcId="{A63C39E2-6D54-4AA0-86FD-C0D26A1C5EC0}" destId="{5A6659F0-5B0C-4B6B-87F0-B880A9F1018B}" srcOrd="13" destOrd="0" presId="urn:microsoft.com/office/officeart/2005/8/layout/hChevron3"/>
    <dgm:cxn modelId="{7A943E06-8143-4F5D-B462-89EA9ACAD8E7}" type="presParOf" srcId="{A63C39E2-6D54-4AA0-86FD-C0D26A1C5EC0}" destId="{1AADD92D-FA98-4448-922E-ADC9ED80E196}" srcOrd="14" destOrd="0" presId="urn:microsoft.com/office/officeart/2005/8/layout/hChevron3"/>
    <dgm:cxn modelId="{BE18D791-BFBE-4660-BF11-889F1A9C0A53}" type="presParOf" srcId="{A63C39E2-6D54-4AA0-86FD-C0D26A1C5EC0}" destId="{B385C099-2F02-4F3A-AA31-0AF56CCD72E7}" srcOrd="15" destOrd="0" presId="urn:microsoft.com/office/officeart/2005/8/layout/hChevron3"/>
    <dgm:cxn modelId="{1EDF9BC8-E653-4419-8A92-9D968894CBE4}" type="presParOf" srcId="{A63C39E2-6D54-4AA0-86FD-C0D26A1C5EC0}" destId="{9939F8F3-EE55-4A0F-8A2D-ABF6224D7E9E}" srcOrd="16" destOrd="0" presId="urn:microsoft.com/office/officeart/2005/8/layout/hChevron3"/>
  </dgm:cxnLst>
  <dgm:bg>
    <a:noFill/>
  </dgm:bg>
  <dgm:whole>
    <a:effectLst/>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59F42-B46A-49EA-B622-571BF3ECA266}">
      <dsp:nvSpPr>
        <dsp:cNvPr id="0" name=""/>
        <dsp:cNvSpPr/>
      </dsp:nvSpPr>
      <dsp:spPr>
        <a:xfrm>
          <a:off x="3918" y="0"/>
          <a:ext cx="1140469" cy="274320"/>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400 AD</a:t>
          </a:r>
          <a:endParaRPr lang="en-US" sz="1400" kern="1200" dirty="0"/>
        </a:p>
      </dsp:txBody>
      <dsp:txXfrm>
        <a:off x="3918" y="0"/>
        <a:ext cx="1071889" cy="274320"/>
      </dsp:txXfrm>
    </dsp:sp>
    <dsp:sp modelId="{AE9EABAA-EE0C-4CDB-B590-9464A2C9D2BE}">
      <dsp:nvSpPr>
        <dsp:cNvPr id="0" name=""/>
        <dsp:cNvSpPr/>
      </dsp:nvSpPr>
      <dsp:spPr>
        <a:xfrm>
          <a:off x="916294"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500</a:t>
          </a:r>
          <a:endParaRPr lang="en-US" sz="1400" kern="1200" dirty="0"/>
        </a:p>
      </dsp:txBody>
      <dsp:txXfrm>
        <a:off x="1053454" y="0"/>
        <a:ext cx="866149" cy="274320"/>
      </dsp:txXfrm>
    </dsp:sp>
    <dsp:sp modelId="{756CE633-BBD0-4003-AF82-C96D4F150B0C}">
      <dsp:nvSpPr>
        <dsp:cNvPr id="0" name=""/>
        <dsp:cNvSpPr/>
      </dsp:nvSpPr>
      <dsp:spPr>
        <a:xfrm>
          <a:off x="1828670"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600</a:t>
          </a:r>
          <a:endParaRPr lang="en-US" sz="1400" kern="1200" dirty="0"/>
        </a:p>
      </dsp:txBody>
      <dsp:txXfrm>
        <a:off x="1965830" y="0"/>
        <a:ext cx="866149" cy="274320"/>
      </dsp:txXfrm>
    </dsp:sp>
    <dsp:sp modelId="{34769C63-B7E7-42D2-B87B-0035DFD03AC0}">
      <dsp:nvSpPr>
        <dsp:cNvPr id="0" name=""/>
        <dsp:cNvSpPr/>
      </dsp:nvSpPr>
      <dsp:spPr>
        <a:xfrm>
          <a:off x="2741046"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700</a:t>
          </a:r>
          <a:endParaRPr lang="en-US" sz="1400" kern="1200" dirty="0"/>
        </a:p>
      </dsp:txBody>
      <dsp:txXfrm>
        <a:off x="2878206" y="0"/>
        <a:ext cx="866149" cy="274320"/>
      </dsp:txXfrm>
    </dsp:sp>
    <dsp:sp modelId="{674D5C6A-79C7-4BC7-BC1A-1533E4FF1C49}">
      <dsp:nvSpPr>
        <dsp:cNvPr id="0" name=""/>
        <dsp:cNvSpPr/>
      </dsp:nvSpPr>
      <dsp:spPr>
        <a:xfrm>
          <a:off x="3653422"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800</a:t>
          </a:r>
          <a:endParaRPr lang="en-US" sz="1400" kern="1200" dirty="0"/>
        </a:p>
      </dsp:txBody>
      <dsp:txXfrm>
        <a:off x="3790582" y="0"/>
        <a:ext cx="866149" cy="274320"/>
      </dsp:txXfrm>
    </dsp:sp>
    <dsp:sp modelId="{86F11165-30D4-44C5-8A61-6A0519357D7A}">
      <dsp:nvSpPr>
        <dsp:cNvPr id="0" name=""/>
        <dsp:cNvSpPr/>
      </dsp:nvSpPr>
      <dsp:spPr>
        <a:xfrm>
          <a:off x="4565797"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900</a:t>
          </a:r>
          <a:endParaRPr lang="en-US" sz="1400" kern="1200" dirty="0"/>
        </a:p>
      </dsp:txBody>
      <dsp:txXfrm>
        <a:off x="4702957" y="0"/>
        <a:ext cx="866149" cy="274320"/>
      </dsp:txXfrm>
    </dsp:sp>
    <dsp:sp modelId="{0FEDC5A1-F208-46DE-A0FB-ABD5434A178B}">
      <dsp:nvSpPr>
        <dsp:cNvPr id="0" name=""/>
        <dsp:cNvSpPr/>
      </dsp:nvSpPr>
      <dsp:spPr>
        <a:xfrm>
          <a:off x="5478173"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1000</a:t>
          </a:r>
          <a:endParaRPr lang="en-US" sz="1400" kern="1200" dirty="0"/>
        </a:p>
      </dsp:txBody>
      <dsp:txXfrm>
        <a:off x="5615333" y="0"/>
        <a:ext cx="866149" cy="274320"/>
      </dsp:txXfrm>
    </dsp:sp>
    <dsp:sp modelId="{1AADD92D-FA98-4448-922E-ADC9ED80E196}">
      <dsp:nvSpPr>
        <dsp:cNvPr id="0" name=""/>
        <dsp:cNvSpPr/>
      </dsp:nvSpPr>
      <dsp:spPr>
        <a:xfrm>
          <a:off x="6390549"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1100</a:t>
          </a:r>
          <a:endParaRPr lang="en-US" sz="1400" kern="1200" dirty="0"/>
        </a:p>
      </dsp:txBody>
      <dsp:txXfrm>
        <a:off x="6527709" y="0"/>
        <a:ext cx="866149" cy="274320"/>
      </dsp:txXfrm>
    </dsp:sp>
    <dsp:sp modelId="{9939F8F3-EE55-4A0F-8A2D-ABF6224D7E9E}">
      <dsp:nvSpPr>
        <dsp:cNvPr id="0" name=""/>
        <dsp:cNvSpPr/>
      </dsp:nvSpPr>
      <dsp:spPr>
        <a:xfrm>
          <a:off x="7302925"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1200</a:t>
          </a:r>
          <a:endParaRPr lang="en-US" sz="1400" kern="1200" dirty="0"/>
        </a:p>
      </dsp:txBody>
      <dsp:txXfrm>
        <a:off x="7440085" y="0"/>
        <a:ext cx="866149" cy="274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59F42-B46A-49EA-B622-571BF3ECA266}">
      <dsp:nvSpPr>
        <dsp:cNvPr id="0" name=""/>
        <dsp:cNvSpPr/>
      </dsp:nvSpPr>
      <dsp:spPr>
        <a:xfrm>
          <a:off x="3918" y="0"/>
          <a:ext cx="1140469" cy="274320"/>
        </a:xfrm>
        <a:prstGeom prst="homePlat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4676"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400 AD</a:t>
          </a:r>
          <a:endParaRPr lang="en-US" sz="1400" kern="1200" dirty="0"/>
        </a:p>
      </dsp:txBody>
      <dsp:txXfrm>
        <a:off x="3918" y="0"/>
        <a:ext cx="1071889" cy="274320"/>
      </dsp:txXfrm>
    </dsp:sp>
    <dsp:sp modelId="{AE9EABAA-EE0C-4CDB-B590-9464A2C9D2BE}">
      <dsp:nvSpPr>
        <dsp:cNvPr id="0" name=""/>
        <dsp:cNvSpPr/>
      </dsp:nvSpPr>
      <dsp:spPr>
        <a:xfrm>
          <a:off x="916294"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500</a:t>
          </a:r>
          <a:endParaRPr lang="en-US" sz="1400" kern="1200" dirty="0"/>
        </a:p>
      </dsp:txBody>
      <dsp:txXfrm>
        <a:off x="1053454" y="0"/>
        <a:ext cx="866149" cy="274320"/>
      </dsp:txXfrm>
    </dsp:sp>
    <dsp:sp modelId="{756CE633-BBD0-4003-AF82-C96D4F150B0C}">
      <dsp:nvSpPr>
        <dsp:cNvPr id="0" name=""/>
        <dsp:cNvSpPr/>
      </dsp:nvSpPr>
      <dsp:spPr>
        <a:xfrm>
          <a:off x="1828670"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600</a:t>
          </a:r>
          <a:endParaRPr lang="en-US" sz="1400" kern="1200" dirty="0"/>
        </a:p>
      </dsp:txBody>
      <dsp:txXfrm>
        <a:off x="1965830" y="0"/>
        <a:ext cx="866149" cy="274320"/>
      </dsp:txXfrm>
    </dsp:sp>
    <dsp:sp modelId="{34769C63-B7E7-42D2-B87B-0035DFD03AC0}">
      <dsp:nvSpPr>
        <dsp:cNvPr id="0" name=""/>
        <dsp:cNvSpPr/>
      </dsp:nvSpPr>
      <dsp:spPr>
        <a:xfrm>
          <a:off x="2741046"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700</a:t>
          </a:r>
          <a:endParaRPr lang="en-US" sz="1400" kern="1200" dirty="0"/>
        </a:p>
      </dsp:txBody>
      <dsp:txXfrm>
        <a:off x="2878206" y="0"/>
        <a:ext cx="866149" cy="274320"/>
      </dsp:txXfrm>
    </dsp:sp>
    <dsp:sp modelId="{674D5C6A-79C7-4BC7-BC1A-1533E4FF1C49}">
      <dsp:nvSpPr>
        <dsp:cNvPr id="0" name=""/>
        <dsp:cNvSpPr/>
      </dsp:nvSpPr>
      <dsp:spPr>
        <a:xfrm>
          <a:off x="3653422"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800</a:t>
          </a:r>
          <a:endParaRPr lang="en-US" sz="1400" kern="1200" dirty="0"/>
        </a:p>
      </dsp:txBody>
      <dsp:txXfrm>
        <a:off x="3790582" y="0"/>
        <a:ext cx="866149" cy="274320"/>
      </dsp:txXfrm>
    </dsp:sp>
    <dsp:sp modelId="{86F11165-30D4-44C5-8A61-6A0519357D7A}">
      <dsp:nvSpPr>
        <dsp:cNvPr id="0" name=""/>
        <dsp:cNvSpPr/>
      </dsp:nvSpPr>
      <dsp:spPr>
        <a:xfrm>
          <a:off x="4565797"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smtClean="0"/>
            <a:t>900</a:t>
          </a:r>
          <a:endParaRPr lang="en-US" sz="1400" kern="1200" dirty="0"/>
        </a:p>
      </dsp:txBody>
      <dsp:txXfrm>
        <a:off x="4702957" y="0"/>
        <a:ext cx="866149" cy="274320"/>
      </dsp:txXfrm>
    </dsp:sp>
    <dsp:sp modelId="{0FEDC5A1-F208-46DE-A0FB-ABD5434A178B}">
      <dsp:nvSpPr>
        <dsp:cNvPr id="0" name=""/>
        <dsp:cNvSpPr/>
      </dsp:nvSpPr>
      <dsp:spPr>
        <a:xfrm>
          <a:off x="5478173"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1000</a:t>
          </a:r>
          <a:endParaRPr lang="en-US" sz="1400" kern="1200" dirty="0"/>
        </a:p>
      </dsp:txBody>
      <dsp:txXfrm>
        <a:off x="5615333" y="0"/>
        <a:ext cx="866149" cy="274320"/>
      </dsp:txXfrm>
    </dsp:sp>
    <dsp:sp modelId="{1AADD92D-FA98-4448-922E-ADC9ED80E196}">
      <dsp:nvSpPr>
        <dsp:cNvPr id="0" name=""/>
        <dsp:cNvSpPr/>
      </dsp:nvSpPr>
      <dsp:spPr>
        <a:xfrm>
          <a:off x="6390549"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1100</a:t>
          </a:r>
          <a:endParaRPr lang="en-US" sz="1400" kern="1200" dirty="0"/>
        </a:p>
      </dsp:txBody>
      <dsp:txXfrm>
        <a:off x="6527709" y="0"/>
        <a:ext cx="866149" cy="274320"/>
      </dsp:txXfrm>
    </dsp:sp>
    <dsp:sp modelId="{9939F8F3-EE55-4A0F-8A2D-ABF6224D7E9E}">
      <dsp:nvSpPr>
        <dsp:cNvPr id="0" name=""/>
        <dsp:cNvSpPr/>
      </dsp:nvSpPr>
      <dsp:spPr>
        <a:xfrm>
          <a:off x="7302925" y="0"/>
          <a:ext cx="1140469" cy="274320"/>
        </a:xfrm>
        <a:prstGeom prst="chevron">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007" tIns="37338" rIns="18669" bIns="37338" numCol="1" spcCol="1270" anchor="ctr" anchorCtr="0">
          <a:noAutofit/>
        </a:bodyPr>
        <a:lstStyle/>
        <a:p>
          <a:pPr lvl="0" algn="ctr" defTabSz="622300">
            <a:lnSpc>
              <a:spcPct val="90000"/>
            </a:lnSpc>
            <a:spcBef>
              <a:spcPct val="0"/>
            </a:spcBef>
            <a:spcAft>
              <a:spcPct val="35000"/>
            </a:spcAft>
          </a:pPr>
          <a:r>
            <a:rPr lang="en-US" sz="1400" kern="1200" dirty="0" smtClean="0"/>
            <a:t>1200</a:t>
          </a:r>
          <a:endParaRPr lang="en-US" sz="1400" kern="1200" dirty="0"/>
        </a:p>
      </dsp:txBody>
      <dsp:txXfrm>
        <a:off x="7440085" y="0"/>
        <a:ext cx="866149" cy="2743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9" rIns="93936" bIns="46969" rtlCol="0"/>
          <a:lstStyle>
            <a:lvl1pPr algn="l">
              <a:defRPr sz="1200"/>
            </a:lvl1pPr>
          </a:lstStyle>
          <a:p>
            <a:endParaRPr lang="en-US"/>
          </a:p>
        </p:txBody>
      </p:sp>
      <p:sp>
        <p:nvSpPr>
          <p:cNvPr id="3" name="Date Placeholder 2"/>
          <p:cNvSpPr>
            <a:spLocks noGrp="1"/>
          </p:cNvSpPr>
          <p:nvPr>
            <p:ph type="dt" idx="1"/>
          </p:nvPr>
        </p:nvSpPr>
        <p:spPr>
          <a:xfrm>
            <a:off x="4008705" y="0"/>
            <a:ext cx="3066733" cy="469780"/>
          </a:xfrm>
          <a:prstGeom prst="rect">
            <a:avLst/>
          </a:prstGeom>
        </p:spPr>
        <p:txBody>
          <a:bodyPr vert="horz" lIns="93936" tIns="46969" rIns="93936" bIns="46969" rtlCol="0"/>
          <a:lstStyle>
            <a:lvl1pPr algn="r">
              <a:defRPr sz="1200"/>
            </a:lvl1pPr>
          </a:lstStyle>
          <a:p>
            <a:fld id="{A336A990-8C05-465E-860E-16CB36AEACCA}" type="datetimeFigureOut">
              <a:rPr lang="en-US" smtClean="0"/>
              <a:t>11/3/2015</a:t>
            </a:fld>
            <a:endParaRPr lang="en-US"/>
          </a:p>
        </p:txBody>
      </p:sp>
      <p:sp>
        <p:nvSpPr>
          <p:cNvPr id="4" name="Slide Image Placeholder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3936" tIns="46969" rIns="93936" bIns="46969" rtlCol="0" anchor="ctr"/>
          <a:lstStyle/>
          <a:p>
            <a:endParaRPr lang="en-US"/>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36" tIns="46969" rIns="93936" bIns="4696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9" rIns="93936" bIns="4696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9" rIns="93936" bIns="46969" rtlCol="0" anchor="b"/>
          <a:lstStyle>
            <a:lvl1pPr algn="r">
              <a:defRPr sz="1200"/>
            </a:lvl1pPr>
          </a:lstStyle>
          <a:p>
            <a:fld id="{471CC299-C9C2-4A89-8C9B-FE78E268FDE0}" type="slidenum">
              <a:rPr lang="en-US" smtClean="0"/>
              <a:t>‹#›</a:t>
            </a:fld>
            <a:endParaRPr lang="en-US"/>
          </a:p>
        </p:txBody>
      </p:sp>
    </p:spTree>
    <p:extLst>
      <p:ext uri="{BB962C8B-B14F-4D97-AF65-F5344CB8AC3E}">
        <p14:creationId xmlns:p14="http://schemas.microsoft.com/office/powerpoint/2010/main" val="525756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Hello, my name is Lance Armstrong.  The title of my project is “Conposito Monasterium Civitatem” which is Latin for “Planned Monastic City”. The purpose of my capstone topic is to propose the novel idea that the enigmatic drawing known as The Plan of St. Gall --that has survived since the early 9</a:t>
            </a:r>
            <a:r>
              <a:rPr lang="en-US" sz="1100" baseline="30000" dirty="0"/>
              <a:t>th</a:t>
            </a:r>
            <a:r>
              <a:rPr lang="en-US" sz="1100" dirty="0"/>
              <a:t> Century-- was to be used to create a cutting-edge Benedictine monastery (actually much more than a monastery, but a planned monastic city) for the Benedictine abbey in the present Suisse city of St. Gallen.</a:t>
            </a:r>
          </a:p>
          <a:p>
            <a:endParaRPr lang="en-US" sz="1100" dirty="0"/>
          </a:p>
          <a:p>
            <a:endParaRPr lang="en-US" sz="1100" dirty="0"/>
          </a:p>
        </p:txBody>
      </p:sp>
      <p:sp>
        <p:nvSpPr>
          <p:cNvPr id="4" name="Slide Number Placeholder 3"/>
          <p:cNvSpPr>
            <a:spLocks noGrp="1"/>
          </p:cNvSpPr>
          <p:nvPr>
            <p:ph type="sldNum" sz="quarter" idx="10"/>
          </p:nvPr>
        </p:nvSpPr>
        <p:spPr/>
        <p:txBody>
          <a:bodyPr/>
          <a:lstStyle/>
          <a:p>
            <a:fld id="{471CC299-C9C2-4A89-8C9B-FE78E268FDE0}" type="slidenum">
              <a:rPr lang="en-US" smtClean="0"/>
              <a:t>1</a:t>
            </a:fld>
            <a:endParaRPr lang="en-US"/>
          </a:p>
        </p:txBody>
      </p:sp>
    </p:spTree>
    <p:extLst>
      <p:ext uri="{BB962C8B-B14F-4D97-AF65-F5344CB8AC3E}">
        <p14:creationId xmlns:p14="http://schemas.microsoft.com/office/powerpoint/2010/main" val="65188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smtClean="0"/>
              <a:t>The Plan of St. Gall was designed to include all functions </a:t>
            </a:r>
            <a:r>
              <a:rPr lang="en-US" baseline="0" dirty="0" smtClean="0"/>
              <a:t>to permit self-sufficiency. The plan included dedicated housing (and lavatories) for different groups such as guests, monks, and workers. The plan included workshops, barns, and even a blood-letting house and physician’s house. The left image and the cutaway in the upper, right show what functions were contained within the Plan. The need for agricultural lands and a stream would of course be external to the walled facility. </a:t>
            </a:r>
          </a:p>
          <a:p>
            <a:pPr defTabSz="918698">
              <a:defRPr/>
            </a:pPr>
            <a:endParaRPr lang="en-US" baseline="0" dirty="0" smtClean="0"/>
          </a:p>
          <a:p>
            <a:pPr defTabSz="918698">
              <a:defRPr/>
            </a:pPr>
            <a:r>
              <a:rPr lang="en-US" dirty="0"/>
              <a:t>One of the beauties of the Plan is that it arranges areas of usage so that monks were segregated from laity and workers. This is a substantial, if not a watershed achievement of 9</a:t>
            </a:r>
            <a:r>
              <a:rPr lang="en-US" baseline="30000" dirty="0"/>
              <a:t>th</a:t>
            </a:r>
            <a:r>
              <a:rPr lang="en-US" dirty="0"/>
              <a:t> Century monastic reform. The image in the lower right shows areas of the Plan that I digitized based on whether they were used by laity or by monks. One question that comes from this is how spaces and usage of other Benedictine monasteries compared to the idealized Plan of St. Gall.</a:t>
            </a:r>
          </a:p>
          <a:p>
            <a:endParaRPr lang="en-US" sz="1100" dirty="0"/>
          </a:p>
          <a:p>
            <a:endParaRPr lang="en-US" sz="1100" dirty="0"/>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10</a:t>
            </a:fld>
            <a:endParaRPr lang="en-US"/>
          </a:p>
        </p:txBody>
      </p:sp>
    </p:spTree>
    <p:extLst>
      <p:ext uri="{BB962C8B-B14F-4D97-AF65-F5344CB8AC3E}">
        <p14:creationId xmlns:p14="http://schemas.microsoft.com/office/powerpoint/2010/main" val="3065342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sz="1100" dirty="0" smtClean="0"/>
              <a:t>To appreciate the Plan of St. Gall requires a little knowledge about a monastic space called a CLOISTER. D</a:t>
            </a:r>
            <a:r>
              <a:rPr lang="en-US" sz="1100" baseline="0" dirty="0" smtClean="0"/>
              <a:t>erived fr</a:t>
            </a:r>
            <a:r>
              <a:rPr lang="en-US" sz="1100" dirty="0"/>
              <a:t>om the Latin word </a:t>
            </a:r>
            <a:r>
              <a:rPr lang="en-US" sz="1100" i="1" dirty="0"/>
              <a:t>claustrum</a:t>
            </a:r>
            <a:r>
              <a:rPr lang="en-US" sz="1100" dirty="0"/>
              <a:t>, a CLOISTER </a:t>
            </a:r>
            <a:r>
              <a:rPr lang="en-US" sz="1100" baseline="0" dirty="0" smtClean="0"/>
              <a:t>is a key element within a monastery and is used primarily by monks. </a:t>
            </a:r>
            <a:r>
              <a:rPr lang="en-US" sz="1100" dirty="0"/>
              <a:t>The top, right image shows an example. Notice in that image that the space is a covered 4-sided walkway and that the interior walls are mostly solid with openings toward an inner garden. The cloister is not to be confused with earlier Greek and Roman arcades-- where the covered walkways are open and allow movement to and from the outer and inner spaces. In contrast, the medieval cloister was designed deliberately as a barrier and confined space and played a critical part of monastic spirituality. Notice near the ground the small openings to the inner garden. The cloister, as found in medieval monasteries, was used year-round. Because of the weather at St. Gall, the cloister would require a southern or southwestern orientation, which the Plan of St. Gall typifies. In addition, in this plan, the cloister is spatially-dovetailed to the church nave which points approx. 135 degrees from north; the result is that the cloister has a southwestern exposure. In addition, the cloister is arranged to isolate the monks from laity and workers. The lower images show the cloister in the Plan of St. Gall</a:t>
            </a:r>
            <a:r>
              <a:rPr lang="en-US" sz="1100" dirty="0" smtClean="0"/>
              <a:t>. Part </a:t>
            </a:r>
            <a:r>
              <a:rPr lang="en-US" sz="1100" dirty="0"/>
              <a:t>of the ingenuity of the Plan of St. Gall is that it solved the problem of monks being exposed to laity and workers, which was common in earlier monasteries. In the 9</a:t>
            </a:r>
            <a:r>
              <a:rPr lang="en-US" sz="1100" baseline="30000" dirty="0"/>
              <a:t>th</a:t>
            </a:r>
            <a:r>
              <a:rPr lang="en-US" sz="1100" dirty="0"/>
              <a:t> Century, monastic reform was a hot topic in Western Europe and resulted in the Synods of Aachen of AD 816-819. Ecclesiastical legislation and regulations called for monasteries to comply with the Rule of St. Benedict, resulting in deliberate arrangement of spaces to keep the monks from interaction with workers and other layman.  A significant part of solving this was the proper use of the Cloister, which the Plan of St. Gall locates strategically in both location and sun exposure/aspect.</a:t>
            </a:r>
          </a:p>
          <a:p>
            <a:endParaRPr lang="en-US" sz="1100" dirty="0"/>
          </a:p>
        </p:txBody>
      </p:sp>
      <p:sp>
        <p:nvSpPr>
          <p:cNvPr id="4" name="Slide Number Placeholder 3"/>
          <p:cNvSpPr>
            <a:spLocks noGrp="1"/>
          </p:cNvSpPr>
          <p:nvPr>
            <p:ph type="sldNum" sz="quarter" idx="10"/>
          </p:nvPr>
        </p:nvSpPr>
        <p:spPr/>
        <p:txBody>
          <a:bodyPr/>
          <a:lstStyle/>
          <a:p>
            <a:fld id="{471CC299-C9C2-4A89-8C9B-FE78E268FDE0}" type="slidenum">
              <a:rPr lang="en-US" smtClean="0"/>
              <a:t>11</a:t>
            </a:fld>
            <a:endParaRPr lang="en-US"/>
          </a:p>
        </p:txBody>
      </p:sp>
    </p:spTree>
    <p:extLst>
      <p:ext uri="{BB962C8B-B14F-4D97-AF65-F5344CB8AC3E}">
        <p14:creationId xmlns:p14="http://schemas.microsoft.com/office/powerpoint/2010/main" val="1993274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very busy slide that provides background to the plan over time.</a:t>
            </a:r>
            <a:r>
              <a:rPr lang="en-US" baseline="0" dirty="0" smtClean="0"/>
              <a:t> I won’t go into all the details, but will include this in my presentation for those that may want to see it in the downloadable PowerPoint file. Suffice it to say, it is miraculous that the Plan of St., Gall survived since the early 9</a:t>
            </a:r>
            <a:r>
              <a:rPr lang="en-US" baseline="30000" dirty="0" smtClean="0"/>
              <a:t>th</a:t>
            </a:r>
            <a:r>
              <a:rPr lang="en-US" baseline="0" dirty="0" smtClean="0"/>
              <a:t> century including fires and the abbey being sieged from time to time. The image in the lower right is the ornate library where the plan is presently preserved.</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12</a:t>
            </a:fld>
            <a:endParaRPr lang="en-US"/>
          </a:p>
        </p:txBody>
      </p:sp>
    </p:spTree>
    <p:extLst>
      <p:ext uri="{BB962C8B-B14F-4D97-AF65-F5344CB8AC3E}">
        <p14:creationId xmlns:p14="http://schemas.microsoft.com/office/powerpoint/2010/main" val="108627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challenges for me in this project was answering the question “where did</a:t>
            </a:r>
            <a:r>
              <a:rPr lang="en-US" baseline="0" dirty="0" smtClean="0"/>
              <a:t> the form of the Plan of St. Gall come from? It didn’t appear out of thin air”. This slide summarizes what I think is an answer to that question. The top of the slide provides a general summary of the times of the middle ages, divided into early, high and late middle ages, with a timeline beneath. </a:t>
            </a:r>
          </a:p>
          <a:p>
            <a:endParaRPr lang="en-US" baseline="0" dirty="0" smtClean="0"/>
          </a:p>
          <a:p>
            <a:r>
              <a:rPr lang="en-US" baseline="0" dirty="0" smtClean="0"/>
              <a:t>In a nutshell, the form of the plan can be ascribed to the zenith of Carolingian monastic form that occurred during the mid 600s through the early 800s. One reputable expert on medieval monastic architecture claims that there are two specific monastic complexes (at </a:t>
            </a:r>
            <a:r>
              <a:rPr lang="en-US" baseline="0" dirty="0" err="1" smtClean="0"/>
              <a:t>Fontenell</a:t>
            </a:r>
            <a:r>
              <a:rPr lang="en-US" baseline="0" dirty="0" smtClean="0"/>
              <a:t> and </a:t>
            </a:r>
            <a:r>
              <a:rPr lang="en-US" baseline="0" dirty="0" err="1" smtClean="0"/>
              <a:t>Jumieges</a:t>
            </a:r>
            <a:r>
              <a:rPr lang="en-US" baseline="0" dirty="0" smtClean="0"/>
              <a:t>) that contain the “best practices” of form that may have been seen as a precedent for the design of the plan. Another important event that led to the form of the plan is the Synod of Aachen 817 which provided legislation that monastic compounds conform to the Rule of St. Benedict.  </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13</a:t>
            </a:fld>
            <a:endParaRPr lang="en-US"/>
          </a:p>
        </p:txBody>
      </p:sp>
    </p:spTree>
    <p:extLst>
      <p:ext uri="{BB962C8B-B14F-4D97-AF65-F5344CB8AC3E}">
        <p14:creationId xmlns:p14="http://schemas.microsoft.com/office/powerpoint/2010/main" val="432713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smtClean="0"/>
              <a:t>The Plan of St. Gall can be viewed among a survey of other examples of ideal planned urban form. The Plan of St. Gall is from medieval times during the 9</a:t>
            </a:r>
            <a:r>
              <a:rPr lang="en-US" baseline="30000" dirty="0" smtClean="0"/>
              <a:t>th</a:t>
            </a:r>
            <a:r>
              <a:rPr lang="en-US" dirty="0" smtClean="0"/>
              <a:t> century.</a:t>
            </a:r>
            <a:r>
              <a:rPr lang="en-US" baseline="0" dirty="0" smtClean="0"/>
              <a:t> More recent examples of plans for an ideal urban form </a:t>
            </a:r>
            <a:r>
              <a:rPr lang="en-US" i="1" baseline="0" dirty="0" smtClean="0">
                <a:solidFill>
                  <a:srgbClr val="FF0000"/>
                </a:solidFill>
              </a:rPr>
              <a:t>generated by other religious groups </a:t>
            </a:r>
            <a:r>
              <a:rPr lang="en-US" baseline="0" dirty="0" smtClean="0"/>
              <a:t>can be found with the Mormon City of Zion (as seen in the left) which are from the early 19</a:t>
            </a:r>
            <a:r>
              <a:rPr lang="en-US" baseline="30000" dirty="0" smtClean="0"/>
              <a:t>th</a:t>
            </a:r>
            <a:r>
              <a:rPr lang="en-US" baseline="0" dirty="0" smtClean="0"/>
              <a:t> Century. Another example is the Shaker Settlement from the late 18</a:t>
            </a:r>
            <a:r>
              <a:rPr lang="en-US" baseline="30000" dirty="0" smtClean="0"/>
              <a:t>th</a:t>
            </a:r>
            <a:r>
              <a:rPr lang="en-US" baseline="0" dirty="0" smtClean="0"/>
              <a:t> Century, as seen in the right image. </a:t>
            </a:r>
            <a:endParaRPr lang="en-US" dirty="0" smtClean="0"/>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14</a:t>
            </a:fld>
            <a:endParaRPr lang="en-US"/>
          </a:p>
        </p:txBody>
      </p:sp>
    </p:spTree>
    <p:extLst>
      <p:ext uri="{BB962C8B-B14F-4D97-AF65-F5344CB8AC3E}">
        <p14:creationId xmlns:p14="http://schemas.microsoft.com/office/powerpoint/2010/main" val="185883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 of this capstone presentation requires that a literature review process be completed. In forming a focused capstone</a:t>
            </a:r>
            <a:r>
              <a:rPr lang="en-US" baseline="0" dirty="0" smtClean="0"/>
              <a:t> topic, I did a review of previously performed work that utilized a GIS to analyze medieval sites. In addition, a significant part of this project was getting versed in the academic publications regarding the Plan of St. Gall, notably the voluminous 3-book </a:t>
            </a:r>
            <a:r>
              <a:rPr lang="en-US" i="1" baseline="0" dirty="0" smtClean="0"/>
              <a:t>treatise</a:t>
            </a:r>
            <a:r>
              <a:rPr lang="en-US" baseline="0" dirty="0" smtClean="0"/>
              <a:t> by Walter Horn and Ernest Born. </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15</a:t>
            </a:fld>
            <a:endParaRPr lang="en-US"/>
          </a:p>
        </p:txBody>
      </p:sp>
    </p:spTree>
    <p:extLst>
      <p:ext uri="{BB962C8B-B14F-4D97-AF65-F5344CB8AC3E}">
        <p14:creationId xmlns:p14="http://schemas.microsoft.com/office/powerpoint/2010/main" val="2389091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used for this project were obtained </a:t>
            </a:r>
            <a:r>
              <a:rPr lang="en-US" baseline="0" dirty="0" smtClean="0"/>
              <a:t>from 2 sources. The reproduction of the Plan, as seen on the left side, came from the Abbey of St. Gall in Switzerland. The reproduction measures approximately 45” x 31”. I had this large sheet scanned at high resolution as a TIFF. Afterward, I brought that TIFF file into ArcMap and georeferenced it. The other data consist of orthorectified imagery, a digital height model, and vector data. These data came from the Swiss Federal Office of Topography, aka “</a:t>
            </a:r>
            <a:r>
              <a:rPr lang="en-US" baseline="0" dirty="0" err="1" smtClean="0"/>
              <a:t>SwissTopo</a:t>
            </a:r>
            <a:r>
              <a:rPr lang="en-US" baseline="0" dirty="0" smtClean="0"/>
              <a:t>”. The right side of this slide show examples of those data. The </a:t>
            </a:r>
            <a:r>
              <a:rPr lang="en-US" baseline="0" dirty="0" err="1" smtClean="0"/>
              <a:t>orthoimagery</a:t>
            </a:r>
            <a:r>
              <a:rPr lang="en-US" baseline="0" dirty="0" smtClean="0"/>
              <a:t> has 50cm resolution and covers an extent of approx. 19 sq. kilometers. The digital height model consists of contour polylines and spot height measurements. The vector data consist of features for streets, buildings, streams, rail lines, plus others. All data from </a:t>
            </a:r>
            <a:r>
              <a:rPr lang="en-US" baseline="0" dirty="0" err="1" smtClean="0"/>
              <a:t>SwissTopo</a:t>
            </a:r>
            <a:r>
              <a:rPr lang="en-US" baseline="0" dirty="0" smtClean="0"/>
              <a:t> came in the Swiss projected coordinate system.</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16</a:t>
            </a:fld>
            <a:endParaRPr lang="en-US"/>
          </a:p>
        </p:txBody>
      </p:sp>
    </p:spTree>
    <p:extLst>
      <p:ext uri="{BB962C8B-B14F-4D97-AF65-F5344CB8AC3E}">
        <p14:creationId xmlns:p14="http://schemas.microsoft.com/office/powerpoint/2010/main" val="3406230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large part of this project </a:t>
            </a:r>
            <a:r>
              <a:rPr lang="en-US" i="1" dirty="0" smtClean="0"/>
              <a:t>to date </a:t>
            </a:r>
            <a:r>
              <a:rPr lang="en-US" dirty="0" smtClean="0"/>
              <a:t>was studying the Plan of St. Gall and gaining a basic understanding of the era of monastic reform in which it was authored. From these, I was able to identify criteria that can be used in a GIS to identify candidate sites that would accommodate the building of the 7 acre monastic complex, if it had been built.</a:t>
            </a:r>
          </a:p>
          <a:p>
            <a:endParaRPr lang="en-US" dirty="0" smtClean="0"/>
          </a:p>
          <a:p>
            <a:r>
              <a:rPr lang="en-US" dirty="0" smtClean="0"/>
              <a:t>The Plan was designed without separate platforms requiring steps, so it is relatively flat. However, the plan requires a nearby stream to power the mills, so it can be deduced</a:t>
            </a:r>
            <a:r>
              <a:rPr lang="en-US" baseline="0" dirty="0" smtClean="0"/>
              <a:t> that the slope should have a specific range of acceptable values</a:t>
            </a:r>
            <a:r>
              <a:rPr lang="en-US" dirty="0" smtClean="0"/>
              <a:t>.</a:t>
            </a:r>
            <a:r>
              <a:rPr lang="en-US" baseline="0" dirty="0" smtClean="0"/>
              <a:t> The plan also needs compliance with an aspect that orients it so the church nave is oriented towards Jerusalem (approx. 135 degrees from North) </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17</a:t>
            </a:fld>
            <a:endParaRPr lang="en-US"/>
          </a:p>
        </p:txBody>
      </p:sp>
    </p:spTree>
    <p:extLst>
      <p:ext uri="{BB962C8B-B14F-4D97-AF65-F5344CB8AC3E}">
        <p14:creationId xmlns:p14="http://schemas.microsoft.com/office/powerpoint/2010/main" val="313102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criteria used in identifying possible sites are the dimensions</a:t>
            </a:r>
            <a:r>
              <a:rPr lang="en-US" baseline="0" dirty="0" smtClean="0"/>
              <a:t> of the facility and the aspect. The left image shows </a:t>
            </a:r>
            <a:r>
              <a:rPr lang="en-US" dirty="0">
                <a:solidFill>
                  <a:srgbClr val="262626"/>
                </a:solidFill>
                <a:latin typeface="ArialMT"/>
              </a:rPr>
              <a:t>where an outer protective wall would be located, encompassing an area of approximately 7 acres.</a:t>
            </a:r>
          </a:p>
          <a:p>
            <a:endParaRPr lang="en-US" dirty="0">
              <a:solidFill>
                <a:srgbClr val="262626"/>
              </a:solidFill>
              <a:latin typeface="ArialMT"/>
            </a:endParaRPr>
          </a:p>
          <a:p>
            <a:pPr defTabSz="918698">
              <a:defRPr/>
            </a:pPr>
            <a:r>
              <a:rPr lang="en-US" dirty="0">
                <a:solidFill>
                  <a:srgbClr val="262626"/>
                </a:solidFill>
                <a:latin typeface="ArialMT"/>
              </a:rPr>
              <a:t>The right image is rotated approximately 135 degrees from north so that it points to Jerusalem. At that alignment, the Cloister is given southwestern exposure, a necessary attribute since the monks utilize the cloister in year round weather.</a:t>
            </a:r>
            <a:endParaRPr lang="en-US" dirty="0"/>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18</a:t>
            </a:fld>
            <a:endParaRPr lang="en-US"/>
          </a:p>
        </p:txBody>
      </p:sp>
    </p:spTree>
    <p:extLst>
      <p:ext uri="{BB962C8B-B14F-4D97-AF65-F5344CB8AC3E}">
        <p14:creationId xmlns:p14="http://schemas.microsoft.com/office/powerpoint/2010/main" val="1084097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selection criteria is that the site be located near enough to a hydrology source so that the monastic compound can receive water, especially for the mills. </a:t>
            </a:r>
            <a:r>
              <a:rPr lang="en-US" dirty="0" smtClean="0"/>
              <a:t>The</a:t>
            </a:r>
            <a:r>
              <a:rPr lang="en-US" baseline="0" dirty="0" smtClean="0"/>
              <a:t> left image shows a section of the </a:t>
            </a:r>
            <a:r>
              <a:rPr lang="en-US" dirty="0" smtClean="0"/>
              <a:t>hydrology network within the study area and includes </a:t>
            </a:r>
            <a:r>
              <a:rPr lang="en-US" baseline="0" dirty="0" smtClean="0"/>
              <a:t>the georeferenced Plan of St. Gall for scale. The right image shows a 500’ buffer to each side of the hydrology features.</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19</a:t>
            </a:fld>
            <a:endParaRPr lang="en-US"/>
          </a:p>
        </p:txBody>
      </p:sp>
    </p:spTree>
    <p:extLst>
      <p:ext uri="{BB962C8B-B14F-4D97-AF65-F5344CB8AC3E}">
        <p14:creationId xmlns:p14="http://schemas.microsoft.com/office/powerpoint/2010/main" val="153130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 have divided my presentation into these general categories. A significant part of this presentation is providing background to the Plan of St. Gall, explaining what it is, why it is important, and what criteria can be found that allow the use of a GIS to analyze possible site locations.</a:t>
            </a:r>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a:t>
            </a:fld>
            <a:endParaRPr lang="en-US"/>
          </a:p>
        </p:txBody>
      </p:sp>
    </p:spTree>
    <p:extLst>
      <p:ext uri="{BB962C8B-B14F-4D97-AF65-F5344CB8AC3E}">
        <p14:creationId xmlns:p14="http://schemas.microsoft.com/office/powerpoint/2010/main" val="3183658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how the plan, if built, might be sited relative to a stream. The important part to keep in mind here is that the monastic complex has to be self-sufficient, but not necessarily within the walls. The plans calls for mills, which are interpreted as requiring water as the power source because of the large production needed for the monastic community. In addition, potable water should be sourced into the walled complex which</a:t>
            </a:r>
            <a:r>
              <a:rPr lang="en-US" baseline="0" dirty="0" smtClean="0"/>
              <a:t> would require a slope to accommodate a gravity-based system.</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20</a:t>
            </a:fld>
            <a:endParaRPr lang="en-US"/>
          </a:p>
        </p:txBody>
      </p:sp>
    </p:spTree>
    <p:extLst>
      <p:ext uri="{BB962C8B-B14F-4D97-AF65-F5344CB8AC3E}">
        <p14:creationId xmlns:p14="http://schemas.microsoft.com/office/powerpoint/2010/main" val="2864758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a Slope raster which was created from the TIN (which was created from the </a:t>
            </a:r>
            <a:r>
              <a:rPr lang="en-US" dirty="0" err="1" smtClean="0"/>
              <a:t>SwissTopo</a:t>
            </a:r>
            <a:r>
              <a:rPr lang="en-US" baseline="0" dirty="0" smtClean="0"/>
              <a:t> DHM) </a:t>
            </a:r>
            <a:r>
              <a:rPr lang="en-US" dirty="0" smtClean="0"/>
              <a:t>and symbolized to show “acceptable” areas of slope up to 8% (green and yellow).</a:t>
            </a:r>
            <a:r>
              <a:rPr lang="en-US" baseline="0" dirty="0" smtClean="0"/>
              <a:t> Areas greater than 8% slope are shown as orange and red. </a:t>
            </a:r>
          </a:p>
          <a:p>
            <a:r>
              <a:rPr lang="en-US" dirty="0"/>
              <a:t>In my work thus far, I determined that a maximum slope of 8% would be acceptable. At an 8% average slope, a maximum of 63’ of vertical change in relief could occur over the diagonal distance within the 460’ x 640’ complex. The built complex would benefit from being sited on terrain having a slight slope, to make it suitable for inclusion of water; yet the plan cannot be on terrain too steep as it does not account for terraced areas joined by stairs, as were commonly used for villas in the Italian hills, for example. </a:t>
            </a:r>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21</a:t>
            </a:fld>
            <a:endParaRPr lang="en-US"/>
          </a:p>
        </p:txBody>
      </p:sp>
    </p:spTree>
    <p:extLst>
      <p:ext uri="{BB962C8B-B14F-4D97-AF65-F5344CB8AC3E}">
        <p14:creationId xmlns:p14="http://schemas.microsoft.com/office/powerpoint/2010/main" val="264155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outline of the </a:t>
            </a:r>
            <a:r>
              <a:rPr lang="en-US" baseline="0" dirty="0" smtClean="0"/>
              <a:t>methodology I will be using. The next slide is a visual representation.</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22</a:t>
            </a:fld>
            <a:endParaRPr lang="en-US"/>
          </a:p>
        </p:txBody>
      </p:sp>
    </p:spTree>
    <p:extLst>
      <p:ext uri="{BB962C8B-B14F-4D97-AF65-F5344CB8AC3E}">
        <p14:creationId xmlns:p14="http://schemas.microsoft.com/office/powerpoint/2010/main" val="53667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for this project are shown on the left. Earlier I mentioned that f</a:t>
            </a:r>
            <a:r>
              <a:rPr lang="en-US" baseline="0" dirty="0" smtClean="0"/>
              <a:t>rom the abbey library, I obtained a 1:1 s</a:t>
            </a:r>
            <a:r>
              <a:rPr lang="en-US" dirty="0"/>
              <a:t>cale reproduction of the Plan of St. Gall (which I had scanned and then georeferenced in ArcMap). I obtained vector, raster, and height model data from </a:t>
            </a:r>
            <a:r>
              <a:rPr lang="en-US" dirty="0" err="1"/>
              <a:t>SwissTopo</a:t>
            </a:r>
            <a:r>
              <a:rPr lang="en-US" dirty="0"/>
              <a:t>. These data consist of a hydrology network and other features, a Digital Height Model of Contours and Base Points (in Projected Coordinate System: CH1903_LV03), and Orthorectified imagery of the study area having an area of 18.6 square km, approximately 7.2 square miles. The resolution of the </a:t>
            </a:r>
            <a:r>
              <a:rPr lang="en-US" dirty="0" err="1"/>
              <a:t>orthoimagery</a:t>
            </a:r>
            <a:r>
              <a:rPr lang="en-US" dirty="0"/>
              <a:t> is 50cm. From the height model I will create a TIN surface, a slope raster, and possibly an aspect raster. The slope raster will be reclassified to identify areas have slope between 0 and 8%. If I determine the Aspect raster as useful, I will use Spatial Analyst tools to identify areas that have a southeastern to western exposure (approximately 135 through 315 degrees. From the hydrology network, I will identify areas that are within 1000 feet using buffers. I plan to use 1000 feet to approximate the plan’s dimensions of 640’ x 460’. From these derivatives, I will use Map Algebra and other selection processes to identify areas within the study area that satisfy all the decision criteria.</a:t>
            </a:r>
          </a:p>
          <a:p>
            <a:endParaRPr lang="en-US" baseline="0" dirty="0" smtClean="0"/>
          </a:p>
        </p:txBody>
      </p:sp>
      <p:sp>
        <p:nvSpPr>
          <p:cNvPr id="4" name="Slide Number Placeholder 3"/>
          <p:cNvSpPr>
            <a:spLocks noGrp="1"/>
          </p:cNvSpPr>
          <p:nvPr>
            <p:ph type="sldNum" sz="quarter" idx="10"/>
          </p:nvPr>
        </p:nvSpPr>
        <p:spPr/>
        <p:txBody>
          <a:bodyPr/>
          <a:lstStyle/>
          <a:p>
            <a:fld id="{471CC299-C9C2-4A89-8C9B-FE78E268FDE0}" type="slidenum">
              <a:rPr lang="en-US" smtClean="0"/>
              <a:t>23</a:t>
            </a:fld>
            <a:endParaRPr lang="en-US"/>
          </a:p>
        </p:txBody>
      </p:sp>
    </p:spTree>
    <p:extLst>
      <p:ext uri="{BB962C8B-B14F-4D97-AF65-F5344CB8AC3E}">
        <p14:creationId xmlns:p14="http://schemas.microsoft.com/office/powerpoint/2010/main" val="2368914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steps described in the methodology, I anticipate identifying candidate areas that satisfy all the selection criteria,</a:t>
            </a:r>
            <a:r>
              <a:rPr lang="en-US" baseline="0" dirty="0" smtClean="0"/>
              <a:t> as identified earlier. That is, areas where the monastic complex could be built based on the size needed for the Plan’s size, acceptable range of </a:t>
            </a:r>
            <a:r>
              <a:rPr lang="en-US" dirty="0" smtClean="0"/>
              <a:t>slope, and proximity to water. A possible complication</a:t>
            </a:r>
            <a:r>
              <a:rPr lang="en-US" baseline="0" dirty="0" smtClean="0"/>
              <a:t> concerns how the monastic compound will integrate itself with a water source, which I will detail on the next slide.</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24</a:t>
            </a:fld>
            <a:endParaRPr lang="en-US"/>
          </a:p>
        </p:txBody>
      </p:sp>
    </p:spTree>
    <p:extLst>
      <p:ext uri="{BB962C8B-B14F-4D97-AF65-F5344CB8AC3E}">
        <p14:creationId xmlns:p14="http://schemas.microsoft.com/office/powerpoint/2010/main" val="180465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possible complication (or opportunity) in the analysis might</a:t>
            </a:r>
            <a:r>
              <a:rPr lang="en-US" baseline="0" dirty="0" smtClean="0"/>
              <a:t> be how the monastic compound satisfies the requirement of being adjacent to water, particularly due to the flow direction of available stream sources and the location of the mills on the southwestern flank of the complex.  The image on the right shows stream flow direction based on the height model for the extent of the 19 square kilometer study area. The image on the left shows how the monastic compound (including its water-powered mills) might be arranged relative to a stream. </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25</a:t>
            </a:fld>
            <a:endParaRPr lang="en-US"/>
          </a:p>
        </p:txBody>
      </p:sp>
    </p:spTree>
    <p:extLst>
      <p:ext uri="{BB962C8B-B14F-4D97-AF65-F5344CB8AC3E}">
        <p14:creationId xmlns:p14="http://schemas.microsoft.com/office/powerpoint/2010/main" val="1868211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one possible location for siting of the built monastery</a:t>
            </a:r>
            <a:r>
              <a:rPr lang="en-US" baseline="0" dirty="0" smtClean="0"/>
              <a:t> complex. The larger image on the left shows the georeferenced Plan of St. Gall with proper 135 degree orientation and adjacency to a water source. The smaller images on the right show details for the orientation, slope, and sited within much of the stream buffer.</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26</a:t>
            </a:fld>
            <a:endParaRPr lang="en-US"/>
          </a:p>
        </p:txBody>
      </p:sp>
    </p:spTree>
    <p:extLst>
      <p:ext uri="{BB962C8B-B14F-4D97-AF65-F5344CB8AC3E}">
        <p14:creationId xmlns:p14="http://schemas.microsoft.com/office/powerpoint/2010/main" val="4260647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of this project were to explore the possibility that the Plan of St. Gall may have been created for the abbey at St. Gall and if so, which areas in the vicinity of the existing abbey might meet site conditions. In this stage of my capstone project, I have used a GIS to perform initial ‘Proof of Concept’ analysis using actual project data. My findings so far have explored how criteria such as slope, proximity to hydrology, facility dimensions, and requirements for orientation can be used in a GIS to identify possible candidate site locations. The remainder of my capstone work will be to complete the analysis and identify those candidate sites within the 19 sq. kilometer study area. </a:t>
            </a:r>
          </a:p>
          <a:p>
            <a:endParaRPr lang="en-US" dirty="0"/>
          </a:p>
          <a:p>
            <a:r>
              <a:rPr lang="en-US" dirty="0"/>
              <a:t>Future opportunities (outside of the capstone project analysis) include the possibility of improving and expanding analysis, including a larger study area.</a:t>
            </a:r>
          </a:p>
        </p:txBody>
      </p:sp>
      <p:sp>
        <p:nvSpPr>
          <p:cNvPr id="4" name="Slide Number Placeholder 3"/>
          <p:cNvSpPr>
            <a:spLocks noGrp="1"/>
          </p:cNvSpPr>
          <p:nvPr>
            <p:ph type="sldNum" sz="quarter" idx="10"/>
          </p:nvPr>
        </p:nvSpPr>
        <p:spPr/>
        <p:txBody>
          <a:bodyPr/>
          <a:lstStyle/>
          <a:p>
            <a:fld id="{471CC299-C9C2-4A89-8C9B-FE78E268FDE0}" type="slidenum">
              <a:rPr lang="en-US" smtClean="0"/>
              <a:t>27</a:t>
            </a:fld>
            <a:endParaRPr lang="en-US"/>
          </a:p>
        </p:txBody>
      </p:sp>
    </p:spTree>
    <p:extLst>
      <p:ext uri="{BB962C8B-B14F-4D97-AF65-F5344CB8AC3E}">
        <p14:creationId xmlns:p14="http://schemas.microsoft.com/office/powerpoint/2010/main" val="1024195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major tasks and</a:t>
            </a:r>
            <a:r>
              <a:rPr lang="en-US" baseline="0" dirty="0" smtClean="0"/>
              <a:t> corresponding times required since I revised my capstone topic this past summer. After tonight’s presentation, I will be making revisions per your very welcome comments and completing analysis and a writing report. </a:t>
            </a:r>
            <a:r>
              <a:rPr lang="en-US" dirty="0" smtClean="0"/>
              <a:t>I</a:t>
            </a:r>
            <a:r>
              <a:rPr lang="en-US" baseline="0" dirty="0" smtClean="0"/>
              <a:t> am still working with my adviser to decide whether I will be presenting my project to a conference or whether a paper will be submitted. If I go the conference route, I plan to present at the annual PA GIS Conference held May 16-18 2016 in State College, PA.</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28</a:t>
            </a:fld>
            <a:endParaRPr lang="en-US"/>
          </a:p>
        </p:txBody>
      </p:sp>
    </p:spTree>
    <p:extLst>
      <p:ext uri="{BB962C8B-B14F-4D97-AF65-F5344CB8AC3E}">
        <p14:creationId xmlns:p14="http://schemas.microsoft.com/office/powerpoint/2010/main" val="802059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stated at the beginning of this presentation, a significant part of this project was digging into the details of the Plan of St. gall to discover which criteria could be selected to perform a GIS analysis for site selection. The above list of references reflect those efforts.</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29</a:t>
            </a:fld>
            <a:endParaRPr lang="en-US"/>
          </a:p>
        </p:txBody>
      </p:sp>
    </p:spTree>
    <p:extLst>
      <p:ext uri="{BB962C8B-B14F-4D97-AF65-F5344CB8AC3E}">
        <p14:creationId xmlns:p14="http://schemas.microsoft.com/office/powerpoint/2010/main" val="276001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763236" indent="-293552">
              <a:defRPr>
                <a:solidFill>
                  <a:schemeClr val="tx1"/>
                </a:solidFill>
                <a:latin typeface="Garamond" panose="02020404030301010803" pitchFamily="18" charset="0"/>
              </a:defRPr>
            </a:lvl2pPr>
            <a:lvl3pPr marL="1174211" indent="-234843">
              <a:defRPr>
                <a:solidFill>
                  <a:schemeClr val="tx1"/>
                </a:solidFill>
                <a:latin typeface="Garamond" panose="02020404030301010803" pitchFamily="18" charset="0"/>
              </a:defRPr>
            </a:lvl3pPr>
            <a:lvl4pPr marL="1643895" indent="-234843">
              <a:defRPr>
                <a:solidFill>
                  <a:schemeClr val="tx1"/>
                </a:solidFill>
                <a:latin typeface="Garamond" panose="02020404030301010803" pitchFamily="18" charset="0"/>
              </a:defRPr>
            </a:lvl4pPr>
            <a:lvl5pPr marL="2113579" indent="-234843">
              <a:defRPr>
                <a:solidFill>
                  <a:schemeClr val="tx1"/>
                </a:solidFill>
                <a:latin typeface="Garamond" panose="02020404030301010803" pitchFamily="18" charset="0"/>
              </a:defRPr>
            </a:lvl5pPr>
            <a:lvl6pPr marL="2583264" indent="-234843" eaLnBrk="0" fontAlgn="base" hangingPunct="0">
              <a:spcBef>
                <a:spcPct val="0"/>
              </a:spcBef>
              <a:spcAft>
                <a:spcPct val="0"/>
              </a:spcAft>
              <a:defRPr>
                <a:solidFill>
                  <a:schemeClr val="tx1"/>
                </a:solidFill>
                <a:latin typeface="Garamond" panose="02020404030301010803" pitchFamily="18" charset="0"/>
              </a:defRPr>
            </a:lvl6pPr>
            <a:lvl7pPr marL="3052948" indent="-234843" eaLnBrk="0" fontAlgn="base" hangingPunct="0">
              <a:spcBef>
                <a:spcPct val="0"/>
              </a:spcBef>
              <a:spcAft>
                <a:spcPct val="0"/>
              </a:spcAft>
              <a:defRPr>
                <a:solidFill>
                  <a:schemeClr val="tx1"/>
                </a:solidFill>
                <a:latin typeface="Garamond" panose="02020404030301010803" pitchFamily="18" charset="0"/>
              </a:defRPr>
            </a:lvl7pPr>
            <a:lvl8pPr marL="3522632" indent="-234843" eaLnBrk="0" fontAlgn="base" hangingPunct="0">
              <a:spcBef>
                <a:spcPct val="0"/>
              </a:spcBef>
              <a:spcAft>
                <a:spcPct val="0"/>
              </a:spcAft>
              <a:defRPr>
                <a:solidFill>
                  <a:schemeClr val="tx1"/>
                </a:solidFill>
                <a:latin typeface="Garamond" panose="02020404030301010803" pitchFamily="18" charset="0"/>
              </a:defRPr>
            </a:lvl8pPr>
            <a:lvl9pPr marL="3992316" indent="-234843" eaLnBrk="0" fontAlgn="base" hangingPunct="0">
              <a:spcBef>
                <a:spcPct val="0"/>
              </a:spcBef>
              <a:spcAft>
                <a:spcPct val="0"/>
              </a:spcAft>
              <a:defRPr>
                <a:solidFill>
                  <a:schemeClr val="tx1"/>
                </a:solidFill>
                <a:latin typeface="Garamond" panose="02020404030301010803" pitchFamily="18" charset="0"/>
              </a:defRPr>
            </a:lvl9pPr>
          </a:lstStyle>
          <a:p>
            <a:fld id="{39847E04-DCC0-46C7-8A83-3CA0130FC3E7}" type="slidenum">
              <a:rPr lang="en-US" altLang="en-US">
                <a:latin typeface="Arial" panose="020B0604020202020204" pitchFamily="34" charset="0"/>
              </a:rPr>
              <a:pPr/>
              <a:t>3</a:t>
            </a:fld>
            <a:endParaRPr lang="en-US" altLang="en-US">
              <a:latin typeface="Arial" panose="020B0604020202020204" pitchFamily="34" charset="0"/>
            </a:endParaRP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8698">
              <a:defRPr/>
            </a:pPr>
            <a:r>
              <a:rPr lang="en-US" sz="1100" dirty="0"/>
              <a:t>I have 3 project objectives. The first- which is already completed- was to discern whether it is possible that the Plan of St. Gall was designed and authored with the intent of actually being built at St. Gall, Switzerland. </a:t>
            </a:r>
          </a:p>
          <a:p>
            <a:pPr defTabSz="918698">
              <a:defRPr/>
            </a:pPr>
            <a:r>
              <a:rPr lang="en-US" sz="1100" dirty="0"/>
              <a:t>Scholars from numerous fields have performed analysis and research over several decades on the Plan of St. Gall; their results have different conclusions about the purpose of the mysterious Plan of St. Gall; apart from the most general of conclusions, all of those findings are without consensus about its true purpose. </a:t>
            </a:r>
          </a:p>
          <a:p>
            <a:pPr defTabSz="918698">
              <a:defRPr/>
            </a:pPr>
            <a:r>
              <a:rPr lang="en-US" sz="1100" dirty="0"/>
              <a:t>Amidst those publications there is evidence that it is entirely plausible that the plan may have been for use at the Abbey of St. Gall. Another objective is to explore a layer of design ingenuity within the Plan of St. Gall. Namely, that it solved a problem with earlier monastic complexes where the monk was not cloistered from workers and other laity in the monastery complex. The 3</a:t>
            </a:r>
            <a:r>
              <a:rPr lang="en-US" sz="1100" baseline="30000" dirty="0"/>
              <a:t>rd</a:t>
            </a:r>
            <a:r>
              <a:rPr lang="en-US" sz="1100" dirty="0"/>
              <a:t> objective involves the use of geospatial data and a GIS.  If it is possible that the Plan of St. Gall was a design for a significant monastic reform in the vicinity of the abbey of St. Gall, then I will identify possible candidate sites.</a:t>
            </a:r>
            <a:endParaRPr lang="en-US" altLang="en-US" sz="1100" dirty="0">
              <a:latin typeface="Arial" panose="020B0604020202020204" pitchFamily="34" charset="0"/>
            </a:endParaRPr>
          </a:p>
        </p:txBody>
      </p:sp>
    </p:spTree>
    <p:extLst>
      <p:ext uri="{BB962C8B-B14F-4D97-AF65-F5344CB8AC3E}">
        <p14:creationId xmlns:p14="http://schemas.microsoft.com/office/powerpoint/2010/main" val="2817700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concludes my presentation. Thank you for your time. I welcome any questions you may have.</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30</a:t>
            </a:fld>
            <a:endParaRPr lang="en-US"/>
          </a:p>
        </p:txBody>
      </p:sp>
    </p:spTree>
    <p:extLst>
      <p:ext uri="{BB962C8B-B14F-4D97-AF65-F5344CB8AC3E}">
        <p14:creationId xmlns:p14="http://schemas.microsoft.com/office/powerpoint/2010/main" val="149225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provide background, I will answer the questions</a:t>
            </a:r>
            <a:r>
              <a:rPr lang="en-US" baseline="0" dirty="0" smtClean="0"/>
              <a:t> “who, what, where, and why?” I will discuss the location of the plan (at least where it was housed), the proposed study area for GIS analysis, why the purpose of the plan is mysterious, why it is important, and that evidence can be found that supports the plausible possibility that the plan may have been presented to the ruling abbot of St. Gall for a cutting-edge (and perhaps utopic) monastery complex to be built at St. Gall (located in the current Suisse city of St. Gallen).</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4</a:t>
            </a:fld>
            <a:endParaRPr lang="en-US"/>
          </a:p>
        </p:txBody>
      </p:sp>
    </p:spTree>
    <p:extLst>
      <p:ext uri="{BB962C8B-B14F-4D97-AF65-F5344CB8AC3E}">
        <p14:creationId xmlns:p14="http://schemas.microsoft.com/office/powerpoint/2010/main" val="51347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698">
              <a:defRPr/>
            </a:pPr>
            <a:r>
              <a:rPr lang="en-US" dirty="0" smtClean="0"/>
              <a:t>The Plan of St. Gall (technically known as </a:t>
            </a:r>
            <a:r>
              <a:rPr lang="en-US" dirty="0" err="1"/>
              <a:t>Stiftsbibliothek</a:t>
            </a:r>
            <a:r>
              <a:rPr lang="en-US" dirty="0"/>
              <a:t> Sankt Gallen, </a:t>
            </a:r>
            <a:r>
              <a:rPr lang="en-US" dirty="0" err="1"/>
              <a:t>Ms</a:t>
            </a:r>
            <a:r>
              <a:rPr lang="en-US" dirty="0"/>
              <a:t> 1092</a:t>
            </a:r>
            <a:r>
              <a:rPr lang="en-US" dirty="0" smtClean="0"/>
              <a:t>) is the </a:t>
            </a:r>
            <a:r>
              <a:rPr lang="en-US" b="0" dirty="0" smtClean="0"/>
              <a:t>only surviving major architectural drawing </a:t>
            </a:r>
            <a:r>
              <a:rPr lang="en-US" dirty="0"/>
              <a:t>from the era of time between the Fall of the Roman Empire to the mid 13</a:t>
            </a:r>
            <a:r>
              <a:rPr lang="en-US" baseline="30000" dirty="0"/>
              <a:t>th</a:t>
            </a:r>
            <a:r>
              <a:rPr lang="en-US" dirty="0"/>
              <a:t> Century. It is </a:t>
            </a:r>
            <a:r>
              <a:rPr lang="en-US" dirty="0" smtClean="0"/>
              <a:t>an object of intense interest among modern scholars, architects, artists and draftsmen for its uniqueness, its beauty, and the insights it provides into medieval culture. The plan is an a</a:t>
            </a:r>
            <a:r>
              <a:rPr lang="en-US" dirty="0"/>
              <a:t>rchitectural drawing on sewn-together animal hide showing an ingenious spatial arrangement for an ideal Benedictine Monastery during a time of progressive reform. </a:t>
            </a:r>
          </a:p>
          <a:p>
            <a:endParaRPr lang="en-US" dirty="0"/>
          </a:p>
          <a:p>
            <a:r>
              <a:rPr lang="en-US" dirty="0"/>
              <a:t>The original was designed and authored in AD 816-817 by monks of the Abbey of Reichenau. A copy authored in ~ AD 820 was sent to the abbot at Sank Gall.</a:t>
            </a:r>
          </a:p>
          <a:p>
            <a:endParaRPr lang="en-US" dirty="0"/>
          </a:p>
          <a:p>
            <a:r>
              <a:rPr lang="en-US" dirty="0"/>
              <a:t>The drawing measures 45” x 31” and is presently archived and preserved at Monastery </a:t>
            </a:r>
            <a:r>
              <a:rPr lang="en-US" dirty="0" err="1"/>
              <a:t>Stiftsbibliothek</a:t>
            </a:r>
            <a:r>
              <a:rPr lang="en-US" dirty="0"/>
              <a:t> in St. Gallen Switzerland. This past summer, I went to that abbey and obtained a 1:1 scale reproduction of the plan. I had that reproduction digitized as a high resolution TIFF file which I brought it into ArcMap, where I georeferenced it. The Plan of St. Gall shows a deliberate spatial arrangement of functional areas for an ideal monastery aimed at applying principles of Rule of St. Benedict according to the  regulations put into law from Synods of Aachen in AD 816.</a:t>
            </a:r>
          </a:p>
        </p:txBody>
      </p:sp>
      <p:sp>
        <p:nvSpPr>
          <p:cNvPr id="4" name="Slide Number Placeholder 3"/>
          <p:cNvSpPr>
            <a:spLocks noGrp="1"/>
          </p:cNvSpPr>
          <p:nvPr>
            <p:ph type="sldNum" sz="quarter" idx="10"/>
          </p:nvPr>
        </p:nvSpPr>
        <p:spPr/>
        <p:txBody>
          <a:bodyPr/>
          <a:lstStyle/>
          <a:p>
            <a:fld id="{471CC299-C9C2-4A89-8C9B-FE78E268FDE0}" type="slidenum">
              <a:rPr lang="en-US" smtClean="0"/>
              <a:t>5</a:t>
            </a:fld>
            <a:endParaRPr lang="en-US"/>
          </a:p>
        </p:txBody>
      </p:sp>
    </p:spTree>
    <p:extLst>
      <p:ext uri="{BB962C8B-B14F-4D97-AF65-F5344CB8AC3E}">
        <p14:creationId xmlns:p14="http://schemas.microsoft.com/office/powerpoint/2010/main" val="57173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of St. Gall was designed and authored at Reichenau Island, located on Lake Constance in Southern Germany. The plan was delivered to its sister abbey in the medieval city of St. Gallen, Switzerland.</a:t>
            </a:r>
          </a:p>
          <a:p>
            <a:r>
              <a:rPr lang="en-US" dirty="0"/>
              <a:t>This drawing was designed and authored in the early 9</a:t>
            </a:r>
            <a:r>
              <a:rPr lang="en-US" baseline="30000" dirty="0"/>
              <a:t>th</a:t>
            </a:r>
            <a:r>
              <a:rPr lang="en-US" dirty="0"/>
              <a:t> Century (~820 AD), almost 12 centuries ago. The map in the upper, right shows the locations of the abbeys of Reichenau and St. Gall amidst the spread of early monasticism in western Europe. The images along the left side show recent pictures of those abbeys. I will be focusing attention on the Abbey of St. Gall which is seen in the lower, left.</a:t>
            </a:r>
          </a:p>
          <a:p>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6</a:t>
            </a:fld>
            <a:endParaRPr lang="en-US"/>
          </a:p>
        </p:txBody>
      </p:sp>
    </p:spTree>
    <p:extLst>
      <p:ext uri="{BB962C8B-B14F-4D97-AF65-F5344CB8AC3E}">
        <p14:creationId xmlns:p14="http://schemas.microsoft.com/office/powerpoint/2010/main" val="230431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Why is the plan important? Here are a few quotes from those who have studied the plan. Words such as treasure, importance, and intense interest stand out. </a:t>
            </a:r>
            <a:r>
              <a:rPr lang="en-US" dirty="0"/>
              <a:t>The purpose of the Plan of St. Gall is mysterious, if not enigmatic.  Although it is called the “</a:t>
            </a:r>
            <a:r>
              <a:rPr lang="en-US" i="1" dirty="0"/>
              <a:t>earliest and most extraordinary visualization of a building complex produced in the Middle Ages</a:t>
            </a:r>
            <a:r>
              <a:rPr lang="en-US" dirty="0"/>
              <a:t>” there is </a:t>
            </a:r>
            <a:r>
              <a:rPr lang="en-US" sz="1600" dirty="0"/>
              <a:t>no consensus </a:t>
            </a:r>
            <a:r>
              <a:rPr lang="en-US" dirty="0"/>
              <a:t>among academicians as to why it was created. And one very plausible possibility </a:t>
            </a:r>
            <a:r>
              <a:rPr lang="en-US" u="dotted" dirty="0"/>
              <a:t>is that the plan was to be used to create a masterwork at St. Gall… </a:t>
            </a:r>
            <a:r>
              <a:rPr lang="en-US" dirty="0"/>
              <a:t>Exploring this utilizing a GIS has not been done… yet.</a:t>
            </a:r>
          </a:p>
          <a:p>
            <a:endParaRPr lang="en-US" b="0" dirty="0"/>
          </a:p>
        </p:txBody>
      </p:sp>
      <p:sp>
        <p:nvSpPr>
          <p:cNvPr id="4" name="Slide Number Placeholder 3"/>
          <p:cNvSpPr>
            <a:spLocks noGrp="1"/>
          </p:cNvSpPr>
          <p:nvPr>
            <p:ph type="sldNum" sz="quarter" idx="10"/>
          </p:nvPr>
        </p:nvSpPr>
        <p:spPr/>
        <p:txBody>
          <a:bodyPr/>
          <a:lstStyle/>
          <a:p>
            <a:fld id="{471CC299-C9C2-4A89-8C9B-FE78E268FDE0}" type="slidenum">
              <a:rPr lang="en-US" smtClean="0"/>
              <a:t>7</a:t>
            </a:fld>
            <a:endParaRPr lang="en-US"/>
          </a:p>
        </p:txBody>
      </p:sp>
    </p:spTree>
    <p:extLst>
      <p:ext uri="{BB962C8B-B14F-4D97-AF65-F5344CB8AC3E}">
        <p14:creationId xmlns:p14="http://schemas.microsoft.com/office/powerpoint/2010/main" val="312515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Earlier I highlighted how scholarly research over time has resulted in different explanations</a:t>
            </a:r>
            <a:r>
              <a:rPr lang="en-US" baseline="0" dirty="0" smtClean="0"/>
              <a:t> for </a:t>
            </a:r>
            <a:r>
              <a:rPr lang="en-US" dirty="0" smtClean="0"/>
              <a:t>the purpose of the Plan </a:t>
            </a:r>
            <a:r>
              <a:rPr lang="en-US" baseline="0" dirty="0" smtClean="0"/>
              <a:t>of St. Gall. Although there is no scholarly consensus on its purpose, there is agreement that the plan was created during a time of great monastic reform that also coincided with political and ecclesiastical change. In addition, some scholars hint that the plan may have been a vision for a new monastery to be built at St. Gall. </a:t>
            </a:r>
          </a:p>
          <a:p>
            <a:pPr>
              <a:spcAft>
                <a:spcPts val="603"/>
              </a:spcAft>
            </a:pPr>
            <a:r>
              <a:rPr lang="en-US" dirty="0"/>
              <a:t>The early 9th Century was a time of monastic reform with a desire to create the perfect monastery that would embody the governing Rule. In this case, that rule was the Rule of St. Benedict, which called for creating a self-sufficient monastic facility that could be considered a Planned Monastic City. The goal was to move away from a manor type of monastery (where monks were exposed to and integrated with laity) and to progress toward an architectural form that would permit the Rule of St. Benedict to be lived out.</a:t>
            </a:r>
            <a:endParaRPr lang="en-US" baseline="0" dirty="0" smtClean="0"/>
          </a:p>
          <a:p>
            <a:pPr>
              <a:spcAft>
                <a:spcPts val="603"/>
              </a:spcAft>
            </a:pPr>
            <a:endParaRPr lang="en-US" dirty="0"/>
          </a:p>
          <a:p>
            <a:pPr>
              <a:spcAft>
                <a:spcPts val="603"/>
              </a:spcAft>
            </a:pPr>
            <a:r>
              <a:rPr lang="en-US" dirty="0"/>
              <a:t>The highly respected work by Horn and Born --and other scholars-- suggest that it is plausible that the plan was for an abbey at St. Gall. In the lower section of this slide I have highlighted text from different scholars’ papers on the Plan of St. Gall that give credence to the possibility that the plan was indeed to be built at St. Gall.</a:t>
            </a:r>
          </a:p>
        </p:txBody>
      </p:sp>
      <p:sp>
        <p:nvSpPr>
          <p:cNvPr id="4" name="Slide Number Placeholder 3"/>
          <p:cNvSpPr>
            <a:spLocks noGrp="1"/>
          </p:cNvSpPr>
          <p:nvPr>
            <p:ph type="sldNum" sz="quarter" idx="10"/>
          </p:nvPr>
        </p:nvSpPr>
        <p:spPr/>
        <p:txBody>
          <a:bodyPr/>
          <a:lstStyle/>
          <a:p>
            <a:fld id="{471CC299-C9C2-4A89-8C9B-FE78E268FDE0}" type="slidenum">
              <a:rPr lang="en-US" smtClean="0"/>
              <a:t>8</a:t>
            </a:fld>
            <a:endParaRPr lang="en-US"/>
          </a:p>
        </p:txBody>
      </p:sp>
    </p:spTree>
    <p:extLst>
      <p:ext uri="{BB962C8B-B14F-4D97-AF65-F5344CB8AC3E}">
        <p14:creationId xmlns:p14="http://schemas.microsoft.com/office/powerpoint/2010/main" val="69109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monastic compound were to be built, it would enclose an area just shy of 7 acres. In this slide I show the Plan </a:t>
            </a:r>
            <a:r>
              <a:rPr lang="en-US" dirty="0" smtClean="0"/>
              <a:t>of St. Gall georeferenced to a physical </a:t>
            </a:r>
            <a:r>
              <a:rPr lang="en-US" baseline="0" dirty="0" smtClean="0"/>
              <a:t>area approximately+ ¾ of a mile southwest of the current abbey. The plan is rotated approximately 135 degrees from north to point toward Jerusalem (which is one of the site selection criteria that I will explain shortly). The plan measures 640’ x 460’. This graphic shows how this compares to an athletic field. </a:t>
            </a:r>
            <a:endParaRPr lang="en-US" dirty="0"/>
          </a:p>
        </p:txBody>
      </p:sp>
      <p:sp>
        <p:nvSpPr>
          <p:cNvPr id="4" name="Slide Number Placeholder 3"/>
          <p:cNvSpPr>
            <a:spLocks noGrp="1"/>
          </p:cNvSpPr>
          <p:nvPr>
            <p:ph type="sldNum" sz="quarter" idx="10"/>
          </p:nvPr>
        </p:nvSpPr>
        <p:spPr/>
        <p:txBody>
          <a:bodyPr/>
          <a:lstStyle/>
          <a:p>
            <a:fld id="{471CC299-C9C2-4A89-8C9B-FE78E268FDE0}" type="slidenum">
              <a:rPr lang="en-US" smtClean="0"/>
              <a:t>9</a:t>
            </a:fld>
            <a:endParaRPr lang="en-US"/>
          </a:p>
        </p:txBody>
      </p:sp>
    </p:spTree>
    <p:extLst>
      <p:ext uri="{BB962C8B-B14F-4D97-AF65-F5344CB8AC3E}">
        <p14:creationId xmlns:p14="http://schemas.microsoft.com/office/powerpoint/2010/main" val="224642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6354AAC-8956-4E1A-9E17-FD4AA451B66A}"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205444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354AAC-8956-4E1A-9E17-FD4AA451B66A}"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1414485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354AAC-8956-4E1A-9E17-FD4AA451B66A}"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55235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354AAC-8956-4E1A-9E17-FD4AA451B66A}"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257750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6354AAC-8956-4E1A-9E17-FD4AA451B66A}" type="datetimeFigureOut">
              <a:rPr lang="en-US" smtClean="0"/>
              <a:t>11/3/2015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3460665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6354AAC-8956-4E1A-9E17-FD4AA451B66A}"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130337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354AAC-8956-4E1A-9E17-FD4AA451B66A}" type="datetimeFigureOut">
              <a:rPr lang="en-US" smtClean="0"/>
              <a:t>11/3/2015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209593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6354AAC-8956-4E1A-9E17-FD4AA451B66A}" type="datetimeFigureOut">
              <a:rPr lang="en-US" smtClean="0"/>
              <a:t>11/3/2015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3996433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54AAC-8956-4E1A-9E17-FD4AA451B66A}" type="datetimeFigureOut">
              <a:rPr lang="en-US" smtClean="0"/>
              <a:t>11/3/2015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384496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54AAC-8956-4E1A-9E17-FD4AA451B66A}"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1084493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354AAC-8956-4E1A-9E17-FD4AA451B66A}" type="datetimeFigureOut">
              <a:rPr lang="en-US" smtClean="0"/>
              <a:t>11/3/2015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AE149D-8FF1-4437-BFB1-8D4980DEDDEB}" type="slidenum">
              <a:rPr lang="en-US" smtClean="0"/>
              <a:t>‹#›</a:t>
            </a:fld>
            <a:endParaRPr lang="en-US"/>
          </a:p>
        </p:txBody>
      </p:sp>
    </p:spTree>
    <p:extLst>
      <p:ext uri="{BB962C8B-B14F-4D97-AF65-F5344CB8AC3E}">
        <p14:creationId xmlns:p14="http://schemas.microsoft.com/office/powerpoint/2010/main" val="3205387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54AAC-8956-4E1A-9E17-FD4AA451B66A}" type="datetimeFigureOut">
              <a:rPr lang="en-US" smtClean="0"/>
              <a:t>11/3/2015</a:t>
            </a:fld>
            <a:endParaRPr lang="en-US"/>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E149D-8FF1-4437-BFB1-8D4980DEDDEB}" type="slidenum">
              <a:rPr lang="en-US" smtClean="0"/>
              <a:t>‹#›</a:t>
            </a:fld>
            <a:endParaRPr lang="en-US"/>
          </a:p>
        </p:txBody>
      </p:sp>
    </p:spTree>
    <p:extLst>
      <p:ext uri="{BB962C8B-B14F-4D97-AF65-F5344CB8AC3E}">
        <p14:creationId xmlns:p14="http://schemas.microsoft.com/office/powerpoint/2010/main" val="8763495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8.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0.png"/><Relationship Id="rId4" Type="http://schemas.openxmlformats.org/officeDocument/2006/relationships/image" Target="../media/image19.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e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6.xml"/><Relationship Id="rId7" Type="http://schemas.openxmlformats.org/officeDocument/2006/relationships/image" Target="../media/image47.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46.wmf"/><Relationship Id="rId4" Type="http://schemas.openxmlformats.org/officeDocument/2006/relationships/oleObject" Target="../embeddings/oleObject1.bin"/><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8" Type="http://schemas.openxmlformats.org/officeDocument/2006/relationships/hyperlink" Target="http://www.swisstopo.admin.ch/internet/swisstopo/en/home/products.html" TargetMode="External"/><Relationship Id="rId3" Type="http://schemas.openxmlformats.org/officeDocument/2006/relationships/hyperlink" Target="http://peregrinations.kenyon.edu/vol4_2/BussellPeregrinations42.pdf" TargetMode="External"/><Relationship Id="rId7" Type="http://schemas.openxmlformats.org/officeDocument/2006/relationships/hyperlink" Target="http://archiv.ub.uni-heidelberg.de/propylaeumdok/498/1/06_09_rodier_et_al_urban.pdf"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en.wikipedia.org/wiki/Plan_of_Saint_Gall" TargetMode="External"/><Relationship Id="rId5" Type="http://schemas.openxmlformats.org/officeDocument/2006/relationships/hyperlink" Target="http://www.historyofinformation.com/expanded.php?id=246" TargetMode="External"/><Relationship Id="rId4" Type="http://schemas.openxmlformats.org/officeDocument/2006/relationships/hyperlink" Target="http://uisgis1.uis.edu/flex/BarkingAbbey/" TargetMode="External"/><Relationship Id="rId9" Type="http://schemas.openxmlformats.org/officeDocument/2006/relationships/hyperlink" Target="https://cem.revues.org/1362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historyofinformation.com/expanded.php?id=24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7000" b="-47000"/>
          </a:stretch>
        </a:blipFill>
        <a:effectLst/>
      </p:bgPr>
    </p:bg>
    <p:spTree>
      <p:nvGrpSpPr>
        <p:cNvPr id="1" name=""/>
        <p:cNvGrpSpPr/>
        <p:nvPr/>
      </p:nvGrpSpPr>
      <p:grpSpPr>
        <a:xfrm>
          <a:off x="0" y="0"/>
          <a:ext cx="0" cy="0"/>
          <a:chOff x="0" y="0"/>
          <a:chExt cx="0" cy="0"/>
        </a:xfrm>
      </p:grpSpPr>
      <p:sp>
        <p:nvSpPr>
          <p:cNvPr id="2" name="TextBox 1"/>
          <p:cNvSpPr txBox="1"/>
          <p:nvPr/>
        </p:nvSpPr>
        <p:spPr>
          <a:xfrm>
            <a:off x="479224" y="903465"/>
            <a:ext cx="8133805" cy="456278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lnSpc>
                <a:spcPts val="5700"/>
              </a:lnSpc>
            </a:pPr>
            <a:r>
              <a:rPr lang="en-US" sz="6000" b="1" dirty="0" smtClean="0">
                <a:latin typeface="Goudy Old Style" panose="02020502050305020303" pitchFamily="18" charset="0"/>
              </a:rPr>
              <a:t>Conposito </a:t>
            </a:r>
          </a:p>
          <a:p>
            <a:pPr algn="ctr">
              <a:lnSpc>
                <a:spcPts val="5700"/>
              </a:lnSpc>
            </a:pPr>
            <a:r>
              <a:rPr lang="en-US" sz="6000" b="1" dirty="0" smtClean="0">
                <a:latin typeface="Goudy Old Style" panose="02020502050305020303" pitchFamily="18" charset="0"/>
              </a:rPr>
              <a:t>Monasterium </a:t>
            </a:r>
          </a:p>
          <a:p>
            <a:pPr algn="ctr">
              <a:lnSpc>
                <a:spcPts val="5700"/>
              </a:lnSpc>
            </a:pPr>
            <a:r>
              <a:rPr lang="en-US" sz="6000" b="1" dirty="0" smtClean="0">
                <a:latin typeface="Goudy Old Style" panose="02020502050305020303" pitchFamily="18" charset="0"/>
              </a:rPr>
              <a:t>Civitatem</a:t>
            </a:r>
          </a:p>
          <a:p>
            <a:pPr algn="ctr"/>
            <a:endParaRPr lang="en-US" sz="1000" b="1" spc="-150" dirty="0" smtClean="0"/>
          </a:p>
          <a:p>
            <a:pPr algn="ctr"/>
            <a:r>
              <a:rPr lang="en-US" sz="3200" spc="-150" dirty="0" smtClean="0"/>
              <a:t>The Plan of St. Gall: A Plausible Purpose</a:t>
            </a:r>
          </a:p>
          <a:p>
            <a:pPr algn="ctr"/>
            <a:endParaRPr lang="en-US" sz="1400" dirty="0" smtClean="0"/>
          </a:p>
          <a:p>
            <a:pPr algn="ctr"/>
            <a:r>
              <a:rPr lang="en-US" altLang="en-US" sz="1600" b="1" dirty="0" smtClean="0">
                <a:cs typeface="Times New Roman" panose="02020603050405020304" pitchFamily="18" charset="0"/>
              </a:rPr>
              <a:t>The Pennsylvania </a:t>
            </a:r>
            <a:r>
              <a:rPr lang="en-US" altLang="en-US" sz="1600" b="1" dirty="0">
                <a:cs typeface="Times New Roman" panose="02020603050405020304" pitchFamily="18" charset="0"/>
              </a:rPr>
              <a:t>State University</a:t>
            </a:r>
          </a:p>
          <a:p>
            <a:pPr algn="ctr"/>
            <a:r>
              <a:rPr lang="en-US" altLang="en-US" sz="1600" b="1" dirty="0">
                <a:cs typeface="Times New Roman" panose="02020603050405020304" pitchFamily="18" charset="0"/>
              </a:rPr>
              <a:t>GEOG 596A, Capstone Proposal Peer Review</a:t>
            </a:r>
          </a:p>
          <a:p>
            <a:pPr algn="ctr"/>
            <a:r>
              <a:rPr lang="en-US" altLang="en-US" sz="1600" b="1" dirty="0" smtClean="0">
                <a:cs typeface="Times New Roman" panose="02020603050405020304" pitchFamily="18" charset="0"/>
              </a:rPr>
              <a:t>Lance C. Armstrong</a:t>
            </a:r>
            <a:endParaRPr lang="en-US" altLang="en-US" sz="1600" b="1" dirty="0">
              <a:cs typeface="Times New Roman" panose="02020603050405020304" pitchFamily="18" charset="0"/>
            </a:endParaRPr>
          </a:p>
          <a:p>
            <a:pPr algn="ctr"/>
            <a:r>
              <a:rPr lang="en-US" altLang="en-US" sz="1600" b="1" dirty="0">
                <a:cs typeface="Times New Roman" panose="02020603050405020304" pitchFamily="18" charset="0"/>
              </a:rPr>
              <a:t>Academic Advisor</a:t>
            </a:r>
            <a:r>
              <a:rPr lang="en-US" altLang="en-US" sz="1600" b="1" dirty="0" smtClean="0">
                <a:cs typeface="Times New Roman" panose="02020603050405020304" pitchFamily="18" charset="0"/>
              </a:rPr>
              <a:t>: Professor Deryck Holdsworth</a:t>
            </a:r>
            <a:endParaRPr lang="en-US" sz="1600" b="1" dirty="0" smtClean="0"/>
          </a:p>
          <a:p>
            <a:pPr algn="ctr"/>
            <a:endParaRPr lang="en-US" dirty="0"/>
          </a:p>
        </p:txBody>
      </p:sp>
    </p:spTree>
    <p:extLst>
      <p:ext uri="{BB962C8B-B14F-4D97-AF65-F5344CB8AC3E}">
        <p14:creationId xmlns:p14="http://schemas.microsoft.com/office/powerpoint/2010/main" val="704052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7626" t="1112" r="21027" b="-122"/>
          <a:stretch/>
        </p:blipFill>
        <p:spPr>
          <a:xfrm>
            <a:off x="274320" y="1188720"/>
            <a:ext cx="4480560" cy="4663440"/>
          </a:xfrm>
          <a:prstGeom prst="rect">
            <a:avLst/>
          </a:prstGeom>
          <a:ln>
            <a:solidFill>
              <a:schemeClr val="bg1">
                <a:lumMod val="50000"/>
              </a:schemeClr>
            </a:solidFill>
          </a:ln>
        </p:spPr>
      </p:pic>
      <p:sp>
        <p:nvSpPr>
          <p:cNvPr id="3" name="Rectangle 2"/>
          <p:cNvSpPr txBox="1">
            <a:spLocks noRot="1" noChangeArrowheads="1"/>
          </p:cNvSpPr>
          <p:nvPr/>
        </p:nvSpPr>
        <p:spPr>
          <a:xfrm>
            <a:off x="0" y="389842"/>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t>Monk/Laity Divide &amp; Functional Areas</a:t>
            </a:r>
          </a:p>
        </p:txBody>
      </p:sp>
      <p:sp>
        <p:nvSpPr>
          <p:cNvPr id="5" name="TextBox 4"/>
          <p:cNvSpPr txBox="1"/>
          <p:nvPr/>
        </p:nvSpPr>
        <p:spPr>
          <a:xfrm>
            <a:off x="190677" y="5829300"/>
            <a:ext cx="4685946" cy="261610"/>
          </a:xfrm>
          <a:prstGeom prst="rect">
            <a:avLst/>
          </a:prstGeom>
          <a:noFill/>
        </p:spPr>
        <p:txBody>
          <a:bodyPr wrap="square" rtlCol="0">
            <a:spAutoFit/>
          </a:bodyPr>
          <a:lstStyle/>
          <a:p>
            <a:r>
              <a:rPr lang="en-US" sz="1100" dirty="0" smtClean="0"/>
              <a:t>Within the walled monastery were components necessary for self-sufficiency.</a:t>
            </a:r>
            <a:endParaRPr lang="en-US" sz="1100" dirty="0"/>
          </a:p>
        </p:txBody>
      </p:sp>
      <p:sp>
        <p:nvSpPr>
          <p:cNvPr id="6" name="TextBox 5"/>
          <p:cNvSpPr txBox="1"/>
          <p:nvPr/>
        </p:nvSpPr>
        <p:spPr>
          <a:xfrm>
            <a:off x="5016917" y="3602910"/>
            <a:ext cx="3914952" cy="430887"/>
          </a:xfrm>
          <a:prstGeom prst="rect">
            <a:avLst/>
          </a:prstGeom>
          <a:noFill/>
        </p:spPr>
        <p:txBody>
          <a:bodyPr wrap="square" rtlCol="0">
            <a:spAutoFit/>
          </a:bodyPr>
          <a:lstStyle/>
          <a:p>
            <a:r>
              <a:rPr lang="en-US" sz="1100" dirty="0" smtClean="0"/>
              <a:t>One interpretation of how the plan might have appeared if built showing sectional cutaway view of interior spaces. </a:t>
            </a:r>
            <a:endParaRPr lang="en-US" sz="1100" dirty="0"/>
          </a:p>
        </p:txBody>
      </p:sp>
      <p:pic>
        <p:nvPicPr>
          <p:cNvPr id="7" name="Picture 6"/>
          <p:cNvPicPr>
            <a:picLocks noChangeAspect="1"/>
          </p:cNvPicPr>
          <p:nvPr/>
        </p:nvPicPr>
        <p:blipFill>
          <a:blip r:embed="rId4"/>
          <a:stretch>
            <a:fillRect/>
          </a:stretch>
        </p:blipFill>
        <p:spPr>
          <a:xfrm>
            <a:off x="5081154" y="1188720"/>
            <a:ext cx="3331250" cy="2414190"/>
          </a:xfrm>
          <a:prstGeom prst="rect">
            <a:avLst/>
          </a:prstGeom>
          <a:ln>
            <a:solidFill>
              <a:schemeClr val="tx1">
                <a:lumMod val="50000"/>
                <a:lumOff val="50000"/>
              </a:schemeClr>
            </a:solidFill>
          </a:ln>
        </p:spPr>
      </p:pic>
      <p:grpSp>
        <p:nvGrpSpPr>
          <p:cNvPr id="12" name="Group 11"/>
          <p:cNvGrpSpPr/>
          <p:nvPr/>
        </p:nvGrpSpPr>
        <p:grpSpPr>
          <a:xfrm>
            <a:off x="5081155" y="4266317"/>
            <a:ext cx="3381163" cy="2169307"/>
            <a:chOff x="5066678" y="4027996"/>
            <a:chExt cx="3976904" cy="2551526"/>
          </a:xfrm>
        </p:grpSpPr>
        <p:pic>
          <p:nvPicPr>
            <p:cNvPr id="13" name="Picture 12"/>
            <p:cNvPicPr>
              <a:picLocks noChangeAspect="1"/>
            </p:cNvPicPr>
            <p:nvPr/>
          </p:nvPicPr>
          <p:blipFill>
            <a:blip r:embed="rId5"/>
            <a:stretch>
              <a:fillRect/>
            </a:stretch>
          </p:blipFill>
          <p:spPr>
            <a:xfrm>
              <a:off x="5066678" y="4124187"/>
              <a:ext cx="2372104" cy="2455335"/>
            </a:xfrm>
            <a:prstGeom prst="rect">
              <a:avLst/>
            </a:prstGeom>
          </p:spPr>
        </p:pic>
        <p:grpSp>
          <p:nvGrpSpPr>
            <p:cNvPr id="14" name="Group 13"/>
            <p:cNvGrpSpPr/>
            <p:nvPr/>
          </p:nvGrpSpPr>
          <p:grpSpPr>
            <a:xfrm>
              <a:off x="7293495" y="4027996"/>
              <a:ext cx="1750087" cy="2070208"/>
              <a:chOff x="4803318" y="598657"/>
              <a:chExt cx="3672234" cy="4343952"/>
            </a:xfrm>
          </p:grpSpPr>
          <p:sp>
            <p:nvSpPr>
              <p:cNvPr id="15" name="TextBox 14"/>
              <p:cNvSpPr txBox="1"/>
              <p:nvPr/>
            </p:nvSpPr>
            <p:spPr>
              <a:xfrm>
                <a:off x="4803318" y="598657"/>
                <a:ext cx="3289527" cy="1063441"/>
              </a:xfrm>
              <a:prstGeom prst="rect">
                <a:avLst/>
              </a:prstGeom>
              <a:solidFill>
                <a:srgbClr val="CCCCCC"/>
              </a:solidFill>
            </p:spPr>
            <p:txBody>
              <a:bodyPr wrap="square" rtlCol="0">
                <a:spAutoFit/>
              </a:bodyPr>
              <a:lstStyle/>
              <a:p>
                <a:r>
                  <a:rPr lang="en-US" sz="1100" dirty="0" smtClean="0"/>
                  <a:t>Spaces for general/public use</a:t>
                </a:r>
                <a:endParaRPr lang="en-US" sz="1100" dirty="0"/>
              </a:p>
            </p:txBody>
          </p:sp>
          <p:sp>
            <p:nvSpPr>
              <p:cNvPr id="16" name="TextBox 15"/>
              <p:cNvSpPr txBox="1"/>
              <p:nvPr/>
            </p:nvSpPr>
            <p:spPr>
              <a:xfrm>
                <a:off x="5403537" y="3461388"/>
                <a:ext cx="3072015" cy="1481221"/>
              </a:xfrm>
              <a:prstGeom prst="rect">
                <a:avLst/>
              </a:prstGeom>
              <a:solidFill>
                <a:srgbClr val="00A884"/>
              </a:solidFill>
            </p:spPr>
            <p:txBody>
              <a:bodyPr wrap="square" rtlCol="0">
                <a:spAutoFit/>
              </a:bodyPr>
              <a:lstStyle/>
              <a:p>
                <a:r>
                  <a:rPr lang="en-US" sz="1100" dirty="0" smtClean="0"/>
                  <a:t>Spaces dedicated primarily for monks’ usage</a:t>
                </a:r>
                <a:endParaRPr lang="en-US" sz="1100" dirty="0"/>
              </a:p>
            </p:txBody>
          </p:sp>
        </p:grpSp>
      </p:grpSp>
      <p:cxnSp>
        <p:nvCxnSpPr>
          <p:cNvPr id="17" name="Straight Arrow Connector 16"/>
          <p:cNvCxnSpPr/>
          <p:nvPr/>
        </p:nvCxnSpPr>
        <p:spPr>
          <a:xfrm flipH="1">
            <a:off x="6148138" y="4385797"/>
            <a:ext cx="826255" cy="336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58609" y="5378729"/>
            <a:ext cx="826255" cy="336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955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0" y="92729"/>
            <a:ext cx="9144000" cy="523220"/>
          </a:xfrm>
          <a:prstGeom prst="rect">
            <a:avLst/>
          </a:prstGeom>
          <a:noFill/>
        </p:spPr>
        <p:txBody>
          <a:bodyPr wrap="square" rtlCol="0">
            <a:spAutoFit/>
          </a:bodyPr>
          <a:lstStyle/>
          <a:p>
            <a:pPr algn="ctr"/>
            <a:r>
              <a:rPr lang="en-US" sz="2800" dirty="0" smtClean="0"/>
              <a:t>Importance of the Medieval Cloister</a:t>
            </a:r>
            <a:endParaRPr lang="en-US" sz="2800" dirty="0"/>
          </a:p>
        </p:txBody>
      </p:sp>
      <p:sp>
        <p:nvSpPr>
          <p:cNvPr id="3" name="TextBox 2"/>
          <p:cNvSpPr txBox="1"/>
          <p:nvPr/>
        </p:nvSpPr>
        <p:spPr>
          <a:xfrm>
            <a:off x="765987" y="1042649"/>
            <a:ext cx="3473377" cy="2554545"/>
          </a:xfrm>
          <a:prstGeom prst="rect">
            <a:avLst/>
          </a:prstGeom>
          <a:noFill/>
        </p:spPr>
        <p:txBody>
          <a:bodyPr wrap="square" rtlCol="0">
            <a:spAutoFit/>
          </a:bodyPr>
          <a:lstStyle/>
          <a:p>
            <a:r>
              <a:rPr lang="en-US" dirty="0"/>
              <a:t>What is a Cloister? </a:t>
            </a:r>
          </a:p>
          <a:p>
            <a:pPr marL="171450" indent="-171450">
              <a:lnSpc>
                <a:spcPct val="150000"/>
              </a:lnSpc>
              <a:buFont typeface="Arial" panose="020B0604020202020204" pitchFamily="34" charset="0"/>
              <a:buChar char="•"/>
            </a:pPr>
            <a:r>
              <a:rPr lang="en-US" sz="1100" dirty="0" smtClean="0"/>
              <a:t>Not an open space, but a wall with openings</a:t>
            </a:r>
          </a:p>
          <a:p>
            <a:pPr marL="171450" indent="-171450">
              <a:lnSpc>
                <a:spcPct val="150000"/>
              </a:lnSpc>
              <a:buFont typeface="Arial" panose="020B0604020202020204" pitchFamily="34" charset="0"/>
              <a:buChar char="•"/>
            </a:pPr>
            <a:r>
              <a:rPr lang="en-US" sz="1100" dirty="0" smtClean="0"/>
              <a:t>Deliberately confines; acts as a barrier</a:t>
            </a:r>
          </a:p>
          <a:p>
            <a:pPr marL="171450" indent="-171450">
              <a:lnSpc>
                <a:spcPct val="150000"/>
              </a:lnSpc>
              <a:buFont typeface="Arial" panose="020B0604020202020204" pitchFamily="34" charset="0"/>
              <a:buChar char="•"/>
            </a:pPr>
            <a:r>
              <a:rPr lang="en-US" sz="1100" dirty="0" smtClean="0"/>
              <a:t>Used year-round</a:t>
            </a:r>
            <a:endParaRPr lang="en-US" sz="1100" dirty="0"/>
          </a:p>
          <a:p>
            <a:endParaRPr lang="en-US" sz="1400" dirty="0" smtClean="0"/>
          </a:p>
          <a:p>
            <a:r>
              <a:rPr lang="en-US" dirty="0" smtClean="0"/>
              <a:t>The Cloister in Plan of St. Gall </a:t>
            </a:r>
          </a:p>
          <a:p>
            <a:pPr marL="171450" indent="-171450">
              <a:lnSpc>
                <a:spcPct val="150000"/>
              </a:lnSpc>
              <a:buFont typeface="Arial" panose="020B0604020202020204" pitchFamily="34" charset="0"/>
              <a:buChar char="•"/>
            </a:pPr>
            <a:r>
              <a:rPr lang="en-US" sz="1100" dirty="0" smtClean="0"/>
              <a:t>Separates/segregates monks from laity and workers</a:t>
            </a:r>
          </a:p>
          <a:p>
            <a:pPr marL="171450" indent="-171450">
              <a:lnSpc>
                <a:spcPct val="150000"/>
              </a:lnSpc>
              <a:buFont typeface="Arial" panose="020B0604020202020204" pitchFamily="34" charset="0"/>
              <a:buChar char="•"/>
            </a:pPr>
            <a:r>
              <a:rPr lang="en-US" sz="1100" dirty="0"/>
              <a:t>Designed </a:t>
            </a:r>
            <a:r>
              <a:rPr lang="en-US" sz="1100" dirty="0" smtClean="0"/>
              <a:t>to provide </a:t>
            </a:r>
            <a:r>
              <a:rPr lang="en-US" sz="1100" dirty="0"/>
              <a:t>necessary sun exposure</a:t>
            </a:r>
          </a:p>
          <a:p>
            <a:pPr>
              <a:lnSpc>
                <a:spcPct val="150000"/>
              </a:lnSpc>
            </a:pPr>
            <a:endParaRPr lang="en-US" sz="1100" dirty="0" smtClean="0"/>
          </a:p>
          <a:p>
            <a:endParaRPr lang="en-US" sz="1100" dirty="0" smtClean="0"/>
          </a:p>
        </p:txBody>
      </p:sp>
      <p:sp>
        <p:nvSpPr>
          <p:cNvPr id="8" name="Rectangle 7"/>
          <p:cNvSpPr/>
          <p:nvPr/>
        </p:nvSpPr>
        <p:spPr>
          <a:xfrm>
            <a:off x="4704336" y="3780748"/>
            <a:ext cx="4098025" cy="415498"/>
          </a:xfrm>
          <a:prstGeom prst="rect">
            <a:avLst/>
          </a:prstGeom>
        </p:spPr>
        <p:txBody>
          <a:bodyPr wrap="square">
            <a:spAutoFit/>
          </a:bodyPr>
          <a:lstStyle/>
          <a:p>
            <a:r>
              <a:rPr lang="en-US" sz="1050" dirty="0" smtClean="0"/>
              <a:t>Example of a medieval cloister. Moissac</a:t>
            </a:r>
            <a:r>
              <a:rPr lang="en-US" sz="1050" dirty="0"/>
              <a:t> Abbey, Tarn-et-Garonne in south-western </a:t>
            </a:r>
            <a:r>
              <a:rPr lang="en-US" sz="1050" dirty="0" smtClean="0"/>
              <a:t>France.</a:t>
            </a:r>
            <a:endParaRPr lang="en-US" sz="1600" dirty="0"/>
          </a:p>
        </p:txBody>
      </p:sp>
      <p:grpSp>
        <p:nvGrpSpPr>
          <p:cNvPr id="4" name="Group 3"/>
          <p:cNvGrpSpPr/>
          <p:nvPr/>
        </p:nvGrpSpPr>
        <p:grpSpPr>
          <a:xfrm>
            <a:off x="378489" y="4023894"/>
            <a:ext cx="4231541" cy="2660178"/>
            <a:chOff x="4387781" y="3570078"/>
            <a:chExt cx="4615819" cy="2782403"/>
          </a:xfrm>
        </p:grpSpPr>
        <p:pic>
          <p:nvPicPr>
            <p:cNvPr id="6" name="Picture 5"/>
            <p:cNvPicPr>
              <a:picLocks noChangeAspect="1"/>
            </p:cNvPicPr>
            <p:nvPr/>
          </p:nvPicPr>
          <p:blipFill>
            <a:blip r:embed="rId3"/>
            <a:stretch>
              <a:fillRect/>
            </a:stretch>
          </p:blipFill>
          <p:spPr>
            <a:xfrm rot="5400000">
              <a:off x="6898908" y="3858088"/>
              <a:ext cx="2392702" cy="1816682"/>
            </a:xfrm>
            <a:prstGeom prst="rect">
              <a:avLst/>
            </a:prstGeom>
          </p:spPr>
        </p:pic>
        <p:pic>
          <p:nvPicPr>
            <p:cNvPr id="7" name="Picture 6"/>
            <p:cNvPicPr>
              <a:picLocks noChangeAspect="1"/>
            </p:cNvPicPr>
            <p:nvPr/>
          </p:nvPicPr>
          <p:blipFill>
            <a:blip r:embed="rId4"/>
            <a:stretch>
              <a:fillRect/>
            </a:stretch>
          </p:blipFill>
          <p:spPr>
            <a:xfrm rot="5400000">
              <a:off x="4466705" y="3597748"/>
              <a:ext cx="2479680" cy="2435834"/>
            </a:xfrm>
            <a:prstGeom prst="rect">
              <a:avLst/>
            </a:prstGeom>
            <a:ln w="38100">
              <a:solidFill>
                <a:srgbClr val="C00000"/>
              </a:solidFill>
            </a:ln>
          </p:spPr>
        </p:pic>
        <p:sp>
          <p:nvSpPr>
            <p:cNvPr id="9" name="Rectangle 8"/>
            <p:cNvSpPr/>
            <p:nvPr/>
          </p:nvSpPr>
          <p:spPr>
            <a:xfrm>
              <a:off x="4387781" y="6106260"/>
              <a:ext cx="4386137" cy="246221"/>
            </a:xfrm>
            <a:prstGeom prst="rect">
              <a:avLst/>
            </a:prstGeom>
          </p:spPr>
          <p:txBody>
            <a:bodyPr wrap="none">
              <a:spAutoFit/>
            </a:bodyPr>
            <a:lstStyle/>
            <a:p>
              <a:r>
                <a:rPr lang="en-US" sz="1000" dirty="0" smtClean="0"/>
                <a:t>Left: Detail of the cloister of the Plan of St. Gall. Right: Cloister within entire Plan.</a:t>
              </a:r>
              <a:endParaRPr lang="en-US" sz="1400" dirty="0"/>
            </a:p>
          </p:txBody>
        </p:sp>
      </p:grpSp>
      <p:cxnSp>
        <p:nvCxnSpPr>
          <p:cNvPr id="11" name="Straight Arrow Connector 10"/>
          <p:cNvCxnSpPr/>
          <p:nvPr/>
        </p:nvCxnSpPr>
        <p:spPr>
          <a:xfrm flipH="1">
            <a:off x="2502675" y="5214765"/>
            <a:ext cx="1154925" cy="776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4625" y="821168"/>
            <a:ext cx="4037737" cy="2962110"/>
          </a:xfrm>
          <a:prstGeom prst="rect">
            <a:avLst/>
          </a:prstGeom>
        </p:spPr>
      </p:pic>
    </p:spTree>
    <p:extLst>
      <p:ext uri="{BB962C8B-B14F-4D97-AF65-F5344CB8AC3E}">
        <p14:creationId xmlns:p14="http://schemas.microsoft.com/office/powerpoint/2010/main" val="2644084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1192945" y="1270101"/>
            <a:ext cx="6384283" cy="3564436"/>
            <a:chOff x="1259244" y="1150652"/>
            <a:chExt cx="6384283" cy="3564436"/>
          </a:xfrm>
        </p:grpSpPr>
        <p:cxnSp>
          <p:nvCxnSpPr>
            <p:cNvPr id="43" name="Straight Connector 42"/>
            <p:cNvCxnSpPr/>
            <p:nvPr/>
          </p:nvCxnSpPr>
          <p:spPr>
            <a:xfrm>
              <a:off x="1259244"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160583"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79339"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80676"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899431"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818185"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733480"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43527"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2"/>
          <p:cNvSpPr txBox="1">
            <a:spLocks noRot="1" noChangeArrowheads="1"/>
          </p:cNvSpPr>
          <p:nvPr/>
        </p:nvSpPr>
        <p:spPr>
          <a:xfrm>
            <a:off x="0" y="227937"/>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The Plan Over Time</a:t>
            </a:r>
          </a:p>
        </p:txBody>
      </p:sp>
      <p:pic>
        <p:nvPicPr>
          <p:cNvPr id="5" name="Picture 4"/>
          <p:cNvPicPr>
            <a:picLocks noChangeAspect="1"/>
          </p:cNvPicPr>
          <p:nvPr/>
        </p:nvPicPr>
        <p:blipFill>
          <a:blip r:embed="rId3"/>
          <a:stretch>
            <a:fillRect/>
          </a:stretch>
        </p:blipFill>
        <p:spPr>
          <a:xfrm>
            <a:off x="485407" y="1954771"/>
            <a:ext cx="1571889" cy="1896975"/>
          </a:xfrm>
          <a:prstGeom prst="rect">
            <a:avLst/>
          </a:prstGeom>
          <a:ln>
            <a:solidFill>
              <a:schemeClr val="tx1">
                <a:lumMod val="50000"/>
                <a:lumOff val="50000"/>
              </a:schemeClr>
            </a:solidFill>
          </a:ln>
        </p:spPr>
      </p:pic>
      <p:sp>
        <p:nvSpPr>
          <p:cNvPr id="7" name="TextBox 6"/>
          <p:cNvSpPr txBox="1"/>
          <p:nvPr/>
        </p:nvSpPr>
        <p:spPr>
          <a:xfrm>
            <a:off x="4470220" y="3325400"/>
            <a:ext cx="4397555" cy="707886"/>
          </a:xfrm>
          <a:prstGeom prst="rect">
            <a:avLst/>
          </a:prstGeom>
          <a:noFill/>
        </p:spPr>
        <p:txBody>
          <a:bodyPr wrap="square" rtlCol="0">
            <a:spAutoFit/>
          </a:bodyPr>
          <a:lstStyle/>
          <a:p>
            <a:r>
              <a:rPr lang="en-US" sz="1000" b="1" dirty="0" smtClean="0"/>
              <a:t>Preserved: the </a:t>
            </a:r>
            <a:r>
              <a:rPr lang="en-US" sz="1000" dirty="0" smtClean="0"/>
              <a:t>Plan has been preserved over eleven centuries in </a:t>
            </a:r>
            <a:r>
              <a:rPr lang="en-US" sz="1000" dirty="0"/>
              <a:t>the </a:t>
            </a:r>
            <a:r>
              <a:rPr lang="en-US" sz="1000" dirty="0" smtClean="0"/>
              <a:t>monastery of St. Gallen known as </a:t>
            </a:r>
            <a:r>
              <a:rPr lang="en-US" sz="1000" dirty="0" err="1" smtClean="0"/>
              <a:t>Stiftsbibliothek</a:t>
            </a:r>
            <a:r>
              <a:rPr lang="en-US" sz="1000" dirty="0" smtClean="0"/>
              <a:t> </a:t>
            </a:r>
            <a:r>
              <a:rPr lang="en-US" sz="1000" dirty="0"/>
              <a:t>Sankt </a:t>
            </a:r>
            <a:r>
              <a:rPr lang="en-US" sz="1000" dirty="0" smtClean="0"/>
              <a:t>Gallen, which is a UNESCO World Heritage Site.</a:t>
            </a:r>
          </a:p>
          <a:p>
            <a:endParaRPr lang="en-US" sz="1000" dirty="0" smtClean="0"/>
          </a:p>
        </p:txBody>
      </p:sp>
      <p:pic>
        <p:nvPicPr>
          <p:cNvPr id="25" name="Picture 24" descr="Screenshot 2015-09-23 11.58.3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7565" y="4596690"/>
            <a:ext cx="3454460" cy="1786264"/>
          </a:xfrm>
          <a:prstGeom prst="rect">
            <a:avLst/>
          </a:prstGeom>
          <a:ln>
            <a:solidFill>
              <a:schemeClr val="tx1">
                <a:lumMod val="75000"/>
                <a:lumOff val="25000"/>
              </a:schemeClr>
            </a:solidFill>
          </a:ln>
        </p:spPr>
      </p:pic>
      <p:sp>
        <p:nvSpPr>
          <p:cNvPr id="36" name="Rectangle 35"/>
          <p:cNvSpPr/>
          <p:nvPr/>
        </p:nvSpPr>
        <p:spPr>
          <a:xfrm>
            <a:off x="4468922" y="2331766"/>
            <a:ext cx="2731978" cy="707886"/>
          </a:xfrm>
          <a:prstGeom prst="rect">
            <a:avLst/>
          </a:prstGeom>
        </p:spPr>
        <p:txBody>
          <a:bodyPr wrap="square">
            <a:spAutoFit/>
          </a:bodyPr>
          <a:lstStyle/>
          <a:p>
            <a:r>
              <a:rPr lang="en-US" sz="1000" b="1" dirty="0" smtClean="0"/>
              <a:t>Survives sieges and fires:</a:t>
            </a:r>
          </a:p>
          <a:p>
            <a:r>
              <a:rPr lang="en-US" sz="1000" dirty="0" smtClean="0"/>
              <a:t>During late 9</a:t>
            </a:r>
            <a:r>
              <a:rPr lang="en-US" sz="1000" baseline="30000" dirty="0" smtClean="0"/>
              <a:t>th</a:t>
            </a:r>
            <a:r>
              <a:rPr lang="en-US" sz="1000" dirty="0" smtClean="0"/>
              <a:t> Century through early 10</a:t>
            </a:r>
            <a:r>
              <a:rPr lang="en-US" sz="1000" baseline="30000" dirty="0" smtClean="0"/>
              <a:t>th</a:t>
            </a:r>
            <a:r>
              <a:rPr lang="en-US" sz="1000" dirty="0" smtClean="0"/>
              <a:t> Century, plan was relocated due to abbey under siege. Plan has survived multiple fires over time.</a:t>
            </a:r>
            <a:endParaRPr lang="en-US" sz="1000" dirty="0"/>
          </a:p>
        </p:txBody>
      </p:sp>
      <p:grpSp>
        <p:nvGrpSpPr>
          <p:cNvPr id="21" name="Group 20"/>
          <p:cNvGrpSpPr/>
          <p:nvPr/>
        </p:nvGrpSpPr>
        <p:grpSpPr>
          <a:xfrm>
            <a:off x="272849" y="765671"/>
            <a:ext cx="8447314" cy="502923"/>
            <a:chOff x="343096" y="1046254"/>
            <a:chExt cx="8447314" cy="502923"/>
          </a:xfrm>
        </p:grpSpPr>
        <p:graphicFrame>
          <p:nvGraphicFramePr>
            <p:cNvPr id="26" name="Diagram 25"/>
            <p:cNvGraphicFramePr/>
            <p:nvPr>
              <p:extLst>
                <p:ext uri="{D42A27DB-BD31-4B8C-83A1-F6EECF244321}">
                  <p14:modId xmlns:p14="http://schemas.microsoft.com/office/powerpoint/2010/main" val="1213879127"/>
                </p:ext>
              </p:extLst>
            </p:nvPr>
          </p:nvGraphicFramePr>
          <p:xfrm>
            <a:off x="343096" y="1274857"/>
            <a:ext cx="8447314" cy="274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26"/>
            <p:cNvSpPr/>
            <p:nvPr/>
          </p:nvSpPr>
          <p:spPr>
            <a:xfrm>
              <a:off x="1338757" y="1054609"/>
              <a:ext cx="1111202" cy="246221"/>
            </a:xfrm>
            <a:prstGeom prst="rect">
              <a:avLst/>
            </a:prstGeom>
          </p:spPr>
          <p:txBody>
            <a:bodyPr wrap="none">
              <a:spAutoFit/>
            </a:bodyPr>
            <a:lstStyle/>
            <a:p>
              <a:pPr algn="ctr"/>
              <a:r>
                <a:rPr lang="en-US" sz="1000" dirty="0"/>
                <a:t>Early Middle Ages</a:t>
              </a:r>
            </a:p>
          </p:txBody>
        </p:sp>
        <p:sp>
          <p:nvSpPr>
            <p:cNvPr id="28" name="Rectangle 27"/>
            <p:cNvSpPr/>
            <p:nvPr/>
          </p:nvSpPr>
          <p:spPr>
            <a:xfrm>
              <a:off x="3467947" y="1049157"/>
              <a:ext cx="1093569" cy="246221"/>
            </a:xfrm>
            <a:prstGeom prst="rect">
              <a:avLst/>
            </a:prstGeom>
          </p:spPr>
          <p:txBody>
            <a:bodyPr wrap="none">
              <a:spAutoFit/>
            </a:bodyPr>
            <a:lstStyle/>
            <a:p>
              <a:pPr algn="ctr"/>
              <a:r>
                <a:rPr lang="en-US" sz="1000" dirty="0" smtClean="0"/>
                <a:t>High Middle </a:t>
              </a:r>
              <a:r>
                <a:rPr lang="en-US" sz="1000" dirty="0"/>
                <a:t>Ages</a:t>
              </a:r>
            </a:p>
          </p:txBody>
        </p:sp>
        <p:sp>
          <p:nvSpPr>
            <p:cNvPr id="31" name="Rectangle 30"/>
            <p:cNvSpPr/>
            <p:nvPr/>
          </p:nvSpPr>
          <p:spPr>
            <a:xfrm>
              <a:off x="5954493" y="1046254"/>
              <a:ext cx="1079143" cy="246221"/>
            </a:xfrm>
            <a:prstGeom prst="rect">
              <a:avLst/>
            </a:prstGeom>
          </p:spPr>
          <p:txBody>
            <a:bodyPr wrap="none">
              <a:spAutoFit/>
            </a:bodyPr>
            <a:lstStyle/>
            <a:p>
              <a:pPr algn="ctr"/>
              <a:r>
                <a:rPr lang="en-US" sz="1000" dirty="0" smtClean="0"/>
                <a:t>Late Middle Ages</a:t>
              </a:r>
              <a:endParaRPr lang="en-US" sz="1000" dirty="0"/>
            </a:p>
          </p:txBody>
        </p:sp>
      </p:grpSp>
      <p:sp>
        <p:nvSpPr>
          <p:cNvPr id="33" name="Rectangle 32"/>
          <p:cNvSpPr/>
          <p:nvPr/>
        </p:nvSpPr>
        <p:spPr>
          <a:xfrm>
            <a:off x="2193026" y="1446940"/>
            <a:ext cx="1837639" cy="861774"/>
          </a:xfrm>
          <a:prstGeom prst="rect">
            <a:avLst/>
          </a:prstGeom>
          <a:solidFill>
            <a:schemeClr val="bg1">
              <a:lumMod val="95000"/>
            </a:schemeClr>
          </a:solidFill>
          <a:ln w="3175">
            <a:solidFill>
              <a:schemeClr val="bg1">
                <a:lumMod val="75000"/>
              </a:schemeClr>
            </a:solidFill>
          </a:ln>
        </p:spPr>
        <p:txBody>
          <a:bodyPr wrap="square">
            <a:spAutoFit/>
          </a:bodyPr>
          <a:lstStyle/>
          <a:p>
            <a:r>
              <a:rPr lang="en-US" sz="1000" b="1" dirty="0"/>
              <a:t>Early 7</a:t>
            </a:r>
            <a:r>
              <a:rPr lang="en-US" sz="1000" b="1" baseline="30000" dirty="0"/>
              <a:t>th</a:t>
            </a:r>
            <a:r>
              <a:rPr lang="en-US" sz="1000" b="1" dirty="0"/>
              <a:t> Century (</a:t>
            </a:r>
            <a:r>
              <a:rPr lang="en-US" sz="1000" b="1" dirty="0" err="1"/>
              <a:t>approx</a:t>
            </a:r>
            <a:r>
              <a:rPr lang="en-US" sz="1000" b="1" dirty="0"/>
              <a:t> 613 AD)</a:t>
            </a:r>
            <a:r>
              <a:rPr lang="en-US" sz="1000" dirty="0"/>
              <a:t/>
            </a:r>
            <a:br>
              <a:rPr lang="en-US" sz="1000" dirty="0"/>
            </a:br>
            <a:r>
              <a:rPr lang="en-US" sz="1000" dirty="0"/>
              <a:t>Irish monk Gallus </a:t>
            </a:r>
            <a:r>
              <a:rPr lang="en-US" sz="1000" dirty="0" smtClean="0"/>
              <a:t>established a hermitage on the site of the present abbey</a:t>
            </a:r>
            <a:r>
              <a:rPr lang="en-US" sz="900" dirty="0" smtClean="0"/>
              <a:t>.</a:t>
            </a:r>
            <a:endParaRPr lang="en-US" sz="900" dirty="0"/>
          </a:p>
        </p:txBody>
      </p:sp>
      <p:cxnSp>
        <p:nvCxnSpPr>
          <p:cNvPr id="34" name="Straight Connector 33"/>
          <p:cNvCxnSpPr/>
          <p:nvPr/>
        </p:nvCxnSpPr>
        <p:spPr>
          <a:xfrm flipH="1">
            <a:off x="4603157" y="2331766"/>
            <a:ext cx="1554480" cy="0"/>
          </a:xfrm>
          <a:prstGeom prst="line">
            <a:avLst/>
          </a:prstGeom>
          <a:ln w="38100">
            <a:solidFill>
              <a:srgbClr val="52525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901138" y="1854036"/>
            <a:ext cx="353668" cy="34666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389390" y="3859112"/>
            <a:ext cx="1848659" cy="861774"/>
          </a:xfrm>
          <a:prstGeom prst="rect">
            <a:avLst/>
          </a:prstGeom>
        </p:spPr>
        <p:txBody>
          <a:bodyPr wrap="square">
            <a:spAutoFit/>
          </a:bodyPr>
          <a:lstStyle/>
          <a:p>
            <a:r>
              <a:rPr lang="en-US" sz="1000" b="1" dirty="0" smtClean="0"/>
              <a:t>Beginnings:</a:t>
            </a:r>
            <a:br>
              <a:rPr lang="en-US" sz="1000" b="1" dirty="0" smtClean="0"/>
            </a:br>
            <a:r>
              <a:rPr lang="en-US" sz="1000" dirty="0" smtClean="0"/>
              <a:t>Typical form of Irish monastic hermitage used at location that would later become abbey of St. Gall</a:t>
            </a:r>
            <a:endParaRPr lang="en-US" dirty="0"/>
          </a:p>
        </p:txBody>
      </p:sp>
      <p:cxnSp>
        <p:nvCxnSpPr>
          <p:cNvPr id="38" name="Straight Connector 37"/>
          <p:cNvCxnSpPr/>
          <p:nvPr/>
        </p:nvCxnSpPr>
        <p:spPr>
          <a:xfrm flipH="1">
            <a:off x="4603157" y="3286260"/>
            <a:ext cx="3931920" cy="0"/>
          </a:xfrm>
          <a:prstGeom prst="line">
            <a:avLst/>
          </a:prstGeom>
          <a:ln w="34925">
            <a:solidFill>
              <a:srgbClr val="525252"/>
            </a:solidFill>
            <a:prstDash val="sysDot"/>
            <a:headEnd type="arrow" w="med" len="sm"/>
            <a:tailEnd type="oval" w="med" len="med"/>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173759" y="1375676"/>
            <a:ext cx="2047908" cy="636144"/>
            <a:chOff x="333083" y="3204082"/>
            <a:chExt cx="1124378" cy="501214"/>
          </a:xfrm>
        </p:grpSpPr>
        <p:sp>
          <p:nvSpPr>
            <p:cNvPr id="40" name="Rectangle 39"/>
            <p:cNvSpPr/>
            <p:nvPr/>
          </p:nvSpPr>
          <p:spPr>
            <a:xfrm>
              <a:off x="387925" y="3268803"/>
              <a:ext cx="1069536" cy="436493"/>
            </a:xfrm>
            <a:prstGeom prst="rect">
              <a:avLst/>
            </a:prstGeom>
            <a:solidFill>
              <a:schemeClr val="bg1">
                <a:lumMod val="95000"/>
              </a:schemeClr>
            </a:solidFill>
            <a:ln w="3175">
              <a:solidFill>
                <a:schemeClr val="bg1">
                  <a:lumMod val="75000"/>
                </a:schemeClr>
              </a:solidFill>
            </a:ln>
          </p:spPr>
          <p:txBody>
            <a:bodyPr wrap="square">
              <a:spAutoFit/>
            </a:bodyPr>
            <a:lstStyle/>
            <a:p>
              <a:r>
                <a:rPr lang="en-US" sz="1000" b="1" dirty="0" smtClean="0"/>
                <a:t>Designed &amp; Authored (AD 816):</a:t>
              </a:r>
              <a:r>
                <a:rPr lang="en-US" sz="1000" dirty="0" smtClean="0"/>
                <a:t/>
              </a:r>
              <a:br>
                <a:rPr lang="en-US" sz="1000" dirty="0" smtClean="0"/>
              </a:br>
              <a:r>
                <a:rPr lang="en-US" sz="1000" dirty="0" smtClean="0"/>
                <a:t>Authored by monks at Reichenau; delivered to abbot at St. Gall</a:t>
              </a:r>
            </a:p>
          </p:txBody>
        </p:sp>
        <p:sp>
          <p:nvSpPr>
            <p:cNvPr id="41" name="Donut 40"/>
            <p:cNvSpPr/>
            <p:nvPr/>
          </p:nvSpPr>
          <p:spPr>
            <a:xfrm>
              <a:off x="333083" y="3204082"/>
              <a:ext cx="110449" cy="158499"/>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sp>
        <p:nvSpPr>
          <p:cNvPr id="51" name="Rectangle 50"/>
          <p:cNvSpPr/>
          <p:nvPr/>
        </p:nvSpPr>
        <p:spPr>
          <a:xfrm>
            <a:off x="4990281" y="6339903"/>
            <a:ext cx="4117316" cy="400110"/>
          </a:xfrm>
          <a:prstGeom prst="rect">
            <a:avLst/>
          </a:prstGeom>
        </p:spPr>
        <p:txBody>
          <a:bodyPr wrap="square">
            <a:spAutoFit/>
          </a:bodyPr>
          <a:lstStyle/>
          <a:p>
            <a:r>
              <a:rPr lang="en-US" sz="1000" dirty="0" smtClean="0"/>
              <a:t>A view inside </a:t>
            </a:r>
            <a:r>
              <a:rPr lang="en-US" sz="1000" i="1" dirty="0" err="1" smtClean="0"/>
              <a:t>Stiftsbibliothek</a:t>
            </a:r>
            <a:r>
              <a:rPr lang="en-US" sz="1000" i="1" dirty="0" smtClean="0"/>
              <a:t> </a:t>
            </a:r>
            <a:r>
              <a:rPr lang="en-US" sz="1000" i="1" dirty="0"/>
              <a:t>Sankt </a:t>
            </a:r>
            <a:r>
              <a:rPr lang="en-US" sz="1000" i="1" dirty="0" smtClean="0"/>
              <a:t>Gallen, </a:t>
            </a:r>
            <a:r>
              <a:rPr lang="en-US" sz="1000" dirty="0" smtClean="0"/>
              <a:t>where the Plan of St. Gall presently resides, although in a climate-controlled preservation room.</a:t>
            </a:r>
            <a:endParaRPr lang="en-US" dirty="0"/>
          </a:p>
        </p:txBody>
      </p:sp>
      <p:sp>
        <p:nvSpPr>
          <p:cNvPr id="52" name="Donut 51"/>
          <p:cNvSpPr/>
          <p:nvPr/>
        </p:nvSpPr>
        <p:spPr>
          <a:xfrm>
            <a:off x="2098760" y="1363767"/>
            <a:ext cx="201168" cy="196330"/>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53" name="Rectangle 52"/>
          <p:cNvSpPr/>
          <p:nvPr/>
        </p:nvSpPr>
        <p:spPr>
          <a:xfrm>
            <a:off x="2222986" y="6348921"/>
            <a:ext cx="2596688" cy="400110"/>
          </a:xfrm>
          <a:prstGeom prst="rect">
            <a:avLst/>
          </a:prstGeom>
        </p:spPr>
        <p:txBody>
          <a:bodyPr wrap="square">
            <a:spAutoFit/>
          </a:bodyPr>
          <a:lstStyle/>
          <a:p>
            <a:r>
              <a:rPr lang="en-US" sz="1000" dirty="0" smtClean="0"/>
              <a:t>View of St. Gall </a:t>
            </a:r>
            <a:r>
              <a:rPr lang="en-US" sz="1000" dirty="0"/>
              <a:t>in the 17</a:t>
            </a:r>
            <a:r>
              <a:rPr lang="en-US" sz="1000" baseline="30000" dirty="0"/>
              <a:t>th</a:t>
            </a:r>
            <a:r>
              <a:rPr lang="en-US" sz="1000" dirty="0"/>
              <a:t> </a:t>
            </a:r>
            <a:r>
              <a:rPr lang="en-US" sz="1000" dirty="0" smtClean="0"/>
              <a:t>Century. The abbey is highlighted with the red rectangle.</a:t>
            </a:r>
            <a:endParaRPr lang="en-US" dirty="0"/>
          </a:p>
        </p:txBody>
      </p:sp>
      <p:pic>
        <p:nvPicPr>
          <p:cNvPr id="13" name="Picture 12"/>
          <p:cNvPicPr>
            <a:picLocks noChangeAspect="1"/>
          </p:cNvPicPr>
          <p:nvPr/>
        </p:nvPicPr>
        <p:blipFill>
          <a:blip r:embed="rId10"/>
          <a:stretch>
            <a:fillRect/>
          </a:stretch>
        </p:blipFill>
        <p:spPr>
          <a:xfrm>
            <a:off x="2288384" y="4611561"/>
            <a:ext cx="2617449" cy="1737360"/>
          </a:xfrm>
          <a:prstGeom prst="rect">
            <a:avLst/>
          </a:prstGeom>
          <a:ln>
            <a:solidFill>
              <a:schemeClr val="bg1">
                <a:lumMod val="50000"/>
              </a:schemeClr>
            </a:solidFill>
          </a:ln>
        </p:spPr>
      </p:pic>
      <p:sp>
        <p:nvSpPr>
          <p:cNvPr id="54" name="Rectangle 53"/>
          <p:cNvSpPr/>
          <p:nvPr/>
        </p:nvSpPr>
        <p:spPr>
          <a:xfrm>
            <a:off x="2186769" y="2387047"/>
            <a:ext cx="1843896" cy="1477328"/>
          </a:xfrm>
          <a:prstGeom prst="rect">
            <a:avLst/>
          </a:prstGeom>
          <a:solidFill>
            <a:schemeClr val="bg1">
              <a:lumMod val="95000"/>
            </a:schemeClr>
          </a:solidFill>
          <a:ln w="3175">
            <a:solidFill>
              <a:schemeClr val="bg1">
                <a:lumMod val="75000"/>
              </a:schemeClr>
            </a:solidFill>
          </a:ln>
        </p:spPr>
        <p:txBody>
          <a:bodyPr wrap="square">
            <a:spAutoFit/>
          </a:bodyPr>
          <a:lstStyle/>
          <a:p>
            <a:r>
              <a:rPr lang="en-US" sz="1000" b="1" dirty="0" smtClean="0"/>
              <a:t>St. Gall: </a:t>
            </a:r>
            <a:r>
              <a:rPr lang="en-US" sz="1000" dirty="0" smtClean="0"/>
              <a:t>named </a:t>
            </a:r>
            <a:r>
              <a:rPr lang="en-US" sz="1000" dirty="0"/>
              <a:t>after a Celtic abbey founded by St. </a:t>
            </a:r>
            <a:r>
              <a:rPr lang="en-US" sz="1000" dirty="0" smtClean="0"/>
              <a:t>Columbus </a:t>
            </a:r>
            <a:r>
              <a:rPr lang="en-US" sz="1000" dirty="0"/>
              <a:t>on the site of the hermitage of the missionary Irish monk, St. Gall; </a:t>
            </a:r>
            <a:r>
              <a:rPr lang="en-US" sz="1000" dirty="0" smtClean="0"/>
              <a:t>a Benedictine </a:t>
            </a:r>
            <a:r>
              <a:rPr lang="en-US" sz="1000" dirty="0"/>
              <a:t>abbey was founded </a:t>
            </a:r>
            <a:r>
              <a:rPr lang="en-US" sz="1000" dirty="0" smtClean="0"/>
              <a:t>ca</a:t>
            </a:r>
            <a:r>
              <a:rPr lang="en-US" sz="1000" dirty="0"/>
              <a:t>. 720; was important center of learning in Middle Ages; was ruled by abbot-princes.</a:t>
            </a:r>
          </a:p>
        </p:txBody>
      </p:sp>
    </p:spTree>
    <p:extLst>
      <p:ext uri="{BB962C8B-B14F-4D97-AF65-F5344CB8AC3E}">
        <p14:creationId xmlns:p14="http://schemas.microsoft.com/office/powerpoint/2010/main" val="42692929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1361469" y="2814521"/>
            <a:ext cx="6384283" cy="3564436"/>
            <a:chOff x="1259244" y="1150652"/>
            <a:chExt cx="6384283" cy="3564436"/>
          </a:xfrm>
        </p:grpSpPr>
        <p:cxnSp>
          <p:nvCxnSpPr>
            <p:cNvPr id="42" name="Straight Connector 41"/>
            <p:cNvCxnSpPr/>
            <p:nvPr/>
          </p:nvCxnSpPr>
          <p:spPr>
            <a:xfrm>
              <a:off x="1259244"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160583"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079339"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980676"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899431"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818185"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733480"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7643527" y="1150652"/>
              <a:ext cx="0" cy="356443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 name="Rectangle 2"/>
          <p:cNvSpPr txBox="1">
            <a:spLocks noRot="1" noChangeArrowheads="1"/>
          </p:cNvSpPr>
          <p:nvPr/>
        </p:nvSpPr>
        <p:spPr>
          <a:xfrm>
            <a:off x="-1" y="225591"/>
            <a:ext cx="9144000" cy="517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smtClean="0"/>
              <a:t>Form of Plan of St. Gall</a:t>
            </a:r>
          </a:p>
        </p:txBody>
      </p:sp>
      <p:pic>
        <p:nvPicPr>
          <p:cNvPr id="92" name="Picture 91" descr="1200px-Rahn_Kloster_Sanct_Gallen_nach_Lasiu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5792" y="4957621"/>
            <a:ext cx="2288087" cy="1372852"/>
          </a:xfrm>
          <a:prstGeom prst="rect">
            <a:avLst/>
          </a:prstGeom>
        </p:spPr>
      </p:pic>
      <p:sp>
        <p:nvSpPr>
          <p:cNvPr id="15" name="Rectangle 14"/>
          <p:cNvSpPr/>
          <p:nvPr/>
        </p:nvSpPr>
        <p:spPr>
          <a:xfrm>
            <a:off x="2730852" y="569521"/>
            <a:ext cx="3523593" cy="369332"/>
          </a:xfrm>
          <a:prstGeom prst="rect">
            <a:avLst/>
          </a:prstGeom>
        </p:spPr>
        <p:txBody>
          <a:bodyPr wrap="none">
            <a:spAutoFit/>
          </a:bodyPr>
          <a:lstStyle/>
          <a:p>
            <a:r>
              <a:rPr lang="en-US" i="1" dirty="0" smtClean="0"/>
              <a:t>It didn’t just appear out of thin air…</a:t>
            </a:r>
            <a:endParaRPr lang="en-US" i="1" dirty="0"/>
          </a:p>
        </p:txBody>
      </p:sp>
      <p:grpSp>
        <p:nvGrpSpPr>
          <p:cNvPr id="86" name="Group 85"/>
          <p:cNvGrpSpPr/>
          <p:nvPr/>
        </p:nvGrpSpPr>
        <p:grpSpPr>
          <a:xfrm>
            <a:off x="438450" y="2606012"/>
            <a:ext cx="8447314" cy="502923"/>
            <a:chOff x="343096" y="1046254"/>
            <a:chExt cx="8447314" cy="502923"/>
          </a:xfrm>
        </p:grpSpPr>
        <p:graphicFrame>
          <p:nvGraphicFramePr>
            <p:cNvPr id="33" name="Diagram 32"/>
            <p:cNvGraphicFramePr/>
            <p:nvPr>
              <p:extLst>
                <p:ext uri="{D42A27DB-BD31-4B8C-83A1-F6EECF244321}">
                  <p14:modId xmlns:p14="http://schemas.microsoft.com/office/powerpoint/2010/main" val="4197932197"/>
                </p:ext>
              </p:extLst>
            </p:nvPr>
          </p:nvGraphicFramePr>
          <p:xfrm>
            <a:off x="343096" y="1274857"/>
            <a:ext cx="8447314" cy="2743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2" name="Rectangle 61"/>
            <p:cNvSpPr/>
            <p:nvPr/>
          </p:nvSpPr>
          <p:spPr>
            <a:xfrm>
              <a:off x="1338757" y="1054609"/>
              <a:ext cx="1111202" cy="246221"/>
            </a:xfrm>
            <a:prstGeom prst="rect">
              <a:avLst/>
            </a:prstGeom>
          </p:spPr>
          <p:txBody>
            <a:bodyPr wrap="none">
              <a:spAutoFit/>
            </a:bodyPr>
            <a:lstStyle/>
            <a:p>
              <a:pPr algn="ctr"/>
              <a:r>
                <a:rPr lang="en-US" sz="1000" dirty="0"/>
                <a:t>Early Middle Ages</a:t>
              </a:r>
            </a:p>
          </p:txBody>
        </p:sp>
        <p:sp>
          <p:nvSpPr>
            <p:cNvPr id="64" name="Rectangle 63"/>
            <p:cNvSpPr/>
            <p:nvPr/>
          </p:nvSpPr>
          <p:spPr>
            <a:xfrm>
              <a:off x="3467947" y="1049157"/>
              <a:ext cx="1093569" cy="246221"/>
            </a:xfrm>
            <a:prstGeom prst="rect">
              <a:avLst/>
            </a:prstGeom>
          </p:spPr>
          <p:txBody>
            <a:bodyPr wrap="none">
              <a:spAutoFit/>
            </a:bodyPr>
            <a:lstStyle/>
            <a:p>
              <a:pPr algn="ctr"/>
              <a:r>
                <a:rPr lang="en-US" sz="1000" dirty="0" smtClean="0"/>
                <a:t>High Middle </a:t>
              </a:r>
              <a:r>
                <a:rPr lang="en-US" sz="1000" dirty="0"/>
                <a:t>Ages</a:t>
              </a:r>
            </a:p>
          </p:txBody>
        </p:sp>
        <p:sp>
          <p:nvSpPr>
            <p:cNvPr id="65" name="Rectangle 64"/>
            <p:cNvSpPr/>
            <p:nvPr/>
          </p:nvSpPr>
          <p:spPr>
            <a:xfrm>
              <a:off x="5954493" y="1046254"/>
              <a:ext cx="1079143" cy="246221"/>
            </a:xfrm>
            <a:prstGeom prst="rect">
              <a:avLst/>
            </a:prstGeom>
          </p:spPr>
          <p:txBody>
            <a:bodyPr wrap="none">
              <a:spAutoFit/>
            </a:bodyPr>
            <a:lstStyle/>
            <a:p>
              <a:pPr algn="ctr"/>
              <a:r>
                <a:rPr lang="en-US" sz="1000" dirty="0" smtClean="0"/>
                <a:t>Late Middle Ages</a:t>
              </a:r>
              <a:endParaRPr lang="en-US" sz="1000" dirty="0"/>
            </a:p>
          </p:txBody>
        </p:sp>
      </p:grpSp>
      <p:grpSp>
        <p:nvGrpSpPr>
          <p:cNvPr id="87" name="Group 86"/>
          <p:cNvGrpSpPr/>
          <p:nvPr/>
        </p:nvGrpSpPr>
        <p:grpSpPr>
          <a:xfrm>
            <a:off x="1254036" y="1092331"/>
            <a:ext cx="7104871" cy="1451664"/>
            <a:chOff x="894441" y="1048769"/>
            <a:chExt cx="7508114" cy="1451664"/>
          </a:xfrm>
        </p:grpSpPr>
        <p:grpSp>
          <p:nvGrpSpPr>
            <p:cNvPr id="77" name="Group 76"/>
            <p:cNvGrpSpPr/>
            <p:nvPr/>
          </p:nvGrpSpPr>
          <p:grpSpPr>
            <a:xfrm>
              <a:off x="894441" y="1050934"/>
              <a:ext cx="2439023" cy="1449292"/>
              <a:chOff x="3918" y="0"/>
              <a:chExt cx="1140469" cy="253601"/>
            </a:xfrm>
            <a:scene3d>
              <a:camera prst="orthographicFront"/>
              <a:lightRig rig="flat" dir="t"/>
            </a:scene3d>
          </p:grpSpPr>
          <p:sp>
            <p:nvSpPr>
              <p:cNvPr id="78" name="Pentagon 77"/>
              <p:cNvSpPr/>
              <p:nvPr/>
            </p:nvSpPr>
            <p:spPr>
              <a:xfrm>
                <a:off x="3918" y="0"/>
                <a:ext cx="1140469" cy="253601"/>
              </a:xfrm>
              <a:prstGeom prst="flowChartDocument">
                <a:avLst/>
              </a:prstGeom>
              <a:solidFill>
                <a:srgbClr val="F2F2F2"/>
              </a:solidFill>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79" name="Pentagon 4"/>
              <p:cNvSpPr/>
              <p:nvPr/>
            </p:nvSpPr>
            <p:spPr>
              <a:xfrm>
                <a:off x="38560" y="0"/>
                <a:ext cx="1036251" cy="251981"/>
              </a:xfrm>
              <a:prstGeom prst="flowChartDocumen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37338" rIns="18669" bIns="37338" numCol="1" spcCol="1270" anchor="t" anchorCtr="0">
                <a:noAutofit/>
              </a:bodyPr>
              <a:lstStyle/>
              <a:p>
                <a:r>
                  <a:rPr lang="en-US" sz="1000" b="1" dirty="0" smtClean="0"/>
                  <a:t>Early Middle </a:t>
                </a:r>
                <a:r>
                  <a:rPr lang="en-US" sz="1000" b="1" dirty="0"/>
                  <a:t>Ages:</a:t>
                </a:r>
                <a:endParaRPr lang="en-US" sz="1000" dirty="0" smtClean="0"/>
              </a:p>
              <a:p>
                <a:pPr marL="171450" indent="-171450">
                  <a:buFont typeface="Arial" panose="020B0604020202020204" pitchFamily="34" charset="0"/>
                  <a:buChar char="•"/>
                </a:pPr>
                <a:r>
                  <a:rPr lang="en-US" sz="900" dirty="0" smtClean="0"/>
                  <a:t>Continuation </a:t>
                </a:r>
                <a:r>
                  <a:rPr lang="en-US" sz="900" dirty="0"/>
                  <a:t>from Late </a:t>
                </a:r>
                <a:r>
                  <a:rPr lang="en-US" sz="900" dirty="0" smtClean="0"/>
                  <a:t>Antiquity:</a:t>
                </a:r>
              </a:p>
              <a:p>
                <a:pPr marL="171450" indent="-171450">
                  <a:buFont typeface="Arial" panose="020B0604020202020204" pitchFamily="34" charset="0"/>
                  <a:buChar char="•"/>
                </a:pPr>
                <a:r>
                  <a:rPr lang="en-US" sz="900" dirty="0" smtClean="0"/>
                  <a:t>Deurbanization</a:t>
                </a:r>
                <a:r>
                  <a:rPr lang="en-US" sz="900" dirty="0"/>
                  <a:t>, </a:t>
                </a:r>
                <a:r>
                  <a:rPr lang="en-US" sz="900" dirty="0" smtClean="0"/>
                  <a:t>Barbarian </a:t>
                </a:r>
                <a:r>
                  <a:rPr lang="en-US" sz="900" dirty="0"/>
                  <a:t>Invaders, Germanic peoples</a:t>
                </a:r>
              </a:p>
              <a:p>
                <a:pPr marL="171450" indent="-171450">
                  <a:buFont typeface="Arial" panose="020B0604020202020204" pitchFamily="34" charset="0"/>
                  <a:buChar char="•"/>
                </a:pPr>
                <a:r>
                  <a:rPr lang="en-US" sz="900" dirty="0" smtClean="0"/>
                  <a:t>Roman provinces became Germanic kingdoms; revived Byzantium</a:t>
                </a:r>
              </a:p>
              <a:p>
                <a:pPr marL="171450" indent="-171450">
                  <a:buFont typeface="Arial" panose="020B0604020202020204" pitchFamily="34" charset="0"/>
                  <a:buChar char="•"/>
                </a:pPr>
                <a:r>
                  <a:rPr lang="en-US" sz="900" dirty="0" smtClean="0"/>
                  <a:t>Episcopal cities; trading functions</a:t>
                </a:r>
                <a:endParaRPr lang="en-US" sz="900" dirty="0"/>
              </a:p>
              <a:p>
                <a:pPr marL="171450" indent="-171450">
                  <a:buFont typeface="Arial" panose="020B0604020202020204" pitchFamily="34" charset="0"/>
                  <a:buChar char="•"/>
                </a:pPr>
                <a:r>
                  <a:rPr lang="en-US" sz="900" dirty="0"/>
                  <a:t>Largely </a:t>
                </a:r>
                <a:r>
                  <a:rPr lang="en-US" sz="900" dirty="0" smtClean="0"/>
                  <a:t>rural/agricultural</a:t>
                </a:r>
              </a:p>
            </p:txBody>
          </p:sp>
        </p:grpSp>
        <p:grpSp>
          <p:nvGrpSpPr>
            <p:cNvPr id="83" name="Group 82"/>
            <p:cNvGrpSpPr/>
            <p:nvPr/>
          </p:nvGrpSpPr>
          <p:grpSpPr>
            <a:xfrm>
              <a:off x="3265714" y="1048769"/>
              <a:ext cx="5136841" cy="1451664"/>
              <a:chOff x="32342" y="-12749"/>
              <a:chExt cx="2326069" cy="274320"/>
            </a:xfrm>
            <a:scene3d>
              <a:camera prst="orthographicFront"/>
              <a:lightRig rig="flat" dir="t"/>
            </a:scene3d>
          </p:grpSpPr>
          <p:sp>
            <p:nvSpPr>
              <p:cNvPr id="84" name="Pentagon 83"/>
              <p:cNvSpPr/>
              <p:nvPr/>
            </p:nvSpPr>
            <p:spPr>
              <a:xfrm>
                <a:off x="1217942" y="-12749"/>
                <a:ext cx="1140469" cy="274320"/>
              </a:xfrm>
              <a:prstGeom prst="flowChartDocument">
                <a:avLst/>
              </a:prstGeom>
              <a:solidFill>
                <a:srgbClr val="F2F2F2"/>
              </a:solidFill>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5" name="Pentagon 4"/>
              <p:cNvSpPr/>
              <p:nvPr/>
            </p:nvSpPr>
            <p:spPr>
              <a:xfrm>
                <a:off x="32342" y="0"/>
                <a:ext cx="1042469" cy="251981"/>
              </a:xfrm>
              <a:prstGeom prst="flowChartDocumen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37338" rIns="18669" bIns="37338" numCol="1" spcCol="1270" anchor="t" anchorCtr="0">
                <a:noAutofit/>
              </a:bodyPr>
              <a:lstStyle/>
              <a:p>
                <a:pPr marL="171450" indent="-171450">
                  <a:buFont typeface="Arial" panose="020B0604020202020204" pitchFamily="34" charset="0"/>
                  <a:buChar char="•"/>
                </a:pPr>
                <a:endParaRPr lang="en-US" sz="900" dirty="0"/>
              </a:p>
            </p:txBody>
          </p:sp>
        </p:grpSp>
        <p:grpSp>
          <p:nvGrpSpPr>
            <p:cNvPr id="80" name="Group 79"/>
            <p:cNvGrpSpPr/>
            <p:nvPr/>
          </p:nvGrpSpPr>
          <p:grpSpPr>
            <a:xfrm>
              <a:off x="3390009" y="1050934"/>
              <a:ext cx="2435651" cy="1228515"/>
              <a:chOff x="-787157" y="-44170"/>
              <a:chExt cx="884710" cy="252508"/>
            </a:xfrm>
            <a:scene3d>
              <a:camera prst="orthographicFront"/>
              <a:lightRig rig="flat" dir="t"/>
            </a:scene3d>
          </p:grpSpPr>
          <p:sp>
            <p:nvSpPr>
              <p:cNvPr id="81" name="Pentagon 80"/>
              <p:cNvSpPr/>
              <p:nvPr/>
            </p:nvSpPr>
            <p:spPr>
              <a:xfrm>
                <a:off x="-787157" y="-44170"/>
                <a:ext cx="884710" cy="252508"/>
              </a:xfrm>
              <a:prstGeom prst="flowChartDocument">
                <a:avLst/>
              </a:prstGeom>
              <a:solidFill>
                <a:srgbClr val="F1F1F1"/>
              </a:solidFill>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sp>
            <p:nvSpPr>
              <p:cNvPr id="82" name="Pentagon 4"/>
              <p:cNvSpPr/>
              <p:nvPr/>
            </p:nvSpPr>
            <p:spPr>
              <a:xfrm>
                <a:off x="-763970" y="-40930"/>
                <a:ext cx="849278" cy="213659"/>
              </a:xfrm>
              <a:prstGeom prst="flowChartDocumen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37338" rIns="18669" bIns="37338" numCol="1" spcCol="1270" anchor="t" anchorCtr="0">
                <a:noAutofit/>
              </a:bodyPr>
              <a:lstStyle/>
              <a:p>
                <a:r>
                  <a:rPr lang="en-US" sz="1000" b="1" dirty="0"/>
                  <a:t>High Middle Ages:</a:t>
                </a:r>
              </a:p>
              <a:p>
                <a:pPr marL="171450" indent="-171450">
                  <a:buFont typeface="Arial" panose="020B0604020202020204" pitchFamily="34" charset="0"/>
                  <a:buChar char="•"/>
                </a:pPr>
                <a:r>
                  <a:rPr lang="en-US" sz="900" dirty="0"/>
                  <a:t>Population increase</a:t>
                </a:r>
              </a:p>
              <a:p>
                <a:pPr marL="171450" indent="-171450">
                  <a:buFont typeface="Arial" panose="020B0604020202020204" pitchFamily="34" charset="0"/>
                  <a:buChar char="•"/>
                </a:pPr>
                <a:r>
                  <a:rPr lang="en-US" sz="900" dirty="0"/>
                  <a:t>Rise in state power</a:t>
                </a:r>
              </a:p>
              <a:p>
                <a:pPr marL="171450" indent="-171450">
                  <a:buFont typeface="Arial" panose="020B0604020202020204" pitchFamily="34" charset="0"/>
                  <a:buChar char="•"/>
                </a:pPr>
                <a:r>
                  <a:rPr lang="en-US" sz="900" dirty="0"/>
                  <a:t>Manorialism: villages, peasants owing rent and labor to nobles</a:t>
                </a:r>
              </a:p>
              <a:p>
                <a:pPr marL="171450" indent="-171450">
                  <a:buFont typeface="Arial" panose="020B0604020202020204" pitchFamily="34" charset="0"/>
                  <a:buChar char="•"/>
                </a:pPr>
                <a:r>
                  <a:rPr lang="en-US" sz="900" dirty="0"/>
                  <a:t>Feudalism</a:t>
                </a:r>
              </a:p>
            </p:txBody>
          </p:sp>
        </p:grpSp>
      </p:grpSp>
      <p:grpSp>
        <p:nvGrpSpPr>
          <p:cNvPr id="88" name="Group 87"/>
          <p:cNvGrpSpPr/>
          <p:nvPr/>
        </p:nvGrpSpPr>
        <p:grpSpPr>
          <a:xfrm>
            <a:off x="4340968" y="5944414"/>
            <a:ext cx="1566511" cy="578630"/>
            <a:chOff x="3093835" y="2278290"/>
            <a:chExt cx="1566511" cy="578630"/>
          </a:xfrm>
        </p:grpSpPr>
        <p:sp>
          <p:nvSpPr>
            <p:cNvPr id="89" name="Rectangle 88"/>
            <p:cNvSpPr/>
            <p:nvPr/>
          </p:nvSpPr>
          <p:spPr>
            <a:xfrm>
              <a:off x="3214627" y="2349089"/>
              <a:ext cx="1445719" cy="507831"/>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816/820 AD</a:t>
              </a:r>
              <a:br>
                <a:rPr lang="en-US" sz="900" dirty="0" smtClean="0"/>
              </a:br>
              <a:r>
                <a:rPr lang="en-US" sz="900" dirty="0" smtClean="0"/>
                <a:t>Plan of St Gall is designed </a:t>
              </a:r>
              <a:r>
                <a:rPr lang="en-US" sz="900" dirty="0"/>
                <a:t>and </a:t>
              </a:r>
              <a:r>
                <a:rPr lang="en-US" sz="900" dirty="0" smtClean="0"/>
                <a:t>authored</a:t>
              </a:r>
              <a:endParaRPr lang="en-US" sz="900" i="1" dirty="0"/>
            </a:p>
          </p:txBody>
        </p:sp>
        <p:sp>
          <p:nvSpPr>
            <p:cNvPr id="90" name="Donut 89"/>
            <p:cNvSpPr/>
            <p:nvPr/>
          </p:nvSpPr>
          <p:spPr>
            <a:xfrm>
              <a:off x="3093835" y="2278290"/>
              <a:ext cx="196330" cy="196330"/>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pic>
        <p:nvPicPr>
          <p:cNvPr id="103" name="Picture 102"/>
          <p:cNvPicPr>
            <a:picLocks noChangeAspect="1"/>
          </p:cNvPicPr>
          <p:nvPr/>
        </p:nvPicPr>
        <p:blipFill>
          <a:blip r:embed="rId9"/>
          <a:stretch>
            <a:fillRect/>
          </a:stretch>
        </p:blipFill>
        <p:spPr>
          <a:xfrm>
            <a:off x="1966590" y="3525648"/>
            <a:ext cx="976300" cy="1178211"/>
          </a:xfrm>
          <a:prstGeom prst="rect">
            <a:avLst/>
          </a:prstGeom>
        </p:spPr>
      </p:pic>
      <p:sp>
        <p:nvSpPr>
          <p:cNvPr id="93" name="Rectangle 92"/>
          <p:cNvSpPr/>
          <p:nvPr/>
        </p:nvSpPr>
        <p:spPr>
          <a:xfrm>
            <a:off x="3323385" y="3813764"/>
            <a:ext cx="1800840" cy="507831"/>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Monasteries in Western Europe became centers of agriculture, defense, political.</a:t>
            </a:r>
            <a:endParaRPr lang="en-US" sz="900" dirty="0"/>
          </a:p>
        </p:txBody>
      </p:sp>
      <p:grpSp>
        <p:nvGrpSpPr>
          <p:cNvPr id="76" name="Group 75"/>
          <p:cNvGrpSpPr/>
          <p:nvPr/>
        </p:nvGrpSpPr>
        <p:grpSpPr>
          <a:xfrm>
            <a:off x="2349857" y="3174062"/>
            <a:ext cx="2112379" cy="440131"/>
            <a:chOff x="3093835" y="2278290"/>
            <a:chExt cx="2112379" cy="440131"/>
          </a:xfrm>
        </p:grpSpPr>
        <p:sp>
          <p:nvSpPr>
            <p:cNvPr id="54" name="Rectangle 53"/>
            <p:cNvSpPr/>
            <p:nvPr/>
          </p:nvSpPr>
          <p:spPr>
            <a:xfrm>
              <a:off x="3214627" y="2349089"/>
              <a:ext cx="1991587" cy="369332"/>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a:t>Early 7</a:t>
              </a:r>
              <a:r>
                <a:rPr lang="en-US" sz="900" baseline="30000" dirty="0"/>
                <a:t>th</a:t>
              </a:r>
              <a:r>
                <a:rPr lang="en-US" sz="900" dirty="0"/>
                <a:t> Century (</a:t>
              </a:r>
              <a:r>
                <a:rPr lang="en-US" sz="900" dirty="0" err="1"/>
                <a:t>approx</a:t>
              </a:r>
              <a:r>
                <a:rPr lang="en-US" sz="900" dirty="0"/>
                <a:t> 613 AD)</a:t>
              </a:r>
              <a:br>
                <a:rPr lang="en-US" sz="900" dirty="0"/>
              </a:br>
              <a:r>
                <a:rPr lang="en-US" sz="900" dirty="0"/>
                <a:t>Irish monk Gallus </a:t>
              </a:r>
              <a:r>
                <a:rPr lang="en-US" sz="900" dirty="0" err="1"/>
                <a:t>est’d</a:t>
              </a:r>
              <a:r>
                <a:rPr lang="en-US" sz="900" dirty="0"/>
                <a:t> hermitage</a:t>
              </a:r>
            </a:p>
          </p:txBody>
        </p:sp>
        <p:sp>
          <p:nvSpPr>
            <p:cNvPr id="52" name="Donut 51"/>
            <p:cNvSpPr/>
            <p:nvPr/>
          </p:nvSpPr>
          <p:spPr>
            <a:xfrm>
              <a:off x="3093835" y="2278290"/>
              <a:ext cx="196330" cy="196330"/>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sp>
        <p:nvSpPr>
          <p:cNvPr id="51" name="Pentagon 4"/>
          <p:cNvSpPr/>
          <p:nvPr/>
        </p:nvSpPr>
        <p:spPr>
          <a:xfrm>
            <a:off x="6068767" y="1138291"/>
            <a:ext cx="2212531" cy="1039505"/>
          </a:xfrm>
          <a:prstGeom prst="flowChartDocument">
            <a:avLst/>
          </a:prstGeom>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4676" tIns="37338" rIns="18669" bIns="37338" numCol="1" spcCol="1270" anchor="t" anchorCtr="0">
            <a:noAutofit/>
          </a:bodyPr>
          <a:lstStyle/>
          <a:p>
            <a:r>
              <a:rPr lang="en-US" sz="1000" b="1" dirty="0" smtClean="0"/>
              <a:t>Late </a:t>
            </a:r>
            <a:r>
              <a:rPr lang="en-US" sz="1000" b="1" dirty="0"/>
              <a:t>Middle Ages:</a:t>
            </a:r>
          </a:p>
          <a:p>
            <a:pPr marL="171450" indent="-171450">
              <a:buFont typeface="Arial" panose="020B0604020202020204" pitchFamily="34" charset="0"/>
              <a:buChar char="•"/>
            </a:pPr>
            <a:r>
              <a:rPr lang="en-US" sz="900" dirty="0" smtClean="0"/>
              <a:t>Decline in Feudal system</a:t>
            </a:r>
          </a:p>
          <a:p>
            <a:pPr marL="171450" indent="-171450">
              <a:buFont typeface="Arial" panose="020B0604020202020204" pitchFamily="34" charset="0"/>
              <a:buChar char="•"/>
            </a:pPr>
            <a:r>
              <a:rPr lang="en-US" sz="900" dirty="0" smtClean="0"/>
              <a:t>Agrarianism shifted to urbanism</a:t>
            </a:r>
          </a:p>
          <a:p>
            <a:pPr marL="171450" indent="-171450">
              <a:buFont typeface="Arial" panose="020B0604020202020204" pitchFamily="34" charset="0"/>
              <a:buChar char="•"/>
            </a:pPr>
            <a:r>
              <a:rPr lang="en-US" sz="900" dirty="0" smtClean="0"/>
              <a:t>Rise of scholasticism</a:t>
            </a:r>
          </a:p>
          <a:p>
            <a:pPr marL="171450" indent="-171450">
              <a:buFont typeface="Arial" panose="020B0604020202020204" pitchFamily="34" charset="0"/>
              <a:buChar char="•"/>
            </a:pPr>
            <a:r>
              <a:rPr lang="en-US" sz="900" dirty="0" smtClean="0"/>
              <a:t>Economy shifted from feudal to monetary</a:t>
            </a:r>
            <a:endParaRPr lang="en-US" sz="900" dirty="0"/>
          </a:p>
        </p:txBody>
      </p:sp>
      <p:grpSp>
        <p:nvGrpSpPr>
          <p:cNvPr id="4" name="Group 3"/>
          <p:cNvGrpSpPr/>
          <p:nvPr/>
        </p:nvGrpSpPr>
        <p:grpSpPr>
          <a:xfrm>
            <a:off x="286014" y="3174062"/>
            <a:ext cx="1157207" cy="602572"/>
            <a:chOff x="286014" y="3174062"/>
            <a:chExt cx="1157207" cy="602572"/>
          </a:xfrm>
        </p:grpSpPr>
        <p:sp>
          <p:nvSpPr>
            <p:cNvPr id="55" name="Rectangle 54"/>
            <p:cNvSpPr/>
            <p:nvPr/>
          </p:nvSpPr>
          <p:spPr>
            <a:xfrm>
              <a:off x="387925" y="3268803"/>
              <a:ext cx="1055296" cy="507831"/>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395 AD</a:t>
              </a:r>
              <a:br>
                <a:rPr lang="en-US" sz="900" dirty="0" smtClean="0"/>
              </a:br>
              <a:r>
                <a:rPr lang="en-US" sz="900" dirty="0" smtClean="0"/>
                <a:t>Western Roman Empire collapses</a:t>
              </a:r>
              <a:endParaRPr lang="en-US" sz="900" dirty="0"/>
            </a:p>
          </p:txBody>
        </p:sp>
        <p:sp>
          <p:nvSpPr>
            <p:cNvPr id="91" name="Donut 90"/>
            <p:cNvSpPr/>
            <p:nvPr/>
          </p:nvSpPr>
          <p:spPr>
            <a:xfrm>
              <a:off x="286014" y="3174062"/>
              <a:ext cx="196330" cy="196330"/>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cxnSp>
        <p:nvCxnSpPr>
          <p:cNvPr id="6" name="Straight Connector 5"/>
          <p:cNvCxnSpPr/>
          <p:nvPr/>
        </p:nvCxnSpPr>
        <p:spPr>
          <a:xfrm flipH="1">
            <a:off x="3313938" y="3776634"/>
            <a:ext cx="1737360" cy="0"/>
          </a:xfrm>
          <a:prstGeom prst="line">
            <a:avLst/>
          </a:prstGeom>
          <a:ln w="38100">
            <a:solidFill>
              <a:srgbClr val="52525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4370284" y="5157918"/>
            <a:ext cx="1605303" cy="741072"/>
            <a:chOff x="286014" y="3174062"/>
            <a:chExt cx="1357653" cy="741072"/>
          </a:xfrm>
        </p:grpSpPr>
        <p:sp>
          <p:nvSpPr>
            <p:cNvPr id="61" name="Rectangle 60"/>
            <p:cNvSpPr/>
            <p:nvPr/>
          </p:nvSpPr>
          <p:spPr>
            <a:xfrm>
              <a:off x="387925" y="3268803"/>
              <a:ext cx="1255742" cy="646331"/>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816-819 AD</a:t>
              </a:r>
              <a:br>
                <a:rPr lang="en-US" sz="900" dirty="0" smtClean="0"/>
              </a:br>
              <a:r>
                <a:rPr lang="en-US" sz="900" dirty="0" smtClean="0"/>
                <a:t>Decision to use Rule of St. Benedict </a:t>
              </a:r>
              <a:r>
                <a:rPr lang="en-US" sz="900" dirty="0"/>
                <a:t>as ‘universal norm</a:t>
              </a:r>
              <a:r>
                <a:rPr lang="en-US" sz="900" dirty="0" smtClean="0"/>
                <a:t>’ for Monastery form.</a:t>
              </a:r>
              <a:endParaRPr lang="en-US" sz="900" dirty="0"/>
            </a:p>
          </p:txBody>
        </p:sp>
        <p:sp>
          <p:nvSpPr>
            <p:cNvPr id="63" name="Donut 62"/>
            <p:cNvSpPr/>
            <p:nvPr/>
          </p:nvSpPr>
          <p:spPr>
            <a:xfrm>
              <a:off x="286014" y="3174062"/>
              <a:ext cx="170134" cy="196330"/>
            </a:xfrm>
            <a:prstGeom prst="donut">
              <a:avLst>
                <a:gd name="adj" fmla="val 20000"/>
              </a:avLst>
            </a:prstGeom>
            <a:solidFill>
              <a:schemeClr val="tx1">
                <a:lumMod val="65000"/>
                <a:lumOff val="35000"/>
              </a:schemeClr>
            </a:solidFill>
            <a:scene3d>
              <a:camera prst="orthographicFront"/>
              <a:lightRig rig="flat" dir="t"/>
            </a:scene3d>
            <a:sp3d prstMaterial="dkEdge">
              <a:bevelT w="8200" h="38100"/>
            </a:sp3d>
          </p:spPr>
          <p:style>
            <a:lnRef idx="0">
              <a:schemeClr val="dk1">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sp>
      </p:grpSp>
      <p:sp>
        <p:nvSpPr>
          <p:cNvPr id="68" name="Rectangle 67"/>
          <p:cNvSpPr/>
          <p:nvPr/>
        </p:nvSpPr>
        <p:spPr>
          <a:xfrm>
            <a:off x="2774449" y="4835140"/>
            <a:ext cx="1484802" cy="1477328"/>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~650-800 AD:</a:t>
            </a:r>
            <a:br>
              <a:rPr lang="en-US" sz="900" dirty="0" smtClean="0"/>
            </a:br>
            <a:r>
              <a:rPr lang="en-US" sz="900" dirty="0" smtClean="0"/>
              <a:t>Monastic form can be ascribed to zenith of </a:t>
            </a:r>
            <a:r>
              <a:rPr lang="en-US" sz="900" i="1" dirty="0" smtClean="0"/>
              <a:t>Carolingian </a:t>
            </a:r>
            <a:r>
              <a:rPr lang="en-US" sz="900" i="1" dirty="0" err="1" smtClean="0"/>
              <a:t>Renovatio</a:t>
            </a:r>
            <a:r>
              <a:rPr lang="en-US" sz="900" i="1" dirty="0" smtClean="0"/>
              <a:t>; </a:t>
            </a:r>
            <a:r>
              <a:rPr lang="en-US" sz="900" dirty="0" smtClean="0"/>
              <a:t>just years before series of Norse invasions.</a:t>
            </a:r>
          </a:p>
          <a:p>
            <a:endParaRPr lang="en-US" sz="900" dirty="0"/>
          </a:p>
          <a:p>
            <a:r>
              <a:rPr lang="en-US" sz="900" dirty="0"/>
              <a:t>Precedents (~650 AD) :</a:t>
            </a:r>
            <a:endParaRPr lang="en-US" sz="900" dirty="0" smtClean="0"/>
          </a:p>
          <a:p>
            <a:pPr marL="171450" indent="-171450">
              <a:buFont typeface="Arial" panose="020B0604020202020204" pitchFamily="34" charset="0"/>
              <a:buChar char="•"/>
            </a:pPr>
            <a:r>
              <a:rPr lang="en-US" sz="900" dirty="0" smtClean="0"/>
              <a:t>Abbey at </a:t>
            </a:r>
            <a:r>
              <a:rPr lang="en-US" sz="900" dirty="0" err="1" smtClean="0"/>
              <a:t>Fontenelle</a:t>
            </a:r>
            <a:endParaRPr lang="en-US" sz="900" dirty="0" smtClean="0"/>
          </a:p>
          <a:p>
            <a:pPr marL="171450" indent="-171450">
              <a:buFont typeface="Arial" panose="020B0604020202020204" pitchFamily="34" charset="0"/>
              <a:buChar char="•"/>
            </a:pPr>
            <a:r>
              <a:rPr lang="en-US" sz="900" dirty="0" err="1"/>
              <a:t>Jumièges_Abbey</a:t>
            </a:r>
            <a:endParaRPr lang="en-US" sz="900" dirty="0"/>
          </a:p>
        </p:txBody>
      </p:sp>
      <p:cxnSp>
        <p:nvCxnSpPr>
          <p:cNvPr id="70" name="Straight Connector 69"/>
          <p:cNvCxnSpPr/>
          <p:nvPr/>
        </p:nvCxnSpPr>
        <p:spPr>
          <a:xfrm flipH="1">
            <a:off x="2789411" y="4787111"/>
            <a:ext cx="896654" cy="0"/>
          </a:xfrm>
          <a:prstGeom prst="line">
            <a:avLst/>
          </a:prstGeom>
          <a:ln w="38100">
            <a:solidFill>
              <a:srgbClr val="52525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722180" y="4839212"/>
            <a:ext cx="1484802" cy="1061829"/>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Antiquity to ~650 AD:</a:t>
            </a:r>
          </a:p>
          <a:p>
            <a:r>
              <a:rPr lang="en-US" sz="900" dirty="0" smtClean="0"/>
              <a:t>Monastic form consisted of isolated hermits; small unstructured units; grows to include structure as hermitage, then later to include Roman elements.</a:t>
            </a:r>
          </a:p>
        </p:txBody>
      </p:sp>
      <p:cxnSp>
        <p:nvCxnSpPr>
          <p:cNvPr id="72" name="Straight Connector 71"/>
          <p:cNvCxnSpPr/>
          <p:nvPr/>
        </p:nvCxnSpPr>
        <p:spPr>
          <a:xfrm flipH="1">
            <a:off x="714134" y="4773622"/>
            <a:ext cx="1463040" cy="0"/>
          </a:xfrm>
          <a:prstGeom prst="line">
            <a:avLst/>
          </a:prstGeom>
          <a:ln w="38100">
            <a:solidFill>
              <a:srgbClr val="525252"/>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5938744" y="3576207"/>
            <a:ext cx="1800840" cy="646331"/>
          </a:xfrm>
          <a:prstGeom prst="rect">
            <a:avLst/>
          </a:prstGeom>
          <a:solidFill>
            <a:schemeClr val="bg1">
              <a:lumMod val="95000"/>
            </a:schemeClr>
          </a:solidFill>
          <a:ln w="3175">
            <a:solidFill>
              <a:schemeClr val="bg1">
                <a:lumMod val="75000"/>
              </a:schemeClr>
            </a:solidFill>
          </a:ln>
        </p:spPr>
        <p:txBody>
          <a:bodyPr wrap="square">
            <a:spAutoFit/>
          </a:bodyPr>
          <a:lstStyle/>
          <a:p>
            <a:r>
              <a:rPr lang="en-US" sz="900" dirty="0" smtClean="0"/>
              <a:t>11</a:t>
            </a:r>
            <a:r>
              <a:rPr lang="en-US" sz="900" baseline="30000" dirty="0" smtClean="0"/>
              <a:t>th</a:t>
            </a:r>
            <a:r>
              <a:rPr lang="en-US" sz="900" dirty="0" smtClean="0"/>
              <a:t>-15</a:t>
            </a:r>
            <a:r>
              <a:rPr lang="en-US" sz="900" baseline="30000" dirty="0" smtClean="0"/>
              <a:t>th</a:t>
            </a:r>
            <a:r>
              <a:rPr lang="en-US" sz="900" dirty="0" smtClean="0"/>
              <a:t> Centuries:</a:t>
            </a:r>
            <a:br>
              <a:rPr lang="en-US" sz="900" dirty="0" smtClean="0"/>
            </a:br>
            <a:r>
              <a:rPr lang="en-US" sz="900" dirty="0" smtClean="0"/>
              <a:t>Non-monastic towns organic growth (ex: Roman origins, Burgs)</a:t>
            </a:r>
          </a:p>
          <a:p>
            <a:r>
              <a:rPr lang="en-US" sz="900" dirty="0" smtClean="0"/>
              <a:t>Planned new towns (ex: </a:t>
            </a:r>
            <a:r>
              <a:rPr lang="en-US" sz="900" dirty="0" err="1" smtClean="0"/>
              <a:t>Bastides</a:t>
            </a:r>
            <a:r>
              <a:rPr lang="en-US" sz="900" dirty="0" smtClean="0"/>
              <a:t>)</a:t>
            </a:r>
          </a:p>
        </p:txBody>
      </p:sp>
      <p:cxnSp>
        <p:nvCxnSpPr>
          <p:cNvPr id="74" name="Straight Connector 73"/>
          <p:cNvCxnSpPr/>
          <p:nvPr/>
        </p:nvCxnSpPr>
        <p:spPr>
          <a:xfrm flipH="1">
            <a:off x="5945835" y="3522718"/>
            <a:ext cx="1737360" cy="0"/>
          </a:xfrm>
          <a:prstGeom prst="line">
            <a:avLst/>
          </a:prstGeom>
          <a:ln w="34925">
            <a:solidFill>
              <a:srgbClr val="525252"/>
            </a:solidFill>
            <a:prstDash val="sysDot"/>
            <a:headEnd type="arrow" w="med" len="sm"/>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015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215662"/>
            <a:ext cx="9144000" cy="517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2800" dirty="0" smtClean="0"/>
              <a:t>Other Examples of Planned Idealized Urban Form</a:t>
            </a:r>
          </a:p>
        </p:txBody>
      </p:sp>
      <p:grpSp>
        <p:nvGrpSpPr>
          <p:cNvPr id="9" name="Group 8"/>
          <p:cNvGrpSpPr/>
          <p:nvPr/>
        </p:nvGrpSpPr>
        <p:grpSpPr>
          <a:xfrm>
            <a:off x="4717472" y="1352516"/>
            <a:ext cx="4100375" cy="4986085"/>
            <a:chOff x="4189021" y="3114183"/>
            <a:chExt cx="2856872" cy="3044831"/>
          </a:xfrm>
        </p:grpSpPr>
        <p:pic>
          <p:nvPicPr>
            <p:cNvPr id="4" name="Picture 3"/>
            <p:cNvPicPr>
              <a:picLocks noChangeAspect="1"/>
            </p:cNvPicPr>
            <p:nvPr/>
          </p:nvPicPr>
          <p:blipFill>
            <a:blip r:embed="rId3"/>
            <a:stretch>
              <a:fillRect/>
            </a:stretch>
          </p:blipFill>
          <p:spPr>
            <a:xfrm>
              <a:off x="4321833" y="3114183"/>
              <a:ext cx="2142031" cy="2783221"/>
            </a:xfrm>
            <a:prstGeom prst="rect">
              <a:avLst/>
            </a:prstGeom>
          </p:spPr>
        </p:pic>
        <p:sp>
          <p:nvSpPr>
            <p:cNvPr id="6" name="Rectangle 5"/>
            <p:cNvSpPr/>
            <p:nvPr/>
          </p:nvSpPr>
          <p:spPr>
            <a:xfrm>
              <a:off x="4189021" y="5897404"/>
              <a:ext cx="2856872" cy="261610"/>
            </a:xfrm>
            <a:prstGeom prst="rect">
              <a:avLst/>
            </a:prstGeom>
          </p:spPr>
          <p:txBody>
            <a:bodyPr wrap="none">
              <a:spAutoFit/>
            </a:bodyPr>
            <a:lstStyle/>
            <a:p>
              <a:r>
                <a:rPr lang="en-US" sz="1100" dirty="0"/>
                <a:t>Shaker Settlement, Canterbury, NH, late 1700s</a:t>
              </a:r>
            </a:p>
          </p:txBody>
        </p:sp>
      </p:grpSp>
      <p:grpSp>
        <p:nvGrpSpPr>
          <p:cNvPr id="8" name="Group 7"/>
          <p:cNvGrpSpPr/>
          <p:nvPr/>
        </p:nvGrpSpPr>
        <p:grpSpPr>
          <a:xfrm>
            <a:off x="943782" y="1352516"/>
            <a:ext cx="3532908" cy="5124747"/>
            <a:chOff x="1100884" y="1663619"/>
            <a:chExt cx="2681534" cy="3436958"/>
          </a:xfrm>
        </p:grpSpPr>
        <p:pic>
          <p:nvPicPr>
            <p:cNvPr id="5" name="Picture 4"/>
            <p:cNvPicPr>
              <a:picLocks noChangeAspect="1"/>
            </p:cNvPicPr>
            <p:nvPr/>
          </p:nvPicPr>
          <p:blipFill>
            <a:blip r:embed="rId4"/>
            <a:stretch>
              <a:fillRect/>
            </a:stretch>
          </p:blipFill>
          <p:spPr>
            <a:xfrm>
              <a:off x="1174681" y="1663619"/>
              <a:ext cx="2425680" cy="3161430"/>
            </a:xfrm>
            <a:prstGeom prst="rect">
              <a:avLst/>
            </a:prstGeom>
          </p:spPr>
        </p:pic>
        <p:sp>
          <p:nvSpPr>
            <p:cNvPr id="7" name="Rectangle 6"/>
            <p:cNvSpPr/>
            <p:nvPr/>
          </p:nvSpPr>
          <p:spPr>
            <a:xfrm>
              <a:off x="1100884" y="4806141"/>
              <a:ext cx="2681534" cy="294436"/>
            </a:xfrm>
            <a:prstGeom prst="rect">
              <a:avLst/>
            </a:prstGeom>
          </p:spPr>
          <p:txBody>
            <a:bodyPr wrap="none">
              <a:spAutoFit/>
            </a:bodyPr>
            <a:lstStyle/>
            <a:p>
              <a:r>
                <a:rPr lang="en-US" sz="1100" dirty="0" smtClean="0"/>
                <a:t>Mormon ‘City of Zion’. 1830s</a:t>
              </a:r>
              <a:endParaRPr lang="en-US" sz="1100" dirty="0"/>
            </a:p>
          </p:txBody>
        </p:sp>
      </p:grpSp>
    </p:spTree>
    <p:extLst>
      <p:ext uri="{BB962C8B-B14F-4D97-AF65-F5344CB8AC3E}">
        <p14:creationId xmlns:p14="http://schemas.microsoft.com/office/powerpoint/2010/main" val="3260626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636" y="1481467"/>
            <a:ext cx="3177245" cy="2691659"/>
          </a:xfrm>
          <a:prstGeom prst="rect">
            <a:avLst/>
          </a:prstGeom>
        </p:spPr>
      </p:pic>
      <p:sp>
        <p:nvSpPr>
          <p:cNvPr id="3" name="TextBox 2"/>
          <p:cNvSpPr txBox="1"/>
          <p:nvPr/>
        </p:nvSpPr>
        <p:spPr>
          <a:xfrm>
            <a:off x="1" y="863885"/>
            <a:ext cx="9144000" cy="507831"/>
          </a:xfrm>
          <a:prstGeom prst="rect">
            <a:avLst/>
          </a:prstGeom>
          <a:noFill/>
        </p:spPr>
        <p:txBody>
          <a:bodyPr wrap="square" rtlCol="0">
            <a:spAutoFit/>
          </a:bodyPr>
          <a:lstStyle/>
          <a:p>
            <a:pPr algn="ctr"/>
            <a:r>
              <a:rPr lang="en-US" sz="1350" dirty="0" smtClean="0"/>
              <a:t>Examples of work using GIS to determine site locations or analyze medieval site</a:t>
            </a:r>
          </a:p>
          <a:p>
            <a:pPr algn="ctr"/>
            <a:r>
              <a:rPr lang="en-US" sz="1350" dirty="0" smtClean="0"/>
              <a:t>Literature Review of material regarding Plan of St. Gall</a:t>
            </a:r>
            <a:endParaRPr lang="en-US" sz="1350" dirty="0"/>
          </a:p>
        </p:txBody>
      </p:sp>
      <p:pic>
        <p:nvPicPr>
          <p:cNvPr id="5" name="Picture 4"/>
          <p:cNvPicPr>
            <a:picLocks noChangeAspect="1"/>
          </p:cNvPicPr>
          <p:nvPr/>
        </p:nvPicPr>
        <p:blipFill rotWithShape="1">
          <a:blip r:embed="rId4"/>
          <a:srcRect t="27564" r="6907"/>
          <a:stretch/>
        </p:blipFill>
        <p:spPr>
          <a:xfrm>
            <a:off x="354524" y="4458985"/>
            <a:ext cx="4053090" cy="1696207"/>
          </a:xfrm>
          <a:prstGeom prst="rect">
            <a:avLst/>
          </a:prstGeom>
        </p:spPr>
      </p:pic>
      <p:sp>
        <p:nvSpPr>
          <p:cNvPr id="7" name="Rectangle 6"/>
          <p:cNvSpPr/>
          <p:nvPr/>
        </p:nvSpPr>
        <p:spPr>
          <a:xfrm>
            <a:off x="0" y="353104"/>
            <a:ext cx="9143999" cy="523220"/>
          </a:xfrm>
          <a:prstGeom prst="rect">
            <a:avLst/>
          </a:prstGeom>
        </p:spPr>
        <p:txBody>
          <a:bodyPr wrap="square">
            <a:spAutoFit/>
          </a:bodyPr>
          <a:lstStyle/>
          <a:p>
            <a:pPr algn="ctr"/>
            <a:r>
              <a:rPr lang="en-US" sz="2800" dirty="0"/>
              <a:t>Literature Review / Precedents</a:t>
            </a:r>
          </a:p>
        </p:txBody>
      </p:sp>
      <p:pic>
        <p:nvPicPr>
          <p:cNvPr id="1026" name="Picture 2" descr="C:\Users\Owner\AppData\Local\Temp\SNAGHTMLd6734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8563" y="1732928"/>
            <a:ext cx="3276837" cy="24401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5012805" y="4606535"/>
            <a:ext cx="2916211" cy="1679249"/>
          </a:xfrm>
          <a:prstGeom prst="rect">
            <a:avLst/>
          </a:prstGeom>
        </p:spPr>
      </p:pic>
    </p:spTree>
    <p:extLst>
      <p:ext uri="{BB962C8B-B14F-4D97-AF65-F5344CB8AC3E}">
        <p14:creationId xmlns:p14="http://schemas.microsoft.com/office/powerpoint/2010/main" val="13057452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4484034" y="4746036"/>
            <a:ext cx="1363921" cy="1199114"/>
          </a:xfrm>
          <a:prstGeom prst="rect">
            <a:avLst/>
          </a:prstGeom>
        </p:spPr>
      </p:pic>
      <p:sp>
        <p:nvSpPr>
          <p:cNvPr id="6" name="TextBox 5"/>
          <p:cNvSpPr txBox="1"/>
          <p:nvPr/>
        </p:nvSpPr>
        <p:spPr>
          <a:xfrm>
            <a:off x="0" y="129547"/>
            <a:ext cx="9144000" cy="584776"/>
          </a:xfrm>
          <a:prstGeom prst="rect">
            <a:avLst/>
          </a:prstGeom>
          <a:noFill/>
        </p:spPr>
        <p:txBody>
          <a:bodyPr wrap="square" rtlCol="0">
            <a:spAutoFit/>
          </a:bodyPr>
          <a:lstStyle/>
          <a:p>
            <a:pPr algn="ctr"/>
            <a:r>
              <a:rPr lang="en-US" sz="3200" dirty="0" smtClean="0"/>
              <a:t>Data</a:t>
            </a:r>
            <a:endParaRPr lang="en-US" sz="3200" dirty="0"/>
          </a:p>
        </p:txBody>
      </p:sp>
      <p:pic>
        <p:nvPicPr>
          <p:cNvPr id="17" name="Picture 16"/>
          <p:cNvPicPr>
            <a:picLocks noChangeAspect="1"/>
          </p:cNvPicPr>
          <p:nvPr/>
        </p:nvPicPr>
        <p:blipFill>
          <a:blip r:embed="rId4"/>
          <a:stretch>
            <a:fillRect/>
          </a:stretch>
        </p:blipFill>
        <p:spPr>
          <a:xfrm>
            <a:off x="4472031" y="3095406"/>
            <a:ext cx="1774541" cy="1487000"/>
          </a:xfrm>
          <a:prstGeom prst="rect">
            <a:avLst/>
          </a:prstGeom>
        </p:spPr>
      </p:pic>
      <p:grpSp>
        <p:nvGrpSpPr>
          <p:cNvPr id="29" name="Group 28"/>
          <p:cNvGrpSpPr/>
          <p:nvPr/>
        </p:nvGrpSpPr>
        <p:grpSpPr>
          <a:xfrm>
            <a:off x="820920" y="1872962"/>
            <a:ext cx="2837879" cy="3902910"/>
            <a:chOff x="520086" y="2321191"/>
            <a:chExt cx="2516454" cy="343646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83" y="2321191"/>
              <a:ext cx="2101552" cy="3015016"/>
            </a:xfrm>
            <a:prstGeom prst="rect">
              <a:avLst/>
            </a:prstGeom>
          </p:spPr>
        </p:pic>
        <p:sp>
          <p:nvSpPr>
            <p:cNvPr id="23" name="Rectangle 22"/>
            <p:cNvSpPr/>
            <p:nvPr/>
          </p:nvSpPr>
          <p:spPr>
            <a:xfrm>
              <a:off x="520086" y="5378263"/>
              <a:ext cx="2516454" cy="379390"/>
            </a:xfrm>
            <a:prstGeom prst="rect">
              <a:avLst/>
            </a:prstGeom>
          </p:spPr>
          <p:txBody>
            <a:bodyPr wrap="square">
              <a:spAutoFit/>
            </a:bodyPr>
            <a:lstStyle/>
            <a:p>
              <a:r>
                <a:rPr lang="en-US" sz="1100" dirty="0" smtClean="0">
                  <a:solidFill>
                    <a:srgbClr val="262626"/>
                  </a:solidFill>
                  <a:latin typeface="ArialMT"/>
                </a:rPr>
                <a:t>Reproduction of the Plan of St. Gall</a:t>
              </a:r>
            </a:p>
            <a:p>
              <a:r>
                <a:rPr lang="en-US" sz="1100" dirty="0" smtClean="0">
                  <a:solidFill>
                    <a:srgbClr val="262626"/>
                  </a:solidFill>
                  <a:latin typeface="ArialMT"/>
                </a:rPr>
                <a:t>(Size is approximately 45” x 31”)</a:t>
              </a:r>
              <a:endParaRPr lang="en-US" sz="1100" dirty="0"/>
            </a:p>
          </p:txBody>
        </p:sp>
      </p:grpSp>
      <p:pic>
        <p:nvPicPr>
          <p:cNvPr id="25" name="Picture 24"/>
          <p:cNvPicPr>
            <a:picLocks noChangeAspect="1"/>
          </p:cNvPicPr>
          <p:nvPr/>
        </p:nvPicPr>
        <p:blipFill>
          <a:blip r:embed="rId6"/>
          <a:stretch>
            <a:fillRect/>
          </a:stretch>
        </p:blipFill>
        <p:spPr>
          <a:xfrm>
            <a:off x="4472032" y="888549"/>
            <a:ext cx="4400134" cy="601403"/>
          </a:xfrm>
          <a:prstGeom prst="rect">
            <a:avLst/>
          </a:prstGeom>
          <a:ln>
            <a:solidFill>
              <a:schemeClr val="bg1">
                <a:lumMod val="50000"/>
              </a:schemeClr>
            </a:solidFill>
          </a:ln>
        </p:spPr>
      </p:pic>
      <p:pic>
        <p:nvPicPr>
          <p:cNvPr id="26" name="Picture 25"/>
          <p:cNvPicPr>
            <a:picLocks noChangeAspect="1"/>
          </p:cNvPicPr>
          <p:nvPr/>
        </p:nvPicPr>
        <p:blipFill>
          <a:blip r:embed="rId7"/>
          <a:stretch>
            <a:fillRect/>
          </a:stretch>
        </p:blipFill>
        <p:spPr>
          <a:xfrm>
            <a:off x="729792" y="888549"/>
            <a:ext cx="2929007" cy="694022"/>
          </a:xfrm>
          <a:prstGeom prst="rect">
            <a:avLst/>
          </a:prstGeom>
        </p:spPr>
      </p:pic>
      <p:grpSp>
        <p:nvGrpSpPr>
          <p:cNvPr id="30" name="Group 29"/>
          <p:cNvGrpSpPr/>
          <p:nvPr/>
        </p:nvGrpSpPr>
        <p:grpSpPr>
          <a:xfrm>
            <a:off x="4472032" y="1750642"/>
            <a:ext cx="4300166" cy="1277304"/>
            <a:chOff x="4572000" y="2210220"/>
            <a:chExt cx="4300166" cy="1277304"/>
          </a:xfrm>
        </p:grpSpPr>
        <p:pic>
          <p:nvPicPr>
            <p:cNvPr id="10" name="Picture 9"/>
            <p:cNvPicPr>
              <a:picLocks noChangeAspect="1"/>
            </p:cNvPicPr>
            <p:nvPr/>
          </p:nvPicPr>
          <p:blipFill>
            <a:blip r:embed="rId8"/>
            <a:stretch>
              <a:fillRect/>
            </a:stretch>
          </p:blipFill>
          <p:spPr>
            <a:xfrm>
              <a:off x="4572000" y="2217741"/>
              <a:ext cx="1774541" cy="1269783"/>
            </a:xfrm>
            <a:prstGeom prst="rect">
              <a:avLst/>
            </a:prstGeom>
            <a:ln>
              <a:solidFill>
                <a:schemeClr val="tx1">
                  <a:lumMod val="50000"/>
                  <a:lumOff val="50000"/>
                </a:schemeClr>
              </a:solidFill>
            </a:ln>
            <a:effectLst/>
          </p:spPr>
        </p:pic>
        <p:sp>
          <p:nvSpPr>
            <p:cNvPr id="28" name="Rectangle 27"/>
            <p:cNvSpPr/>
            <p:nvPr/>
          </p:nvSpPr>
          <p:spPr>
            <a:xfrm>
              <a:off x="6474146" y="2210220"/>
              <a:ext cx="2398020" cy="938719"/>
            </a:xfrm>
            <a:prstGeom prst="rect">
              <a:avLst/>
            </a:prstGeom>
          </p:spPr>
          <p:txBody>
            <a:bodyPr wrap="square">
              <a:spAutoFit/>
            </a:bodyPr>
            <a:lstStyle/>
            <a:p>
              <a:r>
                <a:rPr lang="en-US" sz="1100" b="1" dirty="0" smtClean="0">
                  <a:solidFill>
                    <a:srgbClr val="262626"/>
                  </a:solidFill>
                  <a:latin typeface="ArialMT"/>
                </a:rPr>
                <a:t>Orthorectified Imagery:</a:t>
              </a:r>
            </a:p>
            <a:p>
              <a:pPr marL="171450" indent="-171450">
                <a:buFont typeface="Arial" panose="020B0604020202020204" pitchFamily="34" charset="0"/>
                <a:buChar char="•"/>
              </a:pPr>
              <a:r>
                <a:rPr lang="en-US" sz="1100" dirty="0" smtClean="0">
                  <a:solidFill>
                    <a:srgbClr val="262626"/>
                  </a:solidFill>
                  <a:latin typeface="ArialMT"/>
                </a:rPr>
                <a:t>50 cm resolution </a:t>
              </a:r>
            </a:p>
            <a:p>
              <a:pPr marL="171450" indent="-171450">
                <a:buFont typeface="Arial" panose="020B0604020202020204" pitchFamily="34" charset="0"/>
                <a:buChar char="•"/>
              </a:pPr>
              <a:r>
                <a:rPr lang="en-US" sz="1100" dirty="0" smtClean="0">
                  <a:solidFill>
                    <a:srgbClr val="262626"/>
                  </a:solidFill>
                  <a:latin typeface="ArialMT"/>
                </a:rPr>
                <a:t>Approx. 19 square kilometers</a:t>
              </a:r>
            </a:p>
            <a:p>
              <a:pPr marL="171450" indent="-171450">
                <a:buFont typeface="Arial" panose="020B0604020202020204" pitchFamily="34" charset="0"/>
                <a:buChar char="•"/>
              </a:pPr>
              <a:r>
                <a:rPr lang="en-US" sz="1100" dirty="0" smtClean="0">
                  <a:solidFill>
                    <a:srgbClr val="262626"/>
                  </a:solidFill>
                  <a:latin typeface="ArialMT"/>
                </a:rPr>
                <a:t>Centered on medieval core of St. Gallen, Switzerland</a:t>
              </a:r>
              <a:endParaRPr lang="en-US" sz="1100" dirty="0"/>
            </a:p>
          </p:txBody>
        </p:sp>
      </p:grpSp>
      <p:sp>
        <p:nvSpPr>
          <p:cNvPr id="31" name="Rectangle 30"/>
          <p:cNvSpPr/>
          <p:nvPr/>
        </p:nvSpPr>
        <p:spPr>
          <a:xfrm>
            <a:off x="6374178" y="3067370"/>
            <a:ext cx="2468887" cy="430887"/>
          </a:xfrm>
          <a:prstGeom prst="rect">
            <a:avLst/>
          </a:prstGeom>
        </p:spPr>
        <p:txBody>
          <a:bodyPr wrap="square">
            <a:spAutoFit/>
          </a:bodyPr>
          <a:lstStyle/>
          <a:p>
            <a:r>
              <a:rPr lang="en-US" sz="1100" b="1" dirty="0" smtClean="0">
                <a:solidFill>
                  <a:srgbClr val="262626"/>
                </a:solidFill>
                <a:latin typeface="ArialMT"/>
              </a:rPr>
              <a:t>DHM (Digital Height Model)</a:t>
            </a:r>
          </a:p>
          <a:p>
            <a:pPr marL="171450" indent="-171450">
              <a:buFont typeface="Arial" panose="020B0604020202020204" pitchFamily="34" charset="0"/>
              <a:buChar char="•"/>
            </a:pPr>
            <a:r>
              <a:rPr lang="en-US" sz="1100" dirty="0" smtClean="0"/>
              <a:t>Contour polylines</a:t>
            </a:r>
            <a:endParaRPr lang="en-US" sz="1100" b="1" dirty="0" smtClean="0">
              <a:solidFill>
                <a:srgbClr val="262626"/>
              </a:solidFill>
              <a:latin typeface="ArialMT"/>
            </a:endParaRPr>
          </a:p>
        </p:txBody>
      </p:sp>
      <p:pic>
        <p:nvPicPr>
          <p:cNvPr id="34" name="Picture 33"/>
          <p:cNvPicPr>
            <a:picLocks noChangeAspect="1"/>
          </p:cNvPicPr>
          <p:nvPr/>
        </p:nvPicPr>
        <p:blipFill>
          <a:blip r:embed="rId9"/>
          <a:stretch>
            <a:fillRect/>
          </a:stretch>
        </p:blipFill>
        <p:spPr>
          <a:xfrm>
            <a:off x="5090039" y="5046118"/>
            <a:ext cx="1384106" cy="1179054"/>
          </a:xfrm>
          <a:prstGeom prst="rect">
            <a:avLst/>
          </a:prstGeom>
        </p:spPr>
      </p:pic>
      <p:sp>
        <p:nvSpPr>
          <p:cNvPr id="35" name="Rectangle 34"/>
          <p:cNvSpPr/>
          <p:nvPr/>
        </p:nvSpPr>
        <p:spPr>
          <a:xfrm>
            <a:off x="6453960" y="4697666"/>
            <a:ext cx="2468887" cy="600164"/>
          </a:xfrm>
          <a:prstGeom prst="rect">
            <a:avLst/>
          </a:prstGeom>
        </p:spPr>
        <p:txBody>
          <a:bodyPr wrap="square">
            <a:spAutoFit/>
          </a:bodyPr>
          <a:lstStyle/>
          <a:p>
            <a:r>
              <a:rPr lang="en-US" sz="1100" b="1" dirty="0" smtClean="0">
                <a:solidFill>
                  <a:srgbClr val="262626"/>
                </a:solidFill>
                <a:latin typeface="ArialMT"/>
              </a:rPr>
              <a:t>Vector Feature Data:</a:t>
            </a:r>
          </a:p>
          <a:p>
            <a:pPr marL="171450" indent="-171450">
              <a:buFont typeface="Arial" panose="020B0604020202020204" pitchFamily="34" charset="0"/>
              <a:buChar char="•"/>
            </a:pPr>
            <a:r>
              <a:rPr lang="en-US" sz="1100" dirty="0" smtClean="0"/>
              <a:t>Hydrology, </a:t>
            </a:r>
            <a:r>
              <a:rPr lang="en-US" sz="1100" dirty="0" smtClean="0">
                <a:solidFill>
                  <a:srgbClr val="262626"/>
                </a:solidFill>
                <a:latin typeface="ArialMT"/>
              </a:rPr>
              <a:t>Streets, Buildings, etc.</a:t>
            </a:r>
          </a:p>
          <a:p>
            <a:pPr marL="171450" indent="-171450">
              <a:buFont typeface="Arial" panose="020B0604020202020204" pitchFamily="34" charset="0"/>
              <a:buChar char="•"/>
            </a:pPr>
            <a:endParaRPr lang="en-US" sz="1100" b="1" dirty="0" smtClean="0">
              <a:solidFill>
                <a:srgbClr val="262626"/>
              </a:solidFill>
              <a:latin typeface="ArialMT"/>
            </a:endParaRPr>
          </a:p>
        </p:txBody>
      </p:sp>
      <p:sp>
        <p:nvSpPr>
          <p:cNvPr id="36" name="Rectangle 35"/>
          <p:cNvSpPr/>
          <p:nvPr/>
        </p:nvSpPr>
        <p:spPr>
          <a:xfrm>
            <a:off x="4374573" y="1664177"/>
            <a:ext cx="4548274" cy="488209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530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70053"/>
            <a:ext cx="9144000" cy="584776"/>
          </a:xfrm>
          <a:prstGeom prst="rect">
            <a:avLst/>
          </a:prstGeom>
          <a:noFill/>
        </p:spPr>
        <p:txBody>
          <a:bodyPr wrap="square" rtlCol="0">
            <a:spAutoFit/>
          </a:bodyPr>
          <a:lstStyle/>
          <a:p>
            <a:pPr algn="ctr"/>
            <a:r>
              <a:rPr lang="en-US" sz="3200" dirty="0" smtClean="0"/>
              <a:t>Site Selection Criteria</a:t>
            </a:r>
            <a:endParaRPr lang="en-US" sz="3200" dirty="0"/>
          </a:p>
        </p:txBody>
      </p:sp>
      <p:sp>
        <p:nvSpPr>
          <p:cNvPr id="5" name="Rectangle 4"/>
          <p:cNvSpPr/>
          <p:nvPr/>
        </p:nvSpPr>
        <p:spPr>
          <a:xfrm>
            <a:off x="0" y="1182336"/>
            <a:ext cx="9144000" cy="1579920"/>
          </a:xfrm>
          <a:prstGeom prst="rect">
            <a:avLst/>
          </a:prstGeom>
        </p:spPr>
        <p:txBody>
          <a:bodyPr wrap="square">
            <a:spAutoFit/>
          </a:bodyPr>
          <a:lstStyle/>
          <a:p>
            <a:pPr algn="ctr">
              <a:lnSpc>
                <a:spcPts val="2900"/>
              </a:lnSpc>
            </a:pPr>
            <a:r>
              <a:rPr lang="en-US" sz="2400" dirty="0" smtClean="0">
                <a:solidFill>
                  <a:srgbClr val="262626"/>
                </a:solidFill>
                <a:latin typeface="ArialMT"/>
              </a:rPr>
              <a:t>Dimensions of Monastery Complex</a:t>
            </a:r>
          </a:p>
          <a:p>
            <a:pPr algn="ctr">
              <a:lnSpc>
                <a:spcPts val="2900"/>
              </a:lnSpc>
            </a:pPr>
            <a:r>
              <a:rPr lang="en-US" sz="2400" dirty="0" smtClean="0">
                <a:solidFill>
                  <a:srgbClr val="262626"/>
                </a:solidFill>
                <a:latin typeface="ArialMT"/>
              </a:rPr>
              <a:t>Aspect/Orientation</a:t>
            </a:r>
          </a:p>
          <a:p>
            <a:pPr algn="ctr">
              <a:lnSpc>
                <a:spcPts val="2900"/>
              </a:lnSpc>
            </a:pPr>
            <a:r>
              <a:rPr lang="en-US" sz="2400" dirty="0" smtClean="0">
                <a:solidFill>
                  <a:srgbClr val="262626"/>
                </a:solidFill>
                <a:latin typeface="ArialMT"/>
              </a:rPr>
              <a:t>Proximity to Hydrology</a:t>
            </a:r>
          </a:p>
          <a:p>
            <a:pPr algn="ctr">
              <a:lnSpc>
                <a:spcPts val="2900"/>
              </a:lnSpc>
            </a:pPr>
            <a:r>
              <a:rPr lang="en-US" sz="2400" dirty="0" smtClean="0">
                <a:solidFill>
                  <a:srgbClr val="262626"/>
                </a:solidFill>
                <a:latin typeface="ArialMT"/>
              </a:rPr>
              <a:t>Slope</a:t>
            </a:r>
          </a:p>
        </p:txBody>
      </p:sp>
      <p:pic>
        <p:nvPicPr>
          <p:cNvPr id="8" name="Picture 7"/>
          <p:cNvPicPr>
            <a:picLocks noChangeAspect="1"/>
          </p:cNvPicPr>
          <p:nvPr/>
        </p:nvPicPr>
        <p:blipFill rotWithShape="1">
          <a:blip r:embed="rId3"/>
          <a:srcRect l="1745" r="1745"/>
          <a:stretch/>
        </p:blipFill>
        <p:spPr>
          <a:xfrm>
            <a:off x="931217" y="3813363"/>
            <a:ext cx="2291251" cy="1693534"/>
          </a:xfrm>
          <a:prstGeom prst="rect">
            <a:avLst/>
          </a:prstGeom>
          <a:ln>
            <a:solidFill>
              <a:schemeClr val="tx1">
                <a:lumMod val="50000"/>
                <a:lumOff val="50000"/>
              </a:schemeClr>
            </a:solidFill>
          </a:ln>
          <a:effectLst/>
        </p:spPr>
      </p:pic>
      <p:pic>
        <p:nvPicPr>
          <p:cNvPr id="11" name="Picture 10"/>
          <p:cNvPicPr>
            <a:picLocks noChangeAspect="1"/>
          </p:cNvPicPr>
          <p:nvPr/>
        </p:nvPicPr>
        <p:blipFill>
          <a:blip r:embed="rId4"/>
          <a:stretch>
            <a:fillRect/>
          </a:stretch>
        </p:blipFill>
        <p:spPr>
          <a:xfrm>
            <a:off x="6181751" y="3763153"/>
            <a:ext cx="2390559" cy="1693534"/>
          </a:xfrm>
          <a:prstGeom prst="rect">
            <a:avLst/>
          </a:prstGeom>
        </p:spPr>
      </p:pic>
      <p:pic>
        <p:nvPicPr>
          <p:cNvPr id="15" name="Picture 14"/>
          <p:cNvPicPr>
            <a:picLocks noChangeAspect="1"/>
          </p:cNvPicPr>
          <p:nvPr/>
        </p:nvPicPr>
        <p:blipFill>
          <a:blip r:embed="rId5"/>
          <a:stretch>
            <a:fillRect/>
          </a:stretch>
        </p:blipFill>
        <p:spPr>
          <a:xfrm rot="2375262">
            <a:off x="3630118" y="3791638"/>
            <a:ext cx="2143983" cy="1613877"/>
          </a:xfrm>
          <a:prstGeom prst="rect">
            <a:avLst/>
          </a:prstGeom>
          <a:ln>
            <a:solidFill>
              <a:schemeClr val="tx1"/>
            </a:solidFill>
          </a:ln>
        </p:spPr>
      </p:pic>
      <p:sp>
        <p:nvSpPr>
          <p:cNvPr id="2" name="Rectangle 1"/>
          <p:cNvSpPr/>
          <p:nvPr/>
        </p:nvSpPr>
        <p:spPr>
          <a:xfrm>
            <a:off x="3433645" y="5878562"/>
            <a:ext cx="2748106" cy="523220"/>
          </a:xfrm>
          <a:prstGeom prst="rect">
            <a:avLst/>
          </a:prstGeom>
        </p:spPr>
        <p:txBody>
          <a:bodyPr wrap="square">
            <a:spAutoFit/>
          </a:bodyPr>
          <a:lstStyle/>
          <a:p>
            <a:r>
              <a:rPr lang="en-US" sz="1400" dirty="0">
                <a:solidFill>
                  <a:srgbClr val="262626"/>
                </a:solidFill>
                <a:latin typeface="ArialMT"/>
              </a:rPr>
              <a:t>Dimensions of Monastery </a:t>
            </a:r>
            <a:r>
              <a:rPr lang="en-US" sz="1400" dirty="0" smtClean="0">
                <a:solidFill>
                  <a:srgbClr val="262626"/>
                </a:solidFill>
                <a:latin typeface="ArialMT"/>
              </a:rPr>
              <a:t>Complex and Aspect/Orientation</a:t>
            </a:r>
            <a:endParaRPr lang="en-US" sz="1400" dirty="0">
              <a:solidFill>
                <a:srgbClr val="262626"/>
              </a:solidFill>
              <a:latin typeface="ArialMT"/>
            </a:endParaRPr>
          </a:p>
        </p:txBody>
      </p:sp>
      <p:sp>
        <p:nvSpPr>
          <p:cNvPr id="16" name="Rectangle 15"/>
          <p:cNvSpPr/>
          <p:nvPr/>
        </p:nvSpPr>
        <p:spPr>
          <a:xfrm>
            <a:off x="6439645" y="5456687"/>
            <a:ext cx="2452120" cy="307777"/>
          </a:xfrm>
          <a:prstGeom prst="rect">
            <a:avLst/>
          </a:prstGeom>
        </p:spPr>
        <p:txBody>
          <a:bodyPr wrap="square">
            <a:spAutoFit/>
          </a:bodyPr>
          <a:lstStyle/>
          <a:p>
            <a:r>
              <a:rPr lang="en-US" sz="1400" dirty="0" smtClean="0">
                <a:solidFill>
                  <a:srgbClr val="262626"/>
                </a:solidFill>
                <a:latin typeface="ArialMT"/>
              </a:rPr>
              <a:t>Proximity to hydrology</a:t>
            </a:r>
            <a:endParaRPr lang="en-US" sz="1400" dirty="0">
              <a:solidFill>
                <a:srgbClr val="262626"/>
              </a:solidFill>
              <a:latin typeface="ArialMT"/>
            </a:endParaRPr>
          </a:p>
        </p:txBody>
      </p:sp>
      <p:sp>
        <p:nvSpPr>
          <p:cNvPr id="17" name="Rectangle 16"/>
          <p:cNvSpPr/>
          <p:nvPr/>
        </p:nvSpPr>
        <p:spPr>
          <a:xfrm>
            <a:off x="1638988" y="5506897"/>
            <a:ext cx="1224708" cy="307777"/>
          </a:xfrm>
          <a:prstGeom prst="rect">
            <a:avLst/>
          </a:prstGeom>
        </p:spPr>
        <p:txBody>
          <a:bodyPr wrap="square">
            <a:spAutoFit/>
          </a:bodyPr>
          <a:lstStyle/>
          <a:p>
            <a:r>
              <a:rPr lang="en-US" sz="1400" dirty="0" smtClean="0">
                <a:solidFill>
                  <a:srgbClr val="262626"/>
                </a:solidFill>
                <a:latin typeface="ArialMT"/>
              </a:rPr>
              <a:t>Slope</a:t>
            </a:r>
            <a:endParaRPr lang="en-US" sz="1400" dirty="0">
              <a:solidFill>
                <a:srgbClr val="262626"/>
              </a:solidFill>
              <a:latin typeface="ArialMT"/>
            </a:endParaRPr>
          </a:p>
        </p:txBody>
      </p:sp>
    </p:spTree>
    <p:extLst>
      <p:ext uri="{BB962C8B-B14F-4D97-AF65-F5344CB8AC3E}">
        <p14:creationId xmlns:p14="http://schemas.microsoft.com/office/powerpoint/2010/main" val="2663832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2639" y="4158156"/>
            <a:ext cx="3084871" cy="60016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100" dirty="0" smtClean="0">
                <a:solidFill>
                  <a:srgbClr val="262626"/>
                </a:solidFill>
                <a:latin typeface="ArialMT"/>
              </a:rPr>
              <a:t>Outline shows where an outer protective wall would be located, encompassing an area of approximately 7 acres.</a:t>
            </a:r>
            <a:endParaRPr lang="en-US" sz="1100" dirty="0"/>
          </a:p>
        </p:txBody>
      </p:sp>
      <p:sp>
        <p:nvSpPr>
          <p:cNvPr id="6" name="TextBox 5"/>
          <p:cNvSpPr txBox="1"/>
          <p:nvPr/>
        </p:nvSpPr>
        <p:spPr>
          <a:xfrm>
            <a:off x="0" y="181106"/>
            <a:ext cx="9144000" cy="584776"/>
          </a:xfrm>
          <a:prstGeom prst="rect">
            <a:avLst/>
          </a:prstGeom>
          <a:noFill/>
        </p:spPr>
        <p:txBody>
          <a:bodyPr wrap="square" rtlCol="0">
            <a:spAutoFit/>
          </a:bodyPr>
          <a:lstStyle/>
          <a:p>
            <a:pPr algn="ctr"/>
            <a:r>
              <a:rPr lang="en-US" sz="3200" dirty="0" smtClean="0"/>
              <a:t>Criteria: Dimensions &amp; Aspect</a:t>
            </a:r>
            <a:endParaRPr lang="en-US" sz="3200" dirty="0"/>
          </a:p>
        </p:txBody>
      </p:sp>
      <p:sp>
        <p:nvSpPr>
          <p:cNvPr id="5" name="Rectangle 4"/>
          <p:cNvSpPr/>
          <p:nvPr/>
        </p:nvSpPr>
        <p:spPr>
          <a:xfrm>
            <a:off x="716623" y="1022006"/>
            <a:ext cx="2416830" cy="846386"/>
          </a:xfrm>
          <a:prstGeom prst="rect">
            <a:avLst/>
          </a:prstGeom>
        </p:spPr>
        <p:txBody>
          <a:bodyPr wrap="square">
            <a:spAutoFit/>
          </a:bodyPr>
          <a:lstStyle/>
          <a:p>
            <a:r>
              <a:rPr lang="en-US" sz="1600" b="1" dirty="0" smtClean="0">
                <a:solidFill>
                  <a:srgbClr val="262626"/>
                </a:solidFill>
                <a:latin typeface="ArialMT"/>
              </a:rPr>
              <a:t>Size:</a:t>
            </a:r>
          </a:p>
          <a:p>
            <a:r>
              <a:rPr lang="en-US" sz="1100" dirty="0" smtClean="0">
                <a:solidFill>
                  <a:srgbClr val="262626"/>
                </a:solidFill>
                <a:latin typeface="ArialMT"/>
              </a:rPr>
              <a:t>An area that would accommodate a site of 640’ x 460’</a:t>
            </a:r>
          </a:p>
          <a:p>
            <a:endParaRPr lang="en-US" sz="1100" dirty="0"/>
          </a:p>
        </p:txBody>
      </p:sp>
      <p:pic>
        <p:nvPicPr>
          <p:cNvPr id="3078" name="Picture 6" descr="C:\Users\Owner\AppData\Local\Temp\SNAGHTML1a13573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12" y="1713601"/>
            <a:ext cx="3439623" cy="24926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rot="2375262">
            <a:off x="4889500" y="2524380"/>
            <a:ext cx="3564485" cy="2683156"/>
          </a:xfrm>
          <a:prstGeom prst="rect">
            <a:avLst/>
          </a:prstGeom>
          <a:ln>
            <a:solidFill>
              <a:schemeClr val="tx1"/>
            </a:solidFill>
          </a:ln>
        </p:spPr>
      </p:pic>
      <p:sp>
        <p:nvSpPr>
          <p:cNvPr id="8" name="Rectangle 7"/>
          <p:cNvSpPr/>
          <p:nvPr/>
        </p:nvSpPr>
        <p:spPr>
          <a:xfrm>
            <a:off x="4274400" y="884133"/>
            <a:ext cx="4230905" cy="1354217"/>
          </a:xfrm>
          <a:prstGeom prst="rect">
            <a:avLst/>
          </a:prstGeom>
        </p:spPr>
        <p:txBody>
          <a:bodyPr wrap="square">
            <a:spAutoFit/>
          </a:bodyPr>
          <a:lstStyle/>
          <a:p>
            <a:r>
              <a:rPr lang="en-US" sz="1600" b="1" dirty="0" smtClean="0">
                <a:solidFill>
                  <a:srgbClr val="262626"/>
                </a:solidFill>
                <a:latin typeface="ArialMT"/>
              </a:rPr>
              <a:t>Aspect:</a:t>
            </a:r>
            <a:r>
              <a:rPr lang="en-US" sz="1200" dirty="0" smtClean="0">
                <a:solidFill>
                  <a:srgbClr val="262626"/>
                </a:solidFill>
                <a:latin typeface="ArialMT"/>
              </a:rPr>
              <a:t/>
            </a:r>
            <a:br>
              <a:rPr lang="en-US" sz="1200" dirty="0" smtClean="0">
                <a:solidFill>
                  <a:srgbClr val="262626"/>
                </a:solidFill>
                <a:latin typeface="ArialMT"/>
              </a:rPr>
            </a:br>
            <a:r>
              <a:rPr lang="en-US" sz="1100" dirty="0" smtClean="0">
                <a:solidFill>
                  <a:srgbClr val="262626"/>
                </a:solidFill>
                <a:latin typeface="ArialMT"/>
              </a:rPr>
              <a:t>Church Nave points toward Jerusalem (southeast)</a:t>
            </a:r>
          </a:p>
          <a:p>
            <a:endParaRPr lang="en-US" sz="1100" dirty="0" smtClean="0">
              <a:solidFill>
                <a:srgbClr val="262626"/>
              </a:solidFill>
              <a:latin typeface="ArialMT"/>
            </a:endParaRPr>
          </a:p>
          <a:p>
            <a:r>
              <a:rPr lang="en-US" sz="1100" dirty="0" smtClean="0">
                <a:solidFill>
                  <a:srgbClr val="262626"/>
                </a:solidFill>
                <a:latin typeface="ArialMT"/>
              </a:rPr>
              <a:t>Ingenuity of design automatically gives the Cloister a southwestern exposure.</a:t>
            </a:r>
            <a:endParaRPr lang="en-US" sz="1100" dirty="0">
              <a:solidFill>
                <a:srgbClr val="262626"/>
              </a:solidFill>
              <a:latin typeface="ArialMT"/>
            </a:endParaRPr>
          </a:p>
          <a:p>
            <a:endParaRPr lang="en-US" sz="1100" dirty="0" smtClean="0">
              <a:solidFill>
                <a:srgbClr val="262626"/>
              </a:solidFill>
              <a:latin typeface="ArialMT"/>
            </a:endParaRPr>
          </a:p>
          <a:p>
            <a:endParaRPr lang="en-US" sz="1100" dirty="0"/>
          </a:p>
        </p:txBody>
      </p:sp>
      <p:sp>
        <p:nvSpPr>
          <p:cNvPr id="9" name="TextBox 8"/>
          <p:cNvSpPr txBox="1"/>
          <p:nvPr/>
        </p:nvSpPr>
        <p:spPr>
          <a:xfrm>
            <a:off x="4090409" y="5481597"/>
            <a:ext cx="2809625" cy="110799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100" dirty="0" smtClean="0">
                <a:solidFill>
                  <a:srgbClr val="262626"/>
                </a:solidFill>
                <a:latin typeface="ArialMT"/>
              </a:rPr>
              <a:t>Church nave must be oriented towards Jerusalem which is approximately 135 degrees from north. At that alignment, the Cloister is given southwestern exposure, a necessary attribute since the monks utilize the cloister in year-round weather.</a:t>
            </a:r>
            <a:endParaRPr lang="en-US" sz="1100" dirty="0"/>
          </a:p>
        </p:txBody>
      </p:sp>
    </p:spTree>
    <p:extLst>
      <p:ext uri="{BB962C8B-B14F-4D97-AF65-F5344CB8AC3E}">
        <p14:creationId xmlns:p14="http://schemas.microsoft.com/office/powerpoint/2010/main" val="23249140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23539" y="1331702"/>
            <a:ext cx="3765949" cy="2924796"/>
          </a:xfrm>
          <a:prstGeom prst="rect">
            <a:avLst/>
          </a:prstGeom>
          <a:ln>
            <a:solidFill>
              <a:schemeClr val="tx1">
                <a:lumMod val="50000"/>
                <a:lumOff val="50000"/>
              </a:schemeClr>
            </a:solidFill>
          </a:ln>
        </p:spPr>
      </p:pic>
      <p:sp>
        <p:nvSpPr>
          <p:cNvPr id="3" name="TextBox 2"/>
          <p:cNvSpPr txBox="1"/>
          <p:nvPr/>
        </p:nvSpPr>
        <p:spPr>
          <a:xfrm>
            <a:off x="0" y="166145"/>
            <a:ext cx="9144000" cy="584776"/>
          </a:xfrm>
          <a:prstGeom prst="rect">
            <a:avLst/>
          </a:prstGeom>
          <a:noFill/>
        </p:spPr>
        <p:txBody>
          <a:bodyPr wrap="square" rtlCol="0">
            <a:spAutoFit/>
          </a:bodyPr>
          <a:lstStyle/>
          <a:p>
            <a:pPr algn="ctr"/>
            <a:r>
              <a:rPr lang="en-US" sz="3200" dirty="0" smtClean="0"/>
              <a:t>Criteria: Hydrology &amp; Slope</a:t>
            </a:r>
            <a:endParaRPr lang="en-US" sz="3200" dirty="0"/>
          </a:p>
        </p:txBody>
      </p:sp>
      <p:sp>
        <p:nvSpPr>
          <p:cNvPr id="4" name="Rectangle 3"/>
          <p:cNvSpPr/>
          <p:nvPr/>
        </p:nvSpPr>
        <p:spPr>
          <a:xfrm>
            <a:off x="1891187" y="783407"/>
            <a:ext cx="5282215" cy="261610"/>
          </a:xfrm>
          <a:prstGeom prst="rect">
            <a:avLst/>
          </a:prstGeom>
        </p:spPr>
        <p:txBody>
          <a:bodyPr wrap="none">
            <a:spAutoFit/>
          </a:bodyPr>
          <a:lstStyle/>
          <a:p>
            <a:r>
              <a:rPr lang="en-US" sz="1100" dirty="0" smtClean="0">
                <a:solidFill>
                  <a:srgbClr val="262626"/>
                </a:solidFill>
                <a:latin typeface="ArialMT"/>
              </a:rPr>
              <a:t>Candidate site areas must be in proximity of a stream and within acceptable slope</a:t>
            </a:r>
            <a:endParaRPr lang="en-US" dirty="0"/>
          </a:p>
        </p:txBody>
      </p:sp>
      <p:pic>
        <p:nvPicPr>
          <p:cNvPr id="5" name="Picture 4"/>
          <p:cNvPicPr>
            <a:picLocks noChangeAspect="1"/>
          </p:cNvPicPr>
          <p:nvPr/>
        </p:nvPicPr>
        <p:blipFill>
          <a:blip r:embed="rId4"/>
          <a:stretch>
            <a:fillRect/>
          </a:stretch>
        </p:blipFill>
        <p:spPr>
          <a:xfrm>
            <a:off x="4341981" y="1331702"/>
            <a:ext cx="4442075" cy="3146880"/>
          </a:xfrm>
          <a:prstGeom prst="rect">
            <a:avLst/>
          </a:prstGeom>
          <a:ln>
            <a:solidFill>
              <a:schemeClr val="tx1"/>
            </a:solidFill>
          </a:ln>
        </p:spPr>
      </p:pic>
      <p:sp>
        <p:nvSpPr>
          <p:cNvPr id="6" name="Rectangle 5"/>
          <p:cNvSpPr/>
          <p:nvPr/>
        </p:nvSpPr>
        <p:spPr>
          <a:xfrm>
            <a:off x="361193" y="4246107"/>
            <a:ext cx="3682821" cy="430887"/>
          </a:xfrm>
          <a:prstGeom prst="rect">
            <a:avLst/>
          </a:prstGeom>
        </p:spPr>
        <p:txBody>
          <a:bodyPr wrap="square">
            <a:spAutoFit/>
          </a:bodyPr>
          <a:lstStyle/>
          <a:p>
            <a:r>
              <a:rPr lang="en-US" sz="1100" dirty="0" smtClean="0">
                <a:solidFill>
                  <a:srgbClr val="262626"/>
                </a:solidFill>
                <a:latin typeface="ArialMT"/>
              </a:rPr>
              <a:t>A section of the hydrology network with Plan of St. Gall shown georeferenced to scale</a:t>
            </a:r>
            <a:endParaRPr lang="en-US" sz="1100" dirty="0"/>
          </a:p>
        </p:txBody>
      </p:sp>
      <p:sp>
        <p:nvSpPr>
          <p:cNvPr id="7" name="Rectangle 6"/>
          <p:cNvSpPr/>
          <p:nvPr/>
        </p:nvSpPr>
        <p:spPr>
          <a:xfrm>
            <a:off x="4224217" y="4503657"/>
            <a:ext cx="3963819" cy="261610"/>
          </a:xfrm>
          <a:prstGeom prst="rect">
            <a:avLst/>
          </a:prstGeom>
        </p:spPr>
        <p:txBody>
          <a:bodyPr wrap="square">
            <a:spAutoFit/>
          </a:bodyPr>
          <a:lstStyle/>
          <a:p>
            <a:r>
              <a:rPr lang="en-US" sz="1100" dirty="0" smtClean="0">
                <a:solidFill>
                  <a:srgbClr val="262626"/>
                </a:solidFill>
                <a:latin typeface="ArialMT"/>
              </a:rPr>
              <a:t>Buffer created 500’ to each side of the hydrology network.</a:t>
            </a:r>
            <a:endParaRPr lang="en-US" sz="1100" dirty="0"/>
          </a:p>
        </p:txBody>
      </p:sp>
    </p:spTree>
    <p:extLst>
      <p:ext uri="{BB962C8B-B14F-4D97-AF65-F5344CB8AC3E}">
        <p14:creationId xmlns:p14="http://schemas.microsoft.com/office/powerpoint/2010/main" val="3904862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4299104" y="1626055"/>
            <a:ext cx="4541514" cy="2904381"/>
            <a:chOff x="2198348" y="3519371"/>
            <a:chExt cx="5132691" cy="3126022"/>
          </a:xfrm>
        </p:grpSpPr>
        <p:pic>
          <p:nvPicPr>
            <p:cNvPr id="8" name="Picture 7"/>
            <p:cNvPicPr>
              <a:picLocks noChangeAspect="1"/>
            </p:cNvPicPr>
            <p:nvPr/>
          </p:nvPicPr>
          <p:blipFill>
            <a:blip r:embed="rId3"/>
            <a:stretch>
              <a:fillRect/>
            </a:stretch>
          </p:blipFill>
          <p:spPr>
            <a:xfrm>
              <a:off x="2272779" y="3519371"/>
              <a:ext cx="5058260" cy="2890434"/>
            </a:xfrm>
            <a:prstGeom prst="rect">
              <a:avLst/>
            </a:prstGeom>
            <a:ln>
              <a:solidFill>
                <a:schemeClr val="tx1"/>
              </a:solidFill>
            </a:ln>
          </p:spPr>
        </p:pic>
        <p:sp>
          <p:nvSpPr>
            <p:cNvPr id="9" name="TextBox 8"/>
            <p:cNvSpPr txBox="1"/>
            <p:nvPr/>
          </p:nvSpPr>
          <p:spPr>
            <a:xfrm>
              <a:off x="2198348" y="6399172"/>
              <a:ext cx="3274827" cy="246221"/>
            </a:xfrm>
            <a:prstGeom prst="rect">
              <a:avLst/>
            </a:prstGeom>
            <a:noFill/>
          </p:spPr>
          <p:txBody>
            <a:bodyPr wrap="square" rtlCol="0">
              <a:spAutoFit/>
            </a:bodyPr>
            <a:lstStyle/>
            <a:p>
              <a:r>
                <a:rPr lang="en-US" sz="1000" dirty="0" smtClean="0"/>
                <a:t>Artist interpretation of Plan of St. Gall if built</a:t>
              </a:r>
              <a:endParaRPr lang="en-US" sz="1000" dirty="0"/>
            </a:p>
          </p:txBody>
        </p:sp>
      </p:grpSp>
      <p:sp>
        <p:nvSpPr>
          <p:cNvPr id="3" name="Rectangle 2"/>
          <p:cNvSpPr txBox="1">
            <a:spLocks noRot="1" noChangeArrowheads="1"/>
          </p:cNvSpPr>
          <p:nvPr/>
        </p:nvSpPr>
        <p:spPr>
          <a:xfrm>
            <a:off x="0" y="213186"/>
            <a:ext cx="9144000" cy="517373"/>
          </a:xfrm>
          <a:prstGeom prst="rect">
            <a:avLst/>
          </a:prstGeom>
          <a:effectLst>
            <a:outerShdw blurRad="50800" dist="38100" dir="2700000" algn="tl" rotWithShape="0">
              <a:prstClr val="black">
                <a:alpha val="40000"/>
              </a:prstClr>
            </a:outerShdw>
          </a:effectLst>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t>Outline</a:t>
            </a:r>
          </a:p>
        </p:txBody>
      </p:sp>
      <p:sp>
        <p:nvSpPr>
          <p:cNvPr id="4" name="TextBox 3"/>
          <p:cNvSpPr txBox="1"/>
          <p:nvPr/>
        </p:nvSpPr>
        <p:spPr>
          <a:xfrm>
            <a:off x="-284836" y="1511354"/>
            <a:ext cx="5356567" cy="3785652"/>
          </a:xfrm>
          <a:prstGeom prst="rect">
            <a:avLst/>
          </a:prstGeom>
          <a:noFill/>
          <a:effectLst/>
        </p:spPr>
        <p:txBody>
          <a:bodyPr wrap="square" rtlCol="0">
            <a:spAutoFit/>
          </a:bodyPr>
          <a:lstStyle/>
          <a:p>
            <a:pPr algn="ctr"/>
            <a:r>
              <a:rPr lang="en-US" sz="2400" dirty="0" smtClean="0"/>
              <a:t>Project </a:t>
            </a:r>
            <a:r>
              <a:rPr lang="en-US" sz="2400" dirty="0"/>
              <a:t>Objectives</a:t>
            </a:r>
          </a:p>
          <a:p>
            <a:pPr algn="ctr"/>
            <a:r>
              <a:rPr lang="en-US" sz="2400" dirty="0" smtClean="0"/>
              <a:t>Background</a:t>
            </a:r>
          </a:p>
          <a:p>
            <a:pPr algn="ctr"/>
            <a:r>
              <a:rPr lang="en-US" sz="2400" dirty="0"/>
              <a:t>Literature Review/Precedents</a:t>
            </a:r>
          </a:p>
          <a:p>
            <a:pPr algn="ctr"/>
            <a:r>
              <a:rPr lang="en-US" sz="2400" dirty="0" smtClean="0"/>
              <a:t>Data</a:t>
            </a:r>
            <a:endParaRPr lang="en-US" sz="2400" dirty="0"/>
          </a:p>
          <a:p>
            <a:pPr algn="ctr"/>
            <a:r>
              <a:rPr lang="en-US" sz="2400" dirty="0" smtClean="0"/>
              <a:t>Site Selection Criteria </a:t>
            </a:r>
          </a:p>
          <a:p>
            <a:pPr algn="ctr"/>
            <a:r>
              <a:rPr lang="en-US" sz="2400" dirty="0" smtClean="0"/>
              <a:t>Methodology</a:t>
            </a:r>
            <a:endParaRPr lang="en-US" sz="2400" dirty="0"/>
          </a:p>
          <a:p>
            <a:pPr algn="ctr"/>
            <a:r>
              <a:rPr lang="en-US" sz="2400" dirty="0" smtClean="0"/>
              <a:t>Anticipated Results</a:t>
            </a:r>
            <a:endParaRPr lang="en-US" sz="2400" dirty="0"/>
          </a:p>
          <a:p>
            <a:pPr algn="ctr"/>
            <a:r>
              <a:rPr lang="en-US" sz="2400" dirty="0" smtClean="0"/>
              <a:t>Timeline</a:t>
            </a:r>
            <a:endParaRPr lang="en-US" sz="2400" dirty="0"/>
          </a:p>
          <a:p>
            <a:pPr algn="ctr"/>
            <a:r>
              <a:rPr lang="en-US" sz="2400" dirty="0" smtClean="0"/>
              <a:t>Future Opportunities</a:t>
            </a:r>
          </a:p>
          <a:p>
            <a:pPr algn="ctr"/>
            <a:r>
              <a:rPr lang="en-US" sz="2400" dirty="0" smtClean="0"/>
              <a:t>Works Cited</a:t>
            </a:r>
          </a:p>
        </p:txBody>
      </p:sp>
    </p:spTree>
    <p:extLst>
      <p:ext uri="{BB962C8B-B14F-4D97-AF65-F5344CB8AC3E}">
        <p14:creationId xmlns:p14="http://schemas.microsoft.com/office/powerpoint/2010/main" val="6132622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64" y="5621883"/>
            <a:ext cx="7587961" cy="400110"/>
          </a:xfrm>
          <a:prstGeom prst="rect">
            <a:avLst/>
          </a:prstGeom>
          <a:noFill/>
        </p:spPr>
        <p:txBody>
          <a:bodyPr wrap="square" rtlCol="0">
            <a:spAutoFit/>
          </a:bodyPr>
          <a:lstStyle/>
          <a:p>
            <a:r>
              <a:rPr lang="en-US" sz="1000" dirty="0" smtClean="0">
                <a:solidFill>
                  <a:srgbClr val="262626"/>
                </a:solidFill>
                <a:latin typeface="ArialMT"/>
              </a:rPr>
              <a:t>Theoretical diagram of monastic complex sited relative to a water source based on location of mills. </a:t>
            </a:r>
          </a:p>
          <a:p>
            <a:r>
              <a:rPr lang="en-US" sz="1000" dirty="0" smtClean="0">
                <a:solidFill>
                  <a:srgbClr val="262626"/>
                </a:solidFill>
                <a:latin typeface="ArialMT"/>
              </a:rPr>
              <a:t>Modeled after Horn, Walter "Water </a:t>
            </a:r>
            <a:r>
              <a:rPr lang="en-US" sz="1000" dirty="0">
                <a:solidFill>
                  <a:srgbClr val="262626"/>
                </a:solidFill>
                <a:latin typeface="ArialMT"/>
              </a:rPr>
              <a:t>Power and the Plan of St. </a:t>
            </a:r>
            <a:r>
              <a:rPr lang="en-US" sz="1000" dirty="0" smtClean="0">
                <a:solidFill>
                  <a:srgbClr val="262626"/>
                </a:solidFill>
                <a:latin typeface="ArialMT"/>
              </a:rPr>
              <a:t>Gall” </a:t>
            </a:r>
            <a:r>
              <a:rPr lang="en-US" sz="1000" i="1" dirty="0" smtClean="0">
                <a:solidFill>
                  <a:srgbClr val="262626"/>
                </a:solidFill>
                <a:latin typeface="ArialMT"/>
              </a:rPr>
              <a:t>Journal of Medieval History </a:t>
            </a:r>
            <a:r>
              <a:rPr lang="en-US" sz="1000" dirty="0" smtClean="0">
                <a:solidFill>
                  <a:srgbClr val="262626"/>
                </a:solidFill>
                <a:latin typeface="ArialMT"/>
              </a:rPr>
              <a:t>1,3 (1975): 219-58.</a:t>
            </a:r>
            <a:endParaRPr lang="en-US" sz="1000" dirty="0"/>
          </a:p>
        </p:txBody>
      </p:sp>
      <p:sp>
        <p:nvSpPr>
          <p:cNvPr id="6" name="TextBox 5"/>
          <p:cNvSpPr txBox="1"/>
          <p:nvPr/>
        </p:nvSpPr>
        <p:spPr>
          <a:xfrm>
            <a:off x="0" y="41453"/>
            <a:ext cx="9144000" cy="584776"/>
          </a:xfrm>
          <a:prstGeom prst="rect">
            <a:avLst/>
          </a:prstGeom>
          <a:noFill/>
        </p:spPr>
        <p:txBody>
          <a:bodyPr wrap="square" rtlCol="0">
            <a:spAutoFit/>
          </a:bodyPr>
          <a:lstStyle/>
          <a:p>
            <a:pPr algn="ctr"/>
            <a:r>
              <a:rPr lang="en-US" sz="3200" dirty="0" smtClean="0"/>
              <a:t>Criteria: Hydrology</a:t>
            </a:r>
            <a:endParaRPr lang="en-US" sz="3200" dirty="0"/>
          </a:p>
        </p:txBody>
      </p:sp>
      <p:sp>
        <p:nvSpPr>
          <p:cNvPr id="5" name="Rectangle 4"/>
          <p:cNvSpPr/>
          <p:nvPr/>
        </p:nvSpPr>
        <p:spPr>
          <a:xfrm>
            <a:off x="1891187" y="658715"/>
            <a:ext cx="5367175" cy="261610"/>
          </a:xfrm>
          <a:prstGeom prst="rect">
            <a:avLst/>
          </a:prstGeom>
        </p:spPr>
        <p:txBody>
          <a:bodyPr wrap="none">
            <a:spAutoFit/>
          </a:bodyPr>
          <a:lstStyle/>
          <a:p>
            <a:r>
              <a:rPr lang="en-US" sz="1100" dirty="0" smtClean="0">
                <a:solidFill>
                  <a:srgbClr val="262626"/>
                </a:solidFill>
                <a:latin typeface="ArialMT"/>
              </a:rPr>
              <a:t>Candidate site areas must be in proximity of a stream (and within acceptable slope)</a:t>
            </a:r>
            <a:endParaRPr lang="en-US" dirty="0"/>
          </a:p>
        </p:txBody>
      </p:sp>
      <p:pic>
        <p:nvPicPr>
          <p:cNvPr id="7" name="Picture 6"/>
          <p:cNvPicPr>
            <a:picLocks noChangeAspect="1"/>
          </p:cNvPicPr>
          <p:nvPr/>
        </p:nvPicPr>
        <p:blipFill>
          <a:blip r:embed="rId3"/>
          <a:stretch>
            <a:fillRect/>
          </a:stretch>
        </p:blipFill>
        <p:spPr>
          <a:xfrm>
            <a:off x="111091" y="1495425"/>
            <a:ext cx="8842409" cy="4126458"/>
          </a:xfrm>
          <a:prstGeom prst="rect">
            <a:avLst/>
          </a:prstGeom>
          <a:ln w="3175">
            <a:solidFill>
              <a:schemeClr val="tx1"/>
            </a:solidFill>
          </a:ln>
        </p:spPr>
      </p:pic>
    </p:spTree>
    <p:extLst>
      <p:ext uri="{BB962C8B-B14F-4D97-AF65-F5344CB8AC3E}">
        <p14:creationId xmlns:p14="http://schemas.microsoft.com/office/powerpoint/2010/main" val="19236823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1453"/>
            <a:ext cx="9144000" cy="584776"/>
          </a:xfrm>
          <a:prstGeom prst="rect">
            <a:avLst/>
          </a:prstGeom>
          <a:noFill/>
        </p:spPr>
        <p:txBody>
          <a:bodyPr wrap="square" rtlCol="0">
            <a:spAutoFit/>
          </a:bodyPr>
          <a:lstStyle/>
          <a:p>
            <a:pPr algn="ctr"/>
            <a:r>
              <a:rPr lang="en-US" sz="3200" dirty="0" smtClean="0"/>
              <a:t>Criteria: Slope</a:t>
            </a:r>
            <a:endParaRPr lang="en-US" sz="3200" dirty="0"/>
          </a:p>
        </p:txBody>
      </p:sp>
      <p:sp>
        <p:nvSpPr>
          <p:cNvPr id="3" name="Rectangle 2"/>
          <p:cNvSpPr/>
          <p:nvPr/>
        </p:nvSpPr>
        <p:spPr>
          <a:xfrm>
            <a:off x="2485099" y="658715"/>
            <a:ext cx="3778599" cy="430887"/>
          </a:xfrm>
          <a:prstGeom prst="rect">
            <a:avLst/>
          </a:prstGeom>
        </p:spPr>
        <p:txBody>
          <a:bodyPr wrap="none">
            <a:spAutoFit/>
          </a:bodyPr>
          <a:lstStyle/>
          <a:p>
            <a:pPr algn="ctr"/>
            <a:r>
              <a:rPr lang="en-US" sz="1100" b="1" dirty="0" smtClean="0">
                <a:solidFill>
                  <a:srgbClr val="262626"/>
                </a:solidFill>
                <a:latin typeface="ArialMT"/>
              </a:rPr>
              <a:t>SLOPE &lt;= 8.0 %</a:t>
            </a:r>
          </a:p>
          <a:p>
            <a:pPr algn="ctr"/>
            <a:r>
              <a:rPr lang="en-US" sz="1100" dirty="0" smtClean="0">
                <a:solidFill>
                  <a:srgbClr val="262626"/>
                </a:solidFill>
                <a:latin typeface="ArialMT"/>
              </a:rPr>
              <a:t>Candidate site areas with slope less than or equal to 8%</a:t>
            </a:r>
            <a:endParaRPr lang="en-US" dirty="0"/>
          </a:p>
        </p:txBody>
      </p:sp>
      <p:pic>
        <p:nvPicPr>
          <p:cNvPr id="5" name="Picture 4"/>
          <p:cNvPicPr>
            <a:picLocks noChangeAspect="1"/>
          </p:cNvPicPr>
          <p:nvPr/>
        </p:nvPicPr>
        <p:blipFill>
          <a:blip r:embed="rId3"/>
          <a:stretch>
            <a:fillRect/>
          </a:stretch>
        </p:blipFill>
        <p:spPr>
          <a:xfrm>
            <a:off x="1562100" y="1443376"/>
            <a:ext cx="5940982" cy="4237154"/>
          </a:xfrm>
          <a:prstGeom prst="rect">
            <a:avLst/>
          </a:prstGeom>
          <a:ln>
            <a:solidFill>
              <a:schemeClr val="tx1">
                <a:lumMod val="95000"/>
                <a:lumOff val="5000"/>
              </a:schemeClr>
            </a:solidFill>
          </a:ln>
        </p:spPr>
      </p:pic>
      <p:sp>
        <p:nvSpPr>
          <p:cNvPr id="6" name="Rectangle 5"/>
          <p:cNvSpPr/>
          <p:nvPr/>
        </p:nvSpPr>
        <p:spPr>
          <a:xfrm>
            <a:off x="1459770" y="5680530"/>
            <a:ext cx="3570515" cy="261610"/>
          </a:xfrm>
          <a:prstGeom prst="rect">
            <a:avLst/>
          </a:prstGeom>
        </p:spPr>
        <p:txBody>
          <a:bodyPr wrap="square">
            <a:spAutoFit/>
          </a:bodyPr>
          <a:lstStyle/>
          <a:p>
            <a:r>
              <a:rPr lang="en-US" sz="1100" dirty="0" smtClean="0">
                <a:solidFill>
                  <a:srgbClr val="262626"/>
                </a:solidFill>
                <a:latin typeface="ArialMT"/>
              </a:rPr>
              <a:t>Another site selection criteria is slope. </a:t>
            </a:r>
            <a:endParaRPr lang="en-US" sz="1100" dirty="0"/>
          </a:p>
        </p:txBody>
      </p:sp>
    </p:spTree>
    <p:extLst>
      <p:ext uri="{BB962C8B-B14F-4D97-AF65-F5344CB8AC3E}">
        <p14:creationId xmlns:p14="http://schemas.microsoft.com/office/powerpoint/2010/main" val="5735268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4"/>
          <p:cNvSpPr>
            <a:spLocks noChangeAspect="1"/>
          </p:cNvSpPr>
          <p:nvPr/>
        </p:nvSpPr>
        <p:spPr>
          <a:xfrm>
            <a:off x="442388" y="1729345"/>
            <a:ext cx="2272992" cy="22187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lvl="0" defTabSz="533400" rtl="0">
              <a:lnSpc>
                <a:spcPct val="90000"/>
              </a:lnSpc>
              <a:spcBef>
                <a:spcPct val="0"/>
              </a:spcBef>
              <a:spcAft>
                <a:spcPct val="35000"/>
              </a:spcAft>
            </a:pPr>
            <a:r>
              <a:rPr lang="en-US" sz="1050" kern="1200" dirty="0" smtClean="0">
                <a:solidFill>
                  <a:schemeClr val="tx1"/>
                </a:solidFill>
              </a:rPr>
              <a:t>Research publications and identify </a:t>
            </a:r>
            <a:r>
              <a:rPr lang="en-US" sz="1050" dirty="0" smtClean="0">
                <a:solidFill>
                  <a:schemeClr val="tx1"/>
                </a:solidFill>
              </a:rPr>
              <a:t>possible a</a:t>
            </a:r>
            <a:r>
              <a:rPr lang="en-US" sz="1050" kern="1200" dirty="0" smtClean="0">
                <a:solidFill>
                  <a:schemeClr val="tx1"/>
                </a:solidFill>
              </a:rPr>
              <a:t>nswers for “Why was the Plan of St. Gall designed and authored?”</a:t>
            </a:r>
          </a:p>
          <a:p>
            <a:pPr lvl="0" defTabSz="533400" rtl="0">
              <a:lnSpc>
                <a:spcPct val="90000"/>
              </a:lnSpc>
              <a:spcBef>
                <a:spcPct val="0"/>
              </a:spcBef>
              <a:spcAft>
                <a:spcPct val="35000"/>
              </a:spcAft>
            </a:pPr>
            <a:r>
              <a:rPr lang="en-US" sz="1050" dirty="0" smtClean="0">
                <a:solidFill>
                  <a:schemeClr val="tx1"/>
                </a:solidFill>
              </a:rPr>
              <a:t>Of the varying possibilities, determine if it plausible that the Plan could have been designed for upgrading the abbey at St. Gall?</a:t>
            </a:r>
          </a:p>
          <a:p>
            <a:pPr lvl="0" defTabSz="533400" rtl="0">
              <a:lnSpc>
                <a:spcPct val="90000"/>
              </a:lnSpc>
              <a:spcBef>
                <a:spcPct val="0"/>
              </a:spcBef>
              <a:spcAft>
                <a:spcPct val="35000"/>
              </a:spcAft>
            </a:pPr>
            <a:endParaRPr lang="en-US" sz="1050" dirty="0">
              <a:solidFill>
                <a:schemeClr val="tx1"/>
              </a:solidFill>
            </a:endParaRPr>
          </a:p>
          <a:p>
            <a:pPr lvl="0" defTabSz="533400">
              <a:lnSpc>
                <a:spcPct val="90000"/>
              </a:lnSpc>
              <a:spcBef>
                <a:spcPct val="0"/>
              </a:spcBef>
              <a:spcAft>
                <a:spcPct val="35000"/>
              </a:spcAft>
            </a:pPr>
            <a:r>
              <a:rPr lang="en-US" sz="1200" b="1" dirty="0" smtClean="0">
                <a:solidFill>
                  <a:schemeClr val="tx1"/>
                </a:solidFill>
              </a:rPr>
              <a:t>Yes- definitely plausible.</a:t>
            </a:r>
            <a:endParaRPr lang="en-US" sz="1050" b="1" dirty="0" smtClean="0">
              <a:solidFill>
                <a:schemeClr val="tx1"/>
              </a:solidFill>
            </a:endParaRPr>
          </a:p>
          <a:p>
            <a:pPr lvl="0" defTabSz="533400">
              <a:lnSpc>
                <a:spcPct val="90000"/>
              </a:lnSpc>
              <a:spcBef>
                <a:spcPct val="0"/>
              </a:spcBef>
              <a:spcAft>
                <a:spcPct val="35000"/>
              </a:spcAft>
            </a:pPr>
            <a:r>
              <a:rPr lang="en-US" sz="1050" dirty="0" smtClean="0">
                <a:solidFill>
                  <a:schemeClr val="tx1"/>
                </a:solidFill>
              </a:rPr>
              <a:t>Published </a:t>
            </a:r>
            <a:r>
              <a:rPr lang="en-US" sz="1050" dirty="0">
                <a:solidFill>
                  <a:schemeClr val="tx1"/>
                </a:solidFill>
              </a:rPr>
              <a:t>evidence was </a:t>
            </a:r>
            <a:r>
              <a:rPr lang="en-US" sz="1050" dirty="0" smtClean="0">
                <a:solidFill>
                  <a:schemeClr val="tx1"/>
                </a:solidFill>
              </a:rPr>
              <a:t>found.  Therefore</a:t>
            </a:r>
            <a:r>
              <a:rPr lang="en-US" sz="1050" dirty="0">
                <a:solidFill>
                  <a:schemeClr val="tx1"/>
                </a:solidFill>
              </a:rPr>
              <a:t>, the specific research question can be crafted</a:t>
            </a:r>
            <a:r>
              <a:rPr lang="en-US" sz="1050" dirty="0" smtClean="0">
                <a:solidFill>
                  <a:schemeClr val="tx1"/>
                </a:solidFill>
              </a:rPr>
              <a:t>.</a:t>
            </a:r>
            <a:endParaRPr lang="en-US" sz="1050" dirty="0">
              <a:solidFill>
                <a:schemeClr val="tx1"/>
              </a:solidFill>
            </a:endParaRPr>
          </a:p>
        </p:txBody>
      </p:sp>
      <p:grpSp>
        <p:nvGrpSpPr>
          <p:cNvPr id="7" name="Group 6"/>
          <p:cNvGrpSpPr/>
          <p:nvPr/>
        </p:nvGrpSpPr>
        <p:grpSpPr>
          <a:xfrm>
            <a:off x="442389" y="4260478"/>
            <a:ext cx="1650693" cy="336495"/>
            <a:chOff x="258603" y="4022653"/>
            <a:chExt cx="1650693" cy="336495"/>
          </a:xfrm>
        </p:grpSpPr>
        <p:sp>
          <p:nvSpPr>
            <p:cNvPr id="82" name="Rounded Rectangle 4"/>
            <p:cNvSpPr/>
            <p:nvPr/>
          </p:nvSpPr>
          <p:spPr>
            <a:xfrm>
              <a:off x="258603" y="4022653"/>
              <a:ext cx="1650693" cy="3364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defTabSz="533400" rtl="0">
                <a:lnSpc>
                  <a:spcPct val="90000"/>
                </a:lnSpc>
                <a:spcBef>
                  <a:spcPct val="0"/>
                </a:spcBef>
                <a:spcAft>
                  <a:spcPct val="35000"/>
                </a:spcAft>
              </a:pPr>
              <a:r>
                <a:rPr lang="en-US" sz="1400" b="1" kern="1200" dirty="0" smtClean="0">
                  <a:solidFill>
                    <a:schemeClr val="tx1"/>
                  </a:solidFill>
                </a:rPr>
                <a:t>Research Question</a:t>
              </a:r>
            </a:p>
          </p:txBody>
        </p:sp>
        <p:sp>
          <p:nvSpPr>
            <p:cNvPr id="103" name="Rectangle 102"/>
            <p:cNvSpPr/>
            <p:nvPr/>
          </p:nvSpPr>
          <p:spPr>
            <a:xfrm>
              <a:off x="297382" y="4274306"/>
              <a:ext cx="1371600" cy="27432"/>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5" name="Rectangle 104"/>
          <p:cNvSpPr/>
          <p:nvPr/>
        </p:nvSpPr>
        <p:spPr>
          <a:xfrm flipV="1">
            <a:off x="6376005" y="2001118"/>
            <a:ext cx="1828800" cy="27432"/>
          </a:xfrm>
          <a:prstGeom prst="rect">
            <a:avLst/>
          </a:prstGeom>
          <a:solidFill>
            <a:schemeClr val="tx1">
              <a:lumMod val="75000"/>
              <a:lumOff val="25000"/>
            </a:schemeClr>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394816" y="1378576"/>
            <a:ext cx="1518364" cy="320344"/>
          </a:xfrm>
          <a:prstGeom prst="rect">
            <a:avLst/>
          </a:prstGeom>
        </p:spPr>
        <p:txBody>
          <a:bodyPr wrap="none">
            <a:spAutoFit/>
          </a:bodyPr>
          <a:lstStyle/>
          <a:p>
            <a:pPr>
              <a:lnSpc>
                <a:spcPct val="107000"/>
              </a:lnSpc>
              <a:spcAft>
                <a:spcPts val="800"/>
              </a:spcAft>
            </a:pPr>
            <a:r>
              <a:rPr lang="en-US" sz="14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Literature Review</a:t>
            </a:r>
            <a:endParaRPr lang="en-US" sz="1400" dirty="0"/>
          </a:p>
        </p:txBody>
      </p:sp>
      <p:sp>
        <p:nvSpPr>
          <p:cNvPr id="60" name="Rectangle 59"/>
          <p:cNvSpPr/>
          <p:nvPr/>
        </p:nvSpPr>
        <p:spPr>
          <a:xfrm flipV="1">
            <a:off x="474323" y="1644442"/>
            <a:ext cx="1577340" cy="27432"/>
          </a:xfrm>
          <a:prstGeom prst="rect">
            <a:avLst/>
          </a:prstGeom>
          <a:solidFill>
            <a:schemeClr val="tx1">
              <a:lumMod val="75000"/>
              <a:lumOff val="25000"/>
            </a:schemeClr>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ectangle 71"/>
          <p:cNvSpPr/>
          <p:nvPr/>
        </p:nvSpPr>
        <p:spPr>
          <a:xfrm>
            <a:off x="6376005" y="774612"/>
            <a:ext cx="2434181" cy="487569"/>
          </a:xfrm>
          <a:prstGeom prst="rect">
            <a:avLst/>
          </a:prstGeom>
        </p:spPr>
        <p:txBody>
          <a:bodyPr wrap="square">
            <a:spAutoFit/>
          </a:bodyPr>
          <a:lstStyle/>
          <a:p>
            <a:pPr algn="ctr">
              <a:lnSpc>
                <a:spcPct val="107000"/>
              </a:lnSpc>
              <a:spcAft>
                <a:spcPts val="800"/>
              </a:spcAft>
            </a:pPr>
            <a:r>
              <a:rPr lang="en-US" sz="1200" b="1"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ANALYSIS to IDENTIFY CANDIDATE SITES and PRESENT RESULTS</a:t>
            </a:r>
            <a:endParaRPr lang="en-US" sz="1200" i="1" dirty="0"/>
          </a:p>
        </p:txBody>
      </p:sp>
      <p:sp>
        <p:nvSpPr>
          <p:cNvPr id="107" name="Rounded Rectangle 4"/>
          <p:cNvSpPr/>
          <p:nvPr/>
        </p:nvSpPr>
        <p:spPr>
          <a:xfrm>
            <a:off x="3258460" y="1338083"/>
            <a:ext cx="1538968" cy="252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defTabSz="533400" rtl="0">
              <a:lnSpc>
                <a:spcPct val="90000"/>
              </a:lnSpc>
              <a:spcBef>
                <a:spcPct val="0"/>
              </a:spcBef>
              <a:spcAft>
                <a:spcPct val="35000"/>
              </a:spcAft>
            </a:pPr>
            <a:r>
              <a:rPr lang="en-US" sz="1400" b="1" kern="1200" dirty="0" smtClean="0">
                <a:solidFill>
                  <a:schemeClr val="tx1"/>
                </a:solidFill>
              </a:rPr>
              <a:t>Data</a:t>
            </a:r>
          </a:p>
        </p:txBody>
      </p:sp>
      <p:sp>
        <p:nvSpPr>
          <p:cNvPr id="110" name="Rectangle 109"/>
          <p:cNvSpPr/>
          <p:nvPr/>
        </p:nvSpPr>
        <p:spPr>
          <a:xfrm>
            <a:off x="3286651" y="1560390"/>
            <a:ext cx="1920240" cy="27432"/>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94816" y="4596973"/>
            <a:ext cx="2320564" cy="769441"/>
          </a:xfrm>
          <a:prstGeom prst="rect">
            <a:avLst/>
          </a:prstGeom>
          <a:noFill/>
          <a:ln>
            <a:noFill/>
          </a:ln>
        </p:spPr>
        <p:txBody>
          <a:bodyPr wrap="square">
            <a:spAutoFit/>
          </a:bodyPr>
          <a:lstStyle/>
          <a:p>
            <a:pPr lvl="0"/>
            <a:r>
              <a:rPr lang="en-US" sz="1100" dirty="0" smtClean="0"/>
              <a:t>“</a:t>
            </a:r>
            <a:r>
              <a:rPr lang="en-US" sz="1100" dirty="0"/>
              <a:t>What candidate sites in present day St. Gallen satisfy implicit and deduced site criteria for the Plan of St. Gall</a:t>
            </a:r>
            <a:r>
              <a:rPr lang="en-US" sz="1100" dirty="0" smtClean="0"/>
              <a:t>”?</a:t>
            </a:r>
            <a:endParaRPr lang="en-US" sz="1100" dirty="0"/>
          </a:p>
        </p:txBody>
      </p:sp>
      <p:sp>
        <p:nvSpPr>
          <p:cNvPr id="111" name="Rectangle 110"/>
          <p:cNvSpPr/>
          <p:nvPr/>
        </p:nvSpPr>
        <p:spPr>
          <a:xfrm>
            <a:off x="394815" y="666342"/>
            <a:ext cx="2150710" cy="685188"/>
          </a:xfrm>
          <a:prstGeom prst="rect">
            <a:avLst/>
          </a:prstGeom>
        </p:spPr>
        <p:txBody>
          <a:bodyPr wrap="square">
            <a:spAutoFit/>
          </a:bodyPr>
          <a:lstStyle/>
          <a:p>
            <a:pPr algn="ctr">
              <a:lnSpc>
                <a:spcPct val="107000"/>
              </a:lnSpc>
              <a:spcAft>
                <a:spcPts val="800"/>
              </a:spcAft>
            </a:pPr>
            <a:r>
              <a:rPr lang="en-US" sz="1200" b="1" i="1" dirty="0" smtClean="0">
                <a:latin typeface="Calibri" panose="020F0502020204030204" pitchFamily="34" charset="0"/>
                <a:ea typeface="Calibri" panose="020F0502020204030204" pitchFamily="34" charset="0"/>
                <a:cs typeface="Times New Roman" panose="02020603050405020304" pitchFamily="18" charset="0"/>
              </a:rPr>
              <a:t>LITERATURE REVIEW &amp; IDENTIFY the RESEARCH QUESTION</a:t>
            </a:r>
            <a:endParaRPr lang="en-US" sz="1200" i="1" dirty="0"/>
          </a:p>
        </p:txBody>
      </p:sp>
      <p:sp>
        <p:nvSpPr>
          <p:cNvPr id="112" name="Rectangle 111"/>
          <p:cNvSpPr/>
          <p:nvPr/>
        </p:nvSpPr>
        <p:spPr>
          <a:xfrm>
            <a:off x="3186794" y="1612724"/>
            <a:ext cx="2513926" cy="1869743"/>
          </a:xfrm>
          <a:prstGeom prst="rect">
            <a:avLst/>
          </a:prstGeom>
        </p:spPr>
        <p:txBody>
          <a:bodyPr wrap="square">
            <a:spAutoFit/>
          </a:bodyPr>
          <a:lstStyle/>
          <a:p>
            <a:r>
              <a:rPr lang="en-US" sz="1050" dirty="0" smtClean="0"/>
              <a:t>1. Plan of St. Gall (Scaled reproduction)</a:t>
            </a:r>
          </a:p>
          <a:p>
            <a:pPr marL="171450" indent="-171450">
              <a:buFont typeface="Arial" panose="020B0604020202020204" pitchFamily="34" charset="0"/>
              <a:buChar char="•"/>
            </a:pPr>
            <a:r>
              <a:rPr lang="en-US" sz="1050" dirty="0" smtClean="0"/>
              <a:t>Scan 31” x 45” reproduction to high resolution .jpg</a:t>
            </a:r>
          </a:p>
          <a:p>
            <a:pPr marL="171450" indent="-171450">
              <a:buFont typeface="Arial" panose="020B0604020202020204" pitchFamily="34" charset="0"/>
              <a:buChar char="•"/>
            </a:pPr>
            <a:r>
              <a:rPr lang="en-US" sz="1050" dirty="0" smtClean="0"/>
              <a:t>Georeference</a:t>
            </a:r>
            <a:endParaRPr lang="en-US" sz="1050" dirty="0"/>
          </a:p>
          <a:p>
            <a:pPr marL="171450" indent="-171450">
              <a:buFont typeface="Arial" panose="020B0604020202020204" pitchFamily="34" charset="0"/>
              <a:buChar char="•"/>
            </a:pPr>
            <a:r>
              <a:rPr lang="en-US" sz="1050" dirty="0" smtClean="0"/>
              <a:t>Digitize features, add attributes</a:t>
            </a:r>
          </a:p>
          <a:p>
            <a:pPr marL="171450" indent="-171450">
              <a:buFont typeface="Arial" panose="020B0604020202020204" pitchFamily="34" charset="0"/>
              <a:buChar char="•"/>
            </a:pPr>
            <a:r>
              <a:rPr lang="en-US" sz="1050" dirty="0" smtClean="0"/>
              <a:t>Functional Areas: monk/laity divide</a:t>
            </a:r>
          </a:p>
          <a:p>
            <a:endParaRPr lang="en-US" sz="1050" dirty="0" smtClean="0"/>
          </a:p>
          <a:p>
            <a:r>
              <a:rPr lang="en-US" sz="1050" dirty="0" smtClean="0"/>
              <a:t>2. DHM (Digital Height Model)</a:t>
            </a:r>
          </a:p>
          <a:p>
            <a:r>
              <a:rPr lang="en-US" sz="1050" dirty="0" smtClean="0"/>
              <a:t>3. Hydrology &amp; other vector features</a:t>
            </a:r>
          </a:p>
          <a:p>
            <a:r>
              <a:rPr lang="en-US" sz="1050" dirty="0" smtClean="0"/>
              <a:t>4. </a:t>
            </a:r>
            <a:r>
              <a:rPr lang="en-US" sz="1050" dirty="0" err="1" smtClean="0"/>
              <a:t>Orthorectified</a:t>
            </a:r>
            <a:r>
              <a:rPr lang="en-US" sz="1050" dirty="0" smtClean="0"/>
              <a:t> 3-band imagery (19 km2)</a:t>
            </a:r>
            <a:endParaRPr lang="en-US" sz="1050" dirty="0"/>
          </a:p>
          <a:p>
            <a:endParaRPr lang="en-US" sz="1050" dirty="0" smtClean="0"/>
          </a:p>
        </p:txBody>
      </p:sp>
      <p:sp>
        <p:nvSpPr>
          <p:cNvPr id="55" name="Rounded Rectangle 4"/>
          <p:cNvSpPr/>
          <p:nvPr/>
        </p:nvSpPr>
        <p:spPr>
          <a:xfrm>
            <a:off x="6397154" y="1842141"/>
            <a:ext cx="1881049" cy="172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defTabSz="533400" rtl="0">
              <a:lnSpc>
                <a:spcPct val="90000"/>
              </a:lnSpc>
              <a:spcBef>
                <a:spcPct val="0"/>
              </a:spcBef>
              <a:spcAft>
                <a:spcPct val="35000"/>
              </a:spcAft>
            </a:pPr>
            <a:r>
              <a:rPr lang="en-US" sz="1400" b="1" kern="1200" dirty="0" smtClean="0">
                <a:solidFill>
                  <a:schemeClr val="tx1"/>
                </a:solidFill>
              </a:rPr>
              <a:t>Identify Candidate Sites</a:t>
            </a:r>
          </a:p>
        </p:txBody>
      </p:sp>
      <p:sp>
        <p:nvSpPr>
          <p:cNvPr id="56" name="Rectangle 55"/>
          <p:cNvSpPr/>
          <p:nvPr/>
        </p:nvSpPr>
        <p:spPr>
          <a:xfrm>
            <a:off x="3180753" y="4091967"/>
            <a:ext cx="2497981" cy="1869743"/>
          </a:xfrm>
          <a:prstGeom prst="rect">
            <a:avLst/>
          </a:prstGeom>
        </p:spPr>
        <p:txBody>
          <a:bodyPr wrap="square">
            <a:spAutoFit/>
          </a:bodyPr>
          <a:lstStyle/>
          <a:p>
            <a:r>
              <a:rPr lang="en-US" sz="1050" b="1" dirty="0" smtClean="0"/>
              <a:t>Study Area/Boundary</a:t>
            </a:r>
            <a:r>
              <a:rPr lang="en-US" sz="1050" b="1" dirty="0"/>
              <a:t>:</a:t>
            </a:r>
            <a:br>
              <a:rPr lang="en-US" sz="1050" b="1" dirty="0"/>
            </a:br>
            <a:r>
              <a:rPr lang="en-US" sz="1050" dirty="0"/>
              <a:t>Medieval </a:t>
            </a:r>
            <a:r>
              <a:rPr lang="en-US" sz="1050" dirty="0" smtClean="0"/>
              <a:t>core and </a:t>
            </a:r>
            <a:r>
              <a:rPr lang="en-US" sz="1050" dirty="0"/>
              <a:t>adjacent </a:t>
            </a:r>
            <a:r>
              <a:rPr lang="en-US" sz="1050" dirty="0" smtClean="0"/>
              <a:t>extent of </a:t>
            </a:r>
            <a:r>
              <a:rPr lang="en-US" sz="1050" dirty="0"/>
              <a:t>St. Gallen, Switzerland</a:t>
            </a:r>
          </a:p>
          <a:p>
            <a:endParaRPr lang="en-US" sz="1050" b="1" dirty="0" smtClean="0"/>
          </a:p>
          <a:p>
            <a:r>
              <a:rPr lang="en-US" sz="1050" b="1" dirty="0" smtClean="0"/>
              <a:t>Selection Criteria:</a:t>
            </a:r>
          </a:p>
          <a:p>
            <a:r>
              <a:rPr lang="en-US" sz="1050" dirty="0" smtClean="0"/>
              <a:t>1. Dimensions </a:t>
            </a:r>
            <a:r>
              <a:rPr lang="en-US" sz="1050" dirty="0"/>
              <a:t>of Monastery Complex</a:t>
            </a:r>
          </a:p>
          <a:p>
            <a:r>
              <a:rPr lang="en-US" sz="1050" dirty="0" smtClean="0"/>
              <a:t>2. Effective </a:t>
            </a:r>
            <a:r>
              <a:rPr lang="en-US" sz="1050" dirty="0"/>
              <a:t>Monk/Laity Divide</a:t>
            </a:r>
          </a:p>
          <a:p>
            <a:r>
              <a:rPr lang="en-US" sz="1050" dirty="0" smtClean="0"/>
              <a:t>3. Aspect of Church Nave and Cloister southwestern exposure</a:t>
            </a:r>
            <a:endParaRPr lang="en-US" sz="1050" dirty="0"/>
          </a:p>
          <a:p>
            <a:r>
              <a:rPr lang="en-US" sz="1050" dirty="0" smtClean="0"/>
              <a:t>4. Proximity </a:t>
            </a:r>
            <a:r>
              <a:rPr lang="en-US" sz="1050" dirty="0"/>
              <a:t>to hydrology</a:t>
            </a:r>
          </a:p>
          <a:p>
            <a:r>
              <a:rPr lang="en-US" sz="1050" dirty="0" smtClean="0"/>
              <a:t>5. Slope</a:t>
            </a:r>
            <a:endParaRPr lang="en-US" sz="1050" dirty="0"/>
          </a:p>
        </p:txBody>
      </p:sp>
      <p:grpSp>
        <p:nvGrpSpPr>
          <p:cNvPr id="28" name="Group 27"/>
          <p:cNvGrpSpPr/>
          <p:nvPr/>
        </p:nvGrpSpPr>
        <p:grpSpPr>
          <a:xfrm>
            <a:off x="6523005" y="4442539"/>
            <a:ext cx="1630524" cy="281140"/>
            <a:chOff x="7089969" y="1079872"/>
            <a:chExt cx="1630524" cy="281140"/>
          </a:xfrm>
        </p:grpSpPr>
        <p:sp>
          <p:nvSpPr>
            <p:cNvPr id="71" name="Rectangle 70"/>
            <p:cNvSpPr/>
            <p:nvPr/>
          </p:nvSpPr>
          <p:spPr>
            <a:xfrm flipV="1">
              <a:off x="7089969" y="1322292"/>
              <a:ext cx="1371600" cy="27432"/>
            </a:xfrm>
            <a:prstGeom prst="rect">
              <a:avLst/>
            </a:prstGeom>
            <a:solidFill>
              <a:schemeClr val="tx1">
                <a:lumMod val="75000"/>
                <a:lumOff val="25000"/>
              </a:schemeClr>
            </a:solidFill>
            <a:ln w="31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4"/>
            <p:cNvSpPr/>
            <p:nvPr/>
          </p:nvSpPr>
          <p:spPr>
            <a:xfrm>
              <a:off x="7172474" y="1079872"/>
              <a:ext cx="1548019" cy="2811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t" anchorCtr="0">
              <a:noAutofit/>
            </a:bodyPr>
            <a:lstStyle/>
            <a:p>
              <a:pPr lvl="0" defTabSz="533400" rtl="0">
                <a:lnSpc>
                  <a:spcPct val="90000"/>
                </a:lnSpc>
                <a:spcBef>
                  <a:spcPct val="0"/>
                </a:spcBef>
                <a:spcAft>
                  <a:spcPct val="35000"/>
                </a:spcAft>
              </a:pPr>
              <a:r>
                <a:rPr lang="en-US" sz="1400" b="1" kern="1200" dirty="0" smtClean="0">
                  <a:solidFill>
                    <a:schemeClr val="tx1"/>
                  </a:solidFill>
                </a:rPr>
                <a:t>Results</a:t>
              </a:r>
            </a:p>
          </p:txBody>
        </p:sp>
      </p:grpSp>
      <p:sp>
        <p:nvSpPr>
          <p:cNvPr id="18" name="Rectangle 17"/>
          <p:cNvSpPr/>
          <p:nvPr/>
        </p:nvSpPr>
        <p:spPr>
          <a:xfrm>
            <a:off x="6490070" y="4782385"/>
            <a:ext cx="1959109" cy="1061829"/>
          </a:xfrm>
          <a:prstGeom prst="rect">
            <a:avLst/>
          </a:prstGeom>
        </p:spPr>
        <p:txBody>
          <a:bodyPr wrap="square">
            <a:spAutoFit/>
          </a:bodyPr>
          <a:lstStyle/>
          <a:p>
            <a:r>
              <a:rPr lang="en-US" sz="1050" dirty="0" smtClean="0"/>
              <a:t>Present candidate sites.</a:t>
            </a:r>
          </a:p>
          <a:p>
            <a:endParaRPr lang="en-US" sz="1050" dirty="0"/>
          </a:p>
          <a:p>
            <a:r>
              <a:rPr lang="en-US" sz="1050" dirty="0" smtClean="0"/>
              <a:t>Different maps and details</a:t>
            </a:r>
          </a:p>
          <a:p>
            <a:endParaRPr lang="en-US" sz="1050" dirty="0" smtClean="0"/>
          </a:p>
          <a:p>
            <a:r>
              <a:rPr lang="en-US" sz="1050" dirty="0" smtClean="0"/>
              <a:t>Ex: an overlay against current city of St. Gallen</a:t>
            </a:r>
            <a:endParaRPr lang="en-US" sz="1050" dirty="0"/>
          </a:p>
        </p:txBody>
      </p:sp>
      <p:sp>
        <p:nvSpPr>
          <p:cNvPr id="31" name="Rectangle 2"/>
          <p:cNvSpPr txBox="1">
            <a:spLocks noRot="1" noChangeArrowheads="1"/>
          </p:cNvSpPr>
          <p:nvPr/>
        </p:nvSpPr>
        <p:spPr>
          <a:xfrm>
            <a:off x="2830" y="214951"/>
            <a:ext cx="9144000" cy="41504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dirty="0" smtClean="0"/>
              <a:t>Methodology</a:t>
            </a:r>
            <a:endParaRPr lang="en-US" sz="3200" dirty="0"/>
          </a:p>
          <a:p>
            <a:pPr algn="ctr">
              <a:defRPr/>
            </a:pPr>
            <a:endParaRPr lang="en-US" sz="3600" dirty="0" smtClean="0"/>
          </a:p>
        </p:txBody>
      </p:sp>
      <p:sp>
        <p:nvSpPr>
          <p:cNvPr id="30" name="Rectangle 29"/>
          <p:cNvSpPr/>
          <p:nvPr/>
        </p:nvSpPr>
        <p:spPr>
          <a:xfrm>
            <a:off x="3087809" y="710507"/>
            <a:ext cx="2441749" cy="487569"/>
          </a:xfrm>
          <a:prstGeom prst="rect">
            <a:avLst/>
          </a:prstGeom>
        </p:spPr>
        <p:txBody>
          <a:bodyPr wrap="square">
            <a:spAutoFit/>
          </a:bodyPr>
          <a:lstStyle/>
          <a:p>
            <a:pPr algn="ctr">
              <a:lnSpc>
                <a:spcPct val="107000"/>
              </a:lnSpc>
              <a:spcAft>
                <a:spcPts val="800"/>
              </a:spcAft>
            </a:pPr>
            <a:r>
              <a:rPr lang="en-US" sz="1200" b="1" i="1" dirty="0" smtClean="0">
                <a:latin typeface="Calibri" panose="020F0502020204030204" pitchFamily="34" charset="0"/>
                <a:ea typeface="Calibri" panose="020F0502020204030204" pitchFamily="34" charset="0"/>
                <a:cs typeface="Times New Roman" panose="02020603050405020304" pitchFamily="18" charset="0"/>
              </a:rPr>
              <a:t>OBTAIN DATA and DETERMINE SELECTION CRITERIA</a:t>
            </a:r>
            <a:endParaRPr lang="en-US" sz="1200" i="1" dirty="0"/>
          </a:p>
        </p:txBody>
      </p:sp>
      <p:sp>
        <p:nvSpPr>
          <p:cNvPr id="19" name="TextBox 18"/>
          <p:cNvSpPr txBox="1"/>
          <p:nvPr/>
        </p:nvSpPr>
        <p:spPr>
          <a:xfrm>
            <a:off x="4978959" y="3084840"/>
            <a:ext cx="65" cy="276999"/>
          </a:xfrm>
          <a:prstGeom prst="rect">
            <a:avLst/>
          </a:prstGeom>
          <a:noFill/>
        </p:spPr>
        <p:txBody>
          <a:bodyPr wrap="none" lIns="0" tIns="0" rIns="0" bIns="0" rtlCol="0">
            <a:spAutoFit/>
          </a:bodyPr>
          <a:lstStyle/>
          <a:p>
            <a:endParaRPr lang="en-US" dirty="0"/>
          </a:p>
        </p:txBody>
      </p:sp>
      <p:sp>
        <p:nvSpPr>
          <p:cNvPr id="20" name="Octagon 19"/>
          <p:cNvSpPr>
            <a:spLocks noChangeAspect="1"/>
          </p:cNvSpPr>
          <p:nvPr/>
        </p:nvSpPr>
        <p:spPr>
          <a:xfrm>
            <a:off x="290292" y="1298391"/>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1</a:t>
            </a:r>
            <a:endParaRPr lang="en-US" sz="1200" dirty="0"/>
          </a:p>
        </p:txBody>
      </p:sp>
      <p:sp>
        <p:nvSpPr>
          <p:cNvPr id="48" name="Octagon 47"/>
          <p:cNvSpPr>
            <a:spLocks noChangeAspect="1"/>
          </p:cNvSpPr>
          <p:nvPr/>
        </p:nvSpPr>
        <p:spPr>
          <a:xfrm>
            <a:off x="290558" y="4195340"/>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2</a:t>
            </a:r>
            <a:endParaRPr lang="en-US" sz="1200" dirty="0"/>
          </a:p>
        </p:txBody>
      </p:sp>
      <p:sp>
        <p:nvSpPr>
          <p:cNvPr id="49" name="Octagon 48"/>
          <p:cNvSpPr>
            <a:spLocks noChangeAspect="1"/>
          </p:cNvSpPr>
          <p:nvPr/>
        </p:nvSpPr>
        <p:spPr>
          <a:xfrm>
            <a:off x="3091625" y="1253956"/>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3</a:t>
            </a:r>
            <a:endParaRPr lang="en-US" sz="1200" dirty="0"/>
          </a:p>
        </p:txBody>
      </p:sp>
      <p:sp>
        <p:nvSpPr>
          <p:cNvPr id="50" name="Octagon 49"/>
          <p:cNvSpPr>
            <a:spLocks noChangeAspect="1"/>
          </p:cNvSpPr>
          <p:nvPr/>
        </p:nvSpPr>
        <p:spPr>
          <a:xfrm>
            <a:off x="6227776" y="1606920"/>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5</a:t>
            </a:r>
            <a:endParaRPr lang="en-US" sz="1200" dirty="0"/>
          </a:p>
        </p:txBody>
      </p:sp>
      <p:sp>
        <p:nvSpPr>
          <p:cNvPr id="51" name="Octagon 50"/>
          <p:cNvSpPr>
            <a:spLocks noChangeAspect="1"/>
          </p:cNvSpPr>
          <p:nvPr/>
        </p:nvSpPr>
        <p:spPr>
          <a:xfrm>
            <a:off x="6385547" y="4428719"/>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6</a:t>
            </a:r>
          </a:p>
        </p:txBody>
      </p:sp>
      <p:sp>
        <p:nvSpPr>
          <p:cNvPr id="58" name="Rounded Rectangle 4"/>
          <p:cNvSpPr/>
          <p:nvPr/>
        </p:nvSpPr>
        <p:spPr>
          <a:xfrm>
            <a:off x="3196137" y="3815262"/>
            <a:ext cx="1948431" cy="2528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lvl="0" defTabSz="533400" rtl="0">
              <a:lnSpc>
                <a:spcPct val="90000"/>
              </a:lnSpc>
              <a:spcBef>
                <a:spcPct val="0"/>
              </a:spcBef>
              <a:spcAft>
                <a:spcPct val="35000"/>
              </a:spcAft>
            </a:pPr>
            <a:r>
              <a:rPr lang="en-US" sz="1400" b="1" dirty="0" smtClean="0">
                <a:solidFill>
                  <a:schemeClr val="tx1"/>
                </a:solidFill>
              </a:rPr>
              <a:t>Define Selection Criteria</a:t>
            </a:r>
            <a:endParaRPr lang="en-US" sz="1400" b="1" kern="1200" dirty="0" smtClean="0">
              <a:solidFill>
                <a:schemeClr val="tx1"/>
              </a:solidFill>
            </a:endParaRPr>
          </a:p>
        </p:txBody>
      </p:sp>
      <p:sp>
        <p:nvSpPr>
          <p:cNvPr id="59" name="Rectangle 58"/>
          <p:cNvSpPr/>
          <p:nvPr/>
        </p:nvSpPr>
        <p:spPr>
          <a:xfrm>
            <a:off x="3244425" y="4028987"/>
            <a:ext cx="1920240" cy="27432"/>
          </a:xfrm>
          <a:prstGeom prst="rect">
            <a:avLst/>
          </a:prstGeom>
          <a:solidFill>
            <a:schemeClr val="tx1">
              <a:lumMod val="75000"/>
              <a:lumOff val="2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ctagon 60"/>
          <p:cNvSpPr>
            <a:spLocks noChangeAspect="1"/>
          </p:cNvSpPr>
          <p:nvPr/>
        </p:nvSpPr>
        <p:spPr>
          <a:xfrm>
            <a:off x="3100370" y="3656689"/>
            <a:ext cx="209047" cy="209047"/>
          </a:xfrm>
          <a:prstGeom prst="octagon">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4</a:t>
            </a:r>
            <a:endParaRPr lang="en-US" sz="1200" dirty="0"/>
          </a:p>
        </p:txBody>
      </p:sp>
      <p:sp>
        <p:nvSpPr>
          <p:cNvPr id="67" name="Rectangle 66"/>
          <p:cNvSpPr/>
          <p:nvPr/>
        </p:nvSpPr>
        <p:spPr>
          <a:xfrm>
            <a:off x="6364437" y="2145513"/>
            <a:ext cx="2387677" cy="2031325"/>
          </a:xfrm>
          <a:prstGeom prst="rect">
            <a:avLst/>
          </a:prstGeom>
        </p:spPr>
        <p:txBody>
          <a:bodyPr wrap="square">
            <a:spAutoFit/>
          </a:bodyPr>
          <a:lstStyle/>
          <a:p>
            <a:r>
              <a:rPr lang="en-US" sz="1050" b="1" dirty="0" smtClean="0"/>
              <a:t>ArcMap Selection Process:</a:t>
            </a:r>
            <a:r>
              <a:rPr lang="en-US" sz="1050" b="1" dirty="0"/>
              <a:t/>
            </a:r>
            <a:br>
              <a:rPr lang="en-US" sz="1050" b="1" dirty="0"/>
            </a:br>
            <a:r>
              <a:rPr lang="en-US" sz="1050" dirty="0" smtClean="0"/>
              <a:t>Select areas that satisfy specific selection criteria (see previous step)</a:t>
            </a:r>
          </a:p>
          <a:p>
            <a:endParaRPr lang="en-US" sz="1050" dirty="0" smtClean="0"/>
          </a:p>
          <a:p>
            <a:pPr marL="171450" indent="-171450">
              <a:buFont typeface="Arial" panose="020B0604020202020204" pitchFamily="34" charset="0"/>
              <a:buChar char="•"/>
            </a:pPr>
            <a:r>
              <a:rPr lang="en-US" sz="1050" dirty="0" smtClean="0"/>
              <a:t>Slope via reclassify (0-8% slope)</a:t>
            </a:r>
          </a:p>
          <a:p>
            <a:pPr marL="171450" indent="-171450">
              <a:buFont typeface="Arial" panose="020B0604020202020204" pitchFamily="34" charset="0"/>
              <a:buChar char="•"/>
            </a:pPr>
            <a:r>
              <a:rPr lang="en-US" sz="1050" dirty="0" smtClean="0"/>
              <a:t>Create a buffer 500’ from each side of stream centerline.</a:t>
            </a:r>
          </a:p>
          <a:p>
            <a:endParaRPr lang="en-US" sz="1050" dirty="0"/>
          </a:p>
          <a:p>
            <a:r>
              <a:rPr lang="en-US" sz="1050" dirty="0" smtClean="0"/>
              <a:t>Vector and Raster overlay selection processes (</a:t>
            </a:r>
            <a:r>
              <a:rPr lang="en-US" sz="1050" dirty="0" err="1" smtClean="0"/>
              <a:t>ie</a:t>
            </a:r>
            <a:r>
              <a:rPr lang="en-US" sz="1050" dirty="0" smtClean="0"/>
              <a:t>: Map Algebra) to identify candidate areas that satisfy all selection criteria.</a:t>
            </a:r>
          </a:p>
        </p:txBody>
      </p:sp>
    </p:spTree>
    <p:extLst>
      <p:ext uri="{BB962C8B-B14F-4D97-AF65-F5344CB8AC3E}">
        <p14:creationId xmlns:p14="http://schemas.microsoft.com/office/powerpoint/2010/main" val="11656831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0" y="73352"/>
            <a:ext cx="9144000" cy="584776"/>
          </a:xfrm>
          <a:prstGeom prst="rect">
            <a:avLst/>
          </a:prstGeom>
          <a:noFill/>
        </p:spPr>
        <p:txBody>
          <a:bodyPr wrap="square" rtlCol="0">
            <a:spAutoFit/>
          </a:bodyPr>
          <a:lstStyle/>
          <a:p>
            <a:pPr algn="ctr"/>
            <a:r>
              <a:rPr lang="en-US" sz="3200" dirty="0" smtClean="0"/>
              <a:t>Methodology (Continued)</a:t>
            </a:r>
            <a:endParaRPr lang="en-US" sz="3200" dirty="0"/>
          </a:p>
        </p:txBody>
      </p:sp>
      <p:sp>
        <p:nvSpPr>
          <p:cNvPr id="21" name="Rectangle 20"/>
          <p:cNvSpPr/>
          <p:nvPr/>
        </p:nvSpPr>
        <p:spPr>
          <a:xfrm>
            <a:off x="4996543" y="4802068"/>
            <a:ext cx="3613957" cy="2123658"/>
          </a:xfrm>
          <a:prstGeom prst="rect">
            <a:avLst/>
          </a:prstGeom>
        </p:spPr>
        <p:txBody>
          <a:bodyPr wrap="square">
            <a:spAutoFit/>
          </a:bodyPr>
          <a:lstStyle/>
          <a:p>
            <a:r>
              <a:rPr lang="en-US" sz="1100" b="1" dirty="0" smtClean="0"/>
              <a:t>DATA DERIVATIVES &amp; SELECTION ANALYSIS:</a:t>
            </a:r>
          </a:p>
          <a:p>
            <a:pPr marL="171450" indent="-171450">
              <a:buFont typeface="Arial" panose="020B0604020202020204" pitchFamily="34" charset="0"/>
              <a:buChar char="•"/>
            </a:pPr>
            <a:r>
              <a:rPr lang="en-US" sz="1100" dirty="0" smtClean="0"/>
              <a:t>Create TIN surface from digital height model (contours)</a:t>
            </a:r>
          </a:p>
          <a:p>
            <a:pPr marL="171450" indent="-171450">
              <a:buFont typeface="Arial" panose="020B0604020202020204" pitchFamily="34" charset="0"/>
              <a:buChar char="•"/>
            </a:pPr>
            <a:r>
              <a:rPr lang="en-US" sz="1100" dirty="0" smtClean="0"/>
              <a:t>Create Slope from TIN surface</a:t>
            </a:r>
          </a:p>
          <a:p>
            <a:endParaRPr lang="en-US" sz="1100" dirty="0" smtClean="0"/>
          </a:p>
          <a:p>
            <a:r>
              <a:rPr lang="en-US" sz="1100" b="1" dirty="0" smtClean="0"/>
              <a:t>Selections:</a:t>
            </a:r>
          </a:p>
          <a:p>
            <a:pPr marL="171450" indent="-171450">
              <a:buFont typeface="Arial" panose="020B0604020202020204" pitchFamily="34" charset="0"/>
              <a:buChar char="•"/>
            </a:pPr>
            <a:r>
              <a:rPr lang="en-US" sz="1100" dirty="0" smtClean="0"/>
              <a:t>Suitable areas based on Slope between 0-5%</a:t>
            </a:r>
          </a:p>
          <a:p>
            <a:pPr marL="171450" indent="-171450">
              <a:buFont typeface="Arial" panose="020B0604020202020204" pitchFamily="34" charset="0"/>
              <a:buChar char="•"/>
            </a:pPr>
            <a:r>
              <a:rPr lang="en-US" sz="1100" dirty="0" smtClean="0"/>
              <a:t>Suitable areas based on Aspect between 135-315 degrees (TBD)</a:t>
            </a:r>
          </a:p>
          <a:p>
            <a:pPr marL="171450" indent="-171450">
              <a:buFont typeface="Arial" panose="020B0604020202020204" pitchFamily="34" charset="0"/>
              <a:buChar char="•"/>
            </a:pPr>
            <a:r>
              <a:rPr lang="en-US" sz="1100" dirty="0" smtClean="0"/>
              <a:t>Create 500’ buffer from stream centerlines (1000’ total)</a:t>
            </a:r>
          </a:p>
          <a:p>
            <a:pPr marL="171450" indent="-171450">
              <a:buFont typeface="Arial" panose="020B0604020202020204" pitchFamily="34" charset="0"/>
              <a:buChar char="•"/>
            </a:pPr>
            <a:r>
              <a:rPr lang="en-US" sz="1100" dirty="0" smtClean="0"/>
              <a:t>Map Algebra- select areas that are suitable slope and proximity to streams.</a:t>
            </a:r>
          </a:p>
          <a:p>
            <a:endParaRPr lang="en-US" sz="1100" dirty="0"/>
          </a:p>
        </p:txBody>
      </p:sp>
      <p:sp>
        <p:nvSpPr>
          <p:cNvPr id="6" name="Rectangle 5"/>
          <p:cNvSpPr/>
          <p:nvPr/>
        </p:nvSpPr>
        <p:spPr>
          <a:xfrm>
            <a:off x="5530043" y="3702634"/>
            <a:ext cx="3613957" cy="938719"/>
          </a:xfrm>
          <a:prstGeom prst="rect">
            <a:avLst/>
          </a:prstGeom>
        </p:spPr>
        <p:txBody>
          <a:bodyPr wrap="square">
            <a:spAutoFit/>
          </a:bodyPr>
          <a:lstStyle/>
          <a:p>
            <a:r>
              <a:rPr lang="en-US" sz="1100" b="1" dirty="0" smtClean="0"/>
              <a:t>DATA DERIVATIVES:</a:t>
            </a:r>
          </a:p>
          <a:p>
            <a:r>
              <a:rPr lang="en-US" sz="1100" dirty="0" smtClean="0"/>
              <a:t>1. TIN created from Digital Height Model </a:t>
            </a:r>
          </a:p>
          <a:p>
            <a:r>
              <a:rPr lang="en-US" sz="1100" dirty="0" smtClean="0"/>
              <a:t>2. Slope created from TIN</a:t>
            </a:r>
          </a:p>
          <a:p>
            <a:endParaRPr lang="en-US" sz="1100" dirty="0"/>
          </a:p>
          <a:p>
            <a:endParaRPr lang="en-US" sz="1100" dirty="0" smtClean="0"/>
          </a:p>
        </p:txBody>
      </p:sp>
      <p:sp>
        <p:nvSpPr>
          <p:cNvPr id="7" name="Rectangle 6"/>
          <p:cNvSpPr/>
          <p:nvPr/>
        </p:nvSpPr>
        <p:spPr>
          <a:xfrm>
            <a:off x="457301" y="4809627"/>
            <a:ext cx="3613957" cy="1446550"/>
          </a:xfrm>
          <a:prstGeom prst="rect">
            <a:avLst/>
          </a:prstGeom>
        </p:spPr>
        <p:txBody>
          <a:bodyPr wrap="square">
            <a:spAutoFit/>
          </a:bodyPr>
          <a:lstStyle/>
          <a:p>
            <a:r>
              <a:rPr lang="en-US" sz="1100" b="1" dirty="0" smtClean="0"/>
              <a:t>DATA:</a:t>
            </a:r>
          </a:p>
          <a:p>
            <a:r>
              <a:rPr lang="en-US" sz="1100" dirty="0" smtClean="0"/>
              <a:t>1. Scaled reproduction of Plan of St. Gall (georeferenced)</a:t>
            </a:r>
          </a:p>
          <a:p>
            <a:r>
              <a:rPr lang="en-US" sz="1100" dirty="0" smtClean="0"/>
              <a:t>2. Hydrology Network and other features (shapefile)</a:t>
            </a:r>
          </a:p>
          <a:p>
            <a:r>
              <a:rPr lang="en-US" sz="1100" dirty="0"/>
              <a:t>3. </a:t>
            </a:r>
            <a:r>
              <a:rPr lang="en-US" sz="1100" dirty="0" smtClean="0"/>
              <a:t>Digital Height Model Contours and Base Points (in Projected </a:t>
            </a:r>
            <a:r>
              <a:rPr lang="en-US" sz="1100" dirty="0"/>
              <a:t>Coordinate </a:t>
            </a:r>
            <a:r>
              <a:rPr lang="en-US" sz="1100" dirty="0" smtClean="0"/>
              <a:t>System: CH1903_LV03)</a:t>
            </a:r>
          </a:p>
          <a:p>
            <a:r>
              <a:rPr lang="en-US" sz="1100" dirty="0" smtClean="0"/>
              <a:t>4. Orthorectified imagery of 18.6 km2 study area (3 band, 0.5 m TIFF)</a:t>
            </a:r>
          </a:p>
          <a:p>
            <a:endParaRPr lang="en-US" sz="11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6357"/>
            <a:ext cx="9144000" cy="3865872"/>
          </a:xfrm>
          <a:prstGeom prst="rect">
            <a:avLst/>
          </a:prstGeom>
        </p:spPr>
      </p:pic>
    </p:spTree>
    <p:extLst>
      <p:ext uri="{BB962C8B-B14F-4D97-AF65-F5344CB8AC3E}">
        <p14:creationId xmlns:p14="http://schemas.microsoft.com/office/powerpoint/2010/main" val="36201657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7920" y="2547184"/>
            <a:ext cx="5838704" cy="3800418"/>
          </a:xfrm>
          <a:prstGeom prst="rect">
            <a:avLst/>
          </a:prstGeom>
        </p:spPr>
      </p:pic>
      <p:sp>
        <p:nvSpPr>
          <p:cNvPr id="6" name="Rectangle 5"/>
          <p:cNvSpPr/>
          <p:nvPr/>
        </p:nvSpPr>
        <p:spPr>
          <a:xfrm>
            <a:off x="1779516" y="839024"/>
            <a:ext cx="5992883" cy="1708160"/>
          </a:xfrm>
          <a:prstGeom prst="rect">
            <a:avLst/>
          </a:prstGeom>
        </p:spPr>
        <p:txBody>
          <a:bodyPr wrap="square">
            <a:spAutoFit/>
          </a:bodyPr>
          <a:lstStyle/>
          <a:p>
            <a:r>
              <a:rPr lang="en-US" sz="1400" b="1" dirty="0" smtClean="0"/>
              <a:t>Possible areas for site locations will be determined as those areas that satisfy the set of specific selection criteria:</a:t>
            </a:r>
          </a:p>
          <a:p>
            <a:endParaRPr lang="en-US" sz="1100" b="1" dirty="0"/>
          </a:p>
          <a:p>
            <a:r>
              <a:rPr lang="en-US" sz="1100" dirty="0"/>
              <a:t>1. Dimensions of Monastery Complex</a:t>
            </a:r>
          </a:p>
          <a:p>
            <a:r>
              <a:rPr lang="en-US" sz="1100" dirty="0"/>
              <a:t>2. Effective Monk/Laity Divide</a:t>
            </a:r>
          </a:p>
          <a:p>
            <a:r>
              <a:rPr lang="en-US" sz="1100" dirty="0"/>
              <a:t>3. </a:t>
            </a:r>
            <a:r>
              <a:rPr lang="en-US" sz="1100" dirty="0" smtClean="0"/>
              <a:t>Orientation of the church nave </a:t>
            </a:r>
            <a:r>
              <a:rPr lang="en-US" sz="1100" dirty="0"/>
              <a:t>and </a:t>
            </a:r>
            <a:r>
              <a:rPr lang="en-US" sz="1100" dirty="0" smtClean="0"/>
              <a:t>cloister </a:t>
            </a:r>
            <a:r>
              <a:rPr lang="en-US" sz="1100" dirty="0"/>
              <a:t>southwestern exposure</a:t>
            </a:r>
          </a:p>
          <a:p>
            <a:r>
              <a:rPr lang="en-US" sz="1100" dirty="0"/>
              <a:t>4. Proximity to hydrology</a:t>
            </a:r>
          </a:p>
          <a:p>
            <a:r>
              <a:rPr lang="en-US" sz="1100" dirty="0"/>
              <a:t>5. Slope</a:t>
            </a:r>
          </a:p>
          <a:p>
            <a:endParaRPr lang="en-US" sz="1100" dirty="0" smtClean="0"/>
          </a:p>
        </p:txBody>
      </p:sp>
      <p:sp>
        <p:nvSpPr>
          <p:cNvPr id="7" name="Rectangle 6"/>
          <p:cNvSpPr/>
          <p:nvPr/>
        </p:nvSpPr>
        <p:spPr>
          <a:xfrm>
            <a:off x="6105664" y="2855496"/>
            <a:ext cx="3025421" cy="1969770"/>
          </a:xfrm>
          <a:prstGeom prst="rect">
            <a:avLst/>
          </a:prstGeom>
        </p:spPr>
        <p:txBody>
          <a:bodyPr wrap="square">
            <a:spAutoFit/>
          </a:bodyPr>
          <a:lstStyle/>
          <a:p>
            <a:r>
              <a:rPr lang="en-US" sz="1400" b="1" dirty="0" smtClean="0"/>
              <a:t>Results:</a:t>
            </a:r>
          </a:p>
          <a:p>
            <a:r>
              <a:rPr lang="en-US" sz="1200" dirty="0" smtClean="0"/>
              <a:t>Identification of several candidate areas </a:t>
            </a:r>
            <a:r>
              <a:rPr lang="en-US" sz="1400" dirty="0" smtClean="0"/>
              <a:t> </a:t>
            </a:r>
          </a:p>
          <a:p>
            <a:endParaRPr lang="en-US" sz="1400" b="1" dirty="0" smtClean="0"/>
          </a:p>
          <a:p>
            <a:r>
              <a:rPr lang="en-US" sz="1400" b="1" dirty="0" smtClean="0"/>
              <a:t>Possible Complication(s):</a:t>
            </a:r>
          </a:p>
          <a:p>
            <a:endParaRPr lang="en-US" sz="1100" b="1" dirty="0"/>
          </a:p>
          <a:p>
            <a:pPr marL="228600" indent="-228600">
              <a:buAutoNum type="arabicPeriod"/>
            </a:pPr>
            <a:r>
              <a:rPr lang="en-US" sz="1100" dirty="0" smtClean="0"/>
              <a:t>Finding areas that contain a combination of acceptable range of slope and proximity to hydrology; workaround may be short aqueduct (or similar technology) to divert water to monastery compound.</a:t>
            </a:r>
          </a:p>
        </p:txBody>
      </p:sp>
      <p:sp>
        <p:nvSpPr>
          <p:cNvPr id="8" name="Rectangle 2"/>
          <p:cNvSpPr txBox="1">
            <a:spLocks noRot="1" noChangeArrowheads="1"/>
          </p:cNvSpPr>
          <p:nvPr/>
        </p:nvSpPr>
        <p:spPr>
          <a:xfrm>
            <a:off x="-12915" y="156808"/>
            <a:ext cx="9144000" cy="517373"/>
          </a:xfrm>
          <a:prstGeom prst="rect">
            <a:avLst/>
          </a:prstGeom>
          <a:effectLst>
            <a:outerShdw blurRad="50800" dist="38100" dir="2700000" algn="tl" rotWithShape="0">
              <a:prstClr val="black">
                <a:alpha val="40000"/>
              </a:prstClr>
            </a:outerShdw>
          </a:effectLst>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Anticipated Results</a:t>
            </a:r>
          </a:p>
        </p:txBody>
      </p:sp>
    </p:spTree>
    <p:extLst>
      <p:ext uri="{BB962C8B-B14F-4D97-AF65-F5344CB8AC3E}">
        <p14:creationId xmlns:p14="http://schemas.microsoft.com/office/powerpoint/2010/main" val="3795394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558649"/>
            <a:ext cx="9144000" cy="400110"/>
          </a:xfrm>
          <a:prstGeom prst="rect">
            <a:avLst/>
          </a:prstGeom>
          <a:noFill/>
        </p:spPr>
        <p:txBody>
          <a:bodyPr wrap="square" rtlCol="0">
            <a:spAutoFit/>
          </a:bodyPr>
          <a:lstStyle/>
          <a:p>
            <a:pPr algn="ctr"/>
            <a:r>
              <a:rPr lang="en-US" sz="2000" dirty="0" smtClean="0"/>
              <a:t>Meeting Hydrology and Orientation Requirements</a:t>
            </a:r>
            <a:endParaRPr lang="en-US" sz="2000" dirty="0"/>
          </a:p>
        </p:txBody>
      </p:sp>
      <p:grpSp>
        <p:nvGrpSpPr>
          <p:cNvPr id="13" name="Group 12"/>
          <p:cNvGrpSpPr/>
          <p:nvPr/>
        </p:nvGrpSpPr>
        <p:grpSpPr>
          <a:xfrm>
            <a:off x="3467099" y="1321081"/>
            <a:ext cx="5479772" cy="4064084"/>
            <a:chOff x="3324225" y="1863799"/>
            <a:chExt cx="5429348" cy="4073067"/>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5" y="1863799"/>
              <a:ext cx="5372198" cy="3828676"/>
            </a:xfrm>
            <a:prstGeom prst="rect">
              <a:avLst/>
            </a:prstGeom>
            <a:ln>
              <a:solidFill>
                <a:schemeClr val="tx1">
                  <a:lumMod val="50000"/>
                  <a:lumOff val="50000"/>
                </a:schemeClr>
              </a:solidFill>
            </a:ln>
          </p:spPr>
        </p:pic>
        <p:sp>
          <p:nvSpPr>
            <p:cNvPr id="6" name="Rectangle 5"/>
            <p:cNvSpPr/>
            <p:nvPr/>
          </p:nvSpPr>
          <p:spPr>
            <a:xfrm>
              <a:off x="3324225" y="5682950"/>
              <a:ext cx="3248005" cy="253916"/>
            </a:xfrm>
            <a:prstGeom prst="rect">
              <a:avLst/>
            </a:prstGeom>
          </p:spPr>
          <p:txBody>
            <a:bodyPr wrap="none">
              <a:spAutoFit/>
            </a:bodyPr>
            <a:lstStyle/>
            <a:p>
              <a:r>
                <a:rPr lang="en-US" sz="1050" dirty="0" smtClean="0"/>
                <a:t>Arrows depict stream flow direction based on elevation. </a:t>
              </a:r>
              <a:endParaRPr lang="en-US" sz="1600" dirty="0"/>
            </a:p>
          </p:txBody>
        </p:sp>
      </p:grpSp>
      <p:grpSp>
        <p:nvGrpSpPr>
          <p:cNvPr id="16" name="Group 15"/>
          <p:cNvGrpSpPr/>
          <p:nvPr/>
        </p:nvGrpSpPr>
        <p:grpSpPr>
          <a:xfrm>
            <a:off x="425239" y="1354906"/>
            <a:ext cx="2864161" cy="3776903"/>
            <a:chOff x="377614" y="1735034"/>
            <a:chExt cx="2864161" cy="3776903"/>
          </a:xfrm>
        </p:grpSpPr>
        <p:pic>
          <p:nvPicPr>
            <p:cNvPr id="10" name="Picture 9"/>
            <p:cNvPicPr>
              <a:picLocks noChangeAspect="1"/>
            </p:cNvPicPr>
            <p:nvPr/>
          </p:nvPicPr>
          <p:blipFill>
            <a:blip r:embed="rId4"/>
            <a:stretch>
              <a:fillRect/>
            </a:stretch>
          </p:blipFill>
          <p:spPr>
            <a:xfrm>
              <a:off x="448885" y="1735034"/>
              <a:ext cx="2754790" cy="2725944"/>
            </a:xfrm>
            <a:prstGeom prst="rect">
              <a:avLst/>
            </a:prstGeom>
            <a:ln>
              <a:solidFill>
                <a:schemeClr val="tx1">
                  <a:lumMod val="50000"/>
                  <a:lumOff val="50000"/>
                </a:schemeClr>
              </a:solidFill>
            </a:ln>
          </p:spPr>
        </p:pic>
        <p:sp>
          <p:nvSpPr>
            <p:cNvPr id="14" name="Rectangle 13"/>
            <p:cNvSpPr/>
            <p:nvPr/>
          </p:nvSpPr>
          <p:spPr>
            <a:xfrm>
              <a:off x="377614" y="4450108"/>
              <a:ext cx="2864161" cy="1061829"/>
            </a:xfrm>
            <a:prstGeom prst="rect">
              <a:avLst/>
            </a:prstGeom>
          </p:spPr>
          <p:txBody>
            <a:bodyPr wrap="square">
              <a:spAutoFit/>
            </a:bodyPr>
            <a:lstStyle/>
            <a:p>
              <a:r>
                <a:rPr lang="en-US" sz="1050" dirty="0" smtClean="0"/>
                <a:t>Anticipated arrangement of monastic compound relative to stream based on aspect of nave and cloister and location of water-powered mills.</a:t>
              </a:r>
            </a:p>
            <a:p>
              <a:endParaRPr lang="en-US" sz="1050" dirty="0"/>
            </a:p>
            <a:p>
              <a:r>
                <a:rPr lang="en-US" sz="1050" dirty="0" smtClean="0"/>
                <a:t>Orientation of church nave and cloister require approximately 135 degrees from North. </a:t>
              </a:r>
              <a:endParaRPr lang="en-US" sz="1600" dirty="0"/>
            </a:p>
          </p:txBody>
        </p:sp>
      </p:grpSp>
      <p:sp>
        <p:nvSpPr>
          <p:cNvPr id="11" name="Rectangle 2"/>
          <p:cNvSpPr txBox="1">
            <a:spLocks noRot="1" noChangeArrowheads="1"/>
          </p:cNvSpPr>
          <p:nvPr/>
        </p:nvSpPr>
        <p:spPr>
          <a:xfrm>
            <a:off x="-12915" y="156808"/>
            <a:ext cx="9144000" cy="517373"/>
          </a:xfrm>
          <a:prstGeom prst="rect">
            <a:avLst/>
          </a:prstGeom>
          <a:effectLst>
            <a:outerShdw blurRad="50800" dist="38100" dir="2700000" algn="tl" rotWithShape="0">
              <a:prstClr val="black">
                <a:alpha val="40000"/>
              </a:prstClr>
            </a:outerShdw>
          </a:effectLst>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Anticipated Results</a:t>
            </a:r>
          </a:p>
        </p:txBody>
      </p:sp>
    </p:spTree>
    <p:extLst>
      <p:ext uri="{BB962C8B-B14F-4D97-AF65-F5344CB8AC3E}">
        <p14:creationId xmlns:p14="http://schemas.microsoft.com/office/powerpoint/2010/main" val="262815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405" y="5757594"/>
            <a:ext cx="4010910" cy="261610"/>
          </a:xfrm>
          <a:prstGeom prst="rect">
            <a:avLst/>
          </a:prstGeom>
          <a:solidFill>
            <a:schemeClr val="bg1"/>
          </a:solidFill>
          <a:ln>
            <a:noFill/>
          </a:ln>
        </p:spPr>
        <p:txBody>
          <a:bodyPr wrap="square" rtlCol="0">
            <a:spAutoFit/>
          </a:bodyPr>
          <a:lstStyle/>
          <a:p>
            <a:r>
              <a:rPr lang="en-US" sz="1100" dirty="0" smtClean="0"/>
              <a:t>One possible location that meets selection criteria.</a:t>
            </a:r>
            <a:endParaRPr lang="en-US" sz="1050" dirty="0" smtClean="0"/>
          </a:p>
        </p:txBody>
      </p:sp>
      <p:sp>
        <p:nvSpPr>
          <p:cNvPr id="7" name="TextBox 6"/>
          <p:cNvSpPr txBox="1"/>
          <p:nvPr/>
        </p:nvSpPr>
        <p:spPr>
          <a:xfrm>
            <a:off x="249382" y="574279"/>
            <a:ext cx="8676409" cy="369332"/>
          </a:xfrm>
          <a:prstGeom prst="rect">
            <a:avLst/>
          </a:prstGeom>
          <a:noFill/>
        </p:spPr>
        <p:txBody>
          <a:bodyPr wrap="square" rtlCol="0">
            <a:spAutoFit/>
          </a:bodyPr>
          <a:lstStyle/>
          <a:p>
            <a:pPr algn="ctr"/>
            <a:r>
              <a:rPr lang="en-US" dirty="0" smtClean="0"/>
              <a:t>Example of a candidate location: satisfies Hydrology, Slope, and Orientation Requirements</a:t>
            </a:r>
            <a:endParaRPr lang="en-US" dirty="0"/>
          </a:p>
        </p:txBody>
      </p:sp>
      <p:sp>
        <p:nvSpPr>
          <p:cNvPr id="8" name="Rectangle 2"/>
          <p:cNvSpPr txBox="1">
            <a:spLocks noRot="1" noChangeArrowheads="1"/>
          </p:cNvSpPr>
          <p:nvPr/>
        </p:nvSpPr>
        <p:spPr>
          <a:xfrm>
            <a:off x="-12915" y="156808"/>
            <a:ext cx="9144000" cy="517373"/>
          </a:xfrm>
          <a:prstGeom prst="rect">
            <a:avLst/>
          </a:prstGeom>
          <a:effectLst>
            <a:outerShdw blurRad="50800" dist="38100" dir="2700000" algn="tl" rotWithShape="0">
              <a:prstClr val="black">
                <a:alpha val="40000"/>
              </a:prstClr>
            </a:outerShdw>
          </a:effectLst>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Anticipated Results</a:t>
            </a:r>
          </a:p>
        </p:txBody>
      </p:sp>
      <p:graphicFrame>
        <p:nvGraphicFramePr>
          <p:cNvPr id="5" name="Object 4"/>
          <p:cNvGraphicFramePr>
            <a:graphicFrameLocks noChangeAspect="1"/>
          </p:cNvGraphicFramePr>
          <p:nvPr>
            <p:extLst>
              <p:ext uri="{D42A27DB-BD31-4B8C-83A1-F6EECF244321}">
                <p14:modId xmlns:p14="http://schemas.microsoft.com/office/powerpoint/2010/main" val="1163200198"/>
              </p:ext>
            </p:extLst>
          </p:nvPr>
        </p:nvGraphicFramePr>
        <p:xfrm>
          <a:off x="6882754" y="4220485"/>
          <a:ext cx="1759201" cy="1537109"/>
        </p:xfrm>
        <a:graphic>
          <a:graphicData uri="http://schemas.openxmlformats.org/presentationml/2006/ole">
            <mc:AlternateContent xmlns:mc="http://schemas.openxmlformats.org/markup-compatibility/2006">
              <mc:Choice xmlns:v="urn:schemas-microsoft-com:vml" Requires="v">
                <p:oleObj spid="_x0000_s1242" r:id="rId4" imgW="2866320" imgH="2504520" progId="">
                  <p:embed/>
                </p:oleObj>
              </mc:Choice>
              <mc:Fallback>
                <p:oleObj r:id="rId4" imgW="2866320" imgH="2504520" progId="">
                  <p:embed/>
                  <p:pic>
                    <p:nvPicPr>
                      <p:cNvPr id="0" name=""/>
                      <p:cNvPicPr/>
                      <p:nvPr/>
                    </p:nvPicPr>
                    <p:blipFill>
                      <a:blip r:embed="rId5"/>
                      <a:stretch>
                        <a:fillRect/>
                      </a:stretch>
                    </p:blipFill>
                    <p:spPr>
                      <a:xfrm>
                        <a:off x="6882754" y="4220485"/>
                        <a:ext cx="1759201" cy="1537109"/>
                      </a:xfrm>
                      <a:prstGeom prst="rect">
                        <a:avLst/>
                      </a:prstGeom>
                      <a:ln>
                        <a:solidFill>
                          <a:schemeClr val="tx1"/>
                        </a:solidFill>
                      </a:ln>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434466151"/>
              </p:ext>
            </p:extLst>
          </p:nvPr>
        </p:nvGraphicFramePr>
        <p:xfrm>
          <a:off x="5021373" y="4215773"/>
          <a:ext cx="1769984" cy="1546531"/>
        </p:xfrm>
        <a:graphic>
          <a:graphicData uri="http://schemas.openxmlformats.org/presentationml/2006/ole">
            <mc:AlternateContent xmlns:mc="http://schemas.openxmlformats.org/markup-compatibility/2006">
              <mc:Choice xmlns:v="urn:schemas-microsoft-com:vml" Requires="v">
                <p:oleObj spid="_x0000_s1243" r:id="rId6" imgW="2866320" imgH="2504520" progId="">
                  <p:embed/>
                </p:oleObj>
              </mc:Choice>
              <mc:Fallback>
                <p:oleObj r:id="rId6" imgW="2866320" imgH="2504520" progId="">
                  <p:embed/>
                  <p:pic>
                    <p:nvPicPr>
                      <p:cNvPr id="0" name=""/>
                      <p:cNvPicPr/>
                      <p:nvPr/>
                    </p:nvPicPr>
                    <p:blipFill>
                      <a:blip r:embed="rId7"/>
                      <a:stretch>
                        <a:fillRect/>
                      </a:stretch>
                    </p:blipFill>
                    <p:spPr>
                      <a:xfrm>
                        <a:off x="5021373" y="4215773"/>
                        <a:ext cx="1769984" cy="1546531"/>
                      </a:xfrm>
                      <a:prstGeom prst="rect">
                        <a:avLst/>
                      </a:prstGeom>
                      <a:ln>
                        <a:solidFill>
                          <a:schemeClr val="tx1"/>
                        </a:solidFill>
                      </a:ln>
                    </p:spPr>
                  </p:pic>
                </p:oleObj>
              </mc:Fallback>
            </mc:AlternateContent>
          </a:graphicData>
        </a:graphic>
      </p:graphicFrame>
      <p:pic>
        <p:nvPicPr>
          <p:cNvPr id="10" name="Picture 9"/>
          <p:cNvPicPr>
            <a:picLocks noChangeAspect="1"/>
          </p:cNvPicPr>
          <p:nvPr/>
        </p:nvPicPr>
        <p:blipFill>
          <a:blip r:embed="rId8"/>
          <a:stretch>
            <a:fillRect/>
          </a:stretch>
        </p:blipFill>
        <p:spPr>
          <a:xfrm>
            <a:off x="548175" y="1419248"/>
            <a:ext cx="4215699" cy="4353417"/>
          </a:xfrm>
          <a:prstGeom prst="rect">
            <a:avLst/>
          </a:prstGeom>
          <a:ln w="3175">
            <a:solidFill>
              <a:schemeClr val="tx1"/>
            </a:solidFill>
          </a:ln>
        </p:spPr>
      </p:pic>
      <p:sp>
        <p:nvSpPr>
          <p:cNvPr id="11" name="TextBox 10"/>
          <p:cNvSpPr txBox="1"/>
          <p:nvPr/>
        </p:nvSpPr>
        <p:spPr>
          <a:xfrm>
            <a:off x="4914881" y="5757594"/>
            <a:ext cx="4010910" cy="446276"/>
          </a:xfrm>
          <a:prstGeom prst="rect">
            <a:avLst/>
          </a:prstGeom>
          <a:solidFill>
            <a:schemeClr val="bg1"/>
          </a:solidFill>
          <a:ln>
            <a:noFill/>
          </a:ln>
        </p:spPr>
        <p:txBody>
          <a:bodyPr wrap="square" rtlCol="0">
            <a:spAutoFit/>
          </a:bodyPr>
          <a:lstStyle/>
          <a:p>
            <a:r>
              <a:rPr lang="en-US" sz="1100" dirty="0" smtClean="0"/>
              <a:t>Satisfies criteria for Slope, Proximity to hydrology, and Extent and aspect</a:t>
            </a:r>
          </a:p>
        </p:txBody>
      </p:sp>
      <p:pic>
        <p:nvPicPr>
          <p:cNvPr id="12" name="Picture 11"/>
          <p:cNvPicPr>
            <a:picLocks noChangeAspect="1"/>
          </p:cNvPicPr>
          <p:nvPr/>
        </p:nvPicPr>
        <p:blipFill>
          <a:blip r:embed="rId9"/>
          <a:stretch>
            <a:fillRect/>
          </a:stretch>
        </p:blipFill>
        <p:spPr>
          <a:xfrm>
            <a:off x="5021373" y="1419248"/>
            <a:ext cx="3620582" cy="2719484"/>
          </a:xfrm>
          <a:prstGeom prst="rect">
            <a:avLst/>
          </a:prstGeom>
          <a:ln w="3175">
            <a:solidFill>
              <a:schemeClr val="tx1">
                <a:lumMod val="95000"/>
                <a:lumOff val="5000"/>
              </a:schemeClr>
            </a:solidFill>
          </a:ln>
        </p:spPr>
      </p:pic>
    </p:spTree>
    <p:extLst>
      <p:ext uri="{BB962C8B-B14F-4D97-AF65-F5344CB8AC3E}">
        <p14:creationId xmlns:p14="http://schemas.microsoft.com/office/powerpoint/2010/main" val="2422880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73763"/>
            <a:ext cx="9143999" cy="680827"/>
          </a:xfrm>
          <a:prstGeom prst="rect">
            <a:avLst/>
          </a:prstGeom>
        </p:spPr>
        <p:txBody>
          <a:bodyPr wrap="square">
            <a:spAutoFit/>
          </a:bodyPr>
          <a:lstStyle/>
          <a:p>
            <a:pPr algn="ctr">
              <a:lnSpc>
                <a:spcPct val="130000"/>
              </a:lnSpc>
            </a:pPr>
            <a:r>
              <a:rPr lang="en-US" sz="3200" dirty="0" smtClean="0"/>
              <a:t>Conclusions &amp; Future Opportunities</a:t>
            </a:r>
            <a:endParaRPr lang="en-US" sz="3200" dirty="0"/>
          </a:p>
        </p:txBody>
      </p:sp>
      <p:sp>
        <p:nvSpPr>
          <p:cNvPr id="3" name="Rectangle 3"/>
          <p:cNvSpPr txBox="1">
            <a:spLocks noChangeArrowheads="1"/>
          </p:cNvSpPr>
          <p:nvPr/>
        </p:nvSpPr>
        <p:spPr>
          <a:xfrm>
            <a:off x="432603" y="912655"/>
            <a:ext cx="4729947" cy="50214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1600" b="1" dirty="0" smtClean="0"/>
              <a:t>CONCLUSIONS</a:t>
            </a:r>
            <a:endParaRPr lang="en-US" sz="1100" b="1" dirty="0" smtClean="0"/>
          </a:p>
          <a:p>
            <a:pPr marL="0" indent="0">
              <a:buNone/>
              <a:defRPr/>
            </a:pPr>
            <a:r>
              <a:rPr lang="en-US" sz="1100" dirty="0" smtClean="0"/>
              <a:t>The Plan of St. Gall may have been used to build a large cutting-edge monastic complex in the vicinity of the Abbey of St. Gall.</a:t>
            </a:r>
          </a:p>
          <a:p>
            <a:pPr marL="0" indent="0">
              <a:buNone/>
              <a:defRPr/>
            </a:pPr>
            <a:r>
              <a:rPr lang="en-US" sz="1100" dirty="0" smtClean="0"/>
              <a:t>The Plan of St. Gall contains both implicit and deduced criteria that allow a GIS to be used to identify candidate site locations.</a:t>
            </a:r>
          </a:p>
          <a:p>
            <a:pPr marL="0" indent="0">
              <a:buNone/>
              <a:defRPr/>
            </a:pPr>
            <a:r>
              <a:rPr lang="en-US" sz="1100" dirty="0" smtClean="0"/>
              <a:t>Findings </a:t>
            </a:r>
            <a:r>
              <a:rPr lang="en-US" sz="1100" dirty="0"/>
              <a:t>so far have explored how criteria such as slope, proximity to hydrology, facility dimensions, and requirements for orientation can be used in a GIS to identify possible candidate site locations. </a:t>
            </a:r>
            <a:endParaRPr lang="en-US" sz="1100" dirty="0" smtClean="0"/>
          </a:p>
          <a:p>
            <a:pPr marL="0" indent="0">
              <a:buNone/>
              <a:defRPr/>
            </a:pPr>
            <a:endParaRPr lang="en-US" sz="1800" dirty="0" smtClean="0"/>
          </a:p>
          <a:p>
            <a:pPr marL="0" indent="0" algn="ctr">
              <a:buNone/>
              <a:defRPr/>
            </a:pPr>
            <a:r>
              <a:rPr lang="en-US" sz="1600" b="1" dirty="0" smtClean="0"/>
              <a:t>FUTURE OPPORTUNITIES (</a:t>
            </a:r>
            <a:r>
              <a:rPr lang="en-US" sz="1600" b="1" cap="all" dirty="0" smtClean="0"/>
              <a:t>Post-Capstone Project</a:t>
            </a:r>
            <a:r>
              <a:rPr lang="en-US" sz="1600" b="1" dirty="0" smtClean="0"/>
              <a:t>)</a:t>
            </a:r>
            <a:endParaRPr lang="en-US" sz="1600" b="1" dirty="0"/>
          </a:p>
          <a:p>
            <a:pPr marL="0" indent="0">
              <a:buNone/>
            </a:pPr>
            <a:r>
              <a:rPr lang="en-US" sz="1100" b="1" dirty="0"/>
              <a:t>IMPROVE </a:t>
            </a:r>
            <a:r>
              <a:rPr lang="en-US" sz="1100" b="1" dirty="0" smtClean="0"/>
              <a:t>ANALYSIS</a:t>
            </a:r>
            <a:br>
              <a:rPr lang="en-US" sz="1100" b="1" dirty="0" smtClean="0"/>
            </a:br>
            <a:r>
              <a:rPr lang="en-US" sz="1100" dirty="0" smtClean="0"/>
              <a:t>Can </a:t>
            </a:r>
            <a:r>
              <a:rPr lang="en-US" sz="1100" dirty="0"/>
              <a:t>analysis be improved by identifying new site selection criteria? Or by refining and/or correcting existing site criteria?</a:t>
            </a:r>
          </a:p>
          <a:p>
            <a:pPr marL="0" indent="0">
              <a:buNone/>
            </a:pPr>
            <a:r>
              <a:rPr lang="en-US" sz="1100" b="1" dirty="0" smtClean="0"/>
              <a:t>EXPAND ANALYSIS</a:t>
            </a:r>
            <a:br>
              <a:rPr lang="en-US" sz="1100" b="1" dirty="0" smtClean="0"/>
            </a:br>
            <a:r>
              <a:rPr lang="en-US" sz="1100" dirty="0" smtClean="0"/>
              <a:t>Explore </a:t>
            </a:r>
            <a:r>
              <a:rPr lang="en-US" sz="1100" dirty="0"/>
              <a:t>relationship between the Abbey and adjacent neighborhood areas. Does data exist that allow modeling trade/commerce routes and processions to/from locations that enable the monastery complex to be self-sufficient?</a:t>
            </a:r>
          </a:p>
          <a:p>
            <a:pPr marL="0" indent="0">
              <a:buNone/>
            </a:pPr>
            <a:r>
              <a:rPr lang="en-US" sz="1100" b="1" dirty="0" smtClean="0"/>
              <a:t>EXPAND </a:t>
            </a:r>
            <a:r>
              <a:rPr lang="en-US" sz="1100" b="1" dirty="0"/>
              <a:t>EXTENT OF STUDY </a:t>
            </a:r>
            <a:r>
              <a:rPr lang="en-US" sz="1100" b="1" dirty="0" smtClean="0"/>
              <a:t>AREA</a:t>
            </a:r>
            <a:br>
              <a:rPr lang="en-US" sz="1100" b="1" dirty="0" smtClean="0"/>
            </a:br>
            <a:r>
              <a:rPr lang="en-US" sz="1100" dirty="0" smtClean="0"/>
              <a:t>This </a:t>
            </a:r>
            <a:r>
              <a:rPr lang="en-US" sz="1100" dirty="0"/>
              <a:t>analysis used an area just over 7 square miles with the old medieval core at its center. An opportunity would be to consider a larger extent.</a:t>
            </a:r>
          </a:p>
          <a:p>
            <a:pPr marL="0" indent="0">
              <a:buNone/>
            </a:pPr>
            <a:r>
              <a:rPr lang="en-US" sz="1100" b="1" dirty="0" smtClean="0"/>
              <a:t>NEW </a:t>
            </a:r>
            <a:r>
              <a:rPr lang="en-US" sz="1100" b="1" dirty="0"/>
              <a:t>INSIGHT FROM GIS </a:t>
            </a:r>
            <a:r>
              <a:rPr lang="en-US" sz="1100" b="1" dirty="0" smtClean="0"/>
              <a:t>ANALYSIS</a:t>
            </a:r>
            <a:br>
              <a:rPr lang="en-US" sz="1100" b="1" dirty="0" smtClean="0"/>
            </a:br>
            <a:r>
              <a:rPr lang="en-US" sz="1100" dirty="0" smtClean="0"/>
              <a:t>Does </a:t>
            </a:r>
            <a:r>
              <a:rPr lang="en-US" sz="1100" dirty="0"/>
              <a:t>the analysis performed in this project provide any new insight? </a:t>
            </a:r>
          </a:p>
          <a:p>
            <a:endParaRPr lang="en-US" sz="1100" dirty="0"/>
          </a:p>
          <a:p>
            <a:pPr marL="0" indent="0">
              <a:buNone/>
              <a:defRPr/>
            </a:pPr>
            <a:endParaRPr lang="en-US" sz="1100" dirty="0"/>
          </a:p>
        </p:txBody>
      </p:sp>
      <p:pic>
        <p:nvPicPr>
          <p:cNvPr id="4" name="Picture 3"/>
          <p:cNvPicPr>
            <a:picLocks noChangeAspect="1"/>
          </p:cNvPicPr>
          <p:nvPr/>
        </p:nvPicPr>
        <p:blipFill>
          <a:blip r:embed="rId3"/>
          <a:stretch>
            <a:fillRect/>
          </a:stretch>
        </p:blipFill>
        <p:spPr>
          <a:xfrm>
            <a:off x="5838825" y="911895"/>
            <a:ext cx="2619139" cy="1967283"/>
          </a:xfrm>
          <a:prstGeom prst="rect">
            <a:avLst/>
          </a:prstGeom>
          <a:ln w="3175">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3086" b="25347"/>
          <a:stretch/>
        </p:blipFill>
        <p:spPr>
          <a:xfrm>
            <a:off x="5838825" y="3274163"/>
            <a:ext cx="2300944" cy="2995371"/>
          </a:xfrm>
          <a:prstGeom prst="rect">
            <a:avLst/>
          </a:prstGeom>
          <a:ln>
            <a:solidFill>
              <a:schemeClr val="tx1">
                <a:lumMod val="50000"/>
                <a:lumOff val="50000"/>
              </a:schemeClr>
            </a:solidFill>
          </a:ln>
        </p:spPr>
      </p:pic>
      <p:sp>
        <p:nvSpPr>
          <p:cNvPr id="6" name="Rectangle 5"/>
          <p:cNvSpPr/>
          <p:nvPr/>
        </p:nvSpPr>
        <p:spPr>
          <a:xfrm>
            <a:off x="5738694" y="6237293"/>
            <a:ext cx="2876550" cy="400110"/>
          </a:xfrm>
          <a:prstGeom prst="rect">
            <a:avLst/>
          </a:prstGeom>
        </p:spPr>
        <p:txBody>
          <a:bodyPr wrap="square">
            <a:spAutoFit/>
          </a:bodyPr>
          <a:lstStyle/>
          <a:p>
            <a:r>
              <a:rPr lang="en-US" sz="1000" dirty="0" smtClean="0"/>
              <a:t>An opportunity for post-capstone analysis would be a larger study area.</a:t>
            </a:r>
            <a:endParaRPr lang="en-US" sz="1000" dirty="0"/>
          </a:p>
        </p:txBody>
      </p:sp>
      <p:sp>
        <p:nvSpPr>
          <p:cNvPr id="7" name="Rectangle 6"/>
          <p:cNvSpPr/>
          <p:nvPr/>
        </p:nvSpPr>
        <p:spPr>
          <a:xfrm>
            <a:off x="5738694" y="2869653"/>
            <a:ext cx="2876550" cy="246221"/>
          </a:xfrm>
          <a:prstGeom prst="rect">
            <a:avLst/>
          </a:prstGeom>
        </p:spPr>
        <p:txBody>
          <a:bodyPr wrap="square">
            <a:spAutoFit/>
          </a:bodyPr>
          <a:lstStyle/>
          <a:p>
            <a:r>
              <a:rPr lang="en-US" sz="1000" dirty="0" smtClean="0"/>
              <a:t>Possible sites were identified for the Plan of St. Gall </a:t>
            </a:r>
            <a:endParaRPr lang="en-US" sz="1000" dirty="0"/>
          </a:p>
        </p:txBody>
      </p:sp>
    </p:spTree>
    <p:extLst>
      <p:ext uri="{BB962C8B-B14F-4D97-AF65-F5344CB8AC3E}">
        <p14:creationId xmlns:p14="http://schemas.microsoft.com/office/powerpoint/2010/main" val="38136888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398963"/>
            <a:ext cx="9144000" cy="517373"/>
          </a:xfrm>
          <a:prstGeom prst="rect">
            <a:avLst/>
          </a:prstGeom>
          <a:effectLst>
            <a:outerShdw blurRad="50800" dist="38100" dir="2700000" algn="tl" rotWithShape="0">
              <a:prstClr val="black">
                <a:alpha val="40000"/>
              </a:prstClr>
            </a:outerShdw>
          </a:effectLst>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Timeline</a:t>
            </a:r>
          </a:p>
        </p:txBody>
      </p:sp>
      <p:pic>
        <p:nvPicPr>
          <p:cNvPr id="4" name="Picture 3"/>
          <p:cNvPicPr>
            <a:picLocks noChangeAspect="1"/>
          </p:cNvPicPr>
          <p:nvPr/>
        </p:nvPicPr>
        <p:blipFill>
          <a:blip r:embed="rId3"/>
          <a:stretch>
            <a:fillRect/>
          </a:stretch>
        </p:blipFill>
        <p:spPr>
          <a:xfrm>
            <a:off x="424722" y="1018309"/>
            <a:ext cx="6204677" cy="4814104"/>
          </a:xfrm>
          <a:prstGeom prst="rect">
            <a:avLst/>
          </a:prstGeom>
        </p:spPr>
      </p:pic>
      <p:pic>
        <p:nvPicPr>
          <p:cNvPr id="2050" name="Picture 2" descr="C:\Users\Owner\AppData\Local\Temp\SNAGHTML11d15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1380" y="4582390"/>
            <a:ext cx="1853930" cy="193270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6096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0" y="389842"/>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References</a:t>
            </a:r>
          </a:p>
        </p:txBody>
      </p:sp>
      <p:sp>
        <p:nvSpPr>
          <p:cNvPr id="4" name="Rectangle 3"/>
          <p:cNvSpPr/>
          <p:nvPr/>
        </p:nvSpPr>
        <p:spPr>
          <a:xfrm>
            <a:off x="887433" y="1253347"/>
            <a:ext cx="7581430" cy="5001369"/>
          </a:xfrm>
          <a:prstGeom prst="rect">
            <a:avLst/>
          </a:prstGeom>
        </p:spPr>
        <p:txBody>
          <a:bodyPr wrap="square">
            <a:spAutoFit/>
          </a:bodyPr>
          <a:lstStyle/>
          <a:p>
            <a:r>
              <a:rPr lang="en-US" sz="1100" dirty="0"/>
              <a:t>Braunfels, W. 1972. </a:t>
            </a:r>
            <a:r>
              <a:rPr lang="en-US" sz="1100" i="1" dirty="0"/>
              <a:t>Monasteries of Western Europe: The Architecture of the Orders</a:t>
            </a:r>
            <a:r>
              <a:rPr lang="en-US" sz="1100" dirty="0"/>
              <a:t>. </a:t>
            </a:r>
            <a:r>
              <a:rPr lang="en-US" sz="1100" dirty="0" smtClean="0"/>
              <a:t>London: Thames </a:t>
            </a:r>
            <a:r>
              <a:rPr lang="en-US" sz="1100" dirty="0"/>
              <a:t>and Hudson</a:t>
            </a:r>
            <a:r>
              <a:rPr lang="en-US" sz="1100" dirty="0" smtClean="0"/>
              <a:t>.</a:t>
            </a:r>
            <a:endParaRPr lang="en-US" sz="1100" dirty="0"/>
          </a:p>
          <a:p>
            <a:endParaRPr lang="en-US" sz="1100" dirty="0" smtClean="0"/>
          </a:p>
          <a:p>
            <a:r>
              <a:rPr lang="en-US" sz="1100" dirty="0" err="1"/>
              <a:t>Bussell</a:t>
            </a:r>
            <a:r>
              <a:rPr lang="en-US" sz="1100" dirty="0"/>
              <a:t>, D. </a:t>
            </a:r>
            <a:r>
              <a:rPr lang="en-US" sz="1100" dirty="0" smtClean="0"/>
              <a:t>(</a:t>
            </a:r>
            <a:r>
              <a:rPr lang="en-US" sz="1100" dirty="0" err="1" smtClean="0"/>
              <a:t>n.d.</a:t>
            </a:r>
            <a:r>
              <a:rPr lang="en-US" sz="1100" dirty="0" smtClean="0"/>
              <a:t>). Barking </a:t>
            </a:r>
            <a:r>
              <a:rPr lang="en-US" sz="1100" dirty="0"/>
              <a:t>Abbey: </a:t>
            </a:r>
            <a:r>
              <a:rPr lang="en-US" sz="1100" i="1" dirty="0"/>
              <a:t>A GIS Map of a Medieval Nunnery</a:t>
            </a:r>
            <a:r>
              <a:rPr lang="en-US" sz="1100" dirty="0" smtClean="0"/>
              <a:t>. </a:t>
            </a:r>
            <a:r>
              <a:rPr lang="en-US" sz="1100" dirty="0"/>
              <a:t>University of Illinois Springfield. Retrieved on August 15, 2015 from </a:t>
            </a:r>
            <a:r>
              <a:rPr lang="en-US" sz="1100" dirty="0">
                <a:hlinkClick r:id="rId3"/>
              </a:rPr>
              <a:t>http://peregrinations.kenyon.edu/vol4_2/BussellPeregrinations42.pdf</a:t>
            </a:r>
            <a:r>
              <a:rPr lang="en-US" sz="1100" dirty="0"/>
              <a:t>, </a:t>
            </a:r>
            <a:r>
              <a:rPr lang="en-US" sz="1100" dirty="0">
                <a:hlinkClick r:id="rId4"/>
              </a:rPr>
              <a:t>http://uisgis1.uis.edu/flex/BarkingAbbey/</a:t>
            </a:r>
            <a:endParaRPr lang="en-US" sz="1100" dirty="0"/>
          </a:p>
          <a:p>
            <a:endParaRPr lang="en-US" sz="1100" dirty="0" smtClean="0"/>
          </a:p>
          <a:p>
            <a:r>
              <a:rPr lang="en-US" sz="1100" dirty="0" smtClean="0"/>
              <a:t>Conant, J. 1978. </a:t>
            </a:r>
            <a:r>
              <a:rPr lang="en-US" sz="1100" i="1" dirty="0" smtClean="0"/>
              <a:t>Carolingian and Romanesque Architecture</a:t>
            </a:r>
            <a:r>
              <a:rPr lang="en-US" sz="1100" dirty="0"/>
              <a:t>. New Haven and </a:t>
            </a:r>
            <a:r>
              <a:rPr lang="en-US" sz="1100" dirty="0" smtClean="0"/>
              <a:t>London: Yale University Press.</a:t>
            </a:r>
          </a:p>
          <a:p>
            <a:endParaRPr lang="en-US" sz="1100" dirty="0" smtClean="0"/>
          </a:p>
          <a:p>
            <a:r>
              <a:rPr lang="en-US" sz="1100" dirty="0" smtClean="0"/>
              <a:t>Frazer, A. 1974. </a:t>
            </a:r>
            <a:r>
              <a:rPr lang="en-US" sz="1100" i="1" dirty="0" smtClean="0"/>
              <a:t>Modes </a:t>
            </a:r>
            <a:r>
              <a:rPr lang="en-US" sz="1100" i="1" dirty="0"/>
              <a:t>of </a:t>
            </a:r>
            <a:r>
              <a:rPr lang="en-US" sz="1100" i="1" dirty="0" smtClean="0"/>
              <a:t>European Courtyard Design Before </a:t>
            </a:r>
            <a:r>
              <a:rPr lang="en-US" sz="1100" i="1" dirty="0"/>
              <a:t>the </a:t>
            </a:r>
            <a:r>
              <a:rPr lang="en-US" sz="1100" i="1" dirty="0" smtClean="0"/>
              <a:t>Medieval Cloister</a:t>
            </a:r>
            <a:r>
              <a:rPr lang="en-US" sz="1100" dirty="0" smtClean="0"/>
              <a:t>. </a:t>
            </a:r>
            <a:r>
              <a:rPr lang="en-US" sz="1100" dirty="0" err="1" smtClean="0"/>
              <a:t>Gesta</a:t>
            </a:r>
            <a:r>
              <a:rPr lang="en-US" sz="1100" dirty="0" smtClean="0"/>
              <a:t>: International Center of Medieval Art, Vol. XII.</a:t>
            </a:r>
          </a:p>
          <a:p>
            <a:endParaRPr lang="en-US" sz="1100" dirty="0"/>
          </a:p>
          <a:p>
            <a:r>
              <a:rPr lang="en-US" sz="1100" dirty="0"/>
              <a:t>Historyofinformation.com. (</a:t>
            </a:r>
            <a:r>
              <a:rPr lang="en-US" sz="1100" dirty="0" err="1"/>
              <a:t>n.d.</a:t>
            </a:r>
            <a:r>
              <a:rPr lang="en-US" sz="1100" dirty="0"/>
              <a:t>). </a:t>
            </a:r>
            <a:r>
              <a:rPr lang="en-US" sz="1100" i="1" dirty="0"/>
              <a:t>The Only Surviving Major Architectural Drawing from the Fall of the Roman Empire to Circa 1250</a:t>
            </a:r>
            <a:r>
              <a:rPr lang="en-US" sz="1100" dirty="0"/>
              <a:t>. Retrieved on </a:t>
            </a:r>
            <a:r>
              <a:rPr lang="en-US" sz="1100" dirty="0" smtClean="0"/>
              <a:t>August </a:t>
            </a:r>
            <a:r>
              <a:rPr lang="en-US" sz="1100" dirty="0"/>
              <a:t>25, 2015 from </a:t>
            </a:r>
            <a:r>
              <a:rPr lang="en-US" sz="1100" dirty="0">
                <a:hlinkClick r:id="rId5"/>
              </a:rPr>
              <a:t>http://www.historyofinformation.com/expanded.php?id=246</a:t>
            </a:r>
            <a:r>
              <a:rPr lang="en-US" sz="1100" dirty="0"/>
              <a:t>.</a:t>
            </a:r>
          </a:p>
          <a:p>
            <a:endParaRPr lang="en-US" sz="1100" dirty="0" smtClean="0"/>
          </a:p>
          <a:p>
            <a:r>
              <a:rPr lang="en-US" sz="1100" dirty="0">
                <a:solidFill>
                  <a:srgbClr val="262626"/>
                </a:solidFill>
              </a:rPr>
              <a:t>Horn, Walter "Water Power and the Plan of St. Gall” </a:t>
            </a:r>
            <a:r>
              <a:rPr lang="en-US" sz="1100" i="1" dirty="0">
                <a:solidFill>
                  <a:srgbClr val="262626"/>
                </a:solidFill>
              </a:rPr>
              <a:t>Journal of Medieval History </a:t>
            </a:r>
            <a:r>
              <a:rPr lang="en-US" sz="1100" dirty="0">
                <a:solidFill>
                  <a:srgbClr val="262626"/>
                </a:solidFill>
              </a:rPr>
              <a:t>1,3 (1975): 219-58</a:t>
            </a:r>
            <a:endParaRPr lang="en-US" sz="1100" dirty="0" smtClean="0"/>
          </a:p>
          <a:p>
            <a:endParaRPr lang="en-US" sz="1100" i="1" u="sng" dirty="0" smtClean="0">
              <a:hlinkClick r:id="rId6"/>
            </a:endParaRPr>
          </a:p>
          <a:p>
            <a:r>
              <a:rPr lang="en-US" sz="1100" dirty="0"/>
              <a:t>Horn, W. and Born, E. 1979. </a:t>
            </a:r>
            <a:r>
              <a:rPr lang="en-US" sz="1100" i="1" dirty="0"/>
              <a:t>The Plan of St. Gall : a </a:t>
            </a:r>
            <a:r>
              <a:rPr lang="en-US" sz="1100" i="1" dirty="0" smtClean="0"/>
              <a:t>Study </a:t>
            </a:r>
            <a:r>
              <a:rPr lang="en-US" sz="1100" i="1" dirty="0"/>
              <a:t>of the </a:t>
            </a:r>
            <a:r>
              <a:rPr lang="en-US" sz="1100" i="1" dirty="0" smtClean="0"/>
              <a:t>Architecture </a:t>
            </a:r>
            <a:r>
              <a:rPr lang="en-US" sz="1100" i="1" dirty="0"/>
              <a:t>&amp; </a:t>
            </a:r>
            <a:r>
              <a:rPr lang="en-US" sz="1100" i="1" dirty="0" smtClean="0"/>
              <a:t>Economy </a:t>
            </a:r>
            <a:r>
              <a:rPr lang="en-US" sz="1100" i="1" dirty="0"/>
              <a:t>of &amp; </a:t>
            </a:r>
            <a:r>
              <a:rPr lang="en-US" sz="1100" i="1" dirty="0" smtClean="0"/>
              <a:t>Life </a:t>
            </a:r>
            <a:r>
              <a:rPr lang="en-US" sz="1100" i="1" dirty="0"/>
              <a:t>in a </a:t>
            </a:r>
            <a:r>
              <a:rPr lang="en-US" sz="1100" i="1" dirty="0" smtClean="0"/>
              <a:t>Paradigmatic </a:t>
            </a:r>
            <a:r>
              <a:rPr lang="en-US" sz="1100" i="1" dirty="0"/>
              <a:t>Carolingian </a:t>
            </a:r>
            <a:r>
              <a:rPr lang="en-US" sz="1100" i="1" dirty="0" smtClean="0"/>
              <a:t>Monastery</a:t>
            </a:r>
            <a:r>
              <a:rPr lang="en-US" sz="1100" dirty="0"/>
              <a:t>. </a:t>
            </a:r>
            <a:r>
              <a:rPr lang="en-US" sz="1100" dirty="0" smtClean="0"/>
              <a:t>Berkeley: University </a:t>
            </a:r>
            <a:r>
              <a:rPr lang="en-US" sz="1100" dirty="0"/>
              <a:t>of California Press.</a:t>
            </a:r>
          </a:p>
          <a:p>
            <a:endParaRPr lang="en-US" sz="1100" i="1" u="sng" dirty="0">
              <a:hlinkClick r:id="rId6"/>
            </a:endParaRPr>
          </a:p>
          <a:p>
            <a:r>
              <a:rPr lang="en-US" sz="1100" dirty="0" err="1" smtClean="0"/>
              <a:t>Rodier</a:t>
            </a:r>
            <a:r>
              <a:rPr lang="en-US" sz="1100" dirty="0" smtClean="0"/>
              <a:t>, X. and </a:t>
            </a:r>
            <a:r>
              <a:rPr lang="en-US" sz="1100" dirty="0" err="1" smtClean="0"/>
              <a:t>Saligny</a:t>
            </a:r>
            <a:r>
              <a:rPr lang="en-US" sz="1100" dirty="0" smtClean="0"/>
              <a:t>, L. (</a:t>
            </a:r>
            <a:r>
              <a:rPr lang="en-US" sz="1100" dirty="0" err="1" smtClean="0"/>
              <a:t>n.d.</a:t>
            </a:r>
            <a:r>
              <a:rPr lang="en-US" sz="1100" dirty="0" smtClean="0"/>
              <a:t>). </a:t>
            </a:r>
            <a:r>
              <a:rPr lang="en-US" sz="1100" i="1" dirty="0" smtClean="0"/>
              <a:t>Social </a:t>
            </a:r>
            <a:r>
              <a:rPr lang="en-US" sz="1100" i="1" dirty="0"/>
              <a:t>Features, Spatial Features and Temporal Features: An Urban Archaeological Data Model</a:t>
            </a:r>
            <a:r>
              <a:rPr lang="en-US" sz="1100" i="1" dirty="0" smtClean="0"/>
              <a:t>.</a:t>
            </a:r>
            <a:r>
              <a:rPr lang="en-US" sz="1100" dirty="0" smtClean="0"/>
              <a:t> Retrieved on August 20, 2015 from </a:t>
            </a:r>
            <a:r>
              <a:rPr lang="en-US" sz="1100" dirty="0" smtClean="0">
                <a:hlinkClick r:id="rId7"/>
              </a:rPr>
              <a:t>http</a:t>
            </a:r>
            <a:r>
              <a:rPr lang="en-US" sz="1100" dirty="0">
                <a:hlinkClick r:id="rId7"/>
              </a:rPr>
              <a:t>://</a:t>
            </a:r>
            <a:r>
              <a:rPr lang="en-US" sz="1100" dirty="0" smtClean="0">
                <a:hlinkClick r:id="rId7"/>
              </a:rPr>
              <a:t>archiv.ub.uni-heidelberg.de/propylaeumdok/498/1/06_09_rodier_et_al_urban.pdf</a:t>
            </a:r>
            <a:r>
              <a:rPr lang="en-US" sz="1100" dirty="0" smtClean="0"/>
              <a:t>.</a:t>
            </a:r>
            <a:endParaRPr lang="en-US" sz="1100" dirty="0"/>
          </a:p>
          <a:p>
            <a:endParaRPr lang="en-US" sz="1100" dirty="0"/>
          </a:p>
          <a:p>
            <a:r>
              <a:rPr lang="en-US" sz="1100" dirty="0" smtClean="0"/>
              <a:t>Swisstopo.admin.ch. (</a:t>
            </a:r>
            <a:r>
              <a:rPr lang="en-US" sz="1100" dirty="0" err="1" smtClean="0"/>
              <a:t>n.d.</a:t>
            </a:r>
            <a:r>
              <a:rPr lang="en-US" sz="1100" dirty="0" smtClean="0"/>
              <a:t>). Federal Office of Topography Products. Retrieved </a:t>
            </a:r>
            <a:r>
              <a:rPr lang="en-US" sz="1100" dirty="0"/>
              <a:t>on September 12, 2015 from </a:t>
            </a:r>
            <a:r>
              <a:rPr lang="en-US" sz="1100" dirty="0">
                <a:hlinkClick r:id="rId8"/>
              </a:rPr>
              <a:t>http://</a:t>
            </a:r>
            <a:r>
              <a:rPr lang="en-US" sz="1100" dirty="0" smtClean="0">
                <a:hlinkClick r:id="rId8"/>
              </a:rPr>
              <a:t>www.swisstopo.admin.ch/internet/swisstopo/en/home/products.html</a:t>
            </a:r>
            <a:r>
              <a:rPr lang="en-US" sz="1100" dirty="0" smtClean="0"/>
              <a:t>.</a:t>
            </a:r>
          </a:p>
          <a:p>
            <a:endParaRPr lang="en-US" sz="1100" dirty="0" smtClean="0"/>
          </a:p>
          <a:p>
            <a:r>
              <a:rPr lang="en-US" sz="1100" dirty="0" smtClean="0"/>
              <a:t>Wikipedia.com. (</a:t>
            </a:r>
            <a:r>
              <a:rPr lang="en-US" sz="1100" dirty="0" err="1" smtClean="0"/>
              <a:t>n.d.</a:t>
            </a:r>
            <a:r>
              <a:rPr lang="en-US" sz="1100" dirty="0" smtClean="0"/>
              <a:t>). </a:t>
            </a:r>
            <a:r>
              <a:rPr lang="en-US" sz="1100" i="1" dirty="0" smtClean="0"/>
              <a:t>Plan of Saint Gall</a:t>
            </a:r>
            <a:r>
              <a:rPr lang="en-US" sz="1100" dirty="0" smtClean="0"/>
              <a:t>. </a:t>
            </a:r>
            <a:r>
              <a:rPr lang="en-US" sz="1100" dirty="0"/>
              <a:t>Retrieved August 2, 2015 from </a:t>
            </a:r>
            <a:r>
              <a:rPr lang="en-US" sz="1100" dirty="0">
                <a:hlinkClick r:id="rId6"/>
              </a:rPr>
              <a:t>https://</a:t>
            </a:r>
            <a:r>
              <a:rPr lang="en-US" sz="1100" dirty="0" smtClean="0">
                <a:hlinkClick r:id="rId6"/>
              </a:rPr>
              <a:t>en.wikipedia.org/wiki/Plan_of_Saint_Gall</a:t>
            </a:r>
            <a:r>
              <a:rPr lang="en-US" sz="1100" dirty="0" smtClean="0"/>
              <a:t>.</a:t>
            </a:r>
          </a:p>
          <a:p>
            <a:endParaRPr lang="en-US" sz="1100" dirty="0" smtClean="0"/>
          </a:p>
          <a:p>
            <a:r>
              <a:rPr lang="en-US" sz="1100" dirty="0" err="1" smtClean="0"/>
              <a:t>Zettler</a:t>
            </a:r>
            <a:r>
              <a:rPr lang="en-US" sz="1100" dirty="0"/>
              <a:t>, A. </a:t>
            </a:r>
            <a:r>
              <a:rPr lang="en-US" sz="1100" dirty="0" smtClean="0"/>
              <a:t>(</a:t>
            </a:r>
            <a:r>
              <a:rPr lang="en-US" sz="1100" dirty="0" err="1" smtClean="0"/>
              <a:t>n.d.</a:t>
            </a:r>
            <a:r>
              <a:rPr lang="en-US" sz="1100" dirty="0" smtClean="0"/>
              <a:t>). </a:t>
            </a:r>
            <a:r>
              <a:rPr lang="en-US" sz="1100" i="1" dirty="0"/>
              <a:t>Spaces for </a:t>
            </a:r>
            <a:r>
              <a:rPr lang="en-US" sz="1100" i="1" dirty="0" smtClean="0"/>
              <a:t>Servants </a:t>
            </a:r>
            <a:r>
              <a:rPr lang="en-US" sz="1100" i="1" dirty="0"/>
              <a:t>and </a:t>
            </a:r>
            <a:r>
              <a:rPr lang="en-US" sz="1100" i="1" dirty="0" err="1" smtClean="0"/>
              <a:t>Provendarii</a:t>
            </a:r>
            <a:r>
              <a:rPr lang="en-US" sz="1100" i="1" dirty="0" smtClean="0"/>
              <a:t> </a:t>
            </a:r>
            <a:r>
              <a:rPr lang="en-US" sz="1100" i="1" dirty="0"/>
              <a:t>in Early Medieval Monasteries. The </a:t>
            </a:r>
            <a:r>
              <a:rPr lang="en-US" sz="1100" i="1" dirty="0" smtClean="0"/>
              <a:t>Example </a:t>
            </a:r>
            <a:r>
              <a:rPr lang="en-US" sz="1100" i="1" dirty="0"/>
              <a:t>of the </a:t>
            </a:r>
            <a:r>
              <a:rPr lang="en-US" sz="1100" i="1" dirty="0" smtClean="0"/>
              <a:t>Virtual Monastery </a:t>
            </a:r>
            <a:r>
              <a:rPr lang="en-US" sz="1100" i="1" dirty="0"/>
              <a:t>on the Plan of Saint Gall</a:t>
            </a:r>
            <a:r>
              <a:rPr lang="en-US" sz="1100" dirty="0"/>
              <a:t>. Retrieved on August 25, 2015 from </a:t>
            </a:r>
            <a:r>
              <a:rPr lang="en-US" sz="1100" dirty="0">
                <a:hlinkClick r:id="rId9"/>
              </a:rPr>
              <a:t>https://cem.revues.org/13624</a:t>
            </a:r>
            <a:r>
              <a:rPr lang="en-US" sz="1100" dirty="0"/>
              <a:t>.</a:t>
            </a:r>
          </a:p>
          <a:p>
            <a:endParaRPr lang="en-US" sz="1100" i="1" u="sng" dirty="0">
              <a:hlinkClick r:id="rId6"/>
            </a:endParaRPr>
          </a:p>
        </p:txBody>
      </p:sp>
    </p:spTree>
    <p:extLst>
      <p:ext uri="{BB962C8B-B14F-4D97-AF65-F5344CB8AC3E}">
        <p14:creationId xmlns:p14="http://schemas.microsoft.com/office/powerpoint/2010/main" val="23820571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a:xfrm>
            <a:off x="0" y="422457"/>
            <a:ext cx="9144000" cy="517373"/>
          </a:xfrm>
          <a:effectLst>
            <a:outerShdw blurRad="50800" dist="38100" dir="2700000" algn="tl" rotWithShape="0">
              <a:prstClr val="black">
                <a:alpha val="40000"/>
              </a:prstClr>
            </a:outerShdw>
          </a:effectLst>
        </p:spPr>
        <p:txBody>
          <a:bodyPr>
            <a:normAutofit fontScale="90000"/>
          </a:bodyPr>
          <a:lstStyle/>
          <a:p>
            <a:pPr algn="ctr" eaLnBrk="1" hangingPunct="1">
              <a:defRPr/>
            </a:pPr>
            <a:r>
              <a:rPr lang="en-US" sz="4000" b="1" dirty="0" smtClean="0"/>
              <a:t>Project Objectives</a:t>
            </a:r>
          </a:p>
        </p:txBody>
      </p:sp>
      <p:sp>
        <p:nvSpPr>
          <p:cNvPr id="198659" name="Rectangle 3"/>
          <p:cNvSpPr>
            <a:spLocks noGrp="1" noChangeArrowheads="1"/>
          </p:cNvSpPr>
          <p:nvPr>
            <p:ph type="body" idx="1"/>
          </p:nvPr>
        </p:nvSpPr>
        <p:spPr>
          <a:xfrm>
            <a:off x="643379" y="1426292"/>
            <a:ext cx="4024311" cy="2741671"/>
          </a:xfrm>
        </p:spPr>
        <p:txBody>
          <a:bodyPr>
            <a:normAutofit lnSpcReduction="10000"/>
          </a:bodyPr>
          <a:lstStyle/>
          <a:p>
            <a:pPr marL="533400" indent="-533400" eaLnBrk="1" hangingPunct="1">
              <a:buFont typeface="Wingdings" panose="05000000000000000000" pitchFamily="2" charset="2"/>
              <a:buAutoNum type="arabicPeriod"/>
              <a:defRPr/>
            </a:pPr>
            <a:r>
              <a:rPr lang="en-US" sz="2400" dirty="0" smtClean="0"/>
              <a:t>Identify purposes and whether location at St. Gall was plausible</a:t>
            </a:r>
          </a:p>
          <a:p>
            <a:pPr marL="533400" indent="-533400">
              <a:buFont typeface="Wingdings" panose="05000000000000000000" pitchFamily="2" charset="2"/>
              <a:buAutoNum type="arabicPeriod"/>
              <a:defRPr/>
            </a:pPr>
            <a:r>
              <a:rPr lang="en-US" sz="2400" dirty="0"/>
              <a:t>Analyze Monk/Laity </a:t>
            </a:r>
            <a:r>
              <a:rPr lang="en-US" sz="2400" dirty="0" smtClean="0"/>
              <a:t>Divide</a:t>
            </a:r>
          </a:p>
          <a:p>
            <a:pPr marL="533400" indent="-533400" eaLnBrk="1" hangingPunct="1">
              <a:buFont typeface="Wingdings" panose="05000000000000000000" pitchFamily="2" charset="2"/>
              <a:buAutoNum type="arabicPeriod"/>
              <a:defRPr/>
            </a:pPr>
            <a:r>
              <a:rPr lang="en-US" sz="2400" dirty="0" smtClean="0"/>
              <a:t>Analyze site selection criteria and Identify candidate site locations for Plan of St. Gall</a:t>
            </a:r>
          </a:p>
          <a:p>
            <a:pPr marL="0" indent="0" eaLnBrk="1" hangingPunct="1">
              <a:buNone/>
              <a:defRPr/>
            </a:pPr>
            <a:endParaRPr lang="en-US" dirty="0"/>
          </a:p>
        </p:txBody>
      </p:sp>
      <p:pic>
        <p:nvPicPr>
          <p:cNvPr id="9" name="Picture 8"/>
          <p:cNvPicPr>
            <a:picLocks noChangeAspect="1"/>
          </p:cNvPicPr>
          <p:nvPr/>
        </p:nvPicPr>
        <p:blipFill>
          <a:blip r:embed="rId3"/>
          <a:stretch>
            <a:fillRect/>
          </a:stretch>
        </p:blipFill>
        <p:spPr>
          <a:xfrm>
            <a:off x="4753654" y="1538770"/>
            <a:ext cx="3799283" cy="4330026"/>
          </a:xfrm>
          <a:prstGeom prst="rect">
            <a:avLst/>
          </a:prstGeom>
          <a:ln w="12700">
            <a:solidFill>
              <a:schemeClr val="tx1"/>
            </a:solidFill>
          </a:ln>
        </p:spPr>
      </p:pic>
      <p:sp>
        <p:nvSpPr>
          <p:cNvPr id="10" name="TextBox 9"/>
          <p:cNvSpPr txBox="1"/>
          <p:nvPr/>
        </p:nvSpPr>
        <p:spPr>
          <a:xfrm>
            <a:off x="4667690" y="5745686"/>
            <a:ext cx="3971213" cy="246221"/>
          </a:xfrm>
          <a:prstGeom prst="rect">
            <a:avLst/>
          </a:prstGeom>
          <a:noFill/>
        </p:spPr>
        <p:txBody>
          <a:bodyPr wrap="square" rtlCol="0">
            <a:spAutoFit/>
          </a:bodyPr>
          <a:lstStyle/>
          <a:p>
            <a:r>
              <a:rPr lang="en-US" sz="1000" dirty="0" smtClean="0"/>
              <a:t>Detail of the 9</a:t>
            </a:r>
            <a:r>
              <a:rPr lang="en-US" sz="1000" baseline="30000" dirty="0" smtClean="0"/>
              <a:t>th</a:t>
            </a:r>
            <a:r>
              <a:rPr lang="en-US" sz="1000" dirty="0" smtClean="0"/>
              <a:t> Century Plan of St. Gall showing Church Nave and Towers</a:t>
            </a:r>
            <a:endParaRPr lang="en-US" sz="1000" dirty="0"/>
          </a:p>
        </p:txBody>
      </p:sp>
    </p:spTree>
    <p:extLst>
      <p:ext uri="{BB962C8B-B14F-4D97-AF65-F5344CB8AC3E}">
        <p14:creationId xmlns:p14="http://schemas.microsoft.com/office/powerpoint/2010/main" val="38379609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0" y="2101684"/>
            <a:ext cx="9144000" cy="1098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6000" dirty="0" smtClean="0"/>
              <a:t>Questions?</a:t>
            </a:r>
          </a:p>
        </p:txBody>
      </p:sp>
    </p:spTree>
    <p:extLst>
      <p:ext uri="{BB962C8B-B14F-4D97-AF65-F5344CB8AC3E}">
        <p14:creationId xmlns:p14="http://schemas.microsoft.com/office/powerpoint/2010/main" val="15365800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62987"/>
            <a:ext cx="4302461" cy="2800767"/>
          </a:xfrm>
          <a:prstGeom prst="rect">
            <a:avLst/>
          </a:prstGeom>
          <a:noFill/>
        </p:spPr>
        <p:txBody>
          <a:bodyPr wrap="square" rtlCol="0">
            <a:spAutoFit/>
          </a:bodyPr>
          <a:lstStyle/>
          <a:p>
            <a:r>
              <a:rPr lang="en-US" sz="2000" dirty="0" smtClean="0"/>
              <a:t>What is the Plan of St. Gall?</a:t>
            </a:r>
          </a:p>
          <a:p>
            <a:endParaRPr lang="en-US" sz="900" dirty="0" smtClean="0"/>
          </a:p>
          <a:p>
            <a:r>
              <a:rPr lang="en-US" sz="2000" dirty="0" smtClean="0"/>
              <a:t>Where and when?</a:t>
            </a:r>
          </a:p>
          <a:p>
            <a:endParaRPr lang="en-US" sz="900" dirty="0" smtClean="0"/>
          </a:p>
          <a:p>
            <a:r>
              <a:rPr lang="en-US" sz="2000" dirty="0" smtClean="0"/>
              <a:t>Importance &amp; mystery of </a:t>
            </a:r>
            <a:r>
              <a:rPr lang="en-US" sz="2000" dirty="0"/>
              <a:t>the </a:t>
            </a:r>
            <a:r>
              <a:rPr lang="en-US" sz="2000" dirty="0" smtClean="0"/>
              <a:t>Plan </a:t>
            </a:r>
            <a:r>
              <a:rPr lang="en-US" sz="2000" dirty="0"/>
              <a:t>of St. </a:t>
            </a:r>
            <a:r>
              <a:rPr lang="en-US" sz="2000" dirty="0" smtClean="0"/>
              <a:t>Gall</a:t>
            </a:r>
          </a:p>
          <a:p>
            <a:endParaRPr lang="en-US" sz="900" dirty="0"/>
          </a:p>
          <a:p>
            <a:r>
              <a:rPr lang="en-US" sz="2000" dirty="0" smtClean="0"/>
              <a:t>Why was it created?</a:t>
            </a:r>
          </a:p>
          <a:p>
            <a:endParaRPr lang="en-US" sz="900" dirty="0" smtClean="0"/>
          </a:p>
          <a:p>
            <a:r>
              <a:rPr lang="en-US" sz="2000" dirty="0" smtClean="0"/>
              <a:t>Plausible purpose</a:t>
            </a:r>
            <a:r>
              <a:rPr lang="en-US" sz="2000" b="1" dirty="0" smtClean="0"/>
              <a:t>: </a:t>
            </a:r>
            <a:r>
              <a:rPr lang="en-US" sz="2000" dirty="0" smtClean="0"/>
              <a:t>to be built at Abbey at St. Gall</a:t>
            </a:r>
          </a:p>
        </p:txBody>
      </p:sp>
      <p:sp>
        <p:nvSpPr>
          <p:cNvPr id="5" name="Rectangle 2"/>
          <p:cNvSpPr txBox="1">
            <a:spLocks noRot="1" noChangeArrowheads="1"/>
          </p:cNvSpPr>
          <p:nvPr/>
        </p:nvSpPr>
        <p:spPr>
          <a:xfrm>
            <a:off x="0" y="451186"/>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dirty="0" smtClean="0"/>
              <a:t>Background</a:t>
            </a:r>
          </a:p>
        </p:txBody>
      </p:sp>
      <p:pic>
        <p:nvPicPr>
          <p:cNvPr id="9" name="Picture 8"/>
          <p:cNvPicPr>
            <a:picLocks noChangeAspect="1"/>
          </p:cNvPicPr>
          <p:nvPr/>
        </p:nvPicPr>
        <p:blipFill>
          <a:blip r:embed="rId3"/>
          <a:stretch>
            <a:fillRect/>
          </a:stretch>
        </p:blipFill>
        <p:spPr>
          <a:xfrm>
            <a:off x="4759661" y="1596557"/>
            <a:ext cx="3947638" cy="3896701"/>
          </a:xfrm>
          <a:prstGeom prst="rect">
            <a:avLst/>
          </a:prstGeom>
          <a:ln>
            <a:solidFill>
              <a:schemeClr val="tx1">
                <a:lumMod val="95000"/>
                <a:lumOff val="5000"/>
              </a:schemeClr>
            </a:solidFill>
          </a:ln>
        </p:spPr>
      </p:pic>
      <p:sp>
        <p:nvSpPr>
          <p:cNvPr id="10" name="TextBox 9"/>
          <p:cNvSpPr txBox="1"/>
          <p:nvPr/>
        </p:nvSpPr>
        <p:spPr>
          <a:xfrm>
            <a:off x="4665099" y="5247037"/>
            <a:ext cx="3274827" cy="246221"/>
          </a:xfrm>
          <a:prstGeom prst="rect">
            <a:avLst/>
          </a:prstGeom>
          <a:noFill/>
        </p:spPr>
        <p:txBody>
          <a:bodyPr wrap="square" rtlCol="0">
            <a:spAutoFit/>
          </a:bodyPr>
          <a:lstStyle/>
          <a:p>
            <a:r>
              <a:rPr lang="en-US" sz="1000" dirty="0" smtClean="0"/>
              <a:t>The Plan of St. Gall georeferenced in a possible site.</a:t>
            </a:r>
            <a:endParaRPr lang="en-US" sz="1000" dirty="0"/>
          </a:p>
        </p:txBody>
      </p:sp>
    </p:spTree>
    <p:extLst>
      <p:ext uri="{BB962C8B-B14F-4D97-AF65-F5344CB8AC3E}">
        <p14:creationId xmlns:p14="http://schemas.microsoft.com/office/powerpoint/2010/main" val="2477872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0" y="389842"/>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b="1" i="1" dirty="0" smtClean="0"/>
              <a:t>What</a:t>
            </a:r>
            <a:r>
              <a:rPr lang="en-US" sz="4000" dirty="0" smtClean="0"/>
              <a:t> is the Plan of St. Gall?</a:t>
            </a:r>
          </a:p>
        </p:txBody>
      </p:sp>
      <p:sp>
        <p:nvSpPr>
          <p:cNvPr id="11" name="Rectangle 10"/>
          <p:cNvSpPr/>
          <p:nvPr/>
        </p:nvSpPr>
        <p:spPr>
          <a:xfrm>
            <a:off x="509155" y="1147101"/>
            <a:ext cx="4145972" cy="4154984"/>
          </a:xfrm>
          <a:prstGeom prst="rect">
            <a:avLst/>
          </a:prstGeom>
        </p:spPr>
        <p:txBody>
          <a:bodyPr wrap="square">
            <a:spAutoFit/>
          </a:bodyPr>
          <a:lstStyle/>
          <a:p>
            <a:r>
              <a:rPr lang="en-US" sz="1200" dirty="0" smtClean="0"/>
              <a:t>An architectural </a:t>
            </a:r>
            <a:r>
              <a:rPr lang="en-US" sz="1200" dirty="0"/>
              <a:t>plan </a:t>
            </a:r>
            <a:r>
              <a:rPr lang="en-US" sz="1200" dirty="0" smtClean="0"/>
              <a:t>drawn on sewn-together animal hide for </a:t>
            </a:r>
            <a:r>
              <a:rPr lang="en-US" sz="1200" dirty="0"/>
              <a:t>an ideal Benedictine </a:t>
            </a:r>
            <a:r>
              <a:rPr lang="en-US" sz="1200" dirty="0" smtClean="0"/>
              <a:t>Monastery </a:t>
            </a:r>
            <a:r>
              <a:rPr lang="en-US" sz="1200" dirty="0"/>
              <a:t>during a time of progressive reform.</a:t>
            </a:r>
          </a:p>
          <a:p>
            <a:endParaRPr lang="en-US" sz="1200" dirty="0"/>
          </a:p>
          <a:p>
            <a:r>
              <a:rPr lang="en-US" sz="1200" dirty="0"/>
              <a:t>The original was designed and authored in AD 816-817 by monks of the Abbey of Reichenau</a:t>
            </a:r>
            <a:r>
              <a:rPr lang="en-US" sz="1200" dirty="0" smtClean="0"/>
              <a:t>. A copy authored in ~ AD </a:t>
            </a:r>
            <a:r>
              <a:rPr lang="en-US" sz="1200" dirty="0"/>
              <a:t>820 was sent to the abbot at St. </a:t>
            </a:r>
            <a:r>
              <a:rPr lang="en-US" sz="1200" dirty="0" smtClean="0"/>
              <a:t>Gall.</a:t>
            </a:r>
            <a:endParaRPr lang="en-US" sz="1200" dirty="0"/>
          </a:p>
          <a:p>
            <a:endParaRPr lang="en-US" sz="1200" dirty="0" smtClean="0"/>
          </a:p>
          <a:p>
            <a:r>
              <a:rPr lang="en-US" sz="1200" dirty="0" smtClean="0"/>
              <a:t>Technical name: </a:t>
            </a:r>
            <a:r>
              <a:rPr lang="en-US" sz="1200" dirty="0" err="1" smtClean="0"/>
              <a:t>Stiftsbibliothek</a:t>
            </a:r>
            <a:r>
              <a:rPr lang="en-US" sz="1200" dirty="0" smtClean="0"/>
              <a:t> </a:t>
            </a:r>
            <a:r>
              <a:rPr lang="en-US" sz="1200" dirty="0"/>
              <a:t>Sankt Gallen, </a:t>
            </a:r>
            <a:r>
              <a:rPr lang="en-US" sz="1200" dirty="0" err="1"/>
              <a:t>Ms</a:t>
            </a:r>
            <a:r>
              <a:rPr lang="en-US" sz="1200" dirty="0"/>
              <a:t> </a:t>
            </a:r>
            <a:r>
              <a:rPr lang="en-US" sz="1200" dirty="0" smtClean="0"/>
              <a:t>1092</a:t>
            </a:r>
          </a:p>
          <a:p>
            <a:endParaRPr lang="en-US" sz="1200" dirty="0"/>
          </a:p>
          <a:p>
            <a:r>
              <a:rPr lang="en-US" sz="1200" dirty="0" smtClean="0"/>
              <a:t>Measures 45” x 31” and is presently preserved at </a:t>
            </a:r>
            <a:r>
              <a:rPr lang="en-US" sz="1200" dirty="0"/>
              <a:t>Monastery </a:t>
            </a:r>
            <a:r>
              <a:rPr lang="en-US" sz="1200" dirty="0" err="1"/>
              <a:t>Stiftsbibliothek</a:t>
            </a:r>
            <a:r>
              <a:rPr lang="en-US" sz="1200" dirty="0"/>
              <a:t> in St. Gallen </a:t>
            </a:r>
            <a:r>
              <a:rPr lang="en-US" sz="1200" dirty="0" smtClean="0"/>
              <a:t>Switzerland. </a:t>
            </a:r>
          </a:p>
          <a:p>
            <a:endParaRPr lang="en-US" sz="1200" dirty="0" smtClean="0"/>
          </a:p>
          <a:p>
            <a:r>
              <a:rPr lang="en-US" sz="1200" dirty="0" smtClean="0"/>
              <a:t>Deliberate spatial arrangement of functional areas for ‘ideal monastery’ aimed at applying principles of Rule of St. Benedict according to the regulations put into law from Synods of Aachen in AD 816.</a:t>
            </a:r>
          </a:p>
          <a:p>
            <a:endParaRPr lang="en-US" sz="1200" dirty="0" smtClean="0"/>
          </a:p>
          <a:p>
            <a:r>
              <a:rPr lang="en-US" sz="1200" dirty="0" smtClean="0"/>
              <a:t>Large monastery complex set within functional areas for self-sufficiency. Church, cloister, refectories, scriptorium, library… Plus elements for self-sufficiency: brewery, bakery, mill, shoemaker shop. </a:t>
            </a:r>
            <a:endParaRPr lang="en-US" sz="1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932291" y="1836469"/>
            <a:ext cx="5295900" cy="3657600"/>
          </a:xfrm>
          <a:prstGeom prst="rect">
            <a:avLst/>
          </a:prstGeom>
        </p:spPr>
      </p:pic>
      <p:sp>
        <p:nvSpPr>
          <p:cNvPr id="7" name="Rectangle 6"/>
          <p:cNvSpPr/>
          <p:nvPr/>
        </p:nvSpPr>
        <p:spPr>
          <a:xfrm>
            <a:off x="5382695" y="6294664"/>
            <a:ext cx="2353529" cy="261610"/>
          </a:xfrm>
          <a:prstGeom prst="rect">
            <a:avLst/>
          </a:prstGeom>
        </p:spPr>
        <p:txBody>
          <a:bodyPr wrap="none">
            <a:spAutoFit/>
          </a:bodyPr>
          <a:lstStyle/>
          <a:p>
            <a:r>
              <a:rPr lang="en-US" sz="1100" dirty="0" err="1"/>
              <a:t>Stiftsbibliothek</a:t>
            </a:r>
            <a:r>
              <a:rPr lang="en-US" sz="1100" dirty="0"/>
              <a:t> Sankt Gallen, </a:t>
            </a:r>
            <a:r>
              <a:rPr lang="en-US" sz="1100" dirty="0" err="1"/>
              <a:t>Ms</a:t>
            </a:r>
            <a:r>
              <a:rPr lang="en-US" sz="1100" dirty="0"/>
              <a:t> 1092</a:t>
            </a:r>
          </a:p>
        </p:txBody>
      </p:sp>
    </p:spTree>
    <p:extLst>
      <p:ext uri="{BB962C8B-B14F-4D97-AF65-F5344CB8AC3E}">
        <p14:creationId xmlns:p14="http://schemas.microsoft.com/office/powerpoint/2010/main" val="1295870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392" y="987646"/>
            <a:ext cx="2034890" cy="3508653"/>
          </a:xfrm>
          <a:prstGeom prst="rect">
            <a:avLst/>
          </a:prstGeom>
          <a:noFill/>
        </p:spPr>
        <p:txBody>
          <a:bodyPr wrap="square" rtlCol="0">
            <a:spAutoFit/>
          </a:bodyPr>
          <a:lstStyle/>
          <a:p>
            <a:r>
              <a:rPr lang="en-US" sz="1400" b="1" dirty="0" smtClean="0"/>
              <a:t>WHERE?</a:t>
            </a:r>
          </a:p>
          <a:p>
            <a:r>
              <a:rPr lang="en-US" sz="1200" dirty="0" smtClean="0"/>
              <a:t>The Plan of St. Gall was designed and authored at the abbey of Reichenau Island, located on Lake Constance in Southern Germany. The plan was delivered to its sister abbey in the medieval city of St. Gallen, Switzerland. This location had its beginnings as an Irish monastic hermitage from the early 7</a:t>
            </a:r>
            <a:r>
              <a:rPr lang="en-US" sz="1200" baseline="30000" dirty="0" smtClean="0"/>
              <a:t>th</a:t>
            </a:r>
            <a:r>
              <a:rPr lang="en-US" sz="1200" dirty="0" smtClean="0"/>
              <a:t> Century.</a:t>
            </a:r>
          </a:p>
          <a:p>
            <a:endParaRPr lang="en-US" sz="1400" dirty="0"/>
          </a:p>
          <a:p>
            <a:r>
              <a:rPr lang="en-US" sz="1400" b="1" dirty="0" smtClean="0"/>
              <a:t>WHEN?</a:t>
            </a:r>
            <a:r>
              <a:rPr lang="en-US" sz="1400" dirty="0" smtClean="0"/>
              <a:t/>
            </a:r>
            <a:br>
              <a:rPr lang="en-US" sz="1400" dirty="0" smtClean="0"/>
            </a:br>
            <a:r>
              <a:rPr lang="en-US" sz="1200" dirty="0" smtClean="0"/>
              <a:t>The Plan of St. Gall was designed and authored in the early 9</a:t>
            </a:r>
            <a:r>
              <a:rPr lang="en-US" sz="1200" baseline="30000" dirty="0" smtClean="0"/>
              <a:t>th</a:t>
            </a:r>
            <a:r>
              <a:rPr lang="en-US" sz="1200" dirty="0" smtClean="0"/>
              <a:t> Century (~820 AD), almost 12 centuries ago.</a:t>
            </a:r>
            <a:endParaRPr lang="en-US" sz="1200" dirty="0"/>
          </a:p>
        </p:txBody>
      </p:sp>
      <p:sp>
        <p:nvSpPr>
          <p:cNvPr id="7" name="Rectangle 2"/>
          <p:cNvSpPr txBox="1">
            <a:spLocks noRot="1" noChangeArrowheads="1"/>
          </p:cNvSpPr>
          <p:nvPr/>
        </p:nvSpPr>
        <p:spPr>
          <a:xfrm>
            <a:off x="0" y="322380"/>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4000" dirty="0" smtClean="0"/>
              <a:t>Where &amp; When?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565" y="839753"/>
            <a:ext cx="6759388" cy="4712906"/>
          </a:xfrm>
          <a:prstGeom prst="rect">
            <a:avLst/>
          </a:prstGeom>
        </p:spPr>
      </p:pic>
      <p:sp>
        <p:nvSpPr>
          <p:cNvPr id="5" name="Rectangle 4"/>
          <p:cNvSpPr/>
          <p:nvPr/>
        </p:nvSpPr>
        <p:spPr>
          <a:xfrm>
            <a:off x="2214281" y="5346341"/>
            <a:ext cx="6687671" cy="600164"/>
          </a:xfrm>
          <a:prstGeom prst="rect">
            <a:avLst/>
          </a:prstGeom>
        </p:spPr>
        <p:txBody>
          <a:bodyPr wrap="square">
            <a:spAutoFit/>
          </a:bodyPr>
          <a:lstStyle/>
          <a:p>
            <a:r>
              <a:rPr lang="en-US" sz="1100" dirty="0" smtClean="0"/>
              <a:t>Above right: Locations of Benedictine abbeys of Reichenau (Southern Germany on Lake Constance) and St. Gall (modern day eastern Switzerland). Map shows the spread of early monasticism in western Europe. The interest here is to show how the founder of St. Gall came from Ireland in the early 7</a:t>
            </a:r>
            <a:r>
              <a:rPr lang="en-US" sz="1100" baseline="30000" dirty="0" smtClean="0"/>
              <a:t>th</a:t>
            </a:r>
            <a:r>
              <a:rPr lang="en-US" sz="1100" dirty="0" smtClean="0"/>
              <a:t> Century.</a:t>
            </a:r>
            <a:endParaRPr lang="en-US" dirty="0"/>
          </a:p>
        </p:txBody>
      </p:sp>
    </p:spTree>
    <p:extLst>
      <p:ext uri="{BB962C8B-B14F-4D97-AF65-F5344CB8AC3E}">
        <p14:creationId xmlns:p14="http://schemas.microsoft.com/office/powerpoint/2010/main" val="41501323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727" y="1224971"/>
            <a:ext cx="3817973" cy="3577903"/>
          </a:xfrm>
          <a:prstGeom prst="rect">
            <a:avLst/>
          </a:prstGeom>
          <a:blipFill dpi="0" rotWithShape="1">
            <a:blip r:embed="rId3">
              <a:alphaModFix amt="67000"/>
            </a:blip>
            <a:srcRect/>
            <a:tile tx="0" ty="0" sx="100000" sy="100000" flip="none" algn="tl"/>
          </a:blipFill>
          <a:ln>
            <a:solidFill>
              <a:schemeClr val="bg1">
                <a:lumMod val="50000"/>
              </a:schemeClr>
            </a:solidFill>
          </a:ln>
        </p:spPr>
        <p:txBody>
          <a:bodyPr wrap="square" rtlCol="0">
            <a:spAutoFit/>
          </a:bodyPr>
          <a:lstStyle/>
          <a:p>
            <a:r>
              <a:rPr lang="en-US" sz="1600" b="1" dirty="0"/>
              <a:t>The </a:t>
            </a:r>
            <a:r>
              <a:rPr lang="en-US" sz="1600" b="1" dirty="0" smtClean="0"/>
              <a:t>MYSTERY of </a:t>
            </a:r>
            <a:r>
              <a:rPr lang="en-US" sz="1600" b="1" dirty="0"/>
              <a:t>the Plan of St. Gall</a:t>
            </a:r>
          </a:p>
          <a:p>
            <a:endParaRPr lang="en-US" sz="1600" dirty="0" smtClean="0"/>
          </a:p>
          <a:p>
            <a:r>
              <a:rPr lang="en-US" sz="1100" dirty="0" smtClean="0"/>
              <a:t>“…</a:t>
            </a:r>
            <a:r>
              <a:rPr lang="en-US" sz="1100" dirty="0"/>
              <a:t>is considered </a:t>
            </a:r>
            <a:r>
              <a:rPr lang="en-US" sz="1400" b="1" dirty="0"/>
              <a:t>a national treasure </a:t>
            </a:r>
            <a:r>
              <a:rPr lang="en-US" sz="1100" dirty="0"/>
              <a:t>of </a:t>
            </a:r>
            <a:r>
              <a:rPr lang="en-US" sz="1100" dirty="0" smtClean="0"/>
              <a:t>Switzerland and </a:t>
            </a:r>
            <a:r>
              <a:rPr lang="en-US" sz="1400" b="1" dirty="0" smtClean="0"/>
              <a:t>remains </a:t>
            </a:r>
            <a:r>
              <a:rPr lang="en-US" sz="1400" b="1" dirty="0"/>
              <a:t>an object of intense interest among modern scholars</a:t>
            </a:r>
            <a:r>
              <a:rPr lang="en-US" sz="1100" dirty="0"/>
              <a:t>, architects, artists and draftsmen for its uniqueness, its beauty, and the insights it provides into medieval culture</a:t>
            </a:r>
            <a:r>
              <a:rPr lang="en-US" sz="1100" dirty="0" smtClean="0"/>
              <a:t>.”</a:t>
            </a:r>
          </a:p>
          <a:p>
            <a:r>
              <a:rPr lang="en-US" sz="800" i="1" dirty="0" smtClean="0"/>
              <a:t/>
            </a:r>
            <a:br>
              <a:rPr lang="en-US" sz="800" i="1" dirty="0" smtClean="0"/>
            </a:br>
            <a:endParaRPr lang="en-US" sz="800" i="1" dirty="0"/>
          </a:p>
          <a:p>
            <a:pPr lvl="0"/>
            <a:r>
              <a:rPr lang="en-US" sz="1100" dirty="0" smtClean="0">
                <a:solidFill>
                  <a:prstClr val="black"/>
                </a:solidFill>
              </a:rPr>
              <a:t>“</a:t>
            </a:r>
            <a:r>
              <a:rPr lang="en-US" sz="1100" dirty="0">
                <a:solidFill>
                  <a:prstClr val="black"/>
                </a:solidFill>
              </a:rPr>
              <a:t>The </a:t>
            </a:r>
            <a:r>
              <a:rPr lang="en-US" sz="1400" b="1" dirty="0">
                <a:solidFill>
                  <a:prstClr val="black"/>
                </a:solidFill>
              </a:rPr>
              <a:t>only surviving major architectural drawing </a:t>
            </a:r>
            <a:r>
              <a:rPr lang="en-US" sz="1100" dirty="0">
                <a:solidFill>
                  <a:prstClr val="black"/>
                </a:solidFill>
              </a:rPr>
              <a:t>from the Fall of the Roman Empire to Circa 1250.”</a:t>
            </a:r>
            <a:r>
              <a:rPr lang="en-US" sz="1050" dirty="0">
                <a:solidFill>
                  <a:prstClr val="black"/>
                </a:solidFill>
              </a:rPr>
              <a:t/>
            </a:r>
            <a:br>
              <a:rPr lang="en-US" sz="1050" dirty="0">
                <a:solidFill>
                  <a:prstClr val="black"/>
                </a:solidFill>
              </a:rPr>
            </a:br>
            <a:endParaRPr lang="en-US" sz="1050" dirty="0" smtClean="0">
              <a:solidFill>
                <a:prstClr val="black"/>
              </a:solidFill>
            </a:endParaRPr>
          </a:p>
          <a:p>
            <a:pPr lvl="0"/>
            <a:endParaRPr lang="en-US" sz="800" i="1" dirty="0" smtClean="0"/>
          </a:p>
          <a:p>
            <a:pPr lvl="0"/>
            <a:r>
              <a:rPr lang="en-US" sz="1100" dirty="0">
                <a:solidFill>
                  <a:prstClr val="black"/>
                </a:solidFill>
              </a:rPr>
              <a:t>"There are </a:t>
            </a:r>
            <a:r>
              <a:rPr lang="en-US" sz="1400" b="1" dirty="0">
                <a:solidFill>
                  <a:prstClr val="black"/>
                </a:solidFill>
              </a:rPr>
              <a:t>few single documents more important </a:t>
            </a:r>
            <a:r>
              <a:rPr lang="en-US" sz="1100" dirty="0">
                <a:solidFill>
                  <a:prstClr val="black"/>
                </a:solidFill>
              </a:rPr>
              <a:t>for the history of medieval art, architecture, monasticism, and, as we hope to show in this essay, devotional emotions, than the famous drawing known as the Plan of St. Gall. ”</a:t>
            </a:r>
            <a:endParaRPr lang="en-US" sz="1100" i="1" dirty="0">
              <a:solidFill>
                <a:prstClr val="black"/>
              </a:solidFill>
              <a:hlinkClick r:id="rId4"/>
            </a:endParaRPr>
          </a:p>
          <a:p>
            <a:pPr lvl="0"/>
            <a:endParaRPr lang="en-US" sz="800" i="1" dirty="0" smtClean="0">
              <a:solidFill>
                <a:prstClr val="black"/>
              </a:solidFill>
            </a:endParaRPr>
          </a:p>
          <a:p>
            <a:pPr lvl="0"/>
            <a:endParaRPr lang="en-US" sz="800" i="1" dirty="0">
              <a:solidFill>
                <a:prstClr val="black"/>
              </a:solidFill>
            </a:endParaRPr>
          </a:p>
          <a:p>
            <a:pPr lvl="0"/>
            <a:endParaRPr lang="en-US" sz="800" i="1" dirty="0" smtClean="0">
              <a:solidFill>
                <a:prstClr val="black"/>
              </a:solidFill>
            </a:endParaRPr>
          </a:p>
        </p:txBody>
      </p:sp>
      <p:sp>
        <p:nvSpPr>
          <p:cNvPr id="3" name="Rectangle 2"/>
          <p:cNvSpPr txBox="1">
            <a:spLocks noRot="1" noChangeArrowheads="1"/>
          </p:cNvSpPr>
          <p:nvPr/>
        </p:nvSpPr>
        <p:spPr>
          <a:xfrm>
            <a:off x="0" y="389842"/>
            <a:ext cx="9144000" cy="51737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spc="-150" dirty="0" smtClean="0"/>
              <a:t>Importance and Mystery of the Plan </a:t>
            </a:r>
            <a:r>
              <a:rPr lang="en-US" sz="4000" spc="-150" dirty="0"/>
              <a:t>of St. </a:t>
            </a:r>
            <a:r>
              <a:rPr lang="en-US" sz="4000" spc="-150" dirty="0" smtClean="0"/>
              <a:t>Gall</a:t>
            </a:r>
            <a:endParaRPr lang="en-US" sz="2400" spc="-150" dirty="0"/>
          </a:p>
        </p:txBody>
      </p:sp>
      <p:sp>
        <p:nvSpPr>
          <p:cNvPr id="10" name="Rectangle 9"/>
          <p:cNvSpPr/>
          <p:nvPr/>
        </p:nvSpPr>
        <p:spPr>
          <a:xfrm>
            <a:off x="4763386" y="1214580"/>
            <a:ext cx="3836540" cy="3847207"/>
          </a:xfrm>
          <a:prstGeom prst="rect">
            <a:avLst/>
          </a:prstGeom>
          <a:ln>
            <a:solidFill>
              <a:schemeClr val="bg1">
                <a:lumMod val="50000"/>
              </a:schemeClr>
            </a:solidFill>
          </a:ln>
        </p:spPr>
        <p:txBody>
          <a:bodyPr wrap="square">
            <a:spAutoFit/>
          </a:bodyPr>
          <a:lstStyle/>
          <a:p>
            <a:pPr algn="ctr"/>
            <a:r>
              <a:rPr lang="en-US" sz="1600" b="1" dirty="0" smtClean="0"/>
              <a:t>The IMPORTANCE of the Plan of St. Gall</a:t>
            </a:r>
          </a:p>
          <a:p>
            <a:endParaRPr lang="en-US" sz="1600" dirty="0" smtClean="0"/>
          </a:p>
          <a:p>
            <a:r>
              <a:rPr lang="en-US" sz="1100" dirty="0" smtClean="0"/>
              <a:t>The </a:t>
            </a:r>
            <a:r>
              <a:rPr lang="en-US" sz="1100" dirty="0"/>
              <a:t>purpose of the Plan of St. Gall is </a:t>
            </a:r>
            <a:r>
              <a:rPr lang="en-US" sz="1100" b="1" dirty="0"/>
              <a:t>mysterious</a:t>
            </a:r>
            <a:r>
              <a:rPr lang="en-US" sz="1100" dirty="0"/>
              <a:t>, if not </a:t>
            </a:r>
            <a:r>
              <a:rPr lang="en-US" sz="1100" b="1" dirty="0"/>
              <a:t>enigmatic</a:t>
            </a:r>
            <a:r>
              <a:rPr lang="en-US" sz="1100" dirty="0"/>
              <a:t>.  </a:t>
            </a:r>
          </a:p>
          <a:p>
            <a:endParaRPr lang="en-US" sz="1100" dirty="0" smtClean="0"/>
          </a:p>
          <a:p>
            <a:r>
              <a:rPr lang="en-US" sz="1100" dirty="0" smtClean="0"/>
              <a:t>Although </a:t>
            </a:r>
            <a:r>
              <a:rPr lang="en-US" sz="1100" dirty="0"/>
              <a:t>it is called the “</a:t>
            </a:r>
            <a:r>
              <a:rPr lang="en-US" sz="1100" i="1" dirty="0"/>
              <a:t>earliest and most extraordinary visualization of a building complex produced in the Middle Ages</a:t>
            </a:r>
            <a:r>
              <a:rPr lang="en-US" sz="1100" dirty="0"/>
              <a:t>” there is </a:t>
            </a:r>
            <a:r>
              <a:rPr lang="en-US" sz="1400" b="1" dirty="0"/>
              <a:t>no consensus </a:t>
            </a:r>
            <a:r>
              <a:rPr lang="en-US" sz="1100" dirty="0"/>
              <a:t>among academicians as to why it was created</a:t>
            </a:r>
            <a:r>
              <a:rPr lang="en-US" sz="1100" dirty="0" smtClean="0"/>
              <a:t>.</a:t>
            </a:r>
          </a:p>
          <a:p>
            <a:endParaRPr lang="en-US" sz="1100" dirty="0"/>
          </a:p>
          <a:p>
            <a:r>
              <a:rPr lang="en-US" sz="1100" dirty="0" smtClean="0"/>
              <a:t>We </a:t>
            </a:r>
            <a:r>
              <a:rPr lang="en-US" sz="1100" dirty="0"/>
              <a:t>know some things:</a:t>
            </a:r>
          </a:p>
          <a:p>
            <a:r>
              <a:rPr lang="en-US" sz="1100" dirty="0">
                <a:latin typeface="Zapf Dingbats"/>
                <a:ea typeface="Zapf Dingbats"/>
                <a:cs typeface="Zapf Dingbats"/>
                <a:sym typeface="Zapf Dingbats"/>
              </a:rPr>
              <a:t>✓ </a:t>
            </a:r>
            <a:r>
              <a:rPr lang="en-US" sz="1100" dirty="0"/>
              <a:t>The monks who authored it </a:t>
            </a:r>
          </a:p>
          <a:p>
            <a:r>
              <a:rPr lang="en-US" sz="1100" dirty="0">
                <a:latin typeface="Zapf Dingbats"/>
                <a:ea typeface="Zapf Dingbats"/>
                <a:cs typeface="Zapf Dingbats"/>
                <a:sym typeface="Zapf Dingbats"/>
              </a:rPr>
              <a:t>✓ </a:t>
            </a:r>
            <a:r>
              <a:rPr lang="en-US" sz="1100" dirty="0"/>
              <a:t>Date it was designed and authored</a:t>
            </a:r>
            <a:br>
              <a:rPr lang="en-US" sz="1100" dirty="0"/>
            </a:br>
            <a:r>
              <a:rPr lang="en-US" sz="1100" dirty="0">
                <a:latin typeface="Zapf Dingbats"/>
                <a:ea typeface="Zapf Dingbats"/>
                <a:cs typeface="Zapf Dingbats"/>
                <a:sym typeface="Zapf Dingbats"/>
              </a:rPr>
              <a:t>✓ </a:t>
            </a:r>
            <a:r>
              <a:rPr lang="en-US" sz="1100" dirty="0"/>
              <a:t>Cultural and political climate that motivated the authorship</a:t>
            </a:r>
          </a:p>
          <a:p>
            <a:endParaRPr lang="en-US" sz="1100" dirty="0"/>
          </a:p>
          <a:p>
            <a:r>
              <a:rPr lang="en-US" sz="1100" dirty="0"/>
              <a:t>And </a:t>
            </a:r>
            <a:r>
              <a:rPr lang="en-US" sz="1100" b="1" dirty="0"/>
              <a:t>one very plausible possibility </a:t>
            </a:r>
            <a:r>
              <a:rPr lang="en-US" sz="1100" b="1" u="dotted" dirty="0"/>
              <a:t>is that the plan was to be used to create a masterwork at St. Gall…</a:t>
            </a:r>
          </a:p>
          <a:p>
            <a:endParaRPr lang="en-US" sz="1100" dirty="0"/>
          </a:p>
          <a:p>
            <a:r>
              <a:rPr lang="en-US" sz="1100" dirty="0"/>
              <a:t>Exploring this utilizing a GIS has not been done… </a:t>
            </a:r>
            <a:r>
              <a:rPr lang="en-US" sz="1100" b="1" dirty="0"/>
              <a:t>yet</a:t>
            </a:r>
            <a:r>
              <a:rPr lang="en-US" sz="1100" dirty="0" smtClean="0"/>
              <a:t>.</a:t>
            </a:r>
          </a:p>
          <a:p>
            <a:endParaRPr lang="en-US" sz="1100" dirty="0" smtClean="0"/>
          </a:p>
          <a:p>
            <a:endParaRPr lang="en-US" sz="1100" dirty="0"/>
          </a:p>
        </p:txBody>
      </p:sp>
    </p:spTree>
    <p:extLst>
      <p:ext uri="{BB962C8B-B14F-4D97-AF65-F5344CB8AC3E}">
        <p14:creationId xmlns:p14="http://schemas.microsoft.com/office/powerpoint/2010/main" val="34327116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Rot="1" noChangeArrowheads="1"/>
          </p:cNvSpPr>
          <p:nvPr/>
        </p:nvSpPr>
        <p:spPr>
          <a:xfrm>
            <a:off x="0" y="87562"/>
            <a:ext cx="9144000" cy="7024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3200" b="1" kern="0" spc="-130" dirty="0" smtClean="0"/>
              <a:t>Why was the Plan of St. Gall created</a:t>
            </a:r>
            <a:r>
              <a:rPr lang="en-US" sz="3200" b="1" kern="0" spc="-130" dirty="0"/>
              <a:t>?</a:t>
            </a:r>
          </a:p>
        </p:txBody>
      </p:sp>
      <p:sp>
        <p:nvSpPr>
          <p:cNvPr id="11" name="TextBox 10"/>
          <p:cNvSpPr txBox="1"/>
          <p:nvPr/>
        </p:nvSpPr>
        <p:spPr>
          <a:xfrm>
            <a:off x="1129886" y="1318764"/>
            <a:ext cx="3442113" cy="1277273"/>
          </a:xfrm>
          <a:prstGeom prst="rect">
            <a:avLst/>
          </a:prstGeom>
          <a:noFill/>
        </p:spPr>
        <p:txBody>
          <a:bodyPr wrap="square" rtlCol="0">
            <a:spAutoFit/>
          </a:bodyPr>
          <a:lstStyle/>
          <a:p>
            <a:pPr>
              <a:spcAft>
                <a:spcPts val="600"/>
              </a:spcAft>
            </a:pPr>
            <a:r>
              <a:rPr lang="en-US" b="1" dirty="0" smtClean="0"/>
              <a:t>Monastic Reform:</a:t>
            </a:r>
          </a:p>
          <a:p>
            <a:pPr marL="171450" indent="-171450">
              <a:spcAft>
                <a:spcPts val="600"/>
              </a:spcAft>
              <a:buFont typeface="Arial" panose="020B0604020202020204" pitchFamily="34" charset="0"/>
              <a:buChar char="•"/>
            </a:pPr>
            <a:r>
              <a:rPr lang="en-US" sz="1100" dirty="0" smtClean="0"/>
              <a:t>Early </a:t>
            </a:r>
            <a:r>
              <a:rPr lang="en-US" sz="1100" dirty="0"/>
              <a:t>9th Century </a:t>
            </a:r>
            <a:r>
              <a:rPr lang="en-US" sz="1100" dirty="0" smtClean="0"/>
              <a:t>a </a:t>
            </a:r>
            <a:r>
              <a:rPr lang="en-US" sz="1100" dirty="0"/>
              <a:t>time of monastic </a:t>
            </a:r>
            <a:r>
              <a:rPr lang="en-US" sz="1100" dirty="0" smtClean="0"/>
              <a:t>reform</a:t>
            </a:r>
          </a:p>
          <a:p>
            <a:pPr marL="171450" indent="-171450">
              <a:spcAft>
                <a:spcPts val="600"/>
              </a:spcAft>
              <a:buFont typeface="Arial" panose="020B0604020202020204" pitchFamily="34" charset="0"/>
              <a:buChar char="•"/>
            </a:pPr>
            <a:r>
              <a:rPr lang="en-US" sz="1100" dirty="0" smtClean="0"/>
              <a:t>Rule of St. Benedict</a:t>
            </a:r>
          </a:p>
          <a:p>
            <a:pPr marL="171450" indent="-171450">
              <a:spcAft>
                <a:spcPts val="600"/>
              </a:spcAft>
              <a:buFont typeface="Arial" panose="020B0604020202020204" pitchFamily="34" charset="0"/>
              <a:buChar char="•"/>
            </a:pPr>
            <a:r>
              <a:rPr lang="en-US" sz="1100" dirty="0" smtClean="0"/>
              <a:t>A </a:t>
            </a:r>
            <a:r>
              <a:rPr lang="en-US" sz="1100" dirty="0"/>
              <a:t>self-sufficient monastic facility </a:t>
            </a:r>
            <a:r>
              <a:rPr lang="en-US" sz="1100" dirty="0" smtClean="0"/>
              <a:t>(that </a:t>
            </a:r>
            <a:r>
              <a:rPr lang="en-US" sz="1100" dirty="0"/>
              <a:t>could be considered a Planned Monastic </a:t>
            </a:r>
            <a:r>
              <a:rPr lang="en-US" sz="1100" dirty="0" smtClean="0"/>
              <a:t>City)</a:t>
            </a:r>
          </a:p>
        </p:txBody>
      </p:sp>
      <p:pic>
        <p:nvPicPr>
          <p:cNvPr id="2052" name="Picture 4" descr="C:\Users\Owner\AppData\Local\Temp\SNAGHTML2ae7959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888" y="5130812"/>
            <a:ext cx="3114675" cy="628651"/>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716633" y="5130812"/>
            <a:ext cx="3306155" cy="1239808"/>
          </a:xfrm>
          <a:prstGeom prst="rect">
            <a:avLst/>
          </a:prstGeom>
          <a:ln>
            <a:solidFill>
              <a:schemeClr val="bg1">
                <a:lumMod val="50000"/>
              </a:schemeClr>
            </a:solidFill>
          </a:ln>
        </p:spPr>
      </p:pic>
      <p:pic>
        <p:nvPicPr>
          <p:cNvPr id="4" name="Picture 3"/>
          <p:cNvPicPr>
            <a:picLocks noChangeAspect="1"/>
          </p:cNvPicPr>
          <p:nvPr/>
        </p:nvPicPr>
        <p:blipFill>
          <a:blip r:embed="rId5"/>
          <a:stretch>
            <a:fillRect/>
          </a:stretch>
        </p:blipFill>
        <p:spPr>
          <a:xfrm>
            <a:off x="1897113" y="4129149"/>
            <a:ext cx="5349773" cy="887362"/>
          </a:xfrm>
          <a:prstGeom prst="rect">
            <a:avLst/>
          </a:prstGeom>
          <a:ln>
            <a:solidFill>
              <a:schemeClr val="tx1">
                <a:lumMod val="50000"/>
                <a:lumOff val="50000"/>
              </a:schemeClr>
            </a:solidFill>
          </a:ln>
        </p:spPr>
      </p:pic>
      <p:sp>
        <p:nvSpPr>
          <p:cNvPr id="13" name="Rectangle 12"/>
          <p:cNvSpPr/>
          <p:nvPr/>
        </p:nvSpPr>
        <p:spPr>
          <a:xfrm>
            <a:off x="2716193" y="3019612"/>
            <a:ext cx="4266498" cy="707886"/>
          </a:xfrm>
          <a:prstGeom prst="rect">
            <a:avLst/>
          </a:prstGeom>
        </p:spPr>
        <p:txBody>
          <a:bodyPr wrap="square">
            <a:spAutoFit/>
          </a:bodyPr>
          <a:lstStyle/>
          <a:p>
            <a:pPr lvl="0">
              <a:spcAft>
                <a:spcPts val="600"/>
              </a:spcAft>
            </a:pPr>
            <a:r>
              <a:rPr lang="en-US" b="1" dirty="0">
                <a:solidFill>
                  <a:prstClr val="black"/>
                </a:solidFill>
              </a:rPr>
              <a:t>A </a:t>
            </a:r>
            <a:r>
              <a:rPr lang="en-US" b="1" dirty="0" smtClean="0">
                <a:solidFill>
                  <a:prstClr val="black"/>
                </a:solidFill>
              </a:rPr>
              <a:t>plan </a:t>
            </a:r>
            <a:r>
              <a:rPr lang="en-US" b="1" dirty="0">
                <a:solidFill>
                  <a:prstClr val="black"/>
                </a:solidFill>
              </a:rPr>
              <a:t>for the abbey at St. Gall:</a:t>
            </a:r>
            <a:r>
              <a:rPr lang="en-US" sz="1600" dirty="0">
                <a:solidFill>
                  <a:prstClr val="black"/>
                </a:solidFill>
              </a:rPr>
              <a:t/>
            </a:r>
            <a:br>
              <a:rPr lang="en-US" sz="1600" dirty="0">
                <a:solidFill>
                  <a:prstClr val="black"/>
                </a:solidFill>
              </a:rPr>
            </a:br>
            <a:r>
              <a:rPr lang="en-US" sz="1100" dirty="0">
                <a:solidFill>
                  <a:prstClr val="black"/>
                </a:solidFill>
              </a:rPr>
              <a:t>Highly respected work by Horn and Born and other scholars suggest that it is plausible that the plan was for an abbey at St. Gall. </a:t>
            </a:r>
          </a:p>
        </p:txBody>
      </p:sp>
      <p:sp>
        <p:nvSpPr>
          <p:cNvPr id="15" name="Rectangle 14"/>
          <p:cNvSpPr/>
          <p:nvPr/>
        </p:nvSpPr>
        <p:spPr>
          <a:xfrm>
            <a:off x="4827683" y="1319091"/>
            <a:ext cx="3370020" cy="1015663"/>
          </a:xfrm>
          <a:prstGeom prst="rect">
            <a:avLst/>
          </a:prstGeom>
        </p:spPr>
        <p:txBody>
          <a:bodyPr wrap="square">
            <a:spAutoFit/>
          </a:bodyPr>
          <a:lstStyle/>
          <a:p>
            <a:pPr lvl="0">
              <a:spcAft>
                <a:spcPts val="600"/>
              </a:spcAft>
            </a:pPr>
            <a:r>
              <a:rPr lang="en-US" sz="1600" b="1" dirty="0">
                <a:solidFill>
                  <a:prstClr val="black"/>
                </a:solidFill>
              </a:rPr>
              <a:t>Political:</a:t>
            </a:r>
            <a:r>
              <a:rPr lang="en-US" sz="1600" dirty="0">
                <a:solidFill>
                  <a:prstClr val="black"/>
                </a:solidFill>
              </a:rPr>
              <a:t/>
            </a:r>
            <a:br>
              <a:rPr lang="en-US" sz="1600" dirty="0">
                <a:solidFill>
                  <a:prstClr val="black"/>
                </a:solidFill>
              </a:rPr>
            </a:br>
            <a:r>
              <a:rPr lang="en-US" sz="1100" dirty="0">
                <a:solidFill>
                  <a:prstClr val="black"/>
                </a:solidFill>
              </a:rPr>
              <a:t>One common interpretation of the plan’s purpose is that it was a vision for a large royal abbey for the new king (Charles the Bald) on his visit to review his new heritage in the year 829. </a:t>
            </a:r>
          </a:p>
        </p:txBody>
      </p:sp>
    </p:spTree>
    <p:extLst>
      <p:ext uri="{BB962C8B-B14F-4D97-AF65-F5344CB8AC3E}">
        <p14:creationId xmlns:p14="http://schemas.microsoft.com/office/powerpoint/2010/main" val="3380900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2625" y="823479"/>
            <a:ext cx="7273184" cy="5657902"/>
          </a:xfrm>
          <a:prstGeom prst="rect">
            <a:avLst/>
          </a:prstGeom>
        </p:spPr>
      </p:pic>
      <p:sp>
        <p:nvSpPr>
          <p:cNvPr id="3" name="Rectangle 2"/>
          <p:cNvSpPr txBox="1">
            <a:spLocks noRot="1" noChangeArrowheads="1"/>
          </p:cNvSpPr>
          <p:nvPr/>
        </p:nvSpPr>
        <p:spPr>
          <a:xfrm>
            <a:off x="0" y="204907"/>
            <a:ext cx="9144000" cy="517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smtClean="0"/>
              <a:t>Relative size of the Plan of St. Gall</a:t>
            </a:r>
          </a:p>
        </p:txBody>
      </p:sp>
    </p:spTree>
    <p:extLst>
      <p:ext uri="{BB962C8B-B14F-4D97-AF65-F5344CB8AC3E}">
        <p14:creationId xmlns:p14="http://schemas.microsoft.com/office/powerpoint/2010/main" val="2355552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33950</TotalTime>
  <Words>6413</Words>
  <Application>Microsoft Office PowerPoint</Application>
  <PresentationFormat>On-screen Show (4:3)</PresentationFormat>
  <Paragraphs>425</Paragraphs>
  <Slides>30</Slides>
  <Notes>30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39" baseType="lpstr">
      <vt:lpstr>Arial</vt:lpstr>
      <vt:lpstr>ArialMT</vt:lpstr>
      <vt:lpstr>Calibri</vt:lpstr>
      <vt:lpstr>Calibri Light</vt:lpstr>
      <vt:lpstr>Goudy Old Style</vt:lpstr>
      <vt:lpstr>Times New Roman</vt:lpstr>
      <vt:lpstr>Wingdings</vt:lpstr>
      <vt:lpstr>Zapf Dingbats</vt:lpstr>
      <vt:lpstr>Office Theme</vt:lpstr>
      <vt:lpstr>PowerPoint Presentation</vt:lpstr>
      <vt:lpstr>PowerPoint Presentation</vt:lpstr>
      <vt:lpstr>Project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Beth King</cp:lastModifiedBy>
  <cp:revision>771</cp:revision>
  <cp:lastPrinted>2015-11-02T16:43:42Z</cp:lastPrinted>
  <dcterms:created xsi:type="dcterms:W3CDTF">2015-08-20T20:37:03Z</dcterms:created>
  <dcterms:modified xsi:type="dcterms:W3CDTF">2015-11-03T23:49:55Z</dcterms:modified>
</cp:coreProperties>
</file>