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76" r:id="rId4"/>
    <p:sldId id="258" r:id="rId5"/>
    <p:sldId id="284" r:id="rId6"/>
    <p:sldId id="285" r:id="rId7"/>
    <p:sldId id="289" r:id="rId8"/>
    <p:sldId id="288" r:id="rId9"/>
    <p:sldId id="277" r:id="rId10"/>
    <p:sldId id="259" r:id="rId11"/>
    <p:sldId id="261" r:id="rId12"/>
    <p:sldId id="265" r:id="rId13"/>
    <p:sldId id="278" r:id="rId14"/>
    <p:sldId id="279" r:id="rId15"/>
    <p:sldId id="280" r:id="rId16"/>
    <p:sldId id="281" r:id="rId17"/>
    <p:sldId id="282" r:id="rId18"/>
    <p:sldId id="286" r:id="rId19"/>
    <p:sldId id="266" r:id="rId20"/>
    <p:sldId id="270" r:id="rId21"/>
    <p:sldId id="283" r:id="rId22"/>
    <p:sldId id="272" r:id="rId23"/>
    <p:sldId id="273" r:id="rId24"/>
    <p:sldId id="287" r:id="rId25"/>
    <p:sldId id="274" r:id="rId26"/>
    <p:sldId id="290" r:id="rId27"/>
    <p:sldId id="275" r:id="rId2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2590" autoAdjust="0"/>
  </p:normalViewPr>
  <p:slideViewPr>
    <p:cSldViewPr>
      <p:cViewPr varScale="1">
        <p:scale>
          <a:sx n="75" d="100"/>
          <a:sy n="75" d="100"/>
        </p:scale>
        <p:origin x="-142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ED041421-6DD7-4CB5-B182-7AF143129AB5}" type="datetimeFigureOut">
              <a:rPr lang="en-US" smtClean="0"/>
              <a:pPr/>
              <a:t>1/5/2010</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6A29682D-7A76-42AB-8EDE-A410B66C7D9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Pictures created</a:t>
            </a:r>
            <a:r>
              <a:rPr lang="en-US" baseline="0" dirty="0" smtClean="0"/>
              <a:t> using </a:t>
            </a:r>
            <a:r>
              <a:rPr lang="en-US" dirty="0" smtClean="0">
                <a:solidFill>
                  <a:schemeClr val="bg1"/>
                </a:solidFill>
              </a:rPr>
              <a:t>Quick Terrain Modeler  and data</a:t>
            </a:r>
            <a:r>
              <a:rPr lang="en-US" baseline="0" dirty="0" smtClean="0">
                <a:solidFill>
                  <a:schemeClr val="bg1"/>
                </a:solidFill>
              </a:rPr>
              <a:t> from </a:t>
            </a:r>
            <a:r>
              <a:rPr lang="en-US" i="1" dirty="0" err="1" smtClean="0"/>
              <a:t>LiDAR</a:t>
            </a:r>
            <a:r>
              <a:rPr lang="en-US" i="1" dirty="0" smtClean="0"/>
              <a:t> elevation data map of Cameron County, TX</a:t>
            </a:r>
            <a:r>
              <a:rPr lang="en-US" dirty="0" smtClean="0"/>
              <a:t>. Cameron County: Sanborn Mapping Company, Inc, 2007,</a:t>
            </a:r>
            <a:r>
              <a:rPr lang="en-US" baseline="0" dirty="0" smtClean="0"/>
              <a:t> .7 Ground sample distance.  See </a:t>
            </a:r>
            <a:r>
              <a:rPr lang="en-US" dirty="0" smtClean="0"/>
              <a:t>" TNRIS News." TNRIS completes the acquisition of high-resolution data for areas on the Texas Coast. http://www.tnris.state.tx.us/news.aspx?id=724 (accessed December 3, 2009). </a:t>
            </a:r>
            <a:endParaRPr lang="en-US" dirty="0"/>
          </a:p>
        </p:txBody>
      </p:sp>
      <p:sp>
        <p:nvSpPr>
          <p:cNvPr id="4" name="Slide Number Placeholder 3"/>
          <p:cNvSpPr>
            <a:spLocks noGrp="1"/>
          </p:cNvSpPr>
          <p:nvPr>
            <p:ph type="sldNum" sz="quarter" idx="10"/>
          </p:nvPr>
        </p:nvSpPr>
        <p:spPr/>
        <p:txBody>
          <a:bodyPr/>
          <a:lstStyle/>
          <a:p>
            <a:fld id="{6A29682D-7A76-42AB-8EDE-A410B66C7D9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i="1" dirty="0" smtClean="0"/>
              <a:t>1” = 30m,</a:t>
            </a:r>
            <a:r>
              <a:rPr lang="en-US" i="1" baseline="0" dirty="0" smtClean="0"/>
              <a:t> 1/3” = 10m, 1/9” = 3m</a:t>
            </a:r>
            <a:endParaRPr lang="en-US" i="1" dirty="0" smtClean="0"/>
          </a:p>
          <a:p>
            <a:endParaRPr lang="en-US" i="1" dirty="0" smtClean="0"/>
          </a:p>
          <a:p>
            <a:endParaRPr lang="en-US" i="1" dirty="0" smtClean="0"/>
          </a:p>
          <a:p>
            <a:r>
              <a:rPr lang="en-US" i="1" dirty="0" smtClean="0"/>
              <a:t>Fisher , Peter F. , and Nicholas J. Tate. "Causes and consequences of error in digital elevation models." Progress in Physical Geography 30 (2006): 467-477. </a:t>
            </a:r>
          </a:p>
          <a:p>
            <a:pPr lvl="1"/>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Our understanding of these processes and their associated errors tell us that there is a very small</a:t>
            </a:r>
          </a:p>
          <a:p>
            <a:pPr lvl="0"/>
            <a:r>
              <a:rPr lang="en-US" sz="1200" kern="1200" dirty="0" smtClean="0">
                <a:solidFill>
                  <a:schemeClr val="tx1"/>
                </a:solidFill>
                <a:latin typeface="+mn-lt"/>
                <a:ea typeface="+mn-ea"/>
                <a:cs typeface="+mn-cs"/>
              </a:rPr>
              <a:t>probability (effectively no chance) that all digital records in any DEM are correct. DEMs therefore</a:t>
            </a:r>
          </a:p>
          <a:p>
            <a:pPr lvl="0"/>
            <a:r>
              <a:rPr lang="en-US" sz="1200" kern="1200" dirty="0" smtClean="0">
                <a:solidFill>
                  <a:schemeClr val="tx1"/>
                </a:solidFill>
                <a:latin typeface="+mn-lt"/>
                <a:ea typeface="+mn-ea"/>
                <a:cs typeface="+mn-cs"/>
              </a:rPr>
              <a:t>contain endemic error, and this error can propagate through to products derived from the</a:t>
            </a:r>
          </a:p>
          <a:p>
            <a:pPr lvl="0"/>
            <a:r>
              <a:rPr lang="en-US" sz="1200" kern="1200" dirty="0" smtClean="0">
                <a:solidFill>
                  <a:schemeClr val="tx1"/>
                </a:solidFill>
                <a:latin typeface="+mn-lt"/>
                <a:ea typeface="+mn-ea"/>
                <a:cs typeface="+mn-cs"/>
              </a:rPr>
              <a:t>DEM, for example to </a:t>
            </a:r>
            <a:r>
              <a:rPr lang="en-US" sz="1200" kern="1200" dirty="0" err="1" smtClean="0">
                <a:solidFill>
                  <a:schemeClr val="tx1"/>
                </a:solidFill>
                <a:latin typeface="+mn-lt"/>
                <a:ea typeface="+mn-ea"/>
                <a:cs typeface="+mn-cs"/>
              </a:rPr>
              <a:t>hydrogeomorphic</a:t>
            </a:r>
            <a:r>
              <a:rPr lang="en-US" sz="1200" kern="1200" dirty="0" smtClean="0">
                <a:solidFill>
                  <a:schemeClr val="tx1"/>
                </a:solidFill>
                <a:latin typeface="+mn-lt"/>
                <a:ea typeface="+mn-ea"/>
                <a:cs typeface="+mn-cs"/>
              </a:rPr>
              <a:t> parameters such as catchment size and stream network</a:t>
            </a:r>
          </a:p>
          <a:p>
            <a:pPr lvl="0"/>
            <a:r>
              <a:rPr lang="en-US" sz="1200" kern="1200" dirty="0" smtClean="0">
                <a:solidFill>
                  <a:schemeClr val="tx1"/>
                </a:solidFill>
                <a:latin typeface="+mn-lt"/>
                <a:ea typeface="+mn-ea"/>
                <a:cs typeface="+mn-cs"/>
              </a:rPr>
              <a:t>characteristics (Walker and </a:t>
            </a:r>
            <a:r>
              <a:rPr lang="en-US" sz="1200" kern="1200" dirty="0" err="1" smtClean="0">
                <a:solidFill>
                  <a:schemeClr val="tx1"/>
                </a:solidFill>
                <a:latin typeface="+mn-lt"/>
                <a:ea typeface="+mn-ea"/>
                <a:cs typeface="+mn-cs"/>
              </a:rPr>
              <a:t>Willgoose</a:t>
            </a:r>
            <a:r>
              <a:rPr lang="en-US" sz="1200" kern="1200" dirty="0" smtClean="0">
                <a:solidFill>
                  <a:schemeClr val="tx1"/>
                </a:solidFill>
                <a:latin typeface="+mn-lt"/>
                <a:ea typeface="+mn-ea"/>
                <a:cs typeface="+mn-cs"/>
              </a:rPr>
              <a:t>, 1999) and surface flow dispersal areas pg 468</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Three main sources of error in DEMs are usually identified (Shearer, 1990; Li, 1992; Li and Chen, 1999; Gong </a:t>
            </a:r>
            <a:r>
              <a:rPr lang="en-US" sz="1200" i="1" kern="1200" dirty="0" smtClean="0">
                <a:solidFill>
                  <a:schemeClr val="tx1"/>
                </a:solidFill>
                <a:latin typeface="+mn-lt"/>
                <a:ea typeface="+mn-ea"/>
                <a:cs typeface="+mn-cs"/>
              </a:rPr>
              <a:t>et al.</a:t>
            </a:r>
            <a:r>
              <a:rPr lang="en-US" sz="1200" kern="1200" dirty="0" smtClean="0">
                <a:solidFill>
                  <a:schemeClr val="tx1"/>
                </a:solidFill>
                <a:latin typeface="+mn-lt"/>
                <a:ea typeface="+mn-ea"/>
                <a:cs typeface="+mn-cs"/>
              </a:rPr>
              <a:t>, 2000):</a:t>
            </a:r>
            <a:endParaRPr lang="en-US" sz="16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1. those derived from variations in the ‘accuracy, density and distribution’ (Li and Chen, 1999: 203) of the measured source</a:t>
            </a:r>
            <a:endParaRPr lang="en-US" sz="16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data as determined by the specific method of data generation; 2. those derived from the processing and interpolation used to derive the DEM from the source data;</a:t>
            </a:r>
            <a:endParaRPr lang="en-US" sz="16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3. those resulting from the characteristics of the terrain surface being </a:t>
            </a:r>
            <a:r>
              <a:rPr lang="en-US" sz="1200" kern="1200" dirty="0" err="1" smtClean="0">
                <a:solidFill>
                  <a:schemeClr val="tx1"/>
                </a:solidFill>
                <a:latin typeface="+mn-lt"/>
                <a:ea typeface="+mn-ea"/>
                <a:cs typeface="+mn-cs"/>
              </a:rPr>
              <a:t>modelled</a:t>
            </a:r>
            <a:r>
              <a:rPr lang="en-US" sz="1200" kern="1200" dirty="0" smtClean="0">
                <a:solidFill>
                  <a:schemeClr val="tx1"/>
                </a:solidFill>
                <a:latin typeface="+mn-lt"/>
                <a:ea typeface="+mn-ea"/>
                <a:cs typeface="+mn-cs"/>
              </a:rPr>
              <a:t> in relation to the representation of the DEM.</a:t>
            </a:r>
            <a:endParaRPr lang="en-US" sz="16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 The first two are quite clearly errors. The third, however, should be considered a matter of uncertainty. Pg 472</a:t>
            </a:r>
            <a:endParaRPr lang="en-US" sz="1600" kern="1200" dirty="0" smtClean="0">
              <a:solidFill>
                <a:schemeClr val="tx1"/>
              </a:solidFill>
              <a:latin typeface="+mn-lt"/>
              <a:ea typeface="+mn-ea"/>
              <a:cs typeface="+mn-cs"/>
            </a:endParaRPr>
          </a:p>
          <a:p>
            <a:pPr lvl="1"/>
            <a:endParaRPr lang="en-US" sz="1200" kern="1200" dirty="0" smtClean="0">
              <a:solidFill>
                <a:schemeClr val="tx1"/>
              </a:solidFill>
              <a:latin typeface="+mn-lt"/>
              <a:ea typeface="+mn-ea"/>
              <a:cs typeface="+mn-cs"/>
            </a:endParaRPr>
          </a:p>
          <a:p>
            <a:r>
              <a:rPr lang="en-US" b="0" i="1" dirty="0" smtClean="0"/>
              <a:t>"National Elevation Dataset." National Elevation Dataset. http://ned.usgs.gov/Ned/faq.asp (accessed December 27, 2009). </a:t>
            </a:r>
          </a:p>
          <a:p>
            <a:r>
              <a:rPr lang="en-US" dirty="0" smtClean="0"/>
              <a:t>Q: What are the NED data sources?</a:t>
            </a:r>
          </a:p>
          <a:p>
            <a:r>
              <a:rPr lang="en-US" dirty="0" smtClean="0"/>
              <a:t>A: NED source data are selected from an ever-growing inventory of standard production USGS Digital Elevation Model (DEM’s), and also from an increasing number of datasets that are project- or agency-specific. The first consideration is always given to quality. Selections are made according to the following ranking, listed in order of descending priority:</a:t>
            </a:r>
          </a:p>
          <a:p>
            <a:r>
              <a:rPr lang="en-US" dirty="0" smtClean="0"/>
              <a:t>-High-resolution data, typically derived from </a:t>
            </a:r>
            <a:r>
              <a:rPr lang="en-US" dirty="0" err="1" smtClean="0"/>
              <a:t>lidar</a:t>
            </a:r>
            <a:r>
              <a:rPr lang="en-US" dirty="0" smtClean="0"/>
              <a:t> or digital </a:t>
            </a:r>
            <a:r>
              <a:rPr lang="en-US" dirty="0" err="1" smtClean="0"/>
              <a:t>photogrammetry</a:t>
            </a:r>
            <a:r>
              <a:rPr lang="en-US" dirty="0" smtClean="0"/>
              <a:t>, and often with edited water bodies. If collected at a ground sample distance no coarser than 5 meters, such data may also be offered within the NED at a resolution of 1/9th arc-second.</a:t>
            </a:r>
          </a:p>
          <a:p>
            <a:r>
              <a:rPr lang="en-US" dirty="0" smtClean="0"/>
              <a:t>-Moderate-resolution data, other than that compiled from cartographic contours. These data may also be derived from </a:t>
            </a:r>
            <a:r>
              <a:rPr lang="en-US" dirty="0" err="1" smtClean="0"/>
              <a:t>lidar</a:t>
            </a:r>
            <a:r>
              <a:rPr lang="en-US" dirty="0" smtClean="0"/>
              <a:t> or digital </a:t>
            </a:r>
            <a:r>
              <a:rPr lang="en-US" dirty="0" err="1" smtClean="0"/>
              <a:t>photogrammetry</a:t>
            </a:r>
            <a:r>
              <a:rPr lang="en-US" dirty="0" smtClean="0"/>
              <a:t>, or less often by </a:t>
            </a:r>
            <a:r>
              <a:rPr lang="en-US" dirty="0" err="1" smtClean="0"/>
              <a:t>Interferometric</a:t>
            </a:r>
            <a:r>
              <a:rPr lang="en-US" dirty="0" smtClean="0"/>
              <a:t> Synthetic Aperture Radar IFSAR. A typical ground sample distance is 10 meters, though it is commonly called “1/3 arc-second data”.</a:t>
            </a:r>
          </a:p>
          <a:p>
            <a:r>
              <a:rPr lang="en-US" dirty="0" smtClean="0"/>
              <a:t>-10-meter DEM’s derived from cartographic contours and mapped </a:t>
            </a:r>
            <a:r>
              <a:rPr lang="en-US" dirty="0" err="1" smtClean="0"/>
              <a:t>hydrography</a:t>
            </a:r>
            <a:r>
              <a:rPr lang="en-US" dirty="0" smtClean="0"/>
              <a:t>. Most often, such data are produced by or for the USGS as a standard elevation product, and they currently account for the bulk of the NED.</a:t>
            </a:r>
          </a:p>
          <a:p>
            <a:r>
              <a:rPr lang="en-US" dirty="0" smtClean="0"/>
              <a:t>-30-meter cartographically derived DEM’s. Similar in most respects to their 10-meter counterparts, though usually of lower overall quality.</a:t>
            </a:r>
          </a:p>
          <a:p>
            <a:r>
              <a:rPr lang="en-US" dirty="0" smtClean="0"/>
              <a:t>-30-meter </a:t>
            </a:r>
            <a:r>
              <a:rPr lang="en-US" dirty="0" err="1" smtClean="0"/>
              <a:t>photogrammetrically</a:t>
            </a:r>
            <a:r>
              <a:rPr lang="en-US" dirty="0" smtClean="0"/>
              <a:t> derived DEM’s. These are the oldest DEM’s in the 7.5-minute series. These data were derived directly from stereo photography, either by a human operator or by an early form of electronic image correlation. They are badly marred by production artifacts that are addressed to the greatest practical extent by digital filtering within the NED production process.</a:t>
            </a:r>
          </a:p>
          <a:p>
            <a:r>
              <a:rPr lang="en-US" dirty="0" smtClean="0"/>
              <a:t>-2-arc-second DEMs are a standard USGS product. They are derived from cartographic contours at a scale of 1:63,360 over the state of Alaska, and a scale of 1:100,000 elsewhere.</a:t>
            </a:r>
          </a:p>
          <a:p>
            <a:r>
              <a:rPr lang="en-US" dirty="0" smtClean="0"/>
              <a:t>-1-arc-second Shuttle Radar Topography Mission (SRTM) data, to date, are only used in preference to 3 arc-second data in the Aleutian Islands.</a:t>
            </a:r>
          </a:p>
          <a:p>
            <a:r>
              <a:rPr lang="en-US" dirty="0" smtClean="0"/>
              <a:t>-3-arc-second DEMs are another standard USGS product, and are generally only used within the NED as a source of fill values over large water bodies.</a:t>
            </a:r>
          </a:p>
          <a:p>
            <a:endParaRPr lang="en-US" dirty="0" smtClean="0"/>
          </a:p>
          <a:p>
            <a:r>
              <a:rPr lang="en-US" dirty="0" smtClean="0"/>
              <a:t>Q: How often is the NED updated?</a:t>
            </a:r>
          </a:p>
          <a:p>
            <a:r>
              <a:rPr lang="en-US" dirty="0" smtClean="0"/>
              <a:t>A: The NED 1- and 1/3-arc-second data sets are updated on a nominal two month cycle to integrate newly “best available”, improved elevation source data. Bi-monthly updates may be skipped due to budget or data constraints.</a:t>
            </a:r>
          </a:p>
          <a:p>
            <a:r>
              <a:rPr lang="en-US" dirty="0" smtClean="0"/>
              <a:t>New datasets are being released into the NED 1/9-arc-second collection on a monthly basis and in conjunction with the bi-monthly updates when possible. </a:t>
            </a:r>
          </a:p>
          <a:p>
            <a:endParaRPr lang="en-US" dirty="0" smtClean="0"/>
          </a:p>
          <a:p>
            <a:r>
              <a:rPr lang="en-US" dirty="0" smtClean="0"/>
              <a:t>Q: What is the vertical accuracy of NED data?</a:t>
            </a:r>
          </a:p>
          <a:p>
            <a:r>
              <a:rPr lang="en-US" dirty="0" smtClean="0"/>
              <a:t>A: The accuracy of the National Elevation Dataset (NED) varies spatially because of the variable quality of the source digital elevation models (DEMs). As such, the NED inherits the accuracy of the source DEMs. The most recently published figure of overall absolute vertical accuracy expressed as the root mean square error (RMSE) is 2.44 meters. Details of this analysis are explained in the Vertical Accuracy of the National Elevation Dataset paper, and are published in the Digital Elevation Model Technologies and Applications: The DEM Users Manual 2nd Edition. </a:t>
            </a:r>
          </a:p>
          <a:p>
            <a:endParaRPr lang="en-US" dirty="0" smtClean="0"/>
          </a:p>
          <a:p>
            <a:r>
              <a:rPr lang="en-US" b="1" dirty="0" smtClean="0"/>
              <a:t>SRTM</a:t>
            </a:r>
          </a:p>
          <a:p>
            <a:r>
              <a:rPr lang="en-US" dirty="0" smtClean="0"/>
              <a:t>The Shuttle Radar Topography Mission (SRTM) digital elevation dataset were collected by a modified radar system that flew onboard the Space Shuttle Endeavor in February 2000, using a technique known as </a:t>
            </a:r>
            <a:r>
              <a:rPr lang="en-US" dirty="0" err="1" smtClean="0"/>
              <a:t>Interferometric</a:t>
            </a:r>
            <a:r>
              <a:rPr lang="en-US" dirty="0" smtClean="0"/>
              <a:t> Synthetic Aperture Radar to generate the most complete high-resolution digital topographic database of the Earth. SRTM data were collected for approximately 80% of the Earth's surface. …. The primary difference is the elevation from the NED is a bare ground reading whereas SRTM is canopy based.</a:t>
            </a:r>
            <a:br>
              <a:rPr lang="en-US" dirty="0" smtClean="0"/>
            </a:br>
            <a:endParaRPr lang="en-US" dirty="0" smtClean="0"/>
          </a:p>
          <a:p>
            <a:r>
              <a:rPr lang="en-US" dirty="0" smtClean="0"/>
              <a:t>NED  </a:t>
            </a:r>
          </a:p>
          <a:p>
            <a:r>
              <a:rPr lang="en-US" dirty="0" smtClean="0"/>
              <a:t>Source: Maps/Aerial Photos/</a:t>
            </a:r>
            <a:r>
              <a:rPr lang="en-US" dirty="0" err="1" smtClean="0"/>
              <a:t>Lidar</a:t>
            </a:r>
            <a:r>
              <a:rPr lang="en-US" dirty="0" smtClean="0"/>
              <a:t> </a:t>
            </a:r>
          </a:p>
          <a:p>
            <a:r>
              <a:rPr lang="en-US" dirty="0" smtClean="0"/>
              <a:t>Resolution: 3m, 10-m &amp; 30-m  </a:t>
            </a:r>
          </a:p>
          <a:p>
            <a:r>
              <a:rPr lang="en-US" dirty="0" smtClean="0"/>
              <a:t>Dates: 1925 - Present February </a:t>
            </a:r>
          </a:p>
          <a:p>
            <a:r>
              <a:rPr lang="en-US" dirty="0" smtClean="0"/>
              <a:t>Type: "Bare-Earth" </a:t>
            </a:r>
          </a:p>
          <a:p>
            <a:r>
              <a:rPr lang="en-US" dirty="0" smtClean="0"/>
              <a:t>Vertical Accuracy: 2.44m RMSE (root mean square error) </a:t>
            </a:r>
          </a:p>
          <a:p>
            <a:endParaRPr lang="en-US" dirty="0" smtClean="0"/>
          </a:p>
          <a:p>
            <a:r>
              <a:rPr lang="en-US" dirty="0" smtClean="0"/>
              <a:t>SRTM  </a:t>
            </a:r>
          </a:p>
          <a:p>
            <a:r>
              <a:rPr lang="en-US" dirty="0" smtClean="0"/>
              <a:t>Source: Radar </a:t>
            </a:r>
          </a:p>
          <a:p>
            <a:r>
              <a:rPr lang="en-US" dirty="0" smtClean="0"/>
              <a:t>Resolution: 30-m</a:t>
            </a:r>
          </a:p>
          <a:p>
            <a:r>
              <a:rPr lang="en-US" dirty="0" smtClean="0"/>
              <a:t>Dates: 2000 Space Shuttle Endeavour </a:t>
            </a:r>
          </a:p>
          <a:p>
            <a:r>
              <a:rPr lang="en-US" dirty="0" smtClean="0"/>
              <a:t>Type: "First Return" </a:t>
            </a:r>
          </a:p>
          <a:p>
            <a:r>
              <a:rPr lang="en-US" dirty="0" smtClean="0"/>
              <a:t>Vertical Accuracy: Measured 10-m RMSE (Mission Specification) </a:t>
            </a:r>
          </a:p>
          <a:p>
            <a:endParaRPr lang="en-US" dirty="0" smtClean="0"/>
          </a:p>
          <a:p>
            <a:r>
              <a:rPr lang="en-US" b="1" dirty="0" smtClean="0"/>
              <a:t>LIDAR</a:t>
            </a:r>
          </a:p>
          <a:p>
            <a:r>
              <a:rPr lang="en-US" dirty="0" err="1" smtClean="0"/>
              <a:t>Lidar</a:t>
            </a:r>
            <a:r>
              <a:rPr lang="en-US" dirty="0" smtClean="0"/>
              <a:t> is point data representing the X-Y-Z location, along with other attributes, of any terrestrial target reflecting the laser pulse. In addition to bare-earth, it typically will include buildings, trees, towers, </a:t>
            </a:r>
            <a:r>
              <a:rPr lang="en-US" dirty="0" err="1" smtClean="0"/>
              <a:t>powerlines</a:t>
            </a:r>
            <a:r>
              <a:rPr lang="en-US" dirty="0" smtClean="0"/>
              <a:t> … almost anything.</a:t>
            </a:r>
          </a:p>
          <a:p>
            <a:endParaRPr lang="en-US" dirty="0" smtClean="0"/>
          </a:p>
          <a:p>
            <a:r>
              <a:rPr lang="en-US" b="1" dirty="0" smtClean="0"/>
              <a:t>IFSAR</a:t>
            </a:r>
          </a:p>
          <a:p>
            <a:r>
              <a:rPr lang="en-US" i="1" dirty="0" smtClean="0"/>
              <a:t>Li, </a:t>
            </a:r>
            <a:r>
              <a:rPr lang="en-US" i="1" dirty="0" err="1" smtClean="0"/>
              <a:t>Xiaopeng</a:t>
            </a:r>
            <a:r>
              <a:rPr lang="en-US" i="1" dirty="0" smtClean="0"/>
              <a:t>, A. Bruce Baker, and Thomas Hutt. "ACCURACY OF AIRBORNE IFSAR MAPPING." </a:t>
            </a:r>
            <a:r>
              <a:rPr lang="en-US" i="1" dirty="0" err="1" smtClean="0"/>
              <a:t>Intermap</a:t>
            </a:r>
            <a:r>
              <a:rPr lang="en-US" i="1" dirty="0" smtClean="0"/>
              <a:t> Technologies. www.intermap.com/uploads/1170699501.pdf (accessed December 28, 2009). </a:t>
            </a:r>
          </a:p>
          <a:p>
            <a:r>
              <a:rPr lang="en-US" dirty="0" smtClean="0"/>
              <a:t>IFSAR systems have many advantages such as flexible system deployment, higher spatial resolution, and a lesser degree of influence from the atmosphere. These advantages provide for the creation of a product of greater accuracy.</a:t>
            </a:r>
          </a:p>
          <a:p>
            <a:endParaRPr lang="en-US" dirty="0" smtClean="0"/>
          </a:p>
          <a:p>
            <a:r>
              <a:rPr lang="en-US" dirty="0" smtClean="0"/>
              <a:t>IFSAR mapping is a very complicated process. There are many inter-related factors that affect the accuracy of the final products. These factors encompass the whole process ranging from the design, calibration, stability and practical performance of the sensor system, through to the ground target characteristics, and interaction between the system and targets, as well as processing technologies, editing, and production quality control.</a:t>
            </a:r>
          </a:p>
          <a:p>
            <a:endParaRPr lang="en-US" dirty="0" smtClean="0"/>
          </a:p>
          <a:p>
            <a:r>
              <a:rPr lang="en-US" dirty="0" smtClean="0"/>
              <a:t>The IFSAR Signal-to-Noise Ratio (SNR) of the received pulse is also altitude dependent and ultimately is one of the major components of the elevation error budget. At lower altitudes, the SNR is larger and thus the height noise is reduced thereby improving the relative accuracy; however, swath width is also reduced and overall cost increased. Fast flying speed means fast data collection, but with a reduced azimuth resolution for radar imagery.</a:t>
            </a:r>
          </a:p>
          <a:p>
            <a:endParaRPr lang="en-US" dirty="0" smtClean="0"/>
          </a:p>
          <a:p>
            <a:r>
              <a:rPr lang="en-US" dirty="0" smtClean="0"/>
              <a:t>See chart above.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A29682D-7A76-42AB-8EDE-A410B66C7D9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29682D-7A76-42AB-8EDE-A410B66C7D9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Look for Geographic patterns of Difference</a:t>
            </a:r>
            <a:endParaRPr lang="en-US" u="sng" dirty="0"/>
          </a:p>
        </p:txBody>
      </p:sp>
      <p:sp>
        <p:nvSpPr>
          <p:cNvPr id="4" name="Slide Number Placeholder 3"/>
          <p:cNvSpPr>
            <a:spLocks noGrp="1"/>
          </p:cNvSpPr>
          <p:nvPr>
            <p:ph type="sldNum" sz="quarter" idx="10"/>
          </p:nvPr>
        </p:nvSpPr>
        <p:spPr/>
        <p:txBody>
          <a:bodyPr/>
          <a:lstStyle/>
          <a:p>
            <a:fld id="{6A29682D-7A76-42AB-8EDE-A410B66C7D9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a:t>
            </a:r>
            <a:r>
              <a:rPr lang="en-US" baseline="30000" dirty="0" smtClean="0"/>
              <a:t>st</a:t>
            </a:r>
            <a:r>
              <a:rPr lang="en-US" dirty="0" smtClean="0"/>
              <a:t>  Picture</a:t>
            </a:r>
            <a:r>
              <a:rPr lang="en-US" baseline="0" dirty="0" smtClean="0"/>
              <a:t> </a:t>
            </a:r>
            <a:r>
              <a:rPr lang="en-US" i="1" dirty="0" smtClean="0"/>
              <a:t>USGS. "Multi-Resolution Land Characteristics Consortium (MRLC)." Multi-Resolution Land Characteristics Consortium (MRLC). http://www.mrlc.gov/nlcd.php (accessed December 28, 2009). </a:t>
            </a:r>
            <a:endParaRPr lang="en-US" i="1" baseline="0" dirty="0" smtClean="0"/>
          </a:p>
          <a:p>
            <a:r>
              <a:rPr lang="en-US" baseline="0" dirty="0" smtClean="0"/>
              <a:t>2</a:t>
            </a:r>
            <a:r>
              <a:rPr lang="en-US" baseline="30000" dirty="0" smtClean="0"/>
              <a:t>nd</a:t>
            </a:r>
            <a:r>
              <a:rPr lang="en-US" baseline="0" dirty="0" smtClean="0"/>
              <a:t> picture  </a:t>
            </a:r>
            <a:r>
              <a:rPr lang="en-US" i="1" dirty="0" smtClean="0"/>
              <a:t>USGS. "National Land Cover Database 2001." NLCD 2001 Information Sheets. www.mrlc.gov/pdf/nlcd_fact_sheet_2001.pdf (accessed December 28, 2009). </a:t>
            </a:r>
            <a:endParaRPr lang="en-US" i="1" baseline="0" dirty="0" smtClean="0"/>
          </a:p>
          <a:p>
            <a:endParaRPr lang="en-US" baseline="0" dirty="0" smtClean="0"/>
          </a:p>
          <a:p>
            <a:r>
              <a:rPr lang="en-US" baseline="0" dirty="0" smtClean="0"/>
              <a:t>Imagery used : Landsat-7 </a:t>
            </a:r>
          </a:p>
          <a:p>
            <a:r>
              <a:rPr lang="en-US" baseline="0" dirty="0" smtClean="0"/>
              <a:t>Date Range: FY 2001 to FY 2006</a:t>
            </a:r>
          </a:p>
          <a:p>
            <a:endParaRPr lang="en-US" baseline="0" dirty="0" smtClean="0"/>
          </a:p>
          <a:p>
            <a:r>
              <a:rPr lang="en-US" i="1" dirty="0" smtClean="0"/>
              <a:t>USGS. "About the MRLC Program." National Land Cover Database. www.mrlc.gov/about.php (accessed December 27, 2009). </a:t>
            </a:r>
            <a:endParaRPr lang="en-US" i="1" baseline="0" dirty="0" smtClean="0"/>
          </a:p>
          <a:p>
            <a:r>
              <a:rPr lang="en-US" dirty="0" smtClean="0"/>
              <a:t>What is NLCD 1992? </a:t>
            </a:r>
          </a:p>
          <a:p>
            <a:r>
              <a:rPr lang="en-US" dirty="0" smtClean="0"/>
              <a:t>NLCD 1992 (National Land Cover Dataset) was derived from the early to mid-1990s </a:t>
            </a:r>
            <a:r>
              <a:rPr lang="en-US" dirty="0" err="1" smtClean="0"/>
              <a:t>Landsat</a:t>
            </a:r>
            <a:r>
              <a:rPr lang="en-US" dirty="0" smtClean="0"/>
              <a:t> Thematic </a:t>
            </a:r>
            <a:r>
              <a:rPr lang="en-US" dirty="0" err="1" smtClean="0"/>
              <a:t>Mapper</a:t>
            </a:r>
            <a:r>
              <a:rPr lang="en-US" dirty="0" smtClean="0"/>
              <a:t> satellite data purchased under MRLC 92. This is a 21-class land cover classification scheme mapped consistently over the United States using unsupervised clustering and GIS modeling. The spatial resolution of the data is 30-meter pixels and it is in the Albers Conic Equal Area projection.</a:t>
            </a:r>
          </a:p>
          <a:p>
            <a:endParaRPr lang="en-US" dirty="0" smtClean="0"/>
          </a:p>
          <a:p>
            <a:r>
              <a:rPr lang="en-US" dirty="0" smtClean="0"/>
              <a:t>What is MRLC 2001?</a:t>
            </a:r>
          </a:p>
          <a:p>
            <a:r>
              <a:rPr lang="en-US" dirty="0" smtClean="0"/>
              <a:t>MRLC 2001 is a consortium of nine federal agencies (USGS, EPA, USFS, NOAA, NASA, BLM, NPS, NRCS and USFWS) whom joined together in 1999 with 2 main goals: the acquisition of three dates of multi-seasonal </a:t>
            </a:r>
            <a:r>
              <a:rPr lang="en-US" dirty="0" err="1" smtClean="0"/>
              <a:t>Landsat</a:t>
            </a:r>
            <a:r>
              <a:rPr lang="en-US" dirty="0" smtClean="0"/>
              <a:t> 5/7 images per path/row processed to national standards, and the creation of a second generation National Land-Cover Database (NLCD 2001) covering all 50 states and Puerto Rico. This </a:t>
            </a:r>
            <a:r>
              <a:rPr lang="en-US" dirty="0" err="1" smtClean="0"/>
              <a:t>Landsat</a:t>
            </a:r>
            <a:r>
              <a:rPr lang="en-US" dirty="0" smtClean="0"/>
              <a:t> image database now covers 1,780 </a:t>
            </a:r>
            <a:r>
              <a:rPr lang="en-US" dirty="0" err="1" smtClean="0"/>
              <a:t>Landsat</a:t>
            </a:r>
            <a:r>
              <a:rPr lang="en-US" dirty="0" smtClean="0"/>
              <a:t> path/rows and is </a:t>
            </a:r>
            <a:r>
              <a:rPr lang="en-US" dirty="0" err="1" smtClean="0"/>
              <a:t>resampled</a:t>
            </a:r>
            <a:r>
              <a:rPr lang="en-US" dirty="0" smtClean="0"/>
              <a:t> to an Albers projection. Two types of image products are available including Terrain Corrected only and Terrain Corrected/At-Sensor Reflectance adjusted. Both Terrain Corrected and Terrain Corrected/At-Sensor Reflectance products are available from the USGS Earth Resources Observation and Science (EROS) Center.</a:t>
            </a:r>
          </a:p>
          <a:p>
            <a:endParaRPr lang="en-US" dirty="0" smtClean="0"/>
          </a:p>
          <a:p>
            <a:r>
              <a:rPr lang="en-US" dirty="0" smtClean="0"/>
              <a:t>What is NLCD 2001?</a:t>
            </a:r>
          </a:p>
          <a:p>
            <a:r>
              <a:rPr lang="en-US" dirty="0" smtClean="0"/>
              <a:t>NLCD 2001 is a </a:t>
            </a:r>
            <a:r>
              <a:rPr lang="en-US" dirty="0" err="1" smtClean="0"/>
              <a:t>Landsat</a:t>
            </a:r>
            <a:r>
              <a:rPr lang="en-US" dirty="0" smtClean="0"/>
              <a:t> based </a:t>
            </a:r>
            <a:r>
              <a:rPr lang="en-US" dirty="0" err="1" smtClean="0"/>
              <a:t>landcover</a:t>
            </a:r>
            <a:r>
              <a:rPr lang="en-US" dirty="0" smtClean="0"/>
              <a:t> database with several independent data layers, which allow users a wide variety of potential applications. Primary components in the database include: </a:t>
            </a:r>
          </a:p>
          <a:p>
            <a:r>
              <a:rPr lang="en-US" dirty="0" smtClean="0"/>
              <a:t>1.normalized imagery for three time periods per path/row, </a:t>
            </a:r>
          </a:p>
          <a:p>
            <a:r>
              <a:rPr lang="en-US" dirty="0" smtClean="0"/>
              <a:t>2.ancillary data including a 30 m DEM, slope, aspect and a positional index, </a:t>
            </a:r>
          </a:p>
          <a:p>
            <a:r>
              <a:rPr lang="en-US" dirty="0" smtClean="0"/>
              <a:t>3.per-pixel estimates of percent imperviousness and percent tree canopy, </a:t>
            </a:r>
          </a:p>
          <a:p>
            <a:r>
              <a:rPr lang="en-US" dirty="0" smtClean="0"/>
              <a:t>4.21 classes of land-cover data derived from the imagery, ancillary data and derivatives using a Decision tree, </a:t>
            </a:r>
          </a:p>
          <a:p>
            <a:r>
              <a:rPr lang="en-US" dirty="0" smtClean="0"/>
              <a:t>5.classification rules, confidence estimates and metadata from the land cover classification. </a:t>
            </a:r>
          </a:p>
          <a:p>
            <a:r>
              <a:rPr lang="en-US" dirty="0" smtClean="0"/>
              <a:t>This database is being developed using a mapping zone approach, with 65 zones in the continental U.S. and 23 zones in Alaska.</a:t>
            </a:r>
            <a:endParaRPr lang="en-US" dirty="0"/>
          </a:p>
        </p:txBody>
      </p:sp>
      <p:sp>
        <p:nvSpPr>
          <p:cNvPr id="4" name="Slide Number Placeholder 3"/>
          <p:cNvSpPr>
            <a:spLocks noGrp="1"/>
          </p:cNvSpPr>
          <p:nvPr>
            <p:ph type="sldNum" sz="quarter" idx="10"/>
          </p:nvPr>
        </p:nvSpPr>
        <p:spPr/>
        <p:txBody>
          <a:bodyPr/>
          <a:lstStyle/>
          <a:p>
            <a:fld id="{6A29682D-7A76-42AB-8EDE-A410B66C7D9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a:t>
            </a:r>
            <a:r>
              <a:rPr lang="en-US" baseline="30000" dirty="0" smtClean="0"/>
              <a:t>st</a:t>
            </a:r>
            <a:r>
              <a:rPr lang="en-US" baseline="0" dirty="0" smtClean="0"/>
              <a:t> picture </a:t>
            </a:r>
            <a:r>
              <a:rPr lang="en-US" i="1" dirty="0" smtClean="0"/>
              <a:t>"LANDFIRE-National Product Descriptions." Existing Vegetation Height. http://www.landfire.gov/NationalProductDescriptions22.php (accessed November 20, 2009). </a:t>
            </a:r>
          </a:p>
          <a:p>
            <a:endParaRPr lang="en-US" dirty="0" smtClean="0"/>
          </a:p>
          <a:p>
            <a:r>
              <a:rPr lang="en-US" i="1" dirty="0" err="1" smtClean="0"/>
              <a:t>Wildland</a:t>
            </a:r>
            <a:r>
              <a:rPr lang="en-US" i="1" dirty="0" smtClean="0"/>
              <a:t> Fire Leadership Council (WFLC). "LANDFIRE.EXISTING_VEGETATION_HEIGHT." LANDFIRE Homepage. http://landfire.cr.usgs.gov/distmeta/servlet/gov.usgs.edc.MetaBuilder?TYPE=html&amp;DATASET=F0H (accessed December 28, 2009). </a:t>
            </a:r>
          </a:p>
          <a:p>
            <a:r>
              <a:rPr lang="en-US" dirty="0" smtClean="0"/>
              <a:t>LANDFIRE is a five-year, multi-partner </a:t>
            </a:r>
            <a:r>
              <a:rPr lang="en-US" dirty="0" err="1" smtClean="0"/>
              <a:t>wildland</a:t>
            </a:r>
            <a:r>
              <a:rPr lang="en-US" dirty="0" smtClean="0"/>
              <a:t> fire, ecosystem, and </a:t>
            </a:r>
            <a:r>
              <a:rPr lang="en-US" dirty="0" err="1" smtClean="0"/>
              <a:t>wildland</a:t>
            </a:r>
            <a:r>
              <a:rPr lang="en-US" dirty="0" smtClean="0"/>
              <a:t> fuel mapping project. This project will generate consistent, comprehensive maps and data describing vegetation, fire, and fuel characteristics across the United States in support the National Fire Plan and the Healthy Forests Restoration Act. </a:t>
            </a:r>
          </a:p>
          <a:p>
            <a:endParaRPr lang="en-US" dirty="0" smtClean="0"/>
          </a:p>
          <a:p>
            <a:r>
              <a:rPr lang="en-US" dirty="0" smtClean="0"/>
              <a:t>The LANDFIRE existing vegetation layers describe the following elements of existing vegetation for each LANDFIRE mapping zone: existing vegetation type, existing vegetation canopy cover, and existing vegetation height. Vegetation is mapped using predictive landscape models based on extensive field reference data, satellite imagery, biophysical gradient layers, and classification and regression trees. </a:t>
            </a:r>
          </a:p>
          <a:p>
            <a:r>
              <a:rPr lang="en-US" dirty="0" smtClean="0"/>
              <a:t>DATA SUMMARY: The existing vegetation height (EVH) data layer is an important input to LANDFIRE modeling efforts. Canopy height is generated separately for tree, shrub and herbaceous cover life forms using training data and a series of geospatial data layers. EVH is determined by the average height weighted by species cover and based on existing vegetation type (EVT) life-form assignments. Dominant life-form height of each plot is then binned as follows: (A) Tree classes; 0-5 m, 5-10 m, 10-25 m, 25-50 m, and greater than 50 m, (B) Shrub classes; 0-0.5 m, 0.5-1.0 m, 1.0-3.0 m, greater than 3.0 m, (C) Herbaceous vegetation classes; 0-0.5 m; 0.5-1.0 m, greater than 1 m. </a:t>
            </a:r>
          </a:p>
          <a:p>
            <a:r>
              <a:rPr lang="en-US" dirty="0" smtClean="0"/>
              <a:t>Decision tree models using field reference data and </a:t>
            </a:r>
            <a:r>
              <a:rPr lang="en-US" dirty="0" err="1" smtClean="0"/>
              <a:t>Landsat</a:t>
            </a:r>
            <a:r>
              <a:rPr lang="en-US" dirty="0" smtClean="0"/>
              <a:t> imagery, digital elevation model data, and biophysical gradient data, are then developed separately for each of the three life forms using C5 software. Life-form specific cross-validation error matrices are generated during this process to assess levels of accuracy of the models. Decision tree relationships are then used to generate life-form specific height class spatial data layers, which are later merged into a single composite height data layer. The final EVH layer is evaluated and rectified through a series of QA/QC measures to ensure that the life-form of the cover code matched the life-form of the existing vegetation type. </a:t>
            </a:r>
          </a:p>
          <a:p>
            <a:endParaRPr lang="en-US" dirty="0" smtClean="0"/>
          </a:p>
          <a:p>
            <a:r>
              <a:rPr lang="en-US" i="1" dirty="0" err="1" smtClean="0"/>
              <a:t>Temporal_Keyword</a:t>
            </a:r>
            <a:r>
              <a:rPr lang="en-US" i="1" dirty="0" smtClean="0"/>
              <a:t>:</a:t>
            </a:r>
            <a:r>
              <a:rPr lang="en-US" dirty="0" smtClean="0"/>
              <a:t> 1999-present</a:t>
            </a:r>
          </a:p>
          <a:p>
            <a:endParaRPr lang="en-US" dirty="0" smtClean="0"/>
          </a:p>
          <a:p>
            <a:r>
              <a:rPr lang="en-US" i="1" dirty="0" smtClean="0"/>
              <a:t>Scott, Joe. "Review and assessment of LANDFIRE canopy fuel mapping procedures." Data Products ›› Data Product Quality ›› Review. www.landfire.gov/downloadfile.php?file=LANDFIRE_Canopyfuels_and_Seamlines_ReviewScott.pdf (accessed December 28, 2009). </a:t>
            </a:r>
          </a:p>
          <a:p>
            <a:r>
              <a:rPr lang="en-US" sz="1200" kern="1200" baseline="0" dirty="0" smtClean="0">
                <a:solidFill>
                  <a:schemeClr val="tx1"/>
                </a:solidFill>
                <a:latin typeface="+mn-lt"/>
                <a:ea typeface="+mn-ea"/>
                <a:cs typeface="+mn-cs"/>
              </a:rPr>
              <a:t>Accuracy of LANDFIRE canopy fuel products is low, but consistent with constraints imposed by the very large (national) extent of the effort and the high</a:t>
            </a:r>
          </a:p>
          <a:p>
            <a:r>
              <a:rPr lang="en-US" sz="1200" kern="1200" baseline="0" dirty="0" smtClean="0">
                <a:solidFill>
                  <a:schemeClr val="tx1"/>
                </a:solidFill>
                <a:latin typeface="+mn-lt"/>
                <a:ea typeface="+mn-ea"/>
                <a:cs typeface="+mn-cs"/>
              </a:rPr>
              <a:t>inherent variability of the characteristics being mapped. Other canopy fuel mapping efforts have achieved greater accuracy than LANDFIRE’s products, but at greater cost per acre mapped, and by employing methods that can’t be applied at LANDFIRE’s extent. The problem of low map accuracy of LANDFIRE canopy fuel products is a greater problem for project‐level geospatial fire analyses than for the national‐level analyses which LANDFIRE was designed to support. Insufficient accuracy can be resolved by end users through a routine process of critique and calibration (refinement using local information) and refreshing (to account for changes in the landscape since the effective date of LANDFIRE products).</a:t>
            </a:r>
          </a:p>
          <a:p>
            <a:endParaRPr lang="en-US" i="0" dirty="0" smtClean="0"/>
          </a:p>
          <a:p>
            <a:r>
              <a:rPr lang="en-US" sz="1200" kern="1200" baseline="0" dirty="0" smtClean="0">
                <a:solidFill>
                  <a:schemeClr val="tx1"/>
                </a:solidFill>
                <a:latin typeface="+mn-lt"/>
                <a:ea typeface="+mn-ea"/>
                <a:cs typeface="+mn-cs"/>
              </a:rPr>
              <a:t>problems with canopy fuel related LANDFIRE data products:</a:t>
            </a:r>
          </a:p>
          <a:p>
            <a:r>
              <a:rPr lang="en-US" sz="1200" kern="1200" baseline="0" dirty="0" smtClean="0">
                <a:solidFill>
                  <a:schemeClr val="tx1"/>
                </a:solidFill>
                <a:latin typeface="+mn-lt"/>
                <a:ea typeface="+mn-ea"/>
                <a:cs typeface="+mn-cs"/>
              </a:rPr>
              <a:t>• canopy cover values are too high,</a:t>
            </a:r>
          </a:p>
          <a:p>
            <a:r>
              <a:rPr lang="en-US" sz="1200" kern="1200" baseline="0" dirty="0" smtClean="0">
                <a:solidFill>
                  <a:schemeClr val="tx1"/>
                </a:solidFill>
                <a:latin typeface="+mn-lt"/>
                <a:ea typeface="+mn-ea"/>
                <a:cs typeface="+mn-cs"/>
              </a:rPr>
              <a:t>• data discontinuities exist within and between map zones,</a:t>
            </a:r>
          </a:p>
          <a:p>
            <a:r>
              <a:rPr lang="en-US" sz="1200" kern="1200" baseline="0" dirty="0" smtClean="0">
                <a:solidFill>
                  <a:schemeClr val="tx1"/>
                </a:solidFill>
                <a:latin typeface="+mn-lt"/>
                <a:ea typeface="+mn-ea"/>
                <a:cs typeface="+mn-cs"/>
              </a:rPr>
              <a:t>• canopy bulk density values are too low for use in FARSITE,</a:t>
            </a:r>
          </a:p>
          <a:p>
            <a:r>
              <a:rPr lang="en-US" sz="1200" kern="1200" baseline="0" dirty="0" smtClean="0">
                <a:solidFill>
                  <a:schemeClr val="tx1"/>
                </a:solidFill>
                <a:latin typeface="+mn-lt"/>
                <a:ea typeface="+mn-ea"/>
                <a:cs typeface="+mn-cs"/>
              </a:rPr>
              <a:t>• canopy base height is too high to generate crown fire,</a:t>
            </a:r>
          </a:p>
          <a:p>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treelist</a:t>
            </a:r>
            <a:r>
              <a:rPr lang="en-US" sz="1200" kern="1200" baseline="0" dirty="0" smtClean="0">
                <a:solidFill>
                  <a:schemeClr val="tx1"/>
                </a:solidFill>
                <a:latin typeface="+mn-lt"/>
                <a:ea typeface="+mn-ea"/>
                <a:cs typeface="+mn-cs"/>
              </a:rPr>
              <a:t> data sources may not be best for canopy fuel calculations</a:t>
            </a:r>
          </a:p>
          <a:p>
            <a:r>
              <a:rPr lang="en-US" sz="1200" kern="1200" baseline="0" dirty="0" smtClean="0">
                <a:solidFill>
                  <a:schemeClr val="tx1"/>
                </a:solidFill>
                <a:latin typeface="+mn-lt"/>
                <a:ea typeface="+mn-ea"/>
                <a:cs typeface="+mn-cs"/>
              </a:rPr>
              <a:t>• alternative canopy fuel calculation programs may produce different results</a:t>
            </a:r>
          </a:p>
          <a:p>
            <a:r>
              <a:rPr lang="en-US" sz="1200" kern="1200" baseline="0" dirty="0" smtClean="0">
                <a:solidFill>
                  <a:schemeClr val="tx1"/>
                </a:solidFill>
                <a:latin typeface="+mn-lt"/>
                <a:ea typeface="+mn-ea"/>
                <a:cs typeface="+mn-cs"/>
              </a:rPr>
              <a:t>• Refreshing and calibrating LANDFIRE data is needed</a:t>
            </a:r>
          </a:p>
          <a:p>
            <a:endParaRPr lang="en-US" i="0" dirty="0" smtClean="0"/>
          </a:p>
          <a:p>
            <a:endParaRPr lang="en-US" dirty="0" smtClean="0"/>
          </a:p>
        </p:txBody>
      </p:sp>
      <p:sp>
        <p:nvSpPr>
          <p:cNvPr id="4" name="Slide Number Placeholder 3"/>
          <p:cNvSpPr>
            <a:spLocks noGrp="1"/>
          </p:cNvSpPr>
          <p:nvPr>
            <p:ph type="sldNum" sz="quarter" idx="10"/>
          </p:nvPr>
        </p:nvSpPr>
        <p:spPr/>
        <p:txBody>
          <a:bodyPr/>
          <a:lstStyle/>
          <a:p>
            <a:fld id="{6A29682D-7A76-42AB-8EDE-A410B66C7D9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a:t>
            </a:r>
            <a:r>
              <a:rPr lang="en-US" baseline="30000" dirty="0" smtClean="0"/>
              <a:t>st</a:t>
            </a:r>
            <a:r>
              <a:rPr lang="en-US" dirty="0" smtClean="0"/>
              <a:t> picture</a:t>
            </a:r>
            <a:r>
              <a:rPr lang="en-US" baseline="0" dirty="0" smtClean="0"/>
              <a:t> - </a:t>
            </a:r>
            <a:r>
              <a:rPr lang="en-US" i="1" dirty="0" smtClean="0"/>
              <a:t>"NBCD2000." The National Biomass and Carbon Dataset 2000 (NBCD 2000) . http://www.whrc.org/proposals/ALOS_Google/index.htm (accessed November 20, 2009). </a:t>
            </a:r>
          </a:p>
          <a:p>
            <a:endParaRPr lang="en-US" dirty="0" smtClean="0"/>
          </a:p>
          <a:p>
            <a:r>
              <a:rPr lang="en-US" i="1" dirty="0" smtClean="0"/>
              <a:t>"NBCD2000." The National Biomass and Carbon Dataset 2000 (NBCD 2000) . http://www.whrc.org/proposals/ALOS_Google/index.htm (accessed November 20, 2009). </a:t>
            </a:r>
            <a:endParaRPr lang="en-US" dirty="0" smtClean="0"/>
          </a:p>
          <a:p>
            <a:r>
              <a:rPr lang="en-US" dirty="0" smtClean="0"/>
              <a:t>Scientists at the Woods Hole Research Center are producing a high-resolution “National Biomass and Carbon Dataset for the year 2000” (NBCD2000), the first ever spatially explicit inventory of its kind. The dataset is being produced as part of a project funded under NASA’s Terrestrial Ecology Program with additional support from the Landscape Fire and Resource Management Planning Tools Project (LANDFIRE). The primary objective of the project is to generate a high-resolution (30 m), year-2000 baseline estimate of basal area-weighted canopy height, aboveground live dry biomass, and standing carbon stock for the conterminous United States. </a:t>
            </a:r>
          </a:p>
          <a:p>
            <a:r>
              <a:rPr lang="en-US" dirty="0" smtClean="0"/>
              <a:t/>
            </a:r>
            <a:br>
              <a:rPr lang="en-US" dirty="0" smtClean="0"/>
            </a:br>
            <a:r>
              <a:rPr lang="en-US" dirty="0" smtClean="0"/>
              <a:t>based on an empirical modeling approach that combines USDA Forest Service Forest Inventory and Analysis (FIA) data with high-resolution </a:t>
            </a:r>
            <a:r>
              <a:rPr lang="en-US" dirty="0" err="1" smtClean="0"/>
              <a:t>InSAR</a:t>
            </a:r>
            <a:r>
              <a:rPr lang="en-US" dirty="0" smtClean="0"/>
              <a:t> data acquired from the 2000 Shuttle Radar Topography Mission (SRTM) and optical remote sensing data acquired from the </a:t>
            </a:r>
            <a:r>
              <a:rPr lang="en-US" dirty="0" err="1" smtClean="0"/>
              <a:t>Landsat</a:t>
            </a:r>
            <a:r>
              <a:rPr lang="en-US" dirty="0" smtClean="0"/>
              <a:t> ETM+ sensor. Three-season </a:t>
            </a:r>
            <a:r>
              <a:rPr lang="en-US" dirty="0" err="1" smtClean="0"/>
              <a:t>Landsat</a:t>
            </a:r>
            <a:r>
              <a:rPr lang="en-US" dirty="0" smtClean="0"/>
              <a:t> ETM+ data were systematically compiled by the Multi-Resolution Land Characteristics Consortium (MRLC) between 1999 and 2002 for the entire U.S. and were the foundation for development of both the USGS National Land Cover Dataset 2001 (NLCD 2001) and the LANDFIRE project. Products from both the NLCD 2001 (</a:t>
            </a:r>
            <a:r>
              <a:rPr lang="en-US" dirty="0" err="1" smtClean="0"/>
              <a:t>landcover</a:t>
            </a:r>
            <a:r>
              <a:rPr lang="en-US" dirty="0" smtClean="0"/>
              <a:t> and canopy density) and LANDFIRE (existing vegetation type) projects as well as topographic information from the USGS National Elevation Dataset (NED) are used within the NBCD 2000 project as spatial predictor layers for canopy height and biomass estimation. Forest survey data provided by the USDA Forest Service FIA program were made available to the project under a national Memorandum of Understanding. </a:t>
            </a:r>
          </a:p>
          <a:p>
            <a:endParaRPr lang="en-US" dirty="0"/>
          </a:p>
        </p:txBody>
      </p:sp>
      <p:sp>
        <p:nvSpPr>
          <p:cNvPr id="4" name="Slide Number Placeholder 3"/>
          <p:cNvSpPr>
            <a:spLocks noGrp="1"/>
          </p:cNvSpPr>
          <p:nvPr>
            <p:ph type="sldNum" sz="quarter" idx="10"/>
          </p:nvPr>
        </p:nvSpPr>
        <p:spPr/>
        <p:txBody>
          <a:bodyPr/>
          <a:lstStyle/>
          <a:p>
            <a:fld id="{6A29682D-7A76-42AB-8EDE-A410B66C7D9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a:t>
            </a:r>
            <a:r>
              <a:rPr lang="en-US" baseline="30000" dirty="0" smtClean="0"/>
              <a:t>st</a:t>
            </a:r>
            <a:r>
              <a:rPr lang="en-US" dirty="0" smtClean="0"/>
              <a:t> picture </a:t>
            </a:r>
            <a:r>
              <a:rPr lang="en-US" i="1" dirty="0" smtClean="0"/>
              <a:t>- University of Washington. "Joint Fire Science Program (JFSP)." University of Washington: Precision </a:t>
            </a:r>
            <a:r>
              <a:rPr lang="en-US" i="1" dirty="0" err="1" smtClean="0"/>
              <a:t>Foresty</a:t>
            </a:r>
            <a:r>
              <a:rPr lang="en-US" i="1" dirty="0" smtClean="0"/>
              <a:t> Cooperative. http://www.cfr.washington.edu/research.pfc/pages/jfsp.html (accessed December 4, 2009). </a:t>
            </a:r>
          </a:p>
          <a:p>
            <a:endParaRPr lang="en-US" i="1" baseline="0" dirty="0" smtClean="0"/>
          </a:p>
          <a:p>
            <a:r>
              <a:rPr lang="en-US" i="1" dirty="0" err="1" smtClean="0"/>
              <a:t>Intermap</a:t>
            </a:r>
            <a:r>
              <a:rPr lang="en-US" i="1" dirty="0" smtClean="0"/>
              <a:t>. "About </a:t>
            </a:r>
            <a:r>
              <a:rPr lang="en-US" i="1" dirty="0" err="1" smtClean="0"/>
              <a:t>Intermap</a:t>
            </a:r>
            <a:r>
              <a:rPr lang="en-US" i="1" dirty="0" smtClean="0"/>
              <a:t> IFSAR Mapping Technology." Our IFSAR Technology. https://www1.vtrenz.net/imarkownerfiles/ownerassets/868/brochure_IFSAR.pdf (accessed December 25, 2009).</a:t>
            </a:r>
          </a:p>
          <a:p>
            <a:endParaRPr lang="en-US" i="1" dirty="0" smtClean="0"/>
          </a:p>
          <a:p>
            <a:r>
              <a:rPr lang="en-US" sz="1200" kern="1200" baseline="0" dirty="0" err="1" smtClean="0">
                <a:solidFill>
                  <a:schemeClr val="tx1"/>
                </a:solidFill>
                <a:latin typeface="+mn-lt"/>
                <a:ea typeface="+mn-ea"/>
                <a:cs typeface="+mn-cs"/>
              </a:rPr>
              <a:t>Intermap’s</a:t>
            </a:r>
            <a:r>
              <a:rPr lang="en-US" sz="1200" kern="1200" baseline="0" dirty="0" smtClean="0">
                <a:solidFill>
                  <a:schemeClr val="tx1"/>
                </a:solidFill>
                <a:latin typeface="+mn-lt"/>
                <a:ea typeface="+mn-ea"/>
                <a:cs typeface="+mn-cs"/>
              </a:rPr>
              <a:t> proprietary airborne </a:t>
            </a:r>
            <a:r>
              <a:rPr lang="en-US" sz="1200" kern="1200" baseline="0" dirty="0" err="1" smtClean="0">
                <a:solidFill>
                  <a:schemeClr val="tx1"/>
                </a:solidFill>
                <a:latin typeface="+mn-lt"/>
                <a:ea typeface="+mn-ea"/>
                <a:cs typeface="+mn-cs"/>
              </a:rPr>
              <a:t>interferometric</a:t>
            </a:r>
            <a:r>
              <a:rPr lang="en-US" sz="1200" kern="1200" baseline="0" dirty="0" smtClean="0">
                <a:solidFill>
                  <a:schemeClr val="tx1"/>
                </a:solidFill>
                <a:latin typeface="+mn-lt"/>
                <a:ea typeface="+mn-ea"/>
                <a:cs typeface="+mn-cs"/>
              </a:rPr>
              <a:t> synthetic aperture radar (IFSAR) digital mapping technology is essentially a process of producing 3D map products by processing raw radar data collected by airborne IFSAR systems. Thematic information for a scene is derived from the </a:t>
            </a:r>
            <a:r>
              <a:rPr lang="fr-FR" sz="1200" kern="1200" baseline="0" dirty="0" err="1" smtClean="0">
                <a:solidFill>
                  <a:schemeClr val="tx1"/>
                </a:solidFill>
                <a:latin typeface="+mn-lt"/>
                <a:ea typeface="+mn-ea"/>
                <a:cs typeface="+mn-cs"/>
              </a:rPr>
              <a:t>synthetic</a:t>
            </a:r>
            <a:r>
              <a:rPr lang="fr-FR" sz="1200" kern="1200" baseline="0" dirty="0" smtClean="0">
                <a:solidFill>
                  <a:schemeClr val="tx1"/>
                </a:solidFill>
                <a:latin typeface="+mn-lt"/>
                <a:ea typeface="+mn-ea"/>
                <a:cs typeface="+mn-cs"/>
              </a:rPr>
              <a:t> aperture radar (SAR) images.</a:t>
            </a:r>
          </a:p>
          <a:p>
            <a:endParaRPr lang="en-US"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elevation data and images of the 48 contiguous states and Hawaii</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IFSAR is a proven alternative to </a:t>
            </a:r>
            <a:r>
              <a:rPr lang="en-US" sz="1200" kern="1200" baseline="0" dirty="0" err="1" smtClean="0">
                <a:solidFill>
                  <a:schemeClr val="tx1"/>
                </a:solidFill>
                <a:latin typeface="+mn-lt"/>
                <a:ea typeface="+mn-ea"/>
                <a:cs typeface="+mn-cs"/>
              </a:rPr>
              <a:t>LiDAR</a:t>
            </a:r>
            <a:r>
              <a:rPr lang="en-US" sz="1200" kern="1200" baseline="0" dirty="0" smtClean="0">
                <a:solidFill>
                  <a:schemeClr val="tx1"/>
                </a:solidFill>
                <a:latin typeface="+mn-lt"/>
                <a:ea typeface="+mn-ea"/>
                <a:cs typeface="+mn-cs"/>
              </a:rPr>
              <a:t> (see graphic above)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endParaRPr lang="en-US" i="1" dirty="0"/>
          </a:p>
        </p:txBody>
      </p:sp>
      <p:sp>
        <p:nvSpPr>
          <p:cNvPr id="4" name="Slide Number Placeholder 3"/>
          <p:cNvSpPr>
            <a:spLocks noGrp="1"/>
          </p:cNvSpPr>
          <p:nvPr>
            <p:ph type="sldNum" sz="quarter" idx="10"/>
          </p:nvPr>
        </p:nvSpPr>
        <p:spPr/>
        <p:txBody>
          <a:bodyPr/>
          <a:lstStyle/>
          <a:p>
            <a:fld id="{6A29682D-7A76-42AB-8EDE-A410B66C7D9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Pictures created</a:t>
            </a:r>
            <a:r>
              <a:rPr lang="en-US" baseline="0" dirty="0" smtClean="0"/>
              <a:t> using </a:t>
            </a:r>
            <a:r>
              <a:rPr lang="en-US" dirty="0" smtClean="0">
                <a:solidFill>
                  <a:schemeClr val="bg1"/>
                </a:solidFill>
              </a:rPr>
              <a:t>Quick Terrain Modeler  and data</a:t>
            </a:r>
            <a:r>
              <a:rPr lang="en-US" baseline="0" dirty="0" smtClean="0">
                <a:solidFill>
                  <a:schemeClr val="bg1"/>
                </a:solidFill>
              </a:rPr>
              <a:t> from </a:t>
            </a:r>
            <a:r>
              <a:rPr lang="en-US" i="1" dirty="0" err="1" smtClean="0"/>
              <a:t>LiDAR</a:t>
            </a:r>
            <a:r>
              <a:rPr lang="en-US" i="1" dirty="0" smtClean="0"/>
              <a:t> elevation data map of Cameron County, TX</a:t>
            </a:r>
          </a:p>
          <a:p>
            <a:pPr>
              <a:buNone/>
            </a:pPr>
            <a:endParaRPr lang="en-US" i="1" dirty="0" smtClean="0"/>
          </a:p>
          <a:p>
            <a:pPr>
              <a:buNone/>
            </a:pPr>
            <a:r>
              <a:rPr lang="en-US" dirty="0" smtClean="0"/>
              <a:t>Light Detection and Ranging (LIDAR)</a:t>
            </a:r>
          </a:p>
          <a:p>
            <a:pPr>
              <a:buNone/>
            </a:pPr>
            <a:endParaRPr lang="en-US" i="1" smtClean="0"/>
          </a:p>
          <a:p>
            <a:pPr>
              <a:buNone/>
            </a:pPr>
            <a:endParaRPr lang="en-US" i="1" smtClean="0"/>
          </a:p>
          <a:p>
            <a:pPr>
              <a:buNone/>
            </a:pPr>
            <a:endParaRPr lang="en-US" i="1" dirty="0" smtClean="0"/>
          </a:p>
          <a:p>
            <a:pPr>
              <a:buNone/>
            </a:pPr>
            <a:r>
              <a:rPr lang="en-US" i="1" dirty="0" smtClean="0"/>
              <a:t>Metadata of </a:t>
            </a:r>
            <a:r>
              <a:rPr lang="en-US" i="1" dirty="0" err="1" smtClean="0"/>
              <a:t>LiDAR</a:t>
            </a:r>
            <a:r>
              <a:rPr lang="en-US" i="1" dirty="0" smtClean="0"/>
              <a:t> elevation data map of Cameron County, TX. Cameron County: Sanborn Mapping Company, Inc, 2007.</a:t>
            </a:r>
          </a:p>
          <a:p>
            <a:pPr>
              <a:buNone/>
            </a:pPr>
            <a:r>
              <a:rPr lang="en-US" sz="1200" b="0" kern="1200" dirty="0" smtClean="0">
                <a:solidFill>
                  <a:schemeClr val="tx1"/>
                </a:solidFill>
                <a:latin typeface="+mn-lt"/>
                <a:ea typeface="+mn-ea"/>
                <a:cs typeface="+mn-cs"/>
              </a:rPr>
              <a:t>Data Collection: Using a LH Systems ALS50 Light Detection And Ranging (</a:t>
            </a:r>
            <a:r>
              <a:rPr lang="en-US" sz="1200" b="0" kern="1200" dirty="0" err="1" smtClean="0">
                <a:solidFill>
                  <a:schemeClr val="tx1"/>
                </a:solidFill>
                <a:latin typeface="+mn-lt"/>
                <a:ea typeface="+mn-ea"/>
                <a:cs typeface="+mn-cs"/>
              </a:rPr>
              <a:t>LiDAR</a:t>
            </a:r>
            <a:r>
              <a:rPr lang="en-US" sz="1200" b="0" kern="1200" dirty="0" smtClean="0">
                <a:solidFill>
                  <a:schemeClr val="tx1"/>
                </a:solidFill>
                <a:latin typeface="+mn-lt"/>
                <a:ea typeface="+mn-ea"/>
                <a:cs typeface="+mn-cs"/>
              </a:rPr>
              <a:t>) system, 84 flight lines of standard density (1.4 meter ground sample distance) data were collected over areas in Cameron </a:t>
            </a:r>
            <a:r>
              <a:rPr lang="en-US" sz="1200" b="0" kern="1200" dirty="0" err="1" smtClean="0">
                <a:solidFill>
                  <a:schemeClr val="tx1"/>
                </a:solidFill>
                <a:latin typeface="+mn-lt"/>
                <a:ea typeface="+mn-ea"/>
                <a:cs typeface="+mn-cs"/>
              </a:rPr>
              <a:t>County,TX</a:t>
            </a:r>
            <a:r>
              <a:rPr lang="en-US" sz="1200" b="0" kern="1200" dirty="0" smtClean="0">
                <a:solidFill>
                  <a:schemeClr val="tx1"/>
                </a:solidFill>
                <a:latin typeface="+mn-lt"/>
                <a:ea typeface="+mn-ea"/>
                <a:cs typeface="+mn-cs"/>
              </a:rPr>
              <a:t> (approximately 1021 square miles). Multiple returns were recorded for each laser pulse along with an intensity value for each return. The data acquisition occurred in 36 missions between December 14, 2005 , and February 23, 2006. During the LIDAR campaign, the Sanborn field crew conducted a GPS field survey to establish final coordinates of the ground base stations for final processing of the base-remote GPS solutions.</a:t>
            </a:r>
          </a:p>
          <a:p>
            <a:pPr>
              <a:buNone/>
            </a:pPr>
            <a:endParaRPr lang="en-US" sz="1200" b="0" i="0" kern="1200" dirty="0" smtClean="0">
              <a:solidFill>
                <a:schemeClr val="tx1"/>
              </a:solidFill>
              <a:latin typeface="+mn-lt"/>
              <a:ea typeface="+mn-ea"/>
              <a:cs typeface="+mn-cs"/>
            </a:endParaRPr>
          </a:p>
          <a:p>
            <a:pPr>
              <a:buNone/>
            </a:pPr>
            <a:endParaRPr lang="en-US" b="0" i="0" dirty="0" smtClean="0"/>
          </a:p>
        </p:txBody>
      </p:sp>
      <p:sp>
        <p:nvSpPr>
          <p:cNvPr id="4" name="Slide Number Placeholder 3"/>
          <p:cNvSpPr>
            <a:spLocks noGrp="1"/>
          </p:cNvSpPr>
          <p:nvPr>
            <p:ph type="sldNum" sz="quarter" idx="10"/>
          </p:nvPr>
        </p:nvSpPr>
        <p:spPr/>
        <p:txBody>
          <a:bodyPr/>
          <a:lstStyle/>
          <a:p>
            <a:fld id="{6A29682D-7A76-42AB-8EDE-A410B66C7D9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29682D-7A76-42AB-8EDE-A410B66C7D9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29682D-7A76-42AB-8EDE-A410B66C7D9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2 - "Birth of a Nation Under Fire; Canada at </a:t>
            </a:r>
            <a:r>
              <a:rPr lang="en-US" dirty="0" err="1" smtClean="0"/>
              <a:t>Vimy</a:t>
            </a:r>
            <a:r>
              <a:rPr lang="en-US" dirty="0" smtClean="0"/>
              <a:t> Ridge." Military Photos.net. www.militaryphotos.net/forums/showthread.php?t=109086 (accessed December 3, 2009).  (</a:t>
            </a:r>
            <a:r>
              <a:rPr lang="en-US" sz="1200" kern="1200" dirty="0" smtClean="0">
                <a:solidFill>
                  <a:schemeClr val="tx1"/>
                </a:solidFill>
                <a:latin typeface="+mn-lt"/>
                <a:ea typeface="+mn-ea"/>
                <a:cs typeface="+mn-cs"/>
              </a:rPr>
              <a:t>The crenellated trench - like the top of a castle chess piece in this aerial view - ensured that an invading enemy had a limited field-of-fire up and down the line.),</a:t>
            </a:r>
            <a:r>
              <a:rPr lang="en-US" sz="1200" kern="1200" baseline="0" dirty="0" smtClean="0">
                <a:solidFill>
                  <a:schemeClr val="tx1"/>
                </a:solidFill>
                <a:latin typeface="+mn-lt"/>
                <a:ea typeface="+mn-ea"/>
                <a:cs typeface="+mn-cs"/>
              </a:rPr>
              <a:t> </a:t>
            </a:r>
          </a:p>
          <a:p>
            <a:endParaRPr lang="en-US" dirty="0" smtClean="0"/>
          </a:p>
          <a:p>
            <a:endParaRPr lang="en-US" dirty="0" smtClean="0"/>
          </a:p>
          <a:p>
            <a:r>
              <a:rPr lang="en-US" dirty="0" err="1" smtClean="0"/>
              <a:t>Viewshed</a:t>
            </a:r>
            <a:r>
              <a:rPr lang="en-US" dirty="0" smtClean="0"/>
              <a:t> identifies the cells in an input raster that can be seen from one or more observation points or lines. Each cell in the output raster receives a value that indicates how many observer points can be seen from each location. If you have only one observer point, each cell that can see that observer point is given a value of one. All cells that cannot see the observer point are given a value of zero. The observer points feature class can contain points or lines. The nodes and vertices of lines will be used as observation points.  ESRI. "</a:t>
            </a:r>
            <a:r>
              <a:rPr lang="en-US" dirty="0" err="1" smtClean="0"/>
              <a:t>ArcGIS</a:t>
            </a:r>
            <a:r>
              <a:rPr lang="en-US" dirty="0" smtClean="0"/>
              <a:t> Desktop Help 9.3." ESRI. webhelp.esri.com/</a:t>
            </a:r>
            <a:r>
              <a:rPr lang="en-US" dirty="0" err="1" smtClean="0"/>
              <a:t>arcgisdesktop</a:t>
            </a:r>
            <a:r>
              <a:rPr lang="en-US" dirty="0" smtClean="0"/>
              <a:t>/9.3/</a:t>
            </a:r>
            <a:r>
              <a:rPr lang="en-US" dirty="0" err="1" smtClean="0"/>
              <a:t>index.cfm?TopicName</a:t>
            </a:r>
            <a:r>
              <a:rPr lang="en-US" dirty="0" smtClean="0"/>
              <a:t>=</a:t>
            </a:r>
            <a:r>
              <a:rPr lang="en-US" dirty="0" err="1" smtClean="0"/>
              <a:t>Performing_a_viewshed_analysis</a:t>
            </a:r>
            <a:r>
              <a:rPr lang="en-US" dirty="0" smtClean="0"/>
              <a:t> (accessed December 6, 2009). </a:t>
            </a:r>
            <a:br>
              <a:rPr lang="en-US" dirty="0" smtClean="0"/>
            </a:br>
            <a:endParaRPr lang="en-US" dirty="0"/>
          </a:p>
        </p:txBody>
      </p:sp>
      <p:sp>
        <p:nvSpPr>
          <p:cNvPr id="4" name="Slide Number Placeholder 3"/>
          <p:cNvSpPr>
            <a:spLocks noGrp="1"/>
          </p:cNvSpPr>
          <p:nvPr>
            <p:ph type="sldNum" sz="quarter" idx="10"/>
          </p:nvPr>
        </p:nvSpPr>
        <p:spPr/>
        <p:txBody>
          <a:bodyPr/>
          <a:lstStyle/>
          <a:p>
            <a:fld id="{6A29682D-7A76-42AB-8EDE-A410B66C7D9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Pictures</a:t>
            </a:r>
            <a:r>
              <a:rPr lang="en-US" baseline="0" dirty="0" smtClean="0"/>
              <a:t> of South Texas collected as collaborative effort between Ed Ashton and SPA Salinas.  Pictures taken in 2008</a:t>
            </a:r>
            <a:endParaRPr lang="en-US" dirty="0"/>
          </a:p>
        </p:txBody>
      </p:sp>
      <p:sp>
        <p:nvSpPr>
          <p:cNvPr id="4" name="Slide Number Placeholder 3"/>
          <p:cNvSpPr>
            <a:spLocks noGrp="1"/>
          </p:cNvSpPr>
          <p:nvPr>
            <p:ph type="sldNum" sz="quarter" idx="10"/>
          </p:nvPr>
        </p:nvSpPr>
        <p:spPr/>
        <p:txBody>
          <a:bodyPr/>
          <a:lstStyle/>
          <a:p>
            <a:fld id="{6A29682D-7A76-42AB-8EDE-A410B66C7D9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Pictures of Maine taken by Ed Ashton,</a:t>
            </a:r>
            <a:r>
              <a:rPr lang="en-US" baseline="0" dirty="0" smtClean="0"/>
              <a:t> 2009.</a:t>
            </a:r>
            <a:endParaRPr lang="en-US" dirty="0"/>
          </a:p>
        </p:txBody>
      </p:sp>
      <p:sp>
        <p:nvSpPr>
          <p:cNvPr id="4" name="Slide Number Placeholder 3"/>
          <p:cNvSpPr>
            <a:spLocks noGrp="1"/>
          </p:cNvSpPr>
          <p:nvPr>
            <p:ph type="sldNum" sz="quarter" idx="10"/>
          </p:nvPr>
        </p:nvSpPr>
        <p:spPr/>
        <p:txBody>
          <a:bodyPr/>
          <a:lstStyle/>
          <a:p>
            <a:fld id="{6A29682D-7A76-42AB-8EDE-A410B66C7D9F}"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29682D-7A76-42AB-8EDE-A410B66C7D9F}"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29682D-7A76-42AB-8EDE-A410B66C7D9F}"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29682D-7A76-42AB-8EDE-A410B66C7D9F}"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29682D-7A76-42AB-8EDE-A410B66C7D9F}"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a:t>
            </a:r>
            <a:r>
              <a:rPr lang="en-US" baseline="0" dirty="0" smtClean="0"/>
              <a:t> hide slide.</a:t>
            </a:r>
            <a:endParaRPr lang="en-US" dirty="0"/>
          </a:p>
        </p:txBody>
      </p:sp>
      <p:sp>
        <p:nvSpPr>
          <p:cNvPr id="4" name="Slide Number Placeholder 3"/>
          <p:cNvSpPr>
            <a:spLocks noGrp="1"/>
          </p:cNvSpPr>
          <p:nvPr>
            <p:ph type="sldNum" sz="quarter" idx="10"/>
          </p:nvPr>
        </p:nvSpPr>
        <p:spPr/>
        <p:txBody>
          <a:bodyPr/>
          <a:lstStyle/>
          <a:p>
            <a:fld id="{6A29682D-7A76-42AB-8EDE-A410B66C7D9F}"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3 – South Texas using data from Cameron County </a:t>
            </a:r>
            <a:r>
              <a:rPr lang="en-US" baseline="0" dirty="0" err="1" smtClean="0"/>
              <a:t>Lidar</a:t>
            </a:r>
            <a:r>
              <a:rPr lang="en-US" baseline="0" dirty="0" smtClean="0"/>
              <a:t> Project.</a:t>
            </a:r>
          </a:p>
        </p:txBody>
      </p:sp>
      <p:sp>
        <p:nvSpPr>
          <p:cNvPr id="4" name="Slide Number Placeholder 3"/>
          <p:cNvSpPr>
            <a:spLocks noGrp="1"/>
          </p:cNvSpPr>
          <p:nvPr>
            <p:ph type="sldNum" sz="quarter" idx="10"/>
          </p:nvPr>
        </p:nvSpPr>
        <p:spPr/>
        <p:txBody>
          <a:bodyPr/>
          <a:lstStyle/>
          <a:p>
            <a:fld id="{6A29682D-7A76-42AB-8EDE-A410B66C7D9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Pictures created</a:t>
            </a:r>
            <a:r>
              <a:rPr lang="en-US" baseline="0" dirty="0" smtClean="0"/>
              <a:t> using </a:t>
            </a:r>
            <a:r>
              <a:rPr lang="en-US" dirty="0" smtClean="0">
                <a:solidFill>
                  <a:schemeClr val="bg1"/>
                </a:solidFill>
              </a:rPr>
              <a:t>Quick Terrain Modeler  and data</a:t>
            </a:r>
            <a:r>
              <a:rPr lang="en-US" baseline="0" dirty="0" smtClean="0">
                <a:solidFill>
                  <a:schemeClr val="bg1"/>
                </a:solidFill>
              </a:rPr>
              <a:t> from </a:t>
            </a:r>
            <a:r>
              <a:rPr lang="en-US" i="1" dirty="0" err="1" smtClean="0"/>
              <a:t>LiDAR</a:t>
            </a:r>
            <a:r>
              <a:rPr lang="en-US" i="1" dirty="0" smtClean="0"/>
              <a:t> elevation data map of Cameron County, TX</a:t>
            </a:r>
            <a:endParaRPr lang="en-US" dirty="0" smtClean="0"/>
          </a:p>
          <a:p>
            <a:pPr>
              <a:buNone/>
            </a:pPr>
            <a:r>
              <a:rPr lang="en-US" dirty="0" err="1" smtClean="0"/>
              <a:t>Viewshed</a:t>
            </a:r>
            <a:r>
              <a:rPr lang="en-US" dirty="0" smtClean="0"/>
              <a:t> created with marker at 6ft</a:t>
            </a:r>
          </a:p>
          <a:p>
            <a:pPr lvl="1"/>
            <a:endParaRPr lang="en-US" sz="1200" b="1" kern="1200" dirty="0" smtClean="0">
              <a:solidFill>
                <a:schemeClr val="tx1"/>
              </a:solidFill>
              <a:latin typeface="+mn-lt"/>
              <a:ea typeface="+mn-ea"/>
              <a:cs typeface="+mn-cs"/>
            </a:endParaRPr>
          </a:p>
          <a:p>
            <a:pPr lvl="1"/>
            <a:r>
              <a:rPr lang="en-US" i="1" dirty="0" smtClean="0"/>
              <a:t>Fisher , Peter F. , and Nicholas J. Tate. "Causes and consequences of error in digital elevation models." Progress in Physical Geography 30 (2006): 467-477. </a:t>
            </a:r>
            <a:endParaRPr lang="en-US" sz="1200" b="1" i="1"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All digital data contain error and many are uncertain. Digital models of elevation surfaces consist of files containing large numbers of measurements representing the height of the surface of the earth, and therefore a proportion of those measurements are very likely to be subject to some level of</a:t>
            </a:r>
          </a:p>
          <a:p>
            <a:pPr lvl="1"/>
            <a:r>
              <a:rPr lang="en-US" sz="1200" kern="1200" dirty="0" smtClean="0">
                <a:solidFill>
                  <a:schemeClr val="tx1"/>
                </a:solidFill>
                <a:latin typeface="+mn-lt"/>
                <a:ea typeface="+mn-ea"/>
                <a:cs typeface="+mn-cs"/>
              </a:rPr>
              <a:t>error and uncertainty. Pg 467</a:t>
            </a:r>
          </a:p>
          <a:p>
            <a:pPr lvl="1"/>
            <a:endParaRPr lang="en-US" sz="12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Our understanding of these processes and their associated errors tell us that there is a very small probability (effectively no chance) that all digital records in any DEM are correct. DEMs therefore contain endemic error, and this error can propagate through to products derived from the DEM, for example to </a:t>
            </a:r>
            <a:r>
              <a:rPr lang="en-US" sz="1200" kern="1200" dirty="0" err="1" smtClean="0">
                <a:solidFill>
                  <a:schemeClr val="tx1"/>
                </a:solidFill>
                <a:latin typeface="+mn-lt"/>
                <a:ea typeface="+mn-ea"/>
                <a:cs typeface="+mn-cs"/>
              </a:rPr>
              <a:t>hydrogeomorphic</a:t>
            </a:r>
            <a:r>
              <a:rPr lang="en-US" sz="1200" kern="1200" dirty="0" smtClean="0">
                <a:solidFill>
                  <a:schemeClr val="tx1"/>
                </a:solidFill>
                <a:latin typeface="+mn-lt"/>
                <a:ea typeface="+mn-ea"/>
                <a:cs typeface="+mn-cs"/>
              </a:rPr>
              <a:t> parameters such as catchment size and stream network characteristics (Walker and </a:t>
            </a:r>
            <a:r>
              <a:rPr lang="en-US" sz="1200" kern="1200" dirty="0" err="1" smtClean="0">
                <a:solidFill>
                  <a:schemeClr val="tx1"/>
                </a:solidFill>
                <a:latin typeface="+mn-lt"/>
                <a:ea typeface="+mn-ea"/>
                <a:cs typeface="+mn-cs"/>
              </a:rPr>
              <a:t>Willgoose</a:t>
            </a:r>
            <a:r>
              <a:rPr lang="en-US" sz="1200" kern="1200" dirty="0" smtClean="0">
                <a:solidFill>
                  <a:schemeClr val="tx1"/>
                </a:solidFill>
                <a:latin typeface="+mn-lt"/>
                <a:ea typeface="+mn-ea"/>
                <a:cs typeface="+mn-cs"/>
              </a:rPr>
              <a:t>, 1999) and surface flow dispersal areas pg 468</a:t>
            </a:r>
          </a:p>
          <a:p>
            <a:pPr lvl="2"/>
            <a:endParaRPr lang="en-US" sz="12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The crucial point is that since different methods of interpolation produce different estimates for height values at the same point, these methods will also produce different quantities of error in the DEM.  In general, there seems to be no single interpolation method that is the most accurate for the interpolation of terrain data. …the accuracy to which any given terrain is approximated by the DEM will depend on the match (or mismatch) between the resolution and the spatial characteristics of the terrain: some landforms will be approximated well, others less so (</a:t>
            </a:r>
            <a:r>
              <a:rPr lang="en-US" sz="1200" kern="1200" dirty="0" err="1" smtClean="0">
                <a:solidFill>
                  <a:schemeClr val="tx1"/>
                </a:solidFill>
                <a:latin typeface="+mn-lt"/>
                <a:ea typeface="+mn-ea"/>
                <a:cs typeface="+mn-cs"/>
              </a:rPr>
              <a:t>Theobald</a:t>
            </a:r>
            <a:r>
              <a:rPr lang="en-US" sz="1200" kern="1200" dirty="0" smtClean="0">
                <a:solidFill>
                  <a:schemeClr val="tx1"/>
                </a:solidFill>
                <a:latin typeface="+mn-lt"/>
                <a:ea typeface="+mn-ea"/>
                <a:cs typeface="+mn-cs"/>
              </a:rPr>
              <a:t>, 1989). (pg 474)</a:t>
            </a:r>
            <a:endParaRPr lang="en-US" sz="1600" kern="1200" dirty="0" smtClean="0">
              <a:solidFill>
                <a:schemeClr val="tx1"/>
              </a:solidFill>
              <a:latin typeface="+mn-lt"/>
              <a:ea typeface="+mn-ea"/>
              <a:cs typeface="+mn-cs"/>
            </a:endParaRPr>
          </a:p>
          <a:p>
            <a:pPr lvl="1"/>
            <a:endParaRPr lang="en-US" sz="16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For the study of error distributions in data to have any meaning, it is important to study their propagation into subsequent products or predictions.  Digital elevation models are very widely used in making planning decisions and in environmental models, and it is the propagation of errors to these types of models that are of greatest interest. Unfortunately, however, such propagation is also complicated, and studies are rare. (pg 478)</a:t>
            </a:r>
            <a:endParaRPr lang="en-US" sz="1600" kern="1200" dirty="0" smtClean="0">
              <a:solidFill>
                <a:schemeClr val="tx1"/>
              </a:solidFill>
              <a:latin typeface="+mn-lt"/>
              <a:ea typeface="+mn-ea"/>
              <a:cs typeface="+mn-cs"/>
            </a:endParaRPr>
          </a:p>
          <a:p>
            <a:pPr lvl="1"/>
            <a:endParaRPr lang="en-US" sz="1200" kern="1200" dirty="0" smtClean="0">
              <a:solidFill>
                <a:schemeClr val="tx1"/>
              </a:solidFill>
              <a:latin typeface="+mn-lt"/>
              <a:ea typeface="+mn-ea"/>
              <a:cs typeface="+mn-cs"/>
            </a:endParaRPr>
          </a:p>
          <a:p>
            <a:pPr>
              <a:buNone/>
            </a:pPr>
            <a:endParaRPr lang="en-US" dirty="0" smtClean="0"/>
          </a:p>
        </p:txBody>
      </p:sp>
      <p:sp>
        <p:nvSpPr>
          <p:cNvPr id="4" name="Slide Number Placeholder 3"/>
          <p:cNvSpPr>
            <a:spLocks noGrp="1"/>
          </p:cNvSpPr>
          <p:nvPr>
            <p:ph type="sldNum" sz="quarter" idx="10"/>
          </p:nvPr>
        </p:nvSpPr>
        <p:spPr/>
        <p:txBody>
          <a:bodyPr/>
          <a:lstStyle/>
          <a:p>
            <a:fld id="{6A29682D-7A76-42AB-8EDE-A410B66C7D9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to add Flow</a:t>
            </a:r>
            <a:r>
              <a:rPr lang="en-US" baseline="0" dirty="0" smtClean="0"/>
              <a:t>chart (not sure how this would work on this slide)</a:t>
            </a:r>
            <a:endParaRPr lang="en-US" dirty="0"/>
          </a:p>
        </p:txBody>
      </p:sp>
      <p:sp>
        <p:nvSpPr>
          <p:cNvPr id="4" name="Slide Number Placeholder 3"/>
          <p:cNvSpPr>
            <a:spLocks noGrp="1"/>
          </p:cNvSpPr>
          <p:nvPr>
            <p:ph type="sldNum" sz="quarter" idx="10"/>
          </p:nvPr>
        </p:nvSpPr>
        <p:spPr/>
        <p:txBody>
          <a:bodyPr/>
          <a:lstStyle/>
          <a:p>
            <a:fld id="{6A29682D-7A76-42AB-8EDE-A410B66C7D9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Army Corp work </a:t>
            </a:r>
            <a:r>
              <a:rPr lang="en-US" dirty="0" smtClean="0"/>
              <a:t>- Swanson, Randy. "MULTI-VENDOR LINE-OF-SIGHT APPLICATION VALIDATION AGAINST FIELD-COLLECTED DATA." </a:t>
            </a:r>
            <a:r>
              <a:rPr lang="en-US" i="1" dirty="0" smtClean="0"/>
              <a:t>ASPRS - </a:t>
            </a:r>
            <a:r>
              <a:rPr lang="en-US" i="1" dirty="0" err="1" smtClean="0"/>
              <a:t>Mapps</a:t>
            </a:r>
            <a:r>
              <a:rPr lang="en-US" i="1" dirty="0" smtClean="0"/>
              <a:t> 2003 Fall Conference: Terrain Data: Applications and Visualization Making the Connection</a:t>
            </a:r>
            <a:r>
              <a:rPr lang="en-US" dirty="0" smtClean="0"/>
              <a:t>  (2003).</a:t>
            </a:r>
          </a:p>
          <a:p>
            <a:endParaRPr lang="en-US" dirty="0" smtClean="0"/>
          </a:p>
          <a:p>
            <a:r>
              <a:rPr lang="en-US" dirty="0" smtClean="0"/>
              <a:t>1</a:t>
            </a:r>
            <a:r>
              <a:rPr lang="en-US" baseline="30000" dirty="0" smtClean="0"/>
              <a:t>st</a:t>
            </a:r>
            <a:r>
              <a:rPr lang="en-US" dirty="0" smtClean="0"/>
              <a:t> picture from work cited above - ERDAS (left) and ESRI (right) viewsheds from DTED1 at the same observer (yellow</a:t>
            </a:r>
          </a:p>
          <a:p>
            <a:r>
              <a:rPr lang="en-US" dirty="0" smtClean="0"/>
              <a:t>dot). Observer height: 2 meters. Target height: 0 meters.</a:t>
            </a:r>
            <a:endParaRPr lang="en-US" dirty="0"/>
          </a:p>
        </p:txBody>
      </p:sp>
      <p:sp>
        <p:nvSpPr>
          <p:cNvPr id="4" name="Slide Number Placeholder 3"/>
          <p:cNvSpPr>
            <a:spLocks noGrp="1"/>
          </p:cNvSpPr>
          <p:nvPr>
            <p:ph type="sldNum" sz="quarter" idx="10"/>
          </p:nvPr>
        </p:nvSpPr>
        <p:spPr/>
        <p:txBody>
          <a:bodyPr/>
          <a:lstStyle/>
          <a:p>
            <a:fld id="{6A29682D-7A76-42AB-8EDE-A410B66C7D9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smtClean="0"/>
              <a:t>Guth</a:t>
            </a:r>
            <a:r>
              <a:rPr lang="en-US" b="1" baseline="0" dirty="0" smtClean="0"/>
              <a:t> </a:t>
            </a:r>
            <a:r>
              <a:rPr lang="en-US" baseline="0" dirty="0" smtClean="0"/>
              <a:t>- Feasibility of using vegetation to increase accuracy – </a:t>
            </a:r>
            <a:r>
              <a:rPr lang="en-US" baseline="0" dirty="0" err="1" smtClean="0"/>
              <a:t>Guth</a:t>
            </a:r>
            <a:r>
              <a:rPr lang="en-US" baseline="0" dirty="0" smtClean="0"/>
              <a:t>, Peter L. “Incorporating Vegetation in </a:t>
            </a:r>
            <a:r>
              <a:rPr lang="en-US" baseline="0" dirty="0" err="1" smtClean="0"/>
              <a:t>Viewshed</a:t>
            </a:r>
            <a:r>
              <a:rPr lang="en-US" baseline="0" dirty="0" smtClean="0"/>
              <a:t> and Line-of-sight Algorithms” </a:t>
            </a:r>
            <a:r>
              <a:rPr lang="en-US" i="1" baseline="0" dirty="0" smtClean="0"/>
              <a:t>ASPRS – </a:t>
            </a:r>
            <a:r>
              <a:rPr lang="en-US" i="1" baseline="0" dirty="0" err="1" smtClean="0"/>
              <a:t>Mapps</a:t>
            </a:r>
            <a:r>
              <a:rPr lang="en-US" i="1" baseline="0" dirty="0" smtClean="0"/>
              <a:t> 2009 Specialty Conference: DIGITAL MAPPING: From Elevation to Information </a:t>
            </a:r>
            <a:r>
              <a:rPr lang="en-US" baseline="0" dirty="0" smtClean="0"/>
              <a:t>(2009). </a:t>
            </a:r>
            <a:endParaRPr lang="en-US" dirty="0" smtClean="0"/>
          </a:p>
          <a:p>
            <a:endParaRPr lang="en-US" dirty="0" smtClean="0"/>
          </a:p>
          <a:p>
            <a:r>
              <a:rPr lang="en-US" dirty="0" smtClean="0"/>
              <a:t>Compare SRTM with NED data.</a:t>
            </a:r>
          </a:p>
          <a:p>
            <a:endParaRPr lang="en-US" dirty="0" smtClean="0"/>
          </a:p>
          <a:p>
            <a:r>
              <a:rPr lang="en-US" baseline="0" dirty="0" err="1" smtClean="0"/>
              <a:t>Guth</a:t>
            </a:r>
            <a:r>
              <a:rPr lang="en-US" baseline="0" dirty="0" smtClean="0"/>
              <a:t>, Peter L. “Using Upward Openness for </a:t>
            </a:r>
            <a:r>
              <a:rPr lang="en-US" baseline="0" dirty="0" err="1" smtClean="0"/>
              <a:t>Viewshed</a:t>
            </a:r>
            <a:r>
              <a:rPr lang="en-US" baseline="0" dirty="0" smtClean="0"/>
              <a:t> Prediction”</a:t>
            </a:r>
            <a:r>
              <a:rPr lang="en-US" i="1" baseline="0" dirty="0" smtClean="0"/>
              <a:t> ASPRS –2009  Annual Conference </a:t>
            </a:r>
            <a:r>
              <a:rPr lang="en-US" baseline="0" dirty="0" smtClean="0"/>
              <a:t>(2009). </a:t>
            </a:r>
            <a:endParaRPr lang="en-US" dirty="0" smtClean="0"/>
          </a:p>
          <a:p>
            <a:endParaRPr lang="en-US" dirty="0" smtClean="0"/>
          </a:p>
          <a:p>
            <a:r>
              <a:rPr lang="en-US" sz="1200" kern="1200" baseline="0" dirty="0" err="1" smtClean="0">
                <a:solidFill>
                  <a:schemeClr val="tx1"/>
                </a:solidFill>
                <a:latin typeface="+mn-lt"/>
                <a:ea typeface="+mn-ea"/>
                <a:cs typeface="+mn-cs"/>
              </a:rPr>
              <a:t>Viewshed</a:t>
            </a:r>
            <a:r>
              <a:rPr lang="en-US" sz="1200" kern="1200" baseline="0" dirty="0" smtClean="0">
                <a:solidFill>
                  <a:schemeClr val="tx1"/>
                </a:solidFill>
                <a:latin typeface="+mn-lt"/>
                <a:ea typeface="+mn-ea"/>
                <a:cs typeface="+mn-cs"/>
              </a:rPr>
              <a:t> computations represent one of the most useful computations performed with digital elevations models</a:t>
            </a:r>
          </a:p>
          <a:p>
            <a:r>
              <a:rPr lang="en-US" sz="1200" kern="1200" baseline="0" dirty="0" smtClean="0">
                <a:solidFill>
                  <a:schemeClr val="tx1"/>
                </a:solidFill>
                <a:latin typeface="+mn-lt"/>
                <a:ea typeface="+mn-ea"/>
                <a:cs typeface="+mn-cs"/>
              </a:rPr>
              <a:t>(DEMs), and one of the most expensive in terms of computational effort. When the user wants simply to compute the</a:t>
            </a:r>
          </a:p>
          <a:p>
            <a:r>
              <a:rPr lang="en-US" sz="1200" kern="1200" baseline="0" dirty="0" err="1" smtClean="0">
                <a:solidFill>
                  <a:schemeClr val="tx1"/>
                </a:solidFill>
                <a:latin typeface="+mn-lt"/>
                <a:ea typeface="+mn-ea"/>
                <a:cs typeface="+mn-cs"/>
              </a:rPr>
              <a:t>viewshed</a:t>
            </a:r>
            <a:r>
              <a:rPr lang="en-US" sz="1200" kern="1200" baseline="0" dirty="0" smtClean="0">
                <a:solidFill>
                  <a:schemeClr val="tx1"/>
                </a:solidFill>
                <a:latin typeface="+mn-lt"/>
                <a:ea typeface="+mn-ea"/>
                <a:cs typeface="+mn-cs"/>
              </a:rPr>
              <a:t> for one or a small number of locations, the time required may not appear significant, but if a user wants to</a:t>
            </a:r>
          </a:p>
          <a:p>
            <a:r>
              <a:rPr lang="en-US" sz="1200" kern="1200" baseline="0" dirty="0" smtClean="0">
                <a:solidFill>
                  <a:schemeClr val="tx1"/>
                </a:solidFill>
                <a:latin typeface="+mn-lt"/>
                <a:ea typeface="+mn-ea"/>
                <a:cs typeface="+mn-cs"/>
              </a:rPr>
              <a:t>computer optimal locations over a large area using a high resolution DEM, the computing effort may be prohibitive.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Sensor locations can also require additional constraints such as slope, road access, land cover types, or land ownership, which will complicate the optimal solution (or, perversely, simplify it by severely restricting the number of points that must be considered).</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A29682D-7A76-42AB-8EDE-A410B66C7D9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Fuzzy</a:t>
            </a:r>
            <a:r>
              <a:rPr lang="en-US" dirty="0" smtClean="0"/>
              <a:t> - Fisher, Peter F. "Simulation of the Uncertainty of a </a:t>
            </a:r>
            <a:r>
              <a:rPr lang="en-US" dirty="0" err="1" smtClean="0"/>
              <a:t>Viewshed</a:t>
            </a:r>
            <a:r>
              <a:rPr lang="en-US" dirty="0" smtClean="0"/>
              <a:t>." </a:t>
            </a:r>
            <a:r>
              <a:rPr lang="en-US" i="1" dirty="0" smtClean="0"/>
              <a:t>Tenth Annual Proceedings of the International Symposium on Computer-Assisted Cartography </a:t>
            </a:r>
            <a:r>
              <a:rPr lang="en-US" dirty="0" smtClean="0"/>
              <a:t>1 (1991): 205-218. http://mapcontext.com/autocarto/proceedings/auto-carto-10/pdf/simulation-of-the-uncertainty-of-a-viewshed.pdf (accessed November 20, 2009). </a:t>
            </a:r>
            <a:r>
              <a:rPr lang="en-US" baseline="0" dirty="0" smtClean="0"/>
              <a:t> &amp; </a:t>
            </a:r>
            <a:r>
              <a:rPr lang="en-US" dirty="0" smtClean="0"/>
              <a:t>Beaulieu, Terry. </a:t>
            </a:r>
            <a:r>
              <a:rPr lang="en-US" i="1" dirty="0" smtClean="0"/>
              <a:t>Geography 647: Final Project: Can You See That?</a:t>
            </a:r>
            <a:r>
              <a:rPr lang="en-US" dirty="0" smtClean="0"/>
              <a:t>. Calgary: University Of Calgary, 2007.  &amp; </a:t>
            </a:r>
            <a:r>
              <a:rPr lang="en-US" dirty="0" err="1" smtClean="0"/>
              <a:t>Anilea</a:t>
            </a:r>
            <a:r>
              <a:rPr lang="en-US" dirty="0" smtClean="0"/>
              <a:t>, Marcello A., Primo </a:t>
            </a:r>
            <a:r>
              <a:rPr lang="en-US" dirty="0" err="1" smtClean="0"/>
              <a:t>Furnoa</a:t>
            </a:r>
            <a:r>
              <a:rPr lang="en-US" dirty="0" smtClean="0"/>
              <a:t>, Alessandro </a:t>
            </a:r>
            <a:r>
              <a:rPr lang="en-US" dirty="0" err="1" smtClean="0"/>
              <a:t>Massolob</a:t>
            </a:r>
            <a:r>
              <a:rPr lang="en-US" dirty="0" smtClean="0"/>
              <a:t>, and Giovanni </a:t>
            </a:r>
            <a:r>
              <a:rPr lang="en-US" dirty="0" err="1" smtClean="0"/>
              <a:t>Galloa</a:t>
            </a:r>
            <a:r>
              <a:rPr lang="en-US" dirty="0" smtClean="0"/>
              <a:t>. "A fuzzy approach to visibility maps creation over." </a:t>
            </a:r>
            <a:r>
              <a:rPr lang="en-US" i="1" dirty="0" smtClean="0"/>
              <a:t>Fuzzy Sets and Systems</a:t>
            </a:r>
            <a:r>
              <a:rPr lang="en-US" dirty="0" smtClean="0"/>
              <a:t> 135, no. 1 (2003): 63-80. </a:t>
            </a:r>
          </a:p>
          <a:p>
            <a:endParaRPr lang="en-US" dirty="0" smtClean="0"/>
          </a:p>
          <a:p>
            <a:r>
              <a:rPr lang="en-US" dirty="0" smtClean="0"/>
              <a:t>1</a:t>
            </a:r>
            <a:r>
              <a:rPr lang="en-US" baseline="30000" dirty="0" smtClean="0"/>
              <a:t>st</a:t>
            </a:r>
            <a:r>
              <a:rPr lang="en-US" baseline="0" dirty="0" smtClean="0"/>
              <a:t> and 2</a:t>
            </a:r>
            <a:r>
              <a:rPr lang="en-US" baseline="30000" dirty="0" smtClean="0"/>
              <a:t>nd</a:t>
            </a:r>
            <a:r>
              <a:rPr lang="en-US" baseline="0" dirty="0" smtClean="0"/>
              <a:t> picture - </a:t>
            </a:r>
            <a:r>
              <a:rPr lang="en-US" dirty="0" err="1" smtClean="0"/>
              <a:t>Anilea</a:t>
            </a:r>
            <a:r>
              <a:rPr lang="en-US" dirty="0" smtClean="0"/>
              <a:t>, Marcello A., Primo </a:t>
            </a:r>
            <a:r>
              <a:rPr lang="en-US" dirty="0" err="1" smtClean="0"/>
              <a:t>Furnoa</a:t>
            </a:r>
            <a:r>
              <a:rPr lang="en-US" dirty="0" smtClean="0"/>
              <a:t>, Alessandro </a:t>
            </a:r>
            <a:r>
              <a:rPr lang="en-US" dirty="0" err="1" smtClean="0"/>
              <a:t>Massolob</a:t>
            </a:r>
            <a:r>
              <a:rPr lang="en-US" dirty="0" smtClean="0"/>
              <a:t>, and Giovanni </a:t>
            </a:r>
            <a:r>
              <a:rPr lang="en-US" dirty="0" err="1" smtClean="0"/>
              <a:t>Galloa</a:t>
            </a:r>
            <a:r>
              <a:rPr lang="en-US" dirty="0" smtClean="0"/>
              <a:t>. "A fuzzy approach to visibility maps creation over." </a:t>
            </a:r>
            <a:r>
              <a:rPr lang="en-US" i="1" dirty="0" smtClean="0"/>
              <a:t>Fuzzy Sets and Systems</a:t>
            </a:r>
            <a:r>
              <a:rPr lang="en-US" dirty="0" smtClean="0"/>
              <a:t> 135, no. 1 (2003): 63-80</a:t>
            </a:r>
          </a:p>
          <a:p>
            <a:endParaRPr lang="en-US" dirty="0" smtClean="0"/>
          </a:p>
          <a:p>
            <a:pPr lvl="1"/>
            <a:r>
              <a:rPr lang="en-US" sz="1200" kern="1200" baseline="0" dirty="0" smtClean="0">
                <a:solidFill>
                  <a:schemeClr val="tx1"/>
                </a:solidFill>
                <a:latin typeface="+mn-lt"/>
                <a:ea typeface="+mn-ea"/>
                <a:cs typeface="Arial" pitchFamily="34" charset="0"/>
              </a:rPr>
              <a:t>Randomness plays an important role: several factors like vegetation, height of the observer, presence of unmapped human artifacts, etc. cannot be modeled in advance into a traditional DEM model. We propose the use of fuzzy terrain models to incorporate uncertainty and unpredictable variability of the landscape.</a:t>
            </a:r>
          </a:p>
          <a:p>
            <a:pPr lvl="1"/>
            <a:r>
              <a:rPr lang="en-US" sz="1200" kern="1200" baseline="0" dirty="0" smtClean="0">
                <a:solidFill>
                  <a:schemeClr val="tx1"/>
                </a:solidFill>
                <a:latin typeface="+mn-lt"/>
                <a:ea typeface="+mn-ea"/>
                <a:cs typeface="Arial" pitchFamily="34" charset="0"/>
              </a:rPr>
              <a:t>(A fuzzy approach to visibility maps creation over digital terrains Marcello A. </a:t>
            </a:r>
            <a:r>
              <a:rPr lang="en-US" sz="1200" kern="1200" baseline="0" dirty="0" err="1" smtClean="0">
                <a:solidFill>
                  <a:schemeClr val="tx1"/>
                </a:solidFill>
                <a:latin typeface="+mn-lt"/>
                <a:ea typeface="+mn-ea"/>
                <a:cs typeface="Arial" pitchFamily="34" charset="0"/>
              </a:rPr>
              <a:t>Anilea</a:t>
            </a:r>
            <a:r>
              <a:rPr lang="en-US" sz="1200" kern="1200" baseline="0" dirty="0" smtClean="0">
                <a:solidFill>
                  <a:schemeClr val="tx1"/>
                </a:solidFill>
                <a:latin typeface="+mn-lt"/>
                <a:ea typeface="+mn-ea"/>
                <a:cs typeface="Arial" pitchFamily="34" charset="0"/>
              </a:rPr>
              <a:t>, Primo </a:t>
            </a:r>
            <a:r>
              <a:rPr lang="en-US" sz="1200" kern="1200" baseline="0" dirty="0" err="1" smtClean="0">
                <a:solidFill>
                  <a:schemeClr val="tx1"/>
                </a:solidFill>
                <a:latin typeface="+mn-lt"/>
                <a:ea typeface="+mn-ea"/>
                <a:cs typeface="Arial" pitchFamily="34" charset="0"/>
              </a:rPr>
              <a:t>Furnoa</a:t>
            </a:r>
            <a:r>
              <a:rPr lang="en-US" sz="1200" kern="1200" baseline="0" dirty="0" smtClean="0">
                <a:solidFill>
                  <a:schemeClr val="tx1"/>
                </a:solidFill>
                <a:latin typeface="+mn-lt"/>
                <a:ea typeface="+mn-ea"/>
                <a:cs typeface="Arial" pitchFamily="34" charset="0"/>
              </a:rPr>
              <a:t>, Giovanni </a:t>
            </a:r>
            <a:r>
              <a:rPr lang="en-US" sz="1200" kern="1200" baseline="0" dirty="0" err="1" smtClean="0">
                <a:solidFill>
                  <a:schemeClr val="tx1"/>
                </a:solidFill>
                <a:latin typeface="+mn-lt"/>
                <a:ea typeface="+mn-ea"/>
                <a:cs typeface="Arial" pitchFamily="34" charset="0"/>
              </a:rPr>
              <a:t>Galloa</a:t>
            </a:r>
            <a:r>
              <a:rPr lang="en-US" sz="1200" kern="1200" baseline="0" dirty="0" smtClean="0">
                <a:solidFill>
                  <a:schemeClr val="tx1"/>
                </a:solidFill>
                <a:latin typeface="+mn-lt"/>
                <a:ea typeface="+mn-ea"/>
                <a:cs typeface="Arial" pitchFamily="34" charset="0"/>
              </a:rPr>
              <a:t>, Alessandro </a:t>
            </a:r>
            <a:r>
              <a:rPr lang="en-US" sz="1200" kern="1200" baseline="0" dirty="0" err="1" smtClean="0">
                <a:solidFill>
                  <a:schemeClr val="tx1"/>
                </a:solidFill>
                <a:latin typeface="+mn-lt"/>
                <a:ea typeface="+mn-ea"/>
                <a:cs typeface="Arial" pitchFamily="34" charset="0"/>
              </a:rPr>
              <a:t>Massolob</a:t>
            </a:r>
            <a:r>
              <a:rPr lang="en-US" sz="1200" kern="1200" baseline="0" dirty="0" smtClean="0">
                <a:solidFill>
                  <a:schemeClr val="tx1"/>
                </a:solidFill>
                <a:latin typeface="+mn-lt"/>
                <a:ea typeface="+mn-ea"/>
                <a:cs typeface="Arial" pitchFamily="34" charset="0"/>
              </a:rPr>
              <a:t> 2002 Elsevier Science B.V.)pg 63</a:t>
            </a:r>
          </a:p>
          <a:p>
            <a:pPr lvl="1"/>
            <a:endParaRPr lang="en-US" sz="1200" kern="1200" baseline="0" dirty="0" smtClean="0">
              <a:solidFill>
                <a:schemeClr val="tx1"/>
              </a:solidFill>
              <a:latin typeface="+mn-lt"/>
              <a:ea typeface="+mn-ea"/>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6A29682D-7A76-42AB-8EDE-A410B66C7D9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1 - South Texas NED (DTM) 1/3” 6 feet from ground</a:t>
            </a:r>
          </a:p>
          <a:p>
            <a:r>
              <a:rPr lang="en-US" dirty="0" smtClean="0"/>
              <a:t>2 – South Texas, </a:t>
            </a:r>
            <a:r>
              <a:rPr lang="en-US" dirty="0" err="1" smtClean="0"/>
              <a:t>Cameraon</a:t>
            </a:r>
            <a:r>
              <a:rPr lang="en-US" dirty="0" smtClean="0"/>
              <a:t> County </a:t>
            </a:r>
            <a:r>
              <a:rPr lang="en-US" dirty="0" err="1" smtClean="0"/>
              <a:t>Lidar</a:t>
            </a:r>
            <a:r>
              <a:rPr lang="en-US" dirty="0" smtClean="0"/>
              <a:t> data (DSM)</a:t>
            </a:r>
            <a:r>
              <a:rPr lang="en-US" baseline="0" dirty="0" smtClean="0"/>
              <a:t> 0.7 meter </a:t>
            </a:r>
            <a:r>
              <a:rPr lang="en-US" baseline="0" dirty="0" err="1" smtClean="0"/>
              <a:t>gsd</a:t>
            </a:r>
            <a:r>
              <a:rPr lang="en-US" baseline="0" dirty="0" smtClean="0"/>
              <a:t> 6 feet from ground</a:t>
            </a:r>
          </a:p>
          <a:p>
            <a:endParaRPr lang="en-US" dirty="0" smtClean="0"/>
          </a:p>
          <a:p>
            <a:r>
              <a:rPr lang="en-US" i="1" dirty="0" smtClean="0"/>
              <a:t>Fisher , Peter F. , and Nicholas J. Tate. "Causes and consequences of error in digital elevation models." Progress in Physical Geography 30 (2006): 467-477. </a:t>
            </a:r>
          </a:p>
          <a:p>
            <a:r>
              <a:rPr lang="en-US" sz="1200" kern="1200" dirty="0" smtClean="0">
                <a:solidFill>
                  <a:schemeClr val="tx1"/>
                </a:solidFill>
                <a:latin typeface="+mn-lt"/>
                <a:ea typeface="+mn-ea"/>
                <a:cs typeface="+mn-cs"/>
              </a:rPr>
              <a:t>The evaluation of the accuracy of elevation derivatives has usually been obtained by direct comparison with measurements from higher accuracy reference surfaces (Chang and Tsai, 1991) or the real land surface (</a:t>
            </a:r>
            <a:r>
              <a:rPr lang="en-US" sz="1200" kern="1200" dirty="0" err="1" smtClean="0">
                <a:solidFill>
                  <a:schemeClr val="tx1"/>
                </a:solidFill>
                <a:latin typeface="+mn-lt"/>
                <a:ea typeface="+mn-ea"/>
                <a:cs typeface="+mn-cs"/>
              </a:rPr>
              <a:t>Bolstad</a:t>
            </a:r>
            <a:r>
              <a:rPr lang="en-US" sz="1200" kern="1200" dirty="0" smtClean="0">
                <a:solidFill>
                  <a:schemeClr val="tx1"/>
                </a:solidFill>
                <a:latin typeface="+mn-lt"/>
                <a:ea typeface="+mn-ea"/>
                <a:cs typeface="+mn-cs"/>
              </a:rPr>
              <a:t> and Stowe, 1994). </a:t>
            </a:r>
            <a:r>
              <a:rPr lang="en-US" sz="1200" kern="1200" dirty="0" err="1" smtClean="0">
                <a:solidFill>
                  <a:schemeClr val="tx1"/>
                </a:solidFill>
                <a:latin typeface="+mn-lt"/>
                <a:ea typeface="+mn-ea"/>
                <a:cs typeface="+mn-cs"/>
              </a:rPr>
              <a:t>Florinsky</a:t>
            </a:r>
            <a:r>
              <a:rPr lang="en-US" sz="1200" kern="1200" dirty="0" smtClean="0">
                <a:solidFill>
                  <a:schemeClr val="tx1"/>
                </a:solidFill>
                <a:latin typeface="+mn-lt"/>
                <a:ea typeface="+mn-ea"/>
                <a:cs typeface="+mn-cs"/>
              </a:rPr>
              <a:t> (1998) has argued, however, that such comparisons are invalid since they imply the existence of higher accuracy reference surfaces that are locally smooth and differentiable. </a:t>
            </a:r>
            <a:r>
              <a:rPr lang="en-US" sz="1000" b="0" i="0" u="sng" kern="1200" dirty="0" smtClean="0">
                <a:solidFill>
                  <a:schemeClr val="tx1"/>
                </a:solidFill>
                <a:effectLst>
                  <a:outerShdw blurRad="38100" dist="38100" dir="2700000" algn="tl">
                    <a:srgbClr val="000000">
                      <a:alpha val="43137"/>
                    </a:srgbClr>
                  </a:outerShdw>
                </a:effectLst>
                <a:latin typeface="+mn-lt"/>
                <a:ea typeface="+mn-ea"/>
                <a:cs typeface="+mn-cs"/>
              </a:rPr>
              <a:t>Real terrain possesses the fractal characteristic of </a:t>
            </a:r>
            <a:r>
              <a:rPr lang="en-US" sz="1000" b="0" i="0" u="sng" kern="1200" dirty="0" err="1" smtClean="0">
                <a:solidFill>
                  <a:schemeClr val="tx1"/>
                </a:solidFill>
                <a:effectLst>
                  <a:outerShdw blurRad="38100" dist="38100" dir="2700000" algn="tl">
                    <a:srgbClr val="000000">
                      <a:alpha val="43137"/>
                    </a:srgbClr>
                  </a:outerShdw>
                </a:effectLst>
                <a:latin typeface="+mn-lt"/>
                <a:ea typeface="+mn-ea"/>
                <a:cs typeface="+mn-cs"/>
              </a:rPr>
              <a:t>nondifferentiability</a:t>
            </a:r>
            <a:r>
              <a:rPr lang="en-US" sz="1000" b="0" i="0" u="sng" kern="1200" dirty="0" smtClean="0">
                <a:solidFill>
                  <a:schemeClr val="tx1"/>
                </a:solidFill>
                <a:effectLst>
                  <a:outerShdw blurRad="38100" dist="38100" dir="2700000" algn="tl">
                    <a:srgbClr val="000000">
                      <a:alpha val="43137"/>
                    </a:srgbClr>
                  </a:outerShdw>
                </a:effectLst>
                <a:latin typeface="+mn-lt"/>
                <a:ea typeface="+mn-ea"/>
                <a:cs typeface="+mn-cs"/>
              </a:rPr>
              <a:t>,</a:t>
            </a:r>
          </a:p>
          <a:p>
            <a:r>
              <a:rPr lang="en-US" sz="1000" b="0" i="0" u="sng" kern="1200" dirty="0" smtClean="0">
                <a:solidFill>
                  <a:schemeClr val="tx1"/>
                </a:solidFill>
                <a:effectLst>
                  <a:outerShdw blurRad="38100" dist="38100" dir="2700000" algn="tl">
                    <a:srgbClr val="000000">
                      <a:alpha val="43137"/>
                    </a:srgbClr>
                  </a:outerShdw>
                </a:effectLst>
                <a:latin typeface="+mn-lt"/>
                <a:ea typeface="+mn-ea"/>
                <a:cs typeface="+mn-cs"/>
              </a:rPr>
              <a:t>and therefore zooming in to larger scales will reveal different surfaces with different gradients/aspects and different </a:t>
            </a:r>
            <a:r>
              <a:rPr lang="en-US" sz="1000" b="0" i="0" u="sng" kern="1200" dirty="0" err="1" smtClean="0">
                <a:solidFill>
                  <a:schemeClr val="tx1"/>
                </a:solidFill>
                <a:effectLst>
                  <a:outerShdw blurRad="38100" dist="38100" dir="2700000" algn="tl">
                    <a:srgbClr val="000000">
                      <a:alpha val="43137"/>
                    </a:srgbClr>
                  </a:outerShdw>
                </a:effectLst>
                <a:latin typeface="+mn-lt"/>
                <a:ea typeface="+mn-ea"/>
                <a:cs typeface="+mn-cs"/>
              </a:rPr>
              <a:t>morphometry</a:t>
            </a:r>
            <a:r>
              <a:rPr lang="en-US" sz="1200" i="0" u="sng" kern="1200" dirty="0" smtClean="0">
                <a:solidFill>
                  <a:schemeClr val="tx1"/>
                </a:solidFill>
                <a:effectLst>
                  <a:outerShdw blurRad="38100" dist="38100" dir="2700000" algn="tl">
                    <a:srgbClr val="000000">
                      <a:alpha val="43137"/>
                    </a:srgbClr>
                  </a:outerShdw>
                </a:effectLst>
                <a:latin typeface="+mn-lt"/>
                <a:ea typeface="+mn-ea"/>
                <a:cs typeface="+mn-cs"/>
              </a:rPr>
              <a:t> </a:t>
            </a:r>
            <a:r>
              <a:rPr lang="en-US" sz="1200" kern="1200" dirty="0" smtClean="0">
                <a:solidFill>
                  <a:schemeClr val="tx1"/>
                </a:solidFill>
                <a:latin typeface="+mn-lt"/>
                <a:ea typeface="+mn-ea"/>
                <a:cs typeface="+mn-cs"/>
              </a:rPr>
              <a:t>(Skidmore, 1989; 1990). (pg 478)</a:t>
            </a:r>
          </a:p>
          <a:p>
            <a:endParaRPr lang="en-US" dirty="0" smtClean="0"/>
          </a:p>
          <a:p>
            <a:r>
              <a:rPr lang="en-US" i="1" dirty="0" err="1" smtClean="0"/>
              <a:t>Guth</a:t>
            </a:r>
            <a:r>
              <a:rPr lang="en-US" i="1" dirty="0" smtClean="0"/>
              <a:t>, Peter L. THE GEOMETRY OF LINE-OF-SIGHT AND WEAPONS FAN ALGORITHMS. Annapolis: US Naval Academy, unknown.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Horizontal earth curvature determines how to compute the “straight line” path between the observer and the target. For simplicity, this is probably generally computed in the DEM grid coordinates, as shown in published figures (e.g., </a:t>
            </a:r>
            <a:r>
              <a:rPr lang="en-US" dirty="0" err="1" smtClean="0"/>
              <a:t>Yoeli</a:t>
            </a:r>
            <a:r>
              <a:rPr lang="en-US" dirty="0" smtClean="0"/>
              <a:t>, 1985; Champion and others, 1995). </a:t>
            </a:r>
            <a:r>
              <a:rPr lang="en-US" u="sng" dirty="0" smtClean="0"/>
              <a:t>For </a:t>
            </a:r>
            <a:r>
              <a:rPr lang="en-US" u="sng" dirty="0" err="1" smtClean="0"/>
              <a:t>intervisibility</a:t>
            </a:r>
            <a:r>
              <a:rPr lang="en-US" u="sng" dirty="0" smtClean="0"/>
              <a:t> over short distances this should make no difference, but over long differences it will compute a different sight line for a UTM or a geographic DEM.</a:t>
            </a:r>
          </a:p>
          <a:p>
            <a:endParaRPr lang="en-US" i="1" dirty="0" smtClean="0"/>
          </a:p>
          <a:p>
            <a:r>
              <a:rPr lang="en-US" i="1" dirty="0" smtClean="0"/>
              <a:t>Experiments show that UTM and geodetic coordinates </a:t>
            </a:r>
            <a:r>
              <a:rPr lang="en-US" dirty="0" smtClean="0"/>
              <a:t>produce almost identical results, but the geographic coordinates differ</a:t>
            </a:r>
          </a:p>
          <a:p>
            <a:r>
              <a:rPr lang="en-US" dirty="0" smtClean="0"/>
              <a:t>substantially. UTM coordinates can be used for short sight-lines, where the conformal projection preserves the azimuths. UTM coordinates can probably be used until the deviations for the correct geodetic line exceed the DEM grid spacing. </a:t>
            </a:r>
            <a:r>
              <a:rPr lang="en-US" u="sng" dirty="0" smtClean="0"/>
              <a:t>Geographic coordinates can only be used for very short sight-lines—meaning that DEMs currently available for military use</a:t>
            </a:r>
            <a:r>
              <a:rPr lang="en-US" dirty="0" smtClean="0"/>
              <a:t>, DTED and SRTM, cannot use the coordinate scheme depicted in diagrams showing the </a:t>
            </a:r>
            <a:r>
              <a:rPr lang="en-US" dirty="0" err="1" smtClean="0"/>
              <a:t>intervisibility</a:t>
            </a:r>
            <a:r>
              <a:rPr lang="en-US" dirty="0" smtClean="0"/>
              <a:t> algorithm (e.g., </a:t>
            </a:r>
            <a:r>
              <a:rPr lang="en-US" dirty="0" err="1" smtClean="0"/>
              <a:t>Yoeli</a:t>
            </a:r>
            <a:r>
              <a:rPr lang="en-US" dirty="0" smtClean="0"/>
              <a:t>, 1985; Champion and others, 1995).</a:t>
            </a:r>
          </a:p>
          <a:p>
            <a:endParaRPr lang="en-US" dirty="0" smtClean="0"/>
          </a:p>
          <a:p>
            <a:r>
              <a:rPr lang="en-US" dirty="0" smtClean="0"/>
              <a:t>Maximum profile divergence between UTM and geographic coordinates as a function of profile length</a:t>
            </a:r>
            <a:r>
              <a:rPr lang="en-US" u="sng" dirty="0" smtClean="0"/>
              <a:t>. For profiles less than 15 km long, the maximum deviation is under 5 m and the horizontal earth curvature can probably be ignored. Beyond 50 km the deviation will exceed 50 m</a:t>
            </a:r>
            <a:r>
              <a:rPr lang="en-US" dirty="0" smtClean="0"/>
              <a:t> and increases exponentially, and horizontal earth curvature almost certainly cannot be ignored.</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A29682D-7A76-42AB-8EDE-A410B66C7D9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31800"/>
            <a:ext cx="7772400" cy="1470025"/>
          </a:xfrm>
        </p:spPr>
        <p:txBody>
          <a:bodyPr>
            <a:normAutofit fontScale="90000"/>
          </a:bodyPr>
          <a:lstStyle/>
          <a:p>
            <a:r>
              <a:rPr lang="en-US" dirty="0" err="1" smtClean="0">
                <a:solidFill>
                  <a:schemeClr val="bg1"/>
                </a:solidFill>
              </a:rPr>
              <a:t>Viewshed</a:t>
            </a:r>
            <a:r>
              <a:rPr lang="en-US" dirty="0" smtClean="0">
                <a:solidFill>
                  <a:schemeClr val="bg1"/>
                </a:solidFill>
              </a:rPr>
              <a:t> Creation: From Digital Terrain Model to Digital Surface Model</a:t>
            </a:r>
            <a:r>
              <a:rPr lang="en-US" dirty="0" smtClean="0"/>
              <a:t/>
            </a:r>
            <a:br>
              <a:rPr lang="en-US" dirty="0" smtClean="0"/>
            </a:br>
            <a:endParaRPr lang="en-US" dirty="0"/>
          </a:p>
        </p:txBody>
      </p:sp>
      <p:pic>
        <p:nvPicPr>
          <p:cNvPr id="7" name="Picture 6" descr="Lidar DTM.jpg"/>
          <p:cNvPicPr>
            <a:picLocks noChangeAspect="1"/>
          </p:cNvPicPr>
          <p:nvPr/>
        </p:nvPicPr>
        <p:blipFill>
          <a:blip r:embed="rId3"/>
          <a:stretch>
            <a:fillRect/>
          </a:stretch>
        </p:blipFill>
        <p:spPr>
          <a:xfrm>
            <a:off x="1524000" y="2374900"/>
            <a:ext cx="6214724" cy="4383861"/>
          </a:xfrm>
          <a:prstGeom prst="rect">
            <a:avLst/>
          </a:prstGeom>
        </p:spPr>
      </p:pic>
      <p:pic>
        <p:nvPicPr>
          <p:cNvPr id="8" name="Picture 7" descr="Lidar DSM.jpg"/>
          <p:cNvPicPr>
            <a:picLocks noChangeAspect="1"/>
          </p:cNvPicPr>
          <p:nvPr/>
        </p:nvPicPr>
        <p:blipFill>
          <a:blip r:embed="rId4"/>
          <a:stretch>
            <a:fillRect/>
          </a:stretch>
        </p:blipFill>
        <p:spPr>
          <a:xfrm>
            <a:off x="1524000" y="2374900"/>
            <a:ext cx="6214724" cy="4383861"/>
          </a:xfrm>
          <a:prstGeom prst="rect">
            <a:avLst/>
          </a:prstGeom>
        </p:spPr>
      </p:pic>
      <p:pic>
        <p:nvPicPr>
          <p:cNvPr id="5" name="Picture 4" descr="Lidar DSM Viewshed.jpg"/>
          <p:cNvPicPr>
            <a:picLocks noChangeAspect="1"/>
          </p:cNvPicPr>
          <p:nvPr/>
        </p:nvPicPr>
        <p:blipFill>
          <a:blip r:embed="rId5" cstate="screen"/>
          <a:stretch>
            <a:fillRect/>
          </a:stretch>
        </p:blipFill>
        <p:spPr>
          <a:xfrm>
            <a:off x="4519607" y="2832100"/>
            <a:ext cx="4367802" cy="3385844"/>
          </a:xfrm>
          <a:prstGeom prst="rect">
            <a:avLst/>
          </a:prstGeom>
        </p:spPr>
      </p:pic>
      <p:pic>
        <p:nvPicPr>
          <p:cNvPr id="6" name="Picture 5" descr="Lidar DTM Viewshed.jpg"/>
          <p:cNvPicPr>
            <a:picLocks noChangeAspect="1"/>
          </p:cNvPicPr>
          <p:nvPr/>
        </p:nvPicPr>
        <p:blipFill>
          <a:blip r:embed="rId6" cstate="screen"/>
          <a:stretch>
            <a:fillRect/>
          </a:stretch>
        </p:blipFill>
        <p:spPr>
          <a:xfrm>
            <a:off x="152400" y="2832100"/>
            <a:ext cx="4367802" cy="3385844"/>
          </a:xfrm>
          <a:prstGeom prst="rect">
            <a:avLst/>
          </a:prstGeom>
        </p:spPr>
      </p:pic>
      <p:sp>
        <p:nvSpPr>
          <p:cNvPr id="9" name="TextBox 8"/>
          <p:cNvSpPr txBox="1"/>
          <p:nvPr/>
        </p:nvSpPr>
        <p:spPr>
          <a:xfrm>
            <a:off x="3581400" y="1752600"/>
            <a:ext cx="1752600" cy="369332"/>
          </a:xfrm>
          <a:prstGeom prst="rect">
            <a:avLst/>
          </a:prstGeom>
          <a:noFill/>
        </p:spPr>
        <p:txBody>
          <a:bodyPr wrap="square" rtlCol="0">
            <a:spAutoFit/>
          </a:bodyPr>
          <a:lstStyle/>
          <a:p>
            <a:r>
              <a:rPr lang="en-US" dirty="0" smtClean="0">
                <a:solidFill>
                  <a:schemeClr val="bg1"/>
                </a:solidFill>
              </a:rPr>
              <a:t>Edward Ashton</a:t>
            </a:r>
            <a:endParaRPr lang="en-US"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DEM </a:t>
            </a:r>
            <a:r>
              <a:rPr lang="en-US" dirty="0" err="1" smtClean="0">
                <a:solidFill>
                  <a:schemeClr val="bg1"/>
                </a:solidFill>
              </a:rPr>
              <a:t>Datasources</a:t>
            </a:r>
            <a:endParaRPr lang="en-US"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en-US" dirty="0" smtClean="0">
                <a:solidFill>
                  <a:schemeClr val="bg1"/>
                </a:solidFill>
              </a:rPr>
              <a:t>NED – DTM-Free, quality differs based on how collected (1” ,1/3” and 1/9”) </a:t>
            </a:r>
          </a:p>
          <a:p>
            <a:r>
              <a:rPr lang="en-US" dirty="0" smtClean="0">
                <a:solidFill>
                  <a:schemeClr val="bg1"/>
                </a:solidFill>
              </a:rPr>
              <a:t>SRTM – DSM-Free, covers world, 1” and 3”</a:t>
            </a:r>
          </a:p>
          <a:p>
            <a:r>
              <a:rPr lang="en-US" dirty="0" smtClean="0">
                <a:solidFill>
                  <a:schemeClr val="bg1"/>
                </a:solidFill>
              </a:rPr>
              <a:t>LIDAR – DTM &amp; DSM-Free (limited availability) – Very expensive, detailed, artifacts, large amount of data</a:t>
            </a:r>
          </a:p>
          <a:p>
            <a:r>
              <a:rPr lang="en-US" dirty="0" smtClean="0">
                <a:solidFill>
                  <a:schemeClr val="bg1"/>
                </a:solidFill>
              </a:rPr>
              <a:t>IFSAR – DSM-Expensive, artifacts in DSM</a:t>
            </a:r>
          </a:p>
          <a:p>
            <a:endParaRPr lang="en-US" dirty="0" smtClean="0">
              <a:solidFill>
                <a:schemeClr val="bg1"/>
              </a:solidFill>
            </a:endParaRPr>
          </a:p>
          <a:p>
            <a:r>
              <a:rPr lang="en-US" dirty="0" smtClean="0">
                <a:solidFill>
                  <a:schemeClr val="bg1"/>
                </a:solidFill>
              </a:rPr>
              <a:t>Limitations and pros of each type</a:t>
            </a:r>
          </a:p>
          <a:p>
            <a:endParaRPr lang="en-US" dirty="0"/>
          </a:p>
        </p:txBody>
      </p:sp>
      <p:pic>
        <p:nvPicPr>
          <p:cNvPr id="1027" name="Picture 3"/>
          <p:cNvPicPr>
            <a:picLocks noChangeAspect="1" noChangeArrowheads="1"/>
          </p:cNvPicPr>
          <p:nvPr/>
        </p:nvPicPr>
        <p:blipFill>
          <a:blip r:embed="rId3"/>
          <a:srcRect/>
          <a:stretch>
            <a:fillRect/>
          </a:stretch>
        </p:blipFill>
        <p:spPr bwMode="auto">
          <a:xfrm>
            <a:off x="11582400" y="1066800"/>
            <a:ext cx="9705976" cy="4781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DTM </a:t>
            </a:r>
            <a:r>
              <a:rPr lang="en-US" dirty="0" smtClean="0">
                <a:solidFill>
                  <a:schemeClr val="bg1"/>
                </a:solidFill>
                <a:sym typeface="Wingdings" pitchFamily="2" charset="2"/>
              </a:rPr>
              <a:t> DSM</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err="1" smtClean="0">
                <a:solidFill>
                  <a:schemeClr val="bg1"/>
                </a:solidFill>
              </a:rPr>
              <a:t>ArcGIS</a:t>
            </a:r>
            <a:r>
              <a:rPr lang="en-US" dirty="0" smtClean="0">
                <a:solidFill>
                  <a:schemeClr val="bg1"/>
                </a:solidFill>
              </a:rPr>
              <a:t> Model Builder </a:t>
            </a:r>
          </a:p>
          <a:p>
            <a:r>
              <a:rPr lang="en-US" dirty="0" smtClean="0">
                <a:solidFill>
                  <a:schemeClr val="bg1"/>
                </a:solidFill>
              </a:rPr>
              <a:t>USGS National Elevation Dataset (NED) + vegetation information and man-made structures </a:t>
            </a:r>
          </a:p>
          <a:p>
            <a:r>
              <a:rPr lang="en-US" dirty="0" smtClean="0">
                <a:solidFill>
                  <a:schemeClr val="bg1"/>
                </a:solidFill>
              </a:rPr>
              <a:t>National Land Cover Database, </a:t>
            </a:r>
            <a:r>
              <a:rPr lang="en-US" dirty="0" err="1" smtClean="0">
                <a:solidFill>
                  <a:schemeClr val="bg1"/>
                </a:solidFill>
              </a:rPr>
              <a:t>Landfire</a:t>
            </a:r>
            <a:r>
              <a:rPr lang="en-US" dirty="0" smtClean="0">
                <a:solidFill>
                  <a:schemeClr val="bg1"/>
                </a:solidFill>
              </a:rPr>
              <a:t>, and National Biomass and Carbon Dataset.  </a:t>
            </a:r>
          </a:p>
          <a:p>
            <a:r>
              <a:rPr lang="en-US" dirty="0" smtClean="0">
                <a:solidFill>
                  <a:schemeClr val="bg1"/>
                </a:solidFill>
              </a:rPr>
              <a:t>Compare with in-situ observations, LIDAR and IFSAR DSM viewsheds.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Methodology</a:t>
            </a:r>
            <a:endParaRPr lang="en-US" dirty="0">
              <a:solidFill>
                <a:schemeClr val="bg1"/>
              </a:solidFill>
            </a:endParaRPr>
          </a:p>
        </p:txBody>
      </p:sp>
      <p:pic>
        <p:nvPicPr>
          <p:cNvPr id="6" name="Picture 5" descr="Methodology.jpg"/>
          <p:cNvPicPr>
            <a:picLocks noChangeAspect="1"/>
          </p:cNvPicPr>
          <p:nvPr/>
        </p:nvPicPr>
        <p:blipFill>
          <a:blip r:embed="rId3"/>
          <a:stretch>
            <a:fillRect/>
          </a:stretch>
        </p:blipFill>
        <p:spPr>
          <a:xfrm>
            <a:off x="647700" y="1265478"/>
            <a:ext cx="7848600" cy="551787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lcd2001.jpg"/>
          <p:cNvPicPr>
            <a:picLocks noChangeAspect="1"/>
          </p:cNvPicPr>
          <p:nvPr/>
        </p:nvPicPr>
        <p:blipFill>
          <a:blip r:embed="rId3"/>
          <a:stretch>
            <a:fillRect/>
          </a:stretch>
        </p:blipFill>
        <p:spPr>
          <a:xfrm>
            <a:off x="4572000" y="3352800"/>
            <a:ext cx="3971925" cy="3166526"/>
          </a:xfrm>
          <a:prstGeom prst="rect">
            <a:avLst/>
          </a:prstGeom>
        </p:spPr>
      </p:pic>
      <p:sp>
        <p:nvSpPr>
          <p:cNvPr id="2" name="Title 1"/>
          <p:cNvSpPr>
            <a:spLocks noGrp="1"/>
          </p:cNvSpPr>
          <p:nvPr>
            <p:ph type="title"/>
          </p:nvPr>
        </p:nvSpPr>
        <p:spPr/>
        <p:txBody>
          <a:bodyPr/>
          <a:lstStyle/>
          <a:p>
            <a:r>
              <a:rPr lang="en-US" dirty="0" smtClean="0">
                <a:solidFill>
                  <a:schemeClr val="bg1"/>
                </a:solidFill>
              </a:rPr>
              <a:t>DSM Data-NLCD 2001</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29 </a:t>
            </a:r>
            <a:r>
              <a:rPr lang="en-US" dirty="0" err="1" smtClean="0">
                <a:solidFill>
                  <a:schemeClr val="bg1"/>
                </a:solidFill>
              </a:rPr>
              <a:t>landcover</a:t>
            </a:r>
            <a:r>
              <a:rPr lang="en-US" dirty="0" smtClean="0">
                <a:solidFill>
                  <a:schemeClr val="bg1"/>
                </a:solidFill>
              </a:rPr>
              <a:t> categories </a:t>
            </a:r>
          </a:p>
          <a:p>
            <a:r>
              <a:rPr lang="en-US" dirty="0" smtClean="0">
                <a:solidFill>
                  <a:schemeClr val="bg1"/>
                </a:solidFill>
              </a:rPr>
              <a:t>Resolution of 30</a:t>
            </a:r>
            <a:r>
              <a:rPr lang="en-US" baseline="30000" dirty="0" smtClean="0">
                <a:solidFill>
                  <a:schemeClr val="bg1"/>
                </a:solidFill>
              </a:rPr>
              <a:t>2</a:t>
            </a:r>
            <a:r>
              <a:rPr lang="en-US" dirty="0" smtClean="0">
                <a:solidFill>
                  <a:schemeClr val="bg1"/>
                </a:solidFill>
              </a:rPr>
              <a:t> meters</a:t>
            </a:r>
            <a:endParaRPr lang="en-US" dirty="0">
              <a:solidFill>
                <a:schemeClr val="bg1"/>
              </a:solidFill>
            </a:endParaRPr>
          </a:p>
        </p:txBody>
      </p:sp>
      <p:pic>
        <p:nvPicPr>
          <p:cNvPr id="6" name="Picture 5" descr="NLCD2001_howcreated.jpg"/>
          <p:cNvPicPr>
            <a:picLocks noChangeAspect="1"/>
          </p:cNvPicPr>
          <p:nvPr/>
        </p:nvPicPr>
        <p:blipFill>
          <a:blip r:embed="rId4" cstate="screen"/>
          <a:stretch>
            <a:fillRect/>
          </a:stretch>
        </p:blipFill>
        <p:spPr>
          <a:xfrm>
            <a:off x="3935672" y="3200400"/>
            <a:ext cx="4735740"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andfire.jpg"/>
          <p:cNvPicPr>
            <a:picLocks noChangeAspect="1"/>
          </p:cNvPicPr>
          <p:nvPr/>
        </p:nvPicPr>
        <p:blipFill>
          <a:blip r:embed="rId3" cstate="screen"/>
          <a:stretch>
            <a:fillRect/>
          </a:stretch>
        </p:blipFill>
        <p:spPr>
          <a:xfrm>
            <a:off x="4800600" y="2590800"/>
            <a:ext cx="4245255" cy="3905250"/>
          </a:xfrm>
          <a:prstGeom prst="rect">
            <a:avLst/>
          </a:prstGeom>
        </p:spPr>
      </p:pic>
      <p:sp>
        <p:nvSpPr>
          <p:cNvPr id="2" name="Title 1"/>
          <p:cNvSpPr>
            <a:spLocks noGrp="1"/>
          </p:cNvSpPr>
          <p:nvPr>
            <p:ph type="title"/>
          </p:nvPr>
        </p:nvSpPr>
        <p:spPr/>
        <p:txBody>
          <a:bodyPr/>
          <a:lstStyle/>
          <a:p>
            <a:r>
              <a:rPr lang="en-US" dirty="0" smtClean="0">
                <a:solidFill>
                  <a:schemeClr val="bg1"/>
                </a:solidFill>
              </a:rPr>
              <a:t>DSM Data-Land Fire</a:t>
            </a:r>
            <a:endParaRPr lang="en-US" dirty="0">
              <a:solidFill>
                <a:schemeClr val="bg1"/>
              </a:solidFill>
            </a:endParaRPr>
          </a:p>
        </p:txBody>
      </p:sp>
      <p:sp>
        <p:nvSpPr>
          <p:cNvPr id="3" name="Content Placeholder 2"/>
          <p:cNvSpPr>
            <a:spLocks noGrp="1"/>
          </p:cNvSpPr>
          <p:nvPr>
            <p:ph idx="1"/>
          </p:nvPr>
        </p:nvSpPr>
        <p:spPr>
          <a:xfrm>
            <a:off x="152400" y="1600200"/>
            <a:ext cx="4191000" cy="4525963"/>
          </a:xfrm>
        </p:spPr>
        <p:txBody>
          <a:bodyPr>
            <a:normAutofit fontScale="92500" lnSpcReduction="10000"/>
          </a:bodyPr>
          <a:lstStyle/>
          <a:p>
            <a:r>
              <a:rPr lang="en-US" dirty="0" err="1" smtClean="0">
                <a:solidFill>
                  <a:schemeClr val="bg1"/>
                </a:solidFill>
              </a:rPr>
              <a:t>Wildland</a:t>
            </a:r>
            <a:r>
              <a:rPr lang="en-US" dirty="0" smtClean="0">
                <a:solidFill>
                  <a:schemeClr val="bg1"/>
                </a:solidFill>
              </a:rPr>
              <a:t> fire management</a:t>
            </a:r>
          </a:p>
          <a:p>
            <a:r>
              <a:rPr lang="en-US" dirty="0" smtClean="0">
                <a:solidFill>
                  <a:schemeClr val="bg1"/>
                </a:solidFill>
              </a:rPr>
              <a:t>Based off NLCD</a:t>
            </a:r>
          </a:p>
          <a:p>
            <a:r>
              <a:rPr lang="en-US" dirty="0" smtClean="0">
                <a:solidFill>
                  <a:schemeClr val="bg1"/>
                </a:solidFill>
              </a:rPr>
              <a:t>No man-made features</a:t>
            </a:r>
          </a:p>
          <a:p>
            <a:r>
              <a:rPr lang="en-US" dirty="0" smtClean="0">
                <a:solidFill>
                  <a:schemeClr val="bg1"/>
                </a:solidFill>
              </a:rPr>
              <a:t>Resolution of 30</a:t>
            </a:r>
            <a:r>
              <a:rPr lang="en-US" baseline="30000" dirty="0" smtClean="0">
                <a:solidFill>
                  <a:schemeClr val="bg1"/>
                </a:solidFill>
              </a:rPr>
              <a:t>2</a:t>
            </a:r>
            <a:r>
              <a:rPr lang="en-US" dirty="0" smtClean="0">
                <a:solidFill>
                  <a:schemeClr val="bg1"/>
                </a:solidFill>
              </a:rPr>
              <a:t> meters</a:t>
            </a:r>
          </a:p>
          <a:p>
            <a:r>
              <a:rPr lang="en-US" dirty="0" smtClean="0">
                <a:solidFill>
                  <a:schemeClr val="bg1"/>
                </a:solidFill>
              </a:rPr>
              <a:t>Vegetation Heights in bins, not absolute values</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BCD-Biomass_map_LG.gif"/>
          <p:cNvPicPr>
            <a:picLocks noChangeAspect="1"/>
          </p:cNvPicPr>
          <p:nvPr/>
        </p:nvPicPr>
        <p:blipFill>
          <a:blip r:embed="rId3"/>
          <a:stretch>
            <a:fillRect/>
          </a:stretch>
        </p:blipFill>
        <p:spPr>
          <a:xfrm>
            <a:off x="4419600" y="3733800"/>
            <a:ext cx="4413686" cy="3124200"/>
          </a:xfrm>
          <a:prstGeom prst="rect">
            <a:avLst/>
          </a:prstGeom>
        </p:spPr>
      </p:pic>
      <p:sp>
        <p:nvSpPr>
          <p:cNvPr id="2" name="Title 1"/>
          <p:cNvSpPr>
            <a:spLocks noGrp="1"/>
          </p:cNvSpPr>
          <p:nvPr>
            <p:ph type="title"/>
          </p:nvPr>
        </p:nvSpPr>
        <p:spPr/>
        <p:txBody>
          <a:bodyPr/>
          <a:lstStyle/>
          <a:p>
            <a:r>
              <a:rPr lang="en-US" dirty="0" smtClean="0">
                <a:solidFill>
                  <a:schemeClr val="bg1"/>
                </a:solidFill>
              </a:rPr>
              <a:t>DSM Data-NBCD</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Based on SRTM, NED, </a:t>
            </a:r>
            <a:r>
              <a:rPr lang="en-US" dirty="0" err="1" smtClean="0">
                <a:solidFill>
                  <a:schemeClr val="bg1"/>
                </a:solidFill>
              </a:rPr>
              <a:t>Landfire</a:t>
            </a:r>
            <a:r>
              <a:rPr lang="en-US" dirty="0" smtClean="0">
                <a:solidFill>
                  <a:schemeClr val="bg1"/>
                </a:solidFill>
              </a:rPr>
              <a:t> and NLCD-2001 Resolution of 30</a:t>
            </a:r>
            <a:r>
              <a:rPr lang="en-US" baseline="30000" dirty="0" smtClean="0">
                <a:solidFill>
                  <a:schemeClr val="bg1"/>
                </a:solidFill>
              </a:rPr>
              <a:t>2</a:t>
            </a:r>
            <a:r>
              <a:rPr lang="en-US" dirty="0" smtClean="0">
                <a:solidFill>
                  <a:schemeClr val="bg1"/>
                </a:solidFill>
              </a:rPr>
              <a:t> meters</a:t>
            </a:r>
          </a:p>
          <a:p>
            <a:r>
              <a:rPr lang="en-US" dirty="0" smtClean="0">
                <a:solidFill>
                  <a:schemeClr val="bg1"/>
                </a:solidFill>
              </a:rPr>
              <a:t>Estimate weighted canopy height, biomass, and carbon stock</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solidFill>
                  <a:schemeClr val="bg1"/>
                </a:solidFill>
              </a:rPr>
              <a:t>DSM Data-IFSAR</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Resolution of 5</a:t>
            </a:r>
            <a:r>
              <a:rPr lang="en-US" baseline="30000" dirty="0" smtClean="0">
                <a:solidFill>
                  <a:schemeClr val="bg1"/>
                </a:solidFill>
              </a:rPr>
              <a:t>2 </a:t>
            </a:r>
            <a:r>
              <a:rPr lang="en-US" dirty="0" smtClean="0">
                <a:solidFill>
                  <a:schemeClr val="bg1"/>
                </a:solidFill>
              </a:rPr>
              <a:t>meters</a:t>
            </a:r>
          </a:p>
          <a:p>
            <a:r>
              <a:rPr lang="en-US" dirty="0" smtClean="0">
                <a:solidFill>
                  <a:schemeClr val="bg1"/>
                </a:solidFill>
              </a:rPr>
              <a:t>DTM</a:t>
            </a:r>
            <a:endParaRPr lang="en-US" dirty="0">
              <a:solidFill>
                <a:schemeClr val="bg1"/>
              </a:solidFill>
            </a:endParaRPr>
          </a:p>
        </p:txBody>
      </p:sp>
      <p:pic>
        <p:nvPicPr>
          <p:cNvPr id="5" name="Picture 4" descr="ifsar_can_grd.jpg"/>
          <p:cNvPicPr>
            <a:picLocks noChangeAspect="1"/>
          </p:cNvPicPr>
          <p:nvPr/>
        </p:nvPicPr>
        <p:blipFill>
          <a:blip r:embed="rId3"/>
          <a:stretch>
            <a:fillRect/>
          </a:stretch>
        </p:blipFill>
        <p:spPr>
          <a:xfrm>
            <a:off x="3384564" y="2743200"/>
            <a:ext cx="5444597" cy="3601212"/>
          </a:xfrm>
          <a:prstGeom prst="rect">
            <a:avLst/>
          </a:prstGeom>
        </p:spPr>
      </p:pic>
      <p:pic>
        <p:nvPicPr>
          <p:cNvPr id="7" name="Picture 6" descr="ifsar_lidar_comparision.jpg"/>
          <p:cNvPicPr>
            <a:picLocks noChangeAspect="1"/>
          </p:cNvPicPr>
          <p:nvPr/>
        </p:nvPicPr>
        <p:blipFill>
          <a:blip r:embed="rId4"/>
          <a:stretch>
            <a:fillRect/>
          </a:stretch>
        </p:blipFill>
        <p:spPr>
          <a:xfrm>
            <a:off x="9753600" y="762000"/>
            <a:ext cx="9144000" cy="533474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DSM Data-LIDAR</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0.7 meter ground sample distance</a:t>
            </a:r>
          </a:p>
          <a:p>
            <a:r>
              <a:rPr lang="en-US" dirty="0" smtClean="0">
                <a:solidFill>
                  <a:schemeClr val="bg1"/>
                </a:solidFill>
              </a:rPr>
              <a:t>Point cloud DSM&amp;DTM</a:t>
            </a:r>
            <a:endParaRPr lang="en-US" dirty="0">
              <a:solidFill>
                <a:schemeClr val="bg1"/>
              </a:solidFill>
            </a:endParaRPr>
          </a:p>
        </p:txBody>
      </p:sp>
      <p:pic>
        <p:nvPicPr>
          <p:cNvPr id="5" name="Picture 4" descr="Lidar Point Cloud.jpg"/>
          <p:cNvPicPr>
            <a:picLocks noChangeAspect="1"/>
          </p:cNvPicPr>
          <p:nvPr/>
        </p:nvPicPr>
        <p:blipFill>
          <a:blip r:embed="rId3" cstate="screen"/>
          <a:stretch>
            <a:fillRect/>
          </a:stretch>
        </p:blipFill>
        <p:spPr>
          <a:xfrm>
            <a:off x="3810000" y="3084043"/>
            <a:ext cx="4972050" cy="350727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Software Used</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Quick Terrain Modeler </a:t>
            </a:r>
          </a:p>
          <a:p>
            <a:r>
              <a:rPr lang="en-US" dirty="0" err="1" smtClean="0">
                <a:solidFill>
                  <a:schemeClr val="bg1"/>
                </a:solidFill>
              </a:rPr>
              <a:t>Arcview</a:t>
            </a:r>
            <a:endParaRPr lang="en-US" dirty="0" smtClean="0">
              <a:solidFill>
                <a:schemeClr val="bg1"/>
              </a:solidFill>
            </a:endParaRPr>
          </a:p>
          <a:p>
            <a:pPr lvl="1"/>
            <a:r>
              <a:rPr lang="en-US" dirty="0" smtClean="0">
                <a:solidFill>
                  <a:schemeClr val="bg1"/>
                </a:solidFill>
              </a:rPr>
              <a:t>Spatial Analyst</a:t>
            </a:r>
          </a:p>
          <a:p>
            <a:pPr lvl="1"/>
            <a:r>
              <a:rPr lang="en-US" dirty="0" smtClean="0">
                <a:solidFill>
                  <a:schemeClr val="bg1"/>
                </a:solidFill>
              </a:rPr>
              <a:t>Military Analyst</a:t>
            </a:r>
          </a:p>
          <a:p>
            <a:pPr lvl="1">
              <a:buNone/>
            </a:pPr>
            <a:endParaRPr lang="en-US" dirty="0" smtClean="0"/>
          </a:p>
          <a:p>
            <a:pPr lvl="1"/>
            <a:endParaRPr lang="en-US" dirty="0" smtClean="0"/>
          </a:p>
          <a:p>
            <a:pPr lvl="1">
              <a:buNone/>
            </a:pP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633"/>
            <a:ext cx="8229600" cy="1143000"/>
          </a:xfrm>
        </p:spPr>
        <p:txBody>
          <a:bodyPr/>
          <a:lstStyle/>
          <a:p>
            <a:r>
              <a:rPr lang="en-US" dirty="0" smtClean="0">
                <a:solidFill>
                  <a:schemeClr val="bg1"/>
                </a:solidFill>
              </a:rPr>
              <a:t>In-Situ observation</a:t>
            </a:r>
            <a:endParaRPr lang="en-US" dirty="0">
              <a:solidFill>
                <a:schemeClr val="bg1"/>
              </a:solidFill>
            </a:endParaRPr>
          </a:p>
        </p:txBody>
      </p:sp>
      <p:sp>
        <p:nvSpPr>
          <p:cNvPr id="3" name="Content Placeholder 2"/>
          <p:cNvSpPr>
            <a:spLocks noGrp="1"/>
          </p:cNvSpPr>
          <p:nvPr>
            <p:ph idx="1"/>
          </p:nvPr>
        </p:nvSpPr>
        <p:spPr>
          <a:xfrm>
            <a:off x="457200" y="948451"/>
            <a:ext cx="7086600" cy="1524000"/>
          </a:xfrm>
        </p:spPr>
        <p:txBody>
          <a:bodyPr>
            <a:normAutofit lnSpcReduction="10000"/>
          </a:bodyPr>
          <a:lstStyle/>
          <a:p>
            <a:r>
              <a:rPr lang="en-US" dirty="0" smtClean="0">
                <a:solidFill>
                  <a:schemeClr val="bg1"/>
                </a:solidFill>
              </a:rPr>
              <a:t>Digitize using latest NAIP as </a:t>
            </a:r>
            <a:r>
              <a:rPr lang="en-US" dirty="0" err="1" smtClean="0">
                <a:solidFill>
                  <a:schemeClr val="bg1"/>
                </a:solidFill>
              </a:rPr>
              <a:t>basemap</a:t>
            </a:r>
            <a:r>
              <a:rPr lang="en-US" dirty="0" smtClean="0">
                <a:solidFill>
                  <a:schemeClr val="bg1"/>
                </a:solidFill>
              </a:rPr>
              <a:t> </a:t>
            </a:r>
            <a:r>
              <a:rPr lang="en-US" dirty="0" smtClean="0">
                <a:solidFill>
                  <a:schemeClr val="bg1"/>
                </a:solidFill>
                <a:sym typeface="Wingdings" pitchFamily="2" charset="2"/>
              </a:rPr>
              <a:t> Convert to raster  used to compare with finished viewsheds</a:t>
            </a:r>
            <a:endParaRPr lang="en-US" dirty="0" smtClean="0">
              <a:solidFill>
                <a:schemeClr val="bg1"/>
              </a:solidFill>
            </a:endParaRPr>
          </a:p>
          <a:p>
            <a:pPr lvl="1">
              <a:buNone/>
            </a:pPr>
            <a:endParaRPr lang="en-US" dirty="0" smtClean="0"/>
          </a:p>
        </p:txBody>
      </p:sp>
      <p:pic>
        <p:nvPicPr>
          <p:cNvPr id="4" name="Picture 3" descr="in_situ_collection1.jpg"/>
          <p:cNvPicPr>
            <a:picLocks noChangeAspect="1"/>
          </p:cNvPicPr>
          <p:nvPr/>
        </p:nvPicPr>
        <p:blipFill>
          <a:blip r:embed="rId3"/>
          <a:stretch>
            <a:fillRect/>
          </a:stretch>
        </p:blipFill>
        <p:spPr>
          <a:xfrm>
            <a:off x="4343400" y="2514600"/>
            <a:ext cx="4248150" cy="3973270"/>
          </a:xfrm>
          <a:prstGeom prst="rect">
            <a:avLst/>
          </a:prstGeom>
        </p:spPr>
      </p:pic>
      <p:sp>
        <p:nvSpPr>
          <p:cNvPr id="6" name="TextBox 5"/>
          <p:cNvSpPr txBox="1"/>
          <p:nvPr/>
        </p:nvSpPr>
        <p:spPr>
          <a:xfrm>
            <a:off x="533400" y="2743200"/>
            <a:ext cx="3176085" cy="2215991"/>
          </a:xfrm>
          <a:prstGeom prst="rect">
            <a:avLst/>
          </a:prstGeom>
          <a:noFill/>
        </p:spPr>
        <p:txBody>
          <a:bodyPr wrap="square" rtlCol="0">
            <a:spAutoFit/>
          </a:bodyPr>
          <a:lstStyle/>
          <a:p>
            <a:r>
              <a:rPr lang="en-US" sz="2400" dirty="0" smtClean="0">
                <a:solidFill>
                  <a:schemeClr val="bg1"/>
                </a:solidFill>
              </a:rPr>
              <a:t>Rules</a:t>
            </a:r>
          </a:p>
          <a:p>
            <a:pPr lvl="1"/>
            <a:r>
              <a:rPr lang="en-US" sz="2400" dirty="0" smtClean="0">
                <a:solidFill>
                  <a:schemeClr val="bg1"/>
                </a:solidFill>
              </a:rPr>
              <a:t>-possible locations of vehicles or humans  </a:t>
            </a:r>
          </a:p>
          <a:p>
            <a:pPr lvl="1"/>
            <a:r>
              <a:rPr lang="en-US" sz="2400" dirty="0" smtClean="0">
                <a:solidFill>
                  <a:schemeClr val="bg1"/>
                </a:solidFill>
              </a:rPr>
              <a:t>-Vegetation = fuzzy</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hatisviewshed.jpg"/>
          <p:cNvPicPr>
            <a:picLocks noChangeAspect="1"/>
          </p:cNvPicPr>
          <p:nvPr/>
        </p:nvPicPr>
        <p:blipFill>
          <a:blip r:embed="rId3"/>
          <a:stretch>
            <a:fillRect/>
          </a:stretch>
        </p:blipFill>
        <p:spPr>
          <a:xfrm>
            <a:off x="3429000" y="1447800"/>
            <a:ext cx="5529641" cy="4867275"/>
          </a:xfrm>
          <a:prstGeom prst="rect">
            <a:avLst/>
          </a:prstGeom>
        </p:spPr>
      </p:pic>
      <p:sp>
        <p:nvSpPr>
          <p:cNvPr id="2" name="Title 1"/>
          <p:cNvSpPr>
            <a:spLocks noGrp="1"/>
          </p:cNvSpPr>
          <p:nvPr>
            <p:ph type="title"/>
          </p:nvPr>
        </p:nvSpPr>
        <p:spPr/>
        <p:txBody>
          <a:bodyPr/>
          <a:lstStyle/>
          <a:p>
            <a:r>
              <a:rPr lang="en-US" dirty="0" smtClean="0">
                <a:solidFill>
                  <a:schemeClr val="bg1"/>
                </a:solidFill>
              </a:rPr>
              <a:t>History of Viewsheds</a:t>
            </a:r>
            <a:endParaRPr lang="en-US" dirty="0">
              <a:solidFill>
                <a:schemeClr val="bg1"/>
              </a:solidFill>
            </a:endParaRPr>
          </a:p>
        </p:txBody>
      </p:sp>
      <p:sp>
        <p:nvSpPr>
          <p:cNvPr id="3" name="Content Placeholder 2"/>
          <p:cNvSpPr>
            <a:spLocks noGrp="1"/>
          </p:cNvSpPr>
          <p:nvPr>
            <p:ph idx="1"/>
          </p:nvPr>
        </p:nvSpPr>
        <p:spPr>
          <a:xfrm>
            <a:off x="304800" y="1143000"/>
            <a:ext cx="3581400" cy="2133600"/>
          </a:xfrm>
        </p:spPr>
        <p:txBody>
          <a:bodyPr>
            <a:normAutofit lnSpcReduction="10000"/>
          </a:bodyPr>
          <a:lstStyle/>
          <a:p>
            <a:r>
              <a:rPr lang="en-US" dirty="0" smtClean="0">
                <a:solidFill>
                  <a:schemeClr val="bg1"/>
                </a:solidFill>
              </a:rPr>
              <a:t>What is a </a:t>
            </a:r>
            <a:r>
              <a:rPr lang="en-US" dirty="0" err="1" smtClean="0">
                <a:solidFill>
                  <a:schemeClr val="bg1"/>
                </a:solidFill>
              </a:rPr>
              <a:t>viewshed</a:t>
            </a:r>
            <a:endParaRPr lang="en-US" dirty="0" smtClean="0">
              <a:solidFill>
                <a:schemeClr val="bg1"/>
              </a:solidFill>
            </a:endParaRPr>
          </a:p>
          <a:p>
            <a:r>
              <a:rPr lang="en-US" dirty="0" smtClean="0">
                <a:solidFill>
                  <a:schemeClr val="bg1"/>
                </a:solidFill>
              </a:rPr>
              <a:t>Historical uses</a:t>
            </a:r>
          </a:p>
          <a:p>
            <a:pPr lvl="1"/>
            <a:r>
              <a:rPr lang="en-US" dirty="0" smtClean="0">
                <a:solidFill>
                  <a:schemeClr val="bg1"/>
                </a:solidFill>
              </a:rPr>
              <a:t>Military </a:t>
            </a:r>
          </a:p>
          <a:p>
            <a:pPr lvl="1">
              <a:buNone/>
            </a:pPr>
            <a:endParaRPr lang="en-US" dirty="0" smtClean="0">
              <a:solidFill>
                <a:schemeClr val="bg1"/>
              </a:solidFill>
            </a:endParaRPr>
          </a:p>
        </p:txBody>
      </p:sp>
      <p:pic>
        <p:nvPicPr>
          <p:cNvPr id="5" name="Picture 4" descr="WWI_Crenellated trench.jpg"/>
          <p:cNvPicPr>
            <a:picLocks noChangeAspect="1"/>
          </p:cNvPicPr>
          <p:nvPr/>
        </p:nvPicPr>
        <p:blipFill>
          <a:blip r:embed="rId4"/>
          <a:stretch>
            <a:fillRect/>
          </a:stretch>
        </p:blipFill>
        <p:spPr>
          <a:xfrm>
            <a:off x="3505200" y="2362200"/>
            <a:ext cx="5384800" cy="4038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2000"/>
                                        <p:tgtEl>
                                          <p:spTgt spid="8"/>
                                        </p:tgtEl>
                                      </p:cBhvr>
                                    </p:animEffect>
                                    <p:set>
                                      <p:cBhvr>
                                        <p:cTn id="11" dur="1" fill="hold">
                                          <p:stCondLst>
                                            <p:cond delay="1999"/>
                                          </p:stCondLst>
                                        </p:cTn>
                                        <p:tgtEl>
                                          <p:spTgt spid="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outh Texas 2.JPG"/>
          <p:cNvPicPr>
            <a:picLocks noChangeAspect="1"/>
          </p:cNvPicPr>
          <p:nvPr/>
        </p:nvPicPr>
        <p:blipFill>
          <a:blip r:embed="rId3"/>
          <a:stretch>
            <a:fillRect/>
          </a:stretch>
        </p:blipFill>
        <p:spPr>
          <a:xfrm>
            <a:off x="5181600" y="1143001"/>
            <a:ext cx="3901251" cy="2438400"/>
          </a:xfrm>
          <a:prstGeom prst="rect">
            <a:avLst/>
          </a:prstGeom>
        </p:spPr>
      </p:pic>
      <p:sp>
        <p:nvSpPr>
          <p:cNvPr id="2" name="Title 1"/>
          <p:cNvSpPr>
            <a:spLocks noGrp="1"/>
          </p:cNvSpPr>
          <p:nvPr>
            <p:ph type="title"/>
          </p:nvPr>
        </p:nvSpPr>
        <p:spPr/>
        <p:txBody>
          <a:bodyPr/>
          <a:lstStyle/>
          <a:p>
            <a:r>
              <a:rPr lang="en-US" dirty="0" smtClean="0">
                <a:solidFill>
                  <a:schemeClr val="bg1"/>
                </a:solidFill>
              </a:rPr>
              <a:t>Locations for studies</a:t>
            </a:r>
            <a:endParaRPr lang="en-US" dirty="0">
              <a:solidFill>
                <a:schemeClr val="bg1"/>
              </a:solidFill>
            </a:endParaRPr>
          </a:p>
        </p:txBody>
      </p:sp>
      <p:pic>
        <p:nvPicPr>
          <p:cNvPr id="6" name="Picture 5" descr="South Texas.JPG"/>
          <p:cNvPicPr>
            <a:picLocks noChangeAspect="1"/>
          </p:cNvPicPr>
          <p:nvPr/>
        </p:nvPicPr>
        <p:blipFill>
          <a:blip r:embed="rId4" cstate="screen"/>
          <a:stretch>
            <a:fillRect/>
          </a:stretch>
        </p:blipFill>
        <p:spPr>
          <a:xfrm>
            <a:off x="5410200" y="3505200"/>
            <a:ext cx="3428464" cy="2490787"/>
          </a:xfrm>
          <a:prstGeom prst="rect">
            <a:avLst/>
          </a:prstGeom>
        </p:spPr>
      </p:pic>
      <p:sp>
        <p:nvSpPr>
          <p:cNvPr id="3" name="Content Placeholder 2"/>
          <p:cNvSpPr>
            <a:spLocks noGrp="1"/>
          </p:cNvSpPr>
          <p:nvPr>
            <p:ph idx="1"/>
          </p:nvPr>
        </p:nvSpPr>
        <p:spPr>
          <a:xfrm>
            <a:off x="457200" y="1600200"/>
            <a:ext cx="5029200" cy="4525963"/>
          </a:xfrm>
        </p:spPr>
        <p:txBody>
          <a:bodyPr/>
          <a:lstStyle/>
          <a:p>
            <a:r>
              <a:rPr lang="en-US" dirty="0" smtClean="0">
                <a:solidFill>
                  <a:schemeClr val="bg1"/>
                </a:solidFill>
              </a:rPr>
              <a:t>Rio Grande Valley, Texas</a:t>
            </a:r>
          </a:p>
          <a:p>
            <a:pPr lvl="1"/>
            <a:r>
              <a:rPr lang="en-US" dirty="0" smtClean="0">
                <a:solidFill>
                  <a:schemeClr val="bg1"/>
                </a:solidFill>
              </a:rPr>
              <a:t>mean slope under 1%</a:t>
            </a:r>
          </a:p>
          <a:p>
            <a:pPr lvl="1"/>
            <a:r>
              <a:rPr lang="en-US" dirty="0" smtClean="0">
                <a:solidFill>
                  <a:schemeClr val="bg1"/>
                </a:solidFill>
              </a:rPr>
              <a:t>130 square miles </a:t>
            </a:r>
          </a:p>
          <a:p>
            <a:pPr lvl="1"/>
            <a:r>
              <a:rPr lang="en-US" dirty="0" smtClean="0">
                <a:solidFill>
                  <a:schemeClr val="bg1"/>
                </a:solidFill>
              </a:rPr>
              <a:t>68% cultivated crops and pasture </a:t>
            </a:r>
          </a:p>
          <a:p>
            <a:pPr lvl="1"/>
            <a:r>
              <a:rPr lang="en-US" dirty="0" smtClean="0">
                <a:solidFill>
                  <a:schemeClr val="bg1"/>
                </a:solidFill>
              </a:rPr>
              <a:t>18% developed space </a:t>
            </a:r>
          </a:p>
          <a:p>
            <a:pPr lvl="1"/>
            <a:r>
              <a:rPr lang="en-US" dirty="0" smtClean="0">
                <a:solidFill>
                  <a:schemeClr val="bg1"/>
                </a:solidFill>
              </a:rPr>
              <a:t>14% undeveloped area.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ine 2.JPG"/>
          <p:cNvPicPr>
            <a:picLocks noChangeAspect="1"/>
          </p:cNvPicPr>
          <p:nvPr/>
        </p:nvPicPr>
        <p:blipFill>
          <a:blip r:embed="rId3" cstate="screen"/>
          <a:stretch>
            <a:fillRect/>
          </a:stretch>
        </p:blipFill>
        <p:spPr>
          <a:xfrm>
            <a:off x="5334000" y="3733800"/>
            <a:ext cx="3454591" cy="2590943"/>
          </a:xfrm>
          <a:prstGeom prst="rect">
            <a:avLst/>
          </a:prstGeom>
        </p:spPr>
      </p:pic>
      <p:pic>
        <p:nvPicPr>
          <p:cNvPr id="5" name="Picture 4" descr="Maine 1.JPG"/>
          <p:cNvPicPr>
            <a:picLocks noChangeAspect="1"/>
          </p:cNvPicPr>
          <p:nvPr/>
        </p:nvPicPr>
        <p:blipFill>
          <a:blip r:embed="rId4" cstate="screen"/>
          <a:stretch>
            <a:fillRect/>
          </a:stretch>
        </p:blipFill>
        <p:spPr>
          <a:xfrm>
            <a:off x="5257800" y="1295400"/>
            <a:ext cx="3604591" cy="2703443"/>
          </a:xfrm>
          <a:prstGeom prst="rect">
            <a:avLst/>
          </a:prstGeom>
        </p:spPr>
      </p:pic>
      <p:sp>
        <p:nvSpPr>
          <p:cNvPr id="2" name="Title 1"/>
          <p:cNvSpPr>
            <a:spLocks noGrp="1"/>
          </p:cNvSpPr>
          <p:nvPr>
            <p:ph type="title"/>
          </p:nvPr>
        </p:nvSpPr>
        <p:spPr/>
        <p:txBody>
          <a:bodyPr/>
          <a:lstStyle/>
          <a:p>
            <a:r>
              <a:rPr lang="en-US" dirty="0" smtClean="0">
                <a:solidFill>
                  <a:schemeClr val="bg1"/>
                </a:solidFill>
              </a:rPr>
              <a:t>Locations for studies</a:t>
            </a:r>
            <a:endParaRPr lang="en-US" dirty="0">
              <a:solidFill>
                <a:schemeClr val="bg1"/>
              </a:solidFill>
            </a:endParaRPr>
          </a:p>
        </p:txBody>
      </p:sp>
      <p:sp>
        <p:nvSpPr>
          <p:cNvPr id="3" name="Content Placeholder 2"/>
          <p:cNvSpPr>
            <a:spLocks noGrp="1"/>
          </p:cNvSpPr>
          <p:nvPr>
            <p:ph idx="1"/>
          </p:nvPr>
        </p:nvSpPr>
        <p:spPr>
          <a:xfrm>
            <a:off x="457200" y="1600200"/>
            <a:ext cx="4876800" cy="4525963"/>
          </a:xfrm>
        </p:spPr>
        <p:txBody>
          <a:bodyPr/>
          <a:lstStyle/>
          <a:p>
            <a:r>
              <a:rPr lang="en-US" dirty="0" smtClean="0">
                <a:solidFill>
                  <a:schemeClr val="bg1"/>
                </a:solidFill>
              </a:rPr>
              <a:t>Aroostook County, Maine </a:t>
            </a:r>
          </a:p>
          <a:p>
            <a:pPr lvl="1"/>
            <a:r>
              <a:rPr lang="en-US" dirty="0" smtClean="0">
                <a:solidFill>
                  <a:schemeClr val="bg1"/>
                </a:solidFill>
              </a:rPr>
              <a:t>mean slope about 10%</a:t>
            </a:r>
          </a:p>
          <a:p>
            <a:pPr lvl="1"/>
            <a:r>
              <a:rPr lang="en-US" dirty="0" smtClean="0">
                <a:solidFill>
                  <a:schemeClr val="bg1"/>
                </a:solidFill>
              </a:rPr>
              <a:t>120 square miles	</a:t>
            </a:r>
          </a:p>
          <a:p>
            <a:pPr lvl="1"/>
            <a:r>
              <a:rPr lang="en-US" dirty="0" smtClean="0">
                <a:solidFill>
                  <a:schemeClr val="bg1"/>
                </a:solidFill>
              </a:rPr>
              <a:t>44% cultivated crops and pasture</a:t>
            </a:r>
          </a:p>
          <a:p>
            <a:pPr lvl="1"/>
            <a:r>
              <a:rPr lang="en-US" dirty="0" smtClean="0">
                <a:solidFill>
                  <a:schemeClr val="bg1"/>
                </a:solidFill>
              </a:rPr>
              <a:t> 6% developed area </a:t>
            </a:r>
          </a:p>
          <a:p>
            <a:pPr lvl="1"/>
            <a:r>
              <a:rPr lang="en-US" dirty="0" smtClean="0">
                <a:solidFill>
                  <a:schemeClr val="bg1"/>
                </a:solidFill>
              </a:rPr>
              <a:t>43% forest </a:t>
            </a:r>
          </a:p>
          <a:p>
            <a:pPr lvl="1"/>
            <a:r>
              <a:rPr lang="en-US" dirty="0" smtClean="0">
                <a:solidFill>
                  <a:schemeClr val="bg1"/>
                </a:solidFill>
              </a:rPr>
              <a:t>7% undeveloped area</a:t>
            </a:r>
          </a:p>
          <a:p>
            <a:endParaRPr lang="en-US" dirty="0" smtClean="0"/>
          </a:p>
          <a:p>
            <a:pPr lvl="1"/>
            <a:endParaRPr lang="en-US" dirty="0" smtClean="0"/>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Limitations</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solidFill>
                  <a:schemeClr val="bg1"/>
                </a:solidFill>
              </a:rPr>
              <a:t>The 30</a:t>
            </a:r>
            <a:r>
              <a:rPr lang="en-US" baseline="30000" dirty="0" smtClean="0">
                <a:solidFill>
                  <a:schemeClr val="bg1"/>
                </a:solidFill>
              </a:rPr>
              <a:t>2</a:t>
            </a:r>
            <a:r>
              <a:rPr lang="en-US" dirty="0" smtClean="0">
                <a:solidFill>
                  <a:schemeClr val="bg1"/>
                </a:solidFill>
              </a:rPr>
              <a:t> meters resolution of NLCD, </a:t>
            </a:r>
            <a:r>
              <a:rPr lang="en-US" dirty="0" err="1" smtClean="0">
                <a:solidFill>
                  <a:schemeClr val="bg1"/>
                </a:solidFill>
              </a:rPr>
              <a:t>Landfire</a:t>
            </a:r>
            <a:r>
              <a:rPr lang="en-US" dirty="0" smtClean="0">
                <a:solidFill>
                  <a:schemeClr val="bg1"/>
                </a:solidFill>
              </a:rPr>
              <a:t>, and NBCD limits the DSMs that can be created</a:t>
            </a:r>
          </a:p>
          <a:p>
            <a:r>
              <a:rPr lang="en-US" dirty="0" smtClean="0">
                <a:solidFill>
                  <a:schemeClr val="bg1"/>
                </a:solidFill>
              </a:rPr>
              <a:t>Data was collected circa 2000</a:t>
            </a:r>
          </a:p>
          <a:p>
            <a:r>
              <a:rPr lang="en-US" dirty="0" smtClean="0">
                <a:solidFill>
                  <a:schemeClr val="bg1"/>
                </a:solidFill>
              </a:rPr>
              <a:t>LIDAR data collected 2005-2007</a:t>
            </a:r>
          </a:p>
          <a:p>
            <a:r>
              <a:rPr lang="en-US" dirty="0" smtClean="0">
                <a:solidFill>
                  <a:schemeClr val="bg1"/>
                </a:solidFill>
              </a:rPr>
              <a:t>IFSAR data collected ?? – 5 meter</a:t>
            </a:r>
          </a:p>
          <a:p>
            <a:r>
              <a:rPr lang="en-US" dirty="0" smtClean="0">
                <a:solidFill>
                  <a:schemeClr val="bg1"/>
                </a:solidFill>
              </a:rPr>
              <a:t>NAIP imagery collected 2007 for Maine sites, 2008 for Texas Sites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Preliminary Findings</a:t>
            </a:r>
            <a:endParaRPr lang="en-US" dirty="0">
              <a:solidFill>
                <a:schemeClr val="bg1"/>
              </a:solidFill>
            </a:endParaRPr>
          </a:p>
        </p:txBody>
      </p:sp>
      <p:sp>
        <p:nvSpPr>
          <p:cNvPr id="3" name="Content Placeholder 2"/>
          <p:cNvSpPr>
            <a:spLocks noGrp="1"/>
          </p:cNvSpPr>
          <p:nvPr>
            <p:ph idx="1"/>
          </p:nvPr>
        </p:nvSpPr>
        <p:spPr>
          <a:xfrm>
            <a:off x="88900" y="1600201"/>
            <a:ext cx="4343400" cy="1371600"/>
          </a:xfrm>
        </p:spPr>
        <p:txBody>
          <a:bodyPr>
            <a:normAutofit/>
          </a:bodyPr>
          <a:lstStyle/>
          <a:p>
            <a:r>
              <a:rPr lang="en-US" dirty="0" smtClean="0">
                <a:solidFill>
                  <a:schemeClr val="bg1"/>
                </a:solidFill>
              </a:rPr>
              <a:t>USGS DTM vs. in-situ observation</a:t>
            </a:r>
            <a:endParaRPr lang="en-US" dirty="0">
              <a:solidFill>
                <a:schemeClr val="bg1"/>
              </a:solidFill>
            </a:endParaRPr>
          </a:p>
        </p:txBody>
      </p:sp>
      <p:pic>
        <p:nvPicPr>
          <p:cNvPr id="4" name="Picture 3" descr="DTM vs insitu.jpg"/>
          <p:cNvPicPr>
            <a:picLocks noChangeAspect="1"/>
          </p:cNvPicPr>
          <p:nvPr/>
        </p:nvPicPr>
        <p:blipFill>
          <a:blip r:embed="rId3"/>
          <a:stretch>
            <a:fillRect/>
          </a:stretch>
        </p:blipFill>
        <p:spPr>
          <a:xfrm>
            <a:off x="88900" y="2773581"/>
            <a:ext cx="3596904" cy="3581400"/>
          </a:xfrm>
          <a:prstGeom prst="rect">
            <a:avLst/>
          </a:prstGeom>
        </p:spPr>
      </p:pic>
      <p:sp>
        <p:nvSpPr>
          <p:cNvPr id="5" name="Content Placeholder 2"/>
          <p:cNvSpPr txBox="1">
            <a:spLocks/>
          </p:cNvSpPr>
          <p:nvPr/>
        </p:nvSpPr>
        <p:spPr>
          <a:xfrm>
            <a:off x="5346700" y="1676400"/>
            <a:ext cx="3797300" cy="1066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err="1" smtClean="0">
                <a:ln>
                  <a:noFill/>
                </a:ln>
                <a:solidFill>
                  <a:schemeClr val="bg1"/>
                </a:solidFill>
                <a:effectLst/>
                <a:uLnTx/>
                <a:uFillTx/>
                <a:latin typeface="+mn-lt"/>
                <a:ea typeface="+mn-ea"/>
                <a:cs typeface="+mn-cs"/>
              </a:rPr>
              <a:t>Lidar</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DSM </a:t>
            </a:r>
            <a:r>
              <a:rPr kumimoji="0" lang="en-US" sz="3200" b="0" i="0" u="none" strike="noStrike" kern="1200" cap="none" spc="0" normalizeH="0" baseline="0" noProof="0" dirty="0" err="1" smtClean="0">
                <a:ln>
                  <a:noFill/>
                </a:ln>
                <a:solidFill>
                  <a:schemeClr val="bg1"/>
                </a:solidFill>
                <a:effectLst/>
                <a:uLnTx/>
                <a:uFillTx/>
                <a:latin typeface="+mn-lt"/>
                <a:ea typeface="+mn-ea"/>
                <a:cs typeface="+mn-cs"/>
              </a:rPr>
              <a:t>vs</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in-situ observation</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pic>
        <p:nvPicPr>
          <p:cNvPr id="6" name="Picture 5" descr="Lidar vs insitu.jpg"/>
          <p:cNvPicPr>
            <a:picLocks noChangeAspect="1"/>
          </p:cNvPicPr>
          <p:nvPr/>
        </p:nvPicPr>
        <p:blipFill>
          <a:blip r:embed="rId4"/>
          <a:stretch>
            <a:fillRect/>
          </a:stretch>
        </p:blipFill>
        <p:spPr>
          <a:xfrm>
            <a:off x="5499100" y="2789018"/>
            <a:ext cx="3581400" cy="3565963"/>
          </a:xfrm>
          <a:prstGeom prst="rect">
            <a:avLst/>
          </a:prstGeom>
        </p:spPr>
      </p:pic>
      <p:pic>
        <p:nvPicPr>
          <p:cNvPr id="7" name="Picture 6" descr="preliminary_key.jpg"/>
          <p:cNvPicPr>
            <a:picLocks noChangeAspect="1"/>
          </p:cNvPicPr>
          <p:nvPr/>
        </p:nvPicPr>
        <p:blipFill>
          <a:blip r:embed="rId5" cstate="screen"/>
          <a:stretch>
            <a:fillRect/>
          </a:stretch>
        </p:blipFill>
        <p:spPr>
          <a:xfrm>
            <a:off x="3708400" y="3505200"/>
            <a:ext cx="1752600" cy="283845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Tasks to do</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Obtain all the data</a:t>
            </a:r>
          </a:p>
          <a:p>
            <a:r>
              <a:rPr lang="en-US" dirty="0" smtClean="0">
                <a:solidFill>
                  <a:schemeClr val="bg1"/>
                </a:solidFill>
              </a:rPr>
              <a:t>Verify Projection, </a:t>
            </a:r>
            <a:r>
              <a:rPr lang="en-US" dirty="0" err="1" smtClean="0">
                <a:solidFill>
                  <a:schemeClr val="bg1"/>
                </a:solidFill>
              </a:rPr>
              <a:t>reproject</a:t>
            </a:r>
            <a:r>
              <a:rPr lang="en-US" dirty="0" smtClean="0">
                <a:solidFill>
                  <a:schemeClr val="bg1"/>
                </a:solidFill>
              </a:rPr>
              <a:t> data</a:t>
            </a:r>
          </a:p>
          <a:p>
            <a:r>
              <a:rPr lang="en-US" dirty="0" smtClean="0">
                <a:solidFill>
                  <a:schemeClr val="bg1"/>
                </a:solidFill>
              </a:rPr>
              <a:t>Go through methodology steps</a:t>
            </a:r>
          </a:p>
          <a:p>
            <a:r>
              <a:rPr lang="en-US" dirty="0" smtClean="0">
                <a:solidFill>
                  <a:schemeClr val="bg1"/>
                </a:solidFill>
              </a:rPr>
              <a:t>Compare results</a:t>
            </a:r>
          </a:p>
          <a:p>
            <a:r>
              <a:rPr lang="en-US" dirty="0" smtClean="0">
                <a:solidFill>
                  <a:schemeClr val="bg1"/>
                </a:solidFill>
              </a:rPr>
              <a:t>Repeat process for Maine sites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Predictions/Conclusions</a:t>
            </a:r>
            <a:endParaRPr lang="en-US" dirty="0">
              <a:solidFill>
                <a:schemeClr val="bg1"/>
              </a:solidFill>
            </a:endParaRPr>
          </a:p>
        </p:txBody>
      </p:sp>
      <p:sp>
        <p:nvSpPr>
          <p:cNvPr id="3" name="Content Placeholder 2"/>
          <p:cNvSpPr>
            <a:spLocks noGrp="1"/>
          </p:cNvSpPr>
          <p:nvPr>
            <p:ph idx="1"/>
          </p:nvPr>
        </p:nvSpPr>
        <p:spPr/>
        <p:txBody>
          <a:bodyPr>
            <a:normAutofit fontScale="92500"/>
          </a:bodyPr>
          <a:lstStyle/>
          <a:p>
            <a:r>
              <a:rPr lang="en-US" dirty="0" smtClean="0">
                <a:solidFill>
                  <a:schemeClr val="bg1"/>
                </a:solidFill>
              </a:rPr>
              <a:t>30 meter data (NLCD, NBCD, </a:t>
            </a:r>
            <a:r>
              <a:rPr lang="en-US" dirty="0" err="1" smtClean="0">
                <a:solidFill>
                  <a:schemeClr val="bg1"/>
                </a:solidFill>
              </a:rPr>
              <a:t>Landfire</a:t>
            </a:r>
            <a:r>
              <a:rPr lang="en-US" dirty="0" smtClean="0">
                <a:solidFill>
                  <a:schemeClr val="bg1"/>
                </a:solidFill>
              </a:rPr>
              <a:t>) will yield results that while easy to create will be unsuitable for large scale </a:t>
            </a:r>
            <a:r>
              <a:rPr lang="en-US" dirty="0" err="1" smtClean="0">
                <a:solidFill>
                  <a:schemeClr val="bg1"/>
                </a:solidFill>
              </a:rPr>
              <a:t>viewshed</a:t>
            </a:r>
            <a:r>
              <a:rPr lang="en-US" dirty="0" smtClean="0">
                <a:solidFill>
                  <a:schemeClr val="bg1"/>
                </a:solidFill>
              </a:rPr>
              <a:t> in some areas.</a:t>
            </a:r>
          </a:p>
          <a:p>
            <a:r>
              <a:rPr lang="en-US" dirty="0" smtClean="0">
                <a:solidFill>
                  <a:schemeClr val="bg1"/>
                </a:solidFill>
              </a:rPr>
              <a:t>IFSAR better results but still issues with </a:t>
            </a:r>
            <a:r>
              <a:rPr lang="en-US" dirty="0" err="1" smtClean="0">
                <a:solidFill>
                  <a:schemeClr val="bg1"/>
                </a:solidFill>
              </a:rPr>
              <a:t>artifacting</a:t>
            </a:r>
            <a:endParaRPr lang="en-US" dirty="0" smtClean="0">
              <a:solidFill>
                <a:schemeClr val="bg1"/>
              </a:solidFill>
            </a:endParaRPr>
          </a:p>
          <a:p>
            <a:r>
              <a:rPr lang="en-US" dirty="0" smtClean="0">
                <a:solidFill>
                  <a:schemeClr val="bg1"/>
                </a:solidFill>
              </a:rPr>
              <a:t>LIDAR best results but massive amounts of storage space and very expensive to collect and maintain.</a:t>
            </a:r>
          </a:p>
          <a:p>
            <a:r>
              <a:rPr lang="en-US" dirty="0" smtClean="0">
                <a:solidFill>
                  <a:schemeClr val="bg1"/>
                </a:solidFill>
              </a:rPr>
              <a:t>Geographic patterns of failure and success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Questions</a:t>
            </a:r>
            <a:endParaRPr lang="en-US" dirty="0">
              <a:solidFill>
                <a:schemeClr val="bg1"/>
              </a:solidFill>
            </a:endParaRPr>
          </a:p>
        </p:txBody>
      </p:sp>
      <p:pic>
        <p:nvPicPr>
          <p:cNvPr id="4" name="Picture 3" descr="Lidar DSM Viewshed.jpg"/>
          <p:cNvPicPr>
            <a:picLocks noChangeAspect="1"/>
          </p:cNvPicPr>
          <p:nvPr/>
        </p:nvPicPr>
        <p:blipFill>
          <a:blip r:embed="rId2" cstate="screen"/>
          <a:stretch>
            <a:fillRect/>
          </a:stretch>
        </p:blipFill>
        <p:spPr>
          <a:xfrm>
            <a:off x="4572000" y="1905000"/>
            <a:ext cx="4367802" cy="3385844"/>
          </a:xfrm>
          <a:prstGeom prst="rect">
            <a:avLst/>
          </a:prstGeom>
        </p:spPr>
      </p:pic>
      <p:pic>
        <p:nvPicPr>
          <p:cNvPr id="5" name="Picture 4" descr="Lidar DTM Viewshed.jpg"/>
          <p:cNvPicPr>
            <a:picLocks noChangeAspect="1"/>
          </p:cNvPicPr>
          <p:nvPr/>
        </p:nvPicPr>
        <p:blipFill>
          <a:blip r:embed="rId3" cstate="screen"/>
          <a:stretch>
            <a:fillRect/>
          </a:stretch>
        </p:blipFill>
        <p:spPr>
          <a:xfrm>
            <a:off x="204793" y="1905000"/>
            <a:ext cx="4367802" cy="3385844"/>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Possible Future considerations</a:t>
            </a:r>
            <a:endParaRPr lang="en-US" dirty="0">
              <a:solidFill>
                <a:schemeClr val="bg1"/>
              </a:solidFill>
            </a:endParaRPr>
          </a:p>
        </p:txBody>
      </p:sp>
      <p:sp>
        <p:nvSpPr>
          <p:cNvPr id="3" name="Content Placeholder 2"/>
          <p:cNvSpPr>
            <a:spLocks noGrp="1"/>
          </p:cNvSpPr>
          <p:nvPr>
            <p:ph idx="1"/>
          </p:nvPr>
        </p:nvSpPr>
        <p:spPr/>
        <p:txBody>
          <a:bodyPr>
            <a:normAutofit fontScale="55000" lnSpcReduction="20000"/>
          </a:bodyPr>
          <a:lstStyle/>
          <a:p>
            <a:r>
              <a:rPr lang="en-US" dirty="0" smtClean="0">
                <a:solidFill>
                  <a:schemeClr val="bg1"/>
                </a:solidFill>
              </a:rPr>
              <a:t>How does the method used to collect the DEM affect the </a:t>
            </a:r>
            <a:r>
              <a:rPr lang="en-US" dirty="0" err="1" smtClean="0">
                <a:solidFill>
                  <a:schemeClr val="bg1"/>
                </a:solidFill>
              </a:rPr>
              <a:t>viewshed</a:t>
            </a:r>
            <a:r>
              <a:rPr lang="en-US" dirty="0" smtClean="0">
                <a:solidFill>
                  <a:schemeClr val="bg1"/>
                </a:solidFill>
              </a:rPr>
              <a:t>? GPM II, manual profiling, DLG2DEM, DCASS and LT4X</a:t>
            </a:r>
          </a:p>
          <a:p>
            <a:r>
              <a:rPr lang="en-US" dirty="0" smtClean="0">
                <a:solidFill>
                  <a:schemeClr val="bg1"/>
                </a:solidFill>
              </a:rPr>
              <a:t>How does environment affect the results?  Study done in limited terrains </a:t>
            </a:r>
          </a:p>
          <a:p>
            <a:r>
              <a:rPr lang="en-US" dirty="0" smtClean="0">
                <a:solidFill>
                  <a:schemeClr val="bg1"/>
                </a:solidFill>
              </a:rPr>
              <a:t>How can a DTM be turned into a DSM with minimal effort?  Explore using land use data, automated photogrammetric techniques, object extraction from other imagery types. </a:t>
            </a:r>
          </a:p>
          <a:p>
            <a:r>
              <a:rPr lang="en-US" dirty="0" smtClean="0">
                <a:solidFill>
                  <a:schemeClr val="bg1"/>
                </a:solidFill>
              </a:rPr>
              <a:t>Testing in areas that does not have excessive vegetation (</a:t>
            </a:r>
            <a:r>
              <a:rPr lang="en-US" dirty="0" err="1" smtClean="0">
                <a:solidFill>
                  <a:schemeClr val="bg1"/>
                </a:solidFill>
              </a:rPr>
              <a:t>ie</a:t>
            </a:r>
            <a:r>
              <a:rPr lang="en-US" dirty="0" smtClean="0">
                <a:solidFill>
                  <a:schemeClr val="bg1"/>
                </a:solidFill>
              </a:rPr>
              <a:t> trees) and no man made structures.  Does this yield similar results between a manual </a:t>
            </a:r>
            <a:r>
              <a:rPr lang="en-US" dirty="0" err="1" smtClean="0">
                <a:solidFill>
                  <a:schemeClr val="bg1"/>
                </a:solidFill>
              </a:rPr>
              <a:t>viewshed</a:t>
            </a:r>
            <a:r>
              <a:rPr lang="en-US" dirty="0" smtClean="0">
                <a:solidFill>
                  <a:schemeClr val="bg1"/>
                </a:solidFill>
              </a:rPr>
              <a:t> and using a DEM?</a:t>
            </a:r>
          </a:p>
          <a:p>
            <a:r>
              <a:rPr lang="en-US" dirty="0" smtClean="0">
                <a:solidFill>
                  <a:schemeClr val="bg1"/>
                </a:solidFill>
              </a:rPr>
              <a:t>The manual </a:t>
            </a:r>
            <a:r>
              <a:rPr lang="en-US" dirty="0" err="1" smtClean="0">
                <a:solidFill>
                  <a:schemeClr val="bg1"/>
                </a:solidFill>
              </a:rPr>
              <a:t>viewshed</a:t>
            </a:r>
            <a:r>
              <a:rPr lang="en-US" dirty="0" smtClean="0">
                <a:solidFill>
                  <a:schemeClr val="bg1"/>
                </a:solidFill>
              </a:rPr>
              <a:t> made assumptions about what was visible and what was not.  Those areas that a human or vehicle could be located and were visible to the analyst were marked as visible and everywhere else was non visible.  Thus the tops of trees, the facades or buildings were marked non-visible even though the analyst could see them.  How does this affect the results?  How can the results be normalized to take this into consideration?</a:t>
            </a:r>
          </a:p>
          <a:p>
            <a:r>
              <a:rPr lang="en-US" dirty="0" smtClean="0">
                <a:solidFill>
                  <a:schemeClr val="bg1"/>
                </a:solidFill>
              </a:rPr>
              <a:t>Different GIS applications compute viewsheds differently.  This study explored </a:t>
            </a:r>
            <a:r>
              <a:rPr lang="en-US" dirty="0" err="1" smtClean="0">
                <a:solidFill>
                  <a:schemeClr val="bg1"/>
                </a:solidFill>
              </a:rPr>
              <a:t>ArcGIS</a:t>
            </a:r>
            <a:r>
              <a:rPr lang="en-US" dirty="0" smtClean="0">
                <a:solidFill>
                  <a:schemeClr val="bg1"/>
                </a:solidFill>
              </a:rPr>
              <a:t> only, how do other applications compare.</a:t>
            </a:r>
          </a:p>
          <a:p>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Common uses</a:t>
            </a:r>
            <a:endParaRPr lang="en-US" dirty="0">
              <a:solidFill>
                <a:schemeClr val="bg1"/>
              </a:solidFill>
            </a:endParaRPr>
          </a:p>
        </p:txBody>
      </p:sp>
      <p:sp>
        <p:nvSpPr>
          <p:cNvPr id="3" name="Content Placeholder 2"/>
          <p:cNvSpPr>
            <a:spLocks noGrp="1"/>
          </p:cNvSpPr>
          <p:nvPr>
            <p:ph idx="1"/>
          </p:nvPr>
        </p:nvSpPr>
        <p:spPr>
          <a:xfrm>
            <a:off x="118190" y="1244085"/>
            <a:ext cx="8229600" cy="4525963"/>
          </a:xfrm>
        </p:spPr>
        <p:txBody>
          <a:bodyPr/>
          <a:lstStyle/>
          <a:p>
            <a:r>
              <a:rPr lang="en-US" dirty="0" smtClean="0">
                <a:solidFill>
                  <a:schemeClr val="bg1"/>
                </a:solidFill>
              </a:rPr>
              <a:t>Modern uses of viewsheds</a:t>
            </a:r>
          </a:p>
          <a:p>
            <a:pPr lvl="1"/>
            <a:r>
              <a:rPr lang="en-US" dirty="0" smtClean="0">
                <a:solidFill>
                  <a:schemeClr val="bg1"/>
                </a:solidFill>
              </a:rPr>
              <a:t>Homeland security</a:t>
            </a:r>
          </a:p>
          <a:p>
            <a:pPr lvl="1"/>
            <a:r>
              <a:rPr lang="en-US" dirty="0" smtClean="0">
                <a:solidFill>
                  <a:schemeClr val="bg1"/>
                </a:solidFill>
              </a:rPr>
              <a:t>Military</a:t>
            </a:r>
          </a:p>
          <a:p>
            <a:pPr lvl="1"/>
            <a:r>
              <a:rPr lang="en-US" dirty="0" smtClean="0">
                <a:solidFill>
                  <a:schemeClr val="bg1"/>
                </a:solidFill>
              </a:rPr>
              <a:t>Commercial</a:t>
            </a:r>
          </a:p>
          <a:p>
            <a:pPr lvl="1"/>
            <a:r>
              <a:rPr lang="en-US" dirty="0" smtClean="0">
                <a:solidFill>
                  <a:schemeClr val="bg1"/>
                </a:solidFill>
              </a:rPr>
              <a:t>Land Use Planning</a:t>
            </a:r>
          </a:p>
          <a:p>
            <a:pPr lvl="1"/>
            <a:endParaRPr lang="en-US" dirty="0" smtClean="0"/>
          </a:p>
        </p:txBody>
      </p:sp>
      <p:pic>
        <p:nvPicPr>
          <p:cNvPr id="7" name="Picture 6" descr="sensor on watertower Dead Zones.JPG"/>
          <p:cNvPicPr>
            <a:picLocks noChangeAspect="1"/>
          </p:cNvPicPr>
          <p:nvPr/>
        </p:nvPicPr>
        <p:blipFill>
          <a:blip r:embed="rId3" cstate="screen"/>
          <a:stretch>
            <a:fillRect/>
          </a:stretch>
        </p:blipFill>
        <p:spPr>
          <a:xfrm>
            <a:off x="4038600" y="2971800"/>
            <a:ext cx="4878063"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45"/>
            <a:ext cx="8229600" cy="1143000"/>
          </a:xfrm>
        </p:spPr>
        <p:txBody>
          <a:bodyPr/>
          <a:lstStyle/>
          <a:p>
            <a:r>
              <a:rPr lang="en-US" dirty="0" smtClean="0">
                <a:solidFill>
                  <a:schemeClr val="bg1"/>
                </a:solidFill>
              </a:rPr>
              <a:t>Problem</a:t>
            </a:r>
            <a:endParaRPr lang="en-US" dirty="0">
              <a:solidFill>
                <a:schemeClr val="bg1"/>
              </a:solidFill>
            </a:endParaRPr>
          </a:p>
        </p:txBody>
      </p:sp>
      <p:sp>
        <p:nvSpPr>
          <p:cNvPr id="3" name="Content Placeholder 2"/>
          <p:cNvSpPr>
            <a:spLocks noGrp="1"/>
          </p:cNvSpPr>
          <p:nvPr>
            <p:ph idx="1"/>
          </p:nvPr>
        </p:nvSpPr>
        <p:spPr>
          <a:xfrm>
            <a:off x="457200" y="1034146"/>
            <a:ext cx="8229600" cy="2057400"/>
          </a:xfrm>
        </p:spPr>
        <p:txBody>
          <a:bodyPr/>
          <a:lstStyle/>
          <a:p>
            <a:r>
              <a:rPr lang="en-US" dirty="0" smtClean="0">
                <a:solidFill>
                  <a:schemeClr val="bg1"/>
                </a:solidFill>
              </a:rPr>
              <a:t>Intervisibility studies are limited by the dearth of Digital Surface Model (DSM) elevation data.  Most publically available DEMs are Digital Terrain Models (DTM). </a:t>
            </a:r>
          </a:p>
          <a:p>
            <a:endParaRPr lang="en-US" dirty="0" smtClean="0"/>
          </a:p>
          <a:p>
            <a:endParaRPr lang="en-US" dirty="0"/>
          </a:p>
        </p:txBody>
      </p:sp>
      <p:pic>
        <p:nvPicPr>
          <p:cNvPr id="10" name="Picture 9" descr="Lidar DSM.jpg"/>
          <p:cNvPicPr>
            <a:picLocks noChangeAspect="1"/>
          </p:cNvPicPr>
          <p:nvPr/>
        </p:nvPicPr>
        <p:blipFill>
          <a:blip r:embed="rId3" cstate="screen"/>
          <a:stretch>
            <a:fillRect/>
          </a:stretch>
        </p:blipFill>
        <p:spPr>
          <a:xfrm>
            <a:off x="4670473" y="3581400"/>
            <a:ext cx="4367802" cy="3081044"/>
          </a:xfrm>
          <a:prstGeom prst="rect">
            <a:avLst/>
          </a:prstGeom>
        </p:spPr>
      </p:pic>
      <p:pic>
        <p:nvPicPr>
          <p:cNvPr id="8" name="Picture 7" descr="Lidar DTM.jpg"/>
          <p:cNvPicPr>
            <a:picLocks noChangeAspect="1"/>
          </p:cNvPicPr>
          <p:nvPr/>
        </p:nvPicPr>
        <p:blipFill>
          <a:blip r:embed="rId4" cstate="screen"/>
          <a:stretch>
            <a:fillRect/>
          </a:stretch>
        </p:blipFill>
        <p:spPr>
          <a:xfrm>
            <a:off x="304800" y="3581400"/>
            <a:ext cx="4367802" cy="3081044"/>
          </a:xfrm>
          <a:prstGeom prst="rect">
            <a:avLst/>
          </a:prstGeom>
        </p:spPr>
      </p:pic>
      <p:pic>
        <p:nvPicPr>
          <p:cNvPr id="9" name="Picture 8" descr="Lidar DSM Viewshed.jpg"/>
          <p:cNvPicPr>
            <a:picLocks noChangeAspect="1"/>
          </p:cNvPicPr>
          <p:nvPr/>
        </p:nvPicPr>
        <p:blipFill>
          <a:blip r:embed="rId5" cstate="screen"/>
          <a:stretch>
            <a:fillRect/>
          </a:stretch>
        </p:blipFill>
        <p:spPr>
          <a:xfrm>
            <a:off x="4672007" y="3581400"/>
            <a:ext cx="4367802" cy="3081044"/>
          </a:xfrm>
          <a:prstGeom prst="rect">
            <a:avLst/>
          </a:prstGeom>
        </p:spPr>
      </p:pic>
      <p:pic>
        <p:nvPicPr>
          <p:cNvPr id="11" name="Picture 10" descr="Lidar DTM Viewshed.jpg"/>
          <p:cNvPicPr>
            <a:picLocks noChangeAspect="1"/>
          </p:cNvPicPr>
          <p:nvPr/>
        </p:nvPicPr>
        <p:blipFill>
          <a:blip r:embed="rId6" cstate="screen"/>
          <a:stretch>
            <a:fillRect/>
          </a:stretch>
        </p:blipFill>
        <p:spPr>
          <a:xfrm>
            <a:off x="304800" y="3581400"/>
            <a:ext cx="4367802" cy="3081044"/>
          </a:xfrm>
          <a:prstGeom prst="rect">
            <a:avLst/>
          </a:prstGeom>
        </p:spPr>
      </p:pic>
      <p:sp>
        <p:nvSpPr>
          <p:cNvPr id="12" name="TextBox 11"/>
          <p:cNvSpPr txBox="1"/>
          <p:nvPr/>
        </p:nvSpPr>
        <p:spPr>
          <a:xfrm>
            <a:off x="1600200" y="3048000"/>
            <a:ext cx="1219200" cy="584775"/>
          </a:xfrm>
          <a:prstGeom prst="rect">
            <a:avLst/>
          </a:prstGeom>
          <a:noFill/>
        </p:spPr>
        <p:txBody>
          <a:bodyPr wrap="square" rtlCol="0">
            <a:spAutoFit/>
          </a:bodyPr>
          <a:lstStyle/>
          <a:p>
            <a:r>
              <a:rPr lang="en-US" sz="3200" dirty="0" smtClean="0">
                <a:solidFill>
                  <a:schemeClr val="bg1"/>
                </a:solidFill>
              </a:rPr>
              <a:t>DTM</a:t>
            </a:r>
          </a:p>
        </p:txBody>
      </p:sp>
      <p:sp>
        <p:nvSpPr>
          <p:cNvPr id="13" name="TextBox 12"/>
          <p:cNvSpPr txBox="1"/>
          <p:nvPr/>
        </p:nvSpPr>
        <p:spPr>
          <a:xfrm>
            <a:off x="6172200" y="3048000"/>
            <a:ext cx="1219200" cy="584775"/>
          </a:xfrm>
          <a:prstGeom prst="rect">
            <a:avLst/>
          </a:prstGeom>
          <a:noFill/>
        </p:spPr>
        <p:txBody>
          <a:bodyPr wrap="square" rtlCol="0">
            <a:spAutoFit/>
          </a:bodyPr>
          <a:lstStyle/>
          <a:p>
            <a:r>
              <a:rPr lang="en-US" sz="3200" dirty="0" smtClean="0">
                <a:solidFill>
                  <a:schemeClr val="bg1"/>
                </a:solidFill>
              </a:rPr>
              <a:t>DSM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Project Goals</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Overcome limitations of DTM based </a:t>
            </a:r>
            <a:r>
              <a:rPr lang="en-US" dirty="0" err="1" smtClean="0">
                <a:solidFill>
                  <a:schemeClr val="bg1"/>
                </a:solidFill>
              </a:rPr>
              <a:t>viewshed</a:t>
            </a:r>
            <a:endParaRPr lang="en-US" dirty="0" smtClean="0">
              <a:solidFill>
                <a:schemeClr val="bg1"/>
              </a:solidFill>
            </a:endParaRPr>
          </a:p>
          <a:p>
            <a:r>
              <a:rPr lang="en-US" dirty="0" smtClean="0">
                <a:solidFill>
                  <a:schemeClr val="bg1"/>
                </a:solidFill>
              </a:rPr>
              <a:t>Create DSM from DTM using ancillary data sources</a:t>
            </a:r>
          </a:p>
          <a:p>
            <a:r>
              <a:rPr lang="en-US" dirty="0" smtClean="0">
                <a:solidFill>
                  <a:schemeClr val="bg1"/>
                </a:solidFill>
              </a:rPr>
              <a:t>Measure effectiveness of process</a:t>
            </a:r>
          </a:p>
          <a:p>
            <a:r>
              <a:rPr lang="en-US" dirty="0" smtClean="0">
                <a:solidFill>
                  <a:schemeClr val="bg1"/>
                </a:solidFill>
              </a:rPr>
              <a:t>Use publically available DEMs for DTM</a:t>
            </a:r>
          </a:p>
          <a:p>
            <a:pPr lvl="1"/>
            <a:r>
              <a:rPr lang="en-US" dirty="0" smtClean="0">
                <a:solidFill>
                  <a:schemeClr val="bg1"/>
                </a:solidFill>
              </a:rPr>
              <a:t>To include IFSAR and LIDAR where available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Previous Work</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Swanson (2003) – Different GIS applications </a:t>
            </a:r>
            <a:r>
              <a:rPr lang="en-US" dirty="0" err="1" smtClean="0">
                <a:solidFill>
                  <a:schemeClr val="bg1"/>
                </a:solidFill>
              </a:rPr>
              <a:t>viewshed</a:t>
            </a:r>
            <a:r>
              <a:rPr lang="en-US" dirty="0" smtClean="0">
                <a:solidFill>
                  <a:schemeClr val="bg1"/>
                </a:solidFill>
              </a:rPr>
              <a:t> creation compared to in-situ observation to verify findings</a:t>
            </a:r>
          </a:p>
          <a:p>
            <a:endParaRPr lang="en-US" dirty="0"/>
          </a:p>
        </p:txBody>
      </p:sp>
      <p:pic>
        <p:nvPicPr>
          <p:cNvPr id="4" name="Picture 3" descr="Compare_GIS_Viewsheds.jpg"/>
          <p:cNvPicPr>
            <a:picLocks noChangeAspect="1"/>
          </p:cNvPicPr>
          <p:nvPr/>
        </p:nvPicPr>
        <p:blipFill>
          <a:blip r:embed="rId3"/>
          <a:stretch>
            <a:fillRect/>
          </a:stretch>
        </p:blipFill>
        <p:spPr>
          <a:xfrm>
            <a:off x="223932" y="3505200"/>
            <a:ext cx="8686800" cy="3004868"/>
          </a:xfrm>
          <a:prstGeom prst="rect">
            <a:avLst/>
          </a:prstGeom>
        </p:spPr>
      </p:pic>
      <p:pic>
        <p:nvPicPr>
          <p:cNvPr id="5" name="Picture 4" descr="Swanson_Compare_Viewsheds.jpg"/>
          <p:cNvPicPr>
            <a:picLocks noChangeAspect="1"/>
          </p:cNvPicPr>
          <p:nvPr/>
        </p:nvPicPr>
        <p:blipFill>
          <a:blip r:embed="rId4"/>
          <a:stretch>
            <a:fillRect/>
          </a:stretch>
        </p:blipFill>
        <p:spPr>
          <a:xfrm>
            <a:off x="1160105" y="3416060"/>
            <a:ext cx="6772275" cy="31620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solidFill>
                  <a:schemeClr val="bg1"/>
                </a:solidFill>
              </a:rPr>
              <a:t>Guth</a:t>
            </a:r>
            <a:r>
              <a:rPr lang="en-US" dirty="0" smtClean="0">
                <a:solidFill>
                  <a:schemeClr val="bg1"/>
                </a:solidFill>
              </a:rPr>
              <a:t> (2009) – Proposed feasibility of using vegetation to increase accuracy of DTM</a:t>
            </a:r>
          </a:p>
          <a:p>
            <a:endParaRPr lang="en-US" dirty="0"/>
          </a:p>
        </p:txBody>
      </p:sp>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Previous Work</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pic>
        <p:nvPicPr>
          <p:cNvPr id="5" name="Picture 4" descr="Guth_Vegetation.jpg"/>
          <p:cNvPicPr>
            <a:picLocks noChangeAspect="1"/>
          </p:cNvPicPr>
          <p:nvPr/>
        </p:nvPicPr>
        <p:blipFill>
          <a:blip r:embed="rId3"/>
          <a:stretch>
            <a:fillRect/>
          </a:stretch>
        </p:blipFill>
        <p:spPr>
          <a:xfrm>
            <a:off x="4571722" y="3200399"/>
            <a:ext cx="4146173" cy="3124200"/>
          </a:xfrm>
          <a:prstGeom prst="rect">
            <a:avLst/>
          </a:prstGeom>
        </p:spPr>
      </p:pic>
      <p:pic>
        <p:nvPicPr>
          <p:cNvPr id="6" name="Picture 5" descr="Guth_NoVegetation.jpg"/>
          <p:cNvPicPr>
            <a:picLocks noChangeAspect="1"/>
          </p:cNvPicPr>
          <p:nvPr/>
        </p:nvPicPr>
        <p:blipFill>
          <a:blip r:embed="rId4"/>
          <a:stretch>
            <a:fillRect/>
          </a:stretch>
        </p:blipFill>
        <p:spPr>
          <a:xfrm>
            <a:off x="381000" y="3200399"/>
            <a:ext cx="4138614" cy="31242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1219200"/>
          </a:xfrm>
        </p:spPr>
        <p:txBody>
          <a:bodyPr/>
          <a:lstStyle/>
          <a:p>
            <a:r>
              <a:rPr lang="en-US" dirty="0" smtClean="0">
                <a:solidFill>
                  <a:schemeClr val="bg1"/>
                </a:solidFill>
              </a:rPr>
              <a:t>Fisher (1991), Beaulieu (2007), </a:t>
            </a:r>
            <a:r>
              <a:rPr lang="it-IT" dirty="0" smtClean="0">
                <a:solidFill>
                  <a:schemeClr val="bg1"/>
                </a:solidFill>
              </a:rPr>
              <a:t>Anile, Furno, Gallo, Massolo (2003) - </a:t>
            </a:r>
            <a:r>
              <a:rPr lang="en-US" dirty="0" smtClean="0">
                <a:solidFill>
                  <a:schemeClr val="bg1"/>
                </a:solidFill>
              </a:rPr>
              <a:t>Fuzzy Viewsheds</a:t>
            </a:r>
          </a:p>
          <a:p>
            <a:endParaRPr lang="en-US" dirty="0"/>
          </a:p>
        </p:txBody>
      </p:sp>
      <p:sp>
        <p:nvSpPr>
          <p:cNvPr id="4" name="Title 1"/>
          <p:cNvSpPr>
            <a:spLocks noGrp="1"/>
          </p:cNvSpPr>
          <p:nvPr>
            <p:ph type="title"/>
          </p:nvPr>
        </p:nvSpPr>
        <p:spPr>
          <a:xfrm>
            <a:off x="457200" y="274638"/>
            <a:ext cx="8229600" cy="1143000"/>
          </a:xfrm>
        </p:spPr>
        <p:txBody>
          <a:bodyPr/>
          <a:lstStyle/>
          <a:p>
            <a:r>
              <a:rPr lang="en-US" dirty="0" smtClean="0">
                <a:solidFill>
                  <a:schemeClr val="bg1"/>
                </a:solidFill>
              </a:rPr>
              <a:t>Previous Work</a:t>
            </a:r>
            <a:endParaRPr lang="en-US" dirty="0">
              <a:solidFill>
                <a:schemeClr val="bg1"/>
              </a:solidFill>
            </a:endParaRPr>
          </a:p>
        </p:txBody>
      </p:sp>
      <p:pic>
        <p:nvPicPr>
          <p:cNvPr id="6" name="Picture 5" descr="Fuzzy_1.jpg"/>
          <p:cNvPicPr>
            <a:picLocks noChangeAspect="1"/>
          </p:cNvPicPr>
          <p:nvPr/>
        </p:nvPicPr>
        <p:blipFill>
          <a:blip r:embed="rId3"/>
          <a:stretch>
            <a:fillRect/>
          </a:stretch>
        </p:blipFill>
        <p:spPr>
          <a:xfrm>
            <a:off x="1524000" y="3188625"/>
            <a:ext cx="6210300" cy="2981325"/>
          </a:xfrm>
          <a:prstGeom prst="rect">
            <a:avLst/>
          </a:prstGeom>
        </p:spPr>
      </p:pic>
      <p:pic>
        <p:nvPicPr>
          <p:cNvPr id="5" name="Picture 4" descr="Fuzzy_2.jpg"/>
          <p:cNvPicPr>
            <a:picLocks noChangeAspect="1"/>
          </p:cNvPicPr>
          <p:nvPr/>
        </p:nvPicPr>
        <p:blipFill>
          <a:blip r:embed="rId4"/>
          <a:stretch>
            <a:fillRect/>
          </a:stretch>
        </p:blipFill>
        <p:spPr>
          <a:xfrm>
            <a:off x="205271" y="3314569"/>
            <a:ext cx="8686800" cy="27294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1-50000.jpg"/>
          <p:cNvPicPr>
            <a:picLocks noChangeAspect="1"/>
          </p:cNvPicPr>
          <p:nvPr/>
        </p:nvPicPr>
        <p:blipFill>
          <a:blip r:embed="rId3" cstate="screen"/>
          <a:stretch>
            <a:fillRect/>
          </a:stretch>
        </p:blipFill>
        <p:spPr>
          <a:xfrm>
            <a:off x="4575885" y="1192368"/>
            <a:ext cx="4568115" cy="2821969"/>
          </a:xfrm>
          <a:prstGeom prst="rect">
            <a:avLst/>
          </a:prstGeom>
        </p:spPr>
      </p:pic>
      <p:sp>
        <p:nvSpPr>
          <p:cNvPr id="2" name="Title 1"/>
          <p:cNvSpPr>
            <a:spLocks noGrp="1"/>
          </p:cNvSpPr>
          <p:nvPr>
            <p:ph type="title"/>
          </p:nvPr>
        </p:nvSpPr>
        <p:spPr>
          <a:xfrm>
            <a:off x="457200" y="152400"/>
            <a:ext cx="8229600" cy="1112838"/>
          </a:xfrm>
        </p:spPr>
        <p:txBody>
          <a:bodyPr/>
          <a:lstStyle/>
          <a:p>
            <a:r>
              <a:rPr lang="en-US" dirty="0" smtClean="0">
                <a:solidFill>
                  <a:schemeClr val="bg1"/>
                </a:solidFill>
              </a:rPr>
              <a:t>Scope of problem</a:t>
            </a:r>
            <a:endParaRPr lang="en-US" dirty="0">
              <a:solidFill>
                <a:schemeClr val="bg1"/>
              </a:solidFill>
            </a:endParaRPr>
          </a:p>
        </p:txBody>
      </p:sp>
      <p:sp>
        <p:nvSpPr>
          <p:cNvPr id="3" name="Content Placeholder 2"/>
          <p:cNvSpPr>
            <a:spLocks noGrp="1"/>
          </p:cNvSpPr>
          <p:nvPr>
            <p:ph idx="1"/>
          </p:nvPr>
        </p:nvSpPr>
        <p:spPr>
          <a:xfrm>
            <a:off x="152400" y="1143000"/>
            <a:ext cx="4267200" cy="3505200"/>
          </a:xfrm>
        </p:spPr>
        <p:txBody>
          <a:bodyPr>
            <a:normAutofit fontScale="85000" lnSpcReduction="20000"/>
          </a:bodyPr>
          <a:lstStyle/>
          <a:p>
            <a:r>
              <a:rPr lang="en-US" dirty="0" err="1" smtClean="0">
                <a:solidFill>
                  <a:schemeClr val="bg1"/>
                </a:solidFill>
              </a:rPr>
              <a:t>Viewshed</a:t>
            </a:r>
            <a:r>
              <a:rPr lang="en-US" dirty="0" smtClean="0">
                <a:solidFill>
                  <a:schemeClr val="bg1"/>
                </a:solidFill>
              </a:rPr>
              <a:t> at large and small scale</a:t>
            </a:r>
          </a:p>
          <a:p>
            <a:pPr lvl="1"/>
            <a:r>
              <a:rPr lang="en-US" dirty="0" smtClean="0">
                <a:solidFill>
                  <a:schemeClr val="bg1"/>
                </a:solidFill>
              </a:rPr>
              <a:t>Level of detail for different applications</a:t>
            </a:r>
          </a:p>
          <a:p>
            <a:pPr lvl="1"/>
            <a:r>
              <a:rPr lang="en-US" dirty="0" smtClean="0">
                <a:solidFill>
                  <a:schemeClr val="bg1"/>
                </a:solidFill>
              </a:rPr>
              <a:t>Small scale – Earth Curvature, projection</a:t>
            </a:r>
          </a:p>
          <a:p>
            <a:pPr lvl="1"/>
            <a:r>
              <a:rPr lang="en-US" dirty="0" smtClean="0">
                <a:solidFill>
                  <a:schemeClr val="bg1"/>
                </a:solidFill>
              </a:rPr>
              <a:t>Large scale - Detail</a:t>
            </a:r>
          </a:p>
          <a:p>
            <a:pPr lvl="1"/>
            <a:r>
              <a:rPr lang="en-US" dirty="0" smtClean="0">
                <a:solidFill>
                  <a:schemeClr val="bg1"/>
                </a:solidFill>
              </a:rPr>
              <a:t>How much detail does scale need?  Camera placement </a:t>
            </a:r>
            <a:r>
              <a:rPr lang="en-US" dirty="0" err="1" smtClean="0">
                <a:solidFill>
                  <a:schemeClr val="bg1"/>
                </a:solidFill>
              </a:rPr>
              <a:t>vs</a:t>
            </a:r>
            <a:r>
              <a:rPr lang="en-US" dirty="0" smtClean="0">
                <a:solidFill>
                  <a:schemeClr val="bg1"/>
                </a:solidFill>
              </a:rPr>
              <a:t> radar site </a:t>
            </a:r>
          </a:p>
          <a:p>
            <a:pPr lvl="1"/>
            <a:endParaRPr lang="en-US" dirty="0" smtClean="0"/>
          </a:p>
        </p:txBody>
      </p:sp>
      <p:pic>
        <p:nvPicPr>
          <p:cNvPr id="8" name="Picture 7" descr="1-50000_viewshed.jpg"/>
          <p:cNvPicPr>
            <a:picLocks noChangeAspect="1"/>
          </p:cNvPicPr>
          <p:nvPr/>
        </p:nvPicPr>
        <p:blipFill>
          <a:blip r:embed="rId4" cstate="screen"/>
          <a:stretch>
            <a:fillRect/>
          </a:stretch>
        </p:blipFill>
        <p:spPr>
          <a:xfrm>
            <a:off x="4575885" y="1192368"/>
            <a:ext cx="4568115" cy="2821969"/>
          </a:xfrm>
          <a:prstGeom prst="rect">
            <a:avLst/>
          </a:prstGeom>
        </p:spPr>
      </p:pic>
      <p:pic>
        <p:nvPicPr>
          <p:cNvPr id="10" name="Picture 9" descr="1-5000.jpg"/>
          <p:cNvPicPr>
            <a:picLocks noChangeAspect="1"/>
          </p:cNvPicPr>
          <p:nvPr/>
        </p:nvPicPr>
        <p:blipFill>
          <a:blip r:embed="rId5" cstate="screen"/>
          <a:stretch>
            <a:fillRect/>
          </a:stretch>
        </p:blipFill>
        <p:spPr>
          <a:xfrm>
            <a:off x="4839237" y="4164168"/>
            <a:ext cx="4196260" cy="2590800"/>
          </a:xfrm>
          <a:prstGeom prst="rect">
            <a:avLst/>
          </a:prstGeom>
        </p:spPr>
      </p:pic>
      <p:pic>
        <p:nvPicPr>
          <p:cNvPr id="7" name="Picture 6" descr="1-5000_viewshed.jpg"/>
          <p:cNvPicPr>
            <a:picLocks noChangeAspect="1"/>
          </p:cNvPicPr>
          <p:nvPr/>
        </p:nvPicPr>
        <p:blipFill>
          <a:blip r:embed="rId6" cstate="screen"/>
          <a:stretch>
            <a:fillRect/>
          </a:stretch>
        </p:blipFill>
        <p:spPr>
          <a:xfrm>
            <a:off x="4840311" y="4164168"/>
            <a:ext cx="4196260" cy="2590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8822</TotalTime>
  <Words>4113</Words>
  <Application>Microsoft Office PowerPoint</Application>
  <PresentationFormat>On-screen Show (4:3)</PresentationFormat>
  <Paragraphs>339</Paragraphs>
  <Slides>27</Slides>
  <Notes>26</Notes>
  <HiddenSlides>1</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Viewshed Creation: From Digital Terrain Model to Digital Surface Model </vt:lpstr>
      <vt:lpstr>History of Viewsheds</vt:lpstr>
      <vt:lpstr>Common uses</vt:lpstr>
      <vt:lpstr>Problem</vt:lpstr>
      <vt:lpstr>Project Goals</vt:lpstr>
      <vt:lpstr>Previous Work</vt:lpstr>
      <vt:lpstr>Slide 7</vt:lpstr>
      <vt:lpstr>Previous Work</vt:lpstr>
      <vt:lpstr>Scope of problem</vt:lpstr>
      <vt:lpstr>DEM Datasources</vt:lpstr>
      <vt:lpstr>DTM  DSM</vt:lpstr>
      <vt:lpstr>Methodology</vt:lpstr>
      <vt:lpstr>DSM Data-NLCD 2001</vt:lpstr>
      <vt:lpstr>DSM Data-Land Fire</vt:lpstr>
      <vt:lpstr>DSM Data-NBCD</vt:lpstr>
      <vt:lpstr>DSM Data-IFSAR</vt:lpstr>
      <vt:lpstr>DSM Data-LIDAR</vt:lpstr>
      <vt:lpstr>Software Used</vt:lpstr>
      <vt:lpstr>In-Situ observation</vt:lpstr>
      <vt:lpstr>Locations for studies</vt:lpstr>
      <vt:lpstr>Locations for studies</vt:lpstr>
      <vt:lpstr>Limitations</vt:lpstr>
      <vt:lpstr>Preliminary Findings</vt:lpstr>
      <vt:lpstr>Tasks to do</vt:lpstr>
      <vt:lpstr>Predictions/Conclusions</vt:lpstr>
      <vt:lpstr>Questions</vt:lpstr>
      <vt:lpstr>Possible Future considerations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Dads Computer</cp:lastModifiedBy>
  <cp:revision>358</cp:revision>
  <dcterms:created xsi:type="dcterms:W3CDTF">2006-08-16T00:00:00Z</dcterms:created>
  <dcterms:modified xsi:type="dcterms:W3CDTF">2010-01-06T00:47:53Z</dcterms:modified>
</cp:coreProperties>
</file>