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9" r:id="rId3"/>
    <p:sldId id="285" r:id="rId4"/>
    <p:sldId id="260" r:id="rId5"/>
    <p:sldId id="269" r:id="rId6"/>
    <p:sldId id="261" r:id="rId7"/>
    <p:sldId id="265" r:id="rId8"/>
    <p:sldId id="262" r:id="rId9"/>
    <p:sldId id="263" r:id="rId10"/>
    <p:sldId id="264" r:id="rId11"/>
    <p:sldId id="266" r:id="rId12"/>
    <p:sldId id="267" r:id="rId13"/>
    <p:sldId id="268" r:id="rId14"/>
    <p:sldId id="270" r:id="rId15"/>
    <p:sldId id="271" r:id="rId16"/>
    <p:sldId id="272" r:id="rId17"/>
    <p:sldId id="275" r:id="rId18"/>
    <p:sldId id="282" r:id="rId19"/>
    <p:sldId id="276" r:id="rId20"/>
    <p:sldId id="277" r:id="rId21"/>
    <p:sldId id="274" r:id="rId22"/>
    <p:sldId id="278" r:id="rId23"/>
    <p:sldId id="279" r:id="rId24"/>
    <p:sldId id="280" r:id="rId25"/>
    <p:sldId id="281"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5" autoAdjust="0"/>
    <p:restoredTop sz="70520" autoAdjust="0"/>
  </p:normalViewPr>
  <p:slideViewPr>
    <p:cSldViewPr>
      <p:cViewPr>
        <p:scale>
          <a:sx n="80" d="100"/>
          <a:sy n="80" d="100"/>
        </p:scale>
        <p:origin x="-858" y="-96"/>
      </p:cViewPr>
      <p:guideLst>
        <p:guide orient="horz" pos="2160"/>
        <p:guide pos="2880"/>
      </p:guideLst>
    </p:cSldViewPr>
  </p:slideViewPr>
  <p:outlineViewPr>
    <p:cViewPr>
      <p:scale>
        <a:sx n="33" d="100"/>
        <a:sy n="33" d="100"/>
      </p:scale>
      <p:origin x="24" y="388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378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BA342-4111-4065-BE2E-1F2C5D892B46}"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CFBB4017-6B6F-456F-A4CE-314EED0E06C3}">
      <dgm:prSet phldrT="[Text]" custT="1"/>
      <dgm:spPr/>
      <dgm:t>
        <a:bodyPr/>
        <a:lstStyle/>
        <a:p>
          <a:r>
            <a:rPr lang="en-US" sz="1400" dirty="0" smtClean="0">
              <a:latin typeface="Times New Roman" pitchFamily="18" charset="0"/>
              <a:cs typeface="Times New Roman" pitchFamily="18" charset="0"/>
            </a:rPr>
            <a:t>Download and Preprocess Data</a:t>
          </a:r>
          <a:endParaRPr lang="en-US" sz="1400" dirty="0">
            <a:latin typeface="Times New Roman" pitchFamily="18" charset="0"/>
            <a:cs typeface="Times New Roman" pitchFamily="18" charset="0"/>
          </a:endParaRPr>
        </a:p>
      </dgm:t>
    </dgm:pt>
    <dgm:pt modelId="{F4D00F1F-2EB1-4D55-8A82-12DD836BC828}" type="parTrans" cxnId="{37CD0B39-46A4-4864-AB7F-4D28087BD1D0}">
      <dgm:prSet/>
      <dgm:spPr/>
      <dgm:t>
        <a:bodyPr/>
        <a:lstStyle/>
        <a:p>
          <a:endParaRPr lang="en-US"/>
        </a:p>
      </dgm:t>
    </dgm:pt>
    <dgm:pt modelId="{06C941FA-52D2-443A-99AF-5762DC2BF403}" type="sibTrans" cxnId="{37CD0B39-46A4-4864-AB7F-4D28087BD1D0}">
      <dgm:prSet/>
      <dgm:spPr/>
      <dgm:t>
        <a:bodyPr/>
        <a:lstStyle/>
        <a:p>
          <a:endParaRPr lang="en-US"/>
        </a:p>
      </dgm:t>
    </dgm:pt>
    <dgm:pt modelId="{F4A18A9E-B222-4611-B45B-A24885C39F8E}">
      <dgm:prSet phldrT="[Text]" custT="1"/>
      <dgm:spPr/>
      <dgm:t>
        <a:bodyPr/>
        <a:lstStyle/>
        <a:p>
          <a:r>
            <a:rPr lang="en-US" sz="1400" dirty="0" smtClean="0">
              <a:latin typeface="Times New Roman" pitchFamily="18" charset="0"/>
              <a:cs typeface="Times New Roman" pitchFamily="18" charset="0"/>
            </a:rPr>
            <a:t>Phase 1 Generating Vernal Pool Polygons</a:t>
          </a:r>
          <a:endParaRPr lang="en-US" sz="1400" dirty="0">
            <a:latin typeface="Times New Roman" pitchFamily="18" charset="0"/>
            <a:cs typeface="Times New Roman" pitchFamily="18" charset="0"/>
          </a:endParaRPr>
        </a:p>
      </dgm:t>
    </dgm:pt>
    <dgm:pt modelId="{83A59AC7-CA85-41AB-94A3-057D4909C609}" type="parTrans" cxnId="{597773F8-5753-4687-AA98-A51530A64C95}">
      <dgm:prSet/>
      <dgm:spPr/>
      <dgm:t>
        <a:bodyPr/>
        <a:lstStyle/>
        <a:p>
          <a:endParaRPr lang="en-US"/>
        </a:p>
      </dgm:t>
    </dgm:pt>
    <dgm:pt modelId="{2B4EB984-3CDA-4317-9469-714FA6188E31}" type="sibTrans" cxnId="{597773F8-5753-4687-AA98-A51530A64C95}">
      <dgm:prSet/>
      <dgm:spPr/>
      <dgm:t>
        <a:bodyPr/>
        <a:lstStyle/>
        <a:p>
          <a:endParaRPr lang="en-US"/>
        </a:p>
      </dgm:t>
    </dgm:pt>
    <dgm:pt modelId="{D3027E0A-0EF4-4140-B6CE-65D6D4BA3F45}">
      <dgm:prSet phldrT="[Text]" custT="1"/>
      <dgm:spPr/>
      <dgm:t>
        <a:bodyPr/>
        <a:lstStyle/>
        <a:p>
          <a:r>
            <a:rPr lang="en-US" sz="1400" dirty="0" smtClean="0">
              <a:latin typeface="Times New Roman" pitchFamily="18" charset="0"/>
              <a:cs typeface="Times New Roman" pitchFamily="18" charset="0"/>
            </a:rPr>
            <a:t>Deliver Final Report</a:t>
          </a:r>
          <a:endParaRPr lang="en-US" sz="1400" dirty="0">
            <a:latin typeface="Times New Roman" pitchFamily="18" charset="0"/>
            <a:cs typeface="Times New Roman" pitchFamily="18" charset="0"/>
          </a:endParaRPr>
        </a:p>
      </dgm:t>
    </dgm:pt>
    <dgm:pt modelId="{A3135C5B-E487-4E2E-A98F-B00CF3F4CFD2}" type="sibTrans" cxnId="{A0E88AC3-E24B-431B-BDC1-F5B5956EF291}">
      <dgm:prSet/>
      <dgm:spPr/>
      <dgm:t>
        <a:bodyPr/>
        <a:lstStyle/>
        <a:p>
          <a:endParaRPr lang="en-US"/>
        </a:p>
      </dgm:t>
    </dgm:pt>
    <dgm:pt modelId="{8170B8F3-1F10-45AC-854F-5C462C1C6D85}" type="parTrans" cxnId="{A0E88AC3-E24B-431B-BDC1-F5B5956EF291}">
      <dgm:prSet/>
      <dgm:spPr/>
      <dgm:t>
        <a:bodyPr/>
        <a:lstStyle/>
        <a:p>
          <a:endParaRPr lang="en-US"/>
        </a:p>
      </dgm:t>
    </dgm:pt>
    <dgm:pt modelId="{72726DE5-E4D5-4171-8934-BDA31AC4429E}" type="pres">
      <dgm:prSet presAssocID="{911BA342-4111-4065-BE2E-1F2C5D892B46}" presName="Name0" presStyleCnt="0">
        <dgm:presLayoutVars>
          <dgm:dir/>
          <dgm:resizeHandles val="exact"/>
        </dgm:presLayoutVars>
      </dgm:prSet>
      <dgm:spPr/>
      <dgm:t>
        <a:bodyPr/>
        <a:lstStyle/>
        <a:p>
          <a:endParaRPr lang="en-US"/>
        </a:p>
      </dgm:t>
    </dgm:pt>
    <dgm:pt modelId="{AA6BF1DC-07AE-42A1-8AF8-868EE409E395}" type="pres">
      <dgm:prSet presAssocID="{911BA342-4111-4065-BE2E-1F2C5D892B46}" presName="arrow" presStyleLbl="bgShp" presStyleIdx="0" presStyleCnt="1"/>
      <dgm:spPr/>
    </dgm:pt>
    <dgm:pt modelId="{A790C019-9555-480E-9FD4-0B01F349F35F}" type="pres">
      <dgm:prSet presAssocID="{911BA342-4111-4065-BE2E-1F2C5D892B46}" presName="points" presStyleCnt="0"/>
      <dgm:spPr/>
    </dgm:pt>
    <dgm:pt modelId="{83B4317D-C684-43FA-BDBA-B81D085CDD95}" type="pres">
      <dgm:prSet presAssocID="{CFBB4017-6B6F-456F-A4CE-314EED0E06C3}" presName="compositeA" presStyleCnt="0"/>
      <dgm:spPr/>
    </dgm:pt>
    <dgm:pt modelId="{5F02AD40-9882-4965-8E8E-B118B91543E5}" type="pres">
      <dgm:prSet presAssocID="{CFBB4017-6B6F-456F-A4CE-314EED0E06C3}" presName="textA" presStyleLbl="revTx" presStyleIdx="0" presStyleCnt="3" custScaleX="58357" custLinFactNeighborX="-14871">
        <dgm:presLayoutVars>
          <dgm:bulletEnabled val="1"/>
        </dgm:presLayoutVars>
      </dgm:prSet>
      <dgm:spPr/>
      <dgm:t>
        <a:bodyPr/>
        <a:lstStyle/>
        <a:p>
          <a:endParaRPr lang="en-US"/>
        </a:p>
      </dgm:t>
    </dgm:pt>
    <dgm:pt modelId="{393079DD-A0D3-4AF1-8ED7-A6B580041167}" type="pres">
      <dgm:prSet presAssocID="{CFBB4017-6B6F-456F-A4CE-314EED0E06C3}" presName="circleA" presStyleLbl="node1" presStyleIdx="0" presStyleCnt="3" custLinFactX="-62482" custLinFactNeighborX="-100000" custLinFactNeighborY="7143"/>
      <dgm:spPr/>
    </dgm:pt>
    <dgm:pt modelId="{095862E5-BE50-43B7-A632-15D5C3D57020}" type="pres">
      <dgm:prSet presAssocID="{CFBB4017-6B6F-456F-A4CE-314EED0E06C3}" presName="spaceA" presStyleCnt="0"/>
      <dgm:spPr/>
    </dgm:pt>
    <dgm:pt modelId="{F3FBD4AC-A5C6-4C02-B16F-2B3B32CC6CB5}" type="pres">
      <dgm:prSet presAssocID="{06C941FA-52D2-443A-99AF-5762DC2BF403}" presName="space" presStyleCnt="0"/>
      <dgm:spPr/>
    </dgm:pt>
    <dgm:pt modelId="{B1E4D35B-5666-4C12-A3AD-93A1707F354F}" type="pres">
      <dgm:prSet presAssocID="{F4A18A9E-B222-4611-B45B-A24885C39F8E}" presName="compositeB" presStyleCnt="0"/>
      <dgm:spPr/>
    </dgm:pt>
    <dgm:pt modelId="{E0096372-B7C5-472D-BD54-4011C6DFFA2F}" type="pres">
      <dgm:prSet presAssocID="{F4A18A9E-B222-4611-B45B-A24885C39F8E}" presName="textB" presStyleLbl="revTx" presStyleIdx="1" presStyleCnt="3" custScaleX="47903" custLinFactNeighborX="-79330" custLinFactNeighborY="0">
        <dgm:presLayoutVars>
          <dgm:bulletEnabled val="1"/>
        </dgm:presLayoutVars>
      </dgm:prSet>
      <dgm:spPr/>
      <dgm:t>
        <a:bodyPr/>
        <a:lstStyle/>
        <a:p>
          <a:endParaRPr lang="en-US"/>
        </a:p>
      </dgm:t>
    </dgm:pt>
    <dgm:pt modelId="{2BEDBF64-7B56-4073-84D8-B66AF0D22504}" type="pres">
      <dgm:prSet presAssocID="{F4A18A9E-B222-4611-B45B-A24885C39F8E}" presName="circleB" presStyleLbl="node1" presStyleIdx="1" presStyleCnt="3" custLinFactX="-345714" custLinFactNeighborX="-400000" custLinFactNeighborY="7143"/>
      <dgm:spPr>
        <a:blipFill rotWithShape="0">
          <a:blip xmlns:r="http://schemas.openxmlformats.org/officeDocument/2006/relationships" r:embed="rId1"/>
          <a:stretch>
            <a:fillRect/>
          </a:stretch>
        </a:blipFill>
      </dgm:spPr>
      <dgm:t>
        <a:bodyPr/>
        <a:lstStyle/>
        <a:p>
          <a:endParaRPr lang="en-US"/>
        </a:p>
      </dgm:t>
    </dgm:pt>
    <dgm:pt modelId="{0067F3DC-4101-4BF9-854F-430737592D89}" type="pres">
      <dgm:prSet presAssocID="{F4A18A9E-B222-4611-B45B-A24885C39F8E}" presName="spaceB" presStyleCnt="0"/>
      <dgm:spPr/>
    </dgm:pt>
    <dgm:pt modelId="{B2276711-F190-4641-ACE4-45745D9E41DE}" type="pres">
      <dgm:prSet presAssocID="{2B4EB984-3CDA-4317-9469-714FA6188E31}" presName="space" presStyleCnt="0"/>
      <dgm:spPr/>
    </dgm:pt>
    <dgm:pt modelId="{8D64444F-2646-49A6-978C-7A302B4580B6}" type="pres">
      <dgm:prSet presAssocID="{D3027E0A-0EF4-4140-B6CE-65D6D4BA3F45}" presName="compositeA" presStyleCnt="0"/>
      <dgm:spPr/>
    </dgm:pt>
    <dgm:pt modelId="{B87C7D43-5013-4502-AE1F-0569478CBA03}" type="pres">
      <dgm:prSet presAssocID="{D3027E0A-0EF4-4140-B6CE-65D6D4BA3F45}" presName="textA" presStyleLbl="revTx" presStyleIdx="2" presStyleCnt="3" custScaleY="28571" custLinFactY="50000" custLinFactNeighborX="379" custLinFactNeighborY="100000">
        <dgm:presLayoutVars>
          <dgm:bulletEnabled val="1"/>
        </dgm:presLayoutVars>
      </dgm:prSet>
      <dgm:spPr/>
      <dgm:t>
        <a:bodyPr/>
        <a:lstStyle/>
        <a:p>
          <a:endParaRPr lang="en-US"/>
        </a:p>
      </dgm:t>
    </dgm:pt>
    <dgm:pt modelId="{A4E70BB7-F545-481E-96FB-A72FFC0AFAF3}" type="pres">
      <dgm:prSet presAssocID="{D3027E0A-0EF4-4140-B6CE-65D6D4BA3F45}" presName="circleA" presStyleLbl="node1" presStyleIdx="2" presStyleCnt="3" custLinFactNeighborX="-14661" custLinFactNeighborY="78572"/>
      <dgm:spPr/>
    </dgm:pt>
    <dgm:pt modelId="{778D9C14-87DD-46C8-826C-8CBE4C62CF50}" type="pres">
      <dgm:prSet presAssocID="{D3027E0A-0EF4-4140-B6CE-65D6D4BA3F45}" presName="spaceA" presStyleCnt="0"/>
      <dgm:spPr/>
    </dgm:pt>
  </dgm:ptLst>
  <dgm:cxnLst>
    <dgm:cxn modelId="{1CE0A1DB-66F3-426E-911D-418E6802ED87}" type="presOf" srcId="{F4A18A9E-B222-4611-B45B-A24885C39F8E}" destId="{E0096372-B7C5-472D-BD54-4011C6DFFA2F}" srcOrd="0" destOrd="0" presId="urn:microsoft.com/office/officeart/2005/8/layout/hProcess11"/>
    <dgm:cxn modelId="{7C5BB7FD-C4F0-46F0-A839-4E03E5540EE7}" type="presOf" srcId="{911BA342-4111-4065-BE2E-1F2C5D892B46}" destId="{72726DE5-E4D5-4171-8934-BDA31AC4429E}" srcOrd="0" destOrd="0" presId="urn:microsoft.com/office/officeart/2005/8/layout/hProcess11"/>
    <dgm:cxn modelId="{A0E88AC3-E24B-431B-BDC1-F5B5956EF291}" srcId="{911BA342-4111-4065-BE2E-1F2C5D892B46}" destId="{D3027E0A-0EF4-4140-B6CE-65D6D4BA3F45}" srcOrd="2" destOrd="0" parTransId="{8170B8F3-1F10-45AC-854F-5C462C1C6D85}" sibTransId="{A3135C5B-E487-4E2E-A98F-B00CF3F4CFD2}"/>
    <dgm:cxn modelId="{EFEB98ED-414A-4F4D-ACC0-FE96CFBE796A}" type="presOf" srcId="{CFBB4017-6B6F-456F-A4CE-314EED0E06C3}" destId="{5F02AD40-9882-4965-8E8E-B118B91543E5}" srcOrd="0" destOrd="0" presId="urn:microsoft.com/office/officeart/2005/8/layout/hProcess11"/>
    <dgm:cxn modelId="{37CD0B39-46A4-4864-AB7F-4D28087BD1D0}" srcId="{911BA342-4111-4065-BE2E-1F2C5D892B46}" destId="{CFBB4017-6B6F-456F-A4CE-314EED0E06C3}" srcOrd="0" destOrd="0" parTransId="{F4D00F1F-2EB1-4D55-8A82-12DD836BC828}" sibTransId="{06C941FA-52D2-443A-99AF-5762DC2BF403}"/>
    <dgm:cxn modelId="{597773F8-5753-4687-AA98-A51530A64C95}" srcId="{911BA342-4111-4065-BE2E-1F2C5D892B46}" destId="{F4A18A9E-B222-4611-B45B-A24885C39F8E}" srcOrd="1" destOrd="0" parTransId="{83A59AC7-CA85-41AB-94A3-057D4909C609}" sibTransId="{2B4EB984-3CDA-4317-9469-714FA6188E31}"/>
    <dgm:cxn modelId="{063AE78B-D69E-4812-AC9C-0817E0ED52AD}" type="presOf" srcId="{D3027E0A-0EF4-4140-B6CE-65D6D4BA3F45}" destId="{B87C7D43-5013-4502-AE1F-0569478CBA03}" srcOrd="0" destOrd="0" presId="urn:microsoft.com/office/officeart/2005/8/layout/hProcess11"/>
    <dgm:cxn modelId="{C5C8B984-B329-43E4-915B-D1EAC1F54F1C}" type="presParOf" srcId="{72726DE5-E4D5-4171-8934-BDA31AC4429E}" destId="{AA6BF1DC-07AE-42A1-8AF8-868EE409E395}" srcOrd="0" destOrd="0" presId="urn:microsoft.com/office/officeart/2005/8/layout/hProcess11"/>
    <dgm:cxn modelId="{BA1BCE8F-1A0D-4A02-8954-3BE12A64594D}" type="presParOf" srcId="{72726DE5-E4D5-4171-8934-BDA31AC4429E}" destId="{A790C019-9555-480E-9FD4-0B01F349F35F}" srcOrd="1" destOrd="0" presId="urn:microsoft.com/office/officeart/2005/8/layout/hProcess11"/>
    <dgm:cxn modelId="{DAE9C699-CB8C-443F-B379-A91B337A08C0}" type="presParOf" srcId="{A790C019-9555-480E-9FD4-0B01F349F35F}" destId="{83B4317D-C684-43FA-BDBA-B81D085CDD95}" srcOrd="0" destOrd="0" presId="urn:microsoft.com/office/officeart/2005/8/layout/hProcess11"/>
    <dgm:cxn modelId="{8318570B-E3E2-4C4F-96F0-C46807C90239}" type="presParOf" srcId="{83B4317D-C684-43FA-BDBA-B81D085CDD95}" destId="{5F02AD40-9882-4965-8E8E-B118B91543E5}" srcOrd="0" destOrd="0" presId="urn:microsoft.com/office/officeart/2005/8/layout/hProcess11"/>
    <dgm:cxn modelId="{027FF840-0D31-452B-B8DD-B0C00C8723C6}" type="presParOf" srcId="{83B4317D-C684-43FA-BDBA-B81D085CDD95}" destId="{393079DD-A0D3-4AF1-8ED7-A6B580041167}" srcOrd="1" destOrd="0" presId="urn:microsoft.com/office/officeart/2005/8/layout/hProcess11"/>
    <dgm:cxn modelId="{1C459DE5-B9D3-48F0-8551-7FDBF555AEAC}" type="presParOf" srcId="{83B4317D-C684-43FA-BDBA-B81D085CDD95}" destId="{095862E5-BE50-43B7-A632-15D5C3D57020}" srcOrd="2" destOrd="0" presId="urn:microsoft.com/office/officeart/2005/8/layout/hProcess11"/>
    <dgm:cxn modelId="{237C0812-7394-4A30-AEAC-41AFB88FEFEB}" type="presParOf" srcId="{A790C019-9555-480E-9FD4-0B01F349F35F}" destId="{F3FBD4AC-A5C6-4C02-B16F-2B3B32CC6CB5}" srcOrd="1" destOrd="0" presId="urn:microsoft.com/office/officeart/2005/8/layout/hProcess11"/>
    <dgm:cxn modelId="{E769C1C2-25B6-41B6-909C-6E64DF22C425}" type="presParOf" srcId="{A790C019-9555-480E-9FD4-0B01F349F35F}" destId="{B1E4D35B-5666-4C12-A3AD-93A1707F354F}" srcOrd="2" destOrd="0" presId="urn:microsoft.com/office/officeart/2005/8/layout/hProcess11"/>
    <dgm:cxn modelId="{2156E0AF-4B01-4D72-A5DB-62E6D217DF36}" type="presParOf" srcId="{B1E4D35B-5666-4C12-A3AD-93A1707F354F}" destId="{E0096372-B7C5-472D-BD54-4011C6DFFA2F}" srcOrd="0" destOrd="0" presId="urn:microsoft.com/office/officeart/2005/8/layout/hProcess11"/>
    <dgm:cxn modelId="{CC28B561-824E-4BFA-BA35-5FA3E3000FD8}" type="presParOf" srcId="{B1E4D35B-5666-4C12-A3AD-93A1707F354F}" destId="{2BEDBF64-7B56-4073-84D8-B66AF0D22504}" srcOrd="1" destOrd="0" presId="urn:microsoft.com/office/officeart/2005/8/layout/hProcess11"/>
    <dgm:cxn modelId="{F3F6DDCD-74BA-4948-8884-4C07A67732ED}" type="presParOf" srcId="{B1E4D35B-5666-4C12-A3AD-93A1707F354F}" destId="{0067F3DC-4101-4BF9-854F-430737592D89}" srcOrd="2" destOrd="0" presId="urn:microsoft.com/office/officeart/2005/8/layout/hProcess11"/>
    <dgm:cxn modelId="{035FC7F2-9F79-427C-BBFA-A10FFE771EA5}" type="presParOf" srcId="{A790C019-9555-480E-9FD4-0B01F349F35F}" destId="{B2276711-F190-4641-ACE4-45745D9E41DE}" srcOrd="3" destOrd="0" presId="urn:microsoft.com/office/officeart/2005/8/layout/hProcess11"/>
    <dgm:cxn modelId="{C88E3D9B-C22B-4DDA-A558-88240BB1E522}" type="presParOf" srcId="{A790C019-9555-480E-9FD4-0B01F349F35F}" destId="{8D64444F-2646-49A6-978C-7A302B4580B6}" srcOrd="4" destOrd="0" presId="urn:microsoft.com/office/officeart/2005/8/layout/hProcess11"/>
    <dgm:cxn modelId="{6B71E876-2054-4224-952A-CD2C800EC4D0}" type="presParOf" srcId="{8D64444F-2646-49A6-978C-7A302B4580B6}" destId="{B87C7D43-5013-4502-AE1F-0569478CBA03}" srcOrd="0" destOrd="0" presId="urn:microsoft.com/office/officeart/2005/8/layout/hProcess11"/>
    <dgm:cxn modelId="{530320F0-7A82-4DC7-A22C-3F548152B9B5}" type="presParOf" srcId="{8D64444F-2646-49A6-978C-7A302B4580B6}" destId="{A4E70BB7-F545-481E-96FB-A72FFC0AFAF3}" srcOrd="1" destOrd="0" presId="urn:microsoft.com/office/officeart/2005/8/layout/hProcess11"/>
    <dgm:cxn modelId="{A55D39E3-CA4A-4186-87F9-735216F3C68F}" type="presParOf" srcId="{8D64444F-2646-49A6-978C-7A302B4580B6}" destId="{778D9C14-87DD-46C8-826C-8CBE4C62CF50}" srcOrd="2" destOrd="0" presId="urn:microsoft.com/office/officeart/2005/8/layout/hProcess1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B72F44-5997-4BCF-9735-5907EAEB3F3D}" type="datetimeFigureOut">
              <a:rPr lang="en-US" smtClean="0"/>
              <a:pPr/>
              <a:t>12/9/2021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4BF19F-5794-423C-BF35-FF52794A308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301D3-1600-496D-BEE5-B3776433DF1F}" type="datetimeFigureOut">
              <a:rPr lang="en-US" smtClean="0"/>
              <a:pPr/>
              <a:t>12/9/2021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C9D90-FE43-480D-80DC-A431BA3FCEC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Hi my name is Andrew Bagnara, and this is my capstone proposal presentation titled “Utilizing Lidar and Aerial Imagery to Identify Vernal Pool Edges in an Upland Habitat Analysis.”  My advisor for this project has been Karen Schuckman.</a:t>
            </a:r>
            <a:endParaRPr lang="en-US" sz="18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 have more detailed information here on the various species Massachusetts has declared as obligate species for vernal pools. From the Certification Guidelines, obligate species means “vertebrate and invertebrate species that require vernal pools for all or a portion of their life cycle and are unable to successfully complete their life cycle without vernal pools.”  So these listed species rely on these pools </a:t>
            </a:r>
            <a:r>
              <a:rPr lang="en-US" sz="1600" dirty="0" smtClean="0"/>
              <a:t>for </a:t>
            </a:r>
            <a:r>
              <a:rPr lang="en-US" sz="1600" dirty="0" smtClean="0"/>
              <a:t>their survival in Massachusetts.</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history of vernal pool regulation in Massachusetts mainly falls </a:t>
            </a:r>
            <a:r>
              <a:rPr lang="en-US" sz="1600" dirty="0" smtClean="0"/>
              <a:t>into </a:t>
            </a:r>
            <a:r>
              <a:rPr lang="en-US" sz="1600" dirty="0" smtClean="0"/>
              <a:t>4 pieces of legislation.  Without boring you with the details of each, I’ll summarize some useful information provided by the Vernal Pool Association and Wetlands Protection Act.  For a pool to be protected under the Wetlands Protection Act, it must be a state certified pool, but pools may also gain protection through the other 3 acts listed.  Local governments may also enact their own regulations for protection as well while mostly adhering to the Wetlands Protection Act which protects the pool and up to 100 ft upland from the water edge.</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 wanted to provide this image which comes from a document called Protecting vernal Pools by the Vernal Pool Association to help illustrate what state regulations protect in a vernal pool habitat.  The inner red circle shows the water’s edge of a certified vernal </a:t>
            </a:r>
            <a:r>
              <a:rPr lang="en-US" sz="1600" dirty="0" smtClean="0"/>
              <a:t>pool full of water.  </a:t>
            </a:r>
            <a:r>
              <a:rPr lang="en-US" sz="1600" dirty="0" smtClean="0"/>
              <a:t>The outer ring then represents the 100 foot line buffered from the water’s edge.  So when the state says vernal pool habitat, it is referring to the area within the 100 foot line.</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100 foot upland buffer designated by the state was established because it provided upland habitat for the breeding species, but studies have shown that just 100 feet of upland protection can be insufficient in providing enough habitat for the upland migration ranges of some of the obligate species.  The spotted salamander and wood frog are both listed as obligate species in the certification document and shown in this image pulled from a document called Best Development Practices - Conserving Pool-Breeding Amphibians in Residential and Commercial Developments in the Northeastern United States.  As you can see, the spotted salamander migration distances range well beyond the 100 foot buffer, and the wood frog distances are far larger.  I’ll work to research more about these migration distances, but there seems to be a big disparity, mind you with expected reasons to be discussed in the next few slides.</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same management document describes the habitat  currently with possibility of protection through regulations within 100 feet </a:t>
            </a:r>
            <a:r>
              <a:rPr lang="en-US" sz="1600" dirty="0" smtClean="0"/>
              <a:t>as follows: </a:t>
            </a:r>
            <a:r>
              <a:rPr lang="en-US" sz="1600" b="1" dirty="0" smtClean="0"/>
              <a:t>*READ QUOTE*.  </a:t>
            </a:r>
            <a:endParaRPr lang="en-US" sz="1600" b="1"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Now let’s look at the habitat described beyond the 100 foot mark. </a:t>
            </a:r>
            <a:r>
              <a:rPr lang="en-US" sz="1600" b="1" dirty="0" smtClean="0"/>
              <a:t>*READ QUOTE*.  </a:t>
            </a:r>
            <a:r>
              <a:rPr lang="en-US" sz="1600" dirty="0" smtClean="0"/>
              <a:t>Adults are living and moving throughout this zone in breeding seasons if allotted.  Recommendations </a:t>
            </a:r>
            <a:r>
              <a:rPr lang="en-US" sz="1600" dirty="0" smtClean="0"/>
              <a:t>from the same document are </a:t>
            </a:r>
            <a:r>
              <a:rPr lang="en-US" sz="1600" dirty="0" smtClean="0"/>
              <a:t>to maintain shade, deep litter, and woody debris as well as minimize disturbances to the floor.</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With a bit of history and background of vernal pools in Massachusetts out of the way, let’s look at the summary of the perceived problem.  We do have state regulations implemented to protect vernal pools which is fairly unique as most states do not have vernal pool regulations at this time.  The size of the protection does seem to be controversial though as this alone does not seem enough to provide </a:t>
            </a:r>
            <a:r>
              <a:rPr lang="en-US" sz="1600" dirty="0" smtClean="0"/>
              <a:t>sufficient </a:t>
            </a:r>
            <a:r>
              <a:rPr lang="en-US" sz="1600" dirty="0" smtClean="0"/>
              <a:t>upland habitat to these breeding species.  One argument that could be made though is </a:t>
            </a:r>
            <a:r>
              <a:rPr lang="en-US" sz="1600" dirty="0" smtClean="0"/>
              <a:t>that </a:t>
            </a:r>
            <a:r>
              <a:rPr lang="en-US" sz="1600" dirty="0" smtClean="0"/>
              <a:t>100 feet is a compromise as it offers some upland protection without significantly hindering development throughout the state. </a:t>
            </a:r>
          </a:p>
        </p:txBody>
      </p:sp>
      <p:sp>
        <p:nvSpPr>
          <p:cNvPr id="4" name="Slide Number Placeholder 3"/>
          <p:cNvSpPr>
            <a:spLocks noGrp="1"/>
          </p:cNvSpPr>
          <p:nvPr>
            <p:ph type="sldNum" sz="quarter" idx="10"/>
          </p:nvPr>
        </p:nvSpPr>
        <p:spPr/>
        <p:txBody>
          <a:bodyPr/>
          <a:lstStyle/>
          <a:p>
            <a:fld id="{A18C9D90-FE43-480D-80DC-A431BA3FCEC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That said, I wanted to </a:t>
            </a:r>
            <a:r>
              <a:rPr lang="en-US" sz="1600" dirty="0" smtClean="0"/>
              <a:t>now </a:t>
            </a:r>
            <a:r>
              <a:rPr lang="en-US" sz="1600" dirty="0" smtClean="0"/>
              <a:t>offer up my </a:t>
            </a:r>
            <a:r>
              <a:rPr lang="en-US" sz="1600" dirty="0" smtClean="0"/>
              <a:t>themes </a:t>
            </a:r>
            <a:r>
              <a:rPr lang="en-US" sz="1600" dirty="0" smtClean="0"/>
              <a:t>going </a:t>
            </a:r>
            <a:r>
              <a:rPr lang="en-US" sz="1600" dirty="0" smtClean="0"/>
              <a:t>forward with my project.  </a:t>
            </a:r>
            <a:r>
              <a:rPr lang="en-US" sz="1600" b="1" dirty="0" smtClean="0"/>
              <a:t>*READ</a:t>
            </a:r>
            <a:r>
              <a:rPr lang="en-US" sz="1600" b="1" baseline="0" dirty="0" smtClean="0"/>
              <a:t> </a:t>
            </a:r>
            <a:r>
              <a:rPr lang="en-US" sz="1600" b="1" dirty="0" smtClean="0"/>
              <a:t>THEME*</a:t>
            </a:r>
          </a:p>
        </p:txBody>
      </p:sp>
      <p:sp>
        <p:nvSpPr>
          <p:cNvPr id="4" name="Slide Number Placeholder 3"/>
          <p:cNvSpPr>
            <a:spLocks noGrp="1"/>
          </p:cNvSpPr>
          <p:nvPr>
            <p:ph type="sldNum" sz="quarter" idx="10"/>
          </p:nvPr>
        </p:nvSpPr>
        <p:spPr/>
        <p:txBody>
          <a:bodyPr/>
          <a:lstStyle/>
          <a:p>
            <a:fld id="{A18C9D90-FE43-480D-80DC-A431BA3FCEC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scope of my project will be conducted in two phases.  Phase 1 will be to identify vernal pool habitat including upland zones for a study area in Barnstable County, MA.  As of now, I do not have a specific study area because of unknown system limitations with large amounts of high-res imagery.  I’ll plan to look into a specific town such as Falmouth which has a good amount of existing </a:t>
            </a:r>
            <a:r>
              <a:rPr lang="en-US" sz="1600" dirty="0" smtClean="0"/>
              <a:t>data. If </a:t>
            </a:r>
            <a:r>
              <a:rPr lang="en-US" sz="1600" dirty="0" smtClean="0"/>
              <a:t>I need to go to a smaller study </a:t>
            </a:r>
            <a:r>
              <a:rPr lang="en-US" sz="1600" dirty="0" smtClean="0"/>
              <a:t>area though, </a:t>
            </a:r>
            <a:r>
              <a:rPr lang="en-US" sz="1600" dirty="0" smtClean="0"/>
              <a:t>I will.</a:t>
            </a:r>
          </a:p>
          <a:p>
            <a:endParaRPr lang="en-US" sz="1600" dirty="0"/>
          </a:p>
          <a:p>
            <a:r>
              <a:rPr lang="en-US" sz="1600" dirty="0" smtClean="0"/>
              <a:t>Phase 2 will then be to determine how protected the upland habitats are with factors such as buildings and roads in a continuously developing environment.</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This is a brief outline of my proposed methodology starting with phase 1.  </a:t>
            </a:r>
            <a:r>
              <a:rPr lang="en-US" sz="1400" dirty="0" smtClean="0"/>
              <a:t>I </a:t>
            </a:r>
            <a:r>
              <a:rPr lang="en-US" sz="1400" dirty="0" smtClean="0"/>
              <a:t>will start by identifying a study area in Cape Cod that exhibits good  existing vernal pool data as well as </a:t>
            </a:r>
            <a:r>
              <a:rPr lang="en-US" sz="1400" dirty="0" smtClean="0"/>
              <a:t>a diverse </a:t>
            </a:r>
            <a:r>
              <a:rPr lang="en-US" sz="1400" dirty="0" smtClean="0"/>
              <a:t>landscape of wetlands, forests, development, etc.  Then I will acquire existing  lidar, imagery, vernal pool and other pertinent data of which most can be found on MassGIS.  Existing, recent methods of identifying vernal pools have involved both lidar and high resolution imagery, so I plan to use a combination of both to initially identify depressions in the landscape that can be refined by using other data.  One such intriguing lidar method from a study in Connecticut called </a:t>
            </a:r>
            <a:r>
              <a:rPr lang="en-US" sz="1400" dirty="0"/>
              <a:t>An Effective Method for Detecting Potential Woodland </a:t>
            </a:r>
            <a:r>
              <a:rPr lang="en-US" sz="1400" dirty="0" smtClean="0"/>
              <a:t>Vernal</a:t>
            </a:r>
            <a:r>
              <a:rPr lang="en-US" sz="1400" baseline="0" dirty="0" smtClean="0"/>
              <a:t> </a:t>
            </a:r>
            <a:r>
              <a:rPr lang="en-US" sz="1400" dirty="0" smtClean="0"/>
              <a:t>Pools </a:t>
            </a:r>
            <a:r>
              <a:rPr lang="en-US" sz="1400" dirty="0" smtClean="0"/>
              <a:t>Using High-Resolution LiDAR Data and Aerial Imagery involving lidar is a stochastic depression analysis.  This method extracts polygons from a </a:t>
            </a:r>
            <a:r>
              <a:rPr lang="en-US" sz="1400" dirty="0" smtClean="0"/>
              <a:t>lidar DEM </a:t>
            </a:r>
            <a:r>
              <a:rPr lang="en-US" sz="1400" dirty="0" smtClean="0"/>
              <a:t>which can be used to represent the water’s edge.  A key aspect of imagery used in this phase will be high resolution </a:t>
            </a:r>
            <a:r>
              <a:rPr lang="en-US" sz="1400" dirty="0" smtClean="0"/>
              <a:t>4-band </a:t>
            </a:r>
            <a:r>
              <a:rPr lang="en-US" sz="1400" dirty="0" smtClean="0"/>
              <a:t>imagery acquired during leaf-off conditions because </a:t>
            </a:r>
            <a:r>
              <a:rPr lang="en-US" sz="1400" dirty="0" smtClean="0"/>
              <a:t>many </a:t>
            </a:r>
            <a:r>
              <a:rPr lang="en-US" sz="1400" dirty="0" smtClean="0"/>
              <a:t>vernal pools exist in forested areas.  This type of imagery increases the likelihood of identifying vernal pool habitat as these bodies of water may also be dried up during summer.  As a way to check for errors in my resulting polygons, I will be using existing certified </a:t>
            </a:r>
            <a:r>
              <a:rPr lang="en-US" sz="1400" dirty="0" smtClean="0"/>
              <a:t>and </a:t>
            </a:r>
            <a:r>
              <a:rPr lang="en-US" sz="1400" dirty="0" smtClean="0"/>
              <a:t>potential vernal pool point data provided by the state.</a:t>
            </a:r>
            <a:endParaRPr lang="en-US" sz="14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It’s pertinent to this presentation for me to talk about my background and how it relates to my proposal idea.  After my undergrad degree, I began working in Massachusetts, specifically  in Barnstable County which you may know as Cape Cod.  I began here as an environmental AmeriCorps member learning about the biodiversity and fragile habitats in this unique part of the country.  I would eventually become a land manager for two town-based conservation groups in which one of my major responsibilities was wetland habitat management.  It was here that I was first introduced to the term ‘vernal pool’ and learned of their significance in the realm of conservation and how they are threatened due to development disturbances.  The state of Massachusetts is actually one of </a:t>
            </a:r>
            <a:r>
              <a:rPr lang="en-US" sz="1400" dirty="0" smtClean="0"/>
              <a:t>the few </a:t>
            </a:r>
            <a:r>
              <a:rPr lang="en-US" sz="1400" dirty="0" smtClean="0"/>
              <a:t>that has legal protection for vernal pools if certified and delegated by local </a:t>
            </a:r>
            <a:r>
              <a:rPr lang="en-US" sz="1400" dirty="0" smtClean="0"/>
              <a:t>governments, </a:t>
            </a:r>
            <a:r>
              <a:rPr lang="en-US" sz="1400" dirty="0" smtClean="0"/>
              <a:t>so I worked to identify and certify pools as part of my management duties.  The pools could sometimes be difficult to access or even notice due to their hydroperiods and size.  I was able to certify a handful of vernal pools for protection while </a:t>
            </a:r>
            <a:r>
              <a:rPr lang="en-US" sz="1400" dirty="0" smtClean="0"/>
              <a:t>there. </a:t>
            </a:r>
            <a:endParaRPr lang="en-US" sz="14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Once I have created a vernal pool polygon layer for the study area, I will be creating buffers from the </a:t>
            </a:r>
            <a:r>
              <a:rPr lang="en-US" sz="1600" dirty="0" smtClean="0"/>
              <a:t>water’s </a:t>
            </a:r>
            <a:r>
              <a:rPr lang="en-US" sz="1600" dirty="0" smtClean="0"/>
              <a:t>edge representing both the migration distances and the 100 foot protected zone implying if the pool were certified, it would </a:t>
            </a:r>
            <a:r>
              <a:rPr lang="en-US" sz="1600" dirty="0" smtClean="0"/>
              <a:t>be protected </a:t>
            </a:r>
            <a:r>
              <a:rPr lang="en-US" sz="1600" dirty="0" smtClean="0"/>
              <a:t>within that 100 foot zone.  The distances for migration zones will be designated after more research is done into the best representative distances of </a:t>
            </a:r>
            <a:r>
              <a:rPr lang="en-US" sz="1600" dirty="0" smtClean="0"/>
              <a:t>amphibians.  </a:t>
            </a:r>
            <a:r>
              <a:rPr lang="en-US" sz="1600" dirty="0" smtClean="0"/>
              <a:t>From here, I plan to do an analysis of the amount of disturbance within these buffers to determine how much disturbance is occurring within the protected zones and how much is occurring in the migration zones.  Of course disturbances would need to be defined, but I am envisioning land cover that could be classified as buildings or pavement would qualify as disturbances as they are defined that way in the Best Development Practices article referenced earlier.</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smtClean="0"/>
              <a:t>After the revisions of the Wetlands Protection Act to include vernal pool protection, The state of Massachusetts conducted an aerial imagery survey to identify potential vernal pools across the state.  As this was accomplished in 2001, the methods were very of the time which included interpretation of black and white 1:12000 </a:t>
            </a:r>
            <a:r>
              <a:rPr lang="en-US" sz="1600" dirty="0" smtClean="0"/>
              <a:t>scale aerial </a:t>
            </a:r>
            <a:r>
              <a:rPr lang="en-US" sz="1600" dirty="0" smtClean="0"/>
              <a:t>photos under a stereograph to add 3 dimensional viewing.  Interpreters determined which bodies of water would be worth giving the title of potential vernal pool which has been a great tool ever since to help guide folks in their field certifications.  The dataset does also include points for certified pools as they come through the certification process.  I plan to use this dataset as a way to check my results for accuracy.  It’s important to note that my resulting polygons can not be labeled as certified vernal pools as there are no ground truth to them unless they are represented by a CVP point</a:t>
            </a:r>
            <a:r>
              <a:rPr lang="en-US" sz="1600" dirty="0" smtClean="0"/>
              <a:t>.  These images were taken from a MassGIS data viewer and show the</a:t>
            </a:r>
            <a:r>
              <a:rPr lang="en-US" sz="1600" baseline="0" dirty="0" smtClean="0"/>
              <a:t> PVP and CVP points available in a town like Falmouth.</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smtClean="0"/>
              <a:t>I will also plan to use the above layers for my analysis in identifying and refining the depression polygons into potential vernal pools.  </a:t>
            </a:r>
            <a:r>
              <a:rPr lang="en-US" sz="1600" dirty="0" smtClean="0"/>
              <a:t>Lidar data will be accessed through</a:t>
            </a:r>
            <a:r>
              <a:rPr lang="en-US" sz="1600" baseline="0" dirty="0" smtClean="0"/>
              <a:t> USGS as point cloud data and has 1 meter nominal point spacing while collected from 2013-2014.  The 4 band imagery tiles have a resolution of 15 cm and were collected during leaf-off conditions.  These are available on MassGIS.  </a:t>
            </a:r>
            <a:r>
              <a:rPr lang="en-US" sz="1600" dirty="0" smtClean="0"/>
              <a:t>The </a:t>
            </a:r>
            <a:r>
              <a:rPr lang="en-US" sz="1600" dirty="0" smtClean="0"/>
              <a:t>NHD water body dataset provides polygons of known bodies of water which will be helpful in determining if the bodies identified in my analysis have inlets or outlets</a:t>
            </a:r>
            <a:r>
              <a:rPr lang="en-US" sz="1600" dirty="0" smtClean="0"/>
              <a:t>.  This is also available on MassGIS  The</a:t>
            </a:r>
            <a:r>
              <a:rPr lang="en-US" sz="1600" baseline="0" dirty="0" smtClean="0"/>
              <a:t> structures dataset is available on MassGIS and consists of 2 dimensional roof outlines of buildings larger than 150 square feet</a:t>
            </a:r>
            <a:r>
              <a:rPr lang="en-US" sz="1600" dirty="0" smtClean="0"/>
              <a:t>.  I am also considering available wetlands data for Massachusetts.  One</a:t>
            </a:r>
            <a:r>
              <a:rPr lang="en-US" sz="1600" baseline="0" dirty="0" smtClean="0"/>
              <a:t> example would be the National Wetlands Inventory dataset created by US Fish and Wildlife Service and has been updated as recent as 2020.  This would provide more reference water bodies to compare my results to.</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This project will no doubt bring about some challenges that I will need to address.  I foresee a few right now including qualifying pool edges based on </a:t>
            </a:r>
            <a:r>
              <a:rPr lang="en-US" sz="1600" dirty="0" smtClean="0"/>
              <a:t>when </a:t>
            </a:r>
            <a:r>
              <a:rPr lang="en-US" sz="1600" dirty="0" smtClean="0"/>
              <a:t>the data was collected.  What I mean by this is that I will need to look into various factors to qualify the water edge polygons such as how the rainfall that year compared to others  It’s possible the data used represents a time when the pools were not at their maximum capacity or even mean capacity.  As shown in the image below, a pool’s edge fluctuates, but I want to capture the bodies of water when full or nearly full.  Additionally, working with large datasets like high resolution imagery  could pose a problem when processing on my personal computer.  It is possible cloud solutions may need to be consulted to advance the project along.  A third challenge is determining which bodies of water would qualify as potential vernal pools as opposed to perennial wetlands  Through research of previously tried methods in other research projects, I will utilize available data in a way that I believe best accomplishes this and document the methods used as I go.</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I anticipate some meaningful results from this project that expand on research done by others in Massachusetts regarding vernal pool identification.  The first of which will be a newly defined layer showing potential vernal </a:t>
            </a:r>
            <a:r>
              <a:rPr lang="en-US" sz="1600" dirty="0" smtClean="0"/>
              <a:t>pools in the study area  </a:t>
            </a:r>
            <a:r>
              <a:rPr lang="en-US" sz="1600" dirty="0" smtClean="0"/>
              <a:t>The potential vernal pool data which is the most readily available to the public in Massachusetts was created in 2001.  As we are now 20 years beyond then, newer, better techniques have been developed, and I plan to use them to create hopefully a more accurate potential vernal pool layer.  I will also be creating habitat migration maps throughout the study area which builds upon just locating and identifying the pools.  Here we will be able to see areas that should be left undisturbed to promote healthy populations in these habitats.  Statistics will then be a deliverable I plan to make part of this project in that they will show how disturbed these different zones are which will lead to some interesting discussion points regarding development on Cape Cod and the trade off to vernal pool habitat loss.</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Lastly, I wanted to show a brief timeline of how I expect things to go from here.  I will start with downloading and analyzing the data a bit more before proceeding to preprocessing everything to make sure the data is compatible with each other.  Then I will do the two phases of analysis before compiling results and discussion points.  Then I plan to present at a conference such as the ASPRS Annual Conference.  Finally, I will deliver the report after feedback from the conference.</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Thank you so much for listening to my proposal. I hope you enjoyed the presentation as much as this picture of a spotted salamander.  I hope you see the value in a project like this going forward, and I will now take questions.</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18C9D90-FE43-480D-80DC-A431BA3FCECB}" type="slidenum">
              <a:rPr lang="en-US" smtClean="0"/>
              <a:pPr/>
              <a:t>27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N</a:t>
            </a:r>
            <a:r>
              <a:rPr lang="en-US" sz="1600" dirty="0" smtClean="0"/>
              <a:t>ow </a:t>
            </a:r>
            <a:r>
              <a:rPr lang="en-US" sz="1600" dirty="0" smtClean="0"/>
              <a:t>that I have more skills in GIS and remote sensing, I thought returning to these habitats for a capstone project idea was a worthy cause</a:t>
            </a:r>
            <a:r>
              <a:rPr lang="en-US" sz="1600" dirty="0" smtClean="0"/>
              <a:t>.  That’s why I have chosen to have my study area here in Cape Cod.  The above image shows the boundary of Cape Cod, MA,</a:t>
            </a:r>
            <a:r>
              <a:rPr lang="en-US" sz="1600" baseline="0" dirty="0" smtClean="0"/>
              <a:t> and the exact study area will be determined based on size of data and computing resources.  I’ll note here that Cape Cod and Barnstable County are both referring to the pale area of the map above.</a:t>
            </a:r>
          </a:p>
        </p:txBody>
      </p:sp>
      <p:sp>
        <p:nvSpPr>
          <p:cNvPr id="4" name="Slide Number Placeholder 3"/>
          <p:cNvSpPr>
            <a:spLocks noGrp="1"/>
          </p:cNvSpPr>
          <p:nvPr>
            <p:ph type="sldNum" sz="quarter" idx="10"/>
          </p:nvPr>
        </p:nvSpPr>
        <p:spPr/>
        <p:txBody>
          <a:bodyPr/>
          <a:lstStyle/>
          <a:p>
            <a:fld id="{A18C9D90-FE43-480D-80DC-A431BA3FCEC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Here are the main </a:t>
            </a:r>
            <a:r>
              <a:rPr lang="en-US" sz="1600" dirty="0" smtClean="0"/>
              <a:t>goals and objectives </a:t>
            </a:r>
            <a:r>
              <a:rPr lang="en-US" sz="1600" dirty="0" smtClean="0"/>
              <a:t>I have for this project.</a:t>
            </a:r>
          </a:p>
          <a:p>
            <a:endParaRPr lang="en-US" sz="1600" dirty="0"/>
          </a:p>
          <a:p>
            <a:r>
              <a:rPr lang="en-US" sz="1600" dirty="0" smtClean="0"/>
              <a:t>*Reads goals and </a:t>
            </a:r>
            <a:r>
              <a:rPr lang="en-US" sz="1600" dirty="0" smtClean="0"/>
              <a:t>Objectives</a:t>
            </a:r>
          </a:p>
          <a:p>
            <a:endParaRPr lang="en-US" sz="1600" dirty="0" smtClean="0"/>
          </a:p>
          <a:p>
            <a:r>
              <a:rPr lang="en-US" sz="1600" dirty="0" smtClean="0"/>
              <a:t>#2 (after reading goal) This is when water bodies are at their fullest through the year</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At this point, you may be familiar with the term vernal pool or vernal pond, but it would be surprising if we all had the same definition.  In research, I had found while mostly similar, vernal pools were described differently from study to study.  The first definition taken from a forest management guideline article on vernal pools defines them as </a:t>
            </a:r>
            <a:r>
              <a:rPr lang="en-US" sz="1600" b="1" dirty="0" smtClean="0"/>
              <a:t>*READS FIRST*.  </a:t>
            </a:r>
            <a:r>
              <a:rPr lang="en-US" sz="1600" dirty="0" smtClean="0"/>
              <a:t>The second definition taken from a vernal pool lidar project which I’ll go into a lot later, describes them as </a:t>
            </a:r>
            <a:r>
              <a:rPr lang="en-US" sz="1600" b="1" dirty="0" smtClean="0"/>
              <a:t>*READS SECOND*.  </a:t>
            </a:r>
            <a:r>
              <a:rPr lang="en-US" sz="1600" dirty="0" smtClean="0"/>
              <a:t>This definition is very much tailored to the type of analysis and what they could confidently call a vernal pool based on their methods and results.  Another one taken from the Vernal Pool Association says </a:t>
            </a:r>
            <a:r>
              <a:rPr lang="en-US" sz="1600" b="1" dirty="0" smtClean="0"/>
              <a:t>*READS THIRD*.  </a:t>
            </a:r>
            <a:endParaRPr lang="en-US" sz="1600" b="1"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 have a few images here to help better understand what these pools look like, both of which are located on Cape Cod.  The one on the left was taken in </a:t>
            </a:r>
            <a:r>
              <a:rPr lang="en-US" sz="1600" dirty="0" smtClean="0"/>
              <a:t>the town of Barnstable</a:t>
            </a:r>
            <a:r>
              <a:rPr lang="en-US" sz="1600" dirty="0" smtClean="0"/>
              <a:t>, and </a:t>
            </a:r>
            <a:r>
              <a:rPr lang="en-US" sz="1600" dirty="0" smtClean="0"/>
              <a:t>it’s </a:t>
            </a:r>
            <a:r>
              <a:rPr lang="en-US" sz="1600" dirty="0" smtClean="0"/>
              <a:t>important to note the clear water edge in this image.  In contrast, the image on the right also shows a vernal pool but one with much less uniformity in declaring the water’s edge.  These images were taken at a time when the depressions contained water, so most likely during the winter.  During warmer months, these pools would most likely be dry which is a key characteristic of a vernal pool.  This creates a habitat safe for certain breeding species who rely on these habitats to survive because there would be no fish predation in a water body like this.</a:t>
            </a:r>
            <a:endParaRPr lang="en-US" sz="16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So why are they important and the focus of my study? </a:t>
            </a:r>
            <a:r>
              <a:rPr lang="en-US" sz="1400" dirty="0" smtClean="0"/>
              <a:t>These </a:t>
            </a:r>
            <a:r>
              <a:rPr lang="en-US" sz="1400" dirty="0" smtClean="0"/>
              <a:t>habitat are critical breeding habitat for those obligate and facultative species due to the uniqueness of the changing hydro period and </a:t>
            </a:r>
            <a:r>
              <a:rPr lang="en-US" sz="1400" dirty="0" smtClean="0"/>
              <a:t>upland </a:t>
            </a:r>
            <a:r>
              <a:rPr lang="en-US" sz="1400" dirty="0" smtClean="0"/>
              <a:t>habitat in which these species spend </a:t>
            </a:r>
            <a:r>
              <a:rPr lang="en-US" sz="1400" dirty="0" smtClean="0"/>
              <a:t>95% </a:t>
            </a:r>
            <a:r>
              <a:rPr lang="en-US" sz="1400" dirty="0" smtClean="0"/>
              <a:t>of the year in.  They are also important in their role as stepping stones to other water habitats.   A study done in Maine on wetland simulations concluded that the loss of small wetlands like vernal pools poses a significant risk of species extinction and the erosion of their ability to disperse to new areas.  Also, development has contributed heavily to much of the habitat loss over the years.  According to a study by Jamie King on their paper “Loss of Diversity as a Consequence of Habitat Destruction in California Vernal Pools”, California’s Central Valley is estimated to have lost anywhere from 50-85% of vernal pool habitat since settlement.  Cape Cod has seen increases in development over the years to a lesser extent, but the importance of identifying these habitats remains.</a:t>
            </a:r>
          </a:p>
          <a:p>
            <a:endParaRPr lang="en-US" sz="1400" dirty="0"/>
          </a:p>
          <a:p>
            <a:r>
              <a:rPr lang="en-US" sz="1400" dirty="0" smtClean="0"/>
              <a:t>The picture below is of an obligate species the fairy shrimp.</a:t>
            </a:r>
            <a:endParaRPr lang="en-US" sz="14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Autofit/>
          </a:bodyPr>
          <a:lstStyle/>
          <a:p>
            <a:r>
              <a:rPr lang="en-US" sz="1400" dirty="0" smtClean="0"/>
              <a:t>The state of Massachusetts has a growing history in vernal pool management and study; and thus, has a legally backed definition.  From the Mass Wetlands Protection Act, “Vernal Pool Habitat means confined basin depressions which, at least in most years, hold water for a minimum of two continuous months during the spring and/or summer, and which are free of adult fish populations, as well as the area within 100 feet of the mean annual boundaries of such depressions, to the extent that such habitat is within an Area Subject to </a:t>
            </a:r>
            <a:r>
              <a:rPr lang="en-US" sz="1400" dirty="0" smtClean="0"/>
              <a:t>Protection. </a:t>
            </a:r>
            <a:r>
              <a:rPr lang="en-US" sz="1400" dirty="0" smtClean="0"/>
              <a:t>These areas are essential breeding habitat, and provide other extremely important wildlife habitat functions during non breeding season as well, for a variety of amphibian species such as wood frog (Rana sylvatica) and the spotted salamander (Ambystoma macultum), and are important habitat for other wildlife species.”</a:t>
            </a:r>
          </a:p>
          <a:p>
            <a:endParaRPr lang="en-US" sz="1400" dirty="0"/>
          </a:p>
          <a:p>
            <a:r>
              <a:rPr lang="en-US" sz="1400" dirty="0" smtClean="0"/>
              <a:t>So within that definition, we have a big emphasis on indicator wildlife as a necessity for the habitat to be vernal.  This leads me into the certification process in Massachusetts for vernal pools and the 2001 effort to identify potential vernal pools using aerial imagery.</a:t>
            </a:r>
            <a:endParaRPr lang="en-US" sz="1400"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To become state-recognized protected habitats, Massachusetts has set up a certification process through the NHESP (Natural Heritage &amp; Endangered Species Program) which identifies certain criteria needed tot be </a:t>
            </a:r>
            <a:r>
              <a:rPr lang="en-US" sz="1600" dirty="0" smtClean="0"/>
              <a:t>me</a:t>
            </a:r>
            <a:r>
              <a:rPr lang="en-US" sz="1600" b="0" dirty="0" smtClean="0"/>
              <a:t>t</a:t>
            </a:r>
            <a:r>
              <a:rPr lang="en-US" sz="1600" b="0" baseline="0" dirty="0" smtClean="0"/>
              <a:t>. This figure shows us some of the methods required through the state certification document.</a:t>
            </a:r>
            <a:r>
              <a:rPr lang="en-US" sz="1600" b="0" dirty="0" smtClean="0"/>
              <a:t>  </a:t>
            </a:r>
            <a:r>
              <a:rPr lang="en-US" sz="1600" b="1" dirty="0" smtClean="0"/>
              <a:t>*EXPLAIN PICTURE*</a:t>
            </a:r>
            <a:endParaRPr lang="en-US" sz="1600" b="1" dirty="0"/>
          </a:p>
        </p:txBody>
      </p:sp>
      <p:sp>
        <p:nvSpPr>
          <p:cNvPr id="4" name="Slide Number Placeholder 3"/>
          <p:cNvSpPr>
            <a:spLocks noGrp="1"/>
          </p:cNvSpPr>
          <p:nvPr>
            <p:ph type="sldNum" sz="quarter" idx="10"/>
          </p:nvPr>
        </p:nvSpPr>
        <p:spPr/>
        <p:txBody>
          <a:bodyPr/>
          <a:lstStyle/>
          <a:p>
            <a:fld id="{A18C9D90-FE43-480D-80DC-A431BA3FCEC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p>
            <a:fld id="{9DBB9201-DC06-4722-9FF5-2201CC08B389}" type="datetimeFigureOut">
              <a:rPr lang="en-US" smtClean="0"/>
              <a:pPr/>
              <a:t>12/9/2021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3CD4C3D-3C56-43FC-ADE5-5FE6FA00603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BB9201-DC06-4722-9FF5-2201CC08B389}"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CD4C3D-3C56-43FC-ADE5-5FE6FA0060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BB9201-DC06-4722-9FF5-2201CC08B389}"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CD4C3D-3C56-43FC-ADE5-5FE6FA0060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BB9201-DC06-4722-9FF5-2201CC08B389}"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CD4C3D-3C56-43FC-ADE5-5FE6FA0060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BB9201-DC06-4722-9FF5-2201CC08B389}"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CD4C3D-3C56-43FC-ADE5-5FE6FA00603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BB9201-DC06-4722-9FF5-2201CC08B389}" type="datetimeFigureOut">
              <a:rPr lang="en-US" smtClean="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CD4C3D-3C56-43FC-ADE5-5FE6FA0060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BB9201-DC06-4722-9FF5-2201CC08B389}" type="datetimeFigureOut">
              <a:rPr lang="en-US" smtClean="0"/>
              <a:pPr/>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CD4C3D-3C56-43FC-ADE5-5FE6FA0060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BB9201-DC06-4722-9FF5-2201CC08B389}" type="datetimeFigureOut">
              <a:rPr lang="en-US" smtClean="0"/>
              <a:pPr/>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CD4C3D-3C56-43FC-ADE5-5FE6FA0060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B9201-DC06-4722-9FF5-2201CC08B389}" type="datetimeFigureOut">
              <a:rPr lang="en-US" smtClean="0"/>
              <a:pPr/>
              <a:t>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CD4C3D-3C56-43FC-ADE5-5FE6FA0060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BB9201-DC06-4722-9FF5-2201CC08B389}" type="datetimeFigureOut">
              <a:rPr lang="en-US" smtClean="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CD4C3D-3C56-43FC-ADE5-5FE6FA0060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BB9201-DC06-4722-9FF5-2201CC08B389}" type="datetimeFigureOut">
              <a:rPr lang="en-US" smtClean="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F3CD4C3D-3C56-43FC-ADE5-5FE6FA00603E}"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BB9201-DC06-4722-9FF5-2201CC08B389}" type="datetimeFigureOut">
              <a:rPr lang="en-US" smtClean="0"/>
              <a:pPr/>
              <a:t>12/9/2021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CD4C3D-3C56-43FC-ADE5-5FE6FA00603E}"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ss.gov/doc/310-cmr-1000-the-wetlands-protection-act/download" TargetMode="External"/><Relationship Id="rId7" Type="http://schemas.openxmlformats.org/officeDocument/2006/relationships/hyperlink" Target="https://www.vernalpool.org/vernal-pool-overview"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6289ec42-117d-420b-8d6d-9372b556ab1a.filesusr.com/ugd/f08fdb_6e3153ed68874ad4bebfa356a1138e8e.pdf" TargetMode="External"/><Relationship Id="rId5" Type="http://schemas.openxmlformats.org/officeDocument/2006/relationships/hyperlink" Target="https://www.mass.gov/doc/guidelines-for-the-certification-of-vernal-pool-habitat/download" TargetMode="External"/><Relationship Id="rId4" Type="http://schemas.openxmlformats.org/officeDocument/2006/relationships/hyperlink" Target="https://6289ec42-117d-420b-8d6d-9372b556ab1a.filesusr.com/ugd/f08fdb_57b7f051dfae41628846184fb66dc1b8.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7851648" cy="1828800"/>
          </a:xfrm>
        </p:spPr>
        <p:txBody>
          <a:bodyPr>
            <a:normAutofit fontScale="90000"/>
          </a:bodyPr>
          <a:lstStyle/>
          <a:p>
            <a:pPr algn="ctr"/>
            <a:r>
              <a:rPr lang="en-US" dirty="0" smtClean="0"/>
              <a:t>Utilizing Lidar and Aerial Imagery to Identify Vernal Pool Edges in an Upland Habitat Analysis</a:t>
            </a:r>
            <a:endParaRPr lang="en-US" dirty="0"/>
          </a:p>
        </p:txBody>
      </p:sp>
      <p:sp>
        <p:nvSpPr>
          <p:cNvPr id="3" name="Subtitle 2"/>
          <p:cNvSpPr>
            <a:spLocks noGrp="1"/>
          </p:cNvSpPr>
          <p:nvPr>
            <p:ph type="subTitle" idx="1"/>
          </p:nvPr>
        </p:nvSpPr>
        <p:spPr>
          <a:xfrm>
            <a:off x="533400" y="4800600"/>
            <a:ext cx="7854696" cy="1219200"/>
          </a:xfrm>
        </p:spPr>
        <p:txBody>
          <a:bodyPr/>
          <a:lstStyle/>
          <a:p>
            <a:pPr algn="ctr"/>
            <a:r>
              <a:rPr lang="en-US" dirty="0" smtClean="0">
                <a:latin typeface="Times New Roman" pitchFamily="18" charset="0"/>
                <a:cs typeface="Times New Roman" pitchFamily="18" charset="0"/>
              </a:rPr>
              <a:t>Andrew Bagnara</a:t>
            </a:r>
          </a:p>
          <a:p>
            <a:pPr algn="ctr"/>
            <a:r>
              <a:rPr lang="en-US" dirty="0" smtClean="0">
                <a:latin typeface="Times New Roman" pitchFamily="18" charset="0"/>
                <a:cs typeface="Times New Roman" pitchFamily="18" charset="0"/>
              </a:rPr>
              <a:t>Advisor: Karen </a:t>
            </a:r>
            <a:r>
              <a:rPr lang="en-US" dirty="0" smtClean="0">
                <a:latin typeface="Times New Roman" pitchFamily="18" charset="0"/>
                <a:cs typeface="Times New Roman" pitchFamily="18" charset="0"/>
              </a:rPr>
              <a:t>Schuckman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rmAutofit/>
          </a:bodyPr>
          <a:lstStyle/>
          <a:p>
            <a:pPr algn="ctr"/>
            <a:r>
              <a:rPr lang="en-US" sz="3600" dirty="0" smtClean="0"/>
              <a:t>Massachusetts Certified Vernal Pools</a:t>
            </a:r>
            <a:endParaRPr lang="en-US" sz="3600" dirty="0"/>
          </a:p>
        </p:txBody>
      </p:sp>
      <p:pic>
        <p:nvPicPr>
          <p:cNvPr id="3074" name="Picture 2"/>
          <p:cNvPicPr>
            <a:picLocks noChangeAspect="1" noChangeArrowheads="1"/>
          </p:cNvPicPr>
          <p:nvPr/>
        </p:nvPicPr>
        <p:blipFill>
          <a:blip r:embed="rId3"/>
          <a:srcRect/>
          <a:stretch>
            <a:fillRect/>
          </a:stretch>
        </p:blipFill>
        <p:spPr bwMode="auto">
          <a:xfrm>
            <a:off x="1447800" y="1752600"/>
            <a:ext cx="6042422" cy="4800600"/>
          </a:xfrm>
          <a:prstGeom prst="rect">
            <a:avLst/>
          </a:prstGeom>
          <a:noFill/>
          <a:ln w="9525">
            <a:noFill/>
            <a:miter lim="800000"/>
            <a:headEnd/>
            <a:tailEnd/>
          </a:ln>
          <a:effectLst/>
        </p:spPr>
      </p:pic>
      <p:sp>
        <p:nvSpPr>
          <p:cNvPr id="7" name="TextBox 6"/>
          <p:cNvSpPr txBox="1"/>
          <p:nvPr/>
        </p:nvSpPr>
        <p:spPr>
          <a:xfrm>
            <a:off x="1447800" y="6611779"/>
            <a:ext cx="5867400" cy="246221"/>
          </a:xfrm>
          <a:prstGeom prst="rect">
            <a:avLst/>
          </a:prstGeom>
          <a:noFill/>
        </p:spPr>
        <p:txBody>
          <a:bodyPr wrap="square" rtlCol="0">
            <a:spAutoFit/>
          </a:bodyPr>
          <a:lstStyle/>
          <a:p>
            <a:r>
              <a:rPr lang="en-US" sz="1000" dirty="0" smtClean="0"/>
              <a:t>Source: https://www.mass.gov/doc/guidelines-for-the-certification-of-vernal-pool-habitat/download</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Autofit/>
          </a:bodyPr>
          <a:lstStyle/>
          <a:p>
            <a:pPr algn="ctr"/>
            <a:r>
              <a:rPr lang="en-US" sz="2800" dirty="0" smtClean="0"/>
              <a:t>History of Massachusetts Regulation Efforts for Vernal Pools</a:t>
            </a:r>
            <a:endParaRPr lang="en-US" sz="2800" dirty="0"/>
          </a:p>
        </p:txBody>
      </p:sp>
      <p:sp>
        <p:nvSpPr>
          <p:cNvPr id="5" name="Subtitle 2"/>
          <p:cNvSpPr>
            <a:spLocks noGrp="1"/>
          </p:cNvSpPr>
          <p:nvPr>
            <p:ph type="subTitle" idx="1"/>
          </p:nvPr>
        </p:nvSpPr>
        <p:spPr>
          <a:xfrm>
            <a:off x="533400" y="1828800"/>
            <a:ext cx="7854696" cy="4648200"/>
          </a:xfrm>
        </p:spPr>
        <p:txBody>
          <a:bodyPr>
            <a:normAutofit lnSpcReduction="10000"/>
          </a:bodyPr>
          <a:lstStyle/>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1987 amendment to Massachusetts Wetlands Protection Act </a:t>
            </a:r>
            <a:r>
              <a:rPr lang="en-US" sz="2400" dirty="0" smtClean="0">
                <a:latin typeface="Times New Roman" pitchFamily="18" charset="0"/>
                <a:cs typeface="Times New Roman" pitchFamily="18" charset="0"/>
              </a:rPr>
              <a:t>-310 </a:t>
            </a:r>
            <a:r>
              <a:rPr lang="en-US" sz="2400" dirty="0" smtClean="0">
                <a:latin typeface="Times New Roman" pitchFamily="18" charset="0"/>
                <a:cs typeface="Times New Roman" pitchFamily="18" charset="0"/>
              </a:rPr>
              <a:t>CMR </a:t>
            </a:r>
            <a:r>
              <a:rPr lang="en-US" sz="2400" dirty="0" smtClean="0">
                <a:latin typeface="Times New Roman" pitchFamily="18" charset="0"/>
                <a:cs typeface="Times New Roman" pitchFamily="18" charset="0"/>
              </a:rPr>
              <a:t>10.00</a:t>
            </a: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Surface Water Quality Standards </a:t>
            </a:r>
            <a:r>
              <a:rPr lang="en-US" sz="2400" dirty="0" smtClean="0">
                <a:latin typeface="Times New Roman" pitchFamily="18" charset="0"/>
                <a:cs typeface="Times New Roman" pitchFamily="18" charset="0"/>
              </a:rPr>
              <a:t>-314 </a:t>
            </a:r>
            <a:r>
              <a:rPr lang="en-US" sz="2400" dirty="0" smtClean="0">
                <a:latin typeface="Times New Roman" pitchFamily="18" charset="0"/>
                <a:cs typeface="Times New Roman" pitchFamily="18" charset="0"/>
              </a:rPr>
              <a:t>CMR </a:t>
            </a:r>
            <a:r>
              <a:rPr lang="en-US" sz="2400" dirty="0" smtClean="0">
                <a:latin typeface="Times New Roman" pitchFamily="18" charset="0"/>
                <a:cs typeface="Times New Roman" pitchFamily="18" charset="0"/>
              </a:rPr>
              <a:t>4.00</a:t>
            </a: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Title 5 of the MA Environmental Code </a:t>
            </a:r>
            <a:r>
              <a:rPr lang="en-US" sz="2400" dirty="0" smtClean="0">
                <a:latin typeface="Times New Roman" pitchFamily="18" charset="0"/>
                <a:cs typeface="Times New Roman" pitchFamily="18" charset="0"/>
              </a:rPr>
              <a:t>-310 </a:t>
            </a:r>
            <a:r>
              <a:rPr lang="en-US" sz="2400" dirty="0" smtClean="0">
                <a:latin typeface="Times New Roman" pitchFamily="18" charset="0"/>
                <a:cs typeface="Times New Roman" pitchFamily="18" charset="0"/>
              </a:rPr>
              <a:t>CMR </a:t>
            </a:r>
            <a:r>
              <a:rPr lang="en-US" sz="2400" dirty="0" smtClean="0">
                <a:latin typeface="Times New Roman" pitchFamily="18" charset="0"/>
                <a:cs typeface="Times New Roman" pitchFamily="18" charset="0"/>
              </a:rPr>
              <a:t>15.00</a:t>
            </a: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Forest Cutting Practices Act Regulations </a:t>
            </a:r>
            <a:r>
              <a:rPr lang="en-US" sz="2400" dirty="0" smtClean="0">
                <a:latin typeface="Times New Roman" pitchFamily="18" charset="0"/>
                <a:cs typeface="Times New Roman" pitchFamily="18" charset="0"/>
              </a:rPr>
              <a:t>-304 </a:t>
            </a:r>
            <a:r>
              <a:rPr lang="en-US" sz="2400" dirty="0" smtClean="0">
                <a:latin typeface="Times New Roman" pitchFamily="18" charset="0"/>
                <a:cs typeface="Times New Roman" pitchFamily="18" charset="0"/>
              </a:rPr>
              <a:t>CMR </a:t>
            </a:r>
            <a:r>
              <a:rPr lang="en-US" sz="2400" dirty="0" smtClean="0">
                <a:latin typeface="Times New Roman" pitchFamily="18" charset="0"/>
                <a:cs typeface="Times New Roman" pitchFamily="18" charset="0"/>
              </a:rPr>
              <a:t>11.00</a:t>
            </a:r>
          </a:p>
          <a:p>
            <a:pPr marL="342900" marR="0" lvl="0" indent="-342900" algn="l">
              <a:lnSpc>
                <a:spcPct val="115000"/>
              </a:lnSpc>
              <a:spcBef>
                <a:spcPts val="0"/>
              </a:spcBef>
              <a:spcAft>
                <a:spcPts val="0"/>
              </a:spcAft>
            </a:pPr>
            <a:r>
              <a:rPr lang="en-US" sz="2400" dirty="0" smtClean="0">
                <a:latin typeface="Times New Roman" pitchFamily="18" charset="0"/>
                <a:cs typeface="Times New Roman" pitchFamily="18" charset="0"/>
              </a:rPr>
              <a:t>---------------------------------------------------------------------</a:t>
            </a:r>
          </a:p>
          <a:p>
            <a:pPr marL="342900" marR="0" lvl="0" indent="-342900" algn="l">
              <a:lnSpc>
                <a:spcPct val="115000"/>
              </a:lnSpc>
              <a:spcBef>
                <a:spcPts val="0"/>
              </a:spcBef>
              <a:spcAft>
                <a:spcPts val="0"/>
              </a:spcAft>
            </a:pPr>
            <a:r>
              <a:rPr lang="en-US" sz="2400" dirty="0" smtClean="0">
                <a:latin typeface="Times New Roman" pitchFamily="18" charset="0"/>
                <a:cs typeface="Times New Roman" pitchFamily="18" charset="0"/>
              </a:rPr>
              <a:t>* Officially identified or certified vernal pools can be protected up to 100 ft from the water’s edge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Autofit/>
          </a:bodyPr>
          <a:lstStyle/>
          <a:p>
            <a:pPr algn="ctr"/>
            <a:r>
              <a:rPr lang="en-US" sz="2800" dirty="0" smtClean="0"/>
              <a:t>History of Massachusetts Regulation Efforts for Vernal Pools</a:t>
            </a:r>
            <a:endParaRPr lang="en-US" sz="2800" dirty="0"/>
          </a:p>
        </p:txBody>
      </p:sp>
      <p:pic>
        <p:nvPicPr>
          <p:cNvPr id="4098" name="Picture 2"/>
          <p:cNvPicPr>
            <a:picLocks noChangeAspect="1" noChangeArrowheads="1"/>
          </p:cNvPicPr>
          <p:nvPr/>
        </p:nvPicPr>
        <p:blipFill>
          <a:blip r:embed="rId3"/>
          <a:srcRect/>
          <a:stretch>
            <a:fillRect/>
          </a:stretch>
        </p:blipFill>
        <p:spPr bwMode="auto">
          <a:xfrm>
            <a:off x="1143000" y="1828800"/>
            <a:ext cx="6781800" cy="4577715"/>
          </a:xfrm>
          <a:prstGeom prst="rect">
            <a:avLst/>
          </a:prstGeom>
          <a:noFill/>
          <a:ln w="9525">
            <a:noFill/>
            <a:miter lim="800000"/>
            <a:headEnd/>
            <a:tailEnd/>
          </a:ln>
          <a:effectLst/>
        </p:spPr>
      </p:pic>
      <p:sp>
        <p:nvSpPr>
          <p:cNvPr id="6" name="TextBox 5"/>
          <p:cNvSpPr txBox="1"/>
          <p:nvPr/>
        </p:nvSpPr>
        <p:spPr>
          <a:xfrm>
            <a:off x="1143000" y="6457890"/>
            <a:ext cx="6781800" cy="230832"/>
          </a:xfrm>
          <a:prstGeom prst="rect">
            <a:avLst/>
          </a:prstGeom>
          <a:noFill/>
        </p:spPr>
        <p:txBody>
          <a:bodyPr wrap="square" rtlCol="0">
            <a:spAutoFit/>
          </a:bodyPr>
          <a:lstStyle/>
          <a:p>
            <a:r>
              <a:rPr lang="en-US" sz="900" dirty="0" smtClean="0"/>
              <a:t>Source: https://6289ec42-117d-420b-8d6d-9372b556ab1a.filesusr.com/ugd/f08fdb_6e3153ed68874ad4bebfa356a1138e8e.pdf</a:t>
            </a:r>
            <a:endParaRPr lang="en-US" sz="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762000"/>
          </a:xfrm>
        </p:spPr>
        <p:txBody>
          <a:bodyPr>
            <a:noAutofit/>
          </a:bodyPr>
          <a:lstStyle/>
          <a:p>
            <a:pPr algn="ctr"/>
            <a:r>
              <a:rPr lang="en-US" sz="3600" dirty="0" smtClean="0"/>
              <a:t>The </a:t>
            </a:r>
            <a:r>
              <a:rPr lang="en-US" sz="3600" dirty="0" smtClean="0"/>
              <a:t>100-ft </a:t>
            </a:r>
            <a:r>
              <a:rPr lang="en-US" sz="3600" dirty="0" smtClean="0"/>
              <a:t>Upland Protection Zone</a:t>
            </a:r>
            <a:endParaRPr lang="en-US" sz="3600" dirty="0"/>
          </a:p>
        </p:txBody>
      </p:sp>
      <p:pic>
        <p:nvPicPr>
          <p:cNvPr id="5122" name="Picture 2"/>
          <p:cNvPicPr>
            <a:picLocks noChangeAspect="1" noChangeArrowheads="1"/>
          </p:cNvPicPr>
          <p:nvPr/>
        </p:nvPicPr>
        <p:blipFill>
          <a:blip r:embed="rId3"/>
          <a:srcRect/>
          <a:stretch>
            <a:fillRect/>
          </a:stretch>
        </p:blipFill>
        <p:spPr bwMode="auto">
          <a:xfrm>
            <a:off x="1600200" y="2209800"/>
            <a:ext cx="5343525" cy="4234600"/>
          </a:xfrm>
          <a:prstGeom prst="rect">
            <a:avLst/>
          </a:prstGeom>
          <a:noFill/>
          <a:ln w="9525">
            <a:noFill/>
            <a:miter lim="800000"/>
            <a:headEnd/>
            <a:tailEnd/>
          </a:ln>
          <a:effectLst/>
        </p:spPr>
      </p:pic>
      <p:sp>
        <p:nvSpPr>
          <p:cNvPr id="5" name="TextBox 4"/>
          <p:cNvSpPr txBox="1"/>
          <p:nvPr/>
        </p:nvSpPr>
        <p:spPr>
          <a:xfrm>
            <a:off x="914400" y="6477000"/>
            <a:ext cx="7086600" cy="230832"/>
          </a:xfrm>
          <a:prstGeom prst="rect">
            <a:avLst/>
          </a:prstGeom>
          <a:noFill/>
        </p:spPr>
        <p:txBody>
          <a:bodyPr wrap="square" rtlCol="0">
            <a:spAutoFit/>
          </a:bodyPr>
          <a:lstStyle/>
          <a:p>
            <a:r>
              <a:rPr lang="en-US" sz="900" dirty="0" smtClean="0"/>
              <a:t>Source: https://www.maineaudubon.org/wp-content/uploads/2017/03/Best-Development-Practices-Conserving-Pool-breeding-Amph.pdf</a:t>
            </a:r>
            <a:endParaRPr lang="en-US" sz="900" dirty="0"/>
          </a:p>
        </p:txBody>
      </p:sp>
      <p:sp>
        <p:nvSpPr>
          <p:cNvPr id="7" name="Subtitle 2"/>
          <p:cNvSpPr>
            <a:spLocks noGrp="1"/>
          </p:cNvSpPr>
          <p:nvPr>
            <p:ph type="subTitle" idx="1"/>
          </p:nvPr>
        </p:nvSpPr>
        <p:spPr>
          <a:xfrm>
            <a:off x="533400" y="1371600"/>
            <a:ext cx="7854696" cy="914400"/>
          </a:xfrm>
        </p:spPr>
        <p:txBody>
          <a:bodyPr>
            <a:normAutofit lnSpcReduction="10000"/>
          </a:bodyPr>
          <a:lstStyle/>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Studies have shown that the </a:t>
            </a:r>
            <a:r>
              <a:rPr lang="en-US" sz="2400" dirty="0" smtClean="0">
                <a:latin typeface="Times New Roman" pitchFamily="18" charset="0"/>
                <a:cs typeface="Times New Roman" pitchFamily="18" charset="0"/>
              </a:rPr>
              <a:t>100-foot </a:t>
            </a:r>
            <a:r>
              <a:rPr lang="en-US" sz="2400" dirty="0" smtClean="0">
                <a:latin typeface="Times New Roman" pitchFamily="18" charset="0"/>
                <a:cs typeface="Times New Roman" pitchFamily="18" charset="0"/>
              </a:rPr>
              <a:t>habitat buffer can be insufficient in supporting critical terrestrial habitat</a:t>
            </a: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762000"/>
          </a:xfrm>
        </p:spPr>
        <p:txBody>
          <a:bodyPr>
            <a:noAutofit/>
          </a:bodyPr>
          <a:lstStyle/>
          <a:p>
            <a:pPr algn="ctr"/>
            <a:r>
              <a:rPr lang="en-US" sz="3600" dirty="0" smtClean="0"/>
              <a:t>The </a:t>
            </a:r>
            <a:r>
              <a:rPr lang="en-US" sz="3600" dirty="0" smtClean="0"/>
              <a:t>100-ft </a:t>
            </a:r>
            <a:r>
              <a:rPr lang="en-US" sz="3600" dirty="0" smtClean="0"/>
              <a:t>Upland Protection Zone</a:t>
            </a:r>
            <a:endParaRPr lang="en-US" sz="3600" dirty="0"/>
          </a:p>
        </p:txBody>
      </p:sp>
      <p:sp>
        <p:nvSpPr>
          <p:cNvPr id="3" name="Subtitle 2"/>
          <p:cNvSpPr>
            <a:spLocks noGrp="1"/>
          </p:cNvSpPr>
          <p:nvPr>
            <p:ph type="subTitle" idx="1"/>
          </p:nvPr>
        </p:nvSpPr>
        <p:spPr>
          <a:xfrm>
            <a:off x="533400" y="1524000"/>
            <a:ext cx="7854696" cy="4343400"/>
          </a:xfrm>
        </p:spPr>
        <p:txBody>
          <a:bodyPr>
            <a:normAutofit/>
          </a:bodyPr>
          <a:lstStyle/>
          <a:p>
            <a:pPr algn="l"/>
            <a:r>
              <a:rPr lang="en-US" sz="2400" dirty="0" smtClean="0">
                <a:latin typeface="Times New Roman" pitchFamily="18" charset="0"/>
                <a:cs typeface="Times New Roman" pitchFamily="18" charset="0"/>
              </a:rPr>
              <a:t>“In the spring, high densities of adult salamanders and frogs occupy the habitat immediately surrounding the pool. Similarly, in early summer and early fall, large numbers of recently emerged salamanders and frogs occupy this same habitat. This zone also maintains the water quality of the pool depression and provides a source of leaves, which constitute the base of the pool food web.” </a:t>
            </a:r>
            <a:r>
              <a:rPr lang="en-US" sz="2400" dirty="0" smtClean="0">
                <a:latin typeface="Times New Roman" pitchFamily="18" charset="0"/>
                <a:cs typeface="Times New Roman" pitchFamily="18" charset="0"/>
              </a:rPr>
              <a:t>(Calhoun and </a:t>
            </a:r>
            <a:r>
              <a:rPr lang="en-US" sz="2400" dirty="0" smtClean="0">
                <a:latin typeface="Times New Roman" pitchFamily="18" charset="0"/>
                <a:cs typeface="Times New Roman" pitchFamily="18" charset="0"/>
              </a:rPr>
              <a:t>Klemens</a:t>
            </a:r>
            <a:r>
              <a:rPr lang="en-US" sz="2400" dirty="0" smtClean="0">
                <a:latin typeface="Times New Roman" pitchFamily="18" charset="0"/>
                <a:cs typeface="Times New Roman" pitchFamily="18" charset="0"/>
              </a:rPr>
              <a:t>, 2002</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2895600" y="4495800"/>
            <a:ext cx="3276600" cy="2211705"/>
          </a:xfrm>
          <a:prstGeom prst="rect">
            <a:avLst/>
          </a:prstGeom>
          <a:noFill/>
          <a:ln w="9525">
            <a:noFill/>
            <a:miter lim="800000"/>
            <a:headEnd/>
            <a:tailEnd/>
          </a:ln>
          <a:effectLst/>
        </p:spPr>
      </p:pic>
      <p:sp>
        <p:nvSpPr>
          <p:cNvPr id="7" name="Freeform 6"/>
          <p:cNvSpPr/>
          <p:nvPr/>
        </p:nvSpPr>
        <p:spPr>
          <a:xfrm>
            <a:off x="2953109" y="4744528"/>
            <a:ext cx="2930106" cy="1923691"/>
          </a:xfrm>
          <a:custGeom>
            <a:avLst/>
            <a:gdLst>
              <a:gd name="connsiteX0" fmla="*/ 14378 w 2930106"/>
              <a:gd name="connsiteY0" fmla="*/ 414068 h 1923691"/>
              <a:gd name="connsiteX1" fmla="*/ 230038 w 2930106"/>
              <a:gd name="connsiteY1" fmla="*/ 241540 h 1923691"/>
              <a:gd name="connsiteX2" fmla="*/ 635480 w 2930106"/>
              <a:gd name="connsiteY2" fmla="*/ 25880 h 1923691"/>
              <a:gd name="connsiteX3" fmla="*/ 1032295 w 2930106"/>
              <a:gd name="connsiteY3" fmla="*/ 0 h 1923691"/>
              <a:gd name="connsiteX4" fmla="*/ 2007080 w 2930106"/>
              <a:gd name="connsiteY4" fmla="*/ 284672 h 1923691"/>
              <a:gd name="connsiteX5" fmla="*/ 2248619 w 2930106"/>
              <a:gd name="connsiteY5" fmla="*/ 370936 h 1923691"/>
              <a:gd name="connsiteX6" fmla="*/ 2498785 w 2930106"/>
              <a:gd name="connsiteY6" fmla="*/ 621102 h 1923691"/>
              <a:gd name="connsiteX7" fmla="*/ 2809336 w 2930106"/>
              <a:gd name="connsiteY7" fmla="*/ 948906 h 1923691"/>
              <a:gd name="connsiteX8" fmla="*/ 2930106 w 2930106"/>
              <a:gd name="connsiteY8" fmla="*/ 1431985 h 1923691"/>
              <a:gd name="connsiteX9" fmla="*/ 2869721 w 2930106"/>
              <a:gd name="connsiteY9" fmla="*/ 1794295 h 1923691"/>
              <a:gd name="connsiteX10" fmla="*/ 2861095 w 2930106"/>
              <a:gd name="connsiteY10" fmla="*/ 1889185 h 1923691"/>
              <a:gd name="connsiteX11" fmla="*/ 1446363 w 2930106"/>
              <a:gd name="connsiteY11" fmla="*/ 1923691 h 1923691"/>
              <a:gd name="connsiteX12" fmla="*/ 1446363 w 2930106"/>
              <a:gd name="connsiteY12" fmla="*/ 1846053 h 1923691"/>
              <a:gd name="connsiteX13" fmla="*/ 1627517 w 2930106"/>
              <a:gd name="connsiteY13" fmla="*/ 1751163 h 1923691"/>
              <a:gd name="connsiteX14" fmla="*/ 1860431 w 2930106"/>
              <a:gd name="connsiteY14" fmla="*/ 1664898 h 1923691"/>
              <a:gd name="connsiteX15" fmla="*/ 1998453 w 2930106"/>
              <a:gd name="connsiteY15" fmla="*/ 1630393 h 1923691"/>
              <a:gd name="connsiteX16" fmla="*/ 2058838 w 2930106"/>
              <a:gd name="connsiteY16" fmla="*/ 1544129 h 1923691"/>
              <a:gd name="connsiteX17" fmla="*/ 1998453 w 2930106"/>
              <a:gd name="connsiteY17" fmla="*/ 1319842 h 1923691"/>
              <a:gd name="connsiteX18" fmla="*/ 1808672 w 2930106"/>
              <a:gd name="connsiteY18" fmla="*/ 1164566 h 1923691"/>
              <a:gd name="connsiteX19" fmla="*/ 1662023 w 2930106"/>
              <a:gd name="connsiteY19" fmla="*/ 1078302 h 1923691"/>
              <a:gd name="connsiteX20" fmla="*/ 1247955 w 2930106"/>
              <a:gd name="connsiteY20" fmla="*/ 974785 h 1923691"/>
              <a:gd name="connsiteX21" fmla="*/ 1101306 w 2930106"/>
              <a:gd name="connsiteY21" fmla="*/ 914400 h 1923691"/>
              <a:gd name="connsiteX22" fmla="*/ 868393 w 2930106"/>
              <a:gd name="connsiteY22" fmla="*/ 854015 h 1923691"/>
              <a:gd name="connsiteX23" fmla="*/ 652733 w 2930106"/>
              <a:gd name="connsiteY23" fmla="*/ 914400 h 1923691"/>
              <a:gd name="connsiteX24" fmla="*/ 644106 w 2930106"/>
              <a:gd name="connsiteY24" fmla="*/ 1026544 h 1923691"/>
              <a:gd name="connsiteX25" fmla="*/ 764876 w 2930106"/>
              <a:gd name="connsiteY25" fmla="*/ 1147314 h 1923691"/>
              <a:gd name="connsiteX26" fmla="*/ 842514 w 2930106"/>
              <a:gd name="connsiteY26" fmla="*/ 1233578 h 1923691"/>
              <a:gd name="connsiteX27" fmla="*/ 928778 w 2930106"/>
              <a:gd name="connsiteY27" fmla="*/ 1449238 h 1923691"/>
              <a:gd name="connsiteX28" fmla="*/ 1006416 w 2930106"/>
              <a:gd name="connsiteY28" fmla="*/ 1595887 h 1923691"/>
              <a:gd name="connsiteX29" fmla="*/ 1084053 w 2930106"/>
              <a:gd name="connsiteY29" fmla="*/ 1673525 h 1923691"/>
              <a:gd name="connsiteX30" fmla="*/ 1204823 w 2930106"/>
              <a:gd name="connsiteY30" fmla="*/ 1828800 h 1923691"/>
              <a:gd name="connsiteX31" fmla="*/ 1420483 w 2930106"/>
              <a:gd name="connsiteY31" fmla="*/ 1837427 h 1923691"/>
              <a:gd name="connsiteX32" fmla="*/ 1420483 w 2930106"/>
              <a:gd name="connsiteY32" fmla="*/ 1906438 h 1923691"/>
              <a:gd name="connsiteX33" fmla="*/ 247291 w 2930106"/>
              <a:gd name="connsiteY33" fmla="*/ 1906438 h 1923691"/>
              <a:gd name="connsiteX34" fmla="*/ 186906 w 2930106"/>
              <a:gd name="connsiteY34" fmla="*/ 1673525 h 1923691"/>
              <a:gd name="connsiteX35" fmla="*/ 5751 w 2930106"/>
              <a:gd name="connsiteY35" fmla="*/ 1371600 h 1923691"/>
              <a:gd name="connsiteX36" fmla="*/ 14378 w 2930106"/>
              <a:gd name="connsiteY36" fmla="*/ 414068 h 1923691"/>
              <a:gd name="connsiteX0" fmla="*/ 14378 w 2930106"/>
              <a:gd name="connsiteY0" fmla="*/ 414068 h 1923691"/>
              <a:gd name="connsiteX1" fmla="*/ 230038 w 2930106"/>
              <a:gd name="connsiteY1" fmla="*/ 241540 h 1923691"/>
              <a:gd name="connsiteX2" fmla="*/ 635480 w 2930106"/>
              <a:gd name="connsiteY2" fmla="*/ 25880 h 1923691"/>
              <a:gd name="connsiteX3" fmla="*/ 1032295 w 2930106"/>
              <a:gd name="connsiteY3" fmla="*/ 0 h 1923691"/>
              <a:gd name="connsiteX4" fmla="*/ 2007080 w 2930106"/>
              <a:gd name="connsiteY4" fmla="*/ 284672 h 1923691"/>
              <a:gd name="connsiteX5" fmla="*/ 2248619 w 2930106"/>
              <a:gd name="connsiteY5" fmla="*/ 370936 h 1923691"/>
              <a:gd name="connsiteX6" fmla="*/ 2498785 w 2930106"/>
              <a:gd name="connsiteY6" fmla="*/ 621102 h 1923691"/>
              <a:gd name="connsiteX7" fmla="*/ 2809336 w 2930106"/>
              <a:gd name="connsiteY7" fmla="*/ 948906 h 1923691"/>
              <a:gd name="connsiteX8" fmla="*/ 2930106 w 2930106"/>
              <a:gd name="connsiteY8" fmla="*/ 1431985 h 1923691"/>
              <a:gd name="connsiteX9" fmla="*/ 2869721 w 2930106"/>
              <a:gd name="connsiteY9" fmla="*/ 1794295 h 1923691"/>
              <a:gd name="connsiteX10" fmla="*/ 2861095 w 2930106"/>
              <a:gd name="connsiteY10" fmla="*/ 1889185 h 1923691"/>
              <a:gd name="connsiteX11" fmla="*/ 1446363 w 2930106"/>
              <a:gd name="connsiteY11" fmla="*/ 1923691 h 1923691"/>
              <a:gd name="connsiteX12" fmla="*/ 1446363 w 2930106"/>
              <a:gd name="connsiteY12" fmla="*/ 1846053 h 1923691"/>
              <a:gd name="connsiteX13" fmla="*/ 1627517 w 2930106"/>
              <a:gd name="connsiteY13" fmla="*/ 1751163 h 1923691"/>
              <a:gd name="connsiteX14" fmla="*/ 1860431 w 2930106"/>
              <a:gd name="connsiteY14" fmla="*/ 1664898 h 1923691"/>
              <a:gd name="connsiteX15" fmla="*/ 1998453 w 2930106"/>
              <a:gd name="connsiteY15" fmla="*/ 1630393 h 1923691"/>
              <a:gd name="connsiteX16" fmla="*/ 2058838 w 2930106"/>
              <a:gd name="connsiteY16" fmla="*/ 1544129 h 1923691"/>
              <a:gd name="connsiteX17" fmla="*/ 1998453 w 2930106"/>
              <a:gd name="connsiteY17" fmla="*/ 1319842 h 1923691"/>
              <a:gd name="connsiteX18" fmla="*/ 1808672 w 2930106"/>
              <a:gd name="connsiteY18" fmla="*/ 1164566 h 1923691"/>
              <a:gd name="connsiteX19" fmla="*/ 1662023 w 2930106"/>
              <a:gd name="connsiteY19" fmla="*/ 1078302 h 1923691"/>
              <a:gd name="connsiteX20" fmla="*/ 1247955 w 2930106"/>
              <a:gd name="connsiteY20" fmla="*/ 974785 h 1923691"/>
              <a:gd name="connsiteX21" fmla="*/ 1101306 w 2930106"/>
              <a:gd name="connsiteY21" fmla="*/ 914400 h 1923691"/>
              <a:gd name="connsiteX22" fmla="*/ 868393 w 2930106"/>
              <a:gd name="connsiteY22" fmla="*/ 854015 h 1923691"/>
              <a:gd name="connsiteX23" fmla="*/ 652733 w 2930106"/>
              <a:gd name="connsiteY23" fmla="*/ 914400 h 1923691"/>
              <a:gd name="connsiteX24" fmla="*/ 644106 w 2930106"/>
              <a:gd name="connsiteY24" fmla="*/ 1026544 h 1923691"/>
              <a:gd name="connsiteX25" fmla="*/ 764876 w 2930106"/>
              <a:gd name="connsiteY25" fmla="*/ 1147314 h 1923691"/>
              <a:gd name="connsiteX26" fmla="*/ 842514 w 2930106"/>
              <a:gd name="connsiteY26" fmla="*/ 1233578 h 1923691"/>
              <a:gd name="connsiteX27" fmla="*/ 928778 w 2930106"/>
              <a:gd name="connsiteY27" fmla="*/ 1449238 h 1923691"/>
              <a:gd name="connsiteX28" fmla="*/ 1006416 w 2930106"/>
              <a:gd name="connsiteY28" fmla="*/ 1595887 h 1923691"/>
              <a:gd name="connsiteX29" fmla="*/ 1084053 w 2930106"/>
              <a:gd name="connsiteY29" fmla="*/ 1673525 h 1923691"/>
              <a:gd name="connsiteX30" fmla="*/ 1204823 w 2930106"/>
              <a:gd name="connsiteY30" fmla="*/ 1828800 h 1923691"/>
              <a:gd name="connsiteX31" fmla="*/ 1420483 w 2930106"/>
              <a:gd name="connsiteY31" fmla="*/ 1837427 h 1923691"/>
              <a:gd name="connsiteX32" fmla="*/ 1420483 w 2930106"/>
              <a:gd name="connsiteY32" fmla="*/ 1906438 h 1923691"/>
              <a:gd name="connsiteX33" fmla="*/ 247291 w 2930106"/>
              <a:gd name="connsiteY33" fmla="*/ 1906438 h 1923691"/>
              <a:gd name="connsiteX34" fmla="*/ 186906 w 2930106"/>
              <a:gd name="connsiteY34" fmla="*/ 1673525 h 1923691"/>
              <a:gd name="connsiteX35" fmla="*/ 5751 w 2930106"/>
              <a:gd name="connsiteY35" fmla="*/ 1371600 h 1923691"/>
              <a:gd name="connsiteX36" fmla="*/ 14378 w 2930106"/>
              <a:gd name="connsiteY36" fmla="*/ 414068 h 1923691"/>
              <a:gd name="connsiteX0" fmla="*/ 14378 w 2930106"/>
              <a:gd name="connsiteY0" fmla="*/ 414068 h 1923691"/>
              <a:gd name="connsiteX1" fmla="*/ 230038 w 2930106"/>
              <a:gd name="connsiteY1" fmla="*/ 241540 h 1923691"/>
              <a:gd name="connsiteX2" fmla="*/ 635480 w 2930106"/>
              <a:gd name="connsiteY2" fmla="*/ 25880 h 1923691"/>
              <a:gd name="connsiteX3" fmla="*/ 1032295 w 2930106"/>
              <a:gd name="connsiteY3" fmla="*/ 0 h 1923691"/>
              <a:gd name="connsiteX4" fmla="*/ 2007080 w 2930106"/>
              <a:gd name="connsiteY4" fmla="*/ 284672 h 1923691"/>
              <a:gd name="connsiteX5" fmla="*/ 2248619 w 2930106"/>
              <a:gd name="connsiteY5" fmla="*/ 370936 h 1923691"/>
              <a:gd name="connsiteX6" fmla="*/ 2498785 w 2930106"/>
              <a:gd name="connsiteY6" fmla="*/ 621102 h 1923691"/>
              <a:gd name="connsiteX7" fmla="*/ 2809336 w 2930106"/>
              <a:gd name="connsiteY7" fmla="*/ 948906 h 1923691"/>
              <a:gd name="connsiteX8" fmla="*/ 2930106 w 2930106"/>
              <a:gd name="connsiteY8" fmla="*/ 1431985 h 1923691"/>
              <a:gd name="connsiteX9" fmla="*/ 2869721 w 2930106"/>
              <a:gd name="connsiteY9" fmla="*/ 1794295 h 1923691"/>
              <a:gd name="connsiteX10" fmla="*/ 2861095 w 2930106"/>
              <a:gd name="connsiteY10" fmla="*/ 1889185 h 1923691"/>
              <a:gd name="connsiteX11" fmla="*/ 1446363 w 2930106"/>
              <a:gd name="connsiteY11" fmla="*/ 1923691 h 1923691"/>
              <a:gd name="connsiteX12" fmla="*/ 1446363 w 2930106"/>
              <a:gd name="connsiteY12" fmla="*/ 1846053 h 1923691"/>
              <a:gd name="connsiteX13" fmla="*/ 1627517 w 2930106"/>
              <a:gd name="connsiteY13" fmla="*/ 1751163 h 1923691"/>
              <a:gd name="connsiteX14" fmla="*/ 1860431 w 2930106"/>
              <a:gd name="connsiteY14" fmla="*/ 1664898 h 1923691"/>
              <a:gd name="connsiteX15" fmla="*/ 1998453 w 2930106"/>
              <a:gd name="connsiteY15" fmla="*/ 1630393 h 1923691"/>
              <a:gd name="connsiteX16" fmla="*/ 2058838 w 2930106"/>
              <a:gd name="connsiteY16" fmla="*/ 1544129 h 1923691"/>
              <a:gd name="connsiteX17" fmla="*/ 1998453 w 2930106"/>
              <a:gd name="connsiteY17" fmla="*/ 1319842 h 1923691"/>
              <a:gd name="connsiteX18" fmla="*/ 1808672 w 2930106"/>
              <a:gd name="connsiteY18" fmla="*/ 1164566 h 1923691"/>
              <a:gd name="connsiteX19" fmla="*/ 1662023 w 2930106"/>
              <a:gd name="connsiteY19" fmla="*/ 1078302 h 1923691"/>
              <a:gd name="connsiteX20" fmla="*/ 1247955 w 2930106"/>
              <a:gd name="connsiteY20" fmla="*/ 974785 h 1923691"/>
              <a:gd name="connsiteX21" fmla="*/ 1101306 w 2930106"/>
              <a:gd name="connsiteY21" fmla="*/ 914400 h 1923691"/>
              <a:gd name="connsiteX22" fmla="*/ 868393 w 2930106"/>
              <a:gd name="connsiteY22" fmla="*/ 854015 h 1923691"/>
              <a:gd name="connsiteX23" fmla="*/ 652733 w 2930106"/>
              <a:gd name="connsiteY23" fmla="*/ 914400 h 1923691"/>
              <a:gd name="connsiteX24" fmla="*/ 644106 w 2930106"/>
              <a:gd name="connsiteY24" fmla="*/ 1026544 h 1923691"/>
              <a:gd name="connsiteX25" fmla="*/ 764876 w 2930106"/>
              <a:gd name="connsiteY25" fmla="*/ 1147314 h 1923691"/>
              <a:gd name="connsiteX26" fmla="*/ 842514 w 2930106"/>
              <a:gd name="connsiteY26" fmla="*/ 1233578 h 1923691"/>
              <a:gd name="connsiteX27" fmla="*/ 928778 w 2930106"/>
              <a:gd name="connsiteY27" fmla="*/ 1449238 h 1923691"/>
              <a:gd name="connsiteX28" fmla="*/ 1006416 w 2930106"/>
              <a:gd name="connsiteY28" fmla="*/ 1595887 h 1923691"/>
              <a:gd name="connsiteX29" fmla="*/ 1084053 w 2930106"/>
              <a:gd name="connsiteY29" fmla="*/ 1673525 h 1923691"/>
              <a:gd name="connsiteX30" fmla="*/ 1204823 w 2930106"/>
              <a:gd name="connsiteY30" fmla="*/ 1828800 h 1923691"/>
              <a:gd name="connsiteX31" fmla="*/ 1420483 w 2930106"/>
              <a:gd name="connsiteY31" fmla="*/ 1837427 h 1923691"/>
              <a:gd name="connsiteX32" fmla="*/ 1420483 w 2930106"/>
              <a:gd name="connsiteY32" fmla="*/ 1906438 h 1923691"/>
              <a:gd name="connsiteX33" fmla="*/ 247291 w 2930106"/>
              <a:gd name="connsiteY33" fmla="*/ 1906438 h 1923691"/>
              <a:gd name="connsiteX34" fmla="*/ 186906 w 2930106"/>
              <a:gd name="connsiteY34" fmla="*/ 1673525 h 1923691"/>
              <a:gd name="connsiteX35" fmla="*/ 5751 w 2930106"/>
              <a:gd name="connsiteY35" fmla="*/ 1371600 h 1923691"/>
              <a:gd name="connsiteX36" fmla="*/ 14378 w 2930106"/>
              <a:gd name="connsiteY36" fmla="*/ 414068 h 192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30106" h="1923691">
                <a:moveTo>
                  <a:pt x="14378" y="414068"/>
                </a:moveTo>
                <a:lnTo>
                  <a:pt x="230038" y="241540"/>
                </a:lnTo>
                <a:lnTo>
                  <a:pt x="635480" y="25880"/>
                </a:lnTo>
                <a:lnTo>
                  <a:pt x="1032295" y="0"/>
                </a:lnTo>
                <a:lnTo>
                  <a:pt x="2007080" y="284672"/>
                </a:lnTo>
                <a:lnTo>
                  <a:pt x="2248619" y="370936"/>
                </a:lnTo>
                <a:lnTo>
                  <a:pt x="2498785" y="621102"/>
                </a:lnTo>
                <a:lnTo>
                  <a:pt x="2809336" y="948906"/>
                </a:lnTo>
                <a:lnTo>
                  <a:pt x="2930106" y="1431985"/>
                </a:lnTo>
                <a:lnTo>
                  <a:pt x="2869721" y="1794295"/>
                </a:lnTo>
                <a:lnTo>
                  <a:pt x="2861095" y="1889185"/>
                </a:lnTo>
                <a:lnTo>
                  <a:pt x="1446363" y="1923691"/>
                </a:lnTo>
                <a:lnTo>
                  <a:pt x="1446363" y="1846053"/>
                </a:lnTo>
                <a:lnTo>
                  <a:pt x="1627517" y="1751163"/>
                </a:lnTo>
                <a:lnTo>
                  <a:pt x="1860431" y="1664898"/>
                </a:lnTo>
                <a:cubicBezTo>
                  <a:pt x="2001279" y="1638489"/>
                  <a:pt x="1998453" y="1685828"/>
                  <a:pt x="1998453" y="1630393"/>
                </a:cubicBezTo>
                <a:lnTo>
                  <a:pt x="2058838" y="1544129"/>
                </a:lnTo>
                <a:lnTo>
                  <a:pt x="1998453" y="1319842"/>
                </a:lnTo>
                <a:lnTo>
                  <a:pt x="1808672" y="1164566"/>
                </a:lnTo>
                <a:lnTo>
                  <a:pt x="1662023" y="1078302"/>
                </a:lnTo>
                <a:lnTo>
                  <a:pt x="1247955" y="974785"/>
                </a:lnTo>
                <a:lnTo>
                  <a:pt x="1101306" y="914400"/>
                </a:lnTo>
                <a:lnTo>
                  <a:pt x="868393" y="854015"/>
                </a:lnTo>
                <a:lnTo>
                  <a:pt x="652733" y="914400"/>
                </a:lnTo>
                <a:lnTo>
                  <a:pt x="644106" y="1026544"/>
                </a:lnTo>
                <a:lnTo>
                  <a:pt x="764876" y="1147314"/>
                </a:lnTo>
                <a:cubicBezTo>
                  <a:pt x="844547" y="1226984"/>
                  <a:pt x="842514" y="1188352"/>
                  <a:pt x="842514" y="1233578"/>
                </a:cubicBezTo>
                <a:lnTo>
                  <a:pt x="928778" y="1449238"/>
                </a:lnTo>
                <a:lnTo>
                  <a:pt x="1006416" y="1595887"/>
                </a:lnTo>
                <a:lnTo>
                  <a:pt x="1084053" y="1673525"/>
                </a:lnTo>
                <a:cubicBezTo>
                  <a:pt x="1206651" y="1822394"/>
                  <a:pt x="1204823" y="1756848"/>
                  <a:pt x="1204823" y="1828800"/>
                </a:cubicBezTo>
                <a:lnTo>
                  <a:pt x="1420483" y="1837427"/>
                </a:lnTo>
                <a:lnTo>
                  <a:pt x="1420483" y="1906438"/>
                </a:lnTo>
                <a:lnTo>
                  <a:pt x="247291" y="1906438"/>
                </a:lnTo>
                <a:lnTo>
                  <a:pt x="186906" y="1673525"/>
                </a:lnTo>
                <a:lnTo>
                  <a:pt x="5751" y="1371600"/>
                </a:lnTo>
                <a:cubicBezTo>
                  <a:pt x="2876" y="1049547"/>
                  <a:pt x="0" y="727495"/>
                  <a:pt x="14378" y="414068"/>
                </a:cubicBezTo>
                <a:close/>
              </a:path>
            </a:pathLst>
          </a:custGeom>
          <a:solidFill>
            <a:srgbClr val="FFFF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762000"/>
          </a:xfrm>
        </p:spPr>
        <p:txBody>
          <a:bodyPr>
            <a:noAutofit/>
          </a:bodyPr>
          <a:lstStyle/>
          <a:p>
            <a:pPr algn="ctr"/>
            <a:r>
              <a:rPr lang="en-US" sz="3600" dirty="0" smtClean="0"/>
              <a:t>Beyond </a:t>
            </a:r>
            <a:r>
              <a:rPr lang="en-US" sz="3600" dirty="0" smtClean="0"/>
              <a:t>100 Feet </a:t>
            </a:r>
            <a:r>
              <a:rPr lang="en-US" sz="3600" dirty="0" smtClean="0"/>
              <a:t>(100-750)</a:t>
            </a:r>
            <a:endParaRPr lang="en-US" sz="3600" dirty="0"/>
          </a:p>
        </p:txBody>
      </p:sp>
      <p:sp>
        <p:nvSpPr>
          <p:cNvPr id="3" name="Subtitle 2"/>
          <p:cNvSpPr>
            <a:spLocks noGrp="1"/>
          </p:cNvSpPr>
          <p:nvPr>
            <p:ph type="subTitle" idx="1"/>
          </p:nvPr>
        </p:nvSpPr>
        <p:spPr>
          <a:xfrm>
            <a:off x="533400" y="1524000"/>
            <a:ext cx="7854696" cy="4343400"/>
          </a:xfrm>
        </p:spPr>
        <p:txBody>
          <a:bodyPr>
            <a:normAutofit/>
          </a:bodyPr>
          <a:lstStyle/>
          <a:p>
            <a:pPr algn="l"/>
            <a:r>
              <a:rPr lang="en-US" sz="2400" dirty="0" smtClean="0">
                <a:latin typeface="Times New Roman" pitchFamily="18" charset="0"/>
                <a:cs typeface="Times New Roman" pitchFamily="18" charset="0"/>
              </a:rPr>
              <a:t>“This area provides habitat for amphibians during the non-breeding season for foraging, dispersing, and hibernating. During the breeding season, adults migrate to pools through this zone.” </a:t>
            </a:r>
            <a:r>
              <a:rPr lang="en-US" sz="2400" dirty="0" smtClean="0">
                <a:latin typeface="Times New Roman" pitchFamily="18" charset="0"/>
                <a:cs typeface="Times New Roman" pitchFamily="18" charset="0"/>
              </a:rPr>
              <a:t>(Calhoun and </a:t>
            </a:r>
            <a:r>
              <a:rPr lang="en-US" sz="2400" dirty="0" smtClean="0">
                <a:latin typeface="Times New Roman" pitchFamily="18" charset="0"/>
                <a:cs typeface="Times New Roman" pitchFamily="18" charset="0"/>
              </a:rPr>
              <a:t>Klemens</a:t>
            </a:r>
            <a:r>
              <a:rPr lang="en-US" sz="2400" dirty="0" smtClean="0">
                <a:latin typeface="Times New Roman" pitchFamily="18" charset="0"/>
                <a:cs typeface="Times New Roman" pitchFamily="18" charset="0"/>
              </a:rPr>
              <a:t>, 2002</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l"/>
            <a:endParaRPr lang="en-US" sz="2400" dirty="0" smtClean="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2667000" y="3810000"/>
            <a:ext cx="3276600" cy="2211705"/>
          </a:xfrm>
          <a:prstGeom prst="rect">
            <a:avLst/>
          </a:prstGeom>
          <a:noFill/>
          <a:ln w="9525">
            <a:noFill/>
            <a:miter lim="800000"/>
            <a:headEnd/>
            <a:tailEnd/>
          </a:ln>
          <a:effectLst/>
        </p:spPr>
      </p:pic>
      <p:sp>
        <p:nvSpPr>
          <p:cNvPr id="8" name="Freeform 7"/>
          <p:cNvSpPr/>
          <p:nvPr/>
        </p:nvSpPr>
        <p:spPr>
          <a:xfrm>
            <a:off x="2730260" y="3843068"/>
            <a:ext cx="3165895" cy="2122098"/>
          </a:xfrm>
          <a:custGeom>
            <a:avLst/>
            <a:gdLst>
              <a:gd name="connsiteX0" fmla="*/ 8627 w 3165895"/>
              <a:gd name="connsiteY0" fmla="*/ 603849 h 2122098"/>
              <a:gd name="connsiteX1" fmla="*/ 310551 w 3165895"/>
              <a:gd name="connsiteY1" fmla="*/ 370936 h 2122098"/>
              <a:gd name="connsiteX2" fmla="*/ 646982 w 3165895"/>
              <a:gd name="connsiteY2" fmla="*/ 232913 h 2122098"/>
              <a:gd name="connsiteX3" fmla="*/ 1061049 w 3165895"/>
              <a:gd name="connsiteY3" fmla="*/ 224287 h 2122098"/>
              <a:gd name="connsiteX4" fmla="*/ 2027208 w 3165895"/>
              <a:gd name="connsiteY4" fmla="*/ 500332 h 2122098"/>
              <a:gd name="connsiteX5" fmla="*/ 2225615 w 3165895"/>
              <a:gd name="connsiteY5" fmla="*/ 586596 h 2122098"/>
              <a:gd name="connsiteX6" fmla="*/ 2424023 w 3165895"/>
              <a:gd name="connsiteY6" fmla="*/ 802257 h 2122098"/>
              <a:gd name="connsiteX7" fmla="*/ 2803585 w 3165895"/>
              <a:gd name="connsiteY7" fmla="*/ 1173192 h 2122098"/>
              <a:gd name="connsiteX8" fmla="*/ 2924355 w 3165895"/>
              <a:gd name="connsiteY8" fmla="*/ 1630392 h 2122098"/>
              <a:gd name="connsiteX9" fmla="*/ 2881223 w 3165895"/>
              <a:gd name="connsiteY9" fmla="*/ 2009955 h 2122098"/>
              <a:gd name="connsiteX10" fmla="*/ 2838091 w 3165895"/>
              <a:gd name="connsiteY10" fmla="*/ 2122098 h 2122098"/>
              <a:gd name="connsiteX11" fmla="*/ 3165895 w 3165895"/>
              <a:gd name="connsiteY11" fmla="*/ 2122098 h 2122098"/>
              <a:gd name="connsiteX12" fmla="*/ 3157268 w 3165895"/>
              <a:gd name="connsiteY12" fmla="*/ 8626 h 2122098"/>
              <a:gd name="connsiteX13" fmla="*/ 0 w 3165895"/>
              <a:gd name="connsiteY13" fmla="*/ 0 h 2122098"/>
              <a:gd name="connsiteX14" fmla="*/ 8627 w 3165895"/>
              <a:gd name="connsiteY14" fmla="*/ 603849 h 212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5895" h="2122098">
                <a:moveTo>
                  <a:pt x="8627" y="603849"/>
                </a:moveTo>
                <a:lnTo>
                  <a:pt x="310551" y="370936"/>
                </a:lnTo>
                <a:lnTo>
                  <a:pt x="646982" y="232913"/>
                </a:lnTo>
                <a:lnTo>
                  <a:pt x="1061049" y="224287"/>
                </a:lnTo>
                <a:lnTo>
                  <a:pt x="2027208" y="500332"/>
                </a:lnTo>
                <a:lnTo>
                  <a:pt x="2225615" y="586596"/>
                </a:lnTo>
                <a:lnTo>
                  <a:pt x="2424023" y="802257"/>
                </a:lnTo>
                <a:lnTo>
                  <a:pt x="2803585" y="1173192"/>
                </a:lnTo>
                <a:lnTo>
                  <a:pt x="2924355" y="1630392"/>
                </a:lnTo>
                <a:lnTo>
                  <a:pt x="2881223" y="2009955"/>
                </a:lnTo>
                <a:lnTo>
                  <a:pt x="2838091" y="2122098"/>
                </a:lnTo>
                <a:lnTo>
                  <a:pt x="3165895" y="2122098"/>
                </a:lnTo>
                <a:cubicBezTo>
                  <a:pt x="3163019" y="1417607"/>
                  <a:pt x="3160144" y="713117"/>
                  <a:pt x="3157268" y="8626"/>
                </a:cubicBezTo>
                <a:lnTo>
                  <a:pt x="0" y="0"/>
                </a:lnTo>
                <a:lnTo>
                  <a:pt x="8627" y="603849"/>
                </a:lnTo>
                <a:close/>
              </a:path>
            </a:pathLst>
          </a:custGeom>
          <a:solidFill>
            <a:srgbClr val="FFFF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713008" y="5430328"/>
            <a:ext cx="250914" cy="612263"/>
          </a:xfrm>
          <a:custGeom>
            <a:avLst/>
            <a:gdLst>
              <a:gd name="connsiteX0" fmla="*/ 0 w 250914"/>
              <a:gd name="connsiteY0" fmla="*/ 526212 h 612263"/>
              <a:gd name="connsiteX1" fmla="*/ 17252 w 250914"/>
              <a:gd name="connsiteY1" fmla="*/ 0 h 612263"/>
              <a:gd name="connsiteX2" fmla="*/ 189781 w 250914"/>
              <a:gd name="connsiteY2" fmla="*/ 310551 h 612263"/>
              <a:gd name="connsiteX3" fmla="*/ 250166 w 250914"/>
              <a:gd name="connsiteY3" fmla="*/ 526212 h 612263"/>
              <a:gd name="connsiteX4" fmla="*/ 0 w 250914"/>
              <a:gd name="connsiteY4" fmla="*/ 526212 h 61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14" h="612263">
                <a:moveTo>
                  <a:pt x="0" y="526212"/>
                </a:moveTo>
                <a:lnTo>
                  <a:pt x="17252" y="0"/>
                </a:lnTo>
                <a:lnTo>
                  <a:pt x="189781" y="310551"/>
                </a:lnTo>
                <a:cubicBezTo>
                  <a:pt x="250914" y="537614"/>
                  <a:pt x="250166" y="612263"/>
                  <a:pt x="250166" y="526212"/>
                </a:cubicBezTo>
                <a:lnTo>
                  <a:pt x="0" y="526212"/>
                </a:lnTo>
                <a:close/>
              </a:path>
            </a:pathLst>
          </a:custGeom>
          <a:solidFill>
            <a:srgbClr val="FFFF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762000"/>
          </a:xfrm>
        </p:spPr>
        <p:txBody>
          <a:bodyPr>
            <a:noAutofit/>
          </a:bodyPr>
          <a:lstStyle/>
          <a:p>
            <a:pPr algn="ctr"/>
            <a:r>
              <a:rPr lang="en-US" sz="3600" dirty="0" smtClean="0"/>
              <a:t>Summary of the Problem</a:t>
            </a:r>
            <a:endParaRPr lang="en-US" sz="3600" dirty="0"/>
          </a:p>
        </p:txBody>
      </p:sp>
      <p:sp>
        <p:nvSpPr>
          <p:cNvPr id="6" name="Subtitle 2"/>
          <p:cNvSpPr>
            <a:spLocks noGrp="1"/>
          </p:cNvSpPr>
          <p:nvPr>
            <p:ph type="subTitle" idx="1"/>
          </p:nvPr>
        </p:nvSpPr>
        <p:spPr>
          <a:xfrm>
            <a:off x="533400" y="1828800"/>
            <a:ext cx="7854696" cy="4648200"/>
          </a:xfrm>
        </p:spPr>
        <p:txBody>
          <a:bodyPr>
            <a:normAutofit/>
          </a:bodyPr>
          <a:lstStyle/>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Massachusetts state regulations have been implemented to protect vernal pool habitats</a:t>
            </a: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Size of area protected does not seem to fully support upland habitat for vernal pool breeding species</a:t>
            </a:r>
          </a:p>
          <a:p>
            <a:pPr marL="342900" marR="0" lvl="0" indent="-342900" algn="l">
              <a:lnSpc>
                <a:spcPct val="115000"/>
              </a:lnSpc>
              <a:spcBef>
                <a:spcPts val="0"/>
              </a:spcBef>
              <a:spcAft>
                <a:spcPts val="0"/>
              </a:spcAft>
              <a:buFont typeface="Arial" pitchFamily="34" charset="0"/>
              <a:buChar char="•"/>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990600"/>
            <a:ext cx="7851648" cy="762000"/>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Theme</a:t>
            </a:r>
            <a:endParaRPr kumimoji="0" lang="en-US" sz="50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Subtitle 2"/>
          <p:cNvSpPr txBox="1">
            <a:spLocks/>
          </p:cNvSpPr>
          <p:nvPr/>
        </p:nvSpPr>
        <p:spPr>
          <a:xfrm>
            <a:off x="457200" y="1981200"/>
            <a:ext cx="7854696" cy="2743200"/>
          </a:xfrm>
          <a:prstGeom prst="rect">
            <a:avLst/>
          </a:prstGeom>
        </p:spPr>
        <p:txBody>
          <a:bodyPr vert="horz" lIns="0" rIns="18288">
            <a:normAutofit/>
          </a:bodyPr>
          <a:lstStyle/>
          <a:p>
            <a:pPr marL="342900" indent="-342900">
              <a:lnSpc>
                <a:spcPct val="115000"/>
              </a:lnSpc>
              <a:buClr>
                <a:schemeClr val="accent3"/>
              </a:buClr>
              <a:buSzPct val="95000"/>
              <a:buFont typeface="Arial" pitchFamily="34" charset="0"/>
              <a:buChar char="•"/>
            </a:pPr>
            <a:r>
              <a:rPr lang="en-US" sz="2000" dirty="0" smtClean="0">
                <a:latin typeface="Times New Roman" pitchFamily="18" charset="0"/>
                <a:cs typeface="Times New Roman" pitchFamily="18" charset="0"/>
              </a:rPr>
              <a:t>How </a:t>
            </a:r>
            <a:r>
              <a:rPr lang="en-US" sz="2000" dirty="0">
                <a:latin typeface="Times New Roman" pitchFamily="18" charset="0"/>
                <a:cs typeface="Times New Roman" pitchFamily="18" charset="0"/>
              </a:rPr>
              <a:t>protected are vernal pool upland habitats in </a:t>
            </a:r>
            <a:r>
              <a:rPr lang="en-US" sz="2000" dirty="0" smtClean="0">
                <a:latin typeface="Times New Roman" pitchFamily="18" charset="0"/>
                <a:cs typeface="Times New Roman" pitchFamily="18" charset="0"/>
              </a:rPr>
              <a:t>Massachusetts based on </a:t>
            </a:r>
            <a:r>
              <a:rPr lang="en-US" sz="2000" dirty="0">
                <a:latin typeface="Times New Roman" pitchFamily="18" charset="0"/>
                <a:cs typeface="Times New Roman" pitchFamily="18" charset="0"/>
              </a:rPr>
              <a:t>obligate species’ migration </a:t>
            </a:r>
            <a:r>
              <a:rPr lang="en-US" sz="2000" dirty="0" smtClean="0">
                <a:latin typeface="Times New Roman" pitchFamily="18" charset="0"/>
                <a:cs typeface="Times New Roman" pitchFamily="18" charset="0"/>
              </a:rPr>
              <a:t>distances?  </a:t>
            </a:r>
            <a:endParaRPr lang="en-US" sz="2000" dirty="0" smtClean="0">
              <a:latin typeface="Times New Roman" pitchFamily="18" charset="0"/>
              <a:cs typeface="Times New Roman" pitchFamily="18" charset="0"/>
            </a:endParaRPr>
          </a:p>
          <a:p>
            <a:pPr marL="342900" indent="-342900">
              <a:lnSpc>
                <a:spcPct val="115000"/>
              </a:lnSpc>
              <a:buClr>
                <a:schemeClr val="accent3"/>
              </a:buClr>
              <a:buSzPct val="95000"/>
              <a:buFont typeface="Arial" pitchFamily="34" charset="0"/>
              <a:buChar char="•"/>
            </a:pPr>
            <a:endParaRPr lang="en-US" sz="2000" dirty="0" smtClean="0">
              <a:latin typeface="Times New Roman" pitchFamily="18" charset="0"/>
              <a:cs typeface="Times New Roman" pitchFamily="18" charset="0"/>
            </a:endParaRPr>
          </a:p>
          <a:p>
            <a:pPr marL="342900" indent="-342900">
              <a:lnSpc>
                <a:spcPct val="115000"/>
              </a:lnSpc>
              <a:buClr>
                <a:schemeClr val="accent3"/>
              </a:buClr>
              <a:buSzPct val="95000"/>
              <a:buFont typeface="Arial" pitchFamily="34" charset="0"/>
              <a:buChar char="•"/>
            </a:pPr>
            <a:r>
              <a:rPr lang="en-US" sz="2000" dirty="0" smtClean="0">
                <a:latin typeface="Times New Roman" pitchFamily="18" charset="0"/>
                <a:cs typeface="Times New Roman" pitchFamily="18" charset="0"/>
              </a:rPr>
              <a:t>Do </a:t>
            </a:r>
            <a:r>
              <a:rPr lang="en-US" sz="2000" dirty="0">
                <a:latin typeface="Times New Roman" pitchFamily="18" charset="0"/>
                <a:cs typeface="Times New Roman" pitchFamily="18" charset="0"/>
              </a:rPr>
              <a:t>current state regulations for certified vernal pools offer enough upland </a:t>
            </a:r>
            <a:r>
              <a:rPr lang="en-US" sz="2000" dirty="0" smtClean="0">
                <a:latin typeface="Times New Roman" pitchFamily="18" charset="0"/>
                <a:cs typeface="Times New Roman" pitchFamily="18" charset="0"/>
              </a:rPr>
              <a:t>protection? </a:t>
            </a:r>
          </a:p>
          <a:p>
            <a:pPr marL="342900" indent="-342900">
              <a:lnSpc>
                <a:spcPct val="115000"/>
              </a:lnSpc>
              <a:buClr>
                <a:schemeClr val="accent3"/>
              </a:buClr>
              <a:buSzPct val="95000"/>
              <a:buFont typeface="Arial" pitchFamily="34" charset="0"/>
              <a:buChar char="•"/>
            </a:pPr>
            <a:endParaRPr lang="en-US" sz="2000" dirty="0" smtClean="0">
              <a:latin typeface="Times New Roman" pitchFamily="18" charset="0"/>
              <a:cs typeface="Times New Roman" pitchFamily="18" charset="0"/>
            </a:endParaRPr>
          </a:p>
          <a:p>
            <a:pPr marL="342900" indent="-342900">
              <a:lnSpc>
                <a:spcPct val="115000"/>
              </a:lnSpc>
              <a:buClr>
                <a:schemeClr val="accent3"/>
              </a:buClr>
              <a:buSzPct val="95000"/>
              <a:buFont typeface="Arial" pitchFamily="34" charset="0"/>
              <a:buChar char="•"/>
            </a:pPr>
            <a:r>
              <a:rPr lang="en-US" sz="2000" dirty="0" smtClean="0">
                <a:latin typeface="Times New Roman" pitchFamily="18" charset="0"/>
                <a:cs typeface="Times New Roman" pitchFamily="18" charset="0"/>
              </a:rPr>
              <a:t>H</a:t>
            </a:r>
            <a:r>
              <a:rPr lang="en-US" sz="2000" dirty="0" smtClean="0">
                <a:latin typeface="Times New Roman" pitchFamily="18" charset="0"/>
                <a:cs typeface="Times New Roman" pitchFamily="18" charset="0"/>
              </a:rPr>
              <a:t>ow </a:t>
            </a:r>
            <a:r>
              <a:rPr lang="en-US" sz="2000" dirty="0">
                <a:latin typeface="Times New Roman" pitchFamily="18" charset="0"/>
                <a:cs typeface="Times New Roman" pitchFamily="18" charset="0"/>
              </a:rPr>
              <a:t>does development affect available upland habitat?</a:t>
            </a:r>
          </a:p>
          <a:p>
            <a:pPr marL="342900" marR="0" lvl="0" indent="-342900" algn="l" defTabSz="914400" rtl="0" eaLnBrk="1" fontAlgn="auto" latinLnBrk="0" hangingPunct="1">
              <a:lnSpc>
                <a:spcPct val="115000"/>
              </a:lnSpc>
              <a:spcBef>
                <a:spcPts val="0"/>
              </a:spcBef>
              <a:spcAft>
                <a:spcPts val="0"/>
              </a:spcAft>
              <a:buClr>
                <a:schemeClr val="accent3"/>
              </a:buClr>
              <a:buSzPct val="95000"/>
              <a:buFont typeface="Wingdings 2"/>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838200"/>
            <a:ext cx="7851648" cy="762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Scope of Project</a:t>
            </a:r>
            <a:endParaRPr kumimoji="0" lang="en-US" sz="3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4" name="Subtitle 2"/>
          <p:cNvSpPr>
            <a:spLocks noGrp="1"/>
          </p:cNvSpPr>
          <p:nvPr>
            <p:ph type="subTitle" idx="1"/>
          </p:nvPr>
        </p:nvSpPr>
        <p:spPr>
          <a:xfrm>
            <a:off x="533400" y="1828800"/>
            <a:ext cx="7854696" cy="4648200"/>
          </a:xfrm>
        </p:spPr>
        <p:txBody>
          <a:bodyPr>
            <a:normAutofit/>
          </a:bodyPr>
          <a:lstStyle/>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Identify vernal pool habitat including upland zones for a study area in Barnstable County, MA</a:t>
            </a: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Determine how protected the upland habitats </a:t>
            </a:r>
            <a:r>
              <a:rPr lang="en-US" sz="2400" dirty="0" smtClean="0">
                <a:latin typeface="Times New Roman" pitchFamily="18" charset="0"/>
                <a:cs typeface="Times New Roman" pitchFamily="18" charset="0"/>
              </a:rPr>
              <a:t>are considering </a:t>
            </a:r>
            <a:r>
              <a:rPr lang="en-US" sz="2400" dirty="0" smtClean="0">
                <a:latin typeface="Times New Roman" pitchFamily="18" charset="0"/>
                <a:cs typeface="Times New Roman" pitchFamily="18" charset="0"/>
              </a:rPr>
              <a:t>factors such as buildings and roads in a continuously developing </a:t>
            </a:r>
            <a:r>
              <a:rPr lang="en-US" sz="2400" dirty="0" smtClean="0">
                <a:latin typeface="Times New Roman" pitchFamily="18" charset="0"/>
                <a:cs typeface="Times New Roman" pitchFamily="18" charset="0"/>
              </a:rPr>
              <a:t>environment</a:t>
            </a: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Autofit/>
          </a:bodyPr>
          <a:lstStyle/>
          <a:p>
            <a:pPr algn="ctr"/>
            <a:r>
              <a:rPr lang="en-US" sz="2800" dirty="0" smtClean="0"/>
              <a:t>Phase 1– Generating Vernal Pool Polygons</a:t>
            </a:r>
            <a:endParaRPr lang="en-US" sz="2800" dirty="0"/>
          </a:p>
        </p:txBody>
      </p:sp>
      <p:sp>
        <p:nvSpPr>
          <p:cNvPr id="3" name="Subtitle 2"/>
          <p:cNvSpPr>
            <a:spLocks noGrp="1"/>
          </p:cNvSpPr>
          <p:nvPr>
            <p:ph type="subTitle" idx="1"/>
          </p:nvPr>
        </p:nvSpPr>
        <p:spPr>
          <a:xfrm>
            <a:off x="533400" y="1828800"/>
            <a:ext cx="7854696" cy="4495800"/>
          </a:xfrm>
        </p:spPr>
        <p:txBody>
          <a:bodyPr>
            <a:normAutofit/>
          </a:bodyPr>
          <a:lstStyle/>
          <a:p>
            <a:pPr marL="457200" marR="0" lvl="0" indent="-457200" algn="l">
              <a:lnSpc>
                <a:spcPct val="115000"/>
              </a:lnSpc>
              <a:spcBef>
                <a:spcPts val="0"/>
              </a:spcBef>
              <a:spcAft>
                <a:spcPts val="0"/>
              </a:spcAft>
              <a:buAutoNum type="arabicPeriod"/>
            </a:pPr>
            <a:r>
              <a:rPr lang="en-US" sz="2000" dirty="0" smtClean="0">
                <a:latin typeface="Times New Roman"/>
                <a:cs typeface="Times New Roman"/>
              </a:rPr>
              <a:t>Delineate an area of interest in Barnstable County</a:t>
            </a:r>
            <a:endParaRPr lang="en-US" sz="2000" dirty="0" smtClean="0">
              <a:latin typeface="Times New Roman"/>
              <a:cs typeface="Times New Roman"/>
            </a:endParaRPr>
          </a:p>
          <a:p>
            <a:pPr marL="457200" marR="0" lvl="0" indent="-457200" algn="l">
              <a:lnSpc>
                <a:spcPct val="115000"/>
              </a:lnSpc>
              <a:spcBef>
                <a:spcPts val="0"/>
              </a:spcBef>
              <a:spcAft>
                <a:spcPts val="0"/>
              </a:spcAft>
              <a:buAutoNum type="arabicPeriod"/>
            </a:pPr>
            <a:r>
              <a:rPr lang="en-US" sz="2000" dirty="0" smtClean="0">
                <a:latin typeface="Times New Roman"/>
                <a:cs typeface="Times New Roman"/>
              </a:rPr>
              <a:t>Acquire existing lidar, imagery, vernal pool, and other data pertinent in interpretation of vernal pools</a:t>
            </a:r>
          </a:p>
          <a:p>
            <a:pPr marL="457200" marR="0" lvl="0" indent="-457200" algn="l">
              <a:lnSpc>
                <a:spcPct val="115000"/>
              </a:lnSpc>
              <a:spcBef>
                <a:spcPts val="0"/>
              </a:spcBef>
              <a:spcAft>
                <a:spcPts val="0"/>
              </a:spcAft>
              <a:buAutoNum type="arabicPeriod"/>
            </a:pPr>
            <a:r>
              <a:rPr lang="en-US" sz="2000" dirty="0" smtClean="0">
                <a:latin typeface="Times New Roman"/>
                <a:cs typeface="Times New Roman"/>
              </a:rPr>
              <a:t>Generate depression polygons from lidar data</a:t>
            </a:r>
          </a:p>
          <a:p>
            <a:pPr marL="457200" marR="0" lvl="0" indent="-457200" algn="l">
              <a:lnSpc>
                <a:spcPct val="115000"/>
              </a:lnSpc>
              <a:spcBef>
                <a:spcPts val="0"/>
              </a:spcBef>
              <a:spcAft>
                <a:spcPts val="0"/>
              </a:spcAft>
              <a:buAutoNum type="arabicPeriod"/>
            </a:pPr>
            <a:r>
              <a:rPr lang="en-US" sz="2000" dirty="0" smtClean="0">
                <a:latin typeface="Times New Roman"/>
                <a:cs typeface="Times New Roman"/>
              </a:rPr>
              <a:t>Utilize imagery and other ancillary data to eliminate depressions that are not water bodies and </a:t>
            </a:r>
            <a:r>
              <a:rPr lang="en-US" sz="2000" dirty="0" smtClean="0">
                <a:latin typeface="Times New Roman"/>
                <a:cs typeface="Times New Roman"/>
              </a:rPr>
              <a:t>do </a:t>
            </a:r>
            <a:r>
              <a:rPr lang="en-US" sz="2000" dirty="0" smtClean="0">
                <a:latin typeface="Times New Roman"/>
                <a:cs typeface="Times New Roman"/>
              </a:rPr>
              <a:t>not display characteristics of vernal pools</a:t>
            </a:r>
          </a:p>
          <a:p>
            <a:pPr marL="457200" marR="0" lvl="0" indent="-457200" algn="l">
              <a:lnSpc>
                <a:spcPct val="115000"/>
              </a:lnSpc>
              <a:spcBef>
                <a:spcPts val="0"/>
              </a:spcBef>
              <a:spcAft>
                <a:spcPts val="0"/>
              </a:spcAft>
              <a:buAutoNum type="arabicPeriod"/>
            </a:pPr>
            <a:r>
              <a:rPr lang="en-US" sz="2000" dirty="0" smtClean="0">
                <a:latin typeface="Times New Roman"/>
                <a:cs typeface="Times New Roman"/>
              </a:rPr>
              <a:t>Compare remaining depression </a:t>
            </a:r>
            <a:r>
              <a:rPr lang="en-US" sz="2000" dirty="0" smtClean="0">
                <a:latin typeface="Times New Roman"/>
                <a:cs typeface="Times New Roman"/>
              </a:rPr>
              <a:t>polygons to existing vernal pool data for accuracy of analysis</a:t>
            </a:r>
          </a:p>
          <a:p>
            <a:pPr marL="457200" marR="0" lvl="0" indent="-457200" algn="l">
              <a:lnSpc>
                <a:spcPct val="115000"/>
              </a:lnSpc>
              <a:spcBef>
                <a:spcPts val="0"/>
              </a:spcBef>
              <a:spcAft>
                <a:spcPts val="0"/>
              </a:spcAft>
              <a:buAutoNum type="arabicPeriod"/>
            </a:pPr>
            <a:r>
              <a:rPr lang="en-US" sz="2000" dirty="0" smtClean="0">
                <a:latin typeface="Times New Roman"/>
                <a:cs typeface="Times New Roman"/>
              </a:rPr>
              <a:t>Final set of polygons will be used as potential vernal pools for the study area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rmAutofit fontScale="90000"/>
          </a:bodyPr>
          <a:lstStyle/>
          <a:p>
            <a:pPr algn="ctr"/>
            <a:r>
              <a:rPr lang="en-US" dirty="0" smtClean="0"/>
              <a:t>My Background in </a:t>
            </a:r>
            <a:r>
              <a:rPr lang="en-US" dirty="0" smtClean="0"/>
              <a:t>This </a:t>
            </a:r>
            <a:r>
              <a:rPr lang="en-US" dirty="0" smtClean="0"/>
              <a:t>Topic</a:t>
            </a:r>
            <a:endParaRPr lang="en-US" dirty="0"/>
          </a:p>
        </p:txBody>
      </p:sp>
      <p:pic>
        <p:nvPicPr>
          <p:cNvPr id="4" name="Picture 3" descr="me in vp.jpg"/>
          <p:cNvPicPr>
            <a:picLocks noChangeAspect="1"/>
          </p:cNvPicPr>
          <p:nvPr/>
        </p:nvPicPr>
        <p:blipFill>
          <a:blip r:embed="rId3" cstate="print"/>
          <a:stretch>
            <a:fillRect/>
          </a:stretch>
        </p:blipFill>
        <p:spPr>
          <a:xfrm>
            <a:off x="4292600" y="1981200"/>
            <a:ext cx="4368800" cy="3276600"/>
          </a:xfrm>
          <a:prstGeom prst="rect">
            <a:avLst/>
          </a:prstGeom>
        </p:spPr>
      </p:pic>
      <p:pic>
        <p:nvPicPr>
          <p:cNvPr id="5" name="Picture 4" descr="wood frog eggs.jpg"/>
          <p:cNvPicPr>
            <a:picLocks noChangeAspect="1"/>
          </p:cNvPicPr>
          <p:nvPr/>
        </p:nvPicPr>
        <p:blipFill>
          <a:blip r:embed="rId4"/>
          <a:stretch>
            <a:fillRect/>
          </a:stretch>
        </p:blipFill>
        <p:spPr>
          <a:xfrm>
            <a:off x="304800" y="1981200"/>
            <a:ext cx="4363696" cy="3276600"/>
          </a:xfrm>
          <a:prstGeom prst="rect">
            <a:avLst/>
          </a:prstGeom>
        </p:spPr>
      </p:pic>
      <p:sp>
        <p:nvSpPr>
          <p:cNvPr id="6" name="TextBox 5"/>
          <p:cNvSpPr txBox="1"/>
          <p:nvPr/>
        </p:nvSpPr>
        <p:spPr>
          <a:xfrm>
            <a:off x="381000" y="5334000"/>
            <a:ext cx="3429000" cy="215444"/>
          </a:xfrm>
          <a:prstGeom prst="rect">
            <a:avLst/>
          </a:prstGeom>
          <a:noFill/>
        </p:spPr>
        <p:txBody>
          <a:bodyPr wrap="square" rtlCol="0">
            <a:spAutoFit/>
          </a:bodyPr>
          <a:lstStyle/>
          <a:p>
            <a:r>
              <a:rPr lang="en-US" sz="800" dirty="0" smtClean="0"/>
              <a:t>Source: https://</a:t>
            </a:r>
            <a:r>
              <a:rPr lang="en-US" sz="800" dirty="0" smtClean="0">
                <a:latin typeface="Times New Roman" pitchFamily="18" charset="0"/>
                <a:cs typeface="Times New Roman" pitchFamily="18" charset="0"/>
              </a:rPr>
              <a:t>www.nps.gov/gaar/learn/nature/wood-frog-page-4.htm</a:t>
            </a:r>
            <a:r>
              <a:rPr lang="en-US" sz="800" dirty="0" smtClean="0"/>
              <a:t> </a:t>
            </a:r>
            <a:endParaRPr lang="en-US" sz="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Autofit/>
          </a:bodyPr>
          <a:lstStyle/>
          <a:p>
            <a:pPr algn="ctr"/>
            <a:r>
              <a:rPr lang="en-US" sz="2800" dirty="0" smtClean="0"/>
              <a:t>Phase 2 – Upland Analysis</a:t>
            </a:r>
            <a:endParaRPr lang="en-US" sz="2800" dirty="0"/>
          </a:p>
        </p:txBody>
      </p:sp>
      <p:sp>
        <p:nvSpPr>
          <p:cNvPr id="3" name="Subtitle 2"/>
          <p:cNvSpPr>
            <a:spLocks noGrp="1"/>
          </p:cNvSpPr>
          <p:nvPr>
            <p:ph type="subTitle" idx="1"/>
          </p:nvPr>
        </p:nvSpPr>
        <p:spPr>
          <a:xfrm>
            <a:off x="533400" y="1828800"/>
            <a:ext cx="7854696" cy="4495800"/>
          </a:xfrm>
        </p:spPr>
        <p:txBody>
          <a:bodyPr>
            <a:normAutofit/>
          </a:bodyPr>
          <a:lstStyle/>
          <a:p>
            <a:pPr marL="457200" marR="0" lvl="0" indent="-457200" algn="l">
              <a:lnSpc>
                <a:spcPct val="115000"/>
              </a:lnSpc>
              <a:spcBef>
                <a:spcPts val="0"/>
              </a:spcBef>
              <a:spcAft>
                <a:spcPts val="0"/>
              </a:spcAft>
              <a:buAutoNum type="arabicPeriod"/>
            </a:pPr>
            <a:r>
              <a:rPr lang="en-US" sz="2000" dirty="0" smtClean="0">
                <a:latin typeface="Times New Roman" pitchFamily="18" charset="0"/>
                <a:cs typeface="Times New Roman" pitchFamily="18" charset="0"/>
              </a:rPr>
              <a:t>Upland can be analyzed by creating buffers from water </a:t>
            </a:r>
            <a:r>
              <a:rPr lang="en-US" sz="2000" dirty="0" smtClean="0">
                <a:latin typeface="Times New Roman" pitchFamily="18" charset="0"/>
                <a:cs typeface="Times New Roman" pitchFamily="18" charset="0"/>
              </a:rPr>
              <a:t>edges </a:t>
            </a:r>
            <a:endParaRPr lang="en-US" sz="2000" dirty="0" smtClean="0">
              <a:latin typeface="Times New Roman" pitchFamily="18" charset="0"/>
              <a:cs typeface="Times New Roman" pitchFamily="18" charset="0"/>
            </a:endParaRPr>
          </a:p>
          <a:p>
            <a:pPr marL="457200" marR="0" lvl="0" indent="-457200" algn="l">
              <a:lnSpc>
                <a:spcPct val="115000"/>
              </a:lnSpc>
              <a:spcBef>
                <a:spcPts val="0"/>
              </a:spcBef>
              <a:spcAft>
                <a:spcPts val="0"/>
              </a:spcAft>
              <a:buAutoNum type="arabicPeriod"/>
            </a:pPr>
            <a:r>
              <a:rPr lang="en-US" sz="2000" dirty="0" smtClean="0">
                <a:latin typeface="Times New Roman" pitchFamily="18" charset="0"/>
                <a:cs typeface="Times New Roman" pitchFamily="18" charset="0"/>
              </a:rPr>
              <a:t>Buffers will represent both the </a:t>
            </a:r>
            <a:r>
              <a:rPr lang="en-US" sz="2000" dirty="0" smtClean="0">
                <a:latin typeface="Times New Roman" pitchFamily="18" charset="0"/>
                <a:cs typeface="Times New Roman" pitchFamily="18" charset="0"/>
              </a:rPr>
              <a:t>100-ft </a:t>
            </a:r>
            <a:r>
              <a:rPr lang="en-US" sz="2000" dirty="0" smtClean="0">
                <a:latin typeface="Times New Roman" pitchFamily="18" charset="0"/>
                <a:cs typeface="Times New Roman" pitchFamily="18" charset="0"/>
              </a:rPr>
              <a:t>state regulated protection line and designated migration zones based on amphibian research</a:t>
            </a:r>
          </a:p>
          <a:p>
            <a:pPr marL="457200" marR="0" lvl="0" indent="-457200" algn="l">
              <a:lnSpc>
                <a:spcPct val="115000"/>
              </a:lnSpc>
              <a:spcBef>
                <a:spcPts val="0"/>
              </a:spcBef>
              <a:spcAft>
                <a:spcPts val="0"/>
              </a:spcAft>
              <a:buAutoNum type="arabicPeriod"/>
            </a:pPr>
            <a:r>
              <a:rPr lang="en-US" sz="2000" dirty="0" smtClean="0">
                <a:latin typeface="Times New Roman" pitchFamily="18" charset="0"/>
                <a:cs typeface="Times New Roman" pitchFamily="18" charset="0"/>
              </a:rPr>
              <a:t>Analysis of  ‘disturbances’ within these buffers to evaluate viability of upland habitat to these vernal pools</a:t>
            </a:r>
          </a:p>
          <a:p>
            <a:pPr marL="457200" marR="0" lvl="0" indent="-457200" algn="l">
              <a:lnSpc>
                <a:spcPct val="115000"/>
              </a:lnSpc>
              <a:spcBef>
                <a:spcPts val="0"/>
              </a:spcBef>
              <a:spcAft>
                <a:spcPts val="0"/>
              </a:spcAft>
              <a:buAutoNum type="arabicPeriod"/>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rmAutofit fontScale="90000"/>
          </a:bodyPr>
          <a:lstStyle/>
          <a:p>
            <a:pPr algn="ctr"/>
            <a:r>
              <a:rPr lang="en-US" dirty="0" smtClean="0"/>
              <a:t>Data</a:t>
            </a:r>
            <a:endParaRPr lang="en-US" dirty="0"/>
          </a:p>
        </p:txBody>
      </p:sp>
      <p:sp>
        <p:nvSpPr>
          <p:cNvPr id="3" name="Subtitle 2"/>
          <p:cNvSpPr>
            <a:spLocks noGrp="1"/>
          </p:cNvSpPr>
          <p:nvPr>
            <p:ph type="subTitle" idx="1"/>
          </p:nvPr>
        </p:nvSpPr>
        <p:spPr>
          <a:xfrm>
            <a:off x="533400" y="1828800"/>
            <a:ext cx="7854696" cy="457200"/>
          </a:xfrm>
        </p:spPr>
        <p:txBody>
          <a:bodyPr>
            <a:normAutofit/>
          </a:bodyPr>
          <a:lstStyle/>
          <a:p>
            <a:pPr algn="ctr"/>
            <a:r>
              <a:rPr lang="en-US" sz="2000" dirty="0" smtClean="0">
                <a:latin typeface="Times New Roman" pitchFamily="18" charset="0"/>
                <a:cs typeface="Times New Roman" pitchFamily="18" charset="0"/>
              </a:rPr>
              <a:t>Certified Vernal Pools and Potential Vernal Pools - MassGIS</a:t>
            </a:r>
            <a:endParaRPr lang="en-US" sz="2000" dirty="0">
              <a:latin typeface="Times New Roman" pitchFamily="18" charset="0"/>
              <a:cs typeface="Times New Roman" pitchFamily="18" charset="0"/>
            </a:endParaRPr>
          </a:p>
        </p:txBody>
      </p:sp>
      <p:pic>
        <p:nvPicPr>
          <p:cNvPr id="4" name="Picture 3"/>
          <p:cNvPicPr/>
          <p:nvPr/>
        </p:nvPicPr>
        <p:blipFill>
          <a:blip r:embed="rId3"/>
          <a:srcRect/>
          <a:stretch>
            <a:fillRect/>
          </a:stretch>
        </p:blipFill>
        <p:spPr bwMode="auto">
          <a:xfrm>
            <a:off x="3886200" y="2286000"/>
            <a:ext cx="4876800" cy="4419600"/>
          </a:xfrm>
          <a:prstGeom prst="rect">
            <a:avLst/>
          </a:prstGeom>
          <a:noFill/>
          <a:ln w="9525">
            <a:noFill/>
            <a:miter lim="800000"/>
            <a:headEnd/>
            <a:tailEnd/>
          </a:ln>
        </p:spPr>
      </p:pic>
      <p:pic>
        <p:nvPicPr>
          <p:cNvPr id="6146" name="Picture 2"/>
          <p:cNvPicPr>
            <a:picLocks noChangeAspect="1" noChangeArrowheads="1"/>
          </p:cNvPicPr>
          <p:nvPr/>
        </p:nvPicPr>
        <p:blipFill>
          <a:blip r:embed="rId4"/>
          <a:srcRect/>
          <a:stretch>
            <a:fillRect/>
          </a:stretch>
        </p:blipFill>
        <p:spPr bwMode="auto">
          <a:xfrm>
            <a:off x="228600" y="2286000"/>
            <a:ext cx="4267200" cy="3305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rmAutofit fontScale="90000"/>
          </a:bodyPr>
          <a:lstStyle/>
          <a:p>
            <a:pPr algn="ctr"/>
            <a:r>
              <a:rPr lang="en-US" dirty="0" smtClean="0"/>
              <a:t>Data</a:t>
            </a:r>
            <a:endParaRPr lang="en-US" dirty="0"/>
          </a:p>
        </p:txBody>
      </p:sp>
      <p:sp>
        <p:nvSpPr>
          <p:cNvPr id="5" name="Subtitle 2"/>
          <p:cNvSpPr>
            <a:spLocks noGrp="1"/>
          </p:cNvSpPr>
          <p:nvPr>
            <p:ph type="subTitle" idx="1"/>
          </p:nvPr>
        </p:nvSpPr>
        <p:spPr>
          <a:xfrm>
            <a:off x="533400" y="1828800"/>
            <a:ext cx="7854696" cy="4648200"/>
          </a:xfrm>
        </p:spPr>
        <p:txBody>
          <a:bodyPr>
            <a:normAutofit lnSpcReduction="10000"/>
          </a:bodyPr>
          <a:lstStyle/>
          <a:p>
            <a:pPr marL="342900" marR="0" indent="-342900" algn="l">
              <a:lnSpc>
                <a:spcPct val="115000"/>
              </a:lnSpc>
              <a:spcBef>
                <a:spcPts val="0"/>
              </a:spcBef>
              <a:buFont typeface="Arial" pitchFamily="34" charset="0"/>
              <a:buChar char="•"/>
            </a:pPr>
            <a:r>
              <a:rPr lang="en-US" sz="2400" dirty="0" smtClean="0">
                <a:latin typeface="Times New Roman" pitchFamily="18" charset="0"/>
                <a:cs typeface="Times New Roman" pitchFamily="18" charset="0"/>
              </a:rPr>
              <a:t> USGS lidar point cloud data - 1 meter nominal point spacing, </a:t>
            </a:r>
            <a:r>
              <a:rPr lang="en-US" sz="2400" dirty="0" smtClean="0">
                <a:latin typeface="Times New Roman" pitchFamily="18" charset="0"/>
                <a:cs typeface="Times New Roman" pitchFamily="18" charset="0"/>
              </a:rPr>
              <a:t>2013-2014</a:t>
            </a: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4 band </a:t>
            </a:r>
            <a:r>
              <a:rPr lang="en-US" sz="2400" dirty="0" smtClean="0">
                <a:latin typeface="Times New Roman" pitchFamily="18" charset="0"/>
                <a:cs typeface="Times New Roman" pitchFamily="18" charset="0"/>
              </a:rPr>
              <a:t>aerial </a:t>
            </a:r>
            <a:r>
              <a:rPr lang="en-US" sz="2400" dirty="0" smtClean="0">
                <a:latin typeface="Times New Roman" pitchFamily="18" charset="0"/>
                <a:cs typeface="Times New Roman" pitchFamily="18" charset="0"/>
              </a:rPr>
              <a:t>imagery 15 cm GSD – collected between March and April 2019 during leaf-off conditions</a:t>
            </a: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NHD </a:t>
            </a:r>
            <a:r>
              <a:rPr lang="en-US" sz="2400" dirty="0" smtClean="0">
                <a:latin typeface="Times New Roman" pitchFamily="18" charset="0"/>
                <a:cs typeface="Times New Roman" pitchFamily="18" charset="0"/>
              </a:rPr>
              <a:t>waterbodies</a:t>
            </a: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Structures - 2 dimensional roof outlines</a:t>
            </a: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Other wetlands layers if possible</a:t>
            </a:r>
          </a:p>
          <a:p>
            <a:pPr marL="342900" marR="0" lvl="0" indent="-342900" algn="l">
              <a:lnSpc>
                <a:spcPct val="115000"/>
              </a:lnSpc>
              <a:spcBef>
                <a:spcPts val="0"/>
              </a:spcBef>
              <a:spcAft>
                <a:spcPts val="0"/>
              </a:spcAft>
              <a:buFont typeface="Arial" pitchFamily="34" charset="0"/>
              <a:buChar char="•"/>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762000"/>
          </a:xfrm>
        </p:spPr>
        <p:txBody>
          <a:bodyPr>
            <a:normAutofit fontScale="90000"/>
          </a:bodyPr>
          <a:lstStyle/>
          <a:p>
            <a:pPr algn="ctr"/>
            <a:r>
              <a:rPr lang="en-US" dirty="0" smtClean="0"/>
              <a:t>Challenges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2590800" y="4267200"/>
            <a:ext cx="3124200" cy="2344881"/>
          </a:xfrm>
          <a:prstGeom prst="rect">
            <a:avLst/>
          </a:prstGeom>
          <a:noFill/>
          <a:ln w="9525">
            <a:noFill/>
            <a:miter lim="800000"/>
            <a:headEnd/>
            <a:tailEnd/>
          </a:ln>
          <a:effectLst/>
        </p:spPr>
      </p:pic>
      <p:sp>
        <p:nvSpPr>
          <p:cNvPr id="6" name="Subtitle 2"/>
          <p:cNvSpPr>
            <a:spLocks noGrp="1"/>
          </p:cNvSpPr>
          <p:nvPr>
            <p:ph type="subTitle" idx="1"/>
          </p:nvPr>
        </p:nvSpPr>
        <p:spPr>
          <a:xfrm>
            <a:off x="533400" y="1828800"/>
            <a:ext cx="7854696" cy="2286000"/>
          </a:xfrm>
        </p:spPr>
        <p:txBody>
          <a:bodyPr>
            <a:noAutofit/>
          </a:bodyPr>
          <a:lstStyle/>
          <a:p>
            <a:pPr marL="342900" marR="0" lvl="0" indent="-342900" algn="l">
              <a:lnSpc>
                <a:spcPct val="115000"/>
              </a:lnSpc>
              <a:spcBef>
                <a:spcPts val="0"/>
              </a:spcBef>
              <a:spcAft>
                <a:spcPts val="0"/>
              </a:spcAft>
              <a:buFont typeface="Arial" pitchFamily="34" charset="0"/>
              <a:buChar char="•"/>
            </a:pPr>
            <a:r>
              <a:rPr lang="en-US" sz="2200" dirty="0" smtClean="0">
                <a:latin typeface="Times New Roman" pitchFamily="18" charset="0"/>
                <a:cs typeface="Times New Roman" pitchFamily="18" charset="0"/>
              </a:rPr>
              <a:t>Qualifying pool edges based on time data collected</a:t>
            </a:r>
          </a:p>
          <a:p>
            <a:pPr marL="342900" marR="0" lvl="0" indent="-342900" algn="l">
              <a:lnSpc>
                <a:spcPct val="115000"/>
              </a:lnSpc>
              <a:spcBef>
                <a:spcPts val="0"/>
              </a:spcBef>
              <a:spcAft>
                <a:spcPts val="0"/>
              </a:spcAft>
              <a:buFont typeface="Arial" pitchFamily="34" charset="0"/>
              <a:buChar char="•"/>
            </a:pPr>
            <a:endParaRPr lang="en-US" sz="22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200" dirty="0" smtClean="0">
                <a:latin typeface="Times New Roman" pitchFamily="18" charset="0"/>
                <a:cs typeface="Times New Roman" pitchFamily="18" charset="0"/>
              </a:rPr>
              <a:t>Large data size and processing power required to work with high resolution imagery</a:t>
            </a:r>
          </a:p>
          <a:p>
            <a:pPr marL="342900" marR="0" lvl="0" indent="-342900" algn="l">
              <a:lnSpc>
                <a:spcPct val="115000"/>
              </a:lnSpc>
              <a:spcBef>
                <a:spcPts val="0"/>
              </a:spcBef>
              <a:spcAft>
                <a:spcPts val="0"/>
              </a:spcAft>
              <a:buFont typeface="Arial" pitchFamily="34" charset="0"/>
              <a:buChar char="•"/>
            </a:pPr>
            <a:endParaRPr lang="en-US" sz="22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200" dirty="0" smtClean="0">
                <a:latin typeface="Times New Roman" pitchFamily="18" charset="0"/>
                <a:cs typeface="Times New Roman" pitchFamily="18" charset="0"/>
              </a:rPr>
              <a:t>Determining what bodies of water </a:t>
            </a:r>
            <a:r>
              <a:rPr lang="en-US" sz="2200" dirty="0" smtClean="0">
                <a:latin typeface="Times New Roman" pitchFamily="18" charset="0"/>
                <a:cs typeface="Times New Roman" pitchFamily="18" charset="0"/>
              </a:rPr>
              <a:t>qualify </a:t>
            </a:r>
            <a:r>
              <a:rPr lang="en-US" sz="2200" dirty="0" smtClean="0">
                <a:latin typeface="Times New Roman" pitchFamily="18" charset="0"/>
                <a:cs typeface="Times New Roman" pitchFamily="18" charset="0"/>
              </a:rPr>
              <a:t>as potential vernal </a:t>
            </a:r>
            <a:r>
              <a:rPr lang="en-US" sz="2200" dirty="0" smtClean="0">
                <a:latin typeface="Times New Roman" pitchFamily="18" charset="0"/>
                <a:cs typeface="Times New Roman" pitchFamily="18" charset="0"/>
              </a:rPr>
              <a:t>pools</a:t>
            </a:r>
            <a:endParaRPr lang="en-US"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rmAutofit fontScale="90000"/>
          </a:bodyPr>
          <a:lstStyle/>
          <a:p>
            <a:pPr algn="ctr"/>
            <a:r>
              <a:rPr lang="en-US" dirty="0" smtClean="0"/>
              <a:t>Anticipated Results</a:t>
            </a:r>
            <a:endParaRPr lang="en-US" dirty="0"/>
          </a:p>
        </p:txBody>
      </p:sp>
      <p:pic>
        <p:nvPicPr>
          <p:cNvPr id="17410" name="Picture 2" descr="a mother and young child stand by the edge of the vernal pool at Parsons Reserve in Dartmouth"/>
          <p:cNvPicPr>
            <a:picLocks noChangeAspect="1" noChangeArrowheads="1"/>
          </p:cNvPicPr>
          <p:nvPr/>
        </p:nvPicPr>
        <p:blipFill>
          <a:blip r:embed="rId3"/>
          <a:srcRect t="12216" b="22635"/>
          <a:stretch>
            <a:fillRect/>
          </a:stretch>
        </p:blipFill>
        <p:spPr bwMode="auto">
          <a:xfrm>
            <a:off x="1524000" y="4038600"/>
            <a:ext cx="5638800" cy="2438400"/>
          </a:xfrm>
          <a:prstGeom prst="rect">
            <a:avLst/>
          </a:prstGeom>
          <a:noFill/>
        </p:spPr>
      </p:pic>
      <p:sp>
        <p:nvSpPr>
          <p:cNvPr id="5" name="TextBox 4"/>
          <p:cNvSpPr txBox="1"/>
          <p:nvPr/>
        </p:nvSpPr>
        <p:spPr>
          <a:xfrm>
            <a:off x="1981200" y="6457890"/>
            <a:ext cx="4648200" cy="400110"/>
          </a:xfrm>
          <a:prstGeom prst="rect">
            <a:avLst/>
          </a:prstGeom>
          <a:noFill/>
        </p:spPr>
        <p:txBody>
          <a:bodyPr wrap="square" rtlCol="0">
            <a:spAutoFit/>
          </a:bodyPr>
          <a:lstStyle/>
          <a:p>
            <a:r>
              <a:rPr lang="en-US" sz="1000" dirty="0" smtClean="0"/>
              <a:t>Source: https://www.savebuzzardsbay.org/news/20-places-around-buzzards-bay-to-discover-a-vernal-pool-this-spring/</a:t>
            </a:r>
            <a:endParaRPr lang="en-US" sz="1000" dirty="0"/>
          </a:p>
        </p:txBody>
      </p:sp>
      <p:sp>
        <p:nvSpPr>
          <p:cNvPr id="7" name="Subtitle 2"/>
          <p:cNvSpPr>
            <a:spLocks noGrp="1"/>
          </p:cNvSpPr>
          <p:nvPr>
            <p:ph type="subTitle" idx="1"/>
          </p:nvPr>
        </p:nvSpPr>
        <p:spPr>
          <a:xfrm>
            <a:off x="533400" y="1828800"/>
            <a:ext cx="7854696" cy="2286000"/>
          </a:xfrm>
        </p:spPr>
        <p:txBody>
          <a:bodyPr>
            <a:noAutofit/>
          </a:bodyPr>
          <a:lstStyle/>
          <a:p>
            <a:pPr marL="342900" marR="0" lvl="0" indent="-342900" algn="l">
              <a:lnSpc>
                <a:spcPct val="115000"/>
              </a:lnSpc>
              <a:spcBef>
                <a:spcPts val="0"/>
              </a:spcBef>
              <a:spcAft>
                <a:spcPts val="0"/>
              </a:spcAft>
              <a:buFont typeface="Arial" pitchFamily="34" charset="0"/>
              <a:buChar char="•"/>
            </a:pPr>
            <a:r>
              <a:rPr lang="en-US" sz="1800" dirty="0" smtClean="0">
                <a:latin typeface="Times New Roman" pitchFamily="18" charset="0"/>
                <a:cs typeface="Times New Roman" pitchFamily="18" charset="0"/>
              </a:rPr>
              <a:t>Newly defined layer showing potential vernal pools in the study area that builds on the potential vernal pool data created by the state in 2001</a:t>
            </a:r>
          </a:p>
          <a:p>
            <a:pPr marL="342900" marR="0" lvl="0" indent="-342900" algn="l">
              <a:lnSpc>
                <a:spcPct val="115000"/>
              </a:lnSpc>
              <a:spcBef>
                <a:spcPts val="0"/>
              </a:spcBef>
              <a:spcAft>
                <a:spcPts val="0"/>
              </a:spcAft>
              <a:buFont typeface="Arial" pitchFamily="34" charset="0"/>
              <a:buChar char="•"/>
            </a:pPr>
            <a:endParaRPr lang="en-US" sz="18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1800" dirty="0" smtClean="0">
                <a:latin typeface="Times New Roman" pitchFamily="18" charset="0"/>
                <a:cs typeface="Times New Roman" pitchFamily="18" charset="0"/>
              </a:rPr>
              <a:t>Habitat migration maps of study area </a:t>
            </a:r>
            <a:r>
              <a:rPr lang="en-US" sz="1800" dirty="0" smtClean="0">
                <a:latin typeface="Times New Roman" pitchFamily="18" charset="0"/>
                <a:cs typeface="Times New Roman" pitchFamily="18" charset="0"/>
              </a:rPr>
              <a:t>within 100-ft </a:t>
            </a:r>
            <a:r>
              <a:rPr lang="en-US" sz="1800" dirty="0" smtClean="0">
                <a:latin typeface="Times New Roman" pitchFamily="18" charset="0"/>
                <a:cs typeface="Times New Roman" pitchFamily="18" charset="0"/>
              </a:rPr>
              <a:t>zones and beyond</a:t>
            </a:r>
          </a:p>
          <a:p>
            <a:pPr marL="342900" marR="0" lvl="0" indent="-342900" algn="l">
              <a:lnSpc>
                <a:spcPct val="115000"/>
              </a:lnSpc>
              <a:spcBef>
                <a:spcPts val="0"/>
              </a:spcBef>
              <a:spcAft>
                <a:spcPts val="0"/>
              </a:spcAft>
              <a:buFont typeface="Arial" pitchFamily="34" charset="0"/>
              <a:buChar char="•"/>
            </a:pPr>
            <a:endParaRPr lang="en-US" sz="18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1800" dirty="0" smtClean="0">
                <a:latin typeface="Times New Roman" pitchFamily="18" charset="0"/>
                <a:cs typeface="Times New Roman" pitchFamily="18" charset="0"/>
              </a:rPr>
              <a:t>Statistics on amount of each habitat affected by disturbance</a:t>
            </a:r>
          </a:p>
          <a:p>
            <a:pPr marL="342900" marR="0" lvl="0" indent="-342900" algn="l">
              <a:lnSpc>
                <a:spcPct val="115000"/>
              </a:lnSpc>
              <a:spcBef>
                <a:spcPts val="0"/>
              </a:spcBef>
              <a:spcAft>
                <a:spcPts val="0"/>
              </a:spcAft>
              <a:buFont typeface="Arial" pitchFamily="34" charset="0"/>
              <a:buChar char="•"/>
            </a:pPr>
            <a:endParaRPr lang="en-US"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rmAutofit fontScale="90000"/>
          </a:bodyPr>
          <a:lstStyle/>
          <a:p>
            <a:pPr algn="ctr"/>
            <a:r>
              <a:rPr lang="en-US" dirty="0" smtClean="0"/>
              <a:t>Timeline</a:t>
            </a:r>
            <a:endParaRPr lang="en-US" dirty="0"/>
          </a:p>
        </p:txBody>
      </p:sp>
      <p:graphicFrame>
        <p:nvGraphicFramePr>
          <p:cNvPr id="7" name="Diagram 6"/>
          <p:cNvGraphicFramePr/>
          <p:nvPr/>
        </p:nvGraphicFramePr>
        <p:xfrm>
          <a:off x="228600" y="2438400"/>
          <a:ext cx="86106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048000" y="3657600"/>
            <a:ext cx="266700" cy="266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 name="Group 8"/>
          <p:cNvGrpSpPr/>
          <p:nvPr/>
        </p:nvGrpSpPr>
        <p:grpSpPr>
          <a:xfrm>
            <a:off x="2514600" y="2438400"/>
            <a:ext cx="1457413" cy="1066800"/>
            <a:chOff x="152392" y="0"/>
            <a:chExt cx="1457413" cy="1066800"/>
          </a:xfrm>
        </p:grpSpPr>
        <p:sp>
          <p:nvSpPr>
            <p:cNvPr id="10" name="Rectangle 9"/>
            <p:cNvSpPr/>
            <p:nvPr/>
          </p:nvSpPr>
          <p:spPr>
            <a:xfrm>
              <a:off x="152392" y="0"/>
              <a:ext cx="1457413" cy="1066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52392" y="0"/>
              <a:ext cx="1457413" cy="1066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Phase 2 Upland Analysis</a:t>
              </a:r>
              <a:endParaRPr lang="en-US" sz="1400" kern="1200" dirty="0">
                <a:latin typeface="Times New Roman" pitchFamily="18" charset="0"/>
                <a:cs typeface="Times New Roman" pitchFamily="18" charset="0"/>
              </a:endParaRPr>
            </a:p>
          </p:txBody>
        </p:sp>
      </p:grpSp>
      <p:grpSp>
        <p:nvGrpSpPr>
          <p:cNvPr id="12" name="Group 11"/>
          <p:cNvGrpSpPr/>
          <p:nvPr/>
        </p:nvGrpSpPr>
        <p:grpSpPr>
          <a:xfrm>
            <a:off x="3733800" y="4038600"/>
            <a:ext cx="1348734" cy="1066800"/>
            <a:chOff x="1143007" y="1600199"/>
            <a:chExt cx="1348734" cy="1066800"/>
          </a:xfrm>
        </p:grpSpPr>
        <p:sp>
          <p:nvSpPr>
            <p:cNvPr id="13" name="Rectangle 12"/>
            <p:cNvSpPr/>
            <p:nvPr/>
          </p:nvSpPr>
          <p:spPr>
            <a:xfrm>
              <a:off x="1295407" y="1600199"/>
              <a:ext cx="1196334" cy="1066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1143007" y="1600199"/>
              <a:ext cx="1196334" cy="1066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Compile Results and Discussion</a:t>
              </a:r>
              <a:endParaRPr lang="en-US" sz="1400" kern="1200" dirty="0">
                <a:latin typeface="Times New Roman" pitchFamily="18" charset="0"/>
                <a:cs typeface="Times New Roman" pitchFamily="18" charset="0"/>
              </a:endParaRPr>
            </a:p>
          </p:txBody>
        </p:sp>
      </p:grpSp>
      <p:sp>
        <p:nvSpPr>
          <p:cNvPr id="15" name="Oval 14"/>
          <p:cNvSpPr/>
          <p:nvPr/>
        </p:nvSpPr>
        <p:spPr>
          <a:xfrm>
            <a:off x="4191000" y="3657600"/>
            <a:ext cx="266700" cy="266700"/>
          </a:xfrm>
          <a:prstGeom prst="ellipse">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Oval 15"/>
          <p:cNvSpPr/>
          <p:nvPr/>
        </p:nvSpPr>
        <p:spPr>
          <a:xfrm>
            <a:off x="5257800" y="3657600"/>
            <a:ext cx="266700" cy="266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4648200" y="2438400"/>
            <a:ext cx="1457413" cy="1066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Present at Conference</a:t>
            </a:r>
            <a:endParaRPr lang="en-US" sz="1400" kern="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ogden_images.s3.amazonaws.com/www.adirondackdailyenterprise.com/images/2019/04/15191625/SalamanderCross_950-1100x825.jpg"/>
          <p:cNvPicPr>
            <a:picLocks noChangeAspect="1" noChangeArrowheads="1"/>
          </p:cNvPicPr>
          <p:nvPr/>
        </p:nvPicPr>
        <p:blipFill>
          <a:blip r:embed="rId3"/>
          <a:srcRect/>
          <a:stretch>
            <a:fillRect/>
          </a:stretch>
        </p:blipFill>
        <p:spPr bwMode="auto">
          <a:xfrm>
            <a:off x="0" y="1"/>
            <a:ext cx="9144000" cy="6858000"/>
          </a:xfrm>
          <a:prstGeom prst="rect">
            <a:avLst/>
          </a:prstGeom>
          <a:solidFill>
            <a:schemeClr val="bg1">
              <a:alpha val="81000"/>
            </a:schemeClr>
          </a:solidFill>
        </p:spPr>
      </p:pic>
      <p:sp>
        <p:nvSpPr>
          <p:cNvPr id="2" name="Title 1"/>
          <p:cNvSpPr>
            <a:spLocks noGrp="1"/>
          </p:cNvSpPr>
          <p:nvPr>
            <p:ph type="ctrTitle"/>
          </p:nvPr>
        </p:nvSpPr>
        <p:spPr>
          <a:xfrm>
            <a:off x="457200" y="304800"/>
            <a:ext cx="4038600" cy="762000"/>
          </a:xfrm>
          <a:solidFill>
            <a:schemeClr val="bg1">
              <a:alpha val="31000"/>
            </a:schemeClr>
          </a:solidFill>
          <a:effectLst>
            <a:outerShdw blurRad="558800" dist="2070100" dir="5400000" sx="54000" sy="54000" algn="ctr" rotWithShape="0">
              <a:schemeClr val="bg1"/>
            </a:outerShdw>
          </a:effectLst>
        </p:spPr>
        <p:txBody>
          <a:bodyPr>
            <a:normAutofit fontScale="90000"/>
          </a:bodyPr>
          <a:lstStyle/>
          <a:p>
            <a:pPr algn="ctr"/>
            <a:r>
              <a:rPr lang="en-US" dirty="0" smtClean="0">
                <a:solidFill>
                  <a:schemeClr val="tx1"/>
                </a:solidFill>
                <a:latin typeface="Times New Roman" pitchFamily="18" charset="0"/>
                <a:cs typeface="Times New Roman" pitchFamily="18" charset="0"/>
              </a:rPr>
              <a:t>Thank you!</a:t>
            </a:r>
            <a:endParaRPr lang="en-US" dirty="0">
              <a:solidFill>
                <a:schemeClr val="tx1"/>
              </a:solidFill>
              <a:latin typeface="Times New Roman" pitchFamily="18" charset="0"/>
              <a:cs typeface="Times New Roman" pitchFamily="18" charset="0"/>
            </a:endParaRPr>
          </a:p>
        </p:txBody>
      </p:sp>
      <p:sp>
        <p:nvSpPr>
          <p:cNvPr id="13" name="Rectangle 12"/>
          <p:cNvSpPr/>
          <p:nvPr/>
        </p:nvSpPr>
        <p:spPr>
          <a:xfrm>
            <a:off x="3886200" y="4038600"/>
            <a:ext cx="1196334" cy="1066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p:cNvSpPr txBox="1"/>
          <p:nvPr/>
        </p:nvSpPr>
        <p:spPr>
          <a:xfrm>
            <a:off x="152400" y="6324600"/>
            <a:ext cx="4648200" cy="553998"/>
          </a:xfrm>
          <a:prstGeom prst="rect">
            <a:avLst/>
          </a:prstGeom>
          <a:solidFill>
            <a:schemeClr val="bg1">
              <a:alpha val="42000"/>
            </a:schemeClr>
          </a:solidFill>
        </p:spPr>
        <p:txBody>
          <a:bodyPr wrap="square" rtlCol="0">
            <a:spAutoFit/>
          </a:bodyPr>
          <a:lstStyle/>
          <a:p>
            <a:r>
              <a:rPr lang="en-US" sz="1000" dirty="0" smtClean="0"/>
              <a:t>Source: https://www.adirondackdailyenterprise.com/news/local-news/2019/04/naturalist-leading-event-to-protect-yellow-spotted-salamander-migration/</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rmAutofit fontScale="90000"/>
          </a:bodyPr>
          <a:lstStyle/>
          <a:p>
            <a:pPr algn="ctr"/>
            <a:r>
              <a:rPr lang="en-US" dirty="0" smtClean="0"/>
              <a:t>References</a:t>
            </a:r>
            <a:endParaRPr lang="en-US" dirty="0"/>
          </a:p>
        </p:txBody>
      </p:sp>
      <p:sp>
        <p:nvSpPr>
          <p:cNvPr id="5" name="Subtitle 2"/>
          <p:cNvSpPr>
            <a:spLocks noGrp="1"/>
          </p:cNvSpPr>
          <p:nvPr>
            <p:ph type="subTitle" idx="1"/>
          </p:nvPr>
        </p:nvSpPr>
        <p:spPr>
          <a:xfrm>
            <a:off x="533400" y="1752600"/>
            <a:ext cx="7854696" cy="4724400"/>
          </a:xfrm>
        </p:spPr>
        <p:txBody>
          <a:bodyPr>
            <a:normAutofit/>
          </a:bodyPr>
          <a:lstStyle/>
          <a:p>
            <a:pPr algn="l"/>
            <a:r>
              <a:rPr lang="en-US" sz="1000" dirty="0" smtClean="0">
                <a:latin typeface="Times New Roman" pitchFamily="18" charset="0"/>
                <a:cs typeface="Times New Roman" pitchFamily="18" charset="0"/>
              </a:rPr>
              <a:t>“310 CMR 10.00: Wetlands Protection.” </a:t>
            </a:r>
            <a:r>
              <a:rPr lang="en-US" sz="1000" i="1" dirty="0" smtClean="0">
                <a:latin typeface="Times New Roman" pitchFamily="18" charset="0"/>
                <a:cs typeface="Times New Roman" pitchFamily="18" charset="0"/>
              </a:rPr>
              <a:t>Department of Environmental Protection, </a:t>
            </a:r>
            <a:r>
              <a:rPr lang="en-US" sz="1000" dirty="0" smtClean="0">
                <a:latin typeface="Times New Roman" pitchFamily="18" charset="0"/>
                <a:cs typeface="Times New Roman" pitchFamily="18" charset="0"/>
              </a:rPr>
              <a:t>24 October 2014, </a:t>
            </a:r>
            <a:r>
              <a:rPr lang="en-US" sz="1000" u="sng" dirty="0" smtClean="0">
                <a:latin typeface="Times New Roman" pitchFamily="18" charset="0"/>
                <a:cs typeface="Times New Roman" pitchFamily="18" charset="0"/>
                <a:hlinkClick r:id="rId3"/>
              </a:rPr>
              <a:t>https://www.mass.gov/doc/310-cmr-1000-the-wetlands-protection-act/download</a:t>
            </a:r>
            <a:r>
              <a:rPr lang="en-US" sz="1000" dirty="0" smtClean="0">
                <a:latin typeface="Times New Roman" pitchFamily="18" charset="0"/>
                <a:cs typeface="Times New Roman" pitchFamily="18" charset="0"/>
              </a:rPr>
              <a:t>. </a:t>
            </a:r>
            <a:endParaRPr lang="en-US" sz="1000" dirty="0" smtClean="0">
              <a:latin typeface="Times New Roman" pitchFamily="18" charset="0"/>
              <a:cs typeface="Times New Roman" pitchFamily="18" charset="0"/>
            </a:endParaRPr>
          </a:p>
          <a:p>
            <a:pPr algn="l"/>
            <a:endParaRPr lang="en-US" sz="1000" dirty="0" smtClean="0">
              <a:latin typeface="Times New Roman" pitchFamily="18" charset="0"/>
              <a:cs typeface="Times New Roman" pitchFamily="18" charset="0"/>
            </a:endParaRPr>
          </a:p>
          <a:p>
            <a:pPr algn="l"/>
            <a:r>
              <a:rPr lang="en-US" sz="1000" dirty="0" smtClean="0">
                <a:latin typeface="Times New Roman" pitchFamily="18" charset="0"/>
                <a:cs typeface="Times New Roman" pitchFamily="18" charset="0"/>
              </a:rPr>
              <a:t>Burne</a:t>
            </a:r>
            <a:r>
              <a:rPr lang="en-US" sz="1000" dirty="0" smtClean="0">
                <a:latin typeface="Times New Roman" pitchFamily="18" charset="0"/>
                <a:cs typeface="Times New Roman" pitchFamily="18" charset="0"/>
              </a:rPr>
              <a:t>, Matthew R., “Massachusetts Aerial Photo Survey of Potential Vernal Pools.” </a:t>
            </a:r>
            <a:r>
              <a:rPr lang="en-US" sz="1000" i="1" dirty="0" smtClean="0">
                <a:latin typeface="Times New Roman" pitchFamily="18" charset="0"/>
                <a:cs typeface="Times New Roman" pitchFamily="18" charset="0"/>
              </a:rPr>
              <a:t>Natural Heritage&amp; Endangered Species Program,</a:t>
            </a:r>
            <a:r>
              <a:rPr lang="en-US" sz="1000" dirty="0" smtClean="0">
                <a:latin typeface="Times New Roman" pitchFamily="18" charset="0"/>
                <a:cs typeface="Times New Roman" pitchFamily="18" charset="0"/>
              </a:rPr>
              <a:t> 2001</a:t>
            </a:r>
            <a:r>
              <a:rPr lang="en-US" sz="1000" dirty="0" smtClean="0">
                <a:latin typeface="Times New Roman" pitchFamily="18" charset="0"/>
                <a:cs typeface="Times New Roman" pitchFamily="18" charset="0"/>
              </a:rPr>
              <a:t>.</a:t>
            </a:r>
          </a:p>
          <a:p>
            <a:pPr algn="l"/>
            <a:endParaRPr lang="en-US" sz="1000" dirty="0" smtClean="0">
              <a:latin typeface="Times New Roman" pitchFamily="18" charset="0"/>
              <a:cs typeface="Times New Roman" pitchFamily="18" charset="0"/>
            </a:endParaRPr>
          </a:p>
          <a:p>
            <a:pPr algn="l"/>
            <a:r>
              <a:rPr lang="en-US" sz="1000" dirty="0" smtClean="0">
                <a:latin typeface="Times New Roman" pitchFamily="18" charset="0"/>
                <a:cs typeface="Times New Roman" pitchFamily="18" charset="0"/>
              </a:rPr>
              <a:t>Burne</a:t>
            </a:r>
            <a:r>
              <a:rPr lang="en-US" sz="1000" dirty="0" smtClean="0">
                <a:latin typeface="Times New Roman" pitchFamily="18" charset="0"/>
                <a:cs typeface="Times New Roman" pitchFamily="18" charset="0"/>
              </a:rPr>
              <a:t>, Matthew R., “Vernal Pools: Regulatory Protection in Massachusetts.” </a:t>
            </a:r>
            <a:r>
              <a:rPr lang="en-US" sz="1000" i="1" dirty="0" smtClean="0">
                <a:latin typeface="Times New Roman" pitchFamily="18" charset="0"/>
                <a:cs typeface="Times New Roman" pitchFamily="18" charset="0"/>
              </a:rPr>
              <a:t>Vernal Pool Association</a:t>
            </a:r>
            <a:r>
              <a:rPr lang="en-US" sz="1000" dirty="0" smtClean="0">
                <a:latin typeface="Times New Roman" pitchFamily="18" charset="0"/>
                <a:cs typeface="Times New Roman" pitchFamily="18" charset="0"/>
              </a:rPr>
              <a:t>, </a:t>
            </a:r>
            <a:r>
              <a:rPr lang="en-US" sz="1000" u="sng" dirty="0" smtClean="0">
                <a:latin typeface="Times New Roman" pitchFamily="18" charset="0"/>
                <a:cs typeface="Times New Roman" pitchFamily="18" charset="0"/>
                <a:hlinkClick r:id="rId4"/>
              </a:rPr>
              <a:t>https://6289ec42-117d-420b-8d6d-9372b556ab1a.filesusr.com/ugd/f08fdb_57b7f051dfae41628846184fb66dc1b8.pdf</a:t>
            </a:r>
            <a:r>
              <a:rPr lang="en-US" sz="1000" dirty="0" smtClean="0">
                <a:latin typeface="Times New Roman" pitchFamily="18" charset="0"/>
                <a:cs typeface="Times New Roman" pitchFamily="18" charset="0"/>
              </a:rPr>
              <a:t>. </a:t>
            </a:r>
            <a:endParaRPr lang="en-US" sz="1000" dirty="0" smtClean="0">
              <a:latin typeface="Times New Roman" pitchFamily="18" charset="0"/>
              <a:cs typeface="Times New Roman" pitchFamily="18" charset="0"/>
            </a:endParaRPr>
          </a:p>
          <a:p>
            <a:pPr algn="l"/>
            <a:endParaRPr lang="en-US" sz="1000" dirty="0" smtClean="0">
              <a:latin typeface="Times New Roman" pitchFamily="18" charset="0"/>
              <a:cs typeface="Times New Roman" pitchFamily="18" charset="0"/>
            </a:endParaRPr>
          </a:p>
          <a:p>
            <a:pPr algn="l"/>
            <a:r>
              <a:rPr lang="en-US" sz="1000" dirty="0" smtClean="0">
                <a:latin typeface="Times New Roman" pitchFamily="18" charset="0"/>
                <a:cs typeface="Times New Roman" pitchFamily="18" charset="0"/>
              </a:rPr>
              <a:t>Calhoun, Aram J.K., and Michael W </a:t>
            </a:r>
            <a:r>
              <a:rPr lang="en-US" sz="1000" dirty="0" smtClean="0">
                <a:latin typeface="Times New Roman" pitchFamily="18" charset="0"/>
                <a:cs typeface="Times New Roman" pitchFamily="18" charset="0"/>
              </a:rPr>
              <a:t>Klemens</a:t>
            </a:r>
            <a:r>
              <a:rPr lang="en-US" sz="1000" dirty="0" smtClean="0">
                <a:latin typeface="Times New Roman" pitchFamily="18" charset="0"/>
                <a:cs typeface="Times New Roman" pitchFamily="18" charset="0"/>
              </a:rPr>
              <a:t>, “Best Development Practices: Conserving Pool-Breeding Amphibians in Residential and Commercial Developments in the Northeastern United States.” </a:t>
            </a:r>
            <a:r>
              <a:rPr lang="en-US" sz="1000" i="1" dirty="0" smtClean="0">
                <a:latin typeface="Times New Roman" pitchFamily="18" charset="0"/>
                <a:cs typeface="Times New Roman" pitchFamily="18" charset="0"/>
              </a:rPr>
              <a:t>MCA Technical paper Series,</a:t>
            </a:r>
            <a:r>
              <a:rPr lang="en-US" sz="1000" dirty="0" smtClean="0">
                <a:latin typeface="Times New Roman" pitchFamily="18" charset="0"/>
                <a:cs typeface="Times New Roman" pitchFamily="18" charset="0"/>
              </a:rPr>
              <a:t> vol. 5, 2002</a:t>
            </a:r>
            <a:r>
              <a:rPr lang="en-US" sz="1000" dirty="0" smtClean="0">
                <a:latin typeface="Times New Roman" pitchFamily="18" charset="0"/>
                <a:cs typeface="Times New Roman" pitchFamily="18" charset="0"/>
              </a:rPr>
              <a:t>.</a:t>
            </a:r>
          </a:p>
          <a:p>
            <a:pPr algn="l"/>
            <a:endParaRPr lang="en-US" sz="1000" dirty="0" smtClean="0">
              <a:latin typeface="Times New Roman" pitchFamily="18" charset="0"/>
              <a:cs typeface="Times New Roman" pitchFamily="18" charset="0"/>
            </a:endParaRPr>
          </a:p>
          <a:p>
            <a:pPr algn="l"/>
            <a:r>
              <a:rPr lang="en-US" sz="1000" dirty="0" smtClean="0">
                <a:latin typeface="Times New Roman" pitchFamily="18" charset="0"/>
                <a:cs typeface="Times New Roman" pitchFamily="18" charset="0"/>
              </a:rPr>
              <a:t>Calhoun, Aram J.K., and Phillip </a:t>
            </a:r>
            <a:r>
              <a:rPr lang="en-US" sz="1000" dirty="0" smtClean="0">
                <a:latin typeface="Times New Roman" pitchFamily="18" charset="0"/>
                <a:cs typeface="Times New Roman" pitchFamily="18" charset="0"/>
              </a:rPr>
              <a:t>deMaynadier</a:t>
            </a:r>
            <a:r>
              <a:rPr lang="en-US" sz="1000" dirty="0" smtClean="0">
                <a:latin typeface="Times New Roman" pitchFamily="18" charset="0"/>
                <a:cs typeface="Times New Roman" pitchFamily="18" charset="0"/>
              </a:rPr>
              <a:t>, “Forestry Habitat Management Guidelines for Vernal Pool Wildlife.” </a:t>
            </a:r>
            <a:r>
              <a:rPr lang="en-US" sz="1000" i="1" dirty="0" smtClean="0">
                <a:latin typeface="Times New Roman" pitchFamily="18" charset="0"/>
                <a:cs typeface="Times New Roman" pitchFamily="18" charset="0"/>
              </a:rPr>
              <a:t>MCA Technical Paper,</a:t>
            </a:r>
            <a:r>
              <a:rPr lang="en-US" sz="1000" dirty="0" smtClean="0">
                <a:latin typeface="Times New Roman" pitchFamily="18" charset="0"/>
                <a:cs typeface="Times New Roman" pitchFamily="18" charset="0"/>
              </a:rPr>
              <a:t> vol. 6, 2004</a:t>
            </a:r>
            <a:r>
              <a:rPr lang="en-US" sz="1000" dirty="0" smtClean="0">
                <a:latin typeface="Times New Roman" pitchFamily="18" charset="0"/>
                <a:cs typeface="Times New Roman" pitchFamily="18" charset="0"/>
              </a:rPr>
              <a:t>.</a:t>
            </a:r>
          </a:p>
          <a:p>
            <a:pPr algn="l"/>
            <a:endParaRPr lang="en-US" sz="1000" dirty="0" smtClean="0">
              <a:latin typeface="Times New Roman" pitchFamily="18" charset="0"/>
              <a:cs typeface="Times New Roman" pitchFamily="18" charset="0"/>
            </a:endParaRPr>
          </a:p>
          <a:p>
            <a:pPr algn="l"/>
            <a:r>
              <a:rPr lang="en-US" sz="1000" dirty="0" smtClean="0">
                <a:latin typeface="Times New Roman" pitchFamily="18" charset="0"/>
                <a:cs typeface="Times New Roman" pitchFamily="18" charset="0"/>
              </a:rPr>
              <a:t>“Guidelines for the Certification of Vernal Pool Habitat, March 2009.” </a:t>
            </a:r>
            <a:r>
              <a:rPr lang="en-US" sz="1000" i="1" dirty="0" smtClean="0">
                <a:latin typeface="Times New Roman" pitchFamily="18" charset="0"/>
                <a:cs typeface="Times New Roman" pitchFamily="18" charset="0"/>
              </a:rPr>
              <a:t>Division of Fisheries &amp; Wildlife, </a:t>
            </a:r>
            <a:r>
              <a:rPr lang="en-US" sz="1000" dirty="0" smtClean="0">
                <a:latin typeface="Times New Roman" pitchFamily="18" charset="0"/>
                <a:cs typeface="Times New Roman" pitchFamily="18" charset="0"/>
              </a:rPr>
              <a:t>October 2020, </a:t>
            </a:r>
            <a:r>
              <a:rPr lang="en-US" sz="1000" u="sng" dirty="0" smtClean="0">
                <a:latin typeface="Times New Roman" pitchFamily="18" charset="0"/>
                <a:cs typeface="Times New Roman" pitchFamily="18" charset="0"/>
                <a:hlinkClick r:id="rId5"/>
              </a:rPr>
              <a:t>https://www.mass.gov/doc/guidelines-for-the-certification-of-vernal-pool-habitat/download</a:t>
            </a:r>
            <a:r>
              <a:rPr lang="en-US" sz="1000" dirty="0" smtClean="0">
                <a:latin typeface="Times New Roman" pitchFamily="18" charset="0"/>
                <a:cs typeface="Times New Roman" pitchFamily="18" charset="0"/>
              </a:rPr>
              <a:t>. </a:t>
            </a:r>
            <a:endParaRPr lang="en-US" sz="1000" dirty="0" smtClean="0">
              <a:latin typeface="Times New Roman" pitchFamily="18" charset="0"/>
              <a:cs typeface="Times New Roman" pitchFamily="18" charset="0"/>
            </a:endParaRPr>
          </a:p>
          <a:p>
            <a:pPr algn="l"/>
            <a:endParaRPr lang="en-US" sz="1000" dirty="0" smtClean="0">
              <a:latin typeface="Times New Roman" pitchFamily="18" charset="0"/>
              <a:cs typeface="Times New Roman" pitchFamily="18" charset="0"/>
            </a:endParaRPr>
          </a:p>
          <a:p>
            <a:pPr algn="l"/>
            <a:r>
              <a:rPr lang="en-US" sz="1000" dirty="0" smtClean="0">
                <a:latin typeface="Times New Roman" pitchFamily="18" charset="0"/>
                <a:cs typeface="Times New Roman" pitchFamily="18" charset="0"/>
              </a:rPr>
              <a:t>King, Jamie L., “Loss of Diversity as a Consequence of Habitat Destruction in California Vernal Pools.” </a:t>
            </a:r>
            <a:r>
              <a:rPr lang="en-US" sz="1000" i="1" dirty="0" smtClean="0">
                <a:latin typeface="Times New Roman" pitchFamily="18" charset="0"/>
                <a:cs typeface="Times New Roman" pitchFamily="18" charset="0"/>
              </a:rPr>
              <a:t>Environmental Science, </a:t>
            </a:r>
            <a:r>
              <a:rPr lang="en-US" sz="1000" dirty="0" smtClean="0">
                <a:latin typeface="Times New Roman" pitchFamily="18" charset="0"/>
                <a:cs typeface="Times New Roman" pitchFamily="18" charset="0"/>
              </a:rPr>
              <a:t>1996, Pages 119-123</a:t>
            </a:r>
            <a:r>
              <a:rPr lang="en-US" sz="1000" dirty="0" smtClean="0">
                <a:latin typeface="Times New Roman" pitchFamily="18" charset="0"/>
                <a:cs typeface="Times New Roman" pitchFamily="18" charset="0"/>
              </a:rPr>
              <a:t>.</a:t>
            </a:r>
          </a:p>
          <a:p>
            <a:pPr algn="l"/>
            <a:endParaRPr lang="en-US" sz="1000" dirty="0" smtClean="0">
              <a:latin typeface="Times New Roman" pitchFamily="18" charset="0"/>
              <a:cs typeface="Times New Roman" pitchFamily="18" charset="0"/>
            </a:endParaRPr>
          </a:p>
          <a:p>
            <a:pPr algn="l"/>
            <a:r>
              <a:rPr lang="en-US" sz="1000" dirty="0" smtClean="0">
                <a:latin typeface="Times New Roman" pitchFamily="18" charset="0"/>
                <a:cs typeface="Times New Roman" pitchFamily="18" charset="0"/>
              </a:rPr>
              <a:t>“Protecting Vernal Pools: Buffer for Certified Vernal Pools in Jurisdictional Wetlands.” </a:t>
            </a:r>
            <a:r>
              <a:rPr lang="en-US" sz="1000" i="1" dirty="0" smtClean="0">
                <a:latin typeface="Times New Roman" pitchFamily="18" charset="0"/>
                <a:cs typeface="Times New Roman" pitchFamily="18" charset="0"/>
              </a:rPr>
              <a:t>Vernal Pool Association</a:t>
            </a:r>
            <a:r>
              <a:rPr lang="en-US" sz="1000" dirty="0" smtClean="0">
                <a:latin typeface="Times New Roman" pitchFamily="18" charset="0"/>
                <a:cs typeface="Times New Roman" pitchFamily="18" charset="0"/>
              </a:rPr>
              <a:t>, </a:t>
            </a:r>
            <a:r>
              <a:rPr lang="en-US" sz="1000" u="sng" dirty="0" smtClean="0">
                <a:latin typeface="Times New Roman" pitchFamily="18" charset="0"/>
                <a:cs typeface="Times New Roman" pitchFamily="18" charset="0"/>
                <a:hlinkClick r:id="rId6"/>
              </a:rPr>
              <a:t>https://6289ec42-117d-420b-8d6d-9372b556ab1a.filesusr.com/ugd/f08fdb_6e3153ed68874ad4bebfa356a1138e8e.pdf</a:t>
            </a:r>
            <a:r>
              <a:rPr lang="en-US" sz="1000" dirty="0" smtClean="0">
                <a:latin typeface="Times New Roman" pitchFamily="18" charset="0"/>
                <a:cs typeface="Times New Roman" pitchFamily="18" charset="0"/>
              </a:rPr>
              <a:t>. </a:t>
            </a:r>
            <a:endParaRPr lang="en-US" sz="1000" dirty="0" smtClean="0">
              <a:latin typeface="Times New Roman" pitchFamily="18" charset="0"/>
              <a:cs typeface="Times New Roman" pitchFamily="18" charset="0"/>
            </a:endParaRPr>
          </a:p>
          <a:p>
            <a:pPr algn="l"/>
            <a:endParaRPr lang="en-US" sz="1000" dirty="0" smtClean="0">
              <a:latin typeface="Times New Roman" pitchFamily="18" charset="0"/>
              <a:cs typeface="Times New Roman" pitchFamily="18" charset="0"/>
            </a:endParaRPr>
          </a:p>
          <a:p>
            <a:pPr algn="l"/>
            <a:r>
              <a:rPr lang="en-US" sz="1000" dirty="0" smtClean="0">
                <a:latin typeface="Times New Roman" pitchFamily="18" charset="0"/>
                <a:cs typeface="Times New Roman" pitchFamily="18" charset="0"/>
              </a:rPr>
              <a:t>Qiusheng, Wu, et al., “An Effective Method for Detecting Potential Woodland Vernal Pools Using High-Resolution </a:t>
            </a:r>
            <a:r>
              <a:rPr lang="en-US" sz="1000" dirty="0" smtClean="0">
                <a:latin typeface="Times New Roman" pitchFamily="18" charset="0"/>
                <a:cs typeface="Times New Roman" pitchFamily="18" charset="0"/>
              </a:rPr>
              <a:t>LiDAR</a:t>
            </a:r>
            <a:r>
              <a:rPr lang="en-US" sz="1000" dirty="0" smtClean="0">
                <a:latin typeface="Times New Roman" pitchFamily="18" charset="0"/>
                <a:cs typeface="Times New Roman" pitchFamily="18" charset="0"/>
              </a:rPr>
              <a:t> Data and Aerial Imagery.” </a:t>
            </a:r>
            <a:r>
              <a:rPr lang="en-US" sz="1000" i="1" dirty="0" smtClean="0">
                <a:latin typeface="Times New Roman" pitchFamily="18" charset="0"/>
                <a:cs typeface="Times New Roman" pitchFamily="18" charset="0"/>
              </a:rPr>
              <a:t>Remote Sensing 2014, </a:t>
            </a:r>
            <a:r>
              <a:rPr lang="en-US" sz="1000" dirty="0" smtClean="0">
                <a:latin typeface="Times New Roman" pitchFamily="18" charset="0"/>
                <a:cs typeface="Times New Roman" pitchFamily="18" charset="0"/>
              </a:rPr>
              <a:t>vol. 6, no. 11, 17 November 2014, Pages 11444-11467</a:t>
            </a:r>
            <a:r>
              <a:rPr lang="en-US" sz="1000" dirty="0" smtClean="0">
                <a:latin typeface="Times New Roman" pitchFamily="18" charset="0"/>
                <a:cs typeface="Times New Roman" pitchFamily="18" charset="0"/>
              </a:rPr>
              <a:t>.</a:t>
            </a:r>
          </a:p>
          <a:p>
            <a:pPr algn="l"/>
            <a:endParaRPr lang="en-US" sz="1000" dirty="0" smtClean="0">
              <a:latin typeface="Times New Roman" pitchFamily="18" charset="0"/>
              <a:cs typeface="Times New Roman" pitchFamily="18" charset="0"/>
            </a:endParaRPr>
          </a:p>
          <a:p>
            <a:pPr algn="l"/>
            <a:r>
              <a:rPr lang="en-US" sz="1000" dirty="0" smtClean="0">
                <a:latin typeface="Times New Roman" pitchFamily="18" charset="0"/>
                <a:cs typeface="Times New Roman" pitchFamily="18" charset="0"/>
              </a:rPr>
              <a:t>“Vernal Pools of Massachusetts.” </a:t>
            </a:r>
            <a:r>
              <a:rPr lang="en-US" sz="1000" i="1" dirty="0" smtClean="0">
                <a:latin typeface="Times New Roman" pitchFamily="18" charset="0"/>
                <a:cs typeface="Times New Roman" pitchFamily="18" charset="0"/>
              </a:rPr>
              <a:t>Vernal Pool Association</a:t>
            </a:r>
            <a:r>
              <a:rPr lang="en-US" sz="1000" dirty="0" smtClean="0">
                <a:latin typeface="Times New Roman" pitchFamily="18" charset="0"/>
                <a:cs typeface="Times New Roman" pitchFamily="18" charset="0"/>
              </a:rPr>
              <a:t>, 2019, </a:t>
            </a:r>
            <a:r>
              <a:rPr lang="en-US" sz="1000" u="sng" dirty="0" smtClean="0">
                <a:latin typeface="Times New Roman" pitchFamily="18" charset="0"/>
                <a:cs typeface="Times New Roman" pitchFamily="18" charset="0"/>
                <a:hlinkClick r:id="rId7"/>
              </a:rPr>
              <a:t>https://www.vernalpool.org/vernal-pool-overview</a:t>
            </a:r>
            <a:r>
              <a:rPr lang="en-US" sz="1000" dirty="0" smtClean="0">
                <a:latin typeface="Times New Roman" pitchFamily="18" charset="0"/>
                <a:cs typeface="Times New Roman" pitchFamily="18" charset="0"/>
              </a:rPr>
              <a:t>.</a:t>
            </a:r>
          </a:p>
          <a:p>
            <a:pPr marL="342900" marR="0" indent="-342900" algn="l">
              <a:lnSpc>
                <a:spcPct val="115000"/>
              </a:lnSpc>
              <a:spcBef>
                <a:spcPts val="0"/>
              </a:spcBef>
              <a:buFont typeface="Arial" pitchFamily="34" charset="0"/>
              <a:buChar char="•"/>
            </a:pPr>
            <a:endParaRPr lang="en-US"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rmAutofit fontScale="90000"/>
          </a:bodyPr>
          <a:lstStyle/>
          <a:p>
            <a:pPr algn="ctr"/>
            <a:r>
              <a:rPr lang="en-US" dirty="0" smtClean="0"/>
              <a:t>Study Area</a:t>
            </a:r>
            <a:endParaRPr lang="en-US" dirty="0"/>
          </a:p>
        </p:txBody>
      </p:sp>
      <p:pic>
        <p:nvPicPr>
          <p:cNvPr id="7" name="Picture 6" descr="Cape Cod.png"/>
          <p:cNvPicPr>
            <a:picLocks noChangeAspect="1"/>
          </p:cNvPicPr>
          <p:nvPr/>
        </p:nvPicPr>
        <p:blipFill>
          <a:blip r:embed="rId3"/>
          <a:stretch>
            <a:fillRect/>
          </a:stretch>
        </p:blipFill>
        <p:spPr>
          <a:xfrm>
            <a:off x="1447800" y="1752600"/>
            <a:ext cx="5791200" cy="4343400"/>
          </a:xfrm>
          <a:prstGeom prst="rect">
            <a:avLst/>
          </a:prstGeom>
        </p:spPr>
      </p:pic>
      <p:sp>
        <p:nvSpPr>
          <p:cNvPr id="8" name="TextBox 7"/>
          <p:cNvSpPr txBox="1"/>
          <p:nvPr/>
        </p:nvSpPr>
        <p:spPr>
          <a:xfrm>
            <a:off x="2286000" y="6248400"/>
            <a:ext cx="4495800" cy="215444"/>
          </a:xfrm>
          <a:prstGeom prst="rect">
            <a:avLst/>
          </a:prstGeom>
          <a:noFill/>
        </p:spPr>
        <p:txBody>
          <a:bodyPr wrap="square" rtlCol="0">
            <a:spAutoFit/>
          </a:bodyPr>
          <a:lstStyle/>
          <a:p>
            <a:r>
              <a:rPr lang="en-US" sz="800" dirty="0" smtClean="0"/>
              <a:t>Source: https://en.wikipedia.org/wiki/File:USA_Mass_Cape_Cod_location_map.svg </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rmAutofit fontScale="90000"/>
          </a:bodyPr>
          <a:lstStyle/>
          <a:p>
            <a:pPr algn="ctr"/>
            <a:r>
              <a:rPr lang="en-US" dirty="0" smtClean="0"/>
              <a:t>Goals and Objectives</a:t>
            </a:r>
            <a:endParaRPr lang="en-US" dirty="0"/>
          </a:p>
        </p:txBody>
      </p:sp>
      <p:sp>
        <p:nvSpPr>
          <p:cNvPr id="3" name="Subtitle 2"/>
          <p:cNvSpPr>
            <a:spLocks noGrp="1"/>
          </p:cNvSpPr>
          <p:nvPr>
            <p:ph type="subTitle" idx="1"/>
          </p:nvPr>
        </p:nvSpPr>
        <p:spPr>
          <a:xfrm>
            <a:off x="533400" y="1828800"/>
            <a:ext cx="7854696" cy="4495800"/>
          </a:xfrm>
        </p:spPr>
        <p:txBody>
          <a:bodyPr>
            <a:normAutofit/>
          </a:bodyPr>
          <a:lstStyle/>
          <a:p>
            <a:pPr marL="342900" marR="0" lvl="0" indent="-342900" algn="l">
              <a:lnSpc>
                <a:spcPct val="115000"/>
              </a:lnSpc>
              <a:spcBef>
                <a:spcPts val="0"/>
              </a:spcBef>
              <a:spcAft>
                <a:spcPts val="0"/>
              </a:spcAft>
              <a:buFont typeface="Arial" pitchFamily="34" charset="0"/>
              <a:buChar char="•"/>
            </a:pPr>
            <a:r>
              <a:rPr lang="en-US" sz="2000" dirty="0" smtClean="0">
                <a:latin typeface="Times New Roman"/>
                <a:ea typeface="Calibri"/>
                <a:cs typeface="Times New Roman"/>
              </a:rPr>
              <a:t>Utilize </a:t>
            </a:r>
            <a:r>
              <a:rPr lang="en-US" sz="2000" dirty="0" smtClean="0">
                <a:latin typeface="Times New Roman"/>
                <a:ea typeface="Calibri"/>
                <a:cs typeface="Times New Roman"/>
              </a:rPr>
              <a:t>new remote sensing and lidar technologies to identify certified and potential vernal pools in Cape Cod</a:t>
            </a:r>
          </a:p>
          <a:p>
            <a:pPr marL="342900" marR="0" lvl="0" indent="-342900" algn="l">
              <a:lnSpc>
                <a:spcPct val="115000"/>
              </a:lnSpc>
              <a:spcBef>
                <a:spcPts val="0"/>
              </a:spcBef>
              <a:spcAft>
                <a:spcPts val="0"/>
              </a:spcAft>
              <a:buFont typeface="Arial" pitchFamily="34" charset="0"/>
              <a:buChar char="•"/>
            </a:pPr>
            <a:endParaRPr lang="en-US" sz="1800" dirty="0" smtClean="0">
              <a:latin typeface="Calibri"/>
              <a:ea typeface="Calibri"/>
              <a:cs typeface="Times New Roman"/>
            </a:endParaRPr>
          </a:p>
          <a:p>
            <a:pPr marL="342900" marR="0" lvl="0" indent="-342900" algn="l">
              <a:lnSpc>
                <a:spcPct val="115000"/>
              </a:lnSpc>
              <a:spcBef>
                <a:spcPts val="0"/>
              </a:spcBef>
              <a:spcAft>
                <a:spcPts val="0"/>
              </a:spcAft>
              <a:buFont typeface="Arial" pitchFamily="34" charset="0"/>
              <a:buChar char="•"/>
            </a:pPr>
            <a:r>
              <a:rPr lang="en-US" sz="2000" dirty="0" smtClean="0">
                <a:latin typeface="Times New Roman"/>
                <a:ea typeface="Calibri"/>
                <a:cs typeface="Times New Roman"/>
              </a:rPr>
              <a:t>Visualize </a:t>
            </a:r>
            <a:r>
              <a:rPr lang="en-US" sz="2000" dirty="0" smtClean="0">
                <a:latin typeface="Times New Roman"/>
                <a:ea typeface="Calibri"/>
                <a:cs typeface="Times New Roman"/>
              </a:rPr>
              <a:t>hydro edge boundaries from imagery and/or lidar data collected during leaf-off conditions </a:t>
            </a:r>
          </a:p>
          <a:p>
            <a:pPr marL="342900" marR="0" lvl="0" indent="-342900" algn="l">
              <a:lnSpc>
                <a:spcPct val="115000"/>
              </a:lnSpc>
              <a:spcBef>
                <a:spcPts val="0"/>
              </a:spcBef>
              <a:spcAft>
                <a:spcPts val="0"/>
              </a:spcAft>
              <a:buFont typeface="Arial" pitchFamily="34" charset="0"/>
              <a:buChar char="•"/>
            </a:pPr>
            <a:endParaRPr lang="en-US" sz="1800" dirty="0" smtClean="0">
              <a:latin typeface="Calibri"/>
              <a:ea typeface="Calibri"/>
              <a:cs typeface="Times New Roman"/>
            </a:endParaRPr>
          </a:p>
          <a:p>
            <a:pPr marL="342900" marR="0" lvl="0" indent="-342900" algn="l">
              <a:lnSpc>
                <a:spcPct val="115000"/>
              </a:lnSpc>
              <a:spcBef>
                <a:spcPts val="0"/>
              </a:spcBef>
              <a:spcAft>
                <a:spcPts val="1000"/>
              </a:spcAft>
              <a:buFont typeface="Arial" pitchFamily="34" charset="0"/>
              <a:buChar char="•"/>
            </a:pPr>
            <a:r>
              <a:rPr lang="en-US" sz="2000" dirty="0" smtClean="0">
                <a:latin typeface="Times New Roman"/>
                <a:ea typeface="Calibri"/>
                <a:cs typeface="Times New Roman"/>
              </a:rPr>
              <a:t>Compare </a:t>
            </a:r>
            <a:r>
              <a:rPr lang="en-US" sz="2000" dirty="0" smtClean="0">
                <a:latin typeface="Times New Roman"/>
                <a:ea typeface="Calibri"/>
                <a:cs typeface="Times New Roman"/>
              </a:rPr>
              <a:t>hydro edges to vernal pool obligate species migration metrics and state regulated </a:t>
            </a:r>
            <a:r>
              <a:rPr lang="en-US" sz="2000" dirty="0" smtClean="0">
                <a:latin typeface="Times New Roman"/>
                <a:ea typeface="Calibri"/>
                <a:cs typeface="Times New Roman"/>
              </a:rPr>
              <a:t>100-ft upland buffer</a:t>
            </a:r>
          </a:p>
          <a:p>
            <a:pPr marL="342900" marR="0" lvl="0" indent="-342900" algn="l">
              <a:lnSpc>
                <a:spcPct val="115000"/>
              </a:lnSpc>
              <a:spcBef>
                <a:spcPts val="0"/>
              </a:spcBef>
              <a:spcAft>
                <a:spcPts val="1000"/>
              </a:spcAft>
              <a:buFont typeface="Arial" pitchFamily="34" charset="0"/>
              <a:buChar char="•"/>
            </a:pPr>
            <a:r>
              <a:rPr lang="en-US" sz="2000" dirty="0" smtClean="0">
                <a:latin typeface="Times New Roman"/>
                <a:ea typeface="Calibri"/>
                <a:cs typeface="Times New Roman"/>
              </a:rPr>
              <a:t>Determine level of </a:t>
            </a:r>
            <a:r>
              <a:rPr lang="en-US" sz="2000" dirty="0" smtClean="0">
                <a:latin typeface="Times New Roman"/>
                <a:ea typeface="Calibri"/>
                <a:cs typeface="Times New Roman"/>
              </a:rPr>
              <a:t>developmental disturbances within </a:t>
            </a:r>
            <a:r>
              <a:rPr lang="en-US" sz="2000" dirty="0" smtClean="0">
                <a:latin typeface="Times New Roman"/>
                <a:ea typeface="Calibri"/>
                <a:cs typeface="Times New Roman"/>
              </a:rPr>
              <a:t>these buffer zones</a:t>
            </a:r>
            <a:endParaRPr lang="en-US" sz="1800" dirty="0" smtClean="0">
              <a:latin typeface="Calibri"/>
              <a:ea typeface="Calibri"/>
              <a:cs typeface="Times New Roman"/>
            </a:endParaRPr>
          </a:p>
          <a:p>
            <a:pPr algn="l"/>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rmAutofit fontScale="90000"/>
          </a:bodyPr>
          <a:lstStyle/>
          <a:p>
            <a:pPr algn="ctr"/>
            <a:r>
              <a:rPr lang="en-US" dirty="0" smtClean="0"/>
              <a:t>Defining a Vernal Pool</a:t>
            </a:r>
            <a:endParaRPr lang="en-US" dirty="0"/>
          </a:p>
        </p:txBody>
      </p:sp>
      <p:sp>
        <p:nvSpPr>
          <p:cNvPr id="5" name="Subtitle 2"/>
          <p:cNvSpPr>
            <a:spLocks noGrp="1"/>
          </p:cNvSpPr>
          <p:nvPr>
            <p:ph type="subTitle" idx="1"/>
          </p:nvPr>
        </p:nvSpPr>
        <p:spPr>
          <a:xfrm>
            <a:off x="533400" y="1828800"/>
            <a:ext cx="7854696" cy="4495800"/>
          </a:xfrm>
        </p:spPr>
        <p:txBody>
          <a:bodyPr>
            <a:normAutofit/>
          </a:bodyPr>
          <a:lstStyle/>
          <a:p>
            <a:pPr marL="342900" marR="0" indent="-342900" algn="l">
              <a:lnSpc>
                <a:spcPct val="115000"/>
              </a:lnSpc>
              <a:spcBef>
                <a:spcPts val="0"/>
              </a:spcBef>
              <a:buFont typeface="Arial" pitchFamily="34" charset="0"/>
              <a:buChar char="•"/>
            </a:pPr>
            <a:r>
              <a:rPr lang="en-US" sz="2000" dirty="0" smtClean="0">
                <a:latin typeface="Times New Roman" pitchFamily="18" charset="0"/>
                <a:cs typeface="Times New Roman" pitchFamily="18" charset="0"/>
              </a:rPr>
              <a:t>Small (usually less than an acre), seasonal wetlands that lack perennial inlet or outlet streams and have no permanent fish populations. (</a:t>
            </a:r>
            <a:r>
              <a:rPr lang="en-US" sz="2000" dirty="0" smtClean="0">
                <a:latin typeface="Times New Roman" pitchFamily="18" charset="0"/>
                <a:cs typeface="Times New Roman" pitchFamily="18" charset="0"/>
              </a:rPr>
              <a:t>Calhoun </a:t>
            </a:r>
            <a:r>
              <a:rPr lang="en-US" sz="2000" dirty="0" smtClean="0">
                <a:latin typeface="Times New Roman" pitchFamily="18" charset="0"/>
                <a:cs typeface="Times New Roman" pitchFamily="18" charset="0"/>
              </a:rPr>
              <a:t>and </a:t>
            </a:r>
            <a:r>
              <a:rPr lang="en-US" sz="2000" dirty="0" smtClean="0">
                <a:latin typeface="Times New Roman" pitchFamily="18" charset="0"/>
                <a:cs typeface="Times New Roman" pitchFamily="18" charset="0"/>
              </a:rPr>
              <a:t>deMaynadier</a:t>
            </a:r>
            <a:r>
              <a:rPr lang="en-US" sz="2000" dirty="0" smtClean="0">
                <a:latin typeface="Times New Roman" pitchFamily="18" charset="0"/>
                <a:cs typeface="Times New Roman" pitchFamily="18" charset="0"/>
              </a:rPr>
              <a:t>, 2004)</a:t>
            </a:r>
          </a:p>
          <a:p>
            <a:pPr marL="342900" marR="0" lvl="0" indent="-342900" algn="l">
              <a:lnSpc>
                <a:spcPct val="115000"/>
              </a:lnSpc>
              <a:spcBef>
                <a:spcPts val="0"/>
              </a:spcBef>
              <a:spcAft>
                <a:spcPts val="0"/>
              </a:spcAft>
            </a:pPr>
            <a:endParaRPr lang="en-US" sz="20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000" dirty="0" smtClean="0">
                <a:latin typeface="Times New Roman" pitchFamily="18" charset="0"/>
                <a:cs typeface="Times New Roman" pitchFamily="18" charset="0"/>
              </a:rPr>
              <a:t>Confined surface depressions with no permanent surface inflow or outflow with a total surface area larger than 50 m2 (</a:t>
            </a:r>
            <a:r>
              <a:rPr lang="en-US" sz="2000" dirty="0" smtClean="0">
                <a:latin typeface="Times New Roman" pitchFamily="18" charset="0"/>
                <a:cs typeface="Times New Roman" pitchFamily="18" charset="0"/>
              </a:rPr>
              <a:t>Qiusheng et al., 2014)</a:t>
            </a:r>
          </a:p>
          <a:p>
            <a:pPr marL="342900" marR="0" lvl="0" indent="-342900" algn="l">
              <a:lnSpc>
                <a:spcPct val="115000"/>
              </a:lnSpc>
              <a:spcBef>
                <a:spcPts val="0"/>
              </a:spcBef>
              <a:spcAft>
                <a:spcPts val="0"/>
              </a:spcAft>
            </a:pPr>
            <a:endParaRPr lang="en-US" sz="20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000" dirty="0" smtClean="0">
                <a:latin typeface="Times New Roman" pitchFamily="18" charset="0"/>
                <a:cs typeface="Times New Roman" pitchFamily="18" charset="0"/>
              </a:rPr>
              <a:t>A vernal pool is a contained basin depression lacking a permanent above ground outlet. In the Northeast, it fills with water  with the rising water table of </a:t>
            </a:r>
            <a:r>
              <a:rPr lang="en-US" sz="2000" dirty="0" smtClean="0">
                <a:latin typeface="Times New Roman" pitchFamily="18" charset="0"/>
                <a:cs typeface="Times New Roman" pitchFamily="18" charset="0"/>
              </a:rPr>
              <a:t>fall/winter </a:t>
            </a:r>
            <a:r>
              <a:rPr lang="en-US" sz="2000" dirty="0" smtClean="0">
                <a:latin typeface="Times New Roman" pitchFamily="18" charset="0"/>
                <a:cs typeface="Times New Roman" pitchFamily="18" charset="0"/>
              </a:rPr>
              <a:t>or with the meltwater and runoff of winter /</a:t>
            </a:r>
            <a:r>
              <a:rPr lang="en-US" sz="2000" dirty="0" smtClean="0">
                <a:latin typeface="Times New Roman" pitchFamily="18" charset="0"/>
                <a:cs typeface="Times New Roman" pitchFamily="18" charset="0"/>
              </a:rPr>
              <a:t>spring. (Vernal Pool Association, 2019)</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04801" y="990600"/>
            <a:ext cx="4343400" cy="325995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724400" y="3505200"/>
            <a:ext cx="4300537" cy="3238500"/>
          </a:xfrm>
          <a:prstGeom prst="rect">
            <a:avLst/>
          </a:prstGeom>
          <a:noFill/>
          <a:ln w="9525">
            <a:noFill/>
            <a:miter lim="800000"/>
            <a:headEnd/>
            <a:tailEnd/>
          </a:ln>
          <a:effectLst/>
        </p:spPr>
      </p:pic>
      <p:sp>
        <p:nvSpPr>
          <p:cNvPr id="7" name="TextBox 6"/>
          <p:cNvSpPr txBox="1"/>
          <p:nvPr/>
        </p:nvSpPr>
        <p:spPr>
          <a:xfrm>
            <a:off x="762000" y="762000"/>
            <a:ext cx="3429000" cy="246221"/>
          </a:xfrm>
          <a:prstGeom prst="rect">
            <a:avLst/>
          </a:prstGeom>
          <a:noFill/>
        </p:spPr>
        <p:txBody>
          <a:bodyPr wrap="square" rtlCol="0">
            <a:spAutoFit/>
          </a:bodyPr>
          <a:lstStyle/>
          <a:p>
            <a:pPr algn="ctr"/>
            <a:r>
              <a:rPr lang="en-US" sz="1000" dirty="0" smtClean="0"/>
              <a:t>Barnstable, MA Vernal Pool (Vernal Pool Association)</a:t>
            </a:r>
            <a:endParaRPr lang="en-US" sz="1000" dirty="0"/>
          </a:p>
        </p:txBody>
      </p:sp>
      <p:sp>
        <p:nvSpPr>
          <p:cNvPr id="8" name="TextBox 7"/>
          <p:cNvSpPr txBox="1"/>
          <p:nvPr/>
        </p:nvSpPr>
        <p:spPr>
          <a:xfrm>
            <a:off x="5181600" y="3276600"/>
            <a:ext cx="3429000" cy="246221"/>
          </a:xfrm>
          <a:prstGeom prst="rect">
            <a:avLst/>
          </a:prstGeom>
          <a:noFill/>
        </p:spPr>
        <p:txBody>
          <a:bodyPr wrap="square" rtlCol="0">
            <a:spAutoFit/>
          </a:bodyPr>
          <a:lstStyle/>
          <a:p>
            <a:pPr algn="ctr"/>
            <a:r>
              <a:rPr lang="en-US" sz="1000" dirty="0" smtClean="0"/>
              <a:t>Truro, MA Vernal Pool (Vernal Pool Association)</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Autofit/>
          </a:bodyPr>
          <a:lstStyle/>
          <a:p>
            <a:pPr algn="ctr"/>
            <a:r>
              <a:rPr lang="en-US" sz="3600" dirty="0" smtClean="0"/>
              <a:t>Why are </a:t>
            </a:r>
            <a:r>
              <a:rPr lang="en-US" sz="3600" dirty="0" smtClean="0"/>
              <a:t>vernal pools important?</a:t>
            </a:r>
            <a:endParaRPr lang="en-US" sz="3600" dirty="0"/>
          </a:p>
        </p:txBody>
      </p:sp>
      <p:pic>
        <p:nvPicPr>
          <p:cNvPr id="32770" name="Picture 2" descr="https://news.cgtn.com/news/7959544e354d544d7967544e7a4d444d79496a4e31457a6333566d54/img/11bf92cfad044acc9ded0e94f6354ed8/11bf92cfad044acc9ded0e94f6354ed8.jpg"/>
          <p:cNvPicPr>
            <a:picLocks noChangeAspect="1" noChangeArrowheads="1"/>
          </p:cNvPicPr>
          <p:nvPr/>
        </p:nvPicPr>
        <p:blipFill>
          <a:blip r:embed="rId3"/>
          <a:srcRect/>
          <a:stretch>
            <a:fillRect/>
          </a:stretch>
        </p:blipFill>
        <p:spPr bwMode="auto">
          <a:xfrm>
            <a:off x="1981200" y="3810000"/>
            <a:ext cx="4648200" cy="2622914"/>
          </a:xfrm>
          <a:prstGeom prst="rect">
            <a:avLst/>
          </a:prstGeom>
          <a:noFill/>
        </p:spPr>
      </p:pic>
      <p:sp>
        <p:nvSpPr>
          <p:cNvPr id="5" name="TextBox 4"/>
          <p:cNvSpPr txBox="1"/>
          <p:nvPr/>
        </p:nvSpPr>
        <p:spPr>
          <a:xfrm>
            <a:off x="1981200" y="6457890"/>
            <a:ext cx="4648200" cy="400110"/>
          </a:xfrm>
          <a:prstGeom prst="rect">
            <a:avLst/>
          </a:prstGeom>
          <a:noFill/>
        </p:spPr>
        <p:txBody>
          <a:bodyPr wrap="square" rtlCol="0">
            <a:spAutoFit/>
          </a:bodyPr>
          <a:lstStyle/>
          <a:p>
            <a:r>
              <a:rPr lang="en-US" sz="1000" dirty="0" smtClean="0"/>
              <a:t>Source https://news.cgtn.com/news/2019-07-04/Fairy-shrimp-from-the-era-of-dinosaurs-I31KR2epMI/index.html : </a:t>
            </a:r>
            <a:endParaRPr lang="en-US" sz="1000" dirty="0"/>
          </a:p>
        </p:txBody>
      </p:sp>
      <p:sp>
        <p:nvSpPr>
          <p:cNvPr id="6" name="TextBox 5"/>
          <p:cNvSpPr txBox="1"/>
          <p:nvPr/>
        </p:nvSpPr>
        <p:spPr>
          <a:xfrm>
            <a:off x="5334000" y="5486400"/>
            <a:ext cx="1219200" cy="246221"/>
          </a:xfrm>
          <a:prstGeom prst="rect">
            <a:avLst/>
          </a:prstGeom>
          <a:noFill/>
        </p:spPr>
        <p:txBody>
          <a:bodyPr wrap="square" rtlCol="0">
            <a:spAutoFit/>
          </a:bodyPr>
          <a:lstStyle/>
          <a:p>
            <a:r>
              <a:rPr lang="en-US" sz="1000" dirty="0" smtClean="0"/>
              <a:t>Fairy Shrimp</a:t>
            </a:r>
            <a:endParaRPr lang="en-US" sz="1000" dirty="0"/>
          </a:p>
        </p:txBody>
      </p:sp>
      <p:sp>
        <p:nvSpPr>
          <p:cNvPr id="8" name="Subtitle 2"/>
          <p:cNvSpPr>
            <a:spLocks noGrp="1"/>
          </p:cNvSpPr>
          <p:nvPr>
            <p:ph type="subTitle" idx="1"/>
          </p:nvPr>
        </p:nvSpPr>
        <p:spPr>
          <a:xfrm>
            <a:off x="533400" y="1828800"/>
            <a:ext cx="7854696" cy="4495800"/>
          </a:xfrm>
        </p:spPr>
        <p:txBody>
          <a:bodyPr>
            <a:normAutofit/>
          </a:bodyPr>
          <a:lstStyle/>
          <a:p>
            <a:pPr marL="342900" marR="0" lvl="0" indent="-342900" algn="l">
              <a:lnSpc>
                <a:spcPct val="115000"/>
              </a:lnSpc>
              <a:spcBef>
                <a:spcPts val="0"/>
              </a:spcBef>
              <a:spcAft>
                <a:spcPts val="0"/>
              </a:spcAft>
              <a:buFont typeface="Arial" pitchFamily="34" charset="0"/>
              <a:buChar char="•"/>
            </a:pPr>
            <a:r>
              <a:rPr lang="en-US" sz="2000" dirty="0" smtClean="0">
                <a:latin typeface="Times New Roman" pitchFamily="18" charset="0"/>
                <a:cs typeface="Times New Roman" pitchFamily="18" charset="0"/>
              </a:rPr>
              <a:t>Important breeding habitat for obligate and facultative species </a:t>
            </a:r>
          </a:p>
          <a:p>
            <a:pPr marL="342900" marR="0" lvl="0" indent="-342900" algn="l">
              <a:lnSpc>
                <a:spcPct val="115000"/>
              </a:lnSpc>
              <a:spcBef>
                <a:spcPts val="0"/>
              </a:spcBef>
              <a:spcAft>
                <a:spcPts val="0"/>
              </a:spcAft>
              <a:buFont typeface="Arial" pitchFamily="34" charset="0"/>
              <a:buChar char="•"/>
            </a:pPr>
            <a:endParaRPr lang="en-US" sz="20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000" dirty="0" smtClean="0">
                <a:latin typeface="Times New Roman" pitchFamily="18" charset="0"/>
                <a:cs typeface="Times New Roman" pitchFamily="18" charset="0"/>
              </a:rPr>
              <a:t>Stepping stones to other water habitats</a:t>
            </a:r>
          </a:p>
          <a:p>
            <a:pPr marL="342900" marR="0" lvl="0" indent="-342900" algn="l">
              <a:lnSpc>
                <a:spcPct val="115000"/>
              </a:lnSpc>
              <a:spcBef>
                <a:spcPts val="0"/>
              </a:spcBef>
              <a:spcAft>
                <a:spcPts val="0"/>
              </a:spcAft>
              <a:buFont typeface="Arial" pitchFamily="34" charset="0"/>
              <a:buChar char="•"/>
            </a:pPr>
            <a:endParaRPr lang="en-US" sz="20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000" dirty="0" smtClean="0">
                <a:latin typeface="Times New Roman" pitchFamily="18" charset="0"/>
                <a:cs typeface="Times New Roman" pitchFamily="18" charset="0"/>
              </a:rPr>
              <a:t>At risk of significant habitat loss due to development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rmAutofit fontScale="90000"/>
          </a:bodyPr>
          <a:lstStyle/>
          <a:p>
            <a:pPr algn="ctr"/>
            <a:r>
              <a:rPr lang="en-US" dirty="0" smtClean="0"/>
              <a:t>Massachusetts </a:t>
            </a:r>
            <a:r>
              <a:rPr lang="en-US" dirty="0" smtClean="0"/>
              <a:t>Definition</a:t>
            </a:r>
            <a:endParaRPr lang="en-US" dirty="0"/>
          </a:p>
        </p:txBody>
      </p:sp>
      <p:sp>
        <p:nvSpPr>
          <p:cNvPr id="5" name="Subtitle 2"/>
          <p:cNvSpPr>
            <a:spLocks noGrp="1"/>
          </p:cNvSpPr>
          <p:nvPr>
            <p:ph type="subTitle" idx="1"/>
          </p:nvPr>
        </p:nvSpPr>
        <p:spPr>
          <a:xfrm>
            <a:off x="533400" y="1828800"/>
            <a:ext cx="7854696" cy="4495800"/>
          </a:xfrm>
        </p:spPr>
        <p:txBody>
          <a:bodyPr>
            <a:normAutofit/>
          </a:bodyPr>
          <a:lstStyle/>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Massachusetts Wetlands Protection Act establishes legal </a:t>
            </a:r>
            <a:r>
              <a:rPr lang="en-US" sz="2400" dirty="0" smtClean="0">
                <a:latin typeface="Times New Roman" pitchFamily="18" charset="0"/>
                <a:cs typeface="Times New Roman" pitchFamily="18" charset="0"/>
              </a:rPr>
              <a:t>definition</a:t>
            </a:r>
          </a:p>
          <a:p>
            <a:pPr marL="342900" marR="0" lvl="0" indent="-342900" algn="l">
              <a:lnSpc>
                <a:spcPct val="115000"/>
              </a:lnSpc>
              <a:spcBef>
                <a:spcPts val="0"/>
              </a:spcBef>
              <a:spcAft>
                <a:spcPts val="0"/>
              </a:spcAft>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A big emphasis on indicator wildlife and absence of </a:t>
            </a:r>
            <a:r>
              <a:rPr lang="en-US" sz="2400" dirty="0" smtClean="0">
                <a:latin typeface="Times New Roman" pitchFamily="18" charset="0"/>
                <a:cs typeface="Times New Roman" pitchFamily="18" charset="0"/>
              </a:rPr>
              <a:t>fish</a:t>
            </a:r>
          </a:p>
          <a:p>
            <a:pPr marL="342900" marR="0" lvl="0" indent="-342900" algn="l">
              <a:lnSpc>
                <a:spcPct val="115000"/>
              </a:lnSpc>
              <a:spcBef>
                <a:spcPts val="0"/>
              </a:spcBef>
              <a:spcAft>
                <a:spcPts val="0"/>
              </a:spcAft>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State certification process provides distinct criteria for Massachusetts vernal </a:t>
            </a:r>
            <a:r>
              <a:rPr lang="en-US" sz="2400" dirty="0" smtClean="0">
                <a:latin typeface="Times New Roman" pitchFamily="18" charset="0"/>
                <a:cs typeface="Times New Roman" pitchFamily="18" charset="0"/>
              </a:rPr>
              <a:t>pools</a:t>
            </a:r>
          </a:p>
          <a:p>
            <a:pPr marL="342900" marR="0" lvl="0" indent="-342900" algn="l">
              <a:lnSpc>
                <a:spcPct val="115000"/>
              </a:lnSpc>
              <a:spcBef>
                <a:spcPts val="0"/>
              </a:spcBef>
              <a:spcAft>
                <a:spcPts val="0"/>
              </a:spcAft>
            </a:pPr>
            <a:endParaRPr lang="en-US" sz="2400" dirty="0" smtClean="0">
              <a:latin typeface="Times New Roman" pitchFamily="18" charset="0"/>
              <a:cs typeface="Times New Roman" pitchFamily="18" charset="0"/>
            </a:endParaRPr>
          </a:p>
          <a:p>
            <a:pPr marL="342900" marR="0" lvl="0" indent="-342900" algn="l">
              <a:lnSpc>
                <a:spcPct val="115000"/>
              </a:lnSpc>
              <a:spcBef>
                <a:spcPts val="0"/>
              </a:spcBef>
              <a:spcAft>
                <a:spcPts val="0"/>
              </a:spcAft>
              <a:buFont typeface="Arial" pitchFamily="34" charset="0"/>
              <a:buChar char="•"/>
            </a:pPr>
            <a:r>
              <a:rPr lang="en-US" sz="2400" dirty="0" smtClean="0">
                <a:latin typeface="Times New Roman" pitchFamily="18" charset="0"/>
                <a:cs typeface="Times New Roman" pitchFamily="18" charset="0"/>
              </a:rPr>
              <a:t>State </a:t>
            </a:r>
            <a:r>
              <a:rPr lang="en-US" sz="2400" dirty="0" smtClean="0">
                <a:latin typeface="Times New Roman" pitchFamily="18" charset="0"/>
                <a:cs typeface="Times New Roman" pitchFamily="18" charset="0"/>
              </a:rPr>
              <a:t>distinguishes Potential </a:t>
            </a:r>
            <a:r>
              <a:rPr lang="en-US" sz="2400" dirty="0" smtClean="0">
                <a:latin typeface="Times New Roman" pitchFamily="18" charset="0"/>
                <a:cs typeface="Times New Roman" pitchFamily="18" charset="0"/>
              </a:rPr>
              <a:t>Vernal Pools (PVP) from Certified Vernal Pools (CVP)</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762000"/>
          </a:xfrm>
        </p:spPr>
        <p:txBody>
          <a:bodyPr>
            <a:normAutofit/>
          </a:bodyPr>
          <a:lstStyle/>
          <a:p>
            <a:pPr algn="ctr"/>
            <a:r>
              <a:rPr lang="en-US" sz="3600" dirty="0" smtClean="0"/>
              <a:t>Massachusetts Certified Vernal Pools</a:t>
            </a:r>
            <a:endParaRPr lang="en-US" sz="3600" dirty="0"/>
          </a:p>
        </p:txBody>
      </p:sp>
      <p:sp>
        <p:nvSpPr>
          <p:cNvPr id="3" name="Subtitle 2"/>
          <p:cNvSpPr>
            <a:spLocks noGrp="1"/>
          </p:cNvSpPr>
          <p:nvPr>
            <p:ph type="subTitle" idx="1"/>
          </p:nvPr>
        </p:nvSpPr>
        <p:spPr>
          <a:xfrm>
            <a:off x="533400" y="1828800"/>
            <a:ext cx="7854696" cy="4495800"/>
          </a:xfrm>
        </p:spPr>
        <p:txBody>
          <a:bodyPr>
            <a:normAutofit/>
          </a:bodyPr>
          <a:lstStyle/>
          <a:p>
            <a:pPr algn="ctr"/>
            <a:r>
              <a:rPr lang="en-US" sz="2400" dirty="0" smtClean="0">
                <a:latin typeface="Times New Roman" pitchFamily="18" charset="0"/>
                <a:cs typeface="Times New Roman" pitchFamily="18" charset="0"/>
              </a:rPr>
              <a:t>Vernal </a:t>
            </a:r>
            <a:r>
              <a:rPr lang="en-US" sz="2400" dirty="0" smtClean="0">
                <a:latin typeface="Times New Roman" pitchFamily="18" charset="0"/>
                <a:cs typeface="Times New Roman" pitchFamily="18" charset="0"/>
              </a:rPr>
              <a:t>pools </a:t>
            </a:r>
            <a:r>
              <a:rPr lang="en-US" sz="2400" dirty="0" smtClean="0">
                <a:latin typeface="Times New Roman" pitchFamily="18" charset="0"/>
                <a:cs typeface="Times New Roman" pitchFamily="18" charset="0"/>
              </a:rPr>
              <a:t>can be certified by the following methods:</a:t>
            </a:r>
          </a:p>
        </p:txBody>
      </p:sp>
      <p:pic>
        <p:nvPicPr>
          <p:cNvPr id="2050" name="Picture 2"/>
          <p:cNvPicPr>
            <a:picLocks noChangeAspect="1" noChangeArrowheads="1"/>
          </p:cNvPicPr>
          <p:nvPr/>
        </p:nvPicPr>
        <p:blipFill>
          <a:blip r:embed="rId3"/>
          <a:srcRect/>
          <a:stretch>
            <a:fillRect/>
          </a:stretch>
        </p:blipFill>
        <p:spPr bwMode="auto">
          <a:xfrm>
            <a:off x="685800" y="2514600"/>
            <a:ext cx="7833843" cy="3276600"/>
          </a:xfrm>
          <a:prstGeom prst="rect">
            <a:avLst/>
          </a:prstGeom>
          <a:noFill/>
          <a:ln w="9525">
            <a:noFill/>
            <a:miter lim="800000"/>
            <a:headEnd/>
            <a:tailEnd/>
          </a:ln>
          <a:effectLst/>
        </p:spPr>
      </p:pic>
      <p:sp>
        <p:nvSpPr>
          <p:cNvPr id="6" name="TextBox 5"/>
          <p:cNvSpPr txBox="1"/>
          <p:nvPr/>
        </p:nvSpPr>
        <p:spPr>
          <a:xfrm>
            <a:off x="1600200" y="5867400"/>
            <a:ext cx="5867400" cy="246221"/>
          </a:xfrm>
          <a:prstGeom prst="rect">
            <a:avLst/>
          </a:prstGeom>
          <a:noFill/>
        </p:spPr>
        <p:txBody>
          <a:bodyPr wrap="square" rtlCol="0">
            <a:spAutoFit/>
          </a:bodyPr>
          <a:lstStyle/>
          <a:p>
            <a:r>
              <a:rPr lang="en-US" sz="1000" dirty="0" smtClean="0"/>
              <a:t>Source: https://www.mass.gov/doc/guidelines-for-the-certification-of-vernal-pool-habitat/download</a:t>
            </a:r>
            <a:endParaRPr lang="en-US" sz="1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10383</TotalTime>
  <Words>4439</Words>
  <Application>Microsoft Office PowerPoint</Application>
  <PresentationFormat>On-screen Show (4:3)</PresentationFormat>
  <Paragraphs>206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Utilizing Lidar and Aerial Imagery to Identify Vernal Pool Edges in an Upland Habitat Analysis</vt:lpstr>
      <vt:lpstr>My Background in This Topic</vt:lpstr>
      <vt:lpstr>Study Area</vt:lpstr>
      <vt:lpstr>Goals and Objectives</vt:lpstr>
      <vt:lpstr>Defining a Vernal Pool</vt:lpstr>
      <vt:lpstr>Slide 6</vt:lpstr>
      <vt:lpstr>Why are vernal pools important?</vt:lpstr>
      <vt:lpstr>Massachusetts Definition</vt:lpstr>
      <vt:lpstr>Massachusetts Certified Vernal Pools</vt:lpstr>
      <vt:lpstr>Massachusetts Certified Vernal Pools</vt:lpstr>
      <vt:lpstr>History of Massachusetts Regulation Efforts for Vernal Pools</vt:lpstr>
      <vt:lpstr>History of Massachusetts Regulation Efforts for Vernal Pools</vt:lpstr>
      <vt:lpstr>The 100-ft Upland Protection Zone</vt:lpstr>
      <vt:lpstr>The 100-ft Upland Protection Zone</vt:lpstr>
      <vt:lpstr>Beyond 100 Feet (100-750)</vt:lpstr>
      <vt:lpstr>Summary of the Problem</vt:lpstr>
      <vt:lpstr>Slide 17</vt:lpstr>
      <vt:lpstr>Slide 18</vt:lpstr>
      <vt:lpstr>Phase 1– Generating Vernal Pool Polygons</vt:lpstr>
      <vt:lpstr>Phase 2 – Upland Analysis</vt:lpstr>
      <vt:lpstr>Data</vt:lpstr>
      <vt:lpstr>Data</vt:lpstr>
      <vt:lpstr>Challenges</vt:lpstr>
      <vt:lpstr>Anticipated Results</vt:lpstr>
      <vt:lpstr>Timeline</vt:lpstr>
      <vt:lpstr>Thank you!</vt:lpstr>
      <vt:lpstr>References</vt:lpstr>
    </vt:vector>
  </TitlesOfParts>
  <Company>Ball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Lidar and Aerial Imagery to Identify Vernal Pool Edges i</dc:title>
  <dc:creator>bagnaraandrew@yahoo.com</dc:creator>
  <cp:lastModifiedBy>bagnaraandrew@yahoo.com</cp:lastModifiedBy>
  <cp:revision>283</cp:revision>
  <dcterms:created xsi:type="dcterms:W3CDTF">2021-12-06T21:07:46Z</dcterms:created>
  <dcterms:modified xsi:type="dcterms:W3CDTF">2021-12-14T03:49:44Z</dcterms:modified>
</cp:coreProperties>
</file>