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1" r:id="rId3"/>
    <p:sldId id="283" r:id="rId4"/>
    <p:sldId id="257" r:id="rId5"/>
    <p:sldId id="259" r:id="rId6"/>
    <p:sldId id="270" r:id="rId7"/>
    <p:sldId id="272" r:id="rId8"/>
    <p:sldId id="260" r:id="rId9"/>
    <p:sldId id="262" r:id="rId10"/>
    <p:sldId id="273" r:id="rId11"/>
    <p:sldId id="276" r:id="rId12"/>
    <p:sldId id="267" r:id="rId13"/>
    <p:sldId id="268" r:id="rId14"/>
    <p:sldId id="274" r:id="rId15"/>
    <p:sldId id="264" r:id="rId16"/>
    <p:sldId id="265" r:id="rId17"/>
    <p:sldId id="275" r:id="rId18"/>
    <p:sldId id="266" r:id="rId19"/>
    <p:sldId id="269" r:id="rId20"/>
    <p:sldId id="263" r:id="rId21"/>
    <p:sldId id="278" r:id="rId22"/>
    <p:sldId id="279" r:id="rId23"/>
    <p:sldId id="280" r:id="rId24"/>
    <p:sldId id="277" r:id="rId25"/>
    <p:sldId id="282" r:id="rId26"/>
    <p:sldId id="281" r:id="rId27"/>
    <p:sldId id="258"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52000" autoAdjust="0"/>
  </p:normalViewPr>
  <p:slideViewPr>
    <p:cSldViewPr>
      <p:cViewPr varScale="1">
        <p:scale>
          <a:sx n="44" d="100"/>
          <a:sy n="44" d="100"/>
        </p:scale>
        <p:origin x="-16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B7907F-A7A8-4C68-889F-68660B1F8421}" type="datetimeFigureOut">
              <a:rPr lang="en-US" smtClean="0"/>
              <a:pPr/>
              <a:t>3/31/2010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0FDFF7-BD59-4F4C-91D3-EFEA7456A0D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gos2.geodata.gov/wps/portal/gos"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libremap.org/"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 my name is Michelle</a:t>
            </a:r>
            <a:r>
              <a:rPr lang="en-US" baseline="0" dirty="0" smtClean="0"/>
              <a:t> Ballinger. I would, first, like to thank everyone for attending the peer reviews of winter quarter. I am looking forward to hearing everyone else’s capstone ideas and receiving feedback on my idea. Next I would like to thank my advisor Frank for agreeing to work with me and being incredibly flexible this quarter as I worked a ton of overtime. My focus for my capstone project is a Blueprint for Creating Open Source Web Map.</a:t>
            </a:r>
          </a:p>
          <a:p>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whole point to the capstone projects to create a step by step set of instructions for anyone</a:t>
            </a:r>
            <a:r>
              <a:rPr lang="en-US" baseline="0" dirty="0" smtClean="0"/>
              <a:t> to sit down and create their own web map. I have already suggested multiple places to get existing data or to create your own. In many cases, the combination of using existing data and creating your own data will be the ideal solution. Also I have already suggested possible open source programs you may wish to use to create your web map. Next I am going to step you through an overview of the process using an example web map.</a:t>
            </a:r>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To make the step by step process easier to follow, I will be walking you through the process using a web map that I created for Geog 585 Open Source Web Mapping, the web map I create is a map of Jackson County, Missouri’s of farmers’ markets and breweries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web map</a:t>
            </a:r>
            <a:r>
              <a:rPr lang="en-US" sz="1200" kern="1200" baseline="0" dirty="0" smtClean="0">
                <a:solidFill>
                  <a:schemeClr val="tx1"/>
                </a:solidFill>
                <a:latin typeface="+mn-lt"/>
                <a:ea typeface="+mn-ea"/>
                <a:cs typeface="+mn-cs"/>
              </a:rPr>
              <a:t> was geared towards</a:t>
            </a:r>
            <a:r>
              <a:rPr lang="en-US" sz="1200" kern="1200" dirty="0" smtClean="0">
                <a:solidFill>
                  <a:schemeClr val="tx1"/>
                </a:solidFill>
                <a:latin typeface="+mn-lt"/>
                <a:ea typeface="+mn-ea"/>
                <a:cs typeface="+mn-cs"/>
              </a:rPr>
              <a:t> “buying local” movement, whether it is locally produced fruits, vegetables, meat or dairy. Environmentally conscious consumers are interested in this movement. Many just lack the basic knowledge of where to get these items if they are not readily available in the local supermarket. Part of the project’s focus is to help these consumers locate a farmers market or brewery near their homes.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Again</a:t>
            </a:r>
            <a:r>
              <a:rPr lang="en-US" sz="1200" kern="1200" baseline="0" dirty="0" smtClean="0">
                <a:solidFill>
                  <a:schemeClr val="tx1"/>
                </a:solidFill>
                <a:latin typeface="+mn-lt"/>
                <a:ea typeface="+mn-ea"/>
                <a:cs typeface="+mn-cs"/>
              </a:rPr>
              <a:t> using a real example to step people through the process of making an open source web map makes it easier to follow. Also it should be noted Geog 585 Open Source Web Mapping is the inspiration for my capstone project.</a:t>
            </a:r>
            <a:endParaRPr lang="en-US" dirty="0" smtClean="0"/>
          </a:p>
          <a:p>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a:r>
              <a:rPr lang="en-US" sz="1050" b="1" kern="1200" dirty="0" smtClean="0">
                <a:solidFill>
                  <a:schemeClr val="tx1"/>
                </a:solidFill>
                <a:latin typeface="+mn-lt"/>
                <a:ea typeface="+mn-ea"/>
                <a:cs typeface="+mn-cs"/>
              </a:rPr>
              <a:t>Step One: ESRI ArcMap</a:t>
            </a:r>
          </a:p>
          <a:p>
            <a:pPr lvl="0"/>
            <a:endParaRPr lang="en-US" sz="1050" kern="1200" dirty="0" smtClean="0">
              <a:solidFill>
                <a:schemeClr val="tx1"/>
              </a:solidFill>
              <a:latin typeface="+mn-lt"/>
              <a:ea typeface="+mn-ea"/>
              <a:cs typeface="+mn-cs"/>
            </a:endParaRPr>
          </a:p>
          <a:p>
            <a:pPr lvl="0"/>
            <a:r>
              <a:rPr lang="en-US" sz="1050" kern="1200" dirty="0" smtClean="0">
                <a:solidFill>
                  <a:schemeClr val="tx1"/>
                </a:solidFill>
                <a:latin typeface="+mn-lt"/>
                <a:ea typeface="+mn-ea"/>
                <a:cs typeface="+mn-cs"/>
              </a:rPr>
              <a:t>Returning to the question</a:t>
            </a:r>
            <a:r>
              <a:rPr lang="en-US" sz="1050" kern="1200" baseline="0" dirty="0" smtClean="0">
                <a:solidFill>
                  <a:schemeClr val="tx1"/>
                </a:solidFill>
                <a:latin typeface="+mn-lt"/>
                <a:ea typeface="+mn-ea"/>
                <a:cs typeface="+mn-cs"/>
              </a:rPr>
              <a:t> of where to get data, I downloaded Tiger Census files of Jackson County, Missouri for the roads, cities and area water which was lakes and the Missouri river. I brought all shapefiles into </a:t>
            </a:r>
            <a:r>
              <a:rPr lang="en-US" sz="1050" kern="1200" dirty="0" smtClean="0">
                <a:solidFill>
                  <a:schemeClr val="tx1"/>
                </a:solidFill>
                <a:latin typeface="+mn-lt"/>
                <a:ea typeface="+mn-ea"/>
                <a:cs typeface="+mn-cs"/>
              </a:rPr>
              <a:t>ArcMap to prep the shapefiles for the following steps:</a:t>
            </a:r>
          </a:p>
          <a:p>
            <a:pPr lvl="0"/>
            <a:endParaRPr lang="en-US" sz="1050" kern="1200" dirty="0" smtClean="0">
              <a:solidFill>
                <a:schemeClr val="tx1"/>
              </a:solidFill>
              <a:latin typeface="+mn-lt"/>
              <a:ea typeface="+mn-ea"/>
              <a:cs typeface="+mn-cs"/>
            </a:endParaRPr>
          </a:p>
          <a:p>
            <a:pPr lvl="0"/>
            <a:r>
              <a:rPr lang="en-US" sz="1050" kern="1200" dirty="0" smtClean="0">
                <a:solidFill>
                  <a:schemeClr val="tx1"/>
                </a:solidFill>
                <a:latin typeface="+mn-lt"/>
                <a:ea typeface="+mn-ea"/>
                <a:cs typeface="+mn-cs"/>
              </a:rPr>
              <a:t>For the example map, I used Tiger Census data of road files but I added an additional field in ArcMap of Type so I symbolize major roads which were the interstate and state highways vs. minor roads which</a:t>
            </a:r>
            <a:r>
              <a:rPr lang="en-US" sz="1050" kern="1200" baseline="0" dirty="0" smtClean="0">
                <a:solidFill>
                  <a:schemeClr val="tx1"/>
                </a:solidFill>
                <a:latin typeface="+mn-lt"/>
                <a:ea typeface="+mn-ea"/>
                <a:cs typeface="+mn-cs"/>
              </a:rPr>
              <a:t> were everything else</a:t>
            </a:r>
            <a:r>
              <a:rPr lang="en-US" sz="1050" kern="1200" dirty="0" smtClean="0">
                <a:solidFill>
                  <a:schemeClr val="tx1"/>
                </a:solidFill>
                <a:latin typeface="+mn-lt"/>
                <a:ea typeface="+mn-ea"/>
                <a:cs typeface="+mn-cs"/>
              </a:rPr>
              <a:t> within the face of the web map. This comes more in play</a:t>
            </a:r>
            <a:r>
              <a:rPr lang="en-US" sz="1050" kern="1200" baseline="0" dirty="0" smtClean="0">
                <a:solidFill>
                  <a:schemeClr val="tx1"/>
                </a:solidFill>
                <a:latin typeface="+mn-lt"/>
                <a:ea typeface="+mn-ea"/>
                <a:cs typeface="+mn-cs"/>
              </a:rPr>
              <a:t> in the next step. </a:t>
            </a:r>
            <a:endParaRPr lang="en-US" sz="1050" kern="1200" dirty="0" smtClean="0">
              <a:solidFill>
                <a:schemeClr val="tx1"/>
              </a:solidFill>
              <a:latin typeface="+mn-lt"/>
              <a:ea typeface="+mn-ea"/>
              <a:cs typeface="+mn-cs"/>
            </a:endParaRPr>
          </a:p>
          <a:p>
            <a:pPr lvl="0"/>
            <a:endParaRPr lang="en-US" sz="1050" kern="1200" dirty="0" smtClean="0">
              <a:solidFill>
                <a:schemeClr val="tx1"/>
              </a:solidFill>
              <a:latin typeface="+mn-lt"/>
              <a:ea typeface="+mn-ea"/>
              <a:cs typeface="+mn-cs"/>
            </a:endParaRPr>
          </a:p>
          <a:p>
            <a:pPr lvl="0"/>
            <a:r>
              <a:rPr lang="en-US" sz="1050" kern="1200" dirty="0" smtClean="0">
                <a:solidFill>
                  <a:schemeClr val="tx1"/>
                </a:solidFill>
                <a:latin typeface="+mn-lt"/>
                <a:ea typeface="+mn-ea"/>
                <a:cs typeface="+mn-cs"/>
              </a:rPr>
              <a:t>To get the user a reference point, I downloaded Tiger Census data for cities of Jackson County. This was a point feature. A polygon of the city boundaries probably would have worked better but sometimes</a:t>
            </a:r>
            <a:r>
              <a:rPr lang="en-US" sz="1050" kern="1200" baseline="0" dirty="0" smtClean="0">
                <a:solidFill>
                  <a:schemeClr val="tx1"/>
                </a:solidFill>
                <a:latin typeface="+mn-lt"/>
                <a:ea typeface="+mn-ea"/>
                <a:cs typeface="+mn-cs"/>
              </a:rPr>
              <a:t> you have to use the available existing data</a:t>
            </a:r>
            <a:r>
              <a:rPr lang="en-US" sz="1050" kern="1200" dirty="0" smtClean="0">
                <a:solidFill>
                  <a:schemeClr val="tx1"/>
                </a:solidFill>
                <a:latin typeface="+mn-lt"/>
                <a:ea typeface="+mn-ea"/>
                <a:cs typeface="+mn-cs"/>
              </a:rPr>
              <a:t>.</a:t>
            </a:r>
          </a:p>
          <a:p>
            <a:pPr lvl="0"/>
            <a:endParaRPr lang="en-US" sz="1050" kern="1200" dirty="0" smtClean="0">
              <a:solidFill>
                <a:schemeClr val="tx1"/>
              </a:solidFill>
              <a:latin typeface="+mn-lt"/>
              <a:ea typeface="+mn-ea"/>
              <a:cs typeface="+mn-cs"/>
            </a:endParaRPr>
          </a:p>
          <a:p>
            <a:pPr lvl="0"/>
            <a:r>
              <a:rPr lang="en-US" sz="1050" kern="1200" dirty="0" smtClean="0">
                <a:solidFill>
                  <a:schemeClr val="tx1"/>
                </a:solidFill>
                <a:latin typeface="+mn-lt"/>
                <a:ea typeface="+mn-ea"/>
                <a:cs typeface="+mn-cs"/>
              </a:rPr>
              <a:t>To get an additional reference point, I downloaded Tiger Census data for area water. In Kansas City, the Missouri River is a major landmark so it was important to have on my map face. </a:t>
            </a:r>
          </a:p>
          <a:p>
            <a:pPr lvl="0"/>
            <a:endParaRPr lang="en-US" sz="1050" kern="1200" dirty="0" smtClean="0">
              <a:solidFill>
                <a:schemeClr val="tx1"/>
              </a:solidFill>
              <a:latin typeface="+mn-lt"/>
              <a:ea typeface="+mn-ea"/>
              <a:cs typeface="+mn-cs"/>
            </a:endParaRPr>
          </a:p>
          <a:p>
            <a:pPr lvl="0"/>
            <a:r>
              <a:rPr lang="en-US" sz="1050" kern="1200" dirty="0" smtClean="0">
                <a:solidFill>
                  <a:schemeClr val="tx1"/>
                </a:solidFill>
                <a:latin typeface="+mn-lt"/>
                <a:ea typeface="+mn-ea"/>
                <a:cs typeface="+mn-cs"/>
              </a:rPr>
              <a:t>For the main feature of the web map, I created the farmers markets and breweries shape by hand. I used my local knowledge and internet searches to get exact addresses for the features.</a:t>
            </a:r>
          </a:p>
          <a:p>
            <a:pPr lvl="0"/>
            <a:endParaRPr lang="en-US" sz="105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latin typeface="+mn-lt"/>
                <a:ea typeface="+mn-ea"/>
                <a:cs typeface="+mn-cs"/>
              </a:rPr>
              <a:t>I used ESRI’s ArcMap because it was available</a:t>
            </a:r>
            <a:r>
              <a:rPr lang="en-US" sz="1050" kern="1200" baseline="0" dirty="0" smtClean="0">
                <a:solidFill>
                  <a:schemeClr val="tx1"/>
                </a:solidFill>
                <a:latin typeface="+mn-lt"/>
                <a:ea typeface="+mn-ea"/>
                <a:cs typeface="+mn-cs"/>
              </a:rPr>
              <a:t> to me. If not, a program like Quantum GIS which also allows you to heads up digitize could be a good replacement program to create farmers’ markets and breweries layer. There are other similar programs that would also meet this requirement. A good starting place for looking for open source </a:t>
            </a:r>
            <a:r>
              <a:rPr lang="en-US" sz="1050" kern="1200" baseline="0" dirty="0" err="1" smtClean="0">
                <a:solidFill>
                  <a:schemeClr val="tx1"/>
                </a:solidFill>
                <a:latin typeface="+mn-lt"/>
                <a:ea typeface="+mn-ea"/>
                <a:cs typeface="+mn-cs"/>
              </a:rPr>
              <a:t>gis</a:t>
            </a:r>
            <a:r>
              <a:rPr lang="en-US" sz="1050" kern="1200" baseline="0" dirty="0" smtClean="0">
                <a:solidFill>
                  <a:schemeClr val="tx1"/>
                </a:solidFill>
                <a:latin typeface="+mn-lt"/>
                <a:ea typeface="+mn-ea"/>
                <a:cs typeface="+mn-cs"/>
              </a:rPr>
              <a:t> programs is freegis.org.</a:t>
            </a:r>
            <a:endParaRPr lang="en-US" sz="1050" baseline="0" dirty="0" smtClean="0"/>
          </a:p>
          <a:p>
            <a:pPr lvl="0"/>
            <a:endParaRPr lang="en-US" sz="1050" kern="1200" dirty="0" smtClean="0">
              <a:solidFill>
                <a:schemeClr val="tx1"/>
              </a:solidFill>
              <a:latin typeface="+mn-lt"/>
              <a:ea typeface="+mn-ea"/>
              <a:cs typeface="+mn-cs"/>
            </a:endParaRPr>
          </a:p>
          <a:p>
            <a:r>
              <a:rPr lang="en-US" sz="1050" dirty="0" smtClean="0"/>
              <a:t>Once I have all my information</a:t>
            </a:r>
            <a:r>
              <a:rPr lang="en-US" sz="1050" baseline="0" dirty="0" smtClean="0"/>
              <a:t> into my </a:t>
            </a:r>
            <a:r>
              <a:rPr lang="en-US" sz="1050" baseline="0" dirty="0" err="1" smtClean="0"/>
              <a:t>shapefiles</a:t>
            </a:r>
            <a:r>
              <a:rPr lang="en-US" sz="1050" baseline="0" dirty="0" smtClean="0"/>
              <a:t>. I save them in ArcMap and close it down. </a:t>
            </a:r>
            <a:endParaRPr lang="en-US" sz="1050"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Step</a:t>
            </a:r>
            <a:r>
              <a:rPr lang="en-US" b="1" baseline="0" dirty="0" smtClean="0"/>
              <a:t> Two: </a:t>
            </a:r>
            <a:r>
              <a:rPr lang="en-US" b="1" baseline="0" dirty="0" err="1" smtClean="0"/>
              <a:t>uDig</a:t>
            </a:r>
            <a:endParaRPr lang="en-US" b="1" baseline="0" dirty="0" smtClean="0"/>
          </a:p>
          <a:p>
            <a:endParaRPr lang="en-US" dirty="0" smtClean="0"/>
          </a:p>
          <a:p>
            <a:r>
              <a:rPr lang="en-US" baseline="0" dirty="0" smtClean="0"/>
              <a:t>Next I want to work with uDig. I brought all of the shapefiles in the program to start working on </a:t>
            </a:r>
            <a:r>
              <a:rPr lang="en-US" dirty="0" smtClean="0"/>
              <a:t>creating style</a:t>
            </a:r>
            <a:r>
              <a:rPr lang="en-US" baseline="0" dirty="0" smtClean="0"/>
              <a:t>d layer descriptor –  this is a huge time saver especially for someone without a lot of programming experience like me</a:t>
            </a:r>
          </a:p>
          <a:p>
            <a:endParaRPr lang="en-US" baseline="0" dirty="0" smtClean="0"/>
          </a:p>
          <a:p>
            <a:r>
              <a:rPr lang="en-US" dirty="0" smtClean="0"/>
              <a:t>Style</a:t>
            </a:r>
            <a:r>
              <a:rPr lang="en-US" baseline="0" dirty="0" smtClean="0"/>
              <a:t>d layer descriptor</a:t>
            </a:r>
            <a:r>
              <a:rPr lang="en-US" dirty="0" smtClean="0"/>
              <a:t> is an XML format which can control how a web map server renders your map. So you are presetting</a:t>
            </a:r>
            <a:r>
              <a:rPr lang="en-US" baseline="0" dirty="0" smtClean="0"/>
              <a:t> the c</a:t>
            </a:r>
            <a:r>
              <a:rPr lang="en-US" dirty="0" smtClean="0"/>
              <a:t>olor of lines and fills on the polygons, size and type of symbol for points, any feature’s label’s position and font, and rules for all features to be displayed based on feature’s attributes or based on the feature</a:t>
            </a:r>
            <a:r>
              <a:rPr lang="en-US" baseline="0" dirty="0" smtClean="0"/>
              <a:t> type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Within</a:t>
            </a:r>
            <a:r>
              <a:rPr lang="en-US" baseline="0" dirty="0" smtClean="0"/>
              <a:t> uDig, I brought in all of my shapefiles into a single project to start working on setting up symbols that make sense. I also use this to set up the font and color for my labels on my highways, city names, names of my farmers markets and breweries. I also set up scale dependency for my minor roads so when the user is zoomed out past a given extent, the user can not see the minor roads. Overall you don’t want the map face to be too crowded.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20FDFF7-BD59-4F4C-91D3-EFEA7456A0DF}"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is a screen shot</a:t>
            </a:r>
            <a:r>
              <a:rPr lang="en-US" sz="1200" kern="1200" baseline="0" dirty="0" smtClean="0">
                <a:solidFill>
                  <a:schemeClr val="tx1"/>
                </a:solidFill>
                <a:latin typeface="+mn-lt"/>
                <a:ea typeface="+mn-ea"/>
                <a:cs typeface="+mn-cs"/>
              </a:rPr>
              <a:t> of my data in uDig.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There is where I am making choices of colors, testing what scale the minor roads should show up at, and how the overall map looks as a complete product. This is the point when you are thinking about how the multiple feature layers are working together. For example are the labels covering too much of overall map or does the color of the major roads just blend in too much. For anyone who has ever made hardcopy maps, this is a very important step. Spend as much time working on it as you need to ensure you are happy with it.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Once you are happy with the way the map face looks, you should start exporting the XML(s), one per layer. Go to the XML tab within the style editor, be sure to validate the code, click the export button, save and name as a </a:t>
            </a:r>
            <a:r>
              <a:rPr lang="en-US" dirty="0" smtClean="0"/>
              <a:t>Style</a:t>
            </a:r>
            <a:r>
              <a:rPr lang="en-US" baseline="0" dirty="0" smtClean="0"/>
              <a:t>d layer descriptor</a:t>
            </a:r>
            <a:r>
              <a:rPr lang="en-US" dirty="0" smtClean="0"/>
              <a:t> </a:t>
            </a:r>
            <a:r>
              <a:rPr lang="en-US" sz="1200" kern="1200" dirty="0" smtClean="0">
                <a:solidFill>
                  <a:schemeClr val="tx1"/>
                </a:solidFill>
                <a:latin typeface="+mn-lt"/>
                <a:ea typeface="+mn-ea"/>
                <a:cs typeface="+mn-cs"/>
              </a:rPr>
              <a:t>document for the feature</a:t>
            </a:r>
            <a:r>
              <a:rPr lang="en-US" sz="1200" kern="1200" baseline="0" dirty="0" smtClean="0">
                <a:solidFill>
                  <a:schemeClr val="tx1"/>
                </a:solidFill>
                <a:latin typeface="+mn-lt"/>
                <a:ea typeface="+mn-ea"/>
                <a:cs typeface="+mn-cs"/>
              </a:rPr>
              <a:t> layer</a:t>
            </a:r>
            <a:r>
              <a:rPr lang="en-US"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Please note, for a given web map there will be different problems to think about and to address to create a quality</a:t>
            </a:r>
            <a:r>
              <a:rPr lang="en-US" sz="1200" kern="1200" baseline="0" dirty="0" smtClean="0">
                <a:solidFill>
                  <a:schemeClr val="tx1"/>
                </a:solidFill>
                <a:latin typeface="+mn-lt"/>
                <a:ea typeface="+mn-ea"/>
                <a:cs typeface="+mn-cs"/>
              </a:rPr>
              <a:t> product.</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a:t>
            </a:r>
            <a:endParaRPr lang="en-US" dirty="0" smtClean="0"/>
          </a:p>
        </p:txBody>
      </p:sp>
      <p:sp>
        <p:nvSpPr>
          <p:cNvPr id="4" name="Slide Number Placeholder 3"/>
          <p:cNvSpPr>
            <a:spLocks noGrp="1"/>
          </p:cNvSpPr>
          <p:nvPr>
            <p:ph type="sldNum" sz="quarter" idx="10"/>
          </p:nvPr>
        </p:nvSpPr>
        <p:spPr/>
        <p:txBody>
          <a:bodyPr/>
          <a:lstStyle/>
          <a:p>
            <a:fld id="{120FDFF7-BD59-4F4C-91D3-EFEA7456A0DF}"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Step Three:</a:t>
            </a:r>
            <a:r>
              <a:rPr lang="en-US" b="1" baseline="0" dirty="0" smtClean="0"/>
              <a:t> </a:t>
            </a:r>
            <a:r>
              <a:rPr lang="en-US" b="1" baseline="0" dirty="0" err="1" smtClean="0"/>
              <a:t>Geoserver</a:t>
            </a:r>
            <a:endParaRPr lang="en-US" b="1" dirty="0" smtClean="0"/>
          </a:p>
          <a:p>
            <a:endParaRPr lang="en-US" dirty="0" smtClean="0"/>
          </a:p>
          <a:p>
            <a:r>
              <a:rPr lang="en-US" dirty="0" smtClean="0"/>
              <a:t>The next program</a:t>
            </a:r>
            <a:r>
              <a:rPr lang="en-US" baseline="0" dirty="0" smtClean="0"/>
              <a:t> I will be working with it is Geoserver. The basic information about </a:t>
            </a:r>
            <a:r>
              <a:rPr lang="en-US" baseline="0" dirty="0" err="1" smtClean="0"/>
              <a:t>geoserver</a:t>
            </a:r>
            <a:r>
              <a:rPr lang="en-US" baseline="0" dirty="0" smtClean="0"/>
              <a:t> is it is</a:t>
            </a:r>
            <a:r>
              <a:rPr lang="en-US" dirty="0" smtClean="0"/>
              <a:t> an</a:t>
            </a:r>
            <a:r>
              <a:rPr lang="en-US" baseline="0" dirty="0" smtClean="0"/>
              <a:t> open source software server written in Java that allows users to share and edit geospatial data. Geoserver can create maps in a variety of output formats. </a:t>
            </a:r>
          </a:p>
          <a:p>
            <a:endParaRPr lang="en-US" baseline="0" dirty="0" smtClean="0"/>
          </a:p>
          <a:p>
            <a:r>
              <a:rPr lang="en-US" baseline="0" dirty="0" smtClean="0"/>
              <a:t>It is also a w</a:t>
            </a:r>
            <a:r>
              <a:rPr lang="en-US" dirty="0" smtClean="0"/>
              <a:t>eb map server – provides a picture of a map for display</a:t>
            </a:r>
            <a:r>
              <a:rPr lang="en-US" baseline="0" dirty="0" smtClean="0"/>
              <a:t> by a web client. The creator will set the style and presentation of the data. The user of the web map server has limited ability to adjust the web map. This is a quick and safe way to display data on a server.</a:t>
            </a:r>
          </a:p>
          <a:p>
            <a:endParaRPr lang="en-US" baseline="0" dirty="0" smtClean="0"/>
          </a:p>
          <a:p>
            <a:r>
              <a:rPr lang="en-US" baseline="0" dirty="0" smtClean="0"/>
              <a:t>Web Feature Server – provides the map data to a web client. </a:t>
            </a:r>
          </a:p>
          <a:p>
            <a:endParaRPr lang="en-US" baseline="0" dirty="0" smtClean="0"/>
          </a:p>
          <a:p>
            <a:r>
              <a:rPr lang="en-US" sz="1200" kern="1200" dirty="0" smtClean="0">
                <a:solidFill>
                  <a:schemeClr val="tx1"/>
                </a:solidFill>
                <a:latin typeface="+mn-lt"/>
                <a:ea typeface="+mn-ea"/>
                <a:cs typeface="+mn-cs"/>
              </a:rPr>
              <a:t>I moved all of my shape files into Geoserver. Again by</a:t>
            </a:r>
            <a:r>
              <a:rPr lang="en-US" sz="1200" kern="1200" baseline="0" dirty="0" smtClean="0">
                <a:solidFill>
                  <a:schemeClr val="tx1"/>
                </a:solidFill>
                <a:latin typeface="+mn-lt"/>
                <a:ea typeface="+mn-ea"/>
                <a:cs typeface="+mn-cs"/>
              </a:rPr>
              <a:t> using </a:t>
            </a:r>
            <a:r>
              <a:rPr lang="en-US" sz="1200" kern="1200" baseline="0" dirty="0" err="1" smtClean="0">
                <a:solidFill>
                  <a:schemeClr val="tx1"/>
                </a:solidFill>
                <a:latin typeface="+mn-lt"/>
                <a:ea typeface="+mn-ea"/>
                <a:cs typeface="+mn-cs"/>
              </a:rPr>
              <a:t>geoserver</a:t>
            </a:r>
            <a:r>
              <a:rPr lang="en-US" sz="1200" kern="1200" baseline="0" dirty="0" smtClean="0">
                <a:solidFill>
                  <a:schemeClr val="tx1"/>
                </a:solidFill>
                <a:latin typeface="+mn-lt"/>
                <a:ea typeface="+mn-ea"/>
                <a:cs typeface="+mn-cs"/>
              </a:rPr>
              <a:t> the creator has control on how to display their data. </a:t>
            </a:r>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Open Layers is a free</a:t>
            </a:r>
            <a:r>
              <a:rPr lang="en-US" baseline="0" dirty="0" smtClean="0"/>
              <a:t> mapping library that is integrated into Geoserver which helps the overall process of creating maps to be quick and easy. This is a great resource to look at for ideas on how to display data.</a:t>
            </a:r>
          </a:p>
          <a:p>
            <a:endParaRPr lang="en-US" baseline="0" dirty="0" smtClean="0"/>
          </a:p>
          <a:p>
            <a:r>
              <a:rPr lang="en-US" baseline="0" dirty="0" smtClean="0"/>
              <a:t>This is also written in Java script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Open Layers is considered a Web Feature Client is it provides a map data to a web client.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20FDFF7-BD59-4F4C-91D3-EFEA7456A0DF}"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Like all previous</a:t>
            </a:r>
            <a:r>
              <a:rPr lang="en-US" baseline="0" dirty="0" smtClean="0"/>
              <a:t> steps, there are many different open source programs that could be use instead of the program I choose to outline. The two I previously discussed are just the ones I have experience with. Here I am just listing some alternate web feature servers. You could use a different one like Mapbuilder, Degree, or MapServer. Feel free to try them all until you find a personal favorite. Again there are many options out there to suit different needs and I just want to make you aware other programs exist. </a:t>
            </a:r>
            <a:endParaRPr lang="en-US" dirty="0" smtClean="0"/>
          </a:p>
          <a:p>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Step Four:</a:t>
            </a:r>
            <a:r>
              <a:rPr lang="en-US" baseline="0" dirty="0" smtClean="0"/>
              <a:t> </a:t>
            </a:r>
            <a:r>
              <a:rPr lang="en-US" dirty="0" smtClean="0"/>
              <a:t>Notepad++ - this is how to bring all the</a:t>
            </a:r>
            <a:r>
              <a:rPr lang="en-US" baseline="0" dirty="0" smtClean="0"/>
              <a:t> parts together</a:t>
            </a:r>
          </a:p>
          <a:p>
            <a:endParaRPr lang="en-US" baseline="0" dirty="0" smtClean="0"/>
          </a:p>
          <a:p>
            <a:r>
              <a:rPr lang="en-US" baseline="0" dirty="0" smtClean="0"/>
              <a:t>Notepad++ is written in C++</a:t>
            </a:r>
          </a:p>
          <a:p>
            <a:endParaRPr lang="en-US" baseline="0" dirty="0" smtClean="0"/>
          </a:p>
          <a:p>
            <a:r>
              <a:rPr lang="en-US" baseline="0" dirty="0" smtClean="0"/>
              <a:t>This is where you need to know a little code. This part can be a little tricky but with a little patient and following existing code as a guide, you can create the html for your web map.</a:t>
            </a:r>
          </a:p>
          <a:p>
            <a:endParaRPr lang="en-US" baseline="0" dirty="0" smtClean="0"/>
          </a:p>
        </p:txBody>
      </p:sp>
      <p:sp>
        <p:nvSpPr>
          <p:cNvPr id="4" name="Slide Number Placeholder 3"/>
          <p:cNvSpPr>
            <a:spLocks noGrp="1"/>
          </p:cNvSpPr>
          <p:nvPr>
            <p:ph type="sldNum" sz="quarter" idx="10"/>
          </p:nvPr>
        </p:nvSpPr>
        <p:spPr/>
        <p:txBody>
          <a:bodyPr/>
          <a:lstStyle/>
          <a:p>
            <a:fld id="{120FDFF7-BD59-4F4C-91D3-EFEA7456A0DF}"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How?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The oh so scary how. Building the final code in </a:t>
            </a:r>
            <a:r>
              <a:rPr lang="en-US" b="0" baseline="0" dirty="0" err="1" smtClean="0"/>
              <a:t>Notpad</a:t>
            </a:r>
            <a:r>
              <a:rPr lang="en-US" b="0" baseline="0" dirty="0" smtClean="0"/>
              <a:t>++, you will be s</a:t>
            </a:r>
            <a:r>
              <a:rPr lang="en-US" baseline="0" dirty="0" smtClean="0"/>
              <a:t>etting up boundary box, refer to each style, call out each layer, the order to load the layers, set up controls, give the ability to query, create legend, create title, etc This is a huge step and probably your most time consuming, especially for someone like me who has little experience with programming. </a:t>
            </a:r>
          </a:p>
          <a:p>
            <a:endParaRPr lang="en-US" dirty="0" smtClean="0"/>
          </a:p>
          <a:p>
            <a:r>
              <a:rPr lang="en-US" dirty="0" smtClean="0"/>
              <a:t>This is really the guts of the web map. This is where mistakes can be made like having a comma in the wrong location can cause the entire web map</a:t>
            </a:r>
            <a:r>
              <a:rPr lang="en-US" baseline="0" dirty="0" smtClean="0"/>
              <a:t> not to work. I would suggest using Firefox as your internet browser and using an add on like firebug which can step through your code looking for issues. </a:t>
            </a:r>
          </a:p>
          <a:p>
            <a:r>
              <a:rPr lang="en-US" dirty="0" smtClean="0"/>
              <a:t> </a:t>
            </a:r>
          </a:p>
        </p:txBody>
      </p:sp>
      <p:sp>
        <p:nvSpPr>
          <p:cNvPr id="4" name="Slide Number Placeholder 3"/>
          <p:cNvSpPr>
            <a:spLocks noGrp="1"/>
          </p:cNvSpPr>
          <p:nvPr>
            <p:ph type="sldNum" sz="quarter" idx="10"/>
          </p:nvPr>
        </p:nvSpPr>
        <p:spPr/>
        <p:txBody>
          <a:bodyPr/>
          <a:lstStyle/>
          <a:p>
            <a:fld id="{120FDFF7-BD59-4F4C-91D3-EFEA7456A0DF}"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Diving right in,</a:t>
            </a:r>
            <a:r>
              <a:rPr lang="en-US" sz="1200" kern="1200" baseline="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Make your organization stand out from the crowd with a web map. Open source programs tend not to be the first option that comes to mind to complete such a task in some organizations. To help change that mindset, I am creating a blueprint for the public’s use to create a web map using open source programs.</a:t>
            </a:r>
            <a:endParaRPr lang="en-US" dirty="0" smtClean="0"/>
          </a:p>
          <a:p>
            <a:endParaRPr lang="en-US" dirty="0" smtClean="0"/>
          </a:p>
          <a:p>
            <a:r>
              <a:rPr lang="en-US" dirty="0" smtClean="0"/>
              <a:t>Part of the motivation</a:t>
            </a:r>
            <a:r>
              <a:rPr lang="en-US" baseline="0" dirty="0" smtClean="0"/>
              <a:t> to create a web map could be the ease of the adoption of open source programs. </a:t>
            </a:r>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Next w</a:t>
            </a:r>
            <a:r>
              <a:rPr lang="en-US" sz="1200" b="1" kern="1200" baseline="0" dirty="0" smtClean="0">
                <a:solidFill>
                  <a:schemeClr val="tx1"/>
                </a:solidFill>
                <a:latin typeface="+mn-lt"/>
                <a:ea typeface="+mn-ea"/>
                <a:cs typeface="+mn-cs"/>
              </a:rPr>
              <a:t>hat will these steps produce?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template is designed as a thin client. There are a couple reasons to create a thin client like most computers have a web browser installed and most users know how to use a web browsers. You are able to keep people in their comfort</a:t>
            </a:r>
            <a:r>
              <a:rPr lang="en-US" sz="1200" kern="1200" baseline="0" dirty="0" smtClean="0">
                <a:solidFill>
                  <a:schemeClr val="tx1"/>
                </a:solidFill>
                <a:latin typeface="+mn-lt"/>
                <a:ea typeface="+mn-ea"/>
                <a:cs typeface="+mn-cs"/>
              </a:rPr>
              <a:t> zone when the web map behaves how they think it should.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Sample Code can be your friend.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You</a:t>
            </a:r>
            <a:r>
              <a:rPr lang="en-US" sz="1200" kern="1200" baseline="0" dirty="0" smtClean="0">
                <a:solidFill>
                  <a:schemeClr val="tx1"/>
                </a:solidFill>
                <a:latin typeface="+mn-lt"/>
                <a:ea typeface="+mn-ea"/>
                <a:cs typeface="+mn-cs"/>
              </a:rPr>
              <a:t> can always look at other web maps to find a good template for code. You can always right click on a web site, view source code to look at the guts of the web site. You will be surprised how quickly you start picking out what different lines of code mean. </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There is also Sample Code out on the</a:t>
            </a:r>
            <a:r>
              <a:rPr lang="en-US" sz="1200" kern="1200" baseline="0" dirty="0" smtClean="0">
                <a:solidFill>
                  <a:schemeClr val="tx1"/>
                </a:solidFill>
                <a:latin typeface="+mn-lt"/>
                <a:ea typeface="+mn-ea"/>
                <a:cs typeface="+mn-cs"/>
              </a:rPr>
              <a:t> internet on Open Layers’ website,</a:t>
            </a:r>
            <a:r>
              <a:rPr lang="en-US" sz="1200" kern="1200" dirty="0" smtClean="0">
                <a:solidFill>
                  <a:schemeClr val="tx1"/>
                </a:solidFill>
                <a:latin typeface="+mn-lt"/>
                <a:ea typeface="+mn-ea"/>
                <a:cs typeface="+mn-cs"/>
              </a:rPr>
              <a:t> this is great resource for looking for sample code to perform functions that you would like your web map to perform</a:t>
            </a:r>
            <a:endParaRPr lang="en-US" dirty="0" smtClean="0"/>
          </a:p>
          <a:p>
            <a:endParaRPr lang="en-US" dirty="0" smtClean="0"/>
          </a:p>
          <a:p>
            <a:r>
              <a:rPr lang="en-US" dirty="0" smtClean="0"/>
              <a:t>I have added some sample</a:t>
            </a:r>
            <a:r>
              <a:rPr lang="en-US" baseline="0" dirty="0" smtClean="0"/>
              <a:t> code to the following slides. These are some pretty common functions you would probably want for your web map.</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Pan/Zoom</a:t>
            </a:r>
            <a:r>
              <a:rPr lang="en-US" baseline="0" dirty="0" smtClean="0"/>
              <a:t> – quite important to all interactive maps. This will behave just like the user would assume it would. Again it is helpful to be within the user’s comfort zone. </a:t>
            </a:r>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Query is a cool feature to have. This code is written</a:t>
            </a:r>
            <a:r>
              <a:rPr lang="en-US" baseline="0" dirty="0" smtClean="0"/>
              <a:t> so that once the user requests information from the server the following line pops up “Loading, please wait” – I believe it is important for the web map to acknowledge your request. This also allows the server a second to process your request. It also lists the </a:t>
            </a:r>
            <a:r>
              <a:rPr lang="en-US" baseline="0" dirty="0" err="1" smtClean="0"/>
              <a:t>queryable</a:t>
            </a:r>
            <a:r>
              <a:rPr lang="en-US" baseline="0" dirty="0" smtClean="0"/>
              <a:t> layers in the map. This code could probably be written a bit cleaner so it doesn’t return extra information that the user does not need or want. I plan to get all of my code to be cleaner before I complete my capstone project. </a:t>
            </a:r>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Last Step</a:t>
            </a:r>
            <a:r>
              <a:rPr lang="en-US" b="1" baseline="0" dirty="0" smtClean="0"/>
              <a:t> is the fun part. You are sharing your web map with the world.</a:t>
            </a:r>
            <a:endParaRPr lang="en-US" baseline="0" dirty="0" smtClean="0"/>
          </a:p>
          <a:p>
            <a:endParaRPr lang="en-US" baseline="0" dirty="0" smtClean="0"/>
          </a:p>
          <a:p>
            <a:r>
              <a:rPr lang="en-US" baseline="0" dirty="0" smtClean="0"/>
              <a:t>We are looking at my example web map from my Geog 585 Open Source Web Mapping class.</a:t>
            </a:r>
          </a:p>
          <a:p>
            <a:endParaRPr lang="en-US" baseline="0" dirty="0" smtClean="0"/>
          </a:p>
          <a:p>
            <a:r>
              <a:rPr lang="en-US" baseline="0" dirty="0" smtClean="0"/>
              <a:t>Let’s Review the parts of website:</a:t>
            </a:r>
          </a:p>
          <a:p>
            <a:r>
              <a:rPr lang="en-US" baseline="0" dirty="0" smtClean="0"/>
              <a:t>Title with short description of the web map</a:t>
            </a:r>
          </a:p>
          <a:p>
            <a:r>
              <a:rPr lang="en-US" baseline="0" dirty="0" smtClean="0"/>
              <a:t>Pan/Zoom – this something users have seen before and understand how to use</a:t>
            </a:r>
          </a:p>
          <a:p>
            <a:r>
              <a:rPr lang="en-US" baseline="0" dirty="0" smtClean="0"/>
              <a:t>Plus – allows users to turn off and on the layers of the map face</a:t>
            </a:r>
          </a:p>
          <a:p>
            <a:r>
              <a:rPr lang="en-US" dirty="0" smtClean="0"/>
              <a:t>Legend</a:t>
            </a:r>
            <a:r>
              <a:rPr lang="en-US" baseline="0" dirty="0" smtClean="0"/>
              <a:t> – all maps need a legend to let you know what things are</a:t>
            </a:r>
          </a:p>
          <a:p>
            <a:endParaRPr lang="en-US" baseline="0" dirty="0" smtClean="0"/>
          </a:p>
          <a:p>
            <a:r>
              <a:rPr lang="en-US" baseline="0" dirty="0" smtClean="0"/>
              <a:t>The most important part of the map, the actual map face – note that all roads are not being shown because of the scale dependencies on the minor roads, note the labels are turned on at this point labeling the highways, the square blocks are the breweries and farmers markets whose labels only turn on when the user is zoomed in to a preset extent, and the area water is always displayed to provided a landmark for the users of the map</a:t>
            </a:r>
          </a:p>
          <a:p>
            <a:endParaRPr lang="en-US" baseline="0" dirty="0" smtClean="0"/>
          </a:p>
          <a:p>
            <a:r>
              <a:rPr lang="en-US" baseline="0" dirty="0" smtClean="0"/>
              <a:t>Given someone with better programming skills could probably make this a much prettier map but it does get my point across of where different farmers’ markets and breweries are located in Jackson County, Missouri.</a:t>
            </a:r>
          </a:p>
          <a:p>
            <a:endParaRPr lang="en-US" baseline="0" dirty="0" smtClean="0"/>
          </a:p>
          <a:p>
            <a:r>
              <a:rPr lang="en-US" baseline="0" dirty="0" smtClean="0"/>
              <a:t>Again this is just an example map. A web map can be anything that an user wants or needs to create. </a:t>
            </a:r>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Validation:</a:t>
            </a:r>
            <a:r>
              <a:rPr lang="en-US" baseline="0" dirty="0" smtClean="0"/>
              <a:t> </a:t>
            </a:r>
            <a:r>
              <a:rPr lang="en-US" dirty="0" smtClean="0"/>
              <a:t>Overall to ensure that I have created a quality</a:t>
            </a:r>
            <a:r>
              <a:rPr lang="en-US" baseline="0" dirty="0" smtClean="0"/>
              <a:t> blueprint, I plan to post it out to the open source community like uDig, Open Layers, and Geoserver to get feedback from people who use the software quite a bit more than I do. The hope is by having them validate this project, I am able to create a great blueprint for creating a web map using open source programs for anyone to use. </a:t>
            </a:r>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a:t>
            </a:r>
            <a:r>
              <a:rPr lang="en-US" sz="1200" kern="1200" baseline="0" dirty="0" smtClean="0">
                <a:solidFill>
                  <a:schemeClr val="tx1"/>
                </a:solidFill>
                <a:latin typeface="+mn-lt"/>
                <a:ea typeface="+mn-ea"/>
                <a:cs typeface="+mn-cs"/>
              </a:rPr>
              <a:t> conclusion, m</a:t>
            </a:r>
            <a:r>
              <a:rPr lang="en-US" sz="1200" kern="1200" dirty="0" smtClean="0">
                <a:solidFill>
                  <a:schemeClr val="tx1"/>
                </a:solidFill>
                <a:latin typeface="+mn-lt"/>
                <a:ea typeface="+mn-ea"/>
                <a:cs typeface="+mn-cs"/>
              </a:rPr>
              <a:t>ake your organization stand out from the crowd with a web map. Open source programs tend not to be the first option that comes to mind to complete such a task in some organizations. To help change that mindset, I am creating a blueprint for the public’s use to create a web map using open source programs.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motivation for</a:t>
            </a:r>
            <a:r>
              <a:rPr lang="en-US" sz="1200" kern="1200" baseline="0" dirty="0" smtClean="0">
                <a:solidFill>
                  <a:schemeClr val="tx1"/>
                </a:solidFill>
                <a:latin typeface="+mn-lt"/>
                <a:ea typeface="+mn-ea"/>
                <a:cs typeface="+mn-cs"/>
              </a:rPr>
              <a:t> doing this can be as simple as the ease of the adoption of open source web mapping and the desire to get your spatial data out to the world. </a:t>
            </a:r>
            <a:endParaRPr lang="en-US" dirty="0" smtClean="0"/>
          </a:p>
          <a:p>
            <a:endParaRPr lang="en-US" dirty="0" smtClean="0"/>
          </a:p>
          <a:p>
            <a:r>
              <a:rPr lang="en-US" dirty="0" smtClean="0"/>
              <a:t>Open</a:t>
            </a:r>
            <a:r>
              <a:rPr lang="en-US" baseline="0" dirty="0" smtClean="0"/>
              <a:t> Source web maps can be customized and they are only limited by your ideas. There are lots of options when considering what programs to use but in the end you will get to a great end product.</a:t>
            </a:r>
          </a:p>
          <a:p>
            <a:endParaRPr lang="en-US" baseline="0" dirty="0" smtClean="0"/>
          </a:p>
          <a:p>
            <a:r>
              <a:rPr lang="en-US" baseline="0" dirty="0" smtClean="0"/>
              <a:t>I offer the idea of using open source programs to create a web map up for consideration. </a:t>
            </a:r>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wish</a:t>
            </a:r>
            <a:r>
              <a:rPr lang="en-US" baseline="0" dirty="0" smtClean="0"/>
              <a:t> to thank everyone for listening to my presentation. I look forward to any and all feedback you have for me to make my idea better. Does anyone have any questions for me?</a:t>
            </a:r>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0FDFF7-BD59-4F4C-91D3-EFEA7456A0DF}" type="slidenum">
              <a:rPr lang="en-US" smtClean="0"/>
              <a:pPr/>
              <a:t>28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 you create a web map?</a:t>
            </a:r>
          </a:p>
          <a:p>
            <a:endParaRPr lang="en-US" dirty="0" smtClean="0"/>
          </a:p>
          <a:p>
            <a:r>
              <a:rPr lang="en-US" dirty="0" smtClean="0"/>
              <a:t>When</a:t>
            </a:r>
            <a:r>
              <a:rPr lang="en-US" baseline="0" dirty="0" smtClean="0"/>
              <a:t> thinking about creating a web map, there are 2 different avenues to consider, I will consider both for this  project:</a:t>
            </a:r>
          </a:p>
          <a:p>
            <a:endParaRPr lang="en-US" baseline="0" dirty="0" smtClean="0"/>
          </a:p>
          <a:p>
            <a:r>
              <a:rPr lang="en-US" baseline="0" dirty="0" smtClean="0"/>
              <a:t>Open Source </a:t>
            </a:r>
            <a:r>
              <a:rPr lang="en-US" baseline="0" dirty="0" err="1" smtClean="0"/>
              <a:t>vs</a:t>
            </a:r>
            <a:r>
              <a:rPr lang="en-US" baseline="0" dirty="0" smtClean="0"/>
              <a:t> Mash Up</a:t>
            </a:r>
          </a:p>
          <a:p>
            <a:endParaRPr lang="en-US" baseline="0" dirty="0" smtClean="0"/>
          </a:p>
          <a:p>
            <a:r>
              <a:rPr lang="en-US" baseline="0" dirty="0" smtClean="0"/>
              <a:t>Each has its positives and negatives which we will consider throughout the slides</a:t>
            </a:r>
          </a:p>
          <a:p>
            <a:endParaRPr lang="en-US" baseline="0" dirty="0" smtClean="0"/>
          </a:p>
          <a:p>
            <a:r>
              <a:rPr lang="en-US" baseline="0" dirty="0" smtClean="0"/>
              <a:t>In the end, open source programs are the better option for many types of web maps. This is also how we will proceed in this project.</a:t>
            </a:r>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smtClean="0"/>
              <a:t>The first question</a:t>
            </a:r>
            <a:r>
              <a:rPr lang="en-US" b="1" baseline="0" dirty="0" smtClean="0"/>
              <a:t> that pops into everyone’s head is w</a:t>
            </a:r>
            <a:r>
              <a:rPr lang="en-US" b="1" dirty="0" smtClean="0"/>
              <a:t>hy open source?</a:t>
            </a:r>
            <a:endParaRPr lang="en-US" dirty="0" smtClean="0"/>
          </a:p>
          <a:p>
            <a:pPr lvl="0"/>
            <a:r>
              <a:rPr lang="en-US" dirty="0" smtClean="0"/>
              <a:t>The software can be free which can help cut costs for a non-profit or city government or the like. Speaking from personal</a:t>
            </a:r>
            <a:r>
              <a:rPr lang="en-US" baseline="0" dirty="0" smtClean="0"/>
              <a:t> experience, the average workstation in my dept costs roughly $35,000 to $40,000 just to build,  this includes the hardware and software but does not include the cost to keep the lights on or have an operator actually use the machine. Using an open source program to complete a given task instead of a commercial program in a given workflow can save an organization money. Considering the economy, this is a good idea. </a:t>
            </a:r>
            <a:r>
              <a:rPr lang="en-US" dirty="0" smtClean="0"/>
              <a:t> </a:t>
            </a:r>
          </a:p>
          <a:p>
            <a:pPr lvl="0"/>
            <a:endParaRPr lang="en-US" dirty="0" smtClean="0"/>
          </a:p>
          <a:p>
            <a:pPr lvl="0"/>
            <a:r>
              <a:rPr lang="en-US" b="1" dirty="0" smtClean="0"/>
              <a:t>Open Source Programs</a:t>
            </a:r>
            <a:r>
              <a:rPr lang="en-US" b="1" baseline="0" dirty="0" smtClean="0"/>
              <a:t> give you the </a:t>
            </a:r>
            <a:r>
              <a:rPr lang="en-US" b="1" dirty="0" smtClean="0"/>
              <a:t>Flexibility of choosing - </a:t>
            </a:r>
          </a:p>
          <a:p>
            <a:pPr lvl="0"/>
            <a:r>
              <a:rPr lang="en-US" dirty="0" smtClean="0"/>
              <a:t>When change</a:t>
            </a:r>
            <a:r>
              <a:rPr lang="en-US" baseline="0" dirty="0" smtClean="0"/>
              <a:t> </a:t>
            </a:r>
            <a:r>
              <a:rPr lang="en-US" dirty="0" smtClean="0"/>
              <a:t>happens to the software, everything is well documented. You can adapt to the changes without having issues with your current code. Overall the change tends to occur more slowly.</a:t>
            </a:r>
            <a:r>
              <a:rPr lang="en-US" baseline="0" dirty="0" smtClean="0"/>
              <a:t> </a:t>
            </a:r>
            <a:r>
              <a:rPr lang="en-US" dirty="0" smtClean="0"/>
              <a:t> When something does change you will know what it is without having to revamp your work flow completely.  Again</a:t>
            </a:r>
            <a:r>
              <a:rPr lang="en-US" baseline="0" dirty="0" smtClean="0"/>
              <a:t> from personal experience </a:t>
            </a:r>
            <a:r>
              <a:rPr lang="en-US" baseline="0" dirty="0" err="1" smtClean="0"/>
              <a:t>everytime</a:t>
            </a:r>
            <a:r>
              <a:rPr lang="en-US" baseline="0" dirty="0" smtClean="0"/>
              <a:t>, a new version of ESRI’s ArcMap comes out I must spend time looking for tools that we relay on to complete our workflows. Once I find the tools, I must retest them to ensure they still work in the same way without new issues. Overall I must spend a ton of man hours to revamp our work flows, rewrite documentation, and possibly retraining my team when the tools have changed for each new version. </a:t>
            </a:r>
          </a:p>
          <a:p>
            <a:pPr lvl="0"/>
            <a:endParaRPr lang="en-US" dirty="0" smtClean="0"/>
          </a:p>
          <a:p>
            <a:pPr lvl="0"/>
            <a:r>
              <a:rPr lang="en-US" dirty="0" smtClean="0"/>
              <a:t>With respect to open source programs, you can choose were or not to upgrade to new versions. If the currently version works for you then you do not have to upgrade. If the new version has a</a:t>
            </a:r>
            <a:r>
              <a:rPr lang="en-US" baseline="0" dirty="0" smtClean="0"/>
              <a:t> new feature that sounds interesting, you can upgrade. In general, all commercial programs, I work with do not give you the option of upgrading, you must upgrade to the new version for the program to keep working long term. </a:t>
            </a:r>
            <a:endParaRPr lang="en-US" dirty="0" smtClean="0"/>
          </a:p>
          <a:p>
            <a:pPr lvl="0"/>
            <a:endParaRPr lang="en-US" dirty="0" smtClean="0"/>
          </a:p>
          <a:p>
            <a:pPr lvl="0"/>
            <a:r>
              <a:rPr lang="en-US" dirty="0" smtClean="0"/>
              <a:t>When</a:t>
            </a:r>
            <a:r>
              <a:rPr lang="en-US" baseline="0" dirty="0" smtClean="0"/>
              <a:t> working with open source programs, y</a:t>
            </a:r>
            <a:r>
              <a:rPr lang="en-US" dirty="0" smtClean="0"/>
              <a:t>ou do not have to rework your data so it can be used within different programs. All open source programs stay within the guidelines that are agreed upon. Everything has interoperability.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When you</a:t>
            </a:r>
            <a:r>
              <a:rPr lang="en-US" baseline="0" dirty="0" smtClean="0"/>
              <a:t> create your final web map, y</a:t>
            </a:r>
            <a:r>
              <a:rPr lang="en-US" dirty="0" smtClean="0"/>
              <a:t>ou can control how your data is displayed. This can be very important to a given organization. I</a:t>
            </a:r>
            <a:r>
              <a:rPr lang="en-US" baseline="0" dirty="0" smtClean="0"/>
              <a:t> will explore this topic farther in later slides. </a:t>
            </a:r>
            <a:endParaRPr lang="en-US" dirty="0" smtClean="0"/>
          </a:p>
          <a:p>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a:r>
              <a:rPr lang="en-US" dirty="0" smtClean="0"/>
              <a:t>So instead</a:t>
            </a:r>
            <a:r>
              <a:rPr lang="en-US" baseline="0" dirty="0" smtClean="0"/>
              <a:t> of open source program, why not just use a mash up?</a:t>
            </a:r>
          </a:p>
          <a:p>
            <a:pPr lvl="0"/>
            <a:endParaRPr lang="en-US" baseline="0" dirty="0" smtClean="0"/>
          </a:p>
          <a:p>
            <a:pPr lvl="0"/>
            <a:r>
              <a:rPr lang="en-US" dirty="0" smtClean="0"/>
              <a:t>Mash ups are great</a:t>
            </a:r>
            <a:r>
              <a:rPr lang="en-US" baseline="0" dirty="0" smtClean="0"/>
              <a:t> for certain situations, depending what the goal of the project is.</a:t>
            </a:r>
          </a:p>
          <a:p>
            <a:pPr lvl="0"/>
            <a:endParaRPr lang="en-US" baseline="0" dirty="0" smtClean="0"/>
          </a:p>
          <a:p>
            <a:pPr lvl="0"/>
            <a:r>
              <a:rPr lang="en-US" dirty="0" smtClean="0"/>
              <a:t>But in general</a:t>
            </a:r>
            <a:r>
              <a:rPr lang="en-US" baseline="0" dirty="0" smtClean="0"/>
              <a:t> </a:t>
            </a:r>
            <a:r>
              <a:rPr lang="en-US" dirty="0" smtClean="0"/>
              <a:t>Mash ups can be constricting. </a:t>
            </a:r>
          </a:p>
          <a:p>
            <a:pPr lvl="0"/>
            <a:endParaRPr lang="en-US" dirty="0" smtClean="0"/>
          </a:p>
          <a:p>
            <a:pPr lvl="0"/>
            <a:r>
              <a:rPr lang="en-US" dirty="0" smtClean="0"/>
              <a:t>There are 3 types of mash ups: data, consumer, and enterprise. Each type has its own purpose. Data mash ups combine</a:t>
            </a:r>
            <a:r>
              <a:rPr lang="en-US" baseline="0" dirty="0" smtClean="0"/>
              <a:t> similar types of media and information from multiple sources into a single representation. Consumer mash ups combines different data types. </a:t>
            </a:r>
            <a:r>
              <a:rPr lang="en-US" dirty="0" smtClean="0"/>
              <a:t>The most common mash up is the consumer mash up</a:t>
            </a:r>
            <a:r>
              <a:rPr lang="en-US" baseline="0" dirty="0" smtClean="0"/>
              <a:t> which is</a:t>
            </a:r>
            <a:r>
              <a:rPr lang="en-US" dirty="0" smtClean="0"/>
              <a:t> aimed at the general public. </a:t>
            </a:r>
            <a:r>
              <a:rPr lang="en-US" baseline="0" dirty="0" smtClean="0"/>
              <a:t>Enterprise or business mash ups tend to combine the business’ resources, application and data with other external web services. </a:t>
            </a:r>
            <a:endParaRPr lang="en-US" dirty="0" smtClean="0"/>
          </a:p>
          <a:p>
            <a:pPr lvl="0"/>
            <a:endParaRPr lang="en-US" dirty="0" smtClean="0"/>
          </a:p>
          <a:p>
            <a:pPr lvl="0"/>
            <a:r>
              <a:rPr lang="en-US" dirty="0" smtClean="0"/>
              <a:t>Mash ups are great for situations where you want input from the public and plan to combine that input into the final product. It</a:t>
            </a:r>
            <a:r>
              <a:rPr lang="en-US" baseline="0" dirty="0" smtClean="0"/>
              <a:t> is a p</a:t>
            </a:r>
            <a:r>
              <a:rPr lang="en-US" dirty="0" smtClean="0"/>
              <a:t>ositive for </a:t>
            </a:r>
            <a:r>
              <a:rPr lang="en-US" baseline="0" dirty="0" smtClean="0"/>
              <a:t> e</a:t>
            </a:r>
            <a:r>
              <a:rPr lang="en-US" dirty="0" smtClean="0"/>
              <a:t>veryone to have the ability to add to it. </a:t>
            </a:r>
          </a:p>
          <a:p>
            <a:pPr lvl="0"/>
            <a:endParaRPr lang="en-US" dirty="0" smtClean="0"/>
          </a:p>
          <a:p>
            <a:pPr lvl="0"/>
            <a:r>
              <a:rPr lang="en-US" dirty="0" smtClean="0"/>
              <a:t>If you are trying to put out your information on a given topic, you do not necessarily want the public combining their information with yours. Then</a:t>
            </a:r>
            <a:r>
              <a:rPr lang="en-US" baseline="0" dirty="0" smtClean="0"/>
              <a:t> in this situation it is a n</a:t>
            </a:r>
            <a:r>
              <a:rPr lang="en-US" dirty="0" smtClean="0"/>
              <a:t>egative</a:t>
            </a:r>
            <a:r>
              <a:rPr lang="en-US" baseline="0" dirty="0" smtClean="0"/>
              <a:t> for everyone to have the ability to add to it. </a:t>
            </a:r>
          </a:p>
          <a:p>
            <a:pPr lvl="0"/>
            <a:endParaRPr lang="en-US" baseline="0" dirty="0" smtClean="0"/>
          </a:p>
          <a:p>
            <a:pPr lvl="0"/>
            <a:r>
              <a:rPr lang="en-US" dirty="0" smtClean="0"/>
              <a:t>Once you put something on the internet</a:t>
            </a:r>
            <a:r>
              <a:rPr lang="en-US" baseline="0" dirty="0" smtClean="0"/>
              <a:t> as mash up</a:t>
            </a:r>
            <a:r>
              <a:rPr lang="en-US" dirty="0" smtClean="0"/>
              <a:t>, someone else has the ability to change the data, add their own, or delete it. If you want to put your best foot forward having someone else add negative information to your map,</a:t>
            </a:r>
            <a:r>
              <a:rPr lang="en-US" baseline="0" dirty="0" smtClean="0"/>
              <a:t> probably is not an ideal situation. </a:t>
            </a:r>
          </a:p>
          <a:p>
            <a:pPr lvl="0"/>
            <a:endParaRPr lang="en-US" baseline="0" dirty="0" smtClean="0"/>
          </a:p>
          <a:p>
            <a:pPr lvl="0"/>
            <a:r>
              <a:rPr lang="en-US" baseline="0" dirty="0" smtClean="0"/>
              <a:t>In a case of an organization trying to put out good spatial information about themselves, the better plan would be to create a web map using open source programs where they can control the end product. </a:t>
            </a:r>
            <a:endParaRPr lang="en-US" dirty="0" smtClean="0"/>
          </a:p>
          <a:p>
            <a:endParaRPr lang="en-US" dirty="0" smtClean="0"/>
          </a:p>
          <a:p>
            <a:r>
              <a:rPr lang="en-US" dirty="0" smtClean="0"/>
              <a:t>Overall Mash ups are great for certain situations,</a:t>
            </a:r>
            <a:r>
              <a:rPr lang="en-US" baseline="0" dirty="0" smtClean="0"/>
              <a:t> but not all. </a:t>
            </a:r>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smtClean="0"/>
              <a:t>Who would want</a:t>
            </a:r>
            <a:r>
              <a:rPr lang="en-US" b="1" baseline="0" dirty="0" smtClean="0"/>
              <a:t> to use this blueprint? </a:t>
            </a:r>
          </a:p>
          <a:p>
            <a:r>
              <a:rPr lang="en-US" dirty="0" smtClean="0"/>
              <a:t>I designed</a:t>
            </a:r>
            <a:r>
              <a:rPr lang="en-US" baseline="0" dirty="0" smtClean="0"/>
              <a:t> this blueprint with city governments and non-profits in mind. As previously discussed, open source programs can be free which allows funding to be used for other purposes. </a:t>
            </a:r>
            <a:endParaRPr lang="en-US" dirty="0" smtClean="0"/>
          </a:p>
          <a:p>
            <a:endParaRPr lang="en-US" dirty="0" smtClean="0"/>
          </a:p>
          <a:p>
            <a:r>
              <a:rPr lang="en-US" b="1" dirty="0" smtClean="0"/>
              <a:t>Why City governments?</a:t>
            </a:r>
            <a:r>
              <a:rPr lang="en-US" dirty="0" smtClean="0"/>
              <a:t> – most cities</a:t>
            </a:r>
            <a:r>
              <a:rPr lang="en-US" baseline="0" dirty="0" smtClean="0"/>
              <a:t> have websites which have lots of great information but not always in a format that makes sense. For example, the town I live in has just a pdf of downtown with the buildings numbered and legend naming the individual buildings by number, how much better would it be to have web map that the user can drive around, querying, linking to business’s websites, maybe even have an </a:t>
            </a:r>
            <a:r>
              <a:rPr lang="en-US" baseline="0" dirty="0" err="1" smtClean="0"/>
              <a:t>ortho</a:t>
            </a:r>
            <a:r>
              <a:rPr lang="en-US" baseline="0" dirty="0" smtClean="0"/>
              <a:t> photo as a background – this gives the user so much more information then just a pdf with numbered buildings. </a:t>
            </a:r>
          </a:p>
          <a:p>
            <a:endParaRPr lang="en-US" baseline="0" dirty="0" smtClean="0"/>
          </a:p>
          <a:p>
            <a:r>
              <a:rPr lang="en-US" b="1" baseline="0" dirty="0" smtClean="0"/>
              <a:t>Why School Districts?</a:t>
            </a:r>
            <a:r>
              <a:rPr lang="en-US" baseline="0" dirty="0" smtClean="0"/>
              <a:t> – most school districts have websites, wouldn’t it be great if a school district could have a web map of all of the school buildings with links to the schedule of events occurring at a given athletic field or a given building on any given day. This would be a great resource for anyone in the community. </a:t>
            </a:r>
          </a:p>
          <a:p>
            <a:endParaRPr lang="en-US" baseline="0" dirty="0" smtClean="0"/>
          </a:p>
          <a:p>
            <a:r>
              <a:rPr lang="en-US" baseline="0" dirty="0" smtClean="0"/>
              <a:t>There are countless other organizations who could benefit from having their own web map. They would be able to out great spatial information to the community about themselves. </a:t>
            </a:r>
          </a:p>
          <a:p>
            <a:endParaRPr lang="en-US" dirty="0" smtClean="0"/>
          </a:p>
          <a:p>
            <a:r>
              <a:rPr lang="en-US" dirty="0" smtClean="0"/>
              <a:t>Individuals could create their own</a:t>
            </a:r>
            <a:r>
              <a:rPr lang="en-US" baseline="0" dirty="0" smtClean="0"/>
              <a:t> web map of their</a:t>
            </a:r>
            <a:r>
              <a:rPr lang="en-US" dirty="0" smtClean="0"/>
              <a:t> favorite topic. Maybe you are avid bird watcher who wants to keep track on what trails</a:t>
            </a:r>
            <a:r>
              <a:rPr lang="en-US" baseline="0" dirty="0" smtClean="0"/>
              <a:t> you have seen a given bird and you want to share this information with the world or you are into mountain biking and you want to plot out based on your GPS unit where you have been biking and give those trails rates and share this information with the world.</a:t>
            </a:r>
          </a:p>
          <a:p>
            <a:endParaRPr lang="en-US" baseline="0" dirty="0" smtClean="0"/>
          </a:p>
          <a:p>
            <a:r>
              <a:rPr lang="en-US" baseline="0" dirty="0" smtClean="0"/>
              <a:t>The possibilities are endless. </a:t>
            </a:r>
          </a:p>
          <a:p>
            <a:r>
              <a:rPr lang="en-US" baseline="0" dirty="0" smtClean="0"/>
              <a:t>In today’s world, people are sharing more of what they are doing and what they like more than ever. An open source web map is a good way to do that without having other people make comments or change your original idea. </a:t>
            </a:r>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Is anyone already doing this?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 did find one example of San Francisco city government and Friends</a:t>
            </a:r>
            <a:r>
              <a:rPr lang="en-US" sz="1200" kern="1200" baseline="0" dirty="0" smtClean="0">
                <a:solidFill>
                  <a:schemeClr val="tx1"/>
                </a:solidFill>
                <a:latin typeface="+mn-lt"/>
                <a:ea typeface="+mn-ea"/>
                <a:cs typeface="+mn-cs"/>
              </a:rPr>
              <a:t> of the Urban Forest a</a:t>
            </a:r>
            <a:r>
              <a:rPr lang="en-US" sz="1200" kern="1200" dirty="0" smtClean="0">
                <a:solidFill>
                  <a:schemeClr val="tx1"/>
                </a:solidFill>
                <a:latin typeface="+mn-lt"/>
                <a:ea typeface="+mn-ea"/>
                <a:cs typeface="+mn-cs"/>
              </a:rPr>
              <a:t> nonprofit teaming up to create a web map</a:t>
            </a:r>
            <a:r>
              <a:rPr lang="en-US" sz="1200" kern="1200" baseline="0" dirty="0" smtClean="0">
                <a:solidFill>
                  <a:schemeClr val="tx1"/>
                </a:solidFill>
                <a:latin typeface="+mn-lt"/>
                <a:ea typeface="+mn-ea"/>
                <a:cs typeface="+mn-cs"/>
              </a:rPr>
              <a:t> that is a</a:t>
            </a:r>
            <a:r>
              <a:rPr lang="en-US" sz="1200" kern="1200" dirty="0" smtClean="0">
                <a:solidFill>
                  <a:schemeClr val="tx1"/>
                </a:solidFill>
                <a:latin typeface="+mn-lt"/>
                <a:ea typeface="+mn-ea"/>
                <a:cs typeface="+mn-cs"/>
              </a:rPr>
              <a:t> mixture between an open source and commercial technology. The project is mapping all of the trees within the city limits of San Francisco to create a base map</a:t>
            </a:r>
            <a:r>
              <a:rPr lang="en-US" sz="1200" kern="1200" baseline="0" dirty="0" smtClean="0">
                <a:solidFill>
                  <a:schemeClr val="tx1"/>
                </a:solidFill>
                <a:latin typeface="+mn-lt"/>
                <a:ea typeface="+mn-ea"/>
                <a:cs typeface="+mn-cs"/>
              </a:rPr>
              <a:t>. Then</a:t>
            </a:r>
            <a:r>
              <a:rPr lang="en-US" sz="1200" kern="1200" dirty="0" smtClean="0">
                <a:solidFill>
                  <a:schemeClr val="tx1"/>
                </a:solidFill>
                <a:latin typeface="+mn-lt"/>
                <a:ea typeface="+mn-ea"/>
                <a:cs typeface="+mn-cs"/>
              </a:rPr>
              <a:t> the public can upload pictures and information of the individual trees in their neighborhoods. The hope is this information would be used to help manage the trees, inventory of the species of trees, manage the health of the overall urban forest,</a:t>
            </a:r>
            <a:r>
              <a:rPr lang="en-US" sz="1200" kern="1200" baseline="0" dirty="0" smtClean="0">
                <a:solidFill>
                  <a:schemeClr val="tx1"/>
                </a:solidFill>
                <a:latin typeface="+mn-lt"/>
                <a:ea typeface="+mn-ea"/>
                <a:cs typeface="+mn-cs"/>
              </a:rPr>
              <a:t> and coordinating different agencies</a:t>
            </a:r>
            <a:r>
              <a:rPr lang="en-US" sz="1200" kern="1200" dirty="0" smtClean="0">
                <a:solidFill>
                  <a:schemeClr val="tx1"/>
                </a:solidFill>
                <a:latin typeface="+mn-lt"/>
                <a:ea typeface="+mn-ea"/>
                <a:cs typeface="+mn-cs"/>
              </a:rPr>
              <a:t>. I recently visited the site</a:t>
            </a:r>
            <a:r>
              <a:rPr lang="en-US" sz="1200" kern="1200" baseline="0" dirty="0" smtClean="0">
                <a:solidFill>
                  <a:schemeClr val="tx1"/>
                </a:solidFill>
                <a:latin typeface="+mn-lt"/>
                <a:ea typeface="+mn-ea"/>
                <a:cs typeface="+mn-cs"/>
              </a:rPr>
              <a:t> – it is set to launch April of 2010. I am really looking forward to see what the web map looks like and to see how residents take to the project. I hope this is a trend. I hope more cities create similar projects.</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"City of San Francisco Plots its Urban Forest Using Open Source Mapping Technology; Together with Autodesk and Friends of the Urban Forest, San Francisco launches Web-based Urban Forest Mapping System for official and public use. " </a:t>
            </a:r>
            <a:r>
              <a:rPr lang="en-US" sz="1200" i="1" kern="1200" dirty="0" smtClean="0">
                <a:solidFill>
                  <a:schemeClr val="tx1"/>
                </a:solidFill>
                <a:latin typeface="+mn-lt"/>
                <a:ea typeface="+mn-ea"/>
                <a:cs typeface="+mn-cs"/>
              </a:rPr>
              <a:t>PR Newswire</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8 March 2007 ABI/INFORM Dateline, ProQuest. Web.  3 Feb. 2010.</a:t>
            </a:r>
          </a:p>
          <a:p>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The first step to creating any</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map is the data. Where can you get data?</a:t>
            </a:r>
            <a:r>
              <a:rPr lang="en-US" sz="1200" kern="1200" baseline="0" dirty="0" smtClean="0">
                <a:solidFill>
                  <a:schemeClr val="tx1"/>
                </a:solidFill>
                <a:latin typeface="+mn-lt"/>
                <a:ea typeface="+mn-ea"/>
                <a:cs typeface="+mn-cs"/>
              </a:rPr>
              <a:t> </a:t>
            </a:r>
          </a:p>
          <a:p>
            <a:pPr lvl="0"/>
            <a:endParaRPr lang="en-US" sz="1200" kern="1200" baseline="0" dirty="0" smtClean="0">
              <a:solidFill>
                <a:schemeClr val="tx1"/>
              </a:solidFill>
              <a:latin typeface="+mn-lt"/>
              <a:ea typeface="+mn-ea"/>
              <a:cs typeface="+mn-cs"/>
            </a:endParaRPr>
          </a:p>
          <a:p>
            <a:pPr lvl="0"/>
            <a:r>
              <a:rPr lang="en-US" sz="1200" kern="1200" baseline="0" dirty="0" smtClean="0">
                <a:solidFill>
                  <a:schemeClr val="tx1"/>
                </a:solidFill>
                <a:latin typeface="+mn-lt"/>
                <a:ea typeface="+mn-ea"/>
                <a:cs typeface="+mn-cs"/>
              </a:rPr>
              <a:t>Well that depends on w</a:t>
            </a:r>
            <a:r>
              <a:rPr lang="en-US" sz="1200" kern="1200" dirty="0" smtClean="0">
                <a:solidFill>
                  <a:schemeClr val="tx1"/>
                </a:solidFill>
                <a:latin typeface="+mn-lt"/>
                <a:ea typeface="+mn-ea"/>
                <a:cs typeface="+mn-cs"/>
              </a:rPr>
              <a:t>hat topic</a:t>
            </a:r>
            <a:r>
              <a:rPr lang="en-US" sz="1200" kern="1200" baseline="0" dirty="0" smtClean="0">
                <a:solidFill>
                  <a:schemeClr val="tx1"/>
                </a:solidFill>
                <a:latin typeface="+mn-lt"/>
                <a:ea typeface="+mn-ea"/>
                <a:cs typeface="+mn-cs"/>
              </a:rPr>
              <a:t>  are you going to focus on. There are good options to get free data from the internet. This is just a short list of suggestions. </a:t>
            </a:r>
            <a:endParaRPr lang="en-US" sz="120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Federal Geographic Data Committee’s Clearinghouse Network (</a:t>
            </a:r>
            <a:r>
              <a:rPr lang="en-US" sz="1200" u="sng" kern="1200" dirty="0" smtClean="0">
                <a:solidFill>
                  <a:schemeClr val="tx1"/>
                </a:solidFill>
                <a:latin typeface="+mn-lt"/>
                <a:ea typeface="+mn-ea"/>
                <a:cs typeface="+mn-cs"/>
                <a:hlinkClick r:id="rId3"/>
              </a:rPr>
              <a:t>http://gos2.geodata.gov/wps/portal/gos</a:t>
            </a:r>
            <a:r>
              <a:rPr lang="en-US" sz="1200" kern="1200" dirty="0" smtClean="0">
                <a:solidFill>
                  <a:schemeClr val="tx1"/>
                </a:solidFill>
                <a:latin typeface="+mn-lt"/>
                <a:ea typeface="+mn-ea"/>
                <a:cs typeface="+mn-cs"/>
              </a:rPr>
              <a:t>) – this a great place to get all</a:t>
            </a:r>
            <a:r>
              <a:rPr lang="en-US" sz="1200" kern="1200" baseline="0" dirty="0" smtClean="0">
                <a:solidFill>
                  <a:schemeClr val="tx1"/>
                </a:solidFill>
                <a:latin typeface="+mn-lt"/>
                <a:ea typeface="+mn-ea"/>
                <a:cs typeface="+mn-cs"/>
              </a:rPr>
              <a:t> kinds of data like hydro files, boundary files, or base maps like </a:t>
            </a:r>
            <a:r>
              <a:rPr lang="en-US" sz="1200" kern="1200" baseline="0" dirty="0" err="1" smtClean="0">
                <a:solidFill>
                  <a:schemeClr val="tx1"/>
                </a:solidFill>
                <a:latin typeface="+mn-lt"/>
                <a:ea typeface="+mn-ea"/>
                <a:cs typeface="+mn-cs"/>
              </a:rPr>
              <a:t>usgs</a:t>
            </a:r>
            <a:r>
              <a:rPr lang="en-US" sz="1200" kern="1200" baseline="0" dirty="0" smtClean="0">
                <a:solidFill>
                  <a:schemeClr val="tx1"/>
                </a:solidFill>
                <a:latin typeface="+mn-lt"/>
                <a:ea typeface="+mn-ea"/>
                <a:cs typeface="+mn-cs"/>
              </a:rPr>
              <a:t> maps</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Libre Map Project (</a:t>
            </a:r>
            <a:r>
              <a:rPr lang="en-US" sz="1200" u="sng" kern="1200" dirty="0" smtClean="0">
                <a:solidFill>
                  <a:schemeClr val="tx1"/>
                </a:solidFill>
                <a:latin typeface="+mn-lt"/>
                <a:ea typeface="+mn-ea"/>
                <a:cs typeface="+mn-cs"/>
                <a:hlinkClick r:id="rId4"/>
              </a:rPr>
              <a:t>http://libremap.org/</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 another search engine that searches out free data, you will search by state then by feature type and even by county if you want</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Many states have free data </a:t>
            </a:r>
            <a:r>
              <a:rPr lang="en-US" sz="1200" kern="1200" dirty="0" err="1" smtClean="0">
                <a:solidFill>
                  <a:schemeClr val="tx1"/>
                </a:solidFill>
                <a:latin typeface="+mn-lt"/>
                <a:ea typeface="+mn-ea"/>
                <a:cs typeface="+mn-cs"/>
              </a:rPr>
              <a:t>avaliable</a:t>
            </a:r>
            <a:r>
              <a:rPr lang="en-US" sz="1200" kern="1200" dirty="0" smtClean="0">
                <a:solidFill>
                  <a:schemeClr val="tx1"/>
                </a:solidFill>
                <a:latin typeface="+mn-lt"/>
                <a:ea typeface="+mn-ea"/>
                <a:cs typeface="+mn-cs"/>
              </a:rPr>
              <a:t> you just have to look for it – based on my MGIS classes,</a:t>
            </a:r>
            <a:r>
              <a:rPr lang="en-US" sz="1200" kern="1200" baseline="0" dirty="0" smtClean="0">
                <a:solidFill>
                  <a:schemeClr val="tx1"/>
                </a:solidFill>
                <a:latin typeface="+mn-lt"/>
                <a:ea typeface="+mn-ea"/>
                <a:cs typeface="+mn-cs"/>
              </a:rPr>
              <a:t> I know for sure that Pennsylvania has free data out on the internet for all to use.</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When</a:t>
            </a:r>
            <a:r>
              <a:rPr lang="en-US" sz="1200" kern="1200" baseline="0" dirty="0" smtClean="0">
                <a:solidFill>
                  <a:schemeClr val="tx1"/>
                </a:solidFill>
                <a:latin typeface="+mn-lt"/>
                <a:ea typeface="+mn-ea"/>
                <a:cs typeface="+mn-cs"/>
              </a:rPr>
              <a:t> no other options for getting the needed data exist, there is a</a:t>
            </a:r>
            <a:r>
              <a:rPr lang="en-US" sz="1200" kern="1200" dirty="0" smtClean="0">
                <a:solidFill>
                  <a:schemeClr val="tx1"/>
                </a:solidFill>
                <a:latin typeface="+mn-lt"/>
                <a:ea typeface="+mn-ea"/>
                <a:cs typeface="+mn-cs"/>
              </a:rPr>
              <a:t>lways the option of create your own, I will be going in more detail on this idea on</a:t>
            </a:r>
            <a:r>
              <a:rPr lang="en-US" sz="1200" kern="1200" baseline="0" dirty="0" smtClean="0">
                <a:solidFill>
                  <a:schemeClr val="tx1"/>
                </a:solidFill>
                <a:latin typeface="+mn-lt"/>
                <a:ea typeface="+mn-ea"/>
                <a:cs typeface="+mn-cs"/>
              </a:rPr>
              <a:t> additional slides. </a:t>
            </a:r>
            <a:endParaRPr lang="en-US" sz="120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Depending</a:t>
            </a:r>
            <a:r>
              <a:rPr lang="en-US" sz="1200" kern="1200" baseline="0" dirty="0" smtClean="0">
                <a:solidFill>
                  <a:schemeClr val="tx1"/>
                </a:solidFill>
                <a:latin typeface="+mn-lt"/>
                <a:ea typeface="+mn-ea"/>
                <a:cs typeface="+mn-cs"/>
              </a:rPr>
              <a:t> on your topic, a combination of the above tends to be the best option.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20FDFF7-BD59-4F4C-91D3-EFEA7456A0DF}"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baseline="0" dirty="0" smtClean="0"/>
              <a:t>What software to use?</a:t>
            </a:r>
          </a:p>
          <a:p>
            <a:r>
              <a:rPr lang="en-US" baseline="0" dirty="0" smtClean="0"/>
              <a:t>There are lots of options on the internet. </a:t>
            </a:r>
          </a:p>
          <a:p>
            <a:r>
              <a:rPr lang="en-US" baseline="0" dirty="0" smtClean="0"/>
              <a:t>Please note the websites for the open source programs – follow the directions listed on the websites for proper installs, depending your skill level you can either use the beta version or stable version, because of my limited programming experience I always use the stable version</a:t>
            </a:r>
          </a:p>
          <a:p>
            <a:endParaRPr lang="en-US" baseline="0" dirty="0" smtClean="0"/>
          </a:p>
          <a:p>
            <a:pPr lvl="2"/>
            <a:r>
              <a:rPr lang="en-US" dirty="0" smtClean="0"/>
              <a:t>uDig – Desktop GIS Program</a:t>
            </a:r>
          </a:p>
          <a:p>
            <a:pPr lvl="2"/>
            <a:r>
              <a:rPr lang="en-US" dirty="0" smtClean="0"/>
              <a:t>GeoServer – Web Map Server</a:t>
            </a:r>
          </a:p>
          <a:p>
            <a:pPr lvl="2"/>
            <a:r>
              <a:rPr lang="en-US" dirty="0" smtClean="0"/>
              <a:t>Open Layers – Web Map Client</a:t>
            </a:r>
          </a:p>
          <a:p>
            <a:pPr lvl="2"/>
            <a:r>
              <a:rPr lang="en-US" dirty="0" smtClean="0"/>
              <a:t>Notepad++  – Text Editor </a:t>
            </a:r>
          </a:p>
          <a:p>
            <a:pPr lvl="2"/>
            <a:r>
              <a:rPr lang="en-US" dirty="0" smtClean="0"/>
              <a:t>Quantum GIS – Desktop GIS Program – please note</a:t>
            </a:r>
            <a:r>
              <a:rPr lang="en-US" baseline="0" dirty="0" smtClean="0"/>
              <a:t> I do not have any steps involving Quantum GIS but I listed it because if you do not have a current ESRI license or if you do not want to use any off the shelf programs you could use Quantum GIS. It provides a viewer for either vector or raster data sets but the more importantly you can heads up digitize, or import GPS tracks. Lots of documentation and strong community to seek help from with Quantum GIS. </a:t>
            </a:r>
          </a:p>
          <a:p>
            <a:endParaRPr lang="en-US" baseline="0" dirty="0" smtClean="0"/>
          </a:p>
          <a:p>
            <a:r>
              <a:rPr lang="en-US" baseline="0" dirty="0" smtClean="0"/>
              <a:t>The off the shelf program used in this blueprint is ESRI’s ArcMap</a:t>
            </a:r>
          </a:p>
          <a:p>
            <a:endParaRPr lang="en-US" baseline="0" dirty="0" smtClean="0"/>
          </a:p>
        </p:txBody>
      </p:sp>
      <p:sp>
        <p:nvSpPr>
          <p:cNvPr id="4" name="Slide Number Placeholder 3"/>
          <p:cNvSpPr>
            <a:spLocks noGrp="1"/>
          </p:cNvSpPr>
          <p:nvPr>
            <p:ph type="sldNum" sz="quarter" idx="10"/>
          </p:nvPr>
        </p:nvSpPr>
        <p:spPr/>
        <p:txBody>
          <a:bodyPr/>
          <a:lstStyle/>
          <a:p>
            <a:fld id="{120FDFF7-BD59-4F4C-91D3-EFEA7456A0DF}"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B92D14-926E-4596-9C71-2936DA742220}" type="datetimeFigureOut">
              <a:rPr lang="en-US" smtClean="0"/>
              <a:pPr/>
              <a:t>3/31/2010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6C0D5E-867C-4A63-B9FF-88A4C0D853F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92D14-926E-4596-9C71-2936DA742220}" type="datetimeFigureOut">
              <a:rPr lang="en-US" smtClean="0"/>
              <a:pPr/>
              <a:t>3/31/2010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6C0D5E-867C-4A63-B9FF-88A4C0D853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92D14-926E-4596-9C71-2936DA742220}" type="datetimeFigureOut">
              <a:rPr lang="en-US" smtClean="0"/>
              <a:pPr/>
              <a:t>3/31/2010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6C0D5E-867C-4A63-B9FF-88A4C0D853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92D14-926E-4596-9C71-2936DA742220}" type="datetimeFigureOut">
              <a:rPr lang="en-US" smtClean="0"/>
              <a:pPr/>
              <a:t>3/31/2010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6C0D5E-867C-4A63-B9FF-88A4C0D853F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B92D14-926E-4596-9C71-2936DA742220}" type="datetimeFigureOut">
              <a:rPr lang="en-US" smtClean="0"/>
              <a:pPr/>
              <a:t>3/31/2010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6C0D5E-867C-4A63-B9FF-88A4C0D853F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B92D14-926E-4596-9C71-2936DA742220}" type="datetimeFigureOut">
              <a:rPr lang="en-US" smtClean="0"/>
              <a:pPr/>
              <a:t>3/31/2010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6C0D5E-867C-4A63-B9FF-88A4C0D853F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B92D14-926E-4596-9C71-2936DA742220}" type="datetimeFigureOut">
              <a:rPr lang="en-US" smtClean="0"/>
              <a:pPr/>
              <a:t>3/31/2010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06C0D5E-867C-4A63-B9FF-88A4C0D853F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B92D14-926E-4596-9C71-2936DA742220}" type="datetimeFigureOut">
              <a:rPr lang="en-US" smtClean="0"/>
              <a:pPr/>
              <a:t>3/31/2010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06C0D5E-867C-4A63-B9FF-88A4C0D853F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B92D14-926E-4596-9C71-2936DA742220}" type="datetimeFigureOut">
              <a:rPr lang="en-US" smtClean="0"/>
              <a:pPr/>
              <a:t>3/31/2010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06C0D5E-867C-4A63-B9FF-88A4C0D853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92D14-926E-4596-9C71-2936DA742220}" type="datetimeFigureOut">
              <a:rPr lang="en-US" smtClean="0"/>
              <a:pPr/>
              <a:t>3/31/2010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6C0D5E-867C-4A63-B9FF-88A4C0D853F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92D14-926E-4596-9C71-2936DA742220}" type="datetimeFigureOut">
              <a:rPr lang="en-US" smtClean="0"/>
              <a:pPr/>
              <a:t>3/31/2010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6C0D5E-867C-4A63-B9FF-88A4C0D853F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92D14-926E-4596-9C71-2936DA742220}" type="datetimeFigureOut">
              <a:rPr lang="en-US" smtClean="0"/>
              <a:pPr/>
              <a:t>3/31/2010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6C0D5E-867C-4A63-B9FF-88A4C0D853F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udig.refractions.ne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openlayers.org/dev/example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notepad-plus.sourceforge.net/uk/site.ht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openlayers.org/dev/example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gos2.geodata.gov/wps/portal/go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libremap.or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3219450"/>
          </a:xfrm>
        </p:spPr>
        <p:txBody>
          <a:bodyPr>
            <a:normAutofit/>
          </a:bodyPr>
          <a:lstStyle/>
          <a:p>
            <a:r>
              <a:rPr lang="en-US" sz="2800" dirty="0" smtClean="0">
                <a:latin typeface="Arial" pitchFamily="34" charset="0"/>
                <a:cs typeface="Arial" pitchFamily="34" charset="0"/>
              </a:rPr>
              <a:t>Geog 596A: Blueprint for Creating an Open Source Web Map</a:t>
            </a:r>
            <a:endParaRPr lang="en-US" sz="2800" dirty="0">
              <a:latin typeface="Arial" pitchFamily="34" charset="0"/>
              <a:cs typeface="Arial" pitchFamily="34" charset="0"/>
            </a:endParaRPr>
          </a:p>
        </p:txBody>
      </p:sp>
      <p:sp>
        <p:nvSpPr>
          <p:cNvPr id="3" name="Subtitle 2"/>
          <p:cNvSpPr>
            <a:spLocks noGrp="1"/>
          </p:cNvSpPr>
          <p:nvPr>
            <p:ph type="subTitle" idx="1"/>
          </p:nvPr>
        </p:nvSpPr>
        <p:spPr>
          <a:xfrm>
            <a:off x="1295400" y="4724400"/>
            <a:ext cx="6400800" cy="1828800"/>
          </a:xfrm>
        </p:spPr>
        <p:txBody>
          <a:bodyPr>
            <a:normAutofit lnSpcReduction="10000"/>
          </a:bodyPr>
          <a:lstStyle/>
          <a:p>
            <a:r>
              <a:rPr lang="en-US" sz="2000" dirty="0" smtClean="0">
                <a:solidFill>
                  <a:schemeClr val="tx1"/>
                </a:solidFill>
                <a:latin typeface="Arial" pitchFamily="34" charset="0"/>
                <a:cs typeface="Arial" pitchFamily="34" charset="0"/>
              </a:rPr>
              <a:t>Michelle Ballinger</a:t>
            </a:r>
          </a:p>
          <a:p>
            <a:r>
              <a:rPr lang="en-US" sz="2000" dirty="0" smtClean="0">
                <a:solidFill>
                  <a:schemeClr val="tx1"/>
                </a:solidFill>
                <a:latin typeface="Arial" pitchFamily="34" charset="0"/>
                <a:cs typeface="Arial" pitchFamily="34" charset="0"/>
              </a:rPr>
              <a:t>Penn State</a:t>
            </a:r>
          </a:p>
          <a:p>
            <a:r>
              <a:rPr lang="en-US" sz="2000" dirty="0" smtClean="0">
                <a:solidFill>
                  <a:schemeClr val="tx1"/>
                </a:solidFill>
                <a:latin typeface="Arial" pitchFamily="34" charset="0"/>
                <a:cs typeface="Arial" pitchFamily="34" charset="0"/>
              </a:rPr>
              <a:t>Masters of Geographic Information Systems</a:t>
            </a:r>
          </a:p>
          <a:p>
            <a:r>
              <a:rPr lang="en-US" sz="2000" dirty="0" smtClean="0">
                <a:solidFill>
                  <a:schemeClr val="tx1"/>
                </a:solidFill>
                <a:latin typeface="Arial" pitchFamily="34" charset="0"/>
                <a:cs typeface="Arial" pitchFamily="34" charset="0"/>
              </a:rPr>
              <a:t>Advisor Frank Hardisty</a:t>
            </a:r>
          </a:p>
          <a:p>
            <a:r>
              <a:rPr lang="en-US" sz="2000" dirty="0" smtClean="0">
                <a:solidFill>
                  <a:schemeClr val="tx1"/>
                </a:solidFill>
                <a:latin typeface="Arial" pitchFamily="34" charset="0"/>
                <a:cs typeface="Arial" pitchFamily="34" charset="0"/>
              </a:rPr>
              <a:t>Winter of 2010</a:t>
            </a:r>
            <a:endParaRPr lang="en-US" sz="20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by Step</a:t>
            </a:r>
            <a:endParaRPr lang="en-US" dirty="0"/>
          </a:p>
        </p:txBody>
      </p:sp>
      <p:sp>
        <p:nvSpPr>
          <p:cNvPr id="3" name="Content Placeholder 2"/>
          <p:cNvSpPr>
            <a:spLocks noGrp="1"/>
          </p:cNvSpPr>
          <p:nvPr>
            <p:ph idx="1"/>
          </p:nvPr>
        </p:nvSpPr>
        <p:spPr/>
        <p:txBody>
          <a:bodyPr/>
          <a:lstStyle/>
          <a:p>
            <a:r>
              <a:rPr lang="en-US" dirty="0" smtClean="0"/>
              <a:t>Slides give an overview of how to create your own web map</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Web Map</a:t>
            </a:r>
            <a:endParaRPr lang="en-US" dirty="0"/>
          </a:p>
        </p:txBody>
      </p:sp>
      <p:sp>
        <p:nvSpPr>
          <p:cNvPr id="3" name="Content Placeholder 2"/>
          <p:cNvSpPr>
            <a:spLocks noGrp="1"/>
          </p:cNvSpPr>
          <p:nvPr>
            <p:ph idx="1"/>
          </p:nvPr>
        </p:nvSpPr>
        <p:spPr/>
        <p:txBody>
          <a:bodyPr/>
          <a:lstStyle/>
          <a:p>
            <a:r>
              <a:rPr lang="en-US" dirty="0" smtClean="0"/>
              <a:t>The template is a web map that I created for Geog 585 of Jackson County, Missouri of farmers’ markets and breweries </a:t>
            </a:r>
          </a:p>
          <a:p>
            <a:r>
              <a:rPr lang="en-US" dirty="0" smtClean="0"/>
              <a:t>Geared towards “buying local” movement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ESRI ArcMap</a:t>
            </a:r>
            <a:endParaRPr lang="en-US" dirty="0"/>
          </a:p>
        </p:txBody>
      </p:sp>
      <p:sp>
        <p:nvSpPr>
          <p:cNvPr id="3" name="Content Placeholder 2"/>
          <p:cNvSpPr>
            <a:spLocks noGrp="1"/>
          </p:cNvSpPr>
          <p:nvPr>
            <p:ph idx="1"/>
          </p:nvPr>
        </p:nvSpPr>
        <p:spPr/>
        <p:txBody>
          <a:bodyPr/>
          <a:lstStyle/>
          <a:p>
            <a:pPr>
              <a:buNone/>
            </a:pPr>
            <a:r>
              <a:rPr lang="en-US" dirty="0" smtClean="0"/>
              <a:t>Tiger Census Data: </a:t>
            </a:r>
          </a:p>
          <a:p>
            <a:r>
              <a:rPr lang="en-US" dirty="0" smtClean="0"/>
              <a:t>Roads</a:t>
            </a:r>
          </a:p>
          <a:p>
            <a:r>
              <a:rPr lang="en-US" dirty="0" smtClean="0"/>
              <a:t>Cities</a:t>
            </a:r>
          </a:p>
          <a:p>
            <a:r>
              <a:rPr lang="en-US" dirty="0" smtClean="0"/>
              <a:t>Area Water</a:t>
            </a:r>
          </a:p>
          <a:p>
            <a:pPr>
              <a:buNone/>
            </a:pPr>
            <a:endParaRPr lang="en-US" dirty="0" smtClean="0"/>
          </a:p>
          <a:p>
            <a:pPr>
              <a:buNone/>
            </a:pPr>
            <a:r>
              <a:rPr lang="en-US" dirty="0" smtClean="0"/>
              <a:t>Created Farmers’ Markets and Breweries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uDig</a:t>
            </a:r>
            <a:endParaRPr lang="en-US" dirty="0"/>
          </a:p>
        </p:txBody>
      </p:sp>
      <p:sp>
        <p:nvSpPr>
          <p:cNvPr id="3" name="Content Placeholder 2"/>
          <p:cNvSpPr>
            <a:spLocks noGrp="1"/>
          </p:cNvSpPr>
          <p:nvPr>
            <p:ph idx="1"/>
          </p:nvPr>
        </p:nvSpPr>
        <p:spPr/>
        <p:txBody>
          <a:bodyPr/>
          <a:lstStyle/>
          <a:p>
            <a:r>
              <a:rPr lang="en-US" dirty="0" smtClean="0"/>
              <a:t>“User-friendly Desktop Internet GIS”</a:t>
            </a:r>
          </a:p>
          <a:p>
            <a:r>
              <a:rPr lang="en-US" dirty="0" smtClean="0"/>
              <a:t>Creates Styled Layer Descriptor</a:t>
            </a:r>
          </a:p>
          <a:p>
            <a:r>
              <a:rPr lang="en-US" dirty="0" smtClean="0">
                <a:hlinkClick r:id="rId3"/>
              </a:rPr>
              <a:t>http://udig.refractions.net/</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tup.JPG"/>
          <p:cNvPicPr>
            <a:picLocks noChangeAspect="1"/>
          </p:cNvPicPr>
          <p:nvPr/>
        </p:nvPicPr>
        <p:blipFill>
          <a:blip r:embed="rId3" cstate="print"/>
          <a:stretch>
            <a:fillRect/>
          </a:stretch>
        </p:blipFill>
        <p:spPr>
          <a:xfrm>
            <a:off x="65809" y="762000"/>
            <a:ext cx="9001991" cy="541949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Geoserver</a:t>
            </a:r>
            <a:endParaRPr lang="en-US" dirty="0"/>
          </a:p>
        </p:txBody>
      </p:sp>
      <p:sp>
        <p:nvSpPr>
          <p:cNvPr id="3" name="Content Placeholder 2"/>
          <p:cNvSpPr>
            <a:spLocks noGrp="1"/>
          </p:cNvSpPr>
          <p:nvPr>
            <p:ph idx="1"/>
          </p:nvPr>
        </p:nvSpPr>
        <p:spPr/>
        <p:txBody>
          <a:bodyPr/>
          <a:lstStyle/>
          <a:p>
            <a:r>
              <a:rPr lang="en-US" dirty="0" smtClean="0"/>
              <a:t>Written in Java </a:t>
            </a:r>
          </a:p>
          <a:p>
            <a:r>
              <a:rPr lang="en-US" dirty="0" smtClean="0"/>
              <a:t>Web Map Server</a:t>
            </a:r>
          </a:p>
          <a:p>
            <a:r>
              <a:rPr lang="en-US" dirty="0" smtClean="0"/>
              <a:t>Web Feature Server</a:t>
            </a:r>
          </a:p>
          <a:p>
            <a:r>
              <a:rPr lang="en-US" dirty="0" smtClean="0"/>
              <a:t>http://geoserver.org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Layers</a:t>
            </a:r>
            <a:endParaRPr lang="en-US" dirty="0"/>
          </a:p>
        </p:txBody>
      </p:sp>
      <p:sp>
        <p:nvSpPr>
          <p:cNvPr id="3" name="Content Placeholder 2"/>
          <p:cNvSpPr>
            <a:spLocks noGrp="1"/>
          </p:cNvSpPr>
          <p:nvPr>
            <p:ph idx="1"/>
          </p:nvPr>
        </p:nvSpPr>
        <p:spPr/>
        <p:txBody>
          <a:bodyPr/>
          <a:lstStyle/>
          <a:p>
            <a:r>
              <a:rPr lang="en-US" dirty="0" smtClean="0"/>
              <a:t>Written in Javascript</a:t>
            </a:r>
          </a:p>
          <a:p>
            <a:r>
              <a:rPr lang="en-US" dirty="0" smtClean="0"/>
              <a:t>Web Feature Client</a:t>
            </a:r>
          </a:p>
          <a:p>
            <a:r>
              <a:rPr lang="en-US" dirty="0" smtClean="0">
                <a:hlinkClick r:id="rId3"/>
              </a:rPr>
              <a:t>http://openlayers.org/</a:t>
            </a:r>
            <a:r>
              <a:rPr lang="en-US" dirty="0" smtClean="0"/>
              <a:t>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Options</a:t>
            </a:r>
            <a:endParaRPr lang="en-US" dirty="0"/>
          </a:p>
        </p:txBody>
      </p:sp>
      <p:sp>
        <p:nvSpPr>
          <p:cNvPr id="3" name="Content Placeholder 2"/>
          <p:cNvSpPr>
            <a:spLocks noGrp="1"/>
          </p:cNvSpPr>
          <p:nvPr>
            <p:ph idx="1"/>
          </p:nvPr>
        </p:nvSpPr>
        <p:spPr/>
        <p:txBody>
          <a:bodyPr/>
          <a:lstStyle/>
          <a:p>
            <a:pPr>
              <a:buNone/>
            </a:pPr>
            <a:r>
              <a:rPr lang="en-US" dirty="0" smtClean="0"/>
              <a:t>There are many different web feature servers:</a:t>
            </a:r>
          </a:p>
          <a:p>
            <a:r>
              <a:rPr lang="en-US" dirty="0" smtClean="0"/>
              <a:t>Mapbuilder</a:t>
            </a:r>
          </a:p>
          <a:p>
            <a:r>
              <a:rPr lang="en-US" dirty="0" smtClean="0"/>
              <a:t>Degree</a:t>
            </a:r>
          </a:p>
          <a:p>
            <a:r>
              <a:rPr lang="en-US" dirty="0" smtClean="0"/>
              <a:t>MapServer</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Notepad++</a:t>
            </a:r>
            <a:endParaRPr lang="en-US" dirty="0"/>
          </a:p>
        </p:txBody>
      </p:sp>
      <p:sp>
        <p:nvSpPr>
          <p:cNvPr id="3" name="Content Placeholder 2"/>
          <p:cNvSpPr>
            <a:spLocks noGrp="1"/>
          </p:cNvSpPr>
          <p:nvPr>
            <p:ph idx="1"/>
          </p:nvPr>
        </p:nvSpPr>
        <p:spPr/>
        <p:txBody>
          <a:bodyPr/>
          <a:lstStyle/>
          <a:p>
            <a:r>
              <a:rPr lang="en-US" dirty="0" smtClean="0"/>
              <a:t>Is a text editor</a:t>
            </a:r>
          </a:p>
          <a:p>
            <a:r>
              <a:rPr lang="en-US" dirty="0" smtClean="0"/>
              <a:t>Written in C++</a:t>
            </a:r>
          </a:p>
          <a:p>
            <a:r>
              <a:rPr lang="en-US" dirty="0" smtClean="0"/>
              <a:t>How to bring everything together</a:t>
            </a:r>
          </a:p>
          <a:p>
            <a:r>
              <a:rPr lang="en-US" dirty="0" smtClean="0"/>
              <a:t>Creates the HTML</a:t>
            </a:r>
          </a:p>
          <a:p>
            <a:r>
              <a:rPr lang="en-US" dirty="0" smtClean="0">
                <a:hlinkClick r:id="rId3"/>
              </a:rPr>
              <a:t>http://notepad-plus.sourceforge.net/uk/site.htm</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p:txBody>
          <a:bodyPr/>
          <a:lstStyle/>
          <a:p>
            <a:r>
              <a:rPr lang="en-US" dirty="0" smtClean="0"/>
              <a:t>Building the final code using Notepad++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821362"/>
          </a:xfrm>
        </p:spPr>
        <p:txBody>
          <a:bodyPr>
            <a:normAutofit/>
          </a:bodyPr>
          <a:lstStyle/>
          <a:p>
            <a:r>
              <a:rPr lang="en-US" dirty="0" smtClean="0"/>
              <a:t>Motivation: ease the adoption of open source web mapping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will this produce?</a:t>
            </a:r>
            <a:endParaRPr lang="en-US" dirty="0"/>
          </a:p>
        </p:txBody>
      </p:sp>
      <p:sp>
        <p:nvSpPr>
          <p:cNvPr id="5" name="Content Placeholder 4"/>
          <p:cNvSpPr>
            <a:spLocks noGrp="1"/>
          </p:cNvSpPr>
          <p:nvPr>
            <p:ph idx="1"/>
          </p:nvPr>
        </p:nvSpPr>
        <p:spPr/>
        <p:txBody>
          <a:bodyPr/>
          <a:lstStyle/>
          <a:p>
            <a:r>
              <a:rPr lang="en-US" dirty="0" smtClean="0"/>
              <a:t>This template is designed as a thin client.</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Code</a:t>
            </a:r>
            <a:endParaRPr lang="en-US" dirty="0"/>
          </a:p>
        </p:txBody>
      </p:sp>
      <p:sp>
        <p:nvSpPr>
          <p:cNvPr id="3" name="Content Placeholder 2"/>
          <p:cNvSpPr>
            <a:spLocks noGrp="1"/>
          </p:cNvSpPr>
          <p:nvPr>
            <p:ph idx="1"/>
          </p:nvPr>
        </p:nvSpPr>
        <p:spPr/>
        <p:txBody>
          <a:bodyPr/>
          <a:lstStyle/>
          <a:p>
            <a:r>
              <a:rPr lang="en-US" dirty="0" smtClean="0"/>
              <a:t>Always can look at other web maps to find a good template for code</a:t>
            </a:r>
          </a:p>
          <a:p>
            <a:r>
              <a:rPr lang="en-US" dirty="0" smtClean="0">
                <a:hlinkClick r:id="rId3"/>
              </a:rPr>
              <a:t>http://openlayers.org/dev/examples/</a:t>
            </a: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Pan/Zoom</a:t>
            </a:r>
            <a:endParaRPr lang="en-US" dirty="0"/>
          </a:p>
        </p:txBody>
      </p:sp>
      <p:sp>
        <p:nvSpPr>
          <p:cNvPr id="3" name="Content Placeholder 2"/>
          <p:cNvSpPr>
            <a:spLocks noGrp="1"/>
          </p:cNvSpPr>
          <p:nvPr>
            <p:ph idx="1"/>
          </p:nvPr>
        </p:nvSpPr>
        <p:spPr/>
        <p:txBody>
          <a:bodyPr/>
          <a:lstStyle/>
          <a:p>
            <a:r>
              <a:rPr lang="en-US" dirty="0" smtClean="0"/>
              <a:t>All interactive maps need this:</a:t>
            </a:r>
          </a:p>
          <a:p>
            <a:pPr>
              <a:buNone/>
            </a:pPr>
            <a:r>
              <a:rPr lang="en-US" dirty="0" smtClean="0"/>
              <a:t>	</a:t>
            </a:r>
            <a:r>
              <a:rPr lang="en-US" sz="2400" dirty="0" smtClean="0"/>
              <a:t>	// setup controls and initial zooms                      map.addControl(new OpenLayers.Control.PanZoomBar());           map.addControl(new OpenLayers.Control.Navigation());</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Querying</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		// support GetFeatureInfo</a:t>
            </a:r>
          </a:p>
          <a:p>
            <a:r>
              <a:rPr lang="en-US" dirty="0" smtClean="0"/>
              <a:t>            map.events.register('click', map, function (e) {</a:t>
            </a:r>
          </a:p>
          <a:p>
            <a:r>
              <a:rPr lang="en-US" dirty="0" smtClean="0"/>
              <a:t>                document.getElementById('nodelist').innerHTML = "Loading... please wait...";</a:t>
            </a:r>
          </a:p>
          <a:p>
            <a:r>
              <a:rPr lang="en-US" dirty="0" smtClean="0"/>
              <a:t>                var url =  map.layers[2].getFullRequestString(</a:t>
            </a:r>
          </a:p>
          <a:p>
            <a:r>
              <a:rPr lang="en-US" dirty="0" smtClean="0"/>
              <a:t>                    {</a:t>
            </a:r>
          </a:p>
          <a:p>
            <a:r>
              <a:rPr lang="en-US" dirty="0" smtClean="0"/>
              <a:t>                        REQUEST: "GetFeatureInfo",</a:t>
            </a:r>
          </a:p>
          <a:p>
            <a:r>
              <a:rPr lang="en-US" dirty="0" smtClean="0"/>
              <a:t>                        EXCEPTIONS: "application/vnd.ogc.se_xml",</a:t>
            </a:r>
          </a:p>
          <a:p>
            <a:r>
              <a:rPr lang="en-US" dirty="0" smtClean="0"/>
              <a:t>                        BBOX: map.getExtent().toBBOX(),</a:t>
            </a:r>
          </a:p>
          <a:p>
            <a:r>
              <a:rPr lang="en-US" dirty="0" smtClean="0"/>
              <a:t>                        X: e.xy.x,</a:t>
            </a:r>
          </a:p>
          <a:p>
            <a:r>
              <a:rPr lang="en-US" dirty="0" smtClean="0"/>
              <a:t>                        Y: e.xy.y,</a:t>
            </a:r>
          </a:p>
          <a:p>
            <a:r>
              <a:rPr lang="en-US" dirty="0" smtClean="0"/>
              <a:t>                        INFO_FORMAT: 'text/html',</a:t>
            </a:r>
          </a:p>
          <a:p>
            <a:r>
              <a:rPr lang="en-US" dirty="0" smtClean="0"/>
              <a:t>                        QUERY_LAYERS: [map.layers[1].params.LAYERS,map.layers[2].params.LAYERS,map.layers[3].params.LAYERS,map.layers[4].params.LAYERS],</a:t>
            </a:r>
          </a:p>
          <a:p>
            <a:r>
              <a:rPr lang="en-US" dirty="0" smtClean="0"/>
              <a:t>                        FEATURE_COUNT: 50,</a:t>
            </a:r>
          </a:p>
          <a:p>
            <a:r>
              <a:rPr lang="en-US" dirty="0" smtClean="0"/>
              <a:t>                        WIDTH: map.size.w,</a:t>
            </a:r>
          </a:p>
          <a:p>
            <a:r>
              <a:rPr lang="en-US" dirty="0" smtClean="0"/>
              <a:t>                        HEIGHT: map.size.h</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to the Web	</a:t>
            </a:r>
            <a:endParaRPr lang="en-US" dirty="0"/>
          </a:p>
        </p:txBody>
      </p:sp>
      <p:pic>
        <p:nvPicPr>
          <p:cNvPr id="4" name="Content Placeholder 3" descr="web.JPG"/>
          <p:cNvPicPr>
            <a:picLocks noGrp="1" noChangeAspect="1"/>
          </p:cNvPicPr>
          <p:nvPr>
            <p:ph idx="1"/>
          </p:nvPr>
        </p:nvPicPr>
        <p:blipFill>
          <a:blip r:embed="rId3" cstate="print"/>
          <a:stretch>
            <a:fillRect/>
          </a:stretch>
        </p:blipFill>
        <p:spPr>
          <a:xfrm>
            <a:off x="457200" y="1839882"/>
            <a:ext cx="8229600" cy="4046599"/>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Validation</a:t>
            </a:r>
            <a:endParaRPr lang="en-US" dirty="0"/>
          </a:p>
        </p:txBody>
      </p:sp>
      <p:sp>
        <p:nvSpPr>
          <p:cNvPr id="5" name="Content Placeholder 4"/>
          <p:cNvSpPr>
            <a:spLocks noGrp="1"/>
          </p:cNvSpPr>
          <p:nvPr>
            <p:ph idx="1"/>
          </p:nvPr>
        </p:nvSpPr>
        <p:spPr/>
        <p:txBody>
          <a:bodyPr/>
          <a:lstStyle/>
          <a:p>
            <a:r>
              <a:rPr lang="en-US" dirty="0" smtClean="0"/>
              <a:t>The quality of the blueprint I am producing will be assured by having it approved by the relevant open source projects </a:t>
            </a:r>
          </a:p>
          <a:p>
            <a:pPr lvl="2">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Conclusion</a:t>
            </a:r>
            <a:endParaRPr lang="en-US" dirty="0"/>
          </a:p>
        </p:txBody>
      </p:sp>
      <p:sp>
        <p:nvSpPr>
          <p:cNvPr id="5" name="Content Placeholder 4"/>
          <p:cNvSpPr>
            <a:spLocks noGrp="1"/>
          </p:cNvSpPr>
          <p:nvPr>
            <p:ph idx="1"/>
          </p:nvPr>
        </p:nvSpPr>
        <p:spPr/>
        <p:txBody>
          <a:bodyPr/>
          <a:lstStyle/>
          <a:p>
            <a:r>
              <a:rPr lang="en-US" dirty="0" smtClean="0"/>
              <a:t>Motivation: ease the adoption of open source web mapping</a:t>
            </a:r>
          </a:p>
          <a:p>
            <a:r>
              <a:rPr lang="en-US" dirty="0" smtClean="0"/>
              <a:t>Limited only by your ideas</a:t>
            </a:r>
          </a:p>
          <a:p>
            <a:r>
              <a:rPr lang="en-US" dirty="0" smtClean="0"/>
              <a:t>Lots of way to get to the same end product</a:t>
            </a:r>
          </a:p>
          <a:p>
            <a:r>
              <a:rPr lang="en-US" dirty="0" smtClean="0"/>
              <a:t>Can be customized</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19400"/>
            <a:ext cx="8229600" cy="1143000"/>
          </a:xfrm>
        </p:spPr>
        <p:txBody>
          <a:bodyPr/>
          <a:lstStyle/>
          <a:p>
            <a:r>
              <a:rPr lang="en-US" dirty="0" smtClean="0"/>
              <a:t>Questions?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2000" dirty="0" smtClean="0"/>
              <a:t>"City of San Francisco Plots its Urban Forest Using Open Source Mapping Technology; Together with Autodesk and Friends of the Urban Forest, San Francisco launches Web-based Urban Forest Mapping System for official and public use. " </a:t>
            </a:r>
            <a:r>
              <a:rPr lang="en-US" sz="2000" i="1" dirty="0" smtClean="0"/>
              <a:t>PR Newswire</a:t>
            </a:r>
            <a:r>
              <a:rPr lang="en-US" sz="2000" dirty="0" smtClean="0"/>
              <a:t>  </a:t>
            </a:r>
          </a:p>
          <a:p>
            <a:pPr>
              <a:buNone/>
            </a:pPr>
            <a:r>
              <a:rPr lang="en-US" sz="2000" dirty="0" smtClean="0"/>
              <a:t>     8 March 2007 ABI/INFORM Dateline, ProQuest. Web.  3 Feb. 2010.</a:t>
            </a:r>
          </a:p>
          <a:p>
            <a:r>
              <a:rPr lang="en-US" sz="2000" dirty="0" smtClean="0"/>
              <a:t>Mitchell, Tyler. </a:t>
            </a:r>
            <a:r>
              <a:rPr lang="en-US" sz="2000" u="sng" dirty="0" smtClean="0"/>
              <a:t>Web Mapping Illustrated</a:t>
            </a:r>
            <a:r>
              <a:rPr lang="en-US" sz="2000" dirty="0" smtClean="0"/>
              <a:t>. Sebastopol: O'Reilly Media, Inc., 2005. </a:t>
            </a:r>
          </a:p>
          <a:p>
            <a:r>
              <a:rPr lang="en-US" sz="2000" dirty="0" smtClean="0"/>
              <a:t>Sherman, Gary E.. </a:t>
            </a:r>
            <a:r>
              <a:rPr lang="en-US" sz="2000" u="sng" dirty="0" smtClean="0"/>
              <a:t>Desktop GIS Mapping the Planet with Open Source Tools</a:t>
            </a:r>
            <a:r>
              <a:rPr lang="en-US" sz="2000" dirty="0" smtClean="0"/>
              <a:t>. Raleigh: The Pragmatic Bookshelf, 2008.</a:t>
            </a:r>
          </a:p>
          <a:p>
            <a:r>
              <a:rPr lang="en-US" sz="2000" dirty="0" err="1" smtClean="0"/>
              <a:t>Turton</a:t>
            </a:r>
            <a:r>
              <a:rPr lang="en-US" sz="2000" dirty="0" smtClean="0"/>
              <a:t>, Ian. Open Web Mapping. Penn State, World Campus. Winter 2009</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to do you create a web map?</a:t>
            </a:r>
            <a:endParaRPr lang="en-US" dirty="0"/>
          </a:p>
        </p:txBody>
      </p:sp>
      <p:sp>
        <p:nvSpPr>
          <p:cNvPr id="4" name="Text Placeholder 3"/>
          <p:cNvSpPr>
            <a:spLocks noGrp="1"/>
          </p:cNvSpPr>
          <p:nvPr>
            <p:ph type="body" idx="1"/>
          </p:nvPr>
        </p:nvSpPr>
        <p:spPr>
          <a:xfrm>
            <a:off x="1520825" y="2850357"/>
            <a:ext cx="2057400" cy="639762"/>
          </a:xfrm>
        </p:spPr>
        <p:txBody>
          <a:bodyPr/>
          <a:lstStyle/>
          <a:p>
            <a:r>
              <a:rPr lang="en-US" sz="2800" dirty="0" smtClean="0"/>
              <a:t>Open</a:t>
            </a:r>
            <a:r>
              <a:rPr lang="en-US" dirty="0" smtClean="0"/>
              <a:t> Source</a:t>
            </a:r>
            <a:endParaRPr lang="en-US" dirty="0"/>
          </a:p>
        </p:txBody>
      </p:sp>
      <p:sp>
        <p:nvSpPr>
          <p:cNvPr id="6" name="Text Placeholder 5"/>
          <p:cNvSpPr>
            <a:spLocks noGrp="1"/>
          </p:cNvSpPr>
          <p:nvPr>
            <p:ph type="body" sz="quarter" idx="3"/>
          </p:nvPr>
        </p:nvSpPr>
        <p:spPr>
          <a:xfrm>
            <a:off x="5330825" y="2850357"/>
            <a:ext cx="1450975" cy="639762"/>
          </a:xfrm>
        </p:spPr>
        <p:txBody>
          <a:bodyPr/>
          <a:lstStyle/>
          <a:p>
            <a:r>
              <a:rPr lang="en-US" sz="2800" dirty="0" smtClean="0"/>
              <a:t>Mash</a:t>
            </a:r>
            <a:r>
              <a:rPr lang="en-US" dirty="0" smtClean="0"/>
              <a:t> Up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choose open source programs?</a:t>
            </a:r>
            <a:endParaRPr lang="en-US" dirty="0"/>
          </a:p>
        </p:txBody>
      </p:sp>
      <p:sp>
        <p:nvSpPr>
          <p:cNvPr id="3" name="Content Placeholder 2"/>
          <p:cNvSpPr>
            <a:spLocks noGrp="1"/>
          </p:cNvSpPr>
          <p:nvPr>
            <p:ph idx="1"/>
          </p:nvPr>
        </p:nvSpPr>
        <p:spPr/>
        <p:txBody>
          <a:bodyPr/>
          <a:lstStyle/>
          <a:p>
            <a:r>
              <a:rPr lang="en-US" dirty="0" smtClean="0"/>
              <a:t>Free</a:t>
            </a:r>
          </a:p>
          <a:p>
            <a:r>
              <a:rPr lang="en-US" dirty="0" smtClean="0"/>
              <a:t>Flexibility</a:t>
            </a:r>
          </a:p>
          <a:p>
            <a:r>
              <a:rPr lang="en-US" dirty="0" smtClean="0"/>
              <a:t>Ability to control the end product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Why not just use a mash up?</a:t>
            </a:r>
            <a:endParaRPr lang="en-US" dirty="0"/>
          </a:p>
        </p:txBody>
      </p:sp>
      <p:sp>
        <p:nvSpPr>
          <p:cNvPr id="4" name="Content Placeholder 3"/>
          <p:cNvSpPr>
            <a:spLocks noGrp="1"/>
          </p:cNvSpPr>
          <p:nvPr>
            <p:ph idx="1"/>
          </p:nvPr>
        </p:nvSpPr>
        <p:spPr/>
        <p:txBody>
          <a:bodyPr/>
          <a:lstStyle/>
          <a:p>
            <a:r>
              <a:rPr lang="en-US" dirty="0" smtClean="0"/>
              <a:t>Mash up are great for certain situations, but not all. </a:t>
            </a:r>
          </a:p>
          <a:p>
            <a:r>
              <a:rPr lang="en-US" dirty="0" smtClean="0"/>
              <a:t>Everyone has the ability to add to it.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would want to use this blueprint?</a:t>
            </a:r>
            <a:endParaRPr lang="en-US" dirty="0"/>
          </a:p>
        </p:txBody>
      </p:sp>
      <p:sp>
        <p:nvSpPr>
          <p:cNvPr id="3" name="Content Placeholder 2"/>
          <p:cNvSpPr>
            <a:spLocks noGrp="1"/>
          </p:cNvSpPr>
          <p:nvPr>
            <p:ph idx="1"/>
          </p:nvPr>
        </p:nvSpPr>
        <p:spPr/>
        <p:txBody>
          <a:bodyPr/>
          <a:lstStyle/>
          <a:p>
            <a:r>
              <a:rPr lang="en-US" dirty="0" smtClean="0"/>
              <a:t>City governments</a:t>
            </a:r>
          </a:p>
          <a:p>
            <a:r>
              <a:rPr lang="en-US" dirty="0" smtClean="0"/>
              <a:t>School districts</a:t>
            </a:r>
          </a:p>
          <a:p>
            <a:r>
              <a:rPr lang="en-US" dirty="0" smtClean="0"/>
              <a:t>Other organizations</a:t>
            </a:r>
          </a:p>
          <a:p>
            <a:r>
              <a:rPr lang="en-US" dirty="0" smtClean="0"/>
              <a:t>Individuals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Who is already doing this?</a:t>
            </a:r>
            <a:endParaRPr lang="en-US" dirty="0"/>
          </a:p>
        </p:txBody>
      </p:sp>
      <p:sp>
        <p:nvSpPr>
          <p:cNvPr id="8" name="Content Placeholder 7"/>
          <p:cNvSpPr>
            <a:spLocks noGrp="1"/>
          </p:cNvSpPr>
          <p:nvPr>
            <p:ph idx="1"/>
          </p:nvPr>
        </p:nvSpPr>
        <p:spPr/>
        <p:txBody>
          <a:bodyPr/>
          <a:lstStyle/>
          <a:p>
            <a:r>
              <a:rPr lang="en-US" dirty="0" smtClean="0"/>
              <a:t>Friends of the Urban Forest and San  Francisco's Department of Public Works have joined forces to create an open source web map of the trees in San Francisco</a:t>
            </a:r>
          </a:p>
          <a:p>
            <a:endParaRPr lang="en-US" dirty="0" smtClean="0"/>
          </a:p>
          <a:p>
            <a:r>
              <a:rPr lang="en-US" dirty="0" smtClean="0"/>
              <a:t>http://www.urbanforestmap.org/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get data?</a:t>
            </a:r>
            <a:endParaRPr lang="en-US" dirty="0"/>
          </a:p>
        </p:txBody>
      </p:sp>
      <p:sp>
        <p:nvSpPr>
          <p:cNvPr id="3" name="Content Placeholder 2"/>
          <p:cNvSpPr>
            <a:spLocks noGrp="1"/>
          </p:cNvSpPr>
          <p:nvPr>
            <p:ph idx="1"/>
          </p:nvPr>
        </p:nvSpPr>
        <p:spPr/>
        <p:txBody>
          <a:bodyPr/>
          <a:lstStyle/>
          <a:p>
            <a:pPr lvl="0"/>
            <a:r>
              <a:rPr lang="en-US" dirty="0" smtClean="0"/>
              <a:t>Federal Geographic Data Committee’s Clearinghouse Network (</a:t>
            </a:r>
            <a:r>
              <a:rPr lang="en-US" u="sng" dirty="0" smtClean="0">
                <a:hlinkClick r:id="rId3"/>
              </a:rPr>
              <a:t>http://gos2.geodata.gov/wps/portal/gos</a:t>
            </a:r>
            <a:r>
              <a:rPr lang="en-US" dirty="0" smtClean="0"/>
              <a:t>)</a:t>
            </a:r>
          </a:p>
          <a:p>
            <a:pPr lvl="0"/>
            <a:r>
              <a:rPr lang="en-US" dirty="0" smtClean="0"/>
              <a:t>Libre Map Project (</a:t>
            </a:r>
            <a:r>
              <a:rPr lang="en-US" u="sng" dirty="0" smtClean="0">
                <a:hlinkClick r:id="rId4"/>
              </a:rPr>
              <a:t>http://libremap.org/</a:t>
            </a:r>
            <a:r>
              <a:rPr lang="en-US" dirty="0" smtClean="0"/>
              <a:t>)</a:t>
            </a:r>
          </a:p>
          <a:p>
            <a:pPr lvl="0"/>
            <a:r>
              <a:rPr lang="en-US" dirty="0" smtClean="0"/>
              <a:t>Many states have free data</a:t>
            </a:r>
          </a:p>
          <a:p>
            <a:pPr lvl="0"/>
            <a:r>
              <a:rPr lang="en-US" dirty="0" smtClean="0"/>
              <a:t>Always can create your own</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software to use?</a:t>
            </a:r>
            <a:endParaRPr lang="en-US" dirty="0"/>
          </a:p>
        </p:txBody>
      </p:sp>
      <p:sp>
        <p:nvSpPr>
          <p:cNvPr id="3" name="Content Placeholder 2"/>
          <p:cNvSpPr>
            <a:spLocks noGrp="1"/>
          </p:cNvSpPr>
          <p:nvPr>
            <p:ph idx="1"/>
          </p:nvPr>
        </p:nvSpPr>
        <p:spPr/>
        <p:txBody>
          <a:bodyPr>
            <a:normAutofit/>
          </a:bodyPr>
          <a:lstStyle/>
          <a:p>
            <a:r>
              <a:rPr lang="en-US" dirty="0" smtClean="0"/>
              <a:t>Lots of options</a:t>
            </a:r>
          </a:p>
          <a:p>
            <a:pPr lvl="1"/>
            <a:r>
              <a:rPr lang="en-US" dirty="0" smtClean="0"/>
              <a:t>Open Source:</a:t>
            </a:r>
          </a:p>
          <a:p>
            <a:pPr lvl="2"/>
            <a:r>
              <a:rPr lang="en-US" dirty="0" smtClean="0"/>
              <a:t>uDig</a:t>
            </a:r>
          </a:p>
          <a:p>
            <a:pPr lvl="2"/>
            <a:r>
              <a:rPr lang="en-US" dirty="0" smtClean="0"/>
              <a:t>GeoServer</a:t>
            </a:r>
          </a:p>
          <a:p>
            <a:pPr lvl="2"/>
            <a:r>
              <a:rPr lang="en-US" dirty="0" smtClean="0"/>
              <a:t>Open Layers</a:t>
            </a:r>
          </a:p>
          <a:p>
            <a:pPr lvl="2"/>
            <a:r>
              <a:rPr lang="en-US" dirty="0" smtClean="0"/>
              <a:t>Notepad++</a:t>
            </a:r>
          </a:p>
          <a:p>
            <a:pPr lvl="2"/>
            <a:r>
              <a:rPr lang="en-US" dirty="0" smtClean="0"/>
              <a:t>Quantum GIS</a:t>
            </a:r>
          </a:p>
          <a:p>
            <a:r>
              <a:rPr lang="en-US" dirty="0" smtClean="0"/>
              <a:t>Off the Shelf</a:t>
            </a:r>
          </a:p>
          <a:p>
            <a:pPr>
              <a:buNone/>
            </a:pPr>
            <a:r>
              <a:rPr lang="en-US" dirty="0" smtClean="0"/>
              <a:t>	- </a:t>
            </a:r>
            <a:r>
              <a:rPr lang="en-US" sz="2800" dirty="0" smtClean="0"/>
              <a:t>ESRI ArcMap</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1618</TotalTime>
  <Words>4877</Words>
  <Application>Microsoft Office PowerPoint</Application>
  <PresentationFormat>On-screen Show (4:3)</PresentationFormat>
  <Paragraphs>335</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Geog 596A: Blueprint for Creating an Open Source Web Map</vt:lpstr>
      <vt:lpstr>Motivation: ease the adoption of open source web mapping     </vt:lpstr>
      <vt:lpstr>How to do you create a web map?</vt:lpstr>
      <vt:lpstr>Why choose open source programs?</vt:lpstr>
      <vt:lpstr>Why not just use a mash up?</vt:lpstr>
      <vt:lpstr>Who would want to use this blueprint?</vt:lpstr>
      <vt:lpstr>Who is already doing this?</vt:lpstr>
      <vt:lpstr>Where to get data?</vt:lpstr>
      <vt:lpstr>What software to use?</vt:lpstr>
      <vt:lpstr>Step by Step</vt:lpstr>
      <vt:lpstr>Example Web Map</vt:lpstr>
      <vt:lpstr>ESRI ArcMap</vt:lpstr>
      <vt:lpstr>uDig</vt:lpstr>
      <vt:lpstr>Slide 14</vt:lpstr>
      <vt:lpstr>Geoserver</vt:lpstr>
      <vt:lpstr>Open Layers</vt:lpstr>
      <vt:lpstr>Other Options</vt:lpstr>
      <vt:lpstr>Notepad++</vt:lpstr>
      <vt:lpstr>How?</vt:lpstr>
      <vt:lpstr>What will this produce?</vt:lpstr>
      <vt:lpstr>Sample Code</vt:lpstr>
      <vt:lpstr>Pan/Zoom</vt:lpstr>
      <vt:lpstr>Querying</vt:lpstr>
      <vt:lpstr>Post to the Web </vt:lpstr>
      <vt:lpstr>Validation</vt:lpstr>
      <vt:lpstr>Conclusion</vt:lpstr>
      <vt:lpstr>Questions?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 596A: TITLE</dc:title>
  <dc:creator>Michelle</dc:creator>
  <cp:lastModifiedBy>king</cp:lastModifiedBy>
  <cp:revision>139</cp:revision>
  <dcterms:created xsi:type="dcterms:W3CDTF">2010-03-07T02:13:13Z</dcterms:created>
  <dcterms:modified xsi:type="dcterms:W3CDTF">2010-03-31T14:46:41Z</dcterms:modified>
</cp:coreProperties>
</file>