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gif" ContentType="image/gif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1" r:id="rId6"/>
    <p:sldId id="262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8" r:id="rId15"/>
    <p:sldId id="275" r:id="rId16"/>
    <p:sldId id="273" r:id="rId17"/>
    <p:sldId id="283" r:id="rId18"/>
    <p:sldId id="274" r:id="rId19"/>
    <p:sldId id="279" r:id="rId20"/>
    <p:sldId id="276" r:id="rId21"/>
    <p:sldId id="277" r:id="rId22"/>
    <p:sldId id="280" r:id="rId23"/>
    <p:sldId id="282" r:id="rId24"/>
    <p:sldId id="281" r:id="rId25"/>
    <p:sldId id="284" r:id="rId26"/>
  </p:sldIdLst>
  <p:sldSz cx="9144000" cy="6858000" type="screen4x3"/>
  <p:notesSz cx="6858000" cy="9144000"/>
  <p:custDataLst>
    <p:tags r:id="rId2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79900" autoAdjust="0"/>
  </p:normalViewPr>
  <p:slideViewPr>
    <p:cSldViewPr showGuides="1">
      <p:cViewPr varScale="1">
        <p:scale>
          <a:sx n="75" d="100"/>
          <a:sy n="75" d="100"/>
        </p:scale>
        <p:origin x="-912" y="-102"/>
      </p:cViewPr>
      <p:guideLst>
        <p:guide orient="horz" pos="288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F1B58F-8D66-4099-960E-C4FBDFF5351D}" type="datetimeFigureOut">
              <a:rPr lang="en-US" smtClean="0"/>
              <a:pPr/>
              <a:t>3/26/2011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C4762A-B0D7-4CF4-B964-28267411A6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4762A-B0D7-4CF4-B964-28267411A69B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People will flee from a recognized hazard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 level of feared</a:t>
            </a:r>
            <a:r>
              <a:rPr lang="en-US" baseline="0" dirty="0" smtClean="0"/>
              <a:t> </a:t>
            </a:r>
            <a:r>
              <a:rPr lang="en-US" dirty="0" smtClean="0"/>
              <a:t>danger or discomfort will correspond</a:t>
            </a:r>
            <a:r>
              <a:rPr lang="en-US" baseline="0" dirty="0" smtClean="0"/>
              <a:t> to the </a:t>
            </a:r>
            <a:r>
              <a:rPr lang="en-US" dirty="0" smtClean="0"/>
              <a:t>urgency of the individual’s plight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Individual’s rates are retarded by factors of flow resistance (such</a:t>
            </a:r>
            <a:r>
              <a:rPr lang="en-US" baseline="0" dirty="0" smtClean="0"/>
              <a:t> as congestion or</a:t>
            </a:r>
            <a:r>
              <a:rPr lang="en-US" dirty="0" smtClean="0"/>
              <a:t> obstacles)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Individual’s movement will</a:t>
            </a:r>
            <a:r>
              <a:rPr lang="en-US" baseline="0" dirty="0" smtClean="0"/>
              <a:t> be primarily driven to get away from the hazard and secondarily to best navigate through the environment.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In a crowd the environment is changing as others move simultaneously.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Unprotected individuals in the presence of a hazardous cloud will receive a dosage from the hazard.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4762A-B0D7-4CF4-B964-28267411A69B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A</a:t>
            </a:r>
            <a:r>
              <a:rPr lang="en-US" baseline="0" dirty="0" smtClean="0"/>
              <a:t> series of concentration fields from an CA model for the entire temporal range of the model.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Elements of the environment</a:t>
            </a:r>
          </a:p>
          <a:p>
            <a:pPr lvl="0">
              <a:buFont typeface="Arial" pitchFamily="34" charset="0"/>
              <a:buChar char="•"/>
            </a:pPr>
            <a:r>
              <a:rPr lang="en-US" baseline="0" dirty="0" smtClean="0"/>
              <a:t>A crowd flow model.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4762A-B0D7-4CF4-B964-28267411A69B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Dosage calculation</a:t>
            </a:r>
            <a:endParaRPr lang="en-US" baseline="0" dirty="0" smtClean="0"/>
          </a:p>
          <a:p>
            <a:pPr lvl="0">
              <a:buFont typeface="Arial" pitchFamily="34" charset="0"/>
              <a:buChar char="•"/>
            </a:pPr>
            <a:r>
              <a:rPr lang="en-US" baseline="0" dirty="0" smtClean="0"/>
              <a:t>Components of the Crowd flow model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 smtClean="0"/>
              <a:t>Primary flow components in response to the hazard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 smtClean="0"/>
              <a:t>Secondary flow components in response to the environment</a:t>
            </a:r>
          </a:p>
          <a:p>
            <a:pPr lvl="0">
              <a:buFont typeface="Arial" pitchFamily="34" charset="0"/>
              <a:buChar char="•"/>
            </a:pPr>
            <a:r>
              <a:rPr lang="en-US" baseline="0" dirty="0" smtClean="0"/>
              <a:t>Selection between primary and secondary flow directions or a product of the two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4762A-B0D7-4CF4-B964-28267411A69B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r>
              <a:rPr lang="en-US" dirty="0" smtClean="0"/>
              <a:t>In regards to the flow model…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For casualty estimates the model needs</a:t>
            </a:r>
            <a:r>
              <a:rPr lang="en-US" baseline="0" dirty="0" smtClean="0"/>
              <a:t> to account for dosage received by individuals but a macroscopic flow model pose a problem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A macroscopic model provides density shifting over time.  As shown on the left, people are just components of a group totaling to some rho and history of dosage intake is lost as there is no real way to track who went where and received what amount. 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Resolution is to make the model “quasi-”macroscopic by tracking individuals flowing in the model environment.  This way the dosage history can be tracked.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Individuals? So why is it not microscopic?  The simulation will be simple as all individuals’ “flow” would be determined based upon macroscopic flow principles</a:t>
            </a:r>
          </a:p>
          <a:p>
            <a:pPr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4762A-B0D7-4CF4-B964-28267411A69B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Primary and Secondary flow direction are another proposed break from macroscopic flow model provides an average mass movement through cells</a:t>
            </a:r>
            <a:endParaRPr lang="en-US" i="0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Secondary flow direction offers options for individuals to “choose” alternative routes for ease</a:t>
            </a:r>
            <a:r>
              <a:rPr lang="en-US" baseline="0" dirty="0" smtClean="0"/>
              <a:t> of flow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Primary and secondary options will be weighted and then selected randomly for each individual at each time step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Example is shown on the slide:  A cell has 10 people with the cell ahead in the primary direction also having 7 people, as shown on top.  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 smtClean="0"/>
              <a:t>The number of people causes congestion within the cell and slows each person’s potential travel rate.  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 smtClean="0"/>
              <a:t>An adjacent cell is empty and would allow for faster rates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 smtClean="0"/>
              <a:t>If all 10 move to the empty cell the problem would persist 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 smtClean="0"/>
              <a:t>By weighting the options based on conditions it may be determined that a 6/4 split would provide a better flow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 smtClean="0"/>
              <a:t>For each person a random number is generated with a 60% probability to take the secondary route, else remain in primary route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4762A-B0D7-4CF4-B964-28267411A69B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r>
              <a:rPr lang="en-US" dirty="0" smtClean="0"/>
              <a:t>Back to the model…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Population data stored in a shapefile with point geometry for each person’s location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Attributes: characteristics</a:t>
            </a:r>
            <a:r>
              <a:rPr lang="en-US" baseline="0" dirty="0" smtClean="0"/>
              <a:t> (max speed - randomized on initialization), status (location, dosage), calculation variables (concentration, density, etc.)</a:t>
            </a:r>
          </a:p>
          <a:p>
            <a:pPr lvl="0">
              <a:buFont typeface="Arial" pitchFamily="34" charset="0"/>
              <a:buChar char="•"/>
            </a:pPr>
            <a:r>
              <a:rPr lang="en-US" baseline="0" dirty="0" smtClean="0"/>
              <a:t>Concentration fields</a:t>
            </a:r>
          </a:p>
          <a:p>
            <a:pPr lvl="0">
              <a:buFont typeface="Arial" pitchFamily="34" charset="0"/>
              <a:buChar char="•"/>
            </a:pPr>
            <a:r>
              <a:rPr lang="en-US" baseline="0" dirty="0" smtClean="0"/>
              <a:t>Environment rasters for like density, terrain and distance from obstacles and derivative rasters for calculations</a:t>
            </a:r>
            <a:endParaRPr lang="en-US" dirty="0" smtClean="0"/>
          </a:p>
          <a:p>
            <a:pPr lvl="0">
              <a:buFont typeface="Arial" pitchFamily="34" charset="0"/>
              <a:buChar char="•"/>
            </a:pPr>
            <a:r>
              <a:rPr lang="en-US" dirty="0" smtClean="0"/>
              <a:t>Creating and storing data within</a:t>
            </a:r>
            <a:r>
              <a:rPr lang="en-US" baseline="0" dirty="0" smtClean="0"/>
              <a:t> the population shapefile will likely slow the process.  Internal data storage would likely increase process speed but the files are desired for diagnostics of the model.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4762A-B0D7-4CF4-B964-28267411A69B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baseline="0" dirty="0" smtClean="0"/>
              <a:t>Data in the model flows in an iterative process for each time step time step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Population</a:t>
            </a:r>
            <a:r>
              <a:rPr lang="en-US" baseline="0" dirty="0" smtClean="0"/>
              <a:t> responds to primary flow driver with a direction and level of urgency (for case study the concentration field – more later)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 smtClean="0"/>
              <a:t>Population density and other environmental properties create levels of resistance.  A secondary flow vector is created for finding paths of least resistance.  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 smtClean="0"/>
              <a:t>The urgency level, subject to resistance levels, determines flow rate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 smtClean="0"/>
              <a:t>Vector of flow direction and flow rate are applied to original location to calculate new location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 smtClean="0"/>
              <a:t>The product of concentration value at location and time step gives a time step intake</a:t>
            </a:r>
          </a:p>
          <a:p>
            <a:pPr lvl="0">
              <a:buFont typeface="Arial" pitchFamily="34" charset="0"/>
              <a:buChar char="•"/>
            </a:pPr>
            <a:r>
              <a:rPr lang="en-US" i="0" baseline="0" dirty="0" smtClean="0"/>
              <a:t>Integration of time step intakes for the duration of the run produces final dosage</a:t>
            </a:r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4762A-B0D7-4CF4-B964-28267411A69B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Current variable</a:t>
            </a:r>
            <a:r>
              <a:rPr lang="en-US" baseline="0" dirty="0" smtClean="0"/>
              <a:t>s and processes are at this point conceptual and may be modified as a result of further research of crowd flow models and geoprocess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Primary flow direction will be determined from the downward direction of the aspect of the concentration field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For components of the secondary flow direction: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 smtClean="0"/>
              <a:t>Downward direction of the aspect of density.  This will be weighted by the slope for direction selection 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 smtClean="0"/>
              <a:t>For obstacle avoidance, perpendicular to the aspect of the slope of the distance raster.  This will be weighted by the inverse of the distance.</a:t>
            </a:r>
          </a:p>
          <a:p>
            <a:pPr lvl="0">
              <a:buFont typeface="Arial" pitchFamily="34" charset="0"/>
              <a:buChar char="•"/>
            </a:pPr>
            <a:r>
              <a:rPr lang="en-US" baseline="0" dirty="0" smtClean="0"/>
              <a:t>Rate is a function of the urgency and resistance from congestion and terrain</a:t>
            </a:r>
          </a:p>
          <a:p>
            <a:pPr lvl="0">
              <a:buFont typeface="Arial" pitchFamily="34" charset="0"/>
              <a:buChar char="•"/>
            </a:pPr>
            <a:r>
              <a:rPr lang="en-US" i="0" dirty="0" smtClean="0">
                <a:solidFill>
                  <a:srgbClr val="FF0000"/>
                </a:solidFill>
              </a:rPr>
              <a:t>Values fill be extracted from rasters for variables</a:t>
            </a:r>
            <a:r>
              <a:rPr lang="en-US" i="0" baseline="0" dirty="0" smtClean="0">
                <a:solidFill>
                  <a:srgbClr val="FF0000"/>
                </a:solidFill>
              </a:rPr>
              <a:t> in flow calculations</a:t>
            </a:r>
            <a:endParaRPr lang="en-US" i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4762A-B0D7-4CF4-B964-28267411A69B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To</a:t>
            </a:r>
            <a:r>
              <a:rPr lang="en-US" baseline="0" dirty="0" smtClean="0"/>
              <a:t> process flow in each time step data created from the previous time step will be used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Time T</a:t>
            </a:r>
            <a:r>
              <a:rPr lang="en-US" baseline="-25000" dirty="0" smtClean="0"/>
              <a:t>n </a:t>
            </a:r>
            <a:r>
              <a:rPr lang="en-US" baseline="0" dirty="0" smtClean="0"/>
              <a:t>begins with the locations of people at T</a:t>
            </a:r>
            <a:r>
              <a:rPr lang="en-US" baseline="-25000" dirty="0" smtClean="0"/>
              <a:t>n-1</a:t>
            </a:r>
            <a:r>
              <a:rPr lang="en-US" baseline="0" dirty="0" smtClean="0"/>
              <a:t> reacting to the concentration field at T</a:t>
            </a:r>
            <a:r>
              <a:rPr lang="en-US" baseline="-25000" dirty="0" smtClean="0"/>
              <a:t>n-1</a:t>
            </a:r>
            <a:r>
              <a:rPr lang="en-US" baseline="0" dirty="0" smtClean="0"/>
              <a:t>.  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Spatial data is created for the values required to calculate the flow vectors which are applied to locations from T</a:t>
            </a:r>
            <a:r>
              <a:rPr lang="en-US" baseline="-25000" dirty="0" smtClean="0"/>
              <a:t>n-1 </a:t>
            </a:r>
            <a:r>
              <a:rPr lang="en-US" baseline="0" dirty="0" smtClean="0"/>
              <a:t>to calculate locations for T</a:t>
            </a:r>
            <a:r>
              <a:rPr lang="en-US" baseline="-25000" dirty="0" smtClean="0"/>
              <a:t>n</a:t>
            </a:r>
            <a:r>
              <a:rPr lang="en-US" baseline="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New concentration fields are created for T</a:t>
            </a:r>
            <a:r>
              <a:rPr lang="en-US" baseline="-25000" dirty="0" smtClean="0"/>
              <a:t>n</a:t>
            </a:r>
            <a:r>
              <a:rPr lang="en-US" baseline="0" dirty="0" smtClean="0"/>
              <a:t> from which values are extracted at locations of T</a:t>
            </a:r>
            <a:r>
              <a:rPr lang="en-US" baseline="-25000" dirty="0" smtClean="0"/>
              <a:t>n</a:t>
            </a:r>
            <a:r>
              <a:rPr lang="en-US" baseline="0" dirty="0" smtClean="0"/>
              <a:t> for Time Step Intake total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Spatial constants used in the time steps will be generated prior to the time step iteration process</a:t>
            </a:r>
            <a:endParaRPr lang="en-US" baseline="-25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4762A-B0D7-4CF4-B964-28267411A69B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Not every potential component of</a:t>
            </a:r>
            <a:r>
              <a:rPr lang="en-US" baseline="0" dirty="0" smtClean="0"/>
              <a:t> such models is necessary for this proof of concept effort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Required components will be the individual dosage calculations, the primary flow elements and secondary flow influence of density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aseline="0" dirty="0" smtClean="0"/>
              <a:t>Optional development (in order of probability for development) will be the obstacle avoidance components, terrain based friction factors, and an escape function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4762A-B0D7-4CF4-B964-28267411A69B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In the presentation I’ll describe what</a:t>
            </a:r>
            <a:r>
              <a:rPr lang="en-US" baseline="0" dirty="0" smtClean="0"/>
              <a:t> </a:t>
            </a:r>
            <a:r>
              <a:rPr lang="en-US" dirty="0" smtClean="0"/>
              <a:t>CA is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Give a background of the Models to be coupled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Propose development of the </a:t>
            </a:r>
            <a:r>
              <a:rPr lang="en-US" baseline="0" dirty="0" smtClean="0"/>
              <a:t>coupled </a:t>
            </a:r>
            <a:r>
              <a:rPr lang="en-US" dirty="0" smtClean="0"/>
              <a:t>model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Describe a Case Study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and Journal Article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4762A-B0D7-4CF4-B964-28267411A69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A fictional case study will be performed to demonstrate the</a:t>
            </a:r>
            <a:r>
              <a:rPr lang="en-US" baseline="0" dirty="0" smtClean="0"/>
              <a:t> model’s capabilities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4762A-B0D7-4CF4-B964-28267411A69B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baseline="0" dirty="0" smtClean="0"/>
              <a:t>An auto accident causes pressurized 50 lbs. gas cylinders, filled with chlorine, to fall from a truck with several tanks rupturing.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Winds blow the releasing gas towards a pedestrian mall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Chlorine gas has a greenish yellow hue, distinct odor, and may cause irritation or harmful effects.  Thus individuals will respond to the developing cloud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 chlorine</a:t>
            </a:r>
            <a:r>
              <a:rPr lang="en-US" baseline="0" dirty="0" smtClean="0"/>
              <a:t> concentration field will act as the primary flow driver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 smtClean="0"/>
              <a:t>Flow will be from high concentration to low concentration (aspect of concentration field)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 smtClean="0"/>
              <a:t>Urgency will be a function of concentration level (higher concentrations correlates to greater urgency)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4762A-B0D7-4CF4-B964-28267411A69B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For each time step the</a:t>
            </a:r>
            <a:r>
              <a:rPr lang="en-US" baseline="0" dirty="0" smtClean="0"/>
              <a:t> model will produce a shapefile containing each individual’s accumulative dosage, with the last shapefile containing final results.  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These dosage values may be used to summarize totals of individuals at risk of harmful effect, including death, base on various threshold levels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The results will differ to some degree from the intake by a static population data set (which will be created on the side for said purpose)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Due to randomized elements in the model each simulation should produce unique results.  This will lend to Monte Carlo simulations of the model 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Explore Adaptability: How will the model compare if number of people points are cut to 10% but each point represents 10 people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4762A-B0D7-4CF4-B964-28267411A69B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final product of this effort will be an</a:t>
            </a:r>
            <a:r>
              <a:rPr lang="en-US" baseline="0" dirty="0" smtClean="0"/>
              <a:t> article submitted for publication in a journal of risk management or homeland security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4762A-B0D7-4CF4-B964-28267411A69B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aseline="0" dirty="0" smtClean="0"/>
              <a:t>The purpose of the article will be to propose and promote the concept of utilizing population flow models for improved CA estimates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aseline="0" dirty="0" smtClean="0"/>
              <a:t>Concepts of the model, development approach, and demonstration of use in the hypothetical case study will be documented in the article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Also included will be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Demonstrations of various components, like</a:t>
            </a:r>
            <a:r>
              <a:rPr lang="en-US" baseline="0" dirty="0" smtClean="0"/>
              <a:t> obstacle avoidance at work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 smtClean="0"/>
              <a:t>Discussion of possible uses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 smtClean="0"/>
              <a:t>Identification areas where future developments are required</a:t>
            </a:r>
          </a:p>
          <a:p>
            <a:pPr lvl="0">
              <a:buFont typeface="Arial" pitchFamily="34" charset="0"/>
              <a:buChar char="•"/>
            </a:pPr>
            <a:r>
              <a:rPr lang="en-US" baseline="0" dirty="0" smtClean="0"/>
              <a:t>Potential journals for submittal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 smtClean="0"/>
              <a:t>Risk Management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 smtClean="0"/>
              <a:t>Journal of Homeland Security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 smtClean="0"/>
              <a:t>Journal of Homeland Security and Emergency Management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4762A-B0D7-4CF4-B964-28267411A69B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4762A-B0D7-4CF4-B964-28267411A69B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I’ll start with a brief overview of what the discipline</a:t>
            </a:r>
            <a:r>
              <a:rPr lang="en-US" baseline="0" dirty="0" smtClean="0"/>
              <a:t> of </a:t>
            </a:r>
            <a:r>
              <a:rPr lang="en-US" dirty="0" smtClean="0"/>
              <a:t>consequence</a:t>
            </a:r>
            <a:r>
              <a:rPr lang="en-US" baseline="0" dirty="0" smtClean="0"/>
              <a:t> assessments is.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4762A-B0D7-4CF4-B964-28267411A69B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Consequence Assessments is a multidiscipline</a:t>
            </a:r>
            <a:r>
              <a:rPr lang="en-US" baseline="0" dirty="0" smtClean="0"/>
              <a:t> study for analyzing the hazard and risk posed by releases of chemical, biological, and radiological hazards into the atmosphere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Models/Predicts dispersion of a hazardous cloud and effects upon a recipient population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Used by civil and military planners and emergency responders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Of interest for risk management, emergency planning, emergency response, homeland security, and force protection</a:t>
            </a:r>
          </a:p>
          <a:p>
            <a:pPr lvl="1">
              <a:buFont typeface="Arial" pitchFamily="34" charset="0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4762A-B0D7-4CF4-B964-28267411A69B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I’ll </a:t>
            </a:r>
            <a:r>
              <a:rPr lang="en-US" baseline="0" dirty="0" smtClean="0"/>
              <a:t>introduce the models that will be coupled and illustrate an issue with CA this coupling will addressed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4762A-B0D7-4CF4-B964-28267411A69B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There are currently a number of modeling programs that perform CA in one manor or another</a:t>
            </a:r>
            <a:endParaRPr lang="en-US" baseline="0" dirty="0" smtClean="0"/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The Hazard Prediction Assessment Capability (HPAC), sponsored by DTRA, is available to US civil and military organizations is a widely used CA modeling program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HPAC applies concentration fields over a population dataset to predict casualties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</a:t>
            </a:r>
            <a:r>
              <a:rPr lang="en-US" baseline="0" dirty="0" smtClean="0"/>
              <a:t> population dataset is static, thus predicts that the population stays in place as the hazard cloud passes over.  There is no adjustment for the population evacuating or taking shelter.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The image on the right shows casualty estimates 24 hours after a release of material.  But how much of that population will remain in the area for 24 hours?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By not accounting for evacuation the model can over predict casualties for long duration exposures.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To more accurately predict casualty levels a crowd flow model should be applied.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4762A-B0D7-4CF4-B964-28267411A69B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Microscopic flow model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Models each individual reaction within</a:t>
            </a:r>
            <a:r>
              <a:rPr lang="en-US" baseline="0" dirty="0" smtClean="0"/>
              <a:t> a simulated environment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 smtClean="0"/>
              <a:t>This may sound ideal but it is extremely complex and Computationally heavy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 smtClean="0"/>
              <a:t>Used in EpiSim for biological CA</a:t>
            </a:r>
          </a:p>
          <a:p>
            <a:pPr lvl="0">
              <a:buFont typeface="Arial" pitchFamily="34" charset="0"/>
              <a:buChar char="•"/>
            </a:pPr>
            <a:r>
              <a:rPr lang="en-US" baseline="0" dirty="0" smtClean="0"/>
              <a:t>Macroscopic flow model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 smtClean="0"/>
              <a:t>Models density flow instead of individuals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 smtClean="0"/>
              <a:t>Many are 1D or 2D cellular based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 smtClean="0"/>
              <a:t>Computationally light compared to microscopic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aseline="0" dirty="0" smtClean="0"/>
              <a:t>Key components are density and flow rates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Used with ?? for CA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4762A-B0D7-4CF4-B964-28267411A69B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 that I’ve identified a need here what how I propose to do about it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4762A-B0D7-4CF4-B964-28267411A69B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This proposal</a:t>
            </a:r>
            <a:r>
              <a:rPr lang="en-US" baseline="0" dirty="0" smtClean="0"/>
              <a:t> if for the</a:t>
            </a:r>
            <a:r>
              <a:rPr lang="en-US" dirty="0" smtClean="0"/>
              <a:t> development</a:t>
            </a:r>
            <a:r>
              <a:rPr lang="en-US" baseline="0" dirty="0" smtClean="0"/>
              <a:t> of a prototype model for the coupling of a CA model concentration fields with a macroscopic crowd flow model to predict risk to a dynamically shifting population.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aseline="0" dirty="0" smtClean="0"/>
              <a:t>The purpose of my efforts will be to demonstrate the potential of this coupling and promote its use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aseline="0" dirty="0" smtClean="0"/>
              <a:t>The model will be develop at the proof of concept level and will not undergo Verification &amp; Validation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Such models could be developed for a range of applications at various scales.  This one will be for 2D pedestrian flow at a scale of a few city blocks.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aseline="0" dirty="0" smtClean="0"/>
              <a:t>Some aspects of flow will be specific to certain scenario types.  The prototype model will be developed for a specific scenario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Modeling will be performed with ArcGIS 9.3 and coded in VBA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HPAC will be the source for concentration field while a 2D pedestrian flow model will be developed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Concepts of the model, development approach, and demonstration of use in a hypothetical case study will be documented and submitted for publication  in a journal of risk management or homeland security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4762A-B0D7-4CF4-B964-28267411A69B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2B491-D275-4CB0-B0E3-A94CA20E76F2}" type="datetime1">
              <a:rPr lang="en-US" smtClean="0"/>
              <a:pPr/>
              <a:t>3/26/2011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6AF8-0266-49B9-A82D-0DF36FDCFB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9EDB4-B0CA-4CFD-890F-10A6A62C6828}" type="datetime1">
              <a:rPr lang="en-US" smtClean="0"/>
              <a:pPr/>
              <a:t>3/26/2011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6AF8-0266-49B9-A82D-0DF36FDCFB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E33AD-007F-40CF-A485-0F7A9019CDE0}" type="datetime1">
              <a:rPr lang="en-US" smtClean="0"/>
              <a:pPr/>
              <a:t>3/26/2011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6AF8-0266-49B9-A82D-0DF36FDCFB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604C4-2468-44D6-BF73-EBC0902BD371}" type="datetime1">
              <a:rPr lang="en-US" smtClean="0"/>
              <a:pPr/>
              <a:t>3/26/2011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6AF8-0266-49B9-A82D-0DF36FDCFB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62882-688A-4D6E-AEDC-0CDE938A35CD}" type="datetime1">
              <a:rPr lang="en-US" smtClean="0"/>
              <a:pPr/>
              <a:t>3/26/2011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6AF8-0266-49B9-A82D-0DF36FDCFB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EBE22-680D-4789-96FB-DB357AE7BF90}" type="datetime1">
              <a:rPr lang="en-US" smtClean="0"/>
              <a:pPr/>
              <a:t>3/26/2011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6AF8-0266-49B9-A82D-0DF36FDCFB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A69D9-201C-4513-A0B5-24BC4311079E}" type="datetime1">
              <a:rPr lang="en-US" smtClean="0"/>
              <a:pPr/>
              <a:t>3/26/2011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6AF8-0266-49B9-A82D-0DF36FDCFB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51C05-7EE6-40D7-B01A-9E8E1139A948}" type="datetime1">
              <a:rPr lang="en-US" smtClean="0"/>
              <a:pPr/>
              <a:t>3/26/2011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6AF8-0266-49B9-A82D-0DF36FDCFB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287FF-91AE-4E09-A37C-450449E79197}" type="datetime1">
              <a:rPr lang="en-US" smtClean="0"/>
              <a:pPr/>
              <a:t>3/26/2011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6AF8-0266-49B9-A82D-0DF36FDCFB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A143-777C-419B-8E2C-BDF5A503CA8F}" type="datetime1">
              <a:rPr lang="en-US" smtClean="0"/>
              <a:pPr/>
              <a:t>3/26/2011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6AF8-0266-49B9-A82D-0DF36FDCFB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DE80-2A26-434F-8D46-0399534D6F5F}" type="datetime1">
              <a:rPr lang="en-US" smtClean="0"/>
              <a:pPr/>
              <a:t>3/26/2011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6AF8-0266-49B9-A82D-0DF36FDCFB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04066-B514-435A-9E0B-B382EE044F71}" type="datetime1">
              <a:rPr lang="en-US" smtClean="0"/>
              <a:pPr/>
              <a:t>3/26/2011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06AF8-0266-49B9-A82D-0DF36FDCFB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lickr.com/photos/mcmahon/4788415049/" TargetMode="External"/><Relationship Id="rId3" Type="http://schemas.openxmlformats.org/officeDocument/2006/relationships/image" Target="../media/image6.jpeg"/><Relationship Id="rId7" Type="http://schemas.openxmlformats.org/officeDocument/2006/relationships/hyperlink" Target="http://www.theipinionsjournal.com/index.php/2006/07/its-official-second-hand-smoke-kills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timtim.com/drawing/view/drawing_id/398" TargetMode="External"/><Relationship Id="rId5" Type="http://schemas.openxmlformats.org/officeDocument/2006/relationships/image" Target="../media/image8.gif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aristatek.com/Newsletter/OCT07/OCT07ts.asp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scholar.lib.vt.edu/theses/available/etd-12152006-143454/unrestricted/NewCM.pdf" TargetMode="External"/><Relationship Id="rId5" Type="http://schemas.openxmlformats.org/officeDocument/2006/relationships/hyperlink" Target="http://www.cs.virginia.edu/~gfx/pubs/group_behaviors_2/jar_herd.pdf" TargetMode="Externa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3657600"/>
          </a:xfrm>
        </p:spPr>
        <p:txBody>
          <a:bodyPr>
            <a:normAutofit/>
          </a:bodyPr>
          <a:lstStyle/>
          <a:p>
            <a:r>
              <a:rPr lang="en-US" dirty="0" smtClean="0"/>
              <a:t>Capstone Proposal:</a:t>
            </a:r>
            <a:br>
              <a:rPr lang="en-US" dirty="0" smtClean="0"/>
            </a:br>
            <a:r>
              <a:rPr lang="en-US" dirty="0" smtClean="0"/>
              <a:t>Development of a Crowd Flow Model Coupled with Concentration Fields for </a:t>
            </a:r>
            <a:r>
              <a:rPr lang="en-US" smtClean="0"/>
              <a:t>Consequence Assessments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05400"/>
            <a:ext cx="6400800" cy="1752600"/>
          </a:xfrm>
        </p:spPr>
        <p:txBody>
          <a:bodyPr/>
          <a:lstStyle/>
          <a:p>
            <a:r>
              <a:rPr lang="en-US" dirty="0" smtClean="0"/>
              <a:t>John Bambrick</a:t>
            </a:r>
          </a:p>
          <a:p>
            <a:r>
              <a:rPr lang="en-US" sz="2000" dirty="0" smtClean="0"/>
              <a:t>Advisor: Frank Hardisty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6AF8-0266-49B9-A82D-0DF36FDCFB99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4" name="Picture 6" descr="C:\Documents and Settings\bambrickj\My Documents\PSU\Capstone\GEOG 596A\Presentation images\4788415049_170f32e487_z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600200"/>
            <a:ext cx="5943600" cy="3965496"/>
          </a:xfrm>
          <a:prstGeom prst="rect">
            <a:avLst/>
          </a:prstGeom>
          <a:noFill/>
        </p:spPr>
      </p:pic>
      <p:pic>
        <p:nvPicPr>
          <p:cNvPr id="27650" name="Picture 2" descr="http://www.theipinionsjournal.com/uploaded_images/smoke-72390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4419600"/>
            <a:ext cx="2590800" cy="200907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Concepts Behind Model</a:t>
            </a:r>
            <a:endParaRPr lang="en-US" dirty="0"/>
          </a:p>
        </p:txBody>
      </p:sp>
      <p:pic>
        <p:nvPicPr>
          <p:cNvPr id="27651" name="Picture 3" descr="C:\Documents and Settings\bambrickj\My Documents\PSU\Capstone\GEOG 596A\Presentation images\Dog_Post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1524000"/>
            <a:ext cx="1913318" cy="17526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28600" y="32004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 smtClean="0">
                <a:hlinkClick r:id="rId6"/>
              </a:rPr>
              <a:t>http://www.timtim.com/drawing/view/drawing_id/398</a:t>
            </a:r>
            <a:endParaRPr lang="en-US" sz="600" dirty="0" smtClean="0"/>
          </a:p>
          <a:p>
            <a:endParaRPr lang="en-US" sz="600" dirty="0"/>
          </a:p>
        </p:txBody>
      </p:sp>
      <p:sp>
        <p:nvSpPr>
          <p:cNvPr id="7" name="TextBox 6"/>
          <p:cNvSpPr txBox="1"/>
          <p:nvPr/>
        </p:nvSpPr>
        <p:spPr>
          <a:xfrm>
            <a:off x="5791200" y="64008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 smtClean="0">
                <a:hlinkClick r:id="rId7"/>
              </a:rPr>
              <a:t>http://www.theipinionsjournal.com/index.php/2006/07/its-official-second-hand-smoke-kills/</a:t>
            </a:r>
            <a:endParaRPr lang="en-US" sz="600" dirty="0" smtClean="0"/>
          </a:p>
          <a:p>
            <a:endParaRPr lang="en-US" sz="600" dirty="0"/>
          </a:p>
        </p:txBody>
      </p:sp>
      <p:sp>
        <p:nvSpPr>
          <p:cNvPr id="8" name="TextBox 7"/>
          <p:cNvSpPr txBox="1"/>
          <p:nvPr/>
        </p:nvSpPr>
        <p:spPr>
          <a:xfrm>
            <a:off x="1524000" y="548640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Running with the Bulls </a:t>
            </a:r>
            <a:r>
              <a:rPr lang="en-US" sz="800" dirty="0" smtClean="0">
                <a:hlinkClick r:id="rId8"/>
              </a:rPr>
              <a:t>http://www.flickr.com/photos/mcmahon/4788415049/</a:t>
            </a:r>
            <a:endParaRPr lang="en-US" sz="800" dirty="0" smtClean="0"/>
          </a:p>
          <a:p>
            <a:endParaRPr lang="en-US" sz="8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6AF8-0266-49B9-A82D-0DF36FDCFB99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Concentration Fields </a:t>
            </a:r>
          </a:p>
          <a:p>
            <a:pPr lvl="1"/>
            <a:r>
              <a:rPr lang="en-US" dirty="0" smtClean="0"/>
              <a:t>From HPAC</a:t>
            </a:r>
          </a:p>
          <a:p>
            <a:r>
              <a:rPr lang="en-US" dirty="0" smtClean="0"/>
              <a:t>Environment</a:t>
            </a:r>
          </a:p>
          <a:p>
            <a:pPr lvl="1"/>
            <a:r>
              <a:rPr lang="en-US" dirty="0" smtClean="0"/>
              <a:t>Crowd</a:t>
            </a:r>
          </a:p>
          <a:p>
            <a:pPr lvl="1"/>
            <a:r>
              <a:rPr lang="en-US" dirty="0" smtClean="0"/>
              <a:t>Obstacles</a:t>
            </a:r>
          </a:p>
          <a:p>
            <a:pPr lvl="1"/>
            <a:r>
              <a:rPr lang="en-US" dirty="0" smtClean="0"/>
              <a:t>Terrain</a:t>
            </a:r>
          </a:p>
          <a:p>
            <a:pPr lvl="1"/>
            <a:r>
              <a:rPr lang="en-US" dirty="0" smtClean="0"/>
              <a:t>Egresses</a:t>
            </a:r>
          </a:p>
          <a:p>
            <a:r>
              <a:rPr lang="en-US" dirty="0" smtClean="0"/>
              <a:t>Crowd Flow Model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6AF8-0266-49B9-A82D-0DF36FDCFB99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Dosage calculation</a:t>
            </a:r>
          </a:p>
          <a:p>
            <a:pPr lvl="1"/>
            <a:r>
              <a:rPr lang="en-US" dirty="0" smtClean="0"/>
              <a:t>Dosage = ∑ Concentration × Time Step</a:t>
            </a:r>
          </a:p>
          <a:p>
            <a:r>
              <a:rPr lang="en-US" dirty="0" smtClean="0"/>
              <a:t>Crowd flow model</a:t>
            </a:r>
          </a:p>
          <a:p>
            <a:pPr lvl="1"/>
            <a:r>
              <a:rPr lang="en-US" dirty="0" smtClean="0"/>
              <a:t>Primary flow driver</a:t>
            </a:r>
          </a:p>
          <a:p>
            <a:pPr lvl="2"/>
            <a:r>
              <a:rPr lang="en-US" dirty="0" smtClean="0"/>
              <a:t>Recognize hazard</a:t>
            </a:r>
          </a:p>
          <a:p>
            <a:pPr lvl="2"/>
            <a:r>
              <a:rPr lang="en-US" dirty="0" smtClean="0"/>
              <a:t>Determine directional flow based on hazard</a:t>
            </a:r>
          </a:p>
          <a:p>
            <a:pPr lvl="3"/>
            <a:r>
              <a:rPr lang="en-US" dirty="0" smtClean="0"/>
              <a:t>Unique for differing hazard types </a:t>
            </a:r>
            <a:endParaRPr lang="en-US" dirty="0"/>
          </a:p>
          <a:p>
            <a:pPr lvl="1"/>
            <a:r>
              <a:rPr lang="en-US" dirty="0" smtClean="0"/>
              <a:t>Secondary flow drivers</a:t>
            </a:r>
          </a:p>
          <a:p>
            <a:pPr lvl="2"/>
            <a:r>
              <a:rPr lang="en-US" dirty="0" smtClean="0"/>
              <a:t>Model crowd density</a:t>
            </a:r>
          </a:p>
          <a:p>
            <a:pPr lvl="2"/>
            <a:r>
              <a:rPr lang="en-US" dirty="0" smtClean="0"/>
              <a:t>Find path of least resistance</a:t>
            </a:r>
          </a:p>
          <a:p>
            <a:pPr lvl="2"/>
            <a:r>
              <a:rPr lang="en-US" dirty="0" smtClean="0"/>
              <a:t>Find egress for escape from hazardous environment</a:t>
            </a:r>
          </a:p>
          <a:p>
            <a:pPr lvl="1"/>
            <a:r>
              <a:rPr lang="en-US" dirty="0" smtClean="0"/>
              <a:t>Selection between primary and secondary flow factors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6AF8-0266-49B9-A82D-0DF36FDCFB99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extBox 155"/>
          <p:cNvSpPr txBox="1"/>
          <p:nvPr/>
        </p:nvSpPr>
        <p:spPr>
          <a:xfrm>
            <a:off x="7010400" y="4114800"/>
            <a:ext cx="762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Moved out</a:t>
            </a:r>
            <a:endParaRPr lang="en-US" sz="900" dirty="0"/>
          </a:p>
        </p:txBody>
      </p:sp>
      <p:sp>
        <p:nvSpPr>
          <p:cNvPr id="157" name="TextBox 156"/>
          <p:cNvSpPr txBox="1"/>
          <p:nvPr/>
        </p:nvSpPr>
        <p:spPr>
          <a:xfrm>
            <a:off x="7696200" y="4114800"/>
            <a:ext cx="685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Moved in</a:t>
            </a:r>
            <a:endParaRPr lang="en-US" sz="900" dirty="0"/>
          </a:p>
        </p:txBody>
      </p:sp>
      <p:sp>
        <p:nvSpPr>
          <p:cNvPr id="158" name="TextBox 157"/>
          <p:cNvSpPr txBox="1"/>
          <p:nvPr/>
        </p:nvSpPr>
        <p:spPr>
          <a:xfrm>
            <a:off x="8305800" y="4114800"/>
            <a:ext cx="762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Stayed in</a:t>
            </a:r>
            <a:endParaRPr lang="en-US" sz="900" dirty="0"/>
          </a:p>
        </p:txBody>
      </p:sp>
      <p:sp>
        <p:nvSpPr>
          <p:cNvPr id="377" name="Rectangle 376"/>
          <p:cNvSpPr/>
          <p:nvPr/>
        </p:nvSpPr>
        <p:spPr>
          <a:xfrm>
            <a:off x="2438400" y="2438400"/>
            <a:ext cx="533400" cy="5334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378" name="Rectangle 377"/>
          <p:cNvSpPr/>
          <p:nvPr/>
        </p:nvSpPr>
        <p:spPr>
          <a:xfrm>
            <a:off x="2971800" y="2438400"/>
            <a:ext cx="533400" cy="5334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379" name="Rectangle 378"/>
          <p:cNvSpPr/>
          <p:nvPr/>
        </p:nvSpPr>
        <p:spPr>
          <a:xfrm>
            <a:off x="3505200" y="2438400"/>
            <a:ext cx="533400" cy="5334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55" name="Rectangle 254"/>
          <p:cNvSpPr/>
          <p:nvPr/>
        </p:nvSpPr>
        <p:spPr>
          <a:xfrm>
            <a:off x="7010400" y="2438400"/>
            <a:ext cx="533400" cy="5334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7" name="Rectangle 256"/>
          <p:cNvSpPr/>
          <p:nvPr/>
        </p:nvSpPr>
        <p:spPr>
          <a:xfrm>
            <a:off x="8077200" y="2438400"/>
            <a:ext cx="533400" cy="5334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6" name="Rectangle 255"/>
          <p:cNvSpPr/>
          <p:nvPr/>
        </p:nvSpPr>
        <p:spPr>
          <a:xfrm>
            <a:off x="7543800" y="2438400"/>
            <a:ext cx="533400" cy="5334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8" name="Rectangle 257"/>
          <p:cNvSpPr/>
          <p:nvPr/>
        </p:nvSpPr>
        <p:spPr>
          <a:xfrm>
            <a:off x="7010400" y="2971800"/>
            <a:ext cx="533400" cy="5334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9" name="Rectangle 258"/>
          <p:cNvSpPr/>
          <p:nvPr/>
        </p:nvSpPr>
        <p:spPr>
          <a:xfrm>
            <a:off x="8077200" y="2971800"/>
            <a:ext cx="533400" cy="5334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0" name="Rectangle 259"/>
          <p:cNvSpPr/>
          <p:nvPr/>
        </p:nvSpPr>
        <p:spPr>
          <a:xfrm>
            <a:off x="7010400" y="3505200"/>
            <a:ext cx="533400" cy="533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1" name="Rectangle 260"/>
          <p:cNvSpPr/>
          <p:nvPr/>
        </p:nvSpPr>
        <p:spPr>
          <a:xfrm>
            <a:off x="7543800" y="3505200"/>
            <a:ext cx="533400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2" name="Rectangle 261"/>
          <p:cNvSpPr/>
          <p:nvPr/>
        </p:nvSpPr>
        <p:spPr>
          <a:xfrm>
            <a:off x="8077200" y="3505200"/>
            <a:ext cx="533400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6" name="Rectangle 295"/>
          <p:cNvSpPr/>
          <p:nvPr/>
        </p:nvSpPr>
        <p:spPr>
          <a:xfrm>
            <a:off x="7543800" y="2971800"/>
            <a:ext cx="533400" cy="5334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54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Quasi-Macroscopic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True Macroscopic</a:t>
            </a:r>
            <a:endParaRPr lang="en-US" dirty="0"/>
          </a:p>
        </p:txBody>
      </p:sp>
      <p:sp>
        <p:nvSpPr>
          <p:cNvPr id="446" name="Content Placeholder 445"/>
          <p:cNvSpPr>
            <a:spLocks noGrp="1"/>
          </p:cNvSpPr>
          <p:nvPr>
            <p:ph sz="half" idx="2"/>
          </p:nvPr>
        </p:nvSpPr>
        <p:spPr>
          <a:xfrm>
            <a:off x="457200" y="4572001"/>
            <a:ext cx="4040188" cy="155416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Model density flow</a:t>
            </a:r>
          </a:p>
          <a:p>
            <a:r>
              <a:rPr lang="en-US" dirty="0" smtClean="0"/>
              <a:t>Know density but not who went where</a:t>
            </a:r>
          </a:p>
          <a:p>
            <a:r>
              <a:rPr lang="en-US" dirty="0" smtClean="0"/>
              <a:t>No way to know who got what exposure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Quasi-Macroscopic</a:t>
            </a:r>
            <a:endParaRPr lang="en-US" dirty="0"/>
          </a:p>
        </p:txBody>
      </p:sp>
      <p:sp>
        <p:nvSpPr>
          <p:cNvPr id="447" name="Content Placeholder 446"/>
          <p:cNvSpPr>
            <a:spLocks noGrp="1"/>
          </p:cNvSpPr>
          <p:nvPr>
            <p:ph sz="quarter" idx="4"/>
          </p:nvPr>
        </p:nvSpPr>
        <p:spPr>
          <a:xfrm>
            <a:off x="4645025" y="4572001"/>
            <a:ext cx="4041775" cy="155416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Model “individual” in flow</a:t>
            </a:r>
          </a:p>
          <a:p>
            <a:r>
              <a:rPr lang="en-US" sz="2000" dirty="0" smtClean="0"/>
              <a:t>Track who went where</a:t>
            </a:r>
          </a:p>
          <a:p>
            <a:r>
              <a:rPr lang="en-US" sz="2000" dirty="0" smtClean="0"/>
              <a:t>Track exposure of each “individual”</a:t>
            </a:r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029200" y="2438400"/>
            <a:ext cx="533400" cy="5334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562600" y="2438400"/>
            <a:ext cx="533400" cy="5334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96000" y="2438400"/>
            <a:ext cx="533400" cy="5334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29200" y="2971800"/>
            <a:ext cx="533400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096000" y="2971800"/>
            <a:ext cx="533400" cy="533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029200" y="3505200"/>
            <a:ext cx="533400" cy="533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562600" y="3505200"/>
            <a:ext cx="533400" cy="533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096000" y="3505200"/>
            <a:ext cx="533400" cy="533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5181600" y="31242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Oval 47"/>
          <p:cNvSpPr/>
          <p:nvPr/>
        </p:nvSpPr>
        <p:spPr>
          <a:xfrm>
            <a:off x="5334000" y="33528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6477000" y="28194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Oval 52"/>
          <p:cNvSpPr/>
          <p:nvPr/>
        </p:nvSpPr>
        <p:spPr>
          <a:xfrm>
            <a:off x="6248400" y="30480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Oval 53"/>
          <p:cNvSpPr/>
          <p:nvPr/>
        </p:nvSpPr>
        <p:spPr>
          <a:xfrm>
            <a:off x="6172200" y="33528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Oval 55"/>
          <p:cNvSpPr/>
          <p:nvPr/>
        </p:nvSpPr>
        <p:spPr>
          <a:xfrm>
            <a:off x="5867400" y="26670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Oval 56"/>
          <p:cNvSpPr/>
          <p:nvPr/>
        </p:nvSpPr>
        <p:spPr>
          <a:xfrm>
            <a:off x="5715000" y="26670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Oval 57"/>
          <p:cNvSpPr/>
          <p:nvPr/>
        </p:nvSpPr>
        <p:spPr>
          <a:xfrm>
            <a:off x="5715000" y="25146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Oval 58"/>
          <p:cNvSpPr/>
          <p:nvPr/>
        </p:nvSpPr>
        <p:spPr>
          <a:xfrm>
            <a:off x="5867400" y="25146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Oval 59"/>
          <p:cNvSpPr/>
          <p:nvPr/>
        </p:nvSpPr>
        <p:spPr>
          <a:xfrm>
            <a:off x="5943600" y="27432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Oval 61"/>
          <p:cNvSpPr/>
          <p:nvPr/>
        </p:nvSpPr>
        <p:spPr>
          <a:xfrm>
            <a:off x="5943600" y="25908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Oval 62"/>
          <p:cNvSpPr/>
          <p:nvPr/>
        </p:nvSpPr>
        <p:spPr>
          <a:xfrm>
            <a:off x="5791200" y="28194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Oval 64"/>
          <p:cNvSpPr/>
          <p:nvPr/>
        </p:nvSpPr>
        <p:spPr>
          <a:xfrm>
            <a:off x="5867400" y="35814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Oval 65"/>
          <p:cNvSpPr/>
          <p:nvPr/>
        </p:nvSpPr>
        <p:spPr>
          <a:xfrm>
            <a:off x="6172200" y="27432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Oval 66"/>
          <p:cNvSpPr/>
          <p:nvPr/>
        </p:nvSpPr>
        <p:spPr>
          <a:xfrm>
            <a:off x="5410200" y="28194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Oval 67"/>
          <p:cNvSpPr/>
          <p:nvPr/>
        </p:nvSpPr>
        <p:spPr>
          <a:xfrm>
            <a:off x="5105400" y="28194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Oval 68"/>
          <p:cNvSpPr/>
          <p:nvPr/>
        </p:nvSpPr>
        <p:spPr>
          <a:xfrm>
            <a:off x="5257800" y="27432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Oval 69"/>
          <p:cNvSpPr/>
          <p:nvPr/>
        </p:nvSpPr>
        <p:spPr>
          <a:xfrm>
            <a:off x="5410200" y="35814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Oval 70"/>
          <p:cNvSpPr/>
          <p:nvPr/>
        </p:nvSpPr>
        <p:spPr>
          <a:xfrm>
            <a:off x="5181600" y="35814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Oval 71"/>
          <p:cNvSpPr/>
          <p:nvPr/>
        </p:nvSpPr>
        <p:spPr>
          <a:xfrm>
            <a:off x="5410200" y="38100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Oval 72"/>
          <p:cNvSpPr/>
          <p:nvPr/>
        </p:nvSpPr>
        <p:spPr>
          <a:xfrm>
            <a:off x="5638800" y="35814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Oval 73"/>
          <p:cNvSpPr/>
          <p:nvPr/>
        </p:nvSpPr>
        <p:spPr>
          <a:xfrm>
            <a:off x="6477000" y="32766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Oval 74"/>
          <p:cNvSpPr/>
          <p:nvPr/>
        </p:nvSpPr>
        <p:spPr>
          <a:xfrm>
            <a:off x="6477000" y="30480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Oval 79"/>
          <p:cNvSpPr/>
          <p:nvPr/>
        </p:nvSpPr>
        <p:spPr>
          <a:xfrm>
            <a:off x="6477000" y="26670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Oval 80"/>
          <p:cNvSpPr/>
          <p:nvPr/>
        </p:nvSpPr>
        <p:spPr>
          <a:xfrm>
            <a:off x="6400800" y="25146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" name="Oval 81"/>
          <p:cNvSpPr/>
          <p:nvPr/>
        </p:nvSpPr>
        <p:spPr>
          <a:xfrm>
            <a:off x="6172200" y="25146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" name="Oval 87"/>
          <p:cNvSpPr/>
          <p:nvPr/>
        </p:nvSpPr>
        <p:spPr>
          <a:xfrm>
            <a:off x="6400800" y="38862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9" name="Oval 88"/>
          <p:cNvSpPr/>
          <p:nvPr/>
        </p:nvSpPr>
        <p:spPr>
          <a:xfrm>
            <a:off x="5410200" y="26670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0" name="Oval 89"/>
          <p:cNvSpPr/>
          <p:nvPr/>
        </p:nvSpPr>
        <p:spPr>
          <a:xfrm>
            <a:off x="5638800" y="27432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1" name="Oval 90"/>
          <p:cNvSpPr/>
          <p:nvPr/>
        </p:nvSpPr>
        <p:spPr>
          <a:xfrm>
            <a:off x="5638800" y="25908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2" name="Oval 91"/>
          <p:cNvSpPr/>
          <p:nvPr/>
        </p:nvSpPr>
        <p:spPr>
          <a:xfrm>
            <a:off x="5410200" y="25146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3" name="Oval 92"/>
          <p:cNvSpPr/>
          <p:nvPr/>
        </p:nvSpPr>
        <p:spPr>
          <a:xfrm>
            <a:off x="6400800" y="37338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4" name="Oval 93"/>
          <p:cNvSpPr/>
          <p:nvPr/>
        </p:nvSpPr>
        <p:spPr>
          <a:xfrm>
            <a:off x="6172200" y="35814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562600" y="2971800"/>
            <a:ext cx="533400" cy="5334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54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Oval 43"/>
          <p:cNvSpPr/>
          <p:nvPr/>
        </p:nvSpPr>
        <p:spPr>
          <a:xfrm>
            <a:off x="5715000" y="31242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Oval 44"/>
          <p:cNvSpPr/>
          <p:nvPr/>
        </p:nvSpPr>
        <p:spPr>
          <a:xfrm>
            <a:off x="5943600" y="32766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Oval 45"/>
          <p:cNvSpPr/>
          <p:nvPr/>
        </p:nvSpPr>
        <p:spPr>
          <a:xfrm>
            <a:off x="5943600" y="30480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5638800" y="30480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Oval 54"/>
          <p:cNvSpPr/>
          <p:nvPr/>
        </p:nvSpPr>
        <p:spPr>
          <a:xfrm>
            <a:off x="5791200" y="32766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Oval 60"/>
          <p:cNvSpPr/>
          <p:nvPr/>
        </p:nvSpPr>
        <p:spPr>
          <a:xfrm>
            <a:off x="5943600" y="31242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Oval 63"/>
          <p:cNvSpPr/>
          <p:nvPr/>
        </p:nvSpPr>
        <p:spPr>
          <a:xfrm>
            <a:off x="5638800" y="32766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3" name="Oval 262"/>
          <p:cNvSpPr/>
          <p:nvPr/>
        </p:nvSpPr>
        <p:spPr>
          <a:xfrm>
            <a:off x="7010400" y="31242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4" name="Oval 263"/>
          <p:cNvSpPr/>
          <p:nvPr/>
        </p:nvSpPr>
        <p:spPr>
          <a:xfrm>
            <a:off x="7162800" y="33528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7" name="Oval 266"/>
          <p:cNvSpPr/>
          <p:nvPr/>
        </p:nvSpPr>
        <p:spPr>
          <a:xfrm>
            <a:off x="8305800" y="35814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8" name="Oval 267"/>
          <p:cNvSpPr/>
          <p:nvPr/>
        </p:nvSpPr>
        <p:spPr>
          <a:xfrm>
            <a:off x="7924800" y="3048000"/>
            <a:ext cx="76200" cy="762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9" name="Oval 268"/>
          <p:cNvSpPr/>
          <p:nvPr/>
        </p:nvSpPr>
        <p:spPr>
          <a:xfrm>
            <a:off x="7772400" y="27432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0" name="Oval 269"/>
          <p:cNvSpPr/>
          <p:nvPr/>
        </p:nvSpPr>
        <p:spPr>
          <a:xfrm>
            <a:off x="7772400" y="25146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1" name="Oval 270"/>
          <p:cNvSpPr/>
          <p:nvPr/>
        </p:nvSpPr>
        <p:spPr>
          <a:xfrm>
            <a:off x="8001000" y="25908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2" name="Oval 271"/>
          <p:cNvSpPr/>
          <p:nvPr/>
        </p:nvSpPr>
        <p:spPr>
          <a:xfrm>
            <a:off x="8305800" y="31242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3" name="Oval 272"/>
          <p:cNvSpPr/>
          <p:nvPr/>
        </p:nvSpPr>
        <p:spPr>
          <a:xfrm>
            <a:off x="8153400" y="27432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4" name="Oval 273"/>
          <p:cNvSpPr/>
          <p:nvPr/>
        </p:nvSpPr>
        <p:spPr>
          <a:xfrm>
            <a:off x="7772400" y="3048000"/>
            <a:ext cx="76200" cy="762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6" name="Oval 275"/>
          <p:cNvSpPr/>
          <p:nvPr/>
        </p:nvSpPr>
        <p:spPr>
          <a:xfrm>
            <a:off x="8458200" y="32766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7" name="Oval 276"/>
          <p:cNvSpPr/>
          <p:nvPr/>
        </p:nvSpPr>
        <p:spPr>
          <a:xfrm>
            <a:off x="7239000" y="30480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8" name="Oval 277"/>
          <p:cNvSpPr/>
          <p:nvPr/>
        </p:nvSpPr>
        <p:spPr>
          <a:xfrm>
            <a:off x="7086600" y="26670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9" name="Oval 278"/>
          <p:cNvSpPr/>
          <p:nvPr/>
        </p:nvSpPr>
        <p:spPr>
          <a:xfrm>
            <a:off x="7315200" y="32004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1" name="Oval 280"/>
          <p:cNvSpPr/>
          <p:nvPr/>
        </p:nvSpPr>
        <p:spPr>
          <a:xfrm>
            <a:off x="7162800" y="35814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2" name="Oval 281"/>
          <p:cNvSpPr/>
          <p:nvPr/>
        </p:nvSpPr>
        <p:spPr>
          <a:xfrm>
            <a:off x="7391400" y="38100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3" name="Oval 282"/>
          <p:cNvSpPr/>
          <p:nvPr/>
        </p:nvSpPr>
        <p:spPr>
          <a:xfrm>
            <a:off x="7772400" y="38100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5" name="Oval 284"/>
          <p:cNvSpPr/>
          <p:nvPr/>
        </p:nvSpPr>
        <p:spPr>
          <a:xfrm>
            <a:off x="8229600" y="25146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7" name="Oval 286"/>
          <p:cNvSpPr/>
          <p:nvPr/>
        </p:nvSpPr>
        <p:spPr>
          <a:xfrm>
            <a:off x="8534400" y="26670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8" name="Oval 287"/>
          <p:cNvSpPr/>
          <p:nvPr/>
        </p:nvSpPr>
        <p:spPr>
          <a:xfrm>
            <a:off x="8382000" y="27432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0" name="Oval 289"/>
          <p:cNvSpPr/>
          <p:nvPr/>
        </p:nvSpPr>
        <p:spPr>
          <a:xfrm>
            <a:off x="7239000" y="26670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1" name="Oval 290"/>
          <p:cNvSpPr/>
          <p:nvPr/>
        </p:nvSpPr>
        <p:spPr>
          <a:xfrm>
            <a:off x="7620000" y="27432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2" name="Oval 291"/>
          <p:cNvSpPr/>
          <p:nvPr/>
        </p:nvSpPr>
        <p:spPr>
          <a:xfrm>
            <a:off x="7696200" y="25908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3" name="Oval 292"/>
          <p:cNvSpPr/>
          <p:nvPr/>
        </p:nvSpPr>
        <p:spPr>
          <a:xfrm>
            <a:off x="7391400" y="25908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5" name="Oval 294"/>
          <p:cNvSpPr/>
          <p:nvPr/>
        </p:nvSpPr>
        <p:spPr>
          <a:xfrm>
            <a:off x="8305800" y="38100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7" name="Oval 296"/>
          <p:cNvSpPr/>
          <p:nvPr/>
        </p:nvSpPr>
        <p:spPr>
          <a:xfrm flipV="1">
            <a:off x="7620000" y="3352800"/>
            <a:ext cx="76200" cy="762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8" name="Oval 297"/>
          <p:cNvSpPr/>
          <p:nvPr/>
        </p:nvSpPr>
        <p:spPr>
          <a:xfrm>
            <a:off x="8229600" y="34290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9" name="Oval 298"/>
          <p:cNvSpPr/>
          <p:nvPr/>
        </p:nvSpPr>
        <p:spPr>
          <a:xfrm>
            <a:off x="7848600" y="3276600"/>
            <a:ext cx="76200" cy="762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00" name="Oval 299"/>
          <p:cNvSpPr/>
          <p:nvPr/>
        </p:nvSpPr>
        <p:spPr>
          <a:xfrm>
            <a:off x="7696200" y="3200400"/>
            <a:ext cx="76200" cy="762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1" name="Oval 300"/>
          <p:cNvSpPr/>
          <p:nvPr/>
        </p:nvSpPr>
        <p:spPr>
          <a:xfrm>
            <a:off x="7696200" y="36576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2" name="Oval 301"/>
          <p:cNvSpPr/>
          <p:nvPr/>
        </p:nvSpPr>
        <p:spPr>
          <a:xfrm>
            <a:off x="8153400" y="31242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3" name="Oval 302"/>
          <p:cNvSpPr/>
          <p:nvPr/>
        </p:nvSpPr>
        <p:spPr>
          <a:xfrm>
            <a:off x="7391400" y="35814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33" name="Straight Arrow Connector 232"/>
          <p:cNvCxnSpPr>
            <a:endCxn id="302" idx="2"/>
          </p:cNvCxnSpPr>
          <p:nvPr/>
        </p:nvCxnSpPr>
        <p:spPr>
          <a:xfrm>
            <a:off x="8001000" y="3124200"/>
            <a:ext cx="152400" cy="3810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Arrow Connector 236"/>
          <p:cNvCxnSpPr>
            <a:endCxn id="298" idx="2"/>
          </p:cNvCxnSpPr>
          <p:nvPr/>
        </p:nvCxnSpPr>
        <p:spPr>
          <a:xfrm>
            <a:off x="8001000" y="3352800"/>
            <a:ext cx="228600" cy="11430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Arrow Connector 240"/>
          <p:cNvCxnSpPr>
            <a:endCxn id="303" idx="7"/>
          </p:cNvCxnSpPr>
          <p:nvPr/>
        </p:nvCxnSpPr>
        <p:spPr>
          <a:xfrm rot="5400000">
            <a:off x="7380242" y="3352800"/>
            <a:ext cx="315959" cy="163559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Arrow Connector 249"/>
          <p:cNvCxnSpPr>
            <a:endCxn id="301" idx="7"/>
          </p:cNvCxnSpPr>
          <p:nvPr/>
        </p:nvCxnSpPr>
        <p:spPr>
          <a:xfrm rot="5400000">
            <a:off x="7609636" y="3504406"/>
            <a:ext cx="315959" cy="12747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Straight Arrow Connector 251"/>
          <p:cNvCxnSpPr>
            <a:endCxn id="286" idx="2"/>
          </p:cNvCxnSpPr>
          <p:nvPr/>
        </p:nvCxnSpPr>
        <p:spPr>
          <a:xfrm rot="16200000" flipH="1">
            <a:off x="7410450" y="2952750"/>
            <a:ext cx="266700" cy="15240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" name="Oval 265"/>
          <p:cNvSpPr/>
          <p:nvPr/>
        </p:nvSpPr>
        <p:spPr>
          <a:xfrm>
            <a:off x="8382000" y="25146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4" name="Oval 283"/>
          <p:cNvSpPr/>
          <p:nvPr/>
        </p:nvSpPr>
        <p:spPr>
          <a:xfrm>
            <a:off x="8534400" y="25146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6" name="Oval 285"/>
          <p:cNvSpPr/>
          <p:nvPr/>
        </p:nvSpPr>
        <p:spPr>
          <a:xfrm>
            <a:off x="7620000" y="3124200"/>
            <a:ext cx="76200" cy="762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316" name="Straight Arrow Connector 315"/>
          <p:cNvCxnSpPr>
            <a:endCxn id="274" idx="0"/>
          </p:cNvCxnSpPr>
          <p:nvPr/>
        </p:nvCxnSpPr>
        <p:spPr>
          <a:xfrm rot="16200000" flipH="1">
            <a:off x="7715250" y="2952750"/>
            <a:ext cx="152400" cy="3810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Straight Arrow Connector 318"/>
          <p:cNvCxnSpPr>
            <a:endCxn id="268" idx="0"/>
          </p:cNvCxnSpPr>
          <p:nvPr/>
        </p:nvCxnSpPr>
        <p:spPr>
          <a:xfrm rot="16200000" flipH="1">
            <a:off x="7829550" y="2914650"/>
            <a:ext cx="228600" cy="3810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" name="Rectangle 321"/>
          <p:cNvSpPr/>
          <p:nvPr/>
        </p:nvSpPr>
        <p:spPr>
          <a:xfrm>
            <a:off x="2438400" y="2971800"/>
            <a:ext cx="533400" cy="5334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323" name="Rectangle 322"/>
          <p:cNvSpPr/>
          <p:nvPr/>
        </p:nvSpPr>
        <p:spPr>
          <a:xfrm>
            <a:off x="3505200" y="2971800"/>
            <a:ext cx="533400" cy="5334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324" name="Rectangle 323"/>
          <p:cNvSpPr/>
          <p:nvPr/>
        </p:nvSpPr>
        <p:spPr>
          <a:xfrm>
            <a:off x="2438400" y="3505200"/>
            <a:ext cx="533400" cy="533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325" name="Rectangle 324"/>
          <p:cNvSpPr/>
          <p:nvPr/>
        </p:nvSpPr>
        <p:spPr>
          <a:xfrm>
            <a:off x="2971800" y="3505200"/>
            <a:ext cx="533400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326" name="Rectangle 325"/>
          <p:cNvSpPr/>
          <p:nvPr/>
        </p:nvSpPr>
        <p:spPr>
          <a:xfrm>
            <a:off x="3505200" y="3505200"/>
            <a:ext cx="533400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327" name="Rectangle 326"/>
          <p:cNvSpPr/>
          <p:nvPr/>
        </p:nvSpPr>
        <p:spPr>
          <a:xfrm>
            <a:off x="2971800" y="2971800"/>
            <a:ext cx="533400" cy="5334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54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328" name="Rectangle 327"/>
          <p:cNvSpPr/>
          <p:nvPr/>
        </p:nvSpPr>
        <p:spPr>
          <a:xfrm>
            <a:off x="457200" y="2438400"/>
            <a:ext cx="533400" cy="5334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9" name="Rectangle 328"/>
          <p:cNvSpPr/>
          <p:nvPr/>
        </p:nvSpPr>
        <p:spPr>
          <a:xfrm>
            <a:off x="990600" y="2438400"/>
            <a:ext cx="533400" cy="5334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0" name="Rectangle 329"/>
          <p:cNvSpPr/>
          <p:nvPr/>
        </p:nvSpPr>
        <p:spPr>
          <a:xfrm>
            <a:off x="1524000" y="2438400"/>
            <a:ext cx="533400" cy="5334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1" name="Rectangle 330"/>
          <p:cNvSpPr/>
          <p:nvPr/>
        </p:nvSpPr>
        <p:spPr>
          <a:xfrm>
            <a:off x="457200" y="2971800"/>
            <a:ext cx="533400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332" name="Rectangle 331"/>
          <p:cNvSpPr/>
          <p:nvPr/>
        </p:nvSpPr>
        <p:spPr>
          <a:xfrm>
            <a:off x="1524000" y="2971800"/>
            <a:ext cx="533400" cy="533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333" name="Rectangle 332"/>
          <p:cNvSpPr/>
          <p:nvPr/>
        </p:nvSpPr>
        <p:spPr>
          <a:xfrm>
            <a:off x="457200" y="3505200"/>
            <a:ext cx="533400" cy="533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334" name="Rectangle 333"/>
          <p:cNvSpPr/>
          <p:nvPr/>
        </p:nvSpPr>
        <p:spPr>
          <a:xfrm>
            <a:off x="990600" y="3505200"/>
            <a:ext cx="533400" cy="533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335" name="Rectangle 334"/>
          <p:cNvSpPr/>
          <p:nvPr/>
        </p:nvSpPr>
        <p:spPr>
          <a:xfrm>
            <a:off x="1524000" y="3505200"/>
            <a:ext cx="533400" cy="533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369" name="Rectangle 368"/>
          <p:cNvSpPr/>
          <p:nvPr/>
        </p:nvSpPr>
        <p:spPr>
          <a:xfrm>
            <a:off x="990600" y="2971800"/>
            <a:ext cx="533400" cy="5334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54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422" name="TextBox 421"/>
          <p:cNvSpPr txBox="1"/>
          <p:nvPr/>
        </p:nvSpPr>
        <p:spPr>
          <a:xfrm>
            <a:off x="990600" y="30480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i="1" dirty="0" smtClean="0"/>
              <a:t>ρ</a:t>
            </a:r>
            <a:r>
              <a:rPr lang="en-US" sz="1200" dirty="0" smtClean="0"/>
              <a:t>=7</a:t>
            </a:r>
            <a:endParaRPr lang="en-US" sz="1200" dirty="0"/>
          </a:p>
        </p:txBody>
      </p:sp>
      <p:sp>
        <p:nvSpPr>
          <p:cNvPr id="423" name="TextBox 422"/>
          <p:cNvSpPr txBox="1"/>
          <p:nvPr/>
        </p:nvSpPr>
        <p:spPr>
          <a:xfrm>
            <a:off x="1524000" y="30480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i="1" dirty="0" smtClean="0"/>
              <a:t>ρ</a:t>
            </a:r>
            <a:r>
              <a:rPr lang="en-US" sz="1200" dirty="0" smtClean="0"/>
              <a:t>=4</a:t>
            </a:r>
            <a:endParaRPr lang="en-US" sz="1200" dirty="0"/>
          </a:p>
        </p:txBody>
      </p:sp>
      <p:sp>
        <p:nvSpPr>
          <p:cNvPr id="424" name="TextBox 423"/>
          <p:cNvSpPr txBox="1"/>
          <p:nvPr/>
        </p:nvSpPr>
        <p:spPr>
          <a:xfrm>
            <a:off x="457200" y="30480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i="1" dirty="0" smtClean="0"/>
              <a:t>ρ</a:t>
            </a:r>
            <a:r>
              <a:rPr lang="en-US" sz="1200" dirty="0" smtClean="0"/>
              <a:t>=2</a:t>
            </a:r>
            <a:endParaRPr lang="en-US" sz="1200" dirty="0"/>
          </a:p>
        </p:txBody>
      </p:sp>
      <p:sp>
        <p:nvSpPr>
          <p:cNvPr id="425" name="TextBox 424"/>
          <p:cNvSpPr txBox="1"/>
          <p:nvPr/>
        </p:nvSpPr>
        <p:spPr>
          <a:xfrm>
            <a:off x="990600" y="2587823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i="1" dirty="0" smtClean="0"/>
              <a:t>ρ</a:t>
            </a:r>
            <a:r>
              <a:rPr lang="en-US" sz="1200" dirty="0" smtClean="0"/>
              <a:t>=9</a:t>
            </a:r>
            <a:endParaRPr lang="en-US" sz="1200" dirty="0"/>
          </a:p>
        </p:txBody>
      </p:sp>
      <p:sp>
        <p:nvSpPr>
          <p:cNvPr id="426" name="TextBox 425"/>
          <p:cNvSpPr txBox="1"/>
          <p:nvPr/>
        </p:nvSpPr>
        <p:spPr>
          <a:xfrm>
            <a:off x="1524000" y="25908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i="1" dirty="0" smtClean="0"/>
              <a:t>ρ</a:t>
            </a:r>
            <a:r>
              <a:rPr lang="en-US" sz="1200" dirty="0" smtClean="0"/>
              <a:t>=5</a:t>
            </a:r>
            <a:endParaRPr lang="en-US" sz="1200" dirty="0"/>
          </a:p>
        </p:txBody>
      </p:sp>
      <p:sp>
        <p:nvSpPr>
          <p:cNvPr id="427" name="TextBox 426"/>
          <p:cNvSpPr txBox="1"/>
          <p:nvPr/>
        </p:nvSpPr>
        <p:spPr>
          <a:xfrm>
            <a:off x="457200" y="25908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i="1" dirty="0" smtClean="0"/>
              <a:t>ρ</a:t>
            </a:r>
            <a:r>
              <a:rPr lang="en-US" sz="1200" dirty="0" smtClean="0"/>
              <a:t>=5</a:t>
            </a:r>
            <a:endParaRPr lang="en-US" sz="1200" dirty="0"/>
          </a:p>
        </p:txBody>
      </p:sp>
      <p:sp>
        <p:nvSpPr>
          <p:cNvPr id="428" name="TextBox 427"/>
          <p:cNvSpPr txBox="1"/>
          <p:nvPr/>
        </p:nvSpPr>
        <p:spPr>
          <a:xfrm>
            <a:off x="457200" y="35814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i="1" dirty="0" smtClean="0"/>
              <a:t>ρ</a:t>
            </a:r>
            <a:r>
              <a:rPr lang="en-US" sz="1200" dirty="0" smtClean="0"/>
              <a:t>=3</a:t>
            </a:r>
            <a:endParaRPr lang="en-US" sz="1200" dirty="0"/>
          </a:p>
        </p:txBody>
      </p:sp>
      <p:sp>
        <p:nvSpPr>
          <p:cNvPr id="429" name="TextBox 428"/>
          <p:cNvSpPr txBox="1"/>
          <p:nvPr/>
        </p:nvSpPr>
        <p:spPr>
          <a:xfrm>
            <a:off x="990600" y="35814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i="1" dirty="0" smtClean="0"/>
              <a:t>ρ</a:t>
            </a:r>
            <a:r>
              <a:rPr lang="en-US" sz="1200" dirty="0" smtClean="0"/>
              <a:t>=2</a:t>
            </a:r>
            <a:endParaRPr lang="en-US" sz="1200" dirty="0"/>
          </a:p>
        </p:txBody>
      </p:sp>
      <p:sp>
        <p:nvSpPr>
          <p:cNvPr id="430" name="TextBox 429"/>
          <p:cNvSpPr txBox="1"/>
          <p:nvPr/>
        </p:nvSpPr>
        <p:spPr>
          <a:xfrm>
            <a:off x="1524000" y="35814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i="1" dirty="0" smtClean="0"/>
              <a:t>ρ</a:t>
            </a:r>
            <a:r>
              <a:rPr lang="en-US" sz="1200" dirty="0" smtClean="0"/>
              <a:t>=3</a:t>
            </a:r>
            <a:endParaRPr lang="en-US" sz="1200" dirty="0"/>
          </a:p>
        </p:txBody>
      </p:sp>
      <p:sp>
        <p:nvSpPr>
          <p:cNvPr id="431" name="TextBox 430"/>
          <p:cNvSpPr txBox="1"/>
          <p:nvPr/>
        </p:nvSpPr>
        <p:spPr>
          <a:xfrm>
            <a:off x="2438400" y="2587823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i="1" dirty="0" smtClean="0"/>
              <a:t>ρ</a:t>
            </a:r>
            <a:r>
              <a:rPr lang="en-US" sz="1200" dirty="0" smtClean="0"/>
              <a:t>=3</a:t>
            </a:r>
            <a:endParaRPr lang="en-US" sz="1200" dirty="0"/>
          </a:p>
        </p:txBody>
      </p:sp>
      <p:sp>
        <p:nvSpPr>
          <p:cNvPr id="432" name="TextBox 431"/>
          <p:cNvSpPr txBox="1"/>
          <p:nvPr/>
        </p:nvSpPr>
        <p:spPr>
          <a:xfrm>
            <a:off x="2971800" y="2587823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i="1" dirty="0" smtClean="0"/>
              <a:t>ρ</a:t>
            </a:r>
            <a:r>
              <a:rPr lang="en-US" sz="1200" dirty="0" smtClean="0"/>
              <a:t>=5</a:t>
            </a:r>
            <a:endParaRPr lang="en-US" sz="1200" dirty="0"/>
          </a:p>
        </p:txBody>
      </p:sp>
      <p:sp>
        <p:nvSpPr>
          <p:cNvPr id="433" name="TextBox 432"/>
          <p:cNvSpPr txBox="1"/>
          <p:nvPr/>
        </p:nvSpPr>
        <p:spPr>
          <a:xfrm>
            <a:off x="3505200" y="2587823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i="1" dirty="0" smtClean="0"/>
              <a:t>ρ</a:t>
            </a:r>
            <a:r>
              <a:rPr lang="en-US" sz="1200" dirty="0" smtClean="0"/>
              <a:t>=6</a:t>
            </a:r>
            <a:endParaRPr lang="en-US" sz="1200" dirty="0"/>
          </a:p>
        </p:txBody>
      </p:sp>
      <p:sp>
        <p:nvSpPr>
          <p:cNvPr id="434" name="TextBox 433"/>
          <p:cNvSpPr txBox="1"/>
          <p:nvPr/>
        </p:nvSpPr>
        <p:spPr>
          <a:xfrm>
            <a:off x="2438400" y="30480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i="1" dirty="0" smtClean="0"/>
              <a:t>ρ</a:t>
            </a:r>
            <a:r>
              <a:rPr lang="en-US" sz="1200" dirty="0" smtClean="0"/>
              <a:t>=4</a:t>
            </a:r>
            <a:endParaRPr lang="en-US" sz="1200" dirty="0"/>
          </a:p>
        </p:txBody>
      </p:sp>
      <p:sp>
        <p:nvSpPr>
          <p:cNvPr id="435" name="TextBox 434"/>
          <p:cNvSpPr txBox="1"/>
          <p:nvPr/>
        </p:nvSpPr>
        <p:spPr>
          <a:xfrm>
            <a:off x="2971800" y="30480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i="1" dirty="0" smtClean="0"/>
              <a:t>ρ</a:t>
            </a:r>
            <a:r>
              <a:rPr lang="en-US" sz="1200" dirty="0" smtClean="0"/>
              <a:t>=6</a:t>
            </a:r>
            <a:endParaRPr lang="en-US" sz="1200" dirty="0"/>
          </a:p>
        </p:txBody>
      </p:sp>
      <p:sp>
        <p:nvSpPr>
          <p:cNvPr id="436" name="TextBox 435"/>
          <p:cNvSpPr txBox="1"/>
          <p:nvPr/>
        </p:nvSpPr>
        <p:spPr>
          <a:xfrm>
            <a:off x="3505200" y="30480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i="1" dirty="0" smtClean="0"/>
              <a:t>ρ</a:t>
            </a:r>
            <a:r>
              <a:rPr lang="en-US" sz="1200" dirty="0" smtClean="0"/>
              <a:t>=4</a:t>
            </a:r>
            <a:endParaRPr lang="en-US" sz="1200" dirty="0"/>
          </a:p>
        </p:txBody>
      </p:sp>
      <p:sp>
        <p:nvSpPr>
          <p:cNvPr id="437" name="TextBox 436"/>
          <p:cNvSpPr txBox="1"/>
          <p:nvPr/>
        </p:nvSpPr>
        <p:spPr>
          <a:xfrm>
            <a:off x="2438400" y="35814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i="1" dirty="0" smtClean="0"/>
              <a:t>ρ</a:t>
            </a:r>
            <a:r>
              <a:rPr lang="en-US" sz="1200" dirty="0" smtClean="0"/>
              <a:t>=3</a:t>
            </a:r>
            <a:endParaRPr lang="en-US" sz="1200" dirty="0"/>
          </a:p>
        </p:txBody>
      </p:sp>
      <p:sp>
        <p:nvSpPr>
          <p:cNvPr id="438" name="TextBox 437"/>
          <p:cNvSpPr txBox="1"/>
          <p:nvPr/>
        </p:nvSpPr>
        <p:spPr>
          <a:xfrm>
            <a:off x="2971800" y="35814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i="1" dirty="0" smtClean="0"/>
              <a:t>ρ</a:t>
            </a:r>
            <a:r>
              <a:rPr lang="en-US" sz="1200" dirty="0" smtClean="0"/>
              <a:t>=2</a:t>
            </a:r>
            <a:endParaRPr lang="en-US" sz="1200" dirty="0"/>
          </a:p>
        </p:txBody>
      </p:sp>
      <p:sp>
        <p:nvSpPr>
          <p:cNvPr id="439" name="TextBox 438"/>
          <p:cNvSpPr txBox="1"/>
          <p:nvPr/>
        </p:nvSpPr>
        <p:spPr>
          <a:xfrm>
            <a:off x="3505200" y="35814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i="1" dirty="0" smtClean="0"/>
              <a:t>ρ</a:t>
            </a:r>
            <a:r>
              <a:rPr lang="en-US" sz="1200" dirty="0" smtClean="0"/>
              <a:t>=2</a:t>
            </a:r>
            <a:endParaRPr lang="en-US" sz="1200" dirty="0"/>
          </a:p>
        </p:txBody>
      </p:sp>
      <p:sp>
        <p:nvSpPr>
          <p:cNvPr id="440" name="Rectangle 439"/>
          <p:cNvSpPr/>
          <p:nvPr/>
        </p:nvSpPr>
        <p:spPr>
          <a:xfrm>
            <a:off x="4000500" y="4188023"/>
            <a:ext cx="228600" cy="2286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1" name="Rectangle 440"/>
          <p:cNvSpPr/>
          <p:nvPr/>
        </p:nvSpPr>
        <p:spPr>
          <a:xfrm>
            <a:off x="4229100" y="4188023"/>
            <a:ext cx="228600" cy="2286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2" name="Rectangle 441"/>
          <p:cNvSpPr/>
          <p:nvPr/>
        </p:nvSpPr>
        <p:spPr>
          <a:xfrm>
            <a:off x="4457700" y="4188023"/>
            <a:ext cx="228600" cy="228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3" name="Rectangle 442"/>
          <p:cNvSpPr/>
          <p:nvPr/>
        </p:nvSpPr>
        <p:spPr>
          <a:xfrm>
            <a:off x="4686300" y="4188023"/>
            <a:ext cx="228600" cy="228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4" name="Rectangle 443"/>
          <p:cNvSpPr/>
          <p:nvPr/>
        </p:nvSpPr>
        <p:spPr>
          <a:xfrm>
            <a:off x="4914900" y="4188023"/>
            <a:ext cx="228600" cy="228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5" name="TextBox 444"/>
          <p:cNvSpPr txBox="1"/>
          <p:nvPr/>
        </p:nvSpPr>
        <p:spPr>
          <a:xfrm>
            <a:off x="3924300" y="4376137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/>
              <a:t>Concentrations</a:t>
            </a:r>
            <a:endParaRPr lang="en-US" sz="1400" dirty="0"/>
          </a:p>
        </p:txBody>
      </p:sp>
      <p:sp>
        <p:nvSpPr>
          <p:cNvPr id="448" name="TextBox 447"/>
          <p:cNvSpPr txBox="1"/>
          <p:nvPr/>
        </p:nvSpPr>
        <p:spPr>
          <a:xfrm>
            <a:off x="457200" y="21336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</a:t>
            </a:r>
            <a:r>
              <a:rPr lang="en-US" sz="1400" baseline="-25000" dirty="0" smtClean="0"/>
              <a:t>1</a:t>
            </a:r>
            <a:endParaRPr lang="en-US" sz="1400" baseline="-25000" dirty="0"/>
          </a:p>
        </p:txBody>
      </p:sp>
      <p:sp>
        <p:nvSpPr>
          <p:cNvPr id="449" name="TextBox 448"/>
          <p:cNvSpPr txBox="1"/>
          <p:nvPr/>
        </p:nvSpPr>
        <p:spPr>
          <a:xfrm>
            <a:off x="2438400" y="21336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</a:t>
            </a:r>
            <a:r>
              <a:rPr lang="en-US" sz="1400" baseline="-25000" dirty="0" smtClean="0"/>
              <a:t>2</a:t>
            </a:r>
            <a:endParaRPr lang="en-US" sz="1400" baseline="-25000" dirty="0"/>
          </a:p>
        </p:txBody>
      </p:sp>
      <p:sp>
        <p:nvSpPr>
          <p:cNvPr id="450" name="TextBox 449"/>
          <p:cNvSpPr txBox="1"/>
          <p:nvPr/>
        </p:nvSpPr>
        <p:spPr>
          <a:xfrm>
            <a:off x="5029200" y="21336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</a:t>
            </a:r>
            <a:r>
              <a:rPr lang="en-US" sz="1400" baseline="-25000" dirty="0" smtClean="0"/>
              <a:t>1</a:t>
            </a:r>
            <a:endParaRPr lang="en-US" sz="1400" baseline="-25000" dirty="0"/>
          </a:p>
        </p:txBody>
      </p:sp>
      <p:sp>
        <p:nvSpPr>
          <p:cNvPr id="451" name="TextBox 450"/>
          <p:cNvSpPr txBox="1"/>
          <p:nvPr/>
        </p:nvSpPr>
        <p:spPr>
          <a:xfrm>
            <a:off x="7010400" y="21336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</a:t>
            </a:r>
            <a:r>
              <a:rPr lang="en-US" sz="1400" baseline="-25000" dirty="0" smtClean="0"/>
              <a:t>2</a:t>
            </a:r>
            <a:endParaRPr lang="en-US" sz="1400" baseline="-25000" dirty="0"/>
          </a:p>
        </p:txBody>
      </p:sp>
      <p:sp>
        <p:nvSpPr>
          <p:cNvPr id="153" name="Oval 152"/>
          <p:cNvSpPr/>
          <p:nvPr/>
        </p:nvSpPr>
        <p:spPr>
          <a:xfrm>
            <a:off x="7696200" y="4191000"/>
            <a:ext cx="76200" cy="762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4" name="Oval 153"/>
          <p:cNvSpPr/>
          <p:nvPr/>
        </p:nvSpPr>
        <p:spPr>
          <a:xfrm flipV="1">
            <a:off x="8305800" y="4191000"/>
            <a:ext cx="76200" cy="762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5" name="Oval 154"/>
          <p:cNvSpPr/>
          <p:nvPr/>
        </p:nvSpPr>
        <p:spPr>
          <a:xfrm>
            <a:off x="7010400" y="41910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9" name="Slide Number Placeholder 15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6AF8-0266-49B9-A82D-0DF36FDCFB99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Primary vs. Secondary Flow Direction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3810000" y="2133600"/>
            <a:ext cx="762000" cy="762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0" y="2133600"/>
            <a:ext cx="762000" cy="76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0" y="2895600"/>
            <a:ext cx="762000" cy="7620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0" y="2895600"/>
            <a:ext cx="762000" cy="7620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962400" y="2286000"/>
            <a:ext cx="76200" cy="762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3962400" y="2590800"/>
            <a:ext cx="76200" cy="762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114800" y="2438400"/>
            <a:ext cx="76200" cy="762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590800"/>
            <a:ext cx="76200" cy="762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4114800" y="2743200"/>
            <a:ext cx="76200" cy="762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4343400" y="2362200"/>
            <a:ext cx="76200" cy="762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4419600" y="2743200"/>
            <a:ext cx="76200" cy="762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4114800" y="2209800"/>
            <a:ext cx="76200" cy="762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4343400" y="2209800"/>
            <a:ext cx="76200" cy="762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419600" y="2514600"/>
            <a:ext cx="76200" cy="762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3962400" y="31242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3962400" y="34290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4191000" y="30480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4191000" y="32766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4191000" y="34290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4343400" y="31242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 rot="16200000" flipH="1">
            <a:off x="3287759" y="2971800"/>
            <a:ext cx="750841" cy="11159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4419600" y="35052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1295400" y="4800600"/>
            <a:ext cx="762000" cy="7620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2057400" y="4800600"/>
            <a:ext cx="762000" cy="76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295400" y="5562600"/>
            <a:ext cx="762000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057400" y="5562600"/>
            <a:ext cx="762000" cy="76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1447800" y="5181600"/>
            <a:ext cx="76200" cy="762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1447800" y="5486400"/>
            <a:ext cx="76200" cy="762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1600200" y="5334000"/>
            <a:ext cx="76200" cy="762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1752600" y="5486400"/>
            <a:ext cx="76200" cy="762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1600200" y="5638800"/>
            <a:ext cx="76200" cy="762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Oval 35"/>
          <p:cNvSpPr/>
          <p:nvPr/>
        </p:nvSpPr>
        <p:spPr>
          <a:xfrm>
            <a:off x="1828800" y="5257800"/>
            <a:ext cx="76200" cy="762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1905000" y="5638800"/>
            <a:ext cx="76200" cy="762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1600200" y="5105400"/>
            <a:ext cx="76200" cy="762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Oval 38"/>
          <p:cNvSpPr/>
          <p:nvPr/>
        </p:nvSpPr>
        <p:spPr>
          <a:xfrm>
            <a:off x="1828800" y="5105400"/>
            <a:ext cx="76200" cy="762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1905000" y="5410200"/>
            <a:ext cx="76200" cy="762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Oval 40"/>
          <p:cNvSpPr/>
          <p:nvPr/>
        </p:nvSpPr>
        <p:spPr>
          <a:xfrm>
            <a:off x="1447800" y="61722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Oval 41"/>
          <p:cNvSpPr/>
          <p:nvPr/>
        </p:nvSpPr>
        <p:spPr>
          <a:xfrm>
            <a:off x="1447800" y="64770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1676400" y="60960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Oval 43"/>
          <p:cNvSpPr/>
          <p:nvPr/>
        </p:nvSpPr>
        <p:spPr>
          <a:xfrm>
            <a:off x="1676400" y="63246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Oval 44"/>
          <p:cNvSpPr/>
          <p:nvPr/>
        </p:nvSpPr>
        <p:spPr>
          <a:xfrm>
            <a:off x="1676400" y="64770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Oval 45"/>
          <p:cNvSpPr/>
          <p:nvPr/>
        </p:nvSpPr>
        <p:spPr>
          <a:xfrm>
            <a:off x="1828800" y="61722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7" name="Straight Arrow Connector 46"/>
          <p:cNvCxnSpPr/>
          <p:nvPr/>
        </p:nvCxnSpPr>
        <p:spPr>
          <a:xfrm rot="16200000" flipH="1">
            <a:off x="773159" y="5638800"/>
            <a:ext cx="750841" cy="11159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1905000" y="65532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3810000" y="4800600"/>
            <a:ext cx="762000" cy="76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572000" y="4800600"/>
            <a:ext cx="762000" cy="762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3810000" y="5562600"/>
            <a:ext cx="762000" cy="76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4572000" y="5562600"/>
            <a:ext cx="762000" cy="76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Oval 52"/>
          <p:cNvSpPr/>
          <p:nvPr/>
        </p:nvSpPr>
        <p:spPr>
          <a:xfrm>
            <a:off x="4648200" y="4953000"/>
            <a:ext cx="76200" cy="762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Oval 53"/>
          <p:cNvSpPr/>
          <p:nvPr/>
        </p:nvSpPr>
        <p:spPr>
          <a:xfrm>
            <a:off x="4648200" y="5257800"/>
            <a:ext cx="76200" cy="762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Oval 54"/>
          <p:cNvSpPr/>
          <p:nvPr/>
        </p:nvSpPr>
        <p:spPr>
          <a:xfrm>
            <a:off x="4800600" y="5105400"/>
            <a:ext cx="76200" cy="762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Oval 55"/>
          <p:cNvSpPr/>
          <p:nvPr/>
        </p:nvSpPr>
        <p:spPr>
          <a:xfrm>
            <a:off x="4953000" y="5257800"/>
            <a:ext cx="76200" cy="762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Oval 56"/>
          <p:cNvSpPr/>
          <p:nvPr/>
        </p:nvSpPr>
        <p:spPr>
          <a:xfrm>
            <a:off x="4800600" y="5410200"/>
            <a:ext cx="76200" cy="762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Oval 57"/>
          <p:cNvSpPr/>
          <p:nvPr/>
        </p:nvSpPr>
        <p:spPr>
          <a:xfrm>
            <a:off x="5029200" y="5029200"/>
            <a:ext cx="76200" cy="762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Oval 58"/>
          <p:cNvSpPr/>
          <p:nvPr/>
        </p:nvSpPr>
        <p:spPr>
          <a:xfrm>
            <a:off x="5105400" y="5410200"/>
            <a:ext cx="76200" cy="762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Oval 59"/>
          <p:cNvSpPr/>
          <p:nvPr/>
        </p:nvSpPr>
        <p:spPr>
          <a:xfrm>
            <a:off x="4800600" y="4876800"/>
            <a:ext cx="76200" cy="762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Oval 60"/>
          <p:cNvSpPr/>
          <p:nvPr/>
        </p:nvSpPr>
        <p:spPr>
          <a:xfrm>
            <a:off x="5029200" y="4876800"/>
            <a:ext cx="76200" cy="762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Oval 61"/>
          <p:cNvSpPr/>
          <p:nvPr/>
        </p:nvSpPr>
        <p:spPr>
          <a:xfrm>
            <a:off x="5105400" y="5181600"/>
            <a:ext cx="76200" cy="762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Oval 62"/>
          <p:cNvSpPr/>
          <p:nvPr/>
        </p:nvSpPr>
        <p:spPr>
          <a:xfrm>
            <a:off x="3962400" y="61722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Oval 63"/>
          <p:cNvSpPr/>
          <p:nvPr/>
        </p:nvSpPr>
        <p:spPr>
          <a:xfrm>
            <a:off x="3962400" y="64770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Oval 64"/>
          <p:cNvSpPr/>
          <p:nvPr/>
        </p:nvSpPr>
        <p:spPr>
          <a:xfrm>
            <a:off x="4191000" y="60960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Oval 65"/>
          <p:cNvSpPr/>
          <p:nvPr/>
        </p:nvSpPr>
        <p:spPr>
          <a:xfrm>
            <a:off x="4191000" y="63246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Oval 66"/>
          <p:cNvSpPr/>
          <p:nvPr/>
        </p:nvSpPr>
        <p:spPr>
          <a:xfrm>
            <a:off x="4191000" y="64770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Oval 67"/>
          <p:cNvSpPr/>
          <p:nvPr/>
        </p:nvSpPr>
        <p:spPr>
          <a:xfrm>
            <a:off x="4343400" y="61722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9" name="Straight Arrow Connector 68"/>
          <p:cNvCxnSpPr/>
          <p:nvPr/>
        </p:nvCxnSpPr>
        <p:spPr>
          <a:xfrm flipV="1">
            <a:off x="4299720" y="4724400"/>
            <a:ext cx="544559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/>
          <p:cNvSpPr/>
          <p:nvPr/>
        </p:nvSpPr>
        <p:spPr>
          <a:xfrm>
            <a:off x="4419600" y="65532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6172200" y="4800600"/>
            <a:ext cx="762000" cy="76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6934200" y="4800600"/>
            <a:ext cx="762000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6172200" y="5562600"/>
            <a:ext cx="762000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Rectangle 73"/>
          <p:cNvSpPr/>
          <p:nvPr/>
        </p:nvSpPr>
        <p:spPr>
          <a:xfrm>
            <a:off x="6934200" y="5562600"/>
            <a:ext cx="762000" cy="76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Oval 74"/>
          <p:cNvSpPr/>
          <p:nvPr/>
        </p:nvSpPr>
        <p:spPr>
          <a:xfrm>
            <a:off x="7010400" y="5029200"/>
            <a:ext cx="76200" cy="762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Oval 75"/>
          <p:cNvSpPr/>
          <p:nvPr/>
        </p:nvSpPr>
        <p:spPr>
          <a:xfrm>
            <a:off x="6324600" y="5791200"/>
            <a:ext cx="76200" cy="762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Oval 76"/>
          <p:cNvSpPr/>
          <p:nvPr/>
        </p:nvSpPr>
        <p:spPr>
          <a:xfrm>
            <a:off x="6477000" y="5638800"/>
            <a:ext cx="76200" cy="762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Oval 77"/>
          <p:cNvSpPr/>
          <p:nvPr/>
        </p:nvSpPr>
        <p:spPr>
          <a:xfrm>
            <a:off x="7315200" y="5334000"/>
            <a:ext cx="76200" cy="762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Oval 78"/>
          <p:cNvSpPr/>
          <p:nvPr/>
        </p:nvSpPr>
        <p:spPr>
          <a:xfrm>
            <a:off x="6477000" y="5943600"/>
            <a:ext cx="76200" cy="762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Oval 79"/>
          <p:cNvSpPr/>
          <p:nvPr/>
        </p:nvSpPr>
        <p:spPr>
          <a:xfrm>
            <a:off x="7391400" y="5105400"/>
            <a:ext cx="76200" cy="762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Oval 80"/>
          <p:cNvSpPr/>
          <p:nvPr/>
        </p:nvSpPr>
        <p:spPr>
          <a:xfrm>
            <a:off x="6781800" y="5943600"/>
            <a:ext cx="76200" cy="762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" name="Oval 81"/>
          <p:cNvSpPr/>
          <p:nvPr/>
        </p:nvSpPr>
        <p:spPr>
          <a:xfrm>
            <a:off x="7162800" y="4953000"/>
            <a:ext cx="76200" cy="762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3" name="Oval 82"/>
          <p:cNvSpPr/>
          <p:nvPr/>
        </p:nvSpPr>
        <p:spPr>
          <a:xfrm>
            <a:off x="7391400" y="4953000"/>
            <a:ext cx="76200" cy="762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4" name="Oval 83"/>
          <p:cNvSpPr/>
          <p:nvPr/>
        </p:nvSpPr>
        <p:spPr>
          <a:xfrm>
            <a:off x="7467600" y="5257800"/>
            <a:ext cx="76200" cy="762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5" name="Oval 84"/>
          <p:cNvSpPr/>
          <p:nvPr/>
        </p:nvSpPr>
        <p:spPr>
          <a:xfrm>
            <a:off x="6324600" y="61722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6" name="Oval 85"/>
          <p:cNvSpPr/>
          <p:nvPr/>
        </p:nvSpPr>
        <p:spPr>
          <a:xfrm>
            <a:off x="6324600" y="64770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7" name="Oval 86"/>
          <p:cNvSpPr/>
          <p:nvPr/>
        </p:nvSpPr>
        <p:spPr>
          <a:xfrm>
            <a:off x="6553200" y="60960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" name="Oval 87"/>
          <p:cNvSpPr/>
          <p:nvPr/>
        </p:nvSpPr>
        <p:spPr>
          <a:xfrm>
            <a:off x="6553200" y="63246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9" name="Oval 88"/>
          <p:cNvSpPr/>
          <p:nvPr/>
        </p:nvSpPr>
        <p:spPr>
          <a:xfrm>
            <a:off x="6553200" y="64770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0" name="Oval 89"/>
          <p:cNvSpPr/>
          <p:nvPr/>
        </p:nvSpPr>
        <p:spPr>
          <a:xfrm>
            <a:off x="6705600" y="61722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1" name="Straight Arrow Connector 90"/>
          <p:cNvCxnSpPr/>
          <p:nvPr/>
        </p:nvCxnSpPr>
        <p:spPr>
          <a:xfrm rot="16200000" flipH="1">
            <a:off x="5649959" y="5638800"/>
            <a:ext cx="750841" cy="11159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Oval 91"/>
          <p:cNvSpPr/>
          <p:nvPr/>
        </p:nvSpPr>
        <p:spPr>
          <a:xfrm>
            <a:off x="6781800" y="65532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4" name="Oval 93"/>
          <p:cNvSpPr/>
          <p:nvPr/>
        </p:nvSpPr>
        <p:spPr>
          <a:xfrm>
            <a:off x="2209800" y="61722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5" name="Oval 94"/>
          <p:cNvSpPr/>
          <p:nvPr/>
        </p:nvSpPr>
        <p:spPr>
          <a:xfrm>
            <a:off x="2209800" y="64770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6" name="Oval 95"/>
          <p:cNvSpPr/>
          <p:nvPr/>
        </p:nvSpPr>
        <p:spPr>
          <a:xfrm>
            <a:off x="2438400" y="60960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7" name="Oval 96"/>
          <p:cNvSpPr/>
          <p:nvPr/>
        </p:nvSpPr>
        <p:spPr>
          <a:xfrm>
            <a:off x="2590800" y="63246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8" name="Oval 97"/>
          <p:cNvSpPr/>
          <p:nvPr/>
        </p:nvSpPr>
        <p:spPr>
          <a:xfrm>
            <a:off x="2362200" y="63246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9" name="Oval 98"/>
          <p:cNvSpPr/>
          <p:nvPr/>
        </p:nvSpPr>
        <p:spPr>
          <a:xfrm>
            <a:off x="2590800" y="61722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0" name="Oval 99"/>
          <p:cNvSpPr/>
          <p:nvPr/>
        </p:nvSpPr>
        <p:spPr>
          <a:xfrm>
            <a:off x="2438400" y="65532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Oval 100"/>
          <p:cNvSpPr/>
          <p:nvPr/>
        </p:nvSpPr>
        <p:spPr>
          <a:xfrm>
            <a:off x="4724400" y="61722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Oval 101"/>
          <p:cNvSpPr/>
          <p:nvPr/>
        </p:nvSpPr>
        <p:spPr>
          <a:xfrm>
            <a:off x="4724400" y="64770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" name="Oval 102"/>
          <p:cNvSpPr/>
          <p:nvPr/>
        </p:nvSpPr>
        <p:spPr>
          <a:xfrm>
            <a:off x="4953000" y="60960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Oval 103"/>
          <p:cNvSpPr/>
          <p:nvPr/>
        </p:nvSpPr>
        <p:spPr>
          <a:xfrm>
            <a:off x="5105400" y="63246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Oval 104"/>
          <p:cNvSpPr/>
          <p:nvPr/>
        </p:nvSpPr>
        <p:spPr>
          <a:xfrm>
            <a:off x="4876800" y="63246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6" name="Oval 105"/>
          <p:cNvSpPr/>
          <p:nvPr/>
        </p:nvSpPr>
        <p:spPr>
          <a:xfrm>
            <a:off x="5105400" y="61722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/>
          <p:cNvSpPr/>
          <p:nvPr/>
        </p:nvSpPr>
        <p:spPr>
          <a:xfrm>
            <a:off x="4953000" y="65532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8" name="Oval 107"/>
          <p:cNvSpPr/>
          <p:nvPr/>
        </p:nvSpPr>
        <p:spPr>
          <a:xfrm>
            <a:off x="4724400" y="31242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9" name="Oval 108"/>
          <p:cNvSpPr/>
          <p:nvPr/>
        </p:nvSpPr>
        <p:spPr>
          <a:xfrm>
            <a:off x="4724400" y="34290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Oval 109"/>
          <p:cNvSpPr/>
          <p:nvPr/>
        </p:nvSpPr>
        <p:spPr>
          <a:xfrm>
            <a:off x="4953000" y="30480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1" name="Oval 110"/>
          <p:cNvSpPr/>
          <p:nvPr/>
        </p:nvSpPr>
        <p:spPr>
          <a:xfrm>
            <a:off x="5105400" y="32766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2" name="Oval 111"/>
          <p:cNvSpPr/>
          <p:nvPr/>
        </p:nvSpPr>
        <p:spPr>
          <a:xfrm>
            <a:off x="4876800" y="32766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3" name="Oval 112"/>
          <p:cNvSpPr/>
          <p:nvPr/>
        </p:nvSpPr>
        <p:spPr>
          <a:xfrm>
            <a:off x="5105400" y="31242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4" name="Oval 113"/>
          <p:cNvSpPr/>
          <p:nvPr/>
        </p:nvSpPr>
        <p:spPr>
          <a:xfrm>
            <a:off x="4953000" y="35052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5" name="Oval 114"/>
          <p:cNvSpPr/>
          <p:nvPr/>
        </p:nvSpPr>
        <p:spPr>
          <a:xfrm>
            <a:off x="7086600" y="61722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6" name="Oval 115"/>
          <p:cNvSpPr/>
          <p:nvPr/>
        </p:nvSpPr>
        <p:spPr>
          <a:xfrm>
            <a:off x="7086600" y="64770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7" name="Oval 116"/>
          <p:cNvSpPr/>
          <p:nvPr/>
        </p:nvSpPr>
        <p:spPr>
          <a:xfrm>
            <a:off x="7315200" y="60960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8" name="Oval 117"/>
          <p:cNvSpPr/>
          <p:nvPr/>
        </p:nvSpPr>
        <p:spPr>
          <a:xfrm>
            <a:off x="7467600" y="63246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9" name="Oval 118"/>
          <p:cNvSpPr/>
          <p:nvPr/>
        </p:nvSpPr>
        <p:spPr>
          <a:xfrm>
            <a:off x="7239000" y="63246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0" name="Oval 119"/>
          <p:cNvSpPr/>
          <p:nvPr/>
        </p:nvSpPr>
        <p:spPr>
          <a:xfrm>
            <a:off x="7467600" y="61722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1" name="Oval 120"/>
          <p:cNvSpPr/>
          <p:nvPr/>
        </p:nvSpPr>
        <p:spPr>
          <a:xfrm>
            <a:off x="7315200" y="6553200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2" name="Rectangle 121"/>
          <p:cNvSpPr/>
          <p:nvPr/>
        </p:nvSpPr>
        <p:spPr>
          <a:xfrm>
            <a:off x="6248400" y="3352800"/>
            <a:ext cx="228600" cy="2286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3" name="Rectangle 122"/>
          <p:cNvSpPr/>
          <p:nvPr/>
        </p:nvSpPr>
        <p:spPr>
          <a:xfrm>
            <a:off x="6248400" y="3124200"/>
            <a:ext cx="22860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4" name="Rectangle 123"/>
          <p:cNvSpPr/>
          <p:nvPr/>
        </p:nvSpPr>
        <p:spPr>
          <a:xfrm>
            <a:off x="6248400" y="2209800"/>
            <a:ext cx="2286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5" name="Rectangle 124"/>
          <p:cNvSpPr/>
          <p:nvPr/>
        </p:nvSpPr>
        <p:spPr>
          <a:xfrm>
            <a:off x="6248400" y="2667000"/>
            <a:ext cx="2286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Rectangle 125"/>
          <p:cNvSpPr/>
          <p:nvPr/>
        </p:nvSpPr>
        <p:spPr>
          <a:xfrm>
            <a:off x="6248400" y="2895600"/>
            <a:ext cx="2286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7" name="Rectangle 126"/>
          <p:cNvSpPr/>
          <p:nvPr/>
        </p:nvSpPr>
        <p:spPr>
          <a:xfrm>
            <a:off x="6248400" y="24384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8" name="Straight Arrow Connector 127"/>
          <p:cNvCxnSpPr/>
          <p:nvPr/>
        </p:nvCxnSpPr>
        <p:spPr>
          <a:xfrm flipV="1">
            <a:off x="6694441" y="4713241"/>
            <a:ext cx="544559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128"/>
          <p:cNvSpPr txBox="1"/>
          <p:nvPr/>
        </p:nvSpPr>
        <p:spPr>
          <a:xfrm rot="16200000">
            <a:off x="5366266" y="2726323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Flow Rate</a:t>
            </a:r>
            <a:endParaRPr lang="en-US" sz="1600" dirty="0"/>
          </a:p>
        </p:txBody>
      </p:sp>
      <p:sp>
        <p:nvSpPr>
          <p:cNvPr id="130" name="TextBox 129"/>
          <p:cNvSpPr txBox="1"/>
          <p:nvPr/>
        </p:nvSpPr>
        <p:spPr>
          <a:xfrm>
            <a:off x="6477000" y="2133600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Fast</a:t>
            </a:r>
            <a:endParaRPr lang="en-US" sz="1600" dirty="0"/>
          </a:p>
        </p:txBody>
      </p:sp>
      <p:sp>
        <p:nvSpPr>
          <p:cNvPr id="131" name="TextBox 130"/>
          <p:cNvSpPr txBox="1"/>
          <p:nvPr/>
        </p:nvSpPr>
        <p:spPr>
          <a:xfrm>
            <a:off x="6477000" y="3276600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Slow</a:t>
            </a:r>
            <a:endParaRPr lang="en-US" sz="1600" dirty="0"/>
          </a:p>
        </p:txBody>
      </p:sp>
      <p:sp>
        <p:nvSpPr>
          <p:cNvPr id="132" name="TextBox 131"/>
          <p:cNvSpPr txBox="1"/>
          <p:nvPr/>
        </p:nvSpPr>
        <p:spPr>
          <a:xfrm rot="16200000">
            <a:off x="375167" y="5431424"/>
            <a:ext cx="11429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Primary</a:t>
            </a:r>
            <a:endParaRPr lang="en-US" sz="1600" dirty="0"/>
          </a:p>
        </p:txBody>
      </p:sp>
      <p:sp>
        <p:nvSpPr>
          <p:cNvPr id="133" name="TextBox 132"/>
          <p:cNvSpPr txBox="1"/>
          <p:nvPr/>
        </p:nvSpPr>
        <p:spPr>
          <a:xfrm rot="16200000">
            <a:off x="5263635" y="5416034"/>
            <a:ext cx="1142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Primary</a:t>
            </a:r>
            <a:endParaRPr lang="en-US" dirty="0"/>
          </a:p>
        </p:txBody>
      </p:sp>
      <p:sp>
        <p:nvSpPr>
          <p:cNvPr id="134" name="TextBox 133"/>
          <p:cNvSpPr txBox="1"/>
          <p:nvPr/>
        </p:nvSpPr>
        <p:spPr>
          <a:xfrm>
            <a:off x="6394968" y="4343400"/>
            <a:ext cx="1225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Secondary</a:t>
            </a:r>
            <a:endParaRPr lang="en-US" sz="1600" dirty="0"/>
          </a:p>
        </p:txBody>
      </p:sp>
      <p:sp>
        <p:nvSpPr>
          <p:cNvPr id="135" name="TextBox 134"/>
          <p:cNvSpPr txBox="1"/>
          <p:nvPr/>
        </p:nvSpPr>
        <p:spPr>
          <a:xfrm rot="16200000">
            <a:off x="2889768" y="2764423"/>
            <a:ext cx="11429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Primary</a:t>
            </a:r>
            <a:endParaRPr lang="en-US" sz="1600" dirty="0"/>
          </a:p>
        </p:txBody>
      </p:sp>
      <p:sp>
        <p:nvSpPr>
          <p:cNvPr id="136" name="TextBox 135"/>
          <p:cNvSpPr txBox="1"/>
          <p:nvPr/>
        </p:nvSpPr>
        <p:spPr>
          <a:xfrm>
            <a:off x="3956568" y="4343400"/>
            <a:ext cx="1225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Secondary</a:t>
            </a:r>
            <a:endParaRPr lang="en-US" sz="1600" dirty="0"/>
          </a:p>
        </p:txBody>
      </p:sp>
      <p:sp>
        <p:nvSpPr>
          <p:cNvPr id="137" name="Diamond 136"/>
          <p:cNvSpPr/>
          <p:nvPr/>
        </p:nvSpPr>
        <p:spPr>
          <a:xfrm>
            <a:off x="4229100" y="1295400"/>
            <a:ext cx="685800" cy="685800"/>
          </a:xfrm>
          <a:prstGeom prst="diamon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8" name="TextBox 137"/>
          <p:cNvSpPr txBox="1"/>
          <p:nvPr/>
        </p:nvSpPr>
        <p:spPr>
          <a:xfrm>
            <a:off x="4191000" y="1484784"/>
            <a:ext cx="76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Hazard</a:t>
            </a:r>
            <a:endParaRPr lang="en-US" sz="1100" b="1" dirty="0"/>
          </a:p>
        </p:txBody>
      </p:sp>
      <p:sp>
        <p:nvSpPr>
          <p:cNvPr id="139" name="TextBox 138"/>
          <p:cNvSpPr txBox="1"/>
          <p:nvPr/>
        </p:nvSpPr>
        <p:spPr>
          <a:xfrm>
            <a:off x="1371600" y="4038600"/>
            <a:ext cx="144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Primary Only</a:t>
            </a:r>
            <a:endParaRPr lang="en-US" sz="1600" b="1" dirty="0"/>
          </a:p>
        </p:txBody>
      </p:sp>
      <p:sp>
        <p:nvSpPr>
          <p:cNvPr id="140" name="TextBox 139"/>
          <p:cNvSpPr txBox="1"/>
          <p:nvPr/>
        </p:nvSpPr>
        <p:spPr>
          <a:xfrm>
            <a:off x="3676650" y="4038600"/>
            <a:ext cx="1790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Secondary Only</a:t>
            </a:r>
            <a:endParaRPr lang="en-US" sz="1600" b="1" dirty="0"/>
          </a:p>
        </p:txBody>
      </p:sp>
      <p:sp>
        <p:nvSpPr>
          <p:cNvPr id="141" name="TextBox 140"/>
          <p:cNvSpPr txBox="1"/>
          <p:nvPr/>
        </p:nvSpPr>
        <p:spPr>
          <a:xfrm>
            <a:off x="6096000" y="38100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Split Primary and Secondary</a:t>
            </a:r>
            <a:endParaRPr lang="en-US" sz="1600" b="1" dirty="0"/>
          </a:p>
        </p:txBody>
      </p:sp>
      <p:sp>
        <p:nvSpPr>
          <p:cNvPr id="142" name="Slide Number Placeholder 1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6AF8-0266-49B9-A82D-0DF36FDCFB99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144" name="TextBox 143"/>
          <p:cNvSpPr txBox="1"/>
          <p:nvPr/>
        </p:nvSpPr>
        <p:spPr>
          <a:xfrm>
            <a:off x="3429000" y="21336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</a:t>
            </a:r>
            <a:r>
              <a:rPr lang="en-US" sz="1400" baseline="-25000" dirty="0" smtClean="0"/>
              <a:t>1</a:t>
            </a:r>
            <a:endParaRPr lang="en-US" sz="1400" baseline="-25000" dirty="0"/>
          </a:p>
        </p:txBody>
      </p:sp>
      <p:sp>
        <p:nvSpPr>
          <p:cNvPr id="145" name="TextBox 144"/>
          <p:cNvSpPr txBox="1"/>
          <p:nvPr/>
        </p:nvSpPr>
        <p:spPr>
          <a:xfrm>
            <a:off x="914400" y="4797623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</a:t>
            </a:r>
            <a:r>
              <a:rPr lang="en-US" sz="1400" baseline="-25000" dirty="0" smtClean="0"/>
              <a:t>2</a:t>
            </a:r>
            <a:endParaRPr lang="en-US" sz="1400" baseline="-25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Population shapefile</a:t>
            </a:r>
          </a:p>
          <a:p>
            <a:pPr lvl="1"/>
            <a:r>
              <a:rPr lang="en-US" dirty="0" smtClean="0"/>
              <a:t>Point geometry</a:t>
            </a:r>
          </a:p>
          <a:p>
            <a:pPr lvl="1"/>
            <a:r>
              <a:rPr lang="en-US" dirty="0" smtClean="0"/>
              <a:t>Attributes</a:t>
            </a:r>
          </a:p>
          <a:p>
            <a:pPr lvl="2"/>
            <a:r>
              <a:rPr lang="en-US" dirty="0" smtClean="0"/>
              <a:t>Characteristics</a:t>
            </a:r>
          </a:p>
          <a:p>
            <a:pPr lvl="2"/>
            <a:r>
              <a:rPr lang="en-US" dirty="0" smtClean="0"/>
              <a:t>Status</a:t>
            </a:r>
          </a:p>
          <a:p>
            <a:pPr lvl="2"/>
            <a:r>
              <a:rPr lang="en-US" dirty="0" smtClean="0"/>
              <a:t>Variables</a:t>
            </a:r>
          </a:p>
          <a:p>
            <a:r>
              <a:rPr lang="en-US" dirty="0" smtClean="0"/>
              <a:t>Concentration fields &amp; aspect</a:t>
            </a:r>
          </a:p>
          <a:p>
            <a:pPr lvl="1"/>
            <a:r>
              <a:rPr lang="en-US" dirty="0" smtClean="0"/>
              <a:t>Source: HPAC</a:t>
            </a:r>
          </a:p>
          <a:p>
            <a:pPr lvl="1"/>
            <a:r>
              <a:rPr lang="en-US" dirty="0" smtClean="0"/>
              <a:t>Point geometry interpolated to raster</a:t>
            </a:r>
          </a:p>
          <a:p>
            <a:r>
              <a:rPr lang="en-US" dirty="0" smtClean="0"/>
              <a:t>Environmental rasters</a:t>
            </a:r>
          </a:p>
          <a:p>
            <a:pPr lvl="1"/>
            <a:r>
              <a:rPr lang="en-US" dirty="0" smtClean="0"/>
              <a:t>Density &amp; aspect, slope</a:t>
            </a:r>
          </a:p>
          <a:p>
            <a:pPr lvl="1"/>
            <a:r>
              <a:rPr lang="en-US" dirty="0" smtClean="0"/>
              <a:t>Distance from obstacles &amp; aspect of slope</a:t>
            </a:r>
          </a:p>
          <a:p>
            <a:pPr lvl="1"/>
            <a:r>
              <a:rPr lang="en-US" dirty="0" smtClean="0"/>
              <a:t>Terrain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6AF8-0266-49B9-A82D-0DF36FDCFB99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TextBox 166"/>
          <p:cNvSpPr txBox="1"/>
          <p:nvPr/>
        </p:nvSpPr>
        <p:spPr>
          <a:xfrm>
            <a:off x="1905000" y="2590800"/>
            <a:ext cx="5334000" cy="3057247"/>
          </a:xfrm>
          <a:prstGeom prst="rect">
            <a:avLst/>
          </a:prstGeom>
          <a:solidFill>
            <a:schemeClr val="bg2">
              <a:lumMod val="90000"/>
            </a:schemeClr>
          </a:solidFill>
          <a:ln cmpd="dbl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b="1" i="1" dirty="0" smtClean="0"/>
              <a:t>Crowd Flow Model</a:t>
            </a:r>
          </a:p>
          <a:p>
            <a:endParaRPr lang="en-US" sz="1200" b="1" i="1" dirty="0" smtClean="0"/>
          </a:p>
          <a:p>
            <a:endParaRPr lang="en-US" sz="1100" b="1" i="1" dirty="0" smtClean="0"/>
          </a:p>
          <a:p>
            <a:endParaRPr lang="en-US" sz="1100" b="1" i="1" dirty="0" smtClean="0"/>
          </a:p>
          <a:p>
            <a:endParaRPr lang="en-US" sz="1100" b="1" i="1" dirty="0" smtClean="0"/>
          </a:p>
          <a:p>
            <a:endParaRPr lang="en-US" sz="1100" b="1" i="1" dirty="0" smtClean="0"/>
          </a:p>
          <a:p>
            <a:endParaRPr lang="en-US" sz="1100" b="1" i="1" dirty="0" smtClean="0"/>
          </a:p>
          <a:p>
            <a:endParaRPr lang="en-US" sz="1100" b="1" i="1" dirty="0" smtClean="0"/>
          </a:p>
          <a:p>
            <a:pPr algn="ctr"/>
            <a:endParaRPr lang="en-US" sz="1100" b="1" dirty="0" smtClean="0"/>
          </a:p>
          <a:p>
            <a:pPr algn="ctr"/>
            <a:endParaRPr lang="en-US" sz="1100" b="1" dirty="0" smtClean="0"/>
          </a:p>
          <a:p>
            <a:pPr algn="ctr"/>
            <a:endParaRPr lang="en-US" sz="1100" b="1" dirty="0" smtClean="0"/>
          </a:p>
          <a:p>
            <a:pPr algn="ctr"/>
            <a:endParaRPr lang="en-US" sz="1100" b="1" dirty="0" smtClean="0"/>
          </a:p>
          <a:p>
            <a:pPr algn="ctr"/>
            <a:endParaRPr lang="en-US" sz="1100" b="1" dirty="0" smtClean="0"/>
          </a:p>
          <a:p>
            <a:pPr algn="ctr"/>
            <a:endParaRPr lang="en-US" sz="1100" b="1" dirty="0" smtClean="0"/>
          </a:p>
          <a:p>
            <a:pPr algn="ctr"/>
            <a:endParaRPr lang="en-US" sz="1100" b="1" baseline="-25000" dirty="0" smtClean="0"/>
          </a:p>
          <a:p>
            <a:pPr algn="ctr"/>
            <a:endParaRPr lang="en-US" sz="1100" b="1" baseline="-25000" dirty="0" smtClean="0"/>
          </a:p>
          <a:p>
            <a:pPr algn="ctr"/>
            <a:endParaRPr lang="en-US" sz="1100" b="1" baseline="-25000" dirty="0" smtClean="0"/>
          </a:p>
          <a:p>
            <a:pPr algn="ctr"/>
            <a:endParaRPr lang="en-US" sz="1100" b="1" baseline="-25000" dirty="0" smtClean="0"/>
          </a:p>
          <a:p>
            <a:pPr algn="ctr"/>
            <a:endParaRPr lang="en-US" sz="1100" b="1" baseline="-25000" dirty="0"/>
          </a:p>
        </p:txBody>
      </p:sp>
      <p:sp>
        <p:nvSpPr>
          <p:cNvPr id="175" name="TextBox 174"/>
          <p:cNvSpPr txBox="1"/>
          <p:nvPr/>
        </p:nvSpPr>
        <p:spPr>
          <a:xfrm>
            <a:off x="2051720" y="4495800"/>
            <a:ext cx="3600400" cy="99514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cmpd="dbl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100" b="1" i="1" dirty="0" smtClean="0"/>
              <a:t>Flow Direction</a:t>
            </a:r>
          </a:p>
          <a:p>
            <a:pPr algn="ctr"/>
            <a:endParaRPr lang="en-US" sz="1100" b="1" dirty="0" smtClean="0"/>
          </a:p>
          <a:p>
            <a:pPr algn="ctr"/>
            <a:endParaRPr lang="en-US" sz="1100" b="1" baseline="-25000" dirty="0" smtClean="0"/>
          </a:p>
          <a:p>
            <a:pPr algn="ctr"/>
            <a:endParaRPr lang="en-US" sz="1100" b="1" baseline="-25000" dirty="0" smtClean="0"/>
          </a:p>
          <a:p>
            <a:pPr algn="ctr"/>
            <a:endParaRPr lang="en-US" sz="1100" b="1" baseline="-25000" dirty="0" smtClean="0"/>
          </a:p>
          <a:p>
            <a:pPr algn="ctr"/>
            <a:endParaRPr lang="en-US" sz="1100" b="1" baseline="-25000" dirty="0" smtClean="0"/>
          </a:p>
          <a:p>
            <a:pPr algn="ctr"/>
            <a:endParaRPr lang="en-US" sz="1100" b="1" baseline="-25000" dirty="0"/>
          </a:p>
        </p:txBody>
      </p:sp>
      <p:sp>
        <p:nvSpPr>
          <p:cNvPr id="34" name="TextBox 33"/>
          <p:cNvSpPr txBox="1"/>
          <p:nvPr/>
        </p:nvSpPr>
        <p:spPr>
          <a:xfrm>
            <a:off x="3886200" y="2743200"/>
            <a:ext cx="2743200" cy="82586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cmpd="sng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Population Data</a:t>
            </a:r>
          </a:p>
          <a:p>
            <a:pPr algn="ctr"/>
            <a:endParaRPr lang="en-US" sz="1100" b="1" baseline="-25000" dirty="0" smtClean="0"/>
          </a:p>
          <a:p>
            <a:pPr algn="ctr"/>
            <a:endParaRPr lang="en-US" sz="1100" b="1" baseline="-25000" dirty="0" smtClean="0"/>
          </a:p>
          <a:p>
            <a:pPr algn="ctr"/>
            <a:endParaRPr lang="en-US" sz="1100" b="1" baseline="-25000" dirty="0" smtClean="0"/>
          </a:p>
          <a:p>
            <a:pPr algn="ctr"/>
            <a:endParaRPr lang="en-US" sz="1100" b="1" baseline="-25000" dirty="0" smtClean="0"/>
          </a:p>
          <a:p>
            <a:pPr algn="ctr"/>
            <a:endParaRPr lang="en-US" sz="1100" b="1" baseline="-25000" dirty="0"/>
          </a:p>
        </p:txBody>
      </p:sp>
      <p:sp>
        <p:nvSpPr>
          <p:cNvPr id="4" name="TextBox 3"/>
          <p:cNvSpPr txBox="1"/>
          <p:nvPr/>
        </p:nvSpPr>
        <p:spPr>
          <a:xfrm>
            <a:off x="2879812" y="3897052"/>
            <a:ext cx="838200" cy="41549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Population Density</a:t>
            </a:r>
            <a:endParaRPr lang="en-US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4283968" y="4797152"/>
            <a:ext cx="1131570" cy="55399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Primary Flow:</a:t>
            </a:r>
          </a:p>
          <a:p>
            <a:pPr algn="ctr"/>
            <a:r>
              <a:rPr lang="en-US" sz="1000" i="1" dirty="0" smtClean="0"/>
              <a:t>Hazard Induced Flow Direction</a:t>
            </a:r>
            <a:endParaRPr lang="en-US" sz="10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2591780" y="4797152"/>
            <a:ext cx="1257300" cy="55399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Secondary Flow:</a:t>
            </a:r>
          </a:p>
          <a:p>
            <a:pPr algn="ctr"/>
            <a:r>
              <a:rPr lang="en-US" sz="1000" i="1" dirty="0" smtClean="0"/>
              <a:t>Path of Least Resistance</a:t>
            </a:r>
            <a:endParaRPr lang="en-US" sz="10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4968044" y="6021288"/>
            <a:ext cx="1424940" cy="41549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Concentration Field / Flow Driver</a:t>
            </a:r>
            <a:endParaRPr lang="en-US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5562600" y="3048000"/>
            <a:ext cx="838200" cy="415498"/>
          </a:xfrm>
          <a:prstGeom prst="rect">
            <a:avLst/>
          </a:prstGeom>
          <a:solidFill>
            <a:srgbClr val="00B050"/>
          </a:solidFill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bg1"/>
                </a:solidFill>
              </a:rPr>
              <a:t>Integrated Exposure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76156" y="3897052"/>
            <a:ext cx="670560" cy="41549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People Rate</a:t>
            </a:r>
            <a:endParaRPr lang="en-US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5832140" y="4876800"/>
            <a:ext cx="1296144" cy="41549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Urgency: </a:t>
            </a:r>
          </a:p>
          <a:p>
            <a:pPr algn="ctr"/>
            <a:r>
              <a:rPr lang="en-US" sz="1000" i="1" dirty="0" smtClean="0"/>
              <a:t>Hazard Induced</a:t>
            </a:r>
            <a:endParaRPr lang="en-US" sz="1000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1943708" y="6073551"/>
            <a:ext cx="753616" cy="27699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HPAC</a:t>
            </a:r>
            <a:endParaRPr lang="en-US" sz="1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114799" y="1752600"/>
            <a:ext cx="914401" cy="6001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User: </a:t>
            </a:r>
          </a:p>
          <a:p>
            <a:pPr algn="ctr"/>
            <a:r>
              <a:rPr lang="en-US" sz="1000" i="1" dirty="0" smtClean="0"/>
              <a:t>Study Area Definitions</a:t>
            </a:r>
            <a:endParaRPr lang="en-US" sz="1000" i="1" dirty="0"/>
          </a:p>
        </p:txBody>
      </p:sp>
      <p:cxnSp>
        <p:nvCxnSpPr>
          <p:cNvPr id="18" name="Straight Arrow Connector 17"/>
          <p:cNvCxnSpPr>
            <a:stCxn id="16" idx="2"/>
            <a:endCxn id="167" idx="0"/>
          </p:cNvCxnSpPr>
          <p:nvPr/>
        </p:nvCxnSpPr>
        <p:spPr>
          <a:xfrm rot="5400000">
            <a:off x="4452982" y="2471782"/>
            <a:ext cx="238036" cy="1588"/>
          </a:xfrm>
          <a:prstGeom prst="straightConnector1">
            <a:avLst/>
          </a:prstGeom>
          <a:ln w="15875" cap="sq">
            <a:solidFill>
              <a:schemeClr val="tx2">
                <a:lumMod val="50000"/>
              </a:schemeClr>
            </a:solidFill>
            <a:round/>
            <a:tailEnd type="triangle" w="med" len="lg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4" idx="0"/>
          </p:cNvCxnSpPr>
          <p:nvPr/>
        </p:nvCxnSpPr>
        <p:spPr>
          <a:xfrm rot="10800000" flipV="1">
            <a:off x="3298912" y="3465004"/>
            <a:ext cx="769032" cy="432048"/>
          </a:xfrm>
          <a:prstGeom prst="straightConnector1">
            <a:avLst/>
          </a:prstGeom>
          <a:ln w="15875" cap="sq">
            <a:solidFill>
              <a:schemeClr val="tx2">
                <a:lumMod val="50000"/>
              </a:schemeClr>
            </a:solidFill>
            <a:round/>
            <a:tailEnd type="triangle" w="med" len="lg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4" idx="2"/>
            <a:endCxn id="6" idx="0"/>
          </p:cNvCxnSpPr>
          <p:nvPr/>
        </p:nvCxnSpPr>
        <p:spPr>
          <a:xfrm rot="5400000">
            <a:off x="3017370" y="4515610"/>
            <a:ext cx="484602" cy="78482"/>
          </a:xfrm>
          <a:prstGeom prst="straightConnector1">
            <a:avLst/>
          </a:prstGeom>
          <a:ln w="15875" cap="sq">
            <a:solidFill>
              <a:schemeClr val="tx2">
                <a:lumMod val="50000"/>
              </a:schemeClr>
            </a:solidFill>
            <a:round/>
            <a:tailEnd type="triangle" w="med" len="lg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707904" y="4293096"/>
            <a:ext cx="2268252" cy="1588"/>
          </a:xfrm>
          <a:prstGeom prst="straightConnector1">
            <a:avLst/>
          </a:prstGeom>
          <a:ln w="15875" cap="sq">
            <a:solidFill>
              <a:schemeClr val="tx2">
                <a:lumMod val="50000"/>
              </a:schemeClr>
            </a:solidFill>
            <a:round/>
            <a:tailEnd type="triangle" w="med" len="lg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3" idx="0"/>
            <a:endCxn id="10" idx="2"/>
          </p:cNvCxnSpPr>
          <p:nvPr/>
        </p:nvCxnSpPr>
        <p:spPr>
          <a:xfrm rot="16200000" flipV="1">
            <a:off x="6113699" y="4510287"/>
            <a:ext cx="564250" cy="168776"/>
          </a:xfrm>
          <a:prstGeom prst="straightConnector1">
            <a:avLst/>
          </a:prstGeom>
          <a:ln w="15875" cap="sq">
            <a:solidFill>
              <a:schemeClr val="tx2">
                <a:lumMod val="50000"/>
              </a:schemeClr>
            </a:solidFill>
            <a:round/>
            <a:tailEnd type="triangle" w="med" len="lg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8" idx="0"/>
            <a:endCxn id="13" idx="2"/>
          </p:cNvCxnSpPr>
          <p:nvPr/>
        </p:nvCxnSpPr>
        <p:spPr>
          <a:xfrm rot="5400000" flipH="1" flipV="1">
            <a:off x="5715868" y="5256944"/>
            <a:ext cx="728990" cy="799698"/>
          </a:xfrm>
          <a:prstGeom prst="straightConnector1">
            <a:avLst/>
          </a:prstGeom>
          <a:ln w="15875" cap="sq">
            <a:solidFill>
              <a:schemeClr val="tx2">
                <a:lumMod val="50000"/>
              </a:schemeClr>
            </a:solidFill>
            <a:round/>
            <a:tailEnd type="triangle" w="med" len="lg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5" idx="3"/>
            <a:endCxn id="8" idx="1"/>
          </p:cNvCxnSpPr>
          <p:nvPr/>
        </p:nvCxnSpPr>
        <p:spPr>
          <a:xfrm>
            <a:off x="2697324" y="6212051"/>
            <a:ext cx="2270720" cy="16986"/>
          </a:xfrm>
          <a:prstGeom prst="straightConnector1">
            <a:avLst/>
          </a:prstGeom>
          <a:ln w="15875" cap="sq">
            <a:solidFill>
              <a:schemeClr val="tx2">
                <a:lumMod val="50000"/>
              </a:schemeClr>
            </a:solidFill>
            <a:round/>
            <a:tailEnd type="triangle" w="med" len="lg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7" idx="3"/>
            <a:endCxn id="273" idx="2"/>
          </p:cNvCxnSpPr>
          <p:nvPr/>
        </p:nvCxnSpPr>
        <p:spPr>
          <a:xfrm flipV="1">
            <a:off x="4838700" y="3255264"/>
            <a:ext cx="309372" cy="485"/>
          </a:xfrm>
          <a:prstGeom prst="straightConnector1">
            <a:avLst/>
          </a:prstGeom>
          <a:ln w="15875" cap="sq">
            <a:solidFill>
              <a:schemeClr val="tx2">
                <a:lumMod val="50000"/>
              </a:schemeClr>
            </a:solidFill>
            <a:round/>
            <a:tailEnd type="triangle" w="med" len="lg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6" idx="3"/>
            <a:endCxn id="203" idx="2"/>
          </p:cNvCxnSpPr>
          <p:nvPr/>
        </p:nvCxnSpPr>
        <p:spPr>
          <a:xfrm flipV="1">
            <a:off x="3849080" y="4023924"/>
            <a:ext cx="721204" cy="1050227"/>
          </a:xfrm>
          <a:prstGeom prst="curvedConnector3">
            <a:avLst>
              <a:gd name="adj1" fmla="val 50000"/>
            </a:avLst>
          </a:prstGeom>
          <a:ln w="15875" cap="sq">
            <a:solidFill>
              <a:schemeClr val="tx2">
                <a:lumMod val="50000"/>
              </a:schemeClr>
            </a:solidFill>
            <a:round/>
            <a:tailEnd type="triangle" w="med" len="lg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5" idx="0"/>
            <a:endCxn id="203" idx="4"/>
          </p:cNvCxnSpPr>
          <p:nvPr/>
        </p:nvCxnSpPr>
        <p:spPr>
          <a:xfrm rot="16200000" flipV="1">
            <a:off x="4378269" y="4325667"/>
            <a:ext cx="718364" cy="224605"/>
          </a:xfrm>
          <a:prstGeom prst="straightConnector1">
            <a:avLst/>
          </a:prstGeom>
          <a:ln w="15875" cap="sq">
            <a:solidFill>
              <a:schemeClr val="tx2">
                <a:lumMod val="50000"/>
              </a:schemeClr>
            </a:solidFill>
            <a:round/>
            <a:tailEnd type="triangle" w="med" len="lg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10" idx="1"/>
            <a:endCxn id="203" idx="6"/>
          </p:cNvCxnSpPr>
          <p:nvPr/>
        </p:nvCxnSpPr>
        <p:spPr>
          <a:xfrm rot="10800000">
            <a:off x="4680012" y="4023925"/>
            <a:ext cx="1296144" cy="80877"/>
          </a:xfrm>
          <a:prstGeom prst="straightConnector1">
            <a:avLst/>
          </a:prstGeom>
          <a:ln w="15875" cap="sq">
            <a:solidFill>
              <a:schemeClr val="tx2">
                <a:lumMod val="50000"/>
              </a:schemeClr>
            </a:solidFill>
            <a:round/>
            <a:tailEnd type="triangle" w="med" len="lg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8" idx="0"/>
            <a:endCxn id="5" idx="2"/>
          </p:cNvCxnSpPr>
          <p:nvPr/>
        </p:nvCxnSpPr>
        <p:spPr>
          <a:xfrm rot="16200000" flipV="1">
            <a:off x="4930065" y="5270838"/>
            <a:ext cx="670138" cy="830761"/>
          </a:xfrm>
          <a:prstGeom prst="straightConnector1">
            <a:avLst/>
          </a:prstGeom>
          <a:ln w="15875" cap="sq">
            <a:solidFill>
              <a:schemeClr val="tx2">
                <a:lumMod val="50000"/>
              </a:schemeClr>
            </a:solidFill>
            <a:round/>
            <a:tailEnd type="triangle" w="med" len="lg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79120" y="3124200"/>
            <a:ext cx="1173480" cy="27699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Environment</a:t>
            </a:r>
            <a:endParaRPr lang="en-US" sz="1200" b="1" dirty="0"/>
          </a:p>
        </p:txBody>
      </p:sp>
      <p:cxnSp>
        <p:nvCxnSpPr>
          <p:cNvPr id="44" name="Straight Arrow Connector 43"/>
          <p:cNvCxnSpPr>
            <a:stCxn id="42" idx="3"/>
            <a:endCxn id="7" idx="1"/>
          </p:cNvCxnSpPr>
          <p:nvPr/>
        </p:nvCxnSpPr>
        <p:spPr>
          <a:xfrm flipV="1">
            <a:off x="1752600" y="3255749"/>
            <a:ext cx="2331720" cy="6951"/>
          </a:xfrm>
          <a:prstGeom prst="straightConnector1">
            <a:avLst/>
          </a:prstGeom>
          <a:ln w="15875" cap="sq">
            <a:solidFill>
              <a:schemeClr val="tx2">
                <a:lumMod val="50000"/>
              </a:schemeClr>
            </a:solidFill>
            <a:round/>
            <a:tailEnd type="triangle" w="med" len="lg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42" idx="2"/>
            <a:endCxn id="6" idx="1"/>
          </p:cNvCxnSpPr>
          <p:nvPr/>
        </p:nvCxnSpPr>
        <p:spPr>
          <a:xfrm rot="16200000" flipH="1">
            <a:off x="1042344" y="3524715"/>
            <a:ext cx="1672952" cy="1425920"/>
          </a:xfrm>
          <a:prstGeom prst="bentConnector2">
            <a:avLst/>
          </a:prstGeom>
          <a:ln w="15875" cap="sq">
            <a:solidFill>
              <a:schemeClr val="tx2">
                <a:lumMod val="50000"/>
              </a:schemeClr>
            </a:solidFill>
            <a:round/>
            <a:tailEnd type="triangle" w="med" len="lg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42" idx="2"/>
            <a:endCxn id="10" idx="0"/>
          </p:cNvCxnSpPr>
          <p:nvPr/>
        </p:nvCxnSpPr>
        <p:spPr>
          <a:xfrm rot="16200000" flipH="1">
            <a:off x="3490722" y="1076337"/>
            <a:ext cx="495853" cy="5145576"/>
          </a:xfrm>
          <a:prstGeom prst="curvedConnector3">
            <a:avLst>
              <a:gd name="adj1" fmla="val 50000"/>
            </a:avLst>
          </a:prstGeom>
          <a:ln w="15875" cap="sq">
            <a:solidFill>
              <a:schemeClr val="tx2">
                <a:lumMod val="50000"/>
              </a:schemeClr>
            </a:solidFill>
            <a:round/>
            <a:tailEnd type="triangle" w="med" len="lg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Flowchart: Connector 202"/>
          <p:cNvSpPr/>
          <p:nvPr/>
        </p:nvSpPr>
        <p:spPr>
          <a:xfrm>
            <a:off x="4570284" y="3969060"/>
            <a:ext cx="109728" cy="109728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cxnSp>
        <p:nvCxnSpPr>
          <p:cNvPr id="227" name="Straight Arrow Connector 226"/>
          <p:cNvCxnSpPr>
            <a:stCxn id="203" idx="0"/>
            <a:endCxn id="7" idx="2"/>
          </p:cNvCxnSpPr>
          <p:nvPr/>
        </p:nvCxnSpPr>
        <p:spPr>
          <a:xfrm rot="16200000" flipV="1">
            <a:off x="4290548" y="3634460"/>
            <a:ext cx="505562" cy="163638"/>
          </a:xfrm>
          <a:prstGeom prst="straightConnector1">
            <a:avLst/>
          </a:prstGeom>
          <a:ln w="15875">
            <a:solidFill>
              <a:schemeClr val="tx2">
                <a:lumMod val="50000"/>
              </a:schemeClr>
            </a:solidFill>
            <a:tailEnd type="triangle" w="med" len="lg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Flowchart: Connector 272"/>
          <p:cNvSpPr/>
          <p:nvPr/>
        </p:nvSpPr>
        <p:spPr>
          <a:xfrm>
            <a:off x="5148072" y="3200400"/>
            <a:ext cx="109728" cy="109728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cxnSp>
        <p:nvCxnSpPr>
          <p:cNvPr id="311" name="Shape 310"/>
          <p:cNvCxnSpPr>
            <a:stCxn id="8" idx="3"/>
            <a:endCxn id="273" idx="4"/>
          </p:cNvCxnSpPr>
          <p:nvPr/>
        </p:nvCxnSpPr>
        <p:spPr>
          <a:xfrm flipH="1" flipV="1">
            <a:off x="5202936" y="3310128"/>
            <a:ext cx="1190048" cy="2918909"/>
          </a:xfrm>
          <a:prstGeom prst="bentConnector4">
            <a:avLst>
              <a:gd name="adj1" fmla="val -80038"/>
              <a:gd name="adj2" fmla="val 89454"/>
            </a:avLst>
          </a:prstGeom>
          <a:ln w="15875" cap="sq">
            <a:solidFill>
              <a:schemeClr val="tx2">
                <a:lumMod val="50000"/>
              </a:schemeClr>
            </a:solidFill>
            <a:round/>
            <a:tailEnd type="triangle" w="med" len="lg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Arrow Connector 340"/>
          <p:cNvCxnSpPr>
            <a:stCxn id="273" idx="6"/>
            <a:endCxn id="9" idx="1"/>
          </p:cNvCxnSpPr>
          <p:nvPr/>
        </p:nvCxnSpPr>
        <p:spPr>
          <a:xfrm>
            <a:off x="5257800" y="3255264"/>
            <a:ext cx="304800" cy="485"/>
          </a:xfrm>
          <a:prstGeom prst="straightConnector1">
            <a:avLst/>
          </a:prstGeom>
          <a:ln w="15875" cap="sq">
            <a:solidFill>
              <a:schemeClr val="tx2">
                <a:lumMod val="50000"/>
              </a:schemeClr>
            </a:solidFill>
            <a:round/>
            <a:tailEnd type="triangle" w="med" len="lg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084320" y="3048000"/>
            <a:ext cx="754380" cy="415498"/>
          </a:xfrm>
          <a:prstGeom prst="rect">
            <a:avLst/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Location, t</a:t>
            </a:r>
            <a:r>
              <a:rPr lang="en-US" sz="1000" baseline="-25000" dirty="0" smtClean="0"/>
              <a:t>n-1</a:t>
            </a:r>
            <a:r>
              <a:rPr lang="en-US" sz="1000" dirty="0" smtClean="0"/>
              <a:t>, t</a:t>
            </a:r>
            <a:r>
              <a:rPr lang="en-US" sz="1000" baseline="-25000" dirty="0" smtClean="0"/>
              <a:t>n</a:t>
            </a:r>
            <a:endParaRPr lang="en-US" sz="1000" baseline="-25000" dirty="0"/>
          </a:p>
        </p:txBody>
      </p:sp>
      <p:grpSp>
        <p:nvGrpSpPr>
          <p:cNvPr id="2" name="Group 407"/>
          <p:cNvGrpSpPr/>
          <p:nvPr/>
        </p:nvGrpSpPr>
        <p:grpSpPr>
          <a:xfrm>
            <a:off x="6012159" y="1747846"/>
            <a:ext cx="1080121" cy="585647"/>
            <a:chOff x="1905000" y="730377"/>
            <a:chExt cx="816655" cy="424649"/>
          </a:xfrm>
        </p:grpSpPr>
        <p:sp>
          <p:nvSpPr>
            <p:cNvPr id="404" name="Flowchart: Process 403"/>
            <p:cNvSpPr/>
            <p:nvPr/>
          </p:nvSpPr>
          <p:spPr>
            <a:xfrm>
              <a:off x="1905000" y="762000"/>
              <a:ext cx="228600" cy="152400"/>
            </a:xfrm>
            <a:prstGeom prst="flowChartProcess">
              <a:avLst/>
            </a:prstGeom>
            <a:solidFill>
              <a:srgbClr val="FFFF00"/>
            </a:solidFill>
            <a:ln w="127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405" name="Flowchart: Process 404"/>
            <p:cNvSpPr/>
            <p:nvPr/>
          </p:nvSpPr>
          <p:spPr>
            <a:xfrm>
              <a:off x="1905000" y="990600"/>
              <a:ext cx="228600" cy="152400"/>
            </a:xfrm>
            <a:prstGeom prst="flowChartProcess">
              <a:avLst/>
            </a:prstGeom>
            <a:solidFill>
              <a:srgbClr val="00B050"/>
            </a:solidFill>
            <a:ln w="127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406" name="TextBox 405"/>
            <p:cNvSpPr txBox="1"/>
            <p:nvPr/>
          </p:nvSpPr>
          <p:spPr>
            <a:xfrm>
              <a:off x="2106590" y="730377"/>
              <a:ext cx="533400" cy="1896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Input</a:t>
              </a:r>
              <a:endParaRPr lang="en-US" sz="1100" dirty="0"/>
            </a:p>
          </p:txBody>
        </p:sp>
        <p:sp>
          <p:nvSpPr>
            <p:cNvPr id="407" name="TextBox 406"/>
            <p:cNvSpPr txBox="1"/>
            <p:nvPr/>
          </p:nvSpPr>
          <p:spPr>
            <a:xfrm>
              <a:off x="2112055" y="965334"/>
              <a:ext cx="609600" cy="1896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Output</a:t>
              </a:r>
              <a:endParaRPr lang="en-US" sz="1100" dirty="0"/>
            </a:p>
          </p:txBody>
        </p:sp>
      </p:grpSp>
      <p:sp>
        <p:nvSpPr>
          <p:cNvPr id="45" name="Title 4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Flow</a:t>
            </a:r>
            <a:endParaRPr lang="en-US" dirty="0"/>
          </a:p>
        </p:txBody>
      </p:sp>
      <p:sp>
        <p:nvSpPr>
          <p:cNvPr id="46" name="Slide Number Placeholder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6AF8-0266-49B9-A82D-0DF36FDCFB99}" type="slidenum">
              <a:rPr lang="en-US" sz="1100" smtClean="0"/>
              <a:pPr/>
              <a:t>16</a:t>
            </a:fld>
            <a:endParaRPr lang="en-US" sz="11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Variable Sources for Primary and Secondary Flow (Conceptual)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Primary direction</a:t>
            </a:r>
          </a:p>
          <a:p>
            <a:pPr lvl="1"/>
            <a:r>
              <a:rPr lang="en-US" dirty="0" smtClean="0"/>
              <a:t>Aspect (downward direction) of concentration</a:t>
            </a:r>
          </a:p>
          <a:p>
            <a:r>
              <a:rPr lang="en-US" dirty="0" smtClean="0"/>
              <a:t>Secondary direction</a:t>
            </a:r>
          </a:p>
          <a:p>
            <a:pPr lvl="1"/>
            <a:r>
              <a:rPr lang="en-US" dirty="0" smtClean="0"/>
              <a:t>Aspect of density (weighted by slope)</a:t>
            </a:r>
          </a:p>
          <a:p>
            <a:pPr lvl="1"/>
            <a:r>
              <a:rPr lang="en-US" dirty="0" smtClean="0"/>
              <a:t>Perpendicular to aspect of the slope of distance to the obstacle (weighted by inverse of distance)</a:t>
            </a:r>
          </a:p>
          <a:p>
            <a:r>
              <a:rPr lang="en-US" dirty="0" smtClean="0"/>
              <a:t>Rate</a:t>
            </a:r>
          </a:p>
          <a:p>
            <a:pPr lvl="1"/>
            <a:r>
              <a:rPr lang="en-US" dirty="0" smtClean="0"/>
              <a:t>Urgency</a:t>
            </a:r>
          </a:p>
          <a:p>
            <a:pPr lvl="2"/>
            <a:r>
              <a:rPr lang="en-US" dirty="0" smtClean="0"/>
              <a:t>Function of concentration above detectable levels but limited to individual’s max speed</a:t>
            </a:r>
          </a:p>
          <a:p>
            <a:pPr lvl="1"/>
            <a:r>
              <a:rPr lang="en-US" dirty="0" smtClean="0"/>
              <a:t>Resistance</a:t>
            </a:r>
          </a:p>
          <a:p>
            <a:pPr lvl="2"/>
            <a:r>
              <a:rPr lang="en-US" dirty="0" smtClean="0"/>
              <a:t>Function of density</a:t>
            </a:r>
          </a:p>
          <a:p>
            <a:pPr lvl="2"/>
            <a:r>
              <a:rPr lang="en-US" dirty="0" smtClean="0"/>
              <a:t>Friction factor classified by terrain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6AF8-0266-49B9-A82D-0DF36FDCFB99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TextBox 329"/>
          <p:cNvSpPr txBox="1"/>
          <p:nvPr/>
        </p:nvSpPr>
        <p:spPr>
          <a:xfrm>
            <a:off x="152400" y="5029200"/>
            <a:ext cx="4876800" cy="1600438"/>
          </a:xfrm>
          <a:prstGeom prst="rect">
            <a:avLst/>
          </a:prstGeom>
          <a:ln cmpd="dbl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050" b="1" i="1" dirty="0" smtClean="0"/>
              <a:t>Constants</a:t>
            </a:r>
          </a:p>
          <a:p>
            <a:endParaRPr lang="en-US" sz="1050" b="1" dirty="0" smtClean="0"/>
          </a:p>
          <a:p>
            <a:pPr algn="ctr"/>
            <a:endParaRPr lang="en-US" sz="1050" b="1" dirty="0" smtClean="0"/>
          </a:p>
          <a:p>
            <a:pPr algn="ctr"/>
            <a:endParaRPr lang="en-US" sz="1050" b="1" dirty="0" smtClean="0"/>
          </a:p>
          <a:p>
            <a:pPr algn="ctr"/>
            <a:endParaRPr lang="en-US" sz="1050" b="1" dirty="0" smtClean="0"/>
          </a:p>
          <a:p>
            <a:pPr algn="ctr"/>
            <a:endParaRPr lang="en-US" sz="1050" b="1" dirty="0" smtClean="0"/>
          </a:p>
          <a:p>
            <a:pPr algn="ctr"/>
            <a:endParaRPr lang="en-US" sz="1050" b="1" baseline="-25000" dirty="0" smtClean="0"/>
          </a:p>
          <a:p>
            <a:pPr algn="ctr"/>
            <a:endParaRPr lang="en-US" sz="1050" b="1" baseline="-25000" dirty="0" smtClean="0"/>
          </a:p>
          <a:p>
            <a:pPr algn="ctr"/>
            <a:endParaRPr lang="en-US" sz="1050" b="1" baseline="-25000" dirty="0" smtClean="0"/>
          </a:p>
          <a:p>
            <a:pPr algn="ctr"/>
            <a:endParaRPr lang="en-US" sz="1050" b="1" baseline="-25000" dirty="0" smtClean="0"/>
          </a:p>
          <a:p>
            <a:pPr algn="ctr"/>
            <a:endParaRPr lang="en-US" sz="1050" b="1" baseline="-25000" dirty="0"/>
          </a:p>
        </p:txBody>
      </p:sp>
      <p:cxnSp>
        <p:nvCxnSpPr>
          <p:cNvPr id="125" name="Straight Arrow Connector 147"/>
          <p:cNvCxnSpPr>
            <a:stCxn id="29" idx="0"/>
            <a:endCxn id="31" idx="1"/>
          </p:cNvCxnSpPr>
          <p:nvPr/>
        </p:nvCxnSpPr>
        <p:spPr>
          <a:xfrm rot="5400000" flipH="1" flipV="1">
            <a:off x="2788740" y="2254360"/>
            <a:ext cx="3147420" cy="3162300"/>
          </a:xfrm>
          <a:prstGeom prst="curvedConnector2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8" name="Straight Connector 377"/>
          <p:cNvCxnSpPr/>
          <p:nvPr/>
        </p:nvCxnSpPr>
        <p:spPr>
          <a:xfrm rot="5400000">
            <a:off x="342900" y="2400300"/>
            <a:ext cx="1600200" cy="0"/>
          </a:xfrm>
          <a:prstGeom prst="line">
            <a:avLst/>
          </a:prstGeom>
          <a:ln w="63500" cap="sq">
            <a:solidFill>
              <a:schemeClr val="bg1">
                <a:lumMod val="65000"/>
              </a:schemeClr>
            </a:solidFill>
            <a:prstDash val="dash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1" name="Straight Connector 380"/>
          <p:cNvCxnSpPr/>
          <p:nvPr/>
        </p:nvCxnSpPr>
        <p:spPr>
          <a:xfrm>
            <a:off x="1143000" y="3200400"/>
            <a:ext cx="2590800" cy="0"/>
          </a:xfrm>
          <a:prstGeom prst="line">
            <a:avLst/>
          </a:prstGeom>
          <a:ln w="63500" cap="sq">
            <a:solidFill>
              <a:schemeClr val="bg1">
                <a:lumMod val="65000"/>
              </a:schemeClr>
            </a:solidFill>
            <a:prstDash val="dash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3" name="Straight Connector 382"/>
          <p:cNvCxnSpPr/>
          <p:nvPr/>
        </p:nvCxnSpPr>
        <p:spPr>
          <a:xfrm rot="5400000">
            <a:off x="3009900" y="4000500"/>
            <a:ext cx="1600200" cy="0"/>
          </a:xfrm>
          <a:prstGeom prst="line">
            <a:avLst/>
          </a:prstGeom>
          <a:ln w="63500" cap="sq">
            <a:solidFill>
              <a:schemeClr val="bg1">
                <a:lumMod val="65000"/>
              </a:schemeClr>
            </a:solidFill>
            <a:prstDash val="dash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>
            <a:stCxn id="17" idx="0"/>
            <a:endCxn id="31" idx="1"/>
          </p:cNvCxnSpPr>
          <p:nvPr/>
        </p:nvCxnSpPr>
        <p:spPr>
          <a:xfrm rot="5400000" flipH="1" flipV="1">
            <a:off x="3684090" y="3149710"/>
            <a:ext cx="3147420" cy="1371600"/>
          </a:xfrm>
          <a:prstGeom prst="curvedConnector2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stCxn id="27" idx="3"/>
            <a:endCxn id="32" idx="2"/>
          </p:cNvCxnSpPr>
          <p:nvPr/>
        </p:nvCxnSpPr>
        <p:spPr>
          <a:xfrm flipV="1">
            <a:off x="3167844" y="3214300"/>
            <a:ext cx="3309156" cy="2997751"/>
          </a:xfrm>
          <a:prstGeom prst="curvedConnector2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Step Sequence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2139243"/>
            <a:ext cx="457200" cy="461665"/>
          </a:xfrm>
          <a:prstGeom prst="rect">
            <a:avLst/>
          </a:prstGeom>
          <a:solidFill>
            <a:schemeClr val="bg1"/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800" dirty="0" smtClean="0"/>
              <a:t>Pop </a:t>
            </a:r>
          </a:p>
          <a:p>
            <a:r>
              <a:rPr lang="en-US" sz="800" dirty="0" smtClean="0"/>
              <a:t>X,Y </a:t>
            </a:r>
          </a:p>
          <a:p>
            <a:r>
              <a:rPr lang="en-US" sz="800" dirty="0" smtClean="0"/>
              <a:t>t</a:t>
            </a:r>
            <a:r>
              <a:rPr lang="en-US" sz="800" baseline="-25000" dirty="0" smtClean="0"/>
              <a:t>n-1</a:t>
            </a:r>
            <a:endParaRPr lang="en-US" sz="800" baseline="-25000" dirty="0"/>
          </a:p>
        </p:txBody>
      </p:sp>
      <p:sp>
        <p:nvSpPr>
          <p:cNvPr id="4" name="TextBox 3"/>
          <p:cNvSpPr txBox="1"/>
          <p:nvPr/>
        </p:nvSpPr>
        <p:spPr>
          <a:xfrm>
            <a:off x="2333836" y="2190346"/>
            <a:ext cx="762000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800" dirty="0" smtClean="0"/>
              <a:t>Population Density</a:t>
            </a:r>
            <a:endParaRPr lang="en-US" sz="800" dirty="0"/>
          </a:p>
        </p:txBody>
      </p:sp>
      <p:sp>
        <p:nvSpPr>
          <p:cNvPr id="5" name="TextBox 4"/>
          <p:cNvSpPr txBox="1"/>
          <p:nvPr/>
        </p:nvSpPr>
        <p:spPr>
          <a:xfrm>
            <a:off x="5029200" y="3573016"/>
            <a:ext cx="533400" cy="21544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800" dirty="0" smtClean="0"/>
              <a:t>Aspect</a:t>
            </a:r>
            <a:endParaRPr lang="en-US" sz="8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3124200" y="3519100"/>
            <a:ext cx="533400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800" dirty="0" smtClean="0"/>
              <a:t>Conc.</a:t>
            </a:r>
          </a:p>
          <a:p>
            <a:r>
              <a:rPr lang="en-US" sz="800" dirty="0" smtClean="0"/>
              <a:t>Field </a:t>
            </a:r>
            <a:endParaRPr lang="en-US" sz="800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3962400"/>
            <a:ext cx="670992" cy="2586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050" b="1" dirty="0" smtClean="0"/>
              <a:t>HPAC</a:t>
            </a:r>
            <a:endParaRPr lang="en-US" sz="1050" b="1" dirty="0"/>
          </a:p>
        </p:txBody>
      </p:sp>
      <p:sp>
        <p:nvSpPr>
          <p:cNvPr id="12" name="Oval 11"/>
          <p:cNvSpPr/>
          <p:nvPr/>
        </p:nvSpPr>
        <p:spPr>
          <a:xfrm>
            <a:off x="3962400" y="3537012"/>
            <a:ext cx="7620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Aspect</a:t>
            </a:r>
            <a:endParaRPr lang="en-US" sz="800" dirty="0"/>
          </a:p>
        </p:txBody>
      </p:sp>
      <p:sp>
        <p:nvSpPr>
          <p:cNvPr id="13" name="Oval 12"/>
          <p:cNvSpPr/>
          <p:nvPr/>
        </p:nvSpPr>
        <p:spPr>
          <a:xfrm>
            <a:off x="2209800" y="3537012"/>
            <a:ext cx="685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IDW</a:t>
            </a:r>
            <a:endParaRPr lang="en-US" sz="800" dirty="0"/>
          </a:p>
        </p:txBody>
      </p:sp>
      <p:sp>
        <p:nvSpPr>
          <p:cNvPr id="14" name="Oval 13"/>
          <p:cNvSpPr/>
          <p:nvPr/>
        </p:nvSpPr>
        <p:spPr>
          <a:xfrm>
            <a:off x="1249524" y="2143708"/>
            <a:ext cx="838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Kernel Density</a:t>
            </a:r>
            <a:endParaRPr lang="en-US" sz="800" dirty="0"/>
          </a:p>
        </p:txBody>
      </p:sp>
      <p:sp>
        <p:nvSpPr>
          <p:cNvPr id="15" name="TextBox 14"/>
          <p:cNvSpPr txBox="1"/>
          <p:nvPr/>
        </p:nvSpPr>
        <p:spPr>
          <a:xfrm>
            <a:off x="4419600" y="2030651"/>
            <a:ext cx="514350" cy="21544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800" dirty="0" smtClean="0"/>
              <a:t>Slope</a:t>
            </a:r>
            <a:endParaRPr lang="en-US" sz="800" i="1" dirty="0"/>
          </a:p>
        </p:txBody>
      </p:sp>
      <p:sp>
        <p:nvSpPr>
          <p:cNvPr id="16" name="Oval 15"/>
          <p:cNvSpPr/>
          <p:nvPr/>
        </p:nvSpPr>
        <p:spPr>
          <a:xfrm>
            <a:off x="3429000" y="1995100"/>
            <a:ext cx="685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Slope</a:t>
            </a:r>
            <a:endParaRPr lang="en-US" sz="800" dirty="0"/>
          </a:p>
        </p:txBody>
      </p:sp>
      <p:sp>
        <p:nvSpPr>
          <p:cNvPr id="17" name="TextBox 16"/>
          <p:cNvSpPr txBox="1"/>
          <p:nvPr/>
        </p:nvSpPr>
        <p:spPr>
          <a:xfrm>
            <a:off x="4267200" y="5409220"/>
            <a:ext cx="609600" cy="21544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800" dirty="0" smtClean="0"/>
              <a:t>Aspect</a:t>
            </a:r>
            <a:endParaRPr lang="en-US" sz="800" i="1" dirty="0"/>
          </a:p>
        </p:txBody>
      </p:sp>
      <p:sp>
        <p:nvSpPr>
          <p:cNvPr id="18" name="Oval 17"/>
          <p:cNvSpPr/>
          <p:nvPr/>
        </p:nvSpPr>
        <p:spPr>
          <a:xfrm>
            <a:off x="3305944" y="5373216"/>
            <a:ext cx="7620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Aspect</a:t>
            </a:r>
            <a:endParaRPr lang="en-US" sz="800" dirty="0"/>
          </a:p>
        </p:txBody>
      </p:sp>
      <p:sp>
        <p:nvSpPr>
          <p:cNvPr id="19" name="TextBox 18"/>
          <p:cNvSpPr txBox="1"/>
          <p:nvPr/>
        </p:nvSpPr>
        <p:spPr>
          <a:xfrm>
            <a:off x="7543800" y="2680900"/>
            <a:ext cx="457200" cy="461665"/>
          </a:xfrm>
          <a:prstGeom prst="rect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800" dirty="0" smtClean="0"/>
              <a:t>Pop </a:t>
            </a:r>
          </a:p>
          <a:p>
            <a:r>
              <a:rPr lang="en-US" sz="800" dirty="0" smtClean="0"/>
              <a:t>X,Y</a:t>
            </a:r>
          </a:p>
          <a:p>
            <a:r>
              <a:rPr lang="en-US" sz="800" dirty="0" smtClean="0"/>
              <a:t>t</a:t>
            </a:r>
            <a:r>
              <a:rPr lang="en-US" sz="800" baseline="-25000" dirty="0" smtClean="0"/>
              <a:t>n</a:t>
            </a:r>
            <a:endParaRPr lang="en-US" sz="800" baseline="-25000" dirty="0"/>
          </a:p>
        </p:txBody>
      </p:sp>
      <p:sp>
        <p:nvSpPr>
          <p:cNvPr id="20" name="TextBox 19"/>
          <p:cNvSpPr txBox="1"/>
          <p:nvPr/>
        </p:nvSpPr>
        <p:spPr>
          <a:xfrm>
            <a:off x="7924800" y="4267200"/>
            <a:ext cx="533400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800" dirty="0" smtClean="0"/>
              <a:t>Conc.</a:t>
            </a:r>
          </a:p>
          <a:p>
            <a:r>
              <a:rPr lang="en-US" sz="800" dirty="0" smtClean="0"/>
              <a:t>Field</a:t>
            </a:r>
            <a:endParaRPr lang="en-US" sz="800" dirty="0"/>
          </a:p>
        </p:txBody>
      </p:sp>
      <p:sp>
        <p:nvSpPr>
          <p:cNvPr id="21" name="Oval 20"/>
          <p:cNvSpPr/>
          <p:nvPr/>
        </p:nvSpPr>
        <p:spPr>
          <a:xfrm>
            <a:off x="6934200" y="4293096"/>
            <a:ext cx="685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IDW</a:t>
            </a:r>
            <a:endParaRPr lang="en-US" sz="800" dirty="0"/>
          </a:p>
        </p:txBody>
      </p:sp>
      <p:sp>
        <p:nvSpPr>
          <p:cNvPr id="22" name="TextBox 21"/>
          <p:cNvSpPr txBox="1"/>
          <p:nvPr/>
        </p:nvSpPr>
        <p:spPr>
          <a:xfrm>
            <a:off x="228600" y="5410200"/>
            <a:ext cx="838200" cy="26161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050" b="1" dirty="0" smtClean="0"/>
              <a:t>Obstacles</a:t>
            </a:r>
            <a:endParaRPr lang="en-US" sz="105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228600" y="6096000"/>
            <a:ext cx="685800" cy="26161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050" b="1" dirty="0" smtClean="0"/>
              <a:t>Terrain</a:t>
            </a:r>
            <a:endParaRPr lang="en-US" sz="105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1295400" y="3519100"/>
            <a:ext cx="609600" cy="338554"/>
          </a:xfrm>
          <a:prstGeom prst="rect">
            <a:avLst/>
          </a:prstGeom>
          <a:solidFill>
            <a:schemeClr val="bg1"/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800" dirty="0" smtClean="0"/>
              <a:t>Output </a:t>
            </a:r>
            <a:endParaRPr lang="en-US" sz="800" dirty="0" smtClean="0"/>
          </a:p>
          <a:p>
            <a:r>
              <a:rPr lang="en-US" sz="800" dirty="0" smtClean="0"/>
              <a:t>t</a:t>
            </a:r>
            <a:r>
              <a:rPr lang="en-US" sz="800" baseline="-25000" dirty="0" smtClean="0"/>
              <a:t>n-1</a:t>
            </a:r>
            <a:endParaRPr lang="en-US" sz="800" baseline="-25000" dirty="0"/>
          </a:p>
        </p:txBody>
      </p:sp>
      <p:sp>
        <p:nvSpPr>
          <p:cNvPr id="25" name="TextBox 24"/>
          <p:cNvSpPr txBox="1"/>
          <p:nvPr/>
        </p:nvSpPr>
        <p:spPr>
          <a:xfrm>
            <a:off x="5943600" y="4343400"/>
            <a:ext cx="685800" cy="215444"/>
          </a:xfrm>
          <a:prstGeom prst="rect">
            <a:avLst/>
          </a:prstGeom>
          <a:solidFill>
            <a:schemeClr val="bg1"/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800" dirty="0" smtClean="0"/>
              <a:t>Output t</a:t>
            </a:r>
            <a:r>
              <a:rPr lang="en-US" sz="800" baseline="-25000" dirty="0" smtClean="0"/>
              <a:t>n</a:t>
            </a:r>
            <a:endParaRPr lang="en-US" sz="800" baseline="-25000" dirty="0"/>
          </a:p>
        </p:txBody>
      </p:sp>
      <p:sp>
        <p:nvSpPr>
          <p:cNvPr id="26" name="Oval 25"/>
          <p:cNvSpPr/>
          <p:nvPr/>
        </p:nvSpPr>
        <p:spPr>
          <a:xfrm>
            <a:off x="1143000" y="5985284"/>
            <a:ext cx="10668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Reclassify</a:t>
            </a:r>
            <a:endParaRPr lang="en-US" sz="800" dirty="0"/>
          </a:p>
        </p:txBody>
      </p:sp>
      <p:sp>
        <p:nvSpPr>
          <p:cNvPr id="27" name="TextBox 26"/>
          <p:cNvSpPr txBox="1"/>
          <p:nvPr/>
        </p:nvSpPr>
        <p:spPr>
          <a:xfrm>
            <a:off x="2482044" y="6042774"/>
            <a:ext cx="685800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800" dirty="0" smtClean="0"/>
              <a:t>Friction</a:t>
            </a:r>
          </a:p>
          <a:p>
            <a:r>
              <a:rPr lang="en-US" sz="800" dirty="0" smtClean="0"/>
              <a:t>Factor</a:t>
            </a:r>
            <a:endParaRPr lang="en-US" sz="800" dirty="0"/>
          </a:p>
        </p:txBody>
      </p:sp>
      <p:sp>
        <p:nvSpPr>
          <p:cNvPr id="28" name="Oval 27"/>
          <p:cNvSpPr/>
          <p:nvPr/>
        </p:nvSpPr>
        <p:spPr>
          <a:xfrm>
            <a:off x="1295400" y="5301208"/>
            <a:ext cx="9144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Distance</a:t>
            </a:r>
            <a:endParaRPr lang="en-US" sz="800" dirty="0"/>
          </a:p>
        </p:txBody>
      </p:sp>
      <p:sp>
        <p:nvSpPr>
          <p:cNvPr id="29" name="TextBox 28"/>
          <p:cNvSpPr txBox="1"/>
          <p:nvPr/>
        </p:nvSpPr>
        <p:spPr>
          <a:xfrm>
            <a:off x="2438400" y="5409220"/>
            <a:ext cx="685800" cy="21544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800" dirty="0" smtClean="0"/>
              <a:t>Distance</a:t>
            </a:r>
            <a:endParaRPr lang="en-US" sz="800" dirty="0"/>
          </a:p>
        </p:txBody>
      </p:sp>
      <p:sp>
        <p:nvSpPr>
          <p:cNvPr id="31" name="Rounded Rectangle 30"/>
          <p:cNvSpPr/>
          <p:nvPr/>
        </p:nvSpPr>
        <p:spPr>
          <a:xfrm>
            <a:off x="5943600" y="1995100"/>
            <a:ext cx="1066800" cy="5334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Flow</a:t>
            </a:r>
            <a:r>
              <a:rPr lang="en-US" sz="1400" dirty="0" smtClean="0"/>
              <a:t> </a:t>
            </a:r>
            <a:r>
              <a:rPr lang="en-US" sz="800" dirty="0" smtClean="0"/>
              <a:t>Direction Calculation</a:t>
            </a:r>
            <a:endParaRPr lang="en-US" sz="800" dirty="0"/>
          </a:p>
        </p:txBody>
      </p:sp>
      <p:sp>
        <p:nvSpPr>
          <p:cNvPr id="32" name="Rounded Rectangle 31"/>
          <p:cNvSpPr/>
          <p:nvPr/>
        </p:nvSpPr>
        <p:spPr>
          <a:xfrm>
            <a:off x="5943600" y="2680900"/>
            <a:ext cx="1066800" cy="5334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Rate Calculation</a:t>
            </a:r>
            <a:endParaRPr lang="en-US" sz="800" dirty="0"/>
          </a:p>
        </p:txBody>
      </p:sp>
      <p:cxnSp>
        <p:nvCxnSpPr>
          <p:cNvPr id="34" name="Elbow Connector 33"/>
          <p:cNvCxnSpPr>
            <a:stCxn id="10" idx="3"/>
            <a:endCxn id="24" idx="1"/>
          </p:cNvCxnSpPr>
          <p:nvPr/>
        </p:nvCxnSpPr>
        <p:spPr>
          <a:xfrm flipV="1">
            <a:off x="899592" y="3688377"/>
            <a:ext cx="395808" cy="403367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stCxn id="10" idx="3"/>
            <a:endCxn id="25" idx="1"/>
          </p:cNvCxnSpPr>
          <p:nvPr/>
        </p:nvCxnSpPr>
        <p:spPr>
          <a:xfrm>
            <a:off x="899592" y="4091744"/>
            <a:ext cx="5044008" cy="359378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434644" y="2421468"/>
            <a:ext cx="533400" cy="21544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800" dirty="0" smtClean="0"/>
              <a:t>Aspect</a:t>
            </a:r>
            <a:endParaRPr lang="en-US" sz="800" i="1" dirty="0"/>
          </a:p>
        </p:txBody>
      </p:sp>
      <p:sp>
        <p:nvSpPr>
          <p:cNvPr id="40" name="Oval 39"/>
          <p:cNvSpPr/>
          <p:nvPr/>
        </p:nvSpPr>
        <p:spPr>
          <a:xfrm>
            <a:off x="3377952" y="2376100"/>
            <a:ext cx="7620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Aspect</a:t>
            </a:r>
            <a:endParaRPr lang="en-US" sz="800" dirty="0"/>
          </a:p>
        </p:txBody>
      </p:sp>
      <p:cxnSp>
        <p:nvCxnSpPr>
          <p:cNvPr id="44" name="Straight Arrow Connector 43"/>
          <p:cNvCxnSpPr>
            <a:stCxn id="24" idx="3"/>
            <a:endCxn id="13" idx="2"/>
          </p:cNvCxnSpPr>
          <p:nvPr/>
        </p:nvCxnSpPr>
        <p:spPr>
          <a:xfrm>
            <a:off x="1905000" y="3688377"/>
            <a:ext cx="304800" cy="1035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3" idx="6"/>
            <a:endCxn id="7" idx="1"/>
          </p:cNvCxnSpPr>
          <p:nvPr/>
        </p:nvCxnSpPr>
        <p:spPr>
          <a:xfrm flipV="1">
            <a:off x="2895600" y="3688377"/>
            <a:ext cx="228600" cy="1035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7" idx="3"/>
            <a:endCxn id="12" idx="2"/>
          </p:cNvCxnSpPr>
          <p:nvPr/>
        </p:nvCxnSpPr>
        <p:spPr>
          <a:xfrm>
            <a:off x="3657600" y="3688377"/>
            <a:ext cx="304800" cy="1035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12" idx="6"/>
            <a:endCxn id="5" idx="1"/>
          </p:cNvCxnSpPr>
          <p:nvPr/>
        </p:nvCxnSpPr>
        <p:spPr>
          <a:xfrm flipV="1">
            <a:off x="4724400" y="3680738"/>
            <a:ext cx="304800" cy="8674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" idx="3"/>
            <a:endCxn id="16" idx="2"/>
          </p:cNvCxnSpPr>
          <p:nvPr/>
        </p:nvCxnSpPr>
        <p:spPr>
          <a:xfrm flipV="1">
            <a:off x="3095836" y="2147500"/>
            <a:ext cx="333164" cy="212123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" idx="3"/>
            <a:endCxn id="40" idx="2"/>
          </p:cNvCxnSpPr>
          <p:nvPr/>
        </p:nvCxnSpPr>
        <p:spPr>
          <a:xfrm>
            <a:off x="3095836" y="2359623"/>
            <a:ext cx="282116" cy="168877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40" idx="6"/>
            <a:endCxn id="39" idx="1"/>
          </p:cNvCxnSpPr>
          <p:nvPr/>
        </p:nvCxnSpPr>
        <p:spPr>
          <a:xfrm>
            <a:off x="4139952" y="2528500"/>
            <a:ext cx="294692" cy="690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16" idx="6"/>
            <a:endCxn id="15" idx="1"/>
          </p:cNvCxnSpPr>
          <p:nvPr/>
        </p:nvCxnSpPr>
        <p:spPr>
          <a:xfrm flipV="1">
            <a:off x="4114800" y="2138373"/>
            <a:ext cx="304800" cy="9127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31" idx="3"/>
            <a:endCxn id="331" idx="1"/>
          </p:cNvCxnSpPr>
          <p:nvPr/>
        </p:nvCxnSpPr>
        <p:spPr>
          <a:xfrm>
            <a:off x="7010400" y="2261800"/>
            <a:ext cx="4572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32" idx="3"/>
            <a:endCxn id="331" idx="1"/>
          </p:cNvCxnSpPr>
          <p:nvPr/>
        </p:nvCxnSpPr>
        <p:spPr>
          <a:xfrm flipV="1">
            <a:off x="7010400" y="2261800"/>
            <a:ext cx="457200" cy="685800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19" idx="3"/>
            <a:endCxn id="100" idx="1"/>
          </p:cNvCxnSpPr>
          <p:nvPr/>
        </p:nvCxnSpPr>
        <p:spPr>
          <a:xfrm>
            <a:off x="8001000" y="2911733"/>
            <a:ext cx="304800" cy="35867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25" idx="3"/>
            <a:endCxn id="21" idx="2"/>
          </p:cNvCxnSpPr>
          <p:nvPr/>
        </p:nvCxnSpPr>
        <p:spPr>
          <a:xfrm flipV="1">
            <a:off x="6629400" y="4445496"/>
            <a:ext cx="304800" cy="5626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21" idx="6"/>
            <a:endCxn id="20" idx="1"/>
          </p:cNvCxnSpPr>
          <p:nvPr/>
        </p:nvCxnSpPr>
        <p:spPr>
          <a:xfrm flipV="1">
            <a:off x="7620000" y="4436477"/>
            <a:ext cx="304800" cy="9019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22" idx="3"/>
            <a:endCxn id="28" idx="2"/>
          </p:cNvCxnSpPr>
          <p:nvPr/>
        </p:nvCxnSpPr>
        <p:spPr>
          <a:xfrm flipV="1">
            <a:off x="1066800" y="5529808"/>
            <a:ext cx="228600" cy="11197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28" idx="6"/>
            <a:endCxn id="29" idx="1"/>
          </p:cNvCxnSpPr>
          <p:nvPr/>
        </p:nvCxnSpPr>
        <p:spPr>
          <a:xfrm flipV="1">
            <a:off x="2209800" y="5516942"/>
            <a:ext cx="228600" cy="12866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29" idx="3"/>
            <a:endCxn id="18" idx="2"/>
          </p:cNvCxnSpPr>
          <p:nvPr/>
        </p:nvCxnSpPr>
        <p:spPr>
          <a:xfrm>
            <a:off x="3124200" y="5516942"/>
            <a:ext cx="181744" cy="8674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18" idx="6"/>
            <a:endCxn id="17" idx="1"/>
          </p:cNvCxnSpPr>
          <p:nvPr/>
        </p:nvCxnSpPr>
        <p:spPr>
          <a:xfrm flipV="1">
            <a:off x="4067944" y="5516942"/>
            <a:ext cx="199256" cy="8674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23" idx="3"/>
            <a:endCxn id="26" idx="2"/>
          </p:cNvCxnSpPr>
          <p:nvPr/>
        </p:nvCxnSpPr>
        <p:spPr>
          <a:xfrm flipV="1">
            <a:off x="914400" y="6213884"/>
            <a:ext cx="228600" cy="12921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26" idx="6"/>
            <a:endCxn id="27" idx="1"/>
          </p:cNvCxnSpPr>
          <p:nvPr/>
        </p:nvCxnSpPr>
        <p:spPr>
          <a:xfrm flipV="1">
            <a:off x="2209800" y="6212051"/>
            <a:ext cx="272244" cy="1833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3" idx="3"/>
            <a:endCxn id="14" idx="2"/>
          </p:cNvCxnSpPr>
          <p:nvPr/>
        </p:nvCxnSpPr>
        <p:spPr>
          <a:xfrm>
            <a:off x="990600" y="2370076"/>
            <a:ext cx="258924" cy="2232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14" idx="6"/>
            <a:endCxn id="4" idx="1"/>
          </p:cNvCxnSpPr>
          <p:nvPr/>
        </p:nvCxnSpPr>
        <p:spPr>
          <a:xfrm flipV="1">
            <a:off x="2087724" y="2359623"/>
            <a:ext cx="246112" cy="12685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15" idx="3"/>
            <a:endCxn id="31" idx="1"/>
          </p:cNvCxnSpPr>
          <p:nvPr/>
        </p:nvCxnSpPr>
        <p:spPr>
          <a:xfrm>
            <a:off x="4933950" y="2138373"/>
            <a:ext cx="1009650" cy="123427"/>
          </a:xfrm>
          <a:prstGeom prst="curvedConnector3">
            <a:avLst>
              <a:gd name="adj1" fmla="val 50000"/>
            </a:avLst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39" idx="3"/>
            <a:endCxn id="31" idx="1"/>
          </p:cNvCxnSpPr>
          <p:nvPr/>
        </p:nvCxnSpPr>
        <p:spPr>
          <a:xfrm flipV="1">
            <a:off x="4968044" y="2261800"/>
            <a:ext cx="975556" cy="267390"/>
          </a:xfrm>
          <a:prstGeom prst="curvedConnector3">
            <a:avLst>
              <a:gd name="adj1" fmla="val 50000"/>
            </a:avLst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4" idx="2"/>
            <a:endCxn id="32" idx="1"/>
          </p:cNvCxnSpPr>
          <p:nvPr/>
        </p:nvCxnSpPr>
        <p:spPr>
          <a:xfrm rot="16200000" flipH="1">
            <a:off x="4119868" y="1123868"/>
            <a:ext cx="418700" cy="3228764"/>
          </a:xfrm>
          <a:prstGeom prst="curvedConnector2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ounded Rectangle 99"/>
          <p:cNvSpPr/>
          <p:nvPr/>
        </p:nvSpPr>
        <p:spPr>
          <a:xfrm>
            <a:off x="8305800" y="2680900"/>
            <a:ext cx="609600" cy="5334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Time</a:t>
            </a:r>
          </a:p>
          <a:p>
            <a:pPr algn="ctr"/>
            <a:r>
              <a:rPr lang="en-US" sz="800" dirty="0" smtClean="0"/>
              <a:t>Step</a:t>
            </a:r>
          </a:p>
          <a:p>
            <a:pPr algn="ctr"/>
            <a:r>
              <a:rPr lang="en-US" sz="800" dirty="0" smtClean="0"/>
              <a:t>Intake</a:t>
            </a:r>
            <a:endParaRPr lang="en-US" sz="800" dirty="0"/>
          </a:p>
        </p:txBody>
      </p:sp>
      <p:cxnSp>
        <p:nvCxnSpPr>
          <p:cNvPr id="106" name="Straight Arrow Connector 105"/>
          <p:cNvCxnSpPr>
            <a:stCxn id="20" idx="0"/>
            <a:endCxn id="100" idx="2"/>
          </p:cNvCxnSpPr>
          <p:nvPr/>
        </p:nvCxnSpPr>
        <p:spPr>
          <a:xfrm rot="5400000" flipH="1" flipV="1">
            <a:off x="7874600" y="3531200"/>
            <a:ext cx="1052900" cy="419100"/>
          </a:xfrm>
          <a:prstGeom prst="curvedConnector3">
            <a:avLst>
              <a:gd name="adj1" fmla="val 50000"/>
            </a:avLst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>
            <a:stCxn id="7" idx="2"/>
            <a:endCxn id="32" idx="2"/>
          </p:cNvCxnSpPr>
          <p:nvPr/>
        </p:nvCxnSpPr>
        <p:spPr>
          <a:xfrm rot="5400000" flipH="1" flipV="1">
            <a:off x="4612273" y="1992927"/>
            <a:ext cx="643354" cy="3086100"/>
          </a:xfrm>
          <a:prstGeom prst="curvedConnector3">
            <a:avLst>
              <a:gd name="adj1" fmla="val -35533"/>
            </a:avLst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Arrow Connector 196"/>
          <p:cNvCxnSpPr>
            <a:stCxn id="5" idx="0"/>
            <a:endCxn id="31" idx="1"/>
          </p:cNvCxnSpPr>
          <p:nvPr/>
        </p:nvCxnSpPr>
        <p:spPr>
          <a:xfrm rot="5400000" flipH="1" flipV="1">
            <a:off x="4964142" y="2593558"/>
            <a:ext cx="1311216" cy="647700"/>
          </a:xfrm>
          <a:prstGeom prst="curvedConnector2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Straight Arrow Connector 92"/>
          <p:cNvCxnSpPr/>
          <p:nvPr/>
        </p:nvCxnSpPr>
        <p:spPr>
          <a:xfrm>
            <a:off x="6120172" y="6266021"/>
            <a:ext cx="476250" cy="67389"/>
          </a:xfrm>
          <a:prstGeom prst="curvedConnector3">
            <a:avLst>
              <a:gd name="adj1" fmla="val 50000"/>
            </a:avLst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3" name="TextBox 292"/>
          <p:cNvSpPr txBox="1"/>
          <p:nvPr/>
        </p:nvSpPr>
        <p:spPr>
          <a:xfrm>
            <a:off x="6653572" y="6189821"/>
            <a:ext cx="1676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Extract from Raster at Point</a:t>
            </a:r>
            <a:endParaRPr lang="en-US" sz="800" dirty="0"/>
          </a:p>
        </p:txBody>
      </p:sp>
      <p:sp>
        <p:nvSpPr>
          <p:cNvPr id="299" name="TextBox 298"/>
          <p:cNvSpPr txBox="1"/>
          <p:nvPr/>
        </p:nvSpPr>
        <p:spPr>
          <a:xfrm>
            <a:off x="6653572" y="6400800"/>
            <a:ext cx="1447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Internal Calculation</a:t>
            </a:r>
            <a:endParaRPr lang="en-US" sz="800" dirty="0"/>
          </a:p>
        </p:txBody>
      </p:sp>
      <p:sp>
        <p:nvSpPr>
          <p:cNvPr id="300" name="Rounded Rectangle 299"/>
          <p:cNvSpPr/>
          <p:nvPr/>
        </p:nvSpPr>
        <p:spPr>
          <a:xfrm>
            <a:off x="6120172" y="6477000"/>
            <a:ext cx="457200" cy="1524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301" name="Oval 300"/>
          <p:cNvSpPr/>
          <p:nvPr/>
        </p:nvSpPr>
        <p:spPr>
          <a:xfrm>
            <a:off x="6120172" y="5943600"/>
            <a:ext cx="4572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302" name="TextBox 301"/>
          <p:cNvSpPr txBox="1"/>
          <p:nvPr/>
        </p:nvSpPr>
        <p:spPr>
          <a:xfrm>
            <a:off x="6653572" y="5943600"/>
            <a:ext cx="1447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Geoprocess</a:t>
            </a:r>
            <a:endParaRPr lang="en-US" sz="800" dirty="0"/>
          </a:p>
        </p:txBody>
      </p:sp>
      <p:sp>
        <p:nvSpPr>
          <p:cNvPr id="314" name="TextBox 313"/>
          <p:cNvSpPr txBox="1"/>
          <p:nvPr/>
        </p:nvSpPr>
        <p:spPr>
          <a:xfrm>
            <a:off x="6120172" y="5410201"/>
            <a:ext cx="457200" cy="174407"/>
          </a:xfrm>
          <a:prstGeom prst="rect">
            <a:avLst/>
          </a:prstGeom>
          <a:solidFill>
            <a:schemeClr val="bg1"/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800" baseline="-25000" dirty="0"/>
          </a:p>
        </p:txBody>
      </p:sp>
      <p:sp>
        <p:nvSpPr>
          <p:cNvPr id="315" name="TextBox 314"/>
          <p:cNvSpPr txBox="1"/>
          <p:nvPr/>
        </p:nvSpPr>
        <p:spPr>
          <a:xfrm>
            <a:off x="6653572" y="5410200"/>
            <a:ext cx="1447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Point Data</a:t>
            </a:r>
            <a:endParaRPr lang="en-US" sz="800" dirty="0"/>
          </a:p>
        </p:txBody>
      </p:sp>
      <p:sp>
        <p:nvSpPr>
          <p:cNvPr id="317" name="TextBox 316"/>
          <p:cNvSpPr txBox="1"/>
          <p:nvPr/>
        </p:nvSpPr>
        <p:spPr>
          <a:xfrm>
            <a:off x="6653572" y="5656421"/>
            <a:ext cx="1447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Raster</a:t>
            </a:r>
            <a:endParaRPr lang="en-US" sz="800" dirty="0"/>
          </a:p>
        </p:txBody>
      </p:sp>
      <p:sp>
        <p:nvSpPr>
          <p:cNvPr id="319" name="TextBox 318"/>
          <p:cNvSpPr txBox="1"/>
          <p:nvPr/>
        </p:nvSpPr>
        <p:spPr>
          <a:xfrm>
            <a:off x="6120172" y="5674042"/>
            <a:ext cx="457200" cy="1744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800" baseline="-25000" dirty="0"/>
          </a:p>
        </p:txBody>
      </p:sp>
      <p:sp>
        <p:nvSpPr>
          <p:cNvPr id="331" name="Rounded Rectangle 330"/>
          <p:cNvSpPr/>
          <p:nvPr/>
        </p:nvSpPr>
        <p:spPr>
          <a:xfrm>
            <a:off x="7467600" y="1995100"/>
            <a:ext cx="609600" cy="5334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Flow</a:t>
            </a:r>
          </a:p>
          <a:p>
            <a:pPr algn="ctr"/>
            <a:r>
              <a:rPr lang="en-US" sz="800" dirty="0" smtClean="0"/>
              <a:t>Vector</a:t>
            </a:r>
            <a:endParaRPr lang="en-US" sz="800" dirty="0"/>
          </a:p>
        </p:txBody>
      </p:sp>
      <p:cxnSp>
        <p:nvCxnSpPr>
          <p:cNvPr id="342" name="Straight Arrow Connector 341"/>
          <p:cNvCxnSpPr>
            <a:stCxn id="331" idx="2"/>
            <a:endCxn id="19" idx="0"/>
          </p:cNvCxnSpPr>
          <p:nvPr/>
        </p:nvCxnSpPr>
        <p:spPr>
          <a:xfrm rot="5400000">
            <a:off x="7696200" y="2604700"/>
            <a:ext cx="1524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1" name="TextBox 390"/>
          <p:cNvSpPr txBox="1"/>
          <p:nvPr/>
        </p:nvSpPr>
        <p:spPr>
          <a:xfrm>
            <a:off x="381000" y="15240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</a:t>
            </a:r>
            <a:r>
              <a:rPr lang="en-US" sz="1400" baseline="-25000" dirty="0" smtClean="0"/>
              <a:t>n-1</a:t>
            </a:r>
            <a:endParaRPr lang="en-US" sz="1400" baseline="-25000" dirty="0"/>
          </a:p>
        </p:txBody>
      </p:sp>
      <p:sp>
        <p:nvSpPr>
          <p:cNvPr id="392" name="TextBox 391"/>
          <p:cNvSpPr txBox="1"/>
          <p:nvPr/>
        </p:nvSpPr>
        <p:spPr>
          <a:xfrm>
            <a:off x="1371600" y="15240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</a:t>
            </a:r>
            <a:r>
              <a:rPr lang="en-US" sz="1400" baseline="-25000" dirty="0" smtClean="0"/>
              <a:t>n</a:t>
            </a:r>
            <a:endParaRPr lang="en-US" sz="1400" baseline="-25000" dirty="0"/>
          </a:p>
        </p:txBody>
      </p:sp>
      <p:cxnSp>
        <p:nvCxnSpPr>
          <p:cNvPr id="395" name="Straight Arrow Connector 394"/>
          <p:cNvCxnSpPr>
            <a:endCxn id="19" idx="2"/>
          </p:cNvCxnSpPr>
          <p:nvPr/>
        </p:nvCxnSpPr>
        <p:spPr>
          <a:xfrm rot="16200000" flipV="1">
            <a:off x="7743483" y="3171482"/>
            <a:ext cx="591236" cy="533401"/>
          </a:xfrm>
          <a:prstGeom prst="straightConnector1">
            <a:avLst/>
          </a:prstGeom>
          <a:ln>
            <a:solidFill>
              <a:schemeClr val="tx2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stCxn id="3" idx="0"/>
            <a:endCxn id="19" idx="1"/>
          </p:cNvCxnSpPr>
          <p:nvPr/>
        </p:nvCxnSpPr>
        <p:spPr>
          <a:xfrm rot="16200000" flipH="1">
            <a:off x="3766655" y="-865412"/>
            <a:ext cx="772490" cy="6781800"/>
          </a:xfrm>
          <a:prstGeom prst="bentConnector4">
            <a:avLst>
              <a:gd name="adj1" fmla="val -29593"/>
              <a:gd name="adj2" fmla="val 95693"/>
            </a:avLst>
          </a:prstGeom>
          <a:ln w="127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96"/>
          <p:cNvCxnSpPr>
            <a:stCxn id="4" idx="0"/>
            <a:endCxn id="31" idx="0"/>
          </p:cNvCxnSpPr>
          <p:nvPr/>
        </p:nvCxnSpPr>
        <p:spPr>
          <a:xfrm rot="5400000" flipH="1" flipV="1">
            <a:off x="4498295" y="211641"/>
            <a:ext cx="195246" cy="3762164"/>
          </a:xfrm>
          <a:prstGeom prst="curvedConnector3">
            <a:avLst>
              <a:gd name="adj1" fmla="val 217083"/>
            </a:avLst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 rot="2569061">
            <a:off x="7460325" y="3473418"/>
            <a:ext cx="10668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 smtClean="0">
                <a:solidFill>
                  <a:schemeClr val="tx2"/>
                </a:solidFill>
              </a:rPr>
              <a:t>&lt;&lt;dependant on&gt;&gt;</a:t>
            </a:r>
            <a:endParaRPr lang="en-US" sz="600" dirty="0">
              <a:solidFill>
                <a:schemeClr val="tx2"/>
              </a:solidFill>
            </a:endParaRPr>
          </a:p>
        </p:txBody>
      </p:sp>
      <p:sp>
        <p:nvSpPr>
          <p:cNvPr id="86" name="Slide Number Placeholder 85"/>
          <p:cNvSpPr>
            <a:spLocks noGrp="1"/>
          </p:cNvSpPr>
          <p:nvPr>
            <p:ph type="sldNum" sz="quarter" idx="12"/>
          </p:nvPr>
        </p:nvSpPr>
        <p:spPr>
          <a:xfrm>
            <a:off x="6196372" y="6356350"/>
            <a:ext cx="2133600" cy="365125"/>
          </a:xfrm>
        </p:spPr>
        <p:txBody>
          <a:bodyPr/>
          <a:lstStyle/>
          <a:p>
            <a:fld id="{B9F06AF8-0266-49B9-A82D-0DF36FDCFB99}" type="slidenum">
              <a:rPr lang="en-US" sz="1050" smtClean="0"/>
              <a:pPr/>
              <a:t>18</a:t>
            </a:fld>
            <a:endParaRPr lang="en-US" sz="105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Priorities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Calculation of individual’s intakes from concentration fields at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n</a:t>
            </a:r>
            <a:r>
              <a:rPr lang="en-US" dirty="0" smtClean="0"/>
              <a:t> location (</a:t>
            </a:r>
            <a:r>
              <a:rPr lang="en-US" b="1" i="1" dirty="0" smtClean="0">
                <a:solidFill>
                  <a:srgbClr val="FF0000"/>
                </a:solidFill>
              </a:rPr>
              <a:t>Required</a:t>
            </a:r>
            <a:r>
              <a:rPr lang="en-US" dirty="0" smtClean="0"/>
              <a:t>)</a:t>
            </a:r>
          </a:p>
          <a:p>
            <a:r>
              <a:rPr lang="en-US" dirty="0" smtClean="0"/>
              <a:t>Create individual’s primary flow vector at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n</a:t>
            </a:r>
            <a:r>
              <a:rPr lang="en-US" baseline="-25000" dirty="0" smtClean="0"/>
              <a:t> </a:t>
            </a:r>
            <a:r>
              <a:rPr lang="en-US" dirty="0" smtClean="0"/>
              <a:t>and new location  (</a:t>
            </a:r>
            <a:r>
              <a:rPr lang="en-US" b="1" i="1" dirty="0" smtClean="0">
                <a:solidFill>
                  <a:srgbClr val="FF0000"/>
                </a:solidFill>
              </a:rPr>
              <a:t>Required</a:t>
            </a:r>
            <a:r>
              <a:rPr lang="en-US" dirty="0" smtClean="0"/>
              <a:t>)</a:t>
            </a:r>
          </a:p>
          <a:p>
            <a:r>
              <a:rPr lang="en-US" dirty="0" smtClean="0"/>
              <a:t>Create secondary flow direction based on density and selection algorithm (</a:t>
            </a:r>
            <a:r>
              <a:rPr lang="en-US" b="1" i="1" dirty="0" smtClean="0">
                <a:solidFill>
                  <a:srgbClr val="FF0000"/>
                </a:solidFill>
              </a:rPr>
              <a:t>Required</a:t>
            </a:r>
            <a:r>
              <a:rPr lang="en-US" dirty="0" smtClean="0"/>
              <a:t>)</a:t>
            </a:r>
          </a:p>
          <a:p>
            <a:r>
              <a:rPr lang="en-US" dirty="0" smtClean="0"/>
              <a:t>Create secondary flow direction based on obstacle avoidance and selection algorithm (</a:t>
            </a:r>
            <a:r>
              <a:rPr lang="en-US" i="1" dirty="0" smtClean="0">
                <a:solidFill>
                  <a:srgbClr val="00B050"/>
                </a:solidFill>
              </a:rPr>
              <a:t>Optional - probable</a:t>
            </a:r>
            <a:r>
              <a:rPr lang="en-US" dirty="0" smtClean="0"/>
              <a:t>)</a:t>
            </a:r>
          </a:p>
          <a:p>
            <a:r>
              <a:rPr lang="en-US" dirty="0" smtClean="0"/>
              <a:t>Apply terrain based friction factors to flow rate (</a:t>
            </a:r>
            <a:r>
              <a:rPr lang="en-US" i="1" dirty="0" smtClean="0">
                <a:solidFill>
                  <a:srgbClr val="0070C0"/>
                </a:solidFill>
              </a:rPr>
              <a:t>Optional – possible</a:t>
            </a:r>
            <a:r>
              <a:rPr lang="en-US" dirty="0" smtClean="0"/>
              <a:t>)</a:t>
            </a:r>
          </a:p>
          <a:p>
            <a:r>
              <a:rPr lang="en-US" dirty="0" smtClean="0"/>
              <a:t>Create secondary flow direction toward egresses and selection algorithm (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Optional - doubtful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6AF8-0266-49B9-A82D-0DF36FDCFB99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Consequence Assessments</a:t>
            </a:r>
          </a:p>
          <a:p>
            <a:r>
              <a:rPr lang="en-US" dirty="0" smtClean="0"/>
              <a:t>Models for Coupling </a:t>
            </a:r>
          </a:p>
          <a:p>
            <a:r>
              <a:rPr lang="en-US" dirty="0" smtClean="0"/>
              <a:t>Proposed Model Development</a:t>
            </a:r>
          </a:p>
          <a:p>
            <a:r>
              <a:rPr lang="en-US" dirty="0" smtClean="0"/>
              <a:t>Case Study</a:t>
            </a:r>
          </a:p>
          <a:p>
            <a:r>
              <a:rPr lang="en-US" dirty="0" smtClean="0"/>
              <a:t>Journal Article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6AF8-0266-49B9-A82D-0DF36FDCFB99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6AF8-0266-49B9-A82D-0DF36FDCFB99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bambrickj\My Documents\PSU\Capstone\GEOG 596A\Presentation images\Capture.JPG"/>
          <p:cNvPicPr>
            <a:picLocks noChangeAspect="1" noChangeArrowheads="1"/>
          </p:cNvPicPr>
          <p:nvPr/>
        </p:nvPicPr>
        <p:blipFill>
          <a:blip r:embed="rId3" cstate="print"/>
          <a:srcRect t="17073" r="2571" b="9756"/>
          <a:stretch>
            <a:fillRect/>
          </a:stretch>
        </p:blipFill>
        <p:spPr bwMode="auto">
          <a:xfrm>
            <a:off x="914399" y="3716215"/>
            <a:ext cx="6477001" cy="298938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6779096" cy="2209799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Accident results in Cl</a:t>
            </a:r>
            <a:r>
              <a:rPr lang="en-US" baseline="-25000" dirty="0" smtClean="0"/>
              <a:t>2</a:t>
            </a:r>
            <a:r>
              <a:rPr lang="en-US" dirty="0" smtClean="0"/>
              <a:t> released near pedestrian mall</a:t>
            </a:r>
          </a:p>
          <a:p>
            <a:r>
              <a:rPr lang="en-US" dirty="0" smtClean="0"/>
              <a:t>Cl</a:t>
            </a:r>
            <a:r>
              <a:rPr lang="en-US" baseline="-25000" dirty="0" smtClean="0"/>
              <a:t>2</a:t>
            </a:r>
          </a:p>
          <a:p>
            <a:pPr lvl="1"/>
            <a:r>
              <a:rPr lang="en-US" dirty="0" smtClean="0"/>
              <a:t>Visible and odorous</a:t>
            </a:r>
          </a:p>
          <a:p>
            <a:pPr lvl="1"/>
            <a:r>
              <a:rPr lang="en-US" dirty="0" smtClean="0"/>
              <a:t>Irritation and harmful effects </a:t>
            </a:r>
          </a:p>
          <a:p>
            <a:r>
              <a:rPr lang="en-US" dirty="0" smtClean="0"/>
              <a:t>Cl</a:t>
            </a:r>
            <a:r>
              <a:rPr lang="en-US" baseline="-25000" dirty="0" smtClean="0"/>
              <a:t>2</a:t>
            </a:r>
            <a:r>
              <a:rPr lang="en-US" dirty="0" smtClean="0"/>
              <a:t> acts as primary flow driver (crowd responds)</a:t>
            </a:r>
          </a:p>
          <a:p>
            <a:pPr lvl="1"/>
            <a:r>
              <a:rPr lang="en-US" dirty="0" smtClean="0"/>
              <a:t>Flow from high to low concentrations</a:t>
            </a:r>
          </a:p>
          <a:p>
            <a:pPr lvl="1"/>
            <a:r>
              <a:rPr lang="en-US" dirty="0" smtClean="0"/>
              <a:t>Urgency determined by concentration level</a:t>
            </a:r>
          </a:p>
          <a:p>
            <a:pPr lvl="1"/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36196" y="2230760"/>
            <a:ext cx="2686487" cy="2170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6AF8-0266-49B9-A82D-0DF36FDCFB99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Dosage developing over time</a:t>
            </a:r>
          </a:p>
          <a:p>
            <a:r>
              <a:rPr lang="en-US" dirty="0" smtClean="0"/>
              <a:t>Casualty estimates provided</a:t>
            </a:r>
          </a:p>
          <a:p>
            <a:r>
              <a:rPr lang="en-US" dirty="0" smtClean="0"/>
              <a:t>Results comparatively different from a static population</a:t>
            </a:r>
          </a:p>
          <a:p>
            <a:r>
              <a:rPr lang="en-US" dirty="0" smtClean="0"/>
              <a:t>Each run of model unique</a:t>
            </a:r>
          </a:p>
          <a:p>
            <a:r>
              <a:rPr lang="en-US" dirty="0" smtClean="0"/>
              <a:t>Exploration of scale adaptability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6AF8-0266-49B9-A82D-0DF36FDCFB99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 Article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6AF8-0266-49B9-A82D-0DF36FDCFB99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Submission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Purpose:  To propose and promote the use of dynamic population flow models in consequence assessments</a:t>
            </a:r>
          </a:p>
          <a:p>
            <a:r>
              <a:rPr lang="en-US" dirty="0" smtClean="0"/>
              <a:t>Contents</a:t>
            </a:r>
          </a:p>
          <a:p>
            <a:pPr lvl="1"/>
            <a:r>
              <a:rPr lang="en-US" dirty="0" smtClean="0"/>
              <a:t>Present concepts of model</a:t>
            </a:r>
          </a:p>
          <a:p>
            <a:pPr lvl="1"/>
            <a:r>
              <a:rPr lang="en-US" dirty="0" smtClean="0"/>
              <a:t>Demonstrate the working conceptual model</a:t>
            </a:r>
          </a:p>
          <a:p>
            <a:pPr lvl="1"/>
            <a:r>
              <a:rPr lang="en-US" dirty="0" smtClean="0"/>
              <a:t>Suggest uses</a:t>
            </a:r>
          </a:p>
          <a:p>
            <a:pPr lvl="1"/>
            <a:r>
              <a:rPr lang="en-US" dirty="0" smtClean="0"/>
              <a:t>Identify areas for future development</a:t>
            </a:r>
          </a:p>
          <a:p>
            <a:r>
              <a:rPr lang="en-US" dirty="0" smtClean="0"/>
              <a:t>Candidate journals</a:t>
            </a:r>
          </a:p>
          <a:p>
            <a:pPr lvl="1"/>
            <a:r>
              <a:rPr lang="en-US" dirty="0" smtClean="0"/>
              <a:t>Risk Management</a:t>
            </a:r>
          </a:p>
          <a:p>
            <a:pPr lvl="1"/>
            <a:r>
              <a:rPr lang="en-US" dirty="0" smtClean="0"/>
              <a:t>Journal of Homeland Security</a:t>
            </a:r>
          </a:p>
          <a:p>
            <a:pPr lvl="1"/>
            <a:r>
              <a:rPr lang="en-US" dirty="0" smtClean="0"/>
              <a:t>Journal of Homeland Security and Emergency Management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6AF8-0266-49B9-A82D-0DF36FDCFB99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6AF8-0266-49B9-A82D-0DF36FDCFB99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consequence Assessments (CA)?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6AF8-0266-49B9-A82D-0DF36FDCFB99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Analysis of Risk/Threat from Hazardous Atmospheric Releases</a:t>
            </a:r>
            <a:endParaRPr lang="en-US" dirty="0"/>
          </a:p>
        </p:txBody>
      </p:sp>
      <p:pic>
        <p:nvPicPr>
          <p:cNvPr id="41986" name="Picture 2" descr="http://www.aristatek.com/Newsletter/OCT07/Images/tv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481" y="1676400"/>
            <a:ext cx="5557038" cy="44958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752600" y="6150114"/>
            <a:ext cx="563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2002 Accidental Release of Chlorine Gas from a Railcar in Festus, MO. </a:t>
            </a:r>
          </a:p>
          <a:p>
            <a:r>
              <a:rPr lang="en-US" sz="800" dirty="0" smtClean="0">
                <a:hlinkClick r:id="rId4"/>
              </a:rPr>
              <a:t>http://www.aristatek.com/Newsletter/OCT07/OCT07ts.aspx</a:t>
            </a:r>
            <a:endParaRPr lang="en-US" sz="800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6AF8-0266-49B9-A82D-0DF36FDCFB99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Models for coupling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6AF8-0266-49B9-A82D-0DF36FDCFB99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CA Models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743200"/>
            <a:ext cx="4114800" cy="3382963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u="sng" dirty="0" smtClean="0"/>
              <a:t>HPAC</a:t>
            </a:r>
            <a:r>
              <a:rPr lang="en-US" dirty="0" smtClean="0"/>
              <a:t> </a:t>
            </a:r>
          </a:p>
          <a:p>
            <a:r>
              <a:rPr lang="en-US" dirty="0" smtClean="0"/>
              <a:t>Is commonly used by civil government and military</a:t>
            </a:r>
          </a:p>
          <a:p>
            <a:r>
              <a:rPr lang="en-US" dirty="0" smtClean="0"/>
              <a:t>Couples hazard plume with static population dataset for casualty estimate</a:t>
            </a:r>
          </a:p>
          <a:p>
            <a:r>
              <a:rPr lang="en-US" dirty="0" smtClean="0"/>
              <a:t>Has potential for over prediction of casualties</a:t>
            </a:r>
            <a:endParaRPr lang="en-US" dirty="0"/>
          </a:p>
        </p:txBody>
      </p:sp>
      <p:pic>
        <p:nvPicPr>
          <p:cNvPr id="35841" name="Picture 1" descr="C:\Documents and Settings\bambrickj\My Documents\PSU\Capstone\HPAC\Ex.jpeg"/>
          <p:cNvPicPr>
            <a:picLocks noChangeAspect="1" noChangeArrowheads="1"/>
          </p:cNvPicPr>
          <p:nvPr/>
        </p:nvPicPr>
        <p:blipFill>
          <a:blip r:embed="rId3" cstate="print"/>
          <a:srcRect l="22353" r="10588"/>
          <a:stretch>
            <a:fillRect/>
          </a:stretch>
        </p:blipFill>
        <p:spPr bwMode="auto">
          <a:xfrm>
            <a:off x="4724400" y="1600200"/>
            <a:ext cx="4343400" cy="4800600"/>
          </a:xfrm>
          <a:prstGeom prst="rect">
            <a:avLst/>
          </a:prstGeom>
          <a:noFill/>
        </p:spPr>
      </p:pic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77100" y="3886200"/>
            <a:ext cx="1714500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457200" y="1447800"/>
            <a:ext cx="109619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HPAC</a:t>
            </a:r>
            <a:endParaRPr lang="en-US" sz="32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13298" y="1905000"/>
            <a:ext cx="100200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Broadway" pitchFamily="82" charset="0"/>
              </a:rPr>
              <a:t>CATS</a:t>
            </a:r>
            <a:endParaRPr lang="en-US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Broadway" pitchFamily="8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03229" y="1905000"/>
            <a:ext cx="121526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2000" b="1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Impact" pitchFamily="34" charset="0"/>
              </a:rPr>
              <a:t>VLSTrack</a:t>
            </a:r>
            <a:endParaRPr lang="en-US" sz="2000" b="1" i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Impact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51498" y="1600200"/>
            <a:ext cx="117237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Forte" pitchFamily="66" charset="0"/>
              </a:rPr>
              <a:t>ALOHA</a:t>
            </a:r>
            <a:endParaRPr lang="en-US" sz="2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Forte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361098" y="1981200"/>
            <a:ext cx="59343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Haettenschweiler" pitchFamily="34" charset="0"/>
              </a:rPr>
              <a:t>QUIC</a:t>
            </a:r>
            <a:endParaRPr lang="en-US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Haettenschweiler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18298" y="1443335"/>
            <a:ext cx="143180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Rockwell" pitchFamily="18" charset="0"/>
              </a:rPr>
              <a:t>EpiSimS</a:t>
            </a:r>
            <a:endParaRPr lang="en-US" sz="2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Rockwell" pitchFamily="18" charset="0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6AF8-0266-49B9-A82D-0DF36FDCFB99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Crowd Flow Models </a:t>
            </a:r>
            <a:r>
              <a:rPr lang="en-US" sz="3600" dirty="0" smtClean="0"/>
              <a:t>(2 Categories)</a:t>
            </a:r>
            <a:endParaRPr lang="en-US" sz="36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Microscopic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1939925"/>
          </a:xfrm>
        </p:spPr>
        <p:txBody>
          <a:bodyPr/>
          <a:lstStyle/>
          <a:p>
            <a:r>
              <a:rPr lang="en-US" dirty="0" smtClean="0"/>
              <a:t>Simulates individuals</a:t>
            </a:r>
          </a:p>
          <a:p>
            <a:r>
              <a:rPr lang="en-US" dirty="0" smtClean="0"/>
              <a:t>Discrete position</a:t>
            </a:r>
          </a:p>
          <a:p>
            <a:r>
              <a:rPr lang="en-US" dirty="0" smtClean="0"/>
              <a:t>Computationally “heavy” </a:t>
            </a:r>
          </a:p>
          <a:p>
            <a:r>
              <a:rPr lang="en-US" dirty="0" smtClean="0"/>
              <a:t>Applied within EpiSimS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Macroscopic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1939925"/>
          </a:xfrm>
        </p:spPr>
        <p:txBody>
          <a:bodyPr/>
          <a:lstStyle/>
          <a:p>
            <a:r>
              <a:rPr lang="en-US" dirty="0" smtClean="0"/>
              <a:t>Models density flow</a:t>
            </a:r>
          </a:p>
          <a:p>
            <a:r>
              <a:rPr lang="en-US" dirty="0" smtClean="0"/>
              <a:t>1D and 2D cellular</a:t>
            </a:r>
          </a:p>
          <a:p>
            <a:r>
              <a:rPr lang="en-US" dirty="0" smtClean="0"/>
              <a:t>Computationally “light” </a:t>
            </a:r>
          </a:p>
          <a:p>
            <a:r>
              <a:rPr lang="en-US" dirty="0" smtClean="0"/>
              <a:t>Applied within ???</a:t>
            </a:r>
          </a:p>
          <a:p>
            <a:endParaRPr lang="en-US" dirty="0"/>
          </a:p>
        </p:txBody>
      </p:sp>
      <p:pic>
        <p:nvPicPr>
          <p:cNvPr id="3379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4022467"/>
            <a:ext cx="3609975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4098667"/>
            <a:ext cx="3697391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533400" y="6029980"/>
            <a:ext cx="403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Simulated Individuals Moving Around an Obstacle</a:t>
            </a:r>
            <a:endParaRPr lang="en-US" sz="1200" b="1" dirty="0" smtClean="0">
              <a:hlinkClick r:id="rId5"/>
            </a:endParaRPr>
          </a:p>
          <a:p>
            <a:r>
              <a:rPr lang="en-US" sz="800" dirty="0" smtClean="0">
                <a:hlinkClick r:id="rId5"/>
              </a:rPr>
              <a:t>http://www.cs.virginia.edu/~gfx/pubs/group_behaviors_2/jar_herd.pdf</a:t>
            </a:r>
            <a:endParaRPr lang="en-US" sz="8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5029200" y="6046113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Cellar Flow of Density</a:t>
            </a:r>
            <a:endParaRPr lang="en-US" sz="1200" b="1" dirty="0" smtClean="0">
              <a:hlinkClick r:id="rId6"/>
            </a:endParaRPr>
          </a:p>
          <a:p>
            <a:r>
              <a:rPr lang="en-US" sz="800" u="sng" dirty="0" smtClean="0">
                <a:hlinkClick r:id="rId6"/>
              </a:rPr>
              <a:t>http://scholar.lib.vt.edu/theses/available/etd-12152006-143454/unrestricted/NewCM.pdf</a:t>
            </a:r>
            <a:endParaRPr lang="en-US" sz="800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6AF8-0266-49B9-A82D-0DF36FDCFB99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Model Development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6AF8-0266-49B9-A82D-0DF36FDCFB99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Develop a prototype macroscopic crowd flow model coupled with CA outputs to predict casualty estimates</a:t>
            </a:r>
          </a:p>
          <a:p>
            <a:r>
              <a:rPr lang="en-US" dirty="0" smtClean="0"/>
              <a:t>Develop a 2D pedestrian flow model</a:t>
            </a:r>
          </a:p>
          <a:p>
            <a:r>
              <a:rPr lang="en-US" dirty="0" smtClean="0"/>
              <a:t>Develop for </a:t>
            </a:r>
            <a:r>
              <a:rPr lang="en-US" smtClean="0"/>
              <a:t>specific scenario</a:t>
            </a:r>
            <a:endParaRPr lang="en-US" dirty="0" smtClean="0"/>
          </a:p>
          <a:p>
            <a:r>
              <a:rPr lang="en-US" dirty="0" smtClean="0"/>
              <a:t>Build in ArcGIS 9.3 with VBA</a:t>
            </a:r>
          </a:p>
          <a:p>
            <a:r>
              <a:rPr lang="en-US" dirty="0" smtClean="0"/>
              <a:t>Couple HPAC outputs with 2D flow model</a:t>
            </a:r>
          </a:p>
          <a:p>
            <a:r>
              <a:rPr lang="en-US" dirty="0" smtClean="0"/>
              <a:t>Document in journal submission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6AF8-0266-49B9-A82D-0DF36FDCFB99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2&quot; unique_id=&quot;10026&quot;&gt;&lt;object type=&quot;3&quot; unique_id=&quot;10027&quot;&gt;&lt;property id=&quot;20148&quot; value=&quot;5&quot;/&gt;&lt;property id=&quot;20300&quot; value=&quot;Slide 1 - &amp;quot;Capstone Proposal:&amp;#x0D;&amp;#x0A;Development of a Crowd Flow Model Coupled with Concentration Fields for Consequence Assessments&amp;quot;&quot;/&gt;&lt;property id=&quot;20307&quot; value=&quot;256&quot;/&gt;&lt;/object&gt;&lt;object type=&quot;3&quot; unique_id=&quot;10028&quot;&gt;&lt;property id=&quot;20148&quot; value=&quot;5&quot;/&gt;&lt;property id=&quot;20300&quot; value=&quot;Slide 2 - &amp;quot;Outline&amp;quot;&quot;/&gt;&lt;property id=&quot;20307&quot; value=&quot;257&quot;/&gt;&lt;/object&gt;&lt;object type=&quot;3&quot; unique_id=&quot;10029&quot;&gt;&lt;property id=&quot;20148&quot; value=&quot;5&quot;/&gt;&lt;property id=&quot;20300&quot; value=&quot;Slide 3 - &amp;quot;What is consequence Assessments (CA)?&amp;quot;&quot;/&gt;&lt;property id=&quot;20307&quot; value=&quot;258&quot;/&gt;&lt;/object&gt;&lt;object type=&quot;3&quot; unique_id=&quot;10030&quot;&gt;&lt;property id=&quot;20148&quot; value=&quot;5&quot;/&gt;&lt;property id=&quot;20300&quot; value=&quot;Slide 4 - &amp;quot;Analysis of Risk/Threat from Hazardous Atmospheric Releases&amp;quot;&quot;/&gt;&lt;property id=&quot;20307&quot; value=&quot;259&quot;/&gt;&lt;/object&gt;&lt;object type=&quot;3&quot; unique_id=&quot;10031&quot;&gt;&lt;property id=&quot;20148&quot; value=&quot;5&quot;/&gt;&lt;property id=&quot;20300&quot; value=&quot;Slide 5 - &amp;quot;Models for coupling&amp;quot;&quot;/&gt;&lt;property id=&quot;20307&quot; value=&quot;261&quot;/&gt;&lt;/object&gt;&lt;object type=&quot;3&quot; unique_id=&quot;10032&quot;&gt;&lt;property id=&quot;20148&quot; value=&quot;5&quot;/&gt;&lt;property id=&quot;20300&quot; value=&quot;Slide 6 - &amp;quot; CA Models&amp;quot;&quot;/&gt;&lt;property id=&quot;20307&quot; value=&quot;262&quot;/&gt;&lt;/object&gt;&lt;object type=&quot;3&quot; unique_id=&quot;10033&quot;&gt;&lt;property id=&quot;20148&quot; value=&quot;5&quot;/&gt;&lt;property id=&quot;20300&quot; value=&quot;Slide 7 - &amp;quot;Crowd Flow Models (2 Categories)&amp;quot;&quot;/&gt;&lt;property id=&quot;20307&quot; value=&quot;266&quot;/&gt;&lt;/object&gt;&lt;object type=&quot;3&quot; unique_id=&quot;10034&quot;&gt;&lt;property id=&quot;20148&quot; value=&quot;5&quot;/&gt;&lt;property id=&quot;20300&quot; value=&quot;Slide 8 - &amp;quot;Proposed Model Development&amp;#x0D;&amp;#x0A;&amp;quot;&quot;/&gt;&lt;property id=&quot;20307&quot; value=&quot;267&quot;/&gt;&lt;/object&gt;&lt;object type=&quot;3&quot; unique_id=&quot;10035&quot;&gt;&lt;property id=&quot;20148&quot; value=&quot;5&quot;/&gt;&lt;property id=&quot;20300&quot; value=&quot;Slide 9 - &amp;quot;Proposal&amp;quot;&quot;/&gt;&lt;property id=&quot;20307&quot; value=&quot;268&quot;/&gt;&lt;/object&gt;&lt;object type=&quot;3&quot; unique_id=&quot;10036&quot;&gt;&lt;property id=&quot;20148&quot; value=&quot;5&quot;/&gt;&lt;property id=&quot;20300&quot; value=&quot;Slide 10 - &amp;quot;Concepts Behind Model&amp;quot;&quot;/&gt;&lt;property id=&quot;20307&quot; value=&quot;269&quot;/&gt;&lt;/object&gt;&lt;object type=&quot;3&quot; unique_id=&quot;10037&quot;&gt;&lt;property id=&quot;20148&quot; value=&quot;5&quot;/&gt;&lt;property id=&quot;20300&quot; value=&quot;Slide 11 - &amp;quot;Key Components&amp;quot;&quot;/&gt;&lt;property id=&quot;20307&quot; value=&quot;270&quot;/&gt;&lt;/object&gt;&lt;object type=&quot;3&quot; unique_id=&quot;10038&quot;&gt;&lt;property id=&quot;20148&quot; value=&quot;5&quot;/&gt;&lt;property id=&quot;20300&quot; value=&quot;Slide 12 - &amp;quot;Key Functions&amp;quot;&quot;/&gt;&lt;property id=&quot;20307&quot; value=&quot;271&quot;/&gt;&lt;/object&gt;&lt;object type=&quot;3&quot; unique_id=&quot;10039&quot;&gt;&lt;property id=&quot;20148&quot; value=&quot;5&quot;/&gt;&lt;property id=&quot;20300&quot; value=&quot;Slide 13 - &amp;quot;Quasi-Macroscopic&amp;quot;&quot;/&gt;&lt;property id=&quot;20307&quot; value=&quot;272&quot;/&gt;&lt;/object&gt;&lt;object type=&quot;3&quot; unique_id=&quot;10040&quot;&gt;&lt;property id=&quot;20148&quot; value=&quot;5&quot;/&gt;&lt;property id=&quot;20300&quot; value=&quot;Slide 14 - &amp;quot;Primary vs. Secondary Flow Direction&amp;quot;&quot;/&gt;&lt;property id=&quot;20307&quot; value=&quot;278&quot;/&gt;&lt;/object&gt;&lt;object type=&quot;3&quot; unique_id=&quot;10041&quot;&gt;&lt;property id=&quot;20148&quot; value=&quot;5&quot;/&gt;&lt;property id=&quot;20300&quot; value=&quot;Slide 15 - &amp;quot;Data&amp;quot;&quot;/&gt;&lt;property id=&quot;20307&quot; value=&quot;275&quot;/&gt;&lt;/object&gt;&lt;object type=&quot;3&quot; unique_id=&quot;10042&quot;&gt;&lt;property id=&quot;20148&quot; value=&quot;5&quot;/&gt;&lt;property id=&quot;20300&quot; value=&quot;Slide 16 - &amp;quot;Data Flow&amp;quot;&quot;/&gt;&lt;property id=&quot;20307&quot; value=&quot;273&quot;/&gt;&lt;/object&gt;&lt;object type=&quot;3&quot; unique_id=&quot;10043&quot;&gt;&lt;property id=&quot;20148&quot; value=&quot;5&quot;/&gt;&lt;property id=&quot;20300&quot; value=&quot;Slide 17 - &amp;quot;Variable Sources for Primary and Secondary Flow (Conceptual)&amp;quot;&quot;/&gt;&lt;property id=&quot;20307&quot; value=&quot;283&quot;/&gt;&lt;/object&gt;&lt;object type=&quot;3&quot; unique_id=&quot;10044&quot;&gt;&lt;property id=&quot;20148&quot; value=&quot;5&quot;/&gt;&lt;property id=&quot;20300&quot; value=&quot;Slide 18 - &amp;quot;Time Step Sequence&amp;quot;&quot;/&gt;&lt;property id=&quot;20307&quot; value=&quot;274&quot;/&gt;&lt;/object&gt;&lt;object type=&quot;3&quot; unique_id=&quot;10045&quot;&gt;&lt;property id=&quot;20148&quot; value=&quot;5&quot;/&gt;&lt;property id=&quot;20300&quot; value=&quot;Slide 19 - &amp;quot;Development Priorities&amp;quot;&quot;/&gt;&lt;property id=&quot;20307&quot; value=&quot;279&quot;/&gt;&lt;/object&gt;&lt;object type=&quot;3&quot; unique_id=&quot;10046&quot;&gt;&lt;property id=&quot;20148&quot; value=&quot;5&quot;/&gt;&lt;property id=&quot;20300&quot; value=&quot;Slide 20 - &amp;quot;Case Study&amp;quot;&quot;/&gt;&lt;property id=&quot;20307&quot; value=&quot;276&quot;/&gt;&lt;/object&gt;&lt;object type=&quot;3&quot; unique_id=&quot;10047&quot;&gt;&lt;property id=&quot;20148&quot; value=&quot;5&quot;/&gt;&lt;property id=&quot;20300&quot; value=&quot;Slide 21 - &amp;quot;Case Study&amp;quot;&quot;/&gt;&lt;property id=&quot;20307&quot; value=&quot;277&quot;/&gt;&lt;/object&gt;&lt;object type=&quot;3&quot; unique_id=&quot;10048&quot;&gt;&lt;property id=&quot;20148&quot; value=&quot;5&quot;/&gt;&lt;property id=&quot;20300&quot; value=&quot;Slide 22 - &amp;quot;Expected Results&amp;quot;&quot;/&gt;&lt;property id=&quot;20307&quot; value=&quot;280&quot;/&gt;&lt;/object&gt;&lt;object type=&quot;3&quot; unique_id=&quot;10049&quot;&gt;&lt;property id=&quot;20148&quot; value=&quot;5&quot;/&gt;&lt;property id=&quot;20300&quot; value=&quot;Slide 23 - &amp;quot;Journal Article&amp;quot;&quot;/&gt;&lt;property id=&quot;20307&quot; value=&quot;282&quot;/&gt;&lt;/object&gt;&lt;object type=&quot;3&quot; unique_id=&quot;10050&quot;&gt;&lt;property id=&quot;20148&quot; value=&quot;5&quot;/&gt;&lt;property id=&quot;20300&quot; value=&quot;Slide 24 - &amp;quot;Article Submission&amp;quot;&quot;/&gt;&lt;property id=&quot;20307&quot; value=&quot;281&quot;/&gt;&lt;/object&gt;&lt;object type=&quot;3&quot; unique_id=&quot;10051&quot;&gt;&lt;property id=&quot;20148&quot; value=&quot;5&quot;/&gt;&lt;property id=&quot;20300&quot; value=&quot;Slide 25 - &amp;quot;Questions?&amp;quot;&quot;/&gt;&lt;property id=&quot;20307&quot; value=&quot;284&quot;/&gt;&lt;/object&gt;&lt;/object&gt;&lt;object type=&quot;8&quot; unique_id=&quot;10078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4183</TotalTime>
  <Words>2708</Words>
  <Application>Microsoft Office PowerPoint</Application>
  <PresentationFormat>On-screen Show (4:3)</PresentationFormat>
  <Paragraphs>454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Capstone Proposal: Development of a Crowd Flow Model Coupled with Concentration Fields for Consequence Assessments</vt:lpstr>
      <vt:lpstr>Outline</vt:lpstr>
      <vt:lpstr>What is consequence Assessments (CA)?</vt:lpstr>
      <vt:lpstr>Analysis of Risk/Threat from Hazardous Atmospheric Releases</vt:lpstr>
      <vt:lpstr>Models for coupling</vt:lpstr>
      <vt:lpstr> CA Models</vt:lpstr>
      <vt:lpstr>Crowd Flow Models (2 Categories)</vt:lpstr>
      <vt:lpstr>Proposed Model Development </vt:lpstr>
      <vt:lpstr>Proposal</vt:lpstr>
      <vt:lpstr>Concepts Behind Model</vt:lpstr>
      <vt:lpstr>Key Components</vt:lpstr>
      <vt:lpstr>Key Functions</vt:lpstr>
      <vt:lpstr>Quasi-Macroscopic</vt:lpstr>
      <vt:lpstr>Primary vs. Secondary Flow Direction</vt:lpstr>
      <vt:lpstr>Data</vt:lpstr>
      <vt:lpstr>Data Flow</vt:lpstr>
      <vt:lpstr>Variable Sources for Primary and Secondary Flow (Conceptual)</vt:lpstr>
      <vt:lpstr>Time Step Sequence</vt:lpstr>
      <vt:lpstr>Development Priorities</vt:lpstr>
      <vt:lpstr>Case Study</vt:lpstr>
      <vt:lpstr>Case Study</vt:lpstr>
      <vt:lpstr>Expected Results</vt:lpstr>
      <vt:lpstr>Journal Article</vt:lpstr>
      <vt:lpstr>Article Submission</vt:lpstr>
      <vt:lpstr>Questions?</vt:lpstr>
    </vt:vector>
  </TitlesOfParts>
  <Company>Battelle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Capstone Proposal: Development of Proof of Concept Model for Coupling of Concentration Fields with Crowd Flow Model for Risk Assessment upon Dynamically Shifting Population </dc:title>
  <dc:creator>Battelle</dc:creator>
  <cp:lastModifiedBy>Battelle</cp:lastModifiedBy>
  <cp:revision>281</cp:revision>
  <dcterms:created xsi:type="dcterms:W3CDTF">2011-03-05T23:33:58Z</dcterms:created>
  <dcterms:modified xsi:type="dcterms:W3CDTF">2011-03-27T02:45:43Z</dcterms:modified>
</cp:coreProperties>
</file>