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4EEA83D-6D33-47E1-9637-DF0F0A28AD14}">
  <a:tblStyle styleId="{54EEA83D-6D33-47E1-9637-DF0F0A28AD1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wissinfo.ch/eng/inequality_the-march-for-women-s-suffrage-in-switzerland/44793282"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orum-helveticum.ch/en/2016/12/die-schweizerische-verfassung-und-die-sprachen/"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590dec07a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90dec07a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https://www.swissinfo.ch/eng/inequality_the-march-for-women-s-suffrage-in-switzerland/44793282</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581636daa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581636daa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134ce97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134ce97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581636daaa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581636daaa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581636daaa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81636daaa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581636daa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581636daa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1200">
                <a:solidFill>
                  <a:schemeClr val="dk1"/>
                </a:solidFill>
                <a:highlight>
                  <a:srgbClr val="D9EAD3"/>
                </a:highlight>
                <a:latin typeface="Calibri"/>
                <a:ea typeface="Calibri"/>
                <a:cs typeface="Calibri"/>
                <a:sym typeface="Calibri"/>
              </a:rPr>
              <a:t>Abrams et al, 1999</a:t>
            </a:r>
            <a:r>
              <a:rPr lang="en" sz="1200">
                <a:solidFill>
                  <a:schemeClr val="dk1"/>
                </a:solidFill>
                <a:latin typeface="Calibri"/>
                <a:ea typeface="Calibri"/>
                <a:cs typeface="Calibri"/>
                <a:sym typeface="Calibri"/>
              </a:rPr>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581636daaa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81636daa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581636daaa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581636daaa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581636daa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581636daa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581636daaa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581636daa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581636daa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81636daa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581636daaa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581636daaa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581636daaa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581636daaa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581636daaa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581636daaa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58c91f82f9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8c91f82f9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590dec07a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590dec07a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590dec07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90dec07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590dec07a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590dec07a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58c91f82f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8c91f82f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581636daa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581636daa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590dec07a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90dec07a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https://forum-helveticum.ch/en/2016/12/die-schweizerische-verfassung-und-die-sprachen/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176650"/>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b="1">
                <a:solidFill>
                  <a:srgbClr val="20124D"/>
                </a:solidFill>
                <a:latin typeface="Cambria"/>
                <a:ea typeface="Cambria"/>
                <a:cs typeface="Cambria"/>
                <a:sym typeface="Cambria"/>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atin typeface="Calibri"/>
                <a:ea typeface="Calibri"/>
                <a:cs typeface="Calibri"/>
                <a:sym typeface="Calibri"/>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b="1" sz="1800">
                <a:solidFill>
                  <a:srgbClr val="20124D"/>
                </a:solidFill>
                <a:latin typeface="Cambria"/>
                <a:ea typeface="Cambria"/>
                <a:cs typeface="Cambria"/>
                <a:sym typeface="Cambria"/>
              </a:defRPr>
            </a:lvl1pPr>
            <a:lvl2pPr lvl="1">
              <a:buNone/>
              <a:defRPr b="1" sz="1800">
                <a:solidFill>
                  <a:srgbClr val="20124D"/>
                </a:solidFill>
                <a:latin typeface="Cambria"/>
                <a:ea typeface="Cambria"/>
                <a:cs typeface="Cambria"/>
                <a:sym typeface="Cambria"/>
              </a:defRPr>
            </a:lvl2pPr>
            <a:lvl3pPr lvl="2">
              <a:buNone/>
              <a:defRPr b="1" sz="1800">
                <a:solidFill>
                  <a:srgbClr val="20124D"/>
                </a:solidFill>
                <a:latin typeface="Cambria"/>
                <a:ea typeface="Cambria"/>
                <a:cs typeface="Cambria"/>
                <a:sym typeface="Cambria"/>
              </a:defRPr>
            </a:lvl3pPr>
            <a:lvl4pPr lvl="3">
              <a:buNone/>
              <a:defRPr b="1" sz="1800">
                <a:solidFill>
                  <a:srgbClr val="20124D"/>
                </a:solidFill>
                <a:latin typeface="Cambria"/>
                <a:ea typeface="Cambria"/>
                <a:cs typeface="Cambria"/>
                <a:sym typeface="Cambria"/>
              </a:defRPr>
            </a:lvl4pPr>
            <a:lvl5pPr lvl="4">
              <a:buNone/>
              <a:defRPr b="1" sz="1800">
                <a:solidFill>
                  <a:srgbClr val="20124D"/>
                </a:solidFill>
                <a:latin typeface="Cambria"/>
                <a:ea typeface="Cambria"/>
                <a:cs typeface="Cambria"/>
                <a:sym typeface="Cambria"/>
              </a:defRPr>
            </a:lvl5pPr>
            <a:lvl6pPr lvl="5">
              <a:buNone/>
              <a:defRPr b="1" sz="1800">
                <a:solidFill>
                  <a:srgbClr val="20124D"/>
                </a:solidFill>
                <a:latin typeface="Cambria"/>
                <a:ea typeface="Cambria"/>
                <a:cs typeface="Cambria"/>
                <a:sym typeface="Cambria"/>
              </a:defRPr>
            </a:lvl6pPr>
            <a:lvl7pPr lvl="6">
              <a:buNone/>
              <a:defRPr b="1" sz="1800">
                <a:solidFill>
                  <a:srgbClr val="20124D"/>
                </a:solidFill>
                <a:latin typeface="Cambria"/>
                <a:ea typeface="Cambria"/>
                <a:cs typeface="Cambria"/>
                <a:sym typeface="Cambria"/>
              </a:defRPr>
            </a:lvl7pPr>
            <a:lvl8pPr lvl="7">
              <a:buNone/>
              <a:defRPr b="1" sz="1800">
                <a:solidFill>
                  <a:srgbClr val="20124D"/>
                </a:solidFill>
                <a:latin typeface="Cambria"/>
                <a:ea typeface="Cambria"/>
                <a:cs typeface="Cambria"/>
                <a:sym typeface="Cambria"/>
              </a:defRPr>
            </a:lvl8pPr>
            <a:lvl9pPr lvl="8">
              <a:buNone/>
              <a:defRPr b="1" sz="1800">
                <a:solidFill>
                  <a:srgbClr val="20124D"/>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gradFill>
          <a:gsLst>
            <a:gs pos="0">
              <a:srgbClr val="274E13"/>
            </a:gs>
            <a:gs pos="9000">
              <a:srgbClr val="D9EAD3"/>
            </a:gs>
            <a:gs pos="92000">
              <a:srgbClr val="D9D2E9"/>
            </a:gs>
            <a:gs pos="100000">
              <a:srgbClr val="351C75"/>
            </a:gs>
          </a:gsLst>
          <a:lin ang="0"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earthexplorer.usgs.gov/" TargetMode="External"/><Relationship Id="rId4" Type="http://schemas.openxmlformats.org/officeDocument/2006/relationships/hyperlink" Target="https://www.opendem.info/opendemeu_download_highres.html" TargetMode="External"/><Relationship Id="rId10" Type="http://schemas.openxmlformats.org/officeDocument/2006/relationships/hyperlink" Target="https://matadornetwork.com/read/year-women-became-eligible-vote-country/?fbclid=IwAR2Ym4XUpzpEtqNS55vHPmwfl6JK2vPjal-4wlo1kr1C2a02myg70UYeBaQ" TargetMode="External"/><Relationship Id="rId9" Type="http://schemas.openxmlformats.org/officeDocument/2006/relationships/hyperlink" Target="http://www.diva-gis.org/Data" TargetMode="External"/><Relationship Id="rId5" Type="http://schemas.openxmlformats.org/officeDocument/2006/relationships/hyperlink" Target="https://www.bfs.admin.ch/bfs/en/home.html" TargetMode="External"/><Relationship Id="rId6" Type="http://schemas.openxmlformats.org/officeDocument/2006/relationships/hyperlink" Target="https://opendata.swiss/en/dataset/kantonale-volkseinkommen-nach-empfanger-auf-der-berechnungen-der-vgr-gemass-der-traditionellen-" TargetMode="External"/><Relationship Id="rId7" Type="http://schemas.openxmlformats.org/officeDocument/2006/relationships/hyperlink" Target="http://www.lexpose.ch/2012/10/womens-suffrage-switzerland/" TargetMode="External"/><Relationship Id="rId8" Type="http://schemas.openxmlformats.org/officeDocument/2006/relationships/hyperlink" Target="https://hub.arcgis.com/datasets/a21fdb46d23e4ef896f31475217cbb08_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pbs.org/wgbh/americanexperience/features/pill-margaret-sanger-1879-1966/" TargetMode="External"/><Relationship Id="rId4" Type="http://schemas.openxmlformats.org/officeDocument/2006/relationships/hyperlink" Target="https://www.pbs.org/wgbh/americanexperience/features/pill-and-womens-liberation-movement/" TargetMode="External"/><Relationship Id="rId5" Type="http://schemas.openxmlformats.org/officeDocument/2006/relationships/hyperlink" Target="http://womensuffrage.org/?page_id=20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903050" y="1011425"/>
            <a:ext cx="7542300" cy="2724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6000">
                <a:solidFill>
                  <a:srgbClr val="20124D"/>
                </a:solidFill>
                <a:latin typeface="Cambria"/>
                <a:ea typeface="Cambria"/>
                <a:cs typeface="Cambria"/>
                <a:sym typeface="Cambria"/>
              </a:rPr>
              <a:t> Swiss </a:t>
            </a:r>
            <a:endParaRPr b="1" sz="6000">
              <a:solidFill>
                <a:srgbClr val="20124D"/>
              </a:solidFill>
              <a:latin typeface="Cambria"/>
              <a:ea typeface="Cambria"/>
              <a:cs typeface="Cambria"/>
              <a:sym typeface="Cambria"/>
            </a:endParaRPr>
          </a:p>
          <a:p>
            <a:pPr indent="0" lvl="0" marL="1371600" rtl="0" algn="l">
              <a:spcBef>
                <a:spcPts val="0"/>
              </a:spcBef>
              <a:spcAft>
                <a:spcPts val="0"/>
              </a:spcAft>
              <a:buClr>
                <a:schemeClr val="dk1"/>
              </a:buClr>
              <a:buSzPts val="1100"/>
              <a:buFont typeface="Arial"/>
              <a:buNone/>
            </a:pPr>
            <a:r>
              <a:rPr b="1" lang="en" sz="6000">
                <a:solidFill>
                  <a:srgbClr val="20124D"/>
                </a:solidFill>
                <a:latin typeface="Cambria"/>
                <a:ea typeface="Cambria"/>
                <a:cs typeface="Cambria"/>
                <a:sym typeface="Cambria"/>
              </a:rPr>
              <a:t>W</a:t>
            </a:r>
            <a:r>
              <a:rPr b="1" lang="en" sz="6000">
                <a:solidFill>
                  <a:srgbClr val="20124D"/>
                </a:solidFill>
                <a:latin typeface="Cambria"/>
                <a:ea typeface="Cambria"/>
                <a:cs typeface="Cambria"/>
                <a:sym typeface="Cambria"/>
              </a:rPr>
              <a:t>omen’s </a:t>
            </a:r>
            <a:endParaRPr b="1" sz="6000">
              <a:solidFill>
                <a:srgbClr val="20124D"/>
              </a:solidFill>
              <a:latin typeface="Cambria"/>
              <a:ea typeface="Cambria"/>
              <a:cs typeface="Cambria"/>
              <a:sym typeface="Cambria"/>
            </a:endParaRPr>
          </a:p>
          <a:p>
            <a:pPr indent="0" lvl="0" marL="3657600" rtl="0" algn="l">
              <a:spcBef>
                <a:spcPts val="0"/>
              </a:spcBef>
              <a:spcAft>
                <a:spcPts val="0"/>
              </a:spcAft>
              <a:buClr>
                <a:schemeClr val="dk1"/>
              </a:buClr>
              <a:buSzPts val="1100"/>
              <a:buFont typeface="Arial"/>
              <a:buNone/>
            </a:pPr>
            <a:r>
              <a:rPr b="1" lang="en" sz="6000">
                <a:solidFill>
                  <a:srgbClr val="20124D"/>
                </a:solidFill>
                <a:latin typeface="Cambria"/>
                <a:ea typeface="Cambria"/>
                <a:cs typeface="Cambria"/>
                <a:sym typeface="Cambria"/>
              </a:rPr>
              <a:t> Suffrage</a:t>
            </a:r>
            <a:endParaRPr sz="6000">
              <a:solidFill>
                <a:srgbClr val="20124D"/>
              </a:solidFill>
              <a:latin typeface="Cambria"/>
              <a:ea typeface="Cambria"/>
              <a:cs typeface="Cambria"/>
              <a:sym typeface="Cambria"/>
            </a:endParaRPr>
          </a:p>
        </p:txBody>
      </p:sp>
      <p:sp>
        <p:nvSpPr>
          <p:cNvPr id="55" name="Google Shape;55;p13"/>
          <p:cNvSpPr txBox="1"/>
          <p:nvPr>
            <p:ph idx="1" type="subTitle"/>
          </p:nvPr>
        </p:nvSpPr>
        <p:spPr>
          <a:xfrm>
            <a:off x="903050" y="3250575"/>
            <a:ext cx="3337500" cy="142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000">
                <a:latin typeface="Calibri"/>
                <a:ea typeface="Calibri"/>
                <a:cs typeface="Calibri"/>
                <a:sym typeface="Calibri"/>
              </a:rPr>
              <a:t>A study of how women’s suffrage spread throughout Swiss cantons over 30 years</a:t>
            </a:r>
            <a:r>
              <a:rPr i="1" lang="en" sz="2000">
                <a:latin typeface="Calibri"/>
                <a:ea typeface="Calibri"/>
                <a:cs typeface="Calibri"/>
                <a:sym typeface="Calibri"/>
              </a:rPr>
              <a:t> </a:t>
            </a:r>
            <a:endParaRPr i="1" sz="2000">
              <a:latin typeface="Calibri"/>
              <a:ea typeface="Calibri"/>
              <a:cs typeface="Calibri"/>
              <a:sym typeface="Calibri"/>
            </a:endParaRPr>
          </a:p>
        </p:txBody>
      </p:sp>
      <p:pic>
        <p:nvPicPr>
          <p:cNvPr id="56" name="Google Shape;56;p13"/>
          <p:cNvPicPr preferRelativeResize="0"/>
          <p:nvPr/>
        </p:nvPicPr>
        <p:blipFill>
          <a:blip r:embed="rId3">
            <a:alphaModFix/>
          </a:blip>
          <a:stretch>
            <a:fillRect/>
          </a:stretch>
        </p:blipFill>
        <p:spPr>
          <a:xfrm>
            <a:off x="6003823" y="202450"/>
            <a:ext cx="2441525" cy="2441525"/>
          </a:xfrm>
          <a:prstGeom prst="rect">
            <a:avLst/>
          </a:prstGeom>
          <a:noFill/>
          <a:ln>
            <a:noFill/>
          </a:ln>
        </p:spPr>
      </p:pic>
      <p:sp>
        <p:nvSpPr>
          <p:cNvPr id="57" name="Google Shape;57;p13"/>
          <p:cNvSpPr txBox="1"/>
          <p:nvPr/>
        </p:nvSpPr>
        <p:spPr>
          <a:xfrm>
            <a:off x="4837498" y="4832280"/>
            <a:ext cx="4146600" cy="24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rPr>
              <a:t>By Danielle Barlow | Adviser Dr. Justine Blanford</a:t>
            </a:r>
            <a:endParaRPr>
              <a:solidFill>
                <a:srgbClr val="666666"/>
              </a:solidFill>
            </a:endParaRPr>
          </a:p>
        </p:txBody>
      </p:sp>
      <p:sp>
        <p:nvSpPr>
          <p:cNvPr id="58" name="Google Shape;58;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311700" y="17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Approach to female enfranchisement</a:t>
            </a:r>
            <a:endParaRPr/>
          </a:p>
        </p:txBody>
      </p:sp>
      <p:sp>
        <p:nvSpPr>
          <p:cNvPr id="126" name="Google Shape;126;p22"/>
          <p:cNvSpPr txBox="1"/>
          <p:nvPr>
            <p:ph idx="1" type="body"/>
          </p:nvPr>
        </p:nvSpPr>
        <p:spPr>
          <a:xfrm>
            <a:off x="5874700" y="1771088"/>
            <a:ext cx="2758500" cy="2136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Char char="●"/>
            </a:pPr>
            <a:r>
              <a:rPr lang="en" sz="2400">
                <a:solidFill>
                  <a:schemeClr val="dk1"/>
                </a:solidFill>
              </a:rPr>
              <a:t>Swiss women’s approach to suffrage</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Disjointed narrative</a:t>
            </a:r>
            <a:endParaRPr sz="2400"/>
          </a:p>
        </p:txBody>
      </p:sp>
      <p:pic>
        <p:nvPicPr>
          <p:cNvPr id="127" name="Google Shape;127;p22"/>
          <p:cNvPicPr preferRelativeResize="0"/>
          <p:nvPr/>
        </p:nvPicPr>
        <p:blipFill>
          <a:blip r:embed="rId3">
            <a:alphaModFix/>
          </a:blip>
          <a:stretch>
            <a:fillRect/>
          </a:stretch>
        </p:blipFill>
        <p:spPr>
          <a:xfrm>
            <a:off x="527797" y="1189676"/>
            <a:ext cx="4956883" cy="3299425"/>
          </a:xfrm>
          <a:prstGeom prst="rect">
            <a:avLst/>
          </a:prstGeom>
          <a:noFill/>
          <a:ln>
            <a:noFill/>
          </a:ln>
        </p:spPr>
      </p:pic>
      <p:sp>
        <p:nvSpPr>
          <p:cNvPr id="128" name="Google Shape;12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17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Preliminary Analysis: </a:t>
            </a:r>
            <a:r>
              <a:rPr lang="en"/>
              <a:t>Cantonal Women’s Suffrage</a:t>
            </a:r>
            <a:endParaRPr/>
          </a:p>
        </p:txBody>
      </p:sp>
      <p:sp>
        <p:nvSpPr>
          <p:cNvPr id="134" name="Google Shape;134;p23"/>
          <p:cNvSpPr txBox="1"/>
          <p:nvPr>
            <p:ph idx="1" type="body"/>
          </p:nvPr>
        </p:nvSpPr>
        <p:spPr>
          <a:xfrm>
            <a:off x="5292825" y="754469"/>
            <a:ext cx="3539400" cy="3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progression of female enfranchisement through the country on a cantonal level is a less-explained phenomena. While national suffrage was granted in 1971, some cantons remained without  women’s suffrage on a regional level for decades more, creating the bizarre circumstance of some women being able to vote on national matters, but not cantonal ones. </a:t>
            </a:r>
            <a:endParaRPr/>
          </a:p>
        </p:txBody>
      </p:sp>
      <p:pic>
        <p:nvPicPr>
          <p:cNvPr id="135" name="Google Shape;135;p23"/>
          <p:cNvPicPr preferRelativeResize="0"/>
          <p:nvPr/>
        </p:nvPicPr>
        <p:blipFill rotWithShape="1">
          <a:blip r:embed="rId3">
            <a:alphaModFix/>
          </a:blip>
          <a:srcRect b="0" l="6244" r="0" t="0"/>
          <a:stretch/>
        </p:blipFill>
        <p:spPr>
          <a:xfrm>
            <a:off x="210800" y="749350"/>
            <a:ext cx="5082027" cy="4188452"/>
          </a:xfrm>
          <a:prstGeom prst="rect">
            <a:avLst/>
          </a:prstGeom>
          <a:noFill/>
          <a:ln>
            <a:noFill/>
          </a:ln>
        </p:spPr>
      </p:pic>
      <p:sp>
        <p:nvSpPr>
          <p:cNvPr id="136" name="Google Shape;136;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4"/>
          <p:cNvSpPr txBox="1"/>
          <p:nvPr>
            <p:ph idx="1" type="body"/>
          </p:nvPr>
        </p:nvSpPr>
        <p:spPr>
          <a:xfrm>
            <a:off x="556650" y="255775"/>
            <a:ext cx="8030700" cy="896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000">
                <a:solidFill>
                  <a:srgbClr val="20124D"/>
                </a:solidFill>
              </a:rPr>
              <a:t>Additionally, this is progression is interesting as the path of women’s suffrage throughout the cantons does not reflect the relative suffrage dates of bordering countries.</a:t>
            </a:r>
            <a:endParaRPr b="1" sz="2000">
              <a:solidFill>
                <a:srgbClr val="20124D"/>
              </a:solidFill>
            </a:endParaRPr>
          </a:p>
        </p:txBody>
      </p:sp>
      <p:pic>
        <p:nvPicPr>
          <p:cNvPr id="142" name="Google Shape;142;p24"/>
          <p:cNvPicPr preferRelativeResize="0"/>
          <p:nvPr/>
        </p:nvPicPr>
        <p:blipFill rotWithShape="1">
          <a:blip r:embed="rId3">
            <a:alphaModFix/>
          </a:blip>
          <a:srcRect b="0" l="10031" r="1347" t="11079"/>
          <a:stretch/>
        </p:blipFill>
        <p:spPr>
          <a:xfrm>
            <a:off x="4572000" y="1489125"/>
            <a:ext cx="4260300" cy="3302432"/>
          </a:xfrm>
          <a:prstGeom prst="rect">
            <a:avLst/>
          </a:prstGeom>
          <a:noFill/>
          <a:ln>
            <a:noFill/>
          </a:ln>
        </p:spPr>
      </p:pic>
      <p:pic>
        <p:nvPicPr>
          <p:cNvPr id="143" name="Google Shape;143;p24"/>
          <p:cNvPicPr preferRelativeResize="0"/>
          <p:nvPr/>
        </p:nvPicPr>
        <p:blipFill rotWithShape="1">
          <a:blip r:embed="rId4">
            <a:alphaModFix/>
          </a:blip>
          <a:srcRect b="2485" l="6454" r="0" t="1930"/>
          <a:stretch/>
        </p:blipFill>
        <p:spPr>
          <a:xfrm>
            <a:off x="311700" y="1456825"/>
            <a:ext cx="4260300" cy="3367030"/>
          </a:xfrm>
          <a:prstGeom prst="rect">
            <a:avLst/>
          </a:prstGeom>
          <a:noFill/>
          <a:ln>
            <a:noFill/>
          </a:ln>
        </p:spPr>
      </p:pic>
      <p:sp>
        <p:nvSpPr>
          <p:cNvPr id="144" name="Google Shape;14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311700" y="17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Objective</a:t>
            </a:r>
            <a:endParaRPr/>
          </a:p>
        </p:txBody>
      </p:sp>
      <p:sp>
        <p:nvSpPr>
          <p:cNvPr id="150" name="Google Shape;150;p25"/>
          <p:cNvSpPr txBox="1"/>
          <p:nvPr>
            <p:ph idx="1" type="body"/>
          </p:nvPr>
        </p:nvSpPr>
        <p:spPr>
          <a:xfrm>
            <a:off x="4821728" y="3097461"/>
            <a:ext cx="4002000" cy="143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suffrage year for each </a:t>
            </a:r>
            <a:r>
              <a:rPr lang="en" sz="2000">
                <a:solidFill>
                  <a:schemeClr val="dk1"/>
                </a:solidFill>
              </a:rPr>
              <a:t>c</a:t>
            </a:r>
            <a:r>
              <a:rPr lang="en" sz="2000">
                <a:solidFill>
                  <a:schemeClr val="dk1"/>
                </a:solidFill>
              </a:rPr>
              <a:t>anton, this study will determine if a correlation exists between suffrage years and the identified elements. </a:t>
            </a:r>
            <a:endParaRPr sz="1400">
              <a:solidFill>
                <a:schemeClr val="dk1"/>
              </a:solidFill>
              <a:latin typeface="Arial"/>
              <a:ea typeface="Arial"/>
              <a:cs typeface="Arial"/>
              <a:sym typeface="Arial"/>
            </a:endParaRPr>
          </a:p>
          <a:p>
            <a:pPr indent="457200" lvl="0" marL="0" rtl="0" algn="l">
              <a:spcBef>
                <a:spcPts val="0"/>
              </a:spcBef>
              <a:spcAft>
                <a:spcPts val="0"/>
              </a:spcAft>
              <a:buClr>
                <a:schemeClr val="dk1"/>
              </a:buClr>
              <a:buSzPts val="1100"/>
              <a:buFont typeface="Arial"/>
              <a:buNone/>
            </a:pPr>
            <a:r>
              <a:t/>
            </a:r>
            <a:endParaRPr sz="2000">
              <a:solidFill>
                <a:schemeClr val="dk1"/>
              </a:solidFill>
            </a:endParaRPr>
          </a:p>
        </p:txBody>
      </p:sp>
      <p:pic>
        <p:nvPicPr>
          <p:cNvPr id="151" name="Google Shape;151;p25"/>
          <p:cNvPicPr preferRelativeResize="0"/>
          <p:nvPr/>
        </p:nvPicPr>
        <p:blipFill rotWithShape="1">
          <a:blip r:embed="rId3">
            <a:alphaModFix/>
          </a:blip>
          <a:srcRect b="9119" l="8391" r="0" t="9526"/>
          <a:stretch/>
        </p:blipFill>
        <p:spPr>
          <a:xfrm>
            <a:off x="4918775" y="346651"/>
            <a:ext cx="3897350" cy="2685322"/>
          </a:xfrm>
          <a:prstGeom prst="rect">
            <a:avLst/>
          </a:prstGeom>
          <a:noFill/>
          <a:ln>
            <a:noFill/>
          </a:ln>
        </p:spPr>
      </p:pic>
      <p:sp>
        <p:nvSpPr>
          <p:cNvPr id="152" name="Google Shape;152;p25"/>
          <p:cNvSpPr txBox="1"/>
          <p:nvPr/>
        </p:nvSpPr>
        <p:spPr>
          <a:xfrm>
            <a:off x="311700" y="749350"/>
            <a:ext cx="4182000" cy="414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000">
                <a:solidFill>
                  <a:schemeClr val="dk1"/>
                </a:solidFill>
                <a:latin typeface="Calibri"/>
                <a:ea typeface="Calibri"/>
                <a:cs typeface="Calibri"/>
                <a:sym typeface="Calibri"/>
              </a:rPr>
              <a:t>This study will look at the spread of women’s suffrage throughout Switzerland and examine elements that may have played a role in its progression. These elements include the population, the  average income in the canton, the predominant religion in the canton and any significant geographic barriers (i.e. large mountain ranges or wide swaths of water). Using this data, along with the </a:t>
            </a:r>
            <a:endParaRPr/>
          </a:p>
        </p:txBody>
      </p:sp>
      <p:sp>
        <p:nvSpPr>
          <p:cNvPr id="153" name="Google Shape;153;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6"/>
          <p:cNvSpPr txBox="1"/>
          <p:nvPr>
            <p:ph type="title"/>
          </p:nvPr>
        </p:nvSpPr>
        <p:spPr>
          <a:xfrm>
            <a:off x="311700" y="17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a:t>
            </a:r>
            <a:endParaRPr/>
          </a:p>
        </p:txBody>
      </p:sp>
      <p:sp>
        <p:nvSpPr>
          <p:cNvPr id="159" name="Google Shape;159;p26"/>
          <p:cNvSpPr txBox="1"/>
          <p:nvPr>
            <p:ph idx="1" type="body"/>
          </p:nvPr>
        </p:nvSpPr>
        <p:spPr>
          <a:xfrm>
            <a:off x="424025" y="897550"/>
            <a:ext cx="2645400" cy="367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Where possible, the data used in this analysis is sourced directly from Swiss governmental sources. </a:t>
            </a:r>
            <a:endParaRPr>
              <a:solidFill>
                <a:srgbClr val="000000"/>
              </a:solidFill>
            </a:endParaRPr>
          </a:p>
          <a:p>
            <a:pPr indent="0" lvl="0" marL="0" rtl="0" algn="l">
              <a:spcBef>
                <a:spcPts val="1600"/>
              </a:spcBef>
              <a:spcAft>
                <a:spcPts val="0"/>
              </a:spcAft>
              <a:buNone/>
            </a:pPr>
            <a:r>
              <a:t/>
            </a:r>
            <a:endParaRPr i="1"/>
          </a:p>
          <a:p>
            <a:pPr indent="0" lvl="0" marL="0" rtl="0" algn="l">
              <a:spcBef>
                <a:spcPts val="1600"/>
              </a:spcBef>
              <a:spcAft>
                <a:spcPts val="1600"/>
              </a:spcAft>
              <a:buNone/>
            </a:pPr>
            <a:r>
              <a:rPr i="1" lang="en"/>
              <a:t>Data still expected: female population &amp; dominant canton political party</a:t>
            </a:r>
            <a:endParaRPr i="1"/>
          </a:p>
        </p:txBody>
      </p:sp>
      <p:pic>
        <p:nvPicPr>
          <p:cNvPr id="160" name="Google Shape;160;p26"/>
          <p:cNvPicPr preferRelativeResize="0"/>
          <p:nvPr/>
        </p:nvPicPr>
        <p:blipFill>
          <a:blip r:embed="rId3">
            <a:alphaModFix/>
          </a:blip>
          <a:stretch>
            <a:fillRect/>
          </a:stretch>
        </p:blipFill>
        <p:spPr>
          <a:xfrm>
            <a:off x="3260950" y="87300"/>
            <a:ext cx="5351776" cy="4968900"/>
          </a:xfrm>
          <a:prstGeom prst="rect">
            <a:avLst/>
          </a:prstGeom>
          <a:noFill/>
          <a:ln>
            <a:noFill/>
          </a:ln>
        </p:spPr>
      </p:pic>
      <p:sp>
        <p:nvSpPr>
          <p:cNvPr id="161" name="Google Shape;161;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7"/>
          <p:cNvSpPr txBox="1"/>
          <p:nvPr>
            <p:ph type="title"/>
          </p:nvPr>
        </p:nvSpPr>
        <p:spPr>
          <a:xfrm>
            <a:off x="311700" y="17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Cantonal Analysis: Income</a:t>
            </a:r>
            <a:endParaRPr/>
          </a:p>
        </p:txBody>
      </p:sp>
      <p:sp>
        <p:nvSpPr>
          <p:cNvPr id="167" name="Google Shape;167;p27"/>
          <p:cNvSpPr txBox="1"/>
          <p:nvPr>
            <p:ph idx="1" type="body"/>
          </p:nvPr>
        </p:nvSpPr>
        <p:spPr>
          <a:xfrm>
            <a:off x="5353775" y="754634"/>
            <a:ext cx="3575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chemeClr val="dk1"/>
                </a:solidFill>
              </a:rPr>
              <a:t>Average income of a canton can be a reflection of the proportion of women in the workforce. Taking into consideration the gap in pay between genders, a decline in “the median income of voters relative to their mean income” is only to be expected with the inclusion of women entering the workforce and living more independently. </a:t>
            </a:r>
            <a:endParaRPr sz="2000"/>
          </a:p>
        </p:txBody>
      </p:sp>
      <p:graphicFrame>
        <p:nvGraphicFramePr>
          <p:cNvPr id="168" name="Google Shape;168;p27"/>
          <p:cNvGraphicFramePr/>
          <p:nvPr/>
        </p:nvGraphicFramePr>
        <p:xfrm>
          <a:off x="158075" y="853150"/>
          <a:ext cx="3000000" cy="3000000"/>
        </p:xfrm>
        <a:graphic>
          <a:graphicData uri="http://schemas.openxmlformats.org/drawingml/2006/table">
            <a:tbl>
              <a:tblPr>
                <a:noFill/>
                <a:tableStyleId>{54EEA83D-6D33-47E1-9637-DF0F0A28AD14}</a:tableStyleId>
              </a:tblPr>
              <a:tblGrid>
                <a:gridCol w="865950"/>
                <a:gridCol w="865950"/>
                <a:gridCol w="865950"/>
                <a:gridCol w="865950"/>
                <a:gridCol w="865950"/>
                <a:gridCol w="865950"/>
              </a:tblGrid>
              <a:tr h="516275">
                <a:tc>
                  <a:txBody>
                    <a:bodyPr>
                      <a:noAutofit/>
                    </a:bodyPr>
                    <a:lstStyle/>
                    <a:p>
                      <a:pPr indent="0" lvl="0" marL="0" rtl="0" algn="ctr">
                        <a:lnSpc>
                          <a:spcPct val="115000"/>
                        </a:lnSpc>
                        <a:spcBef>
                          <a:spcPts val="0"/>
                        </a:spcBef>
                        <a:spcAft>
                          <a:spcPts val="0"/>
                        </a:spcAft>
                        <a:buNone/>
                      </a:pPr>
                      <a:r>
                        <a:rPr b="1" lang="en" sz="900">
                          <a:latin typeface="Calibri"/>
                          <a:ea typeface="Calibri"/>
                          <a:cs typeface="Calibri"/>
                          <a:sym typeface="Calibri"/>
                        </a:rPr>
                        <a:t>Canton</a:t>
                      </a:r>
                      <a:endParaRPr b="1" sz="900">
                        <a:latin typeface="Calibri"/>
                        <a:ea typeface="Calibri"/>
                        <a:cs typeface="Calibri"/>
                        <a:sym typeface="Calibri"/>
                      </a:endParaRPr>
                    </a:p>
                  </a:txBody>
                  <a:tcPr marT="25400" marB="25400" marR="25400" marL="25400" anchor="ctr">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b="1" lang="en" sz="900">
                          <a:latin typeface="Calibri"/>
                          <a:ea typeface="Calibri"/>
                          <a:cs typeface="Calibri"/>
                          <a:sym typeface="Calibri"/>
                        </a:rPr>
                        <a:t>Avg Income</a:t>
                      </a:r>
                      <a:endParaRPr b="1" sz="900">
                        <a:latin typeface="Calibri"/>
                        <a:ea typeface="Calibri"/>
                        <a:cs typeface="Calibri"/>
                        <a:sym typeface="Calibri"/>
                      </a:endParaRPr>
                    </a:p>
                  </a:txBody>
                  <a:tcPr marT="91425" marB="91425" marR="91425" marL="91425" anchor="ctr">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b="1" lang="en" sz="900">
                          <a:latin typeface="Calibri"/>
                          <a:ea typeface="Calibri"/>
                          <a:cs typeface="Calibri"/>
                          <a:sym typeface="Calibri"/>
                        </a:rPr>
                        <a:t>Canton</a:t>
                      </a:r>
                      <a:endParaRPr b="1" sz="900">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b="1" lang="en" sz="900">
                          <a:latin typeface="Calibri"/>
                          <a:ea typeface="Calibri"/>
                          <a:cs typeface="Calibri"/>
                          <a:sym typeface="Calibri"/>
                        </a:rPr>
                        <a:t>Avg Income</a:t>
                      </a:r>
                      <a:endParaRPr b="1" sz="900">
                        <a:latin typeface="Calibri"/>
                        <a:ea typeface="Calibri"/>
                        <a:cs typeface="Calibri"/>
                        <a:sym typeface="Calibri"/>
                      </a:endParaRPr>
                    </a:p>
                  </a:txBody>
                  <a:tcPr marT="91425" marB="91425" marR="91425" marL="91425" anchor="ctr">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b="1" lang="en" sz="900">
                          <a:latin typeface="Calibri"/>
                          <a:ea typeface="Calibri"/>
                          <a:cs typeface="Calibri"/>
                          <a:sym typeface="Calibri"/>
                        </a:rPr>
                        <a:t>Canton</a:t>
                      </a:r>
                      <a:endParaRPr b="1" sz="900">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b="1" lang="en" sz="900">
                          <a:latin typeface="Calibri"/>
                          <a:ea typeface="Calibri"/>
                          <a:cs typeface="Calibri"/>
                          <a:sym typeface="Calibri"/>
                        </a:rPr>
                        <a:t>Avg Income</a:t>
                      </a:r>
                      <a:endParaRPr b="1" sz="900">
                        <a:latin typeface="Calibri"/>
                        <a:ea typeface="Calibri"/>
                        <a:cs typeface="Calibri"/>
                        <a:sym typeface="Calibri"/>
                      </a:endParaRPr>
                    </a:p>
                  </a:txBody>
                  <a:tcPr marT="91425" marB="91425" marR="91425" marL="91425" anchor="ctr">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r>
              <a:tr h="277175">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Neuchatel</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1,426</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Bern</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10,934</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Graubanden</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1,871</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r>
              <a:tr h="277175">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Vaud</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1,287</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Fribourg</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1,819</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Nidwalden</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316</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r>
              <a:tr h="277175">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Geneve</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3,303</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Glarus</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537</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Obwalden</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226</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r>
              <a:tr h="277175">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Basel-Stadt</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1,505</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Jura</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n/a</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Sankt Gallen</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4,111</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r>
              <a:tr h="341000">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Basel-Landschaft</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7,644</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Lucerne</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2,952</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Schwyz</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945</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r>
              <a:tr h="341000">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Ticino</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1,677</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Schaffhausen</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887</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Uri</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321</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r>
              <a:tr h="549750">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Valais</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2,106</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Solothurn</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2,600</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Appenzell Ausserrhoden</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966</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r>
              <a:tr h="488200">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Zurich</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16,196</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Thurgau</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2,047</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Appenzell Innerrhoden</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423</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r>
              <a:tr h="516275">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Aargau</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5,225</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Zug</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1,140</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t/>
                      </a:r>
                      <a:endParaRPr sz="900">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t/>
                      </a:r>
                      <a:endParaRPr sz="900">
                        <a:latin typeface="Calibri"/>
                        <a:ea typeface="Calibri"/>
                        <a:cs typeface="Calibri"/>
                        <a:sym typeface="Calibri"/>
                      </a:endParaRPr>
                    </a:p>
                  </a:txBody>
                  <a:tcPr marT="91425" marB="91425" marR="91425" marL="91425">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r>
            </a:tbl>
          </a:graphicData>
        </a:graphic>
      </p:graphicFrame>
      <p:sp>
        <p:nvSpPr>
          <p:cNvPr id="169" name="Google Shape;169;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8"/>
          <p:cNvSpPr txBox="1"/>
          <p:nvPr>
            <p:ph type="title"/>
          </p:nvPr>
        </p:nvSpPr>
        <p:spPr>
          <a:xfrm>
            <a:off x="311700" y="17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Cantonal Analysis:  Religion</a:t>
            </a:r>
            <a:endParaRPr/>
          </a:p>
        </p:txBody>
      </p:sp>
      <p:sp>
        <p:nvSpPr>
          <p:cNvPr id="175" name="Google Shape;175;p28"/>
          <p:cNvSpPr txBox="1"/>
          <p:nvPr>
            <p:ph idx="1" type="body"/>
          </p:nvPr>
        </p:nvSpPr>
        <p:spPr>
          <a:xfrm>
            <a:off x="5386126" y="748790"/>
            <a:ext cx="363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progress made between women’s organizations of differing religions marks an important shift that signaled the beginning of women’s suffrage in the country. In 1957, Catholic women’s organizations joined with Protestant and secular organizations to support the movement. With the first cantons declaring suffrage in 1959, it is possible that religion was as important to individual cantons as it was to the country as a whole.</a:t>
            </a:r>
            <a:endParaRPr>
              <a:solidFill>
                <a:schemeClr val="dk1"/>
              </a:solidFill>
              <a:latin typeface="Arial"/>
              <a:ea typeface="Arial"/>
              <a:cs typeface="Arial"/>
              <a:sym typeface="Arial"/>
            </a:endParaRPr>
          </a:p>
          <a:p>
            <a:pPr indent="0" lvl="0" marL="0" rtl="0" algn="l">
              <a:spcBef>
                <a:spcPts val="0"/>
              </a:spcBef>
              <a:spcAft>
                <a:spcPts val="1600"/>
              </a:spcAft>
              <a:buNone/>
            </a:pPr>
            <a:r>
              <a:t/>
            </a:r>
            <a:endParaRPr/>
          </a:p>
        </p:txBody>
      </p:sp>
      <p:graphicFrame>
        <p:nvGraphicFramePr>
          <p:cNvPr id="176" name="Google Shape;176;p28"/>
          <p:cNvGraphicFramePr/>
          <p:nvPr/>
        </p:nvGraphicFramePr>
        <p:xfrm>
          <a:off x="149960" y="878762"/>
          <a:ext cx="3000000" cy="3000000"/>
        </p:xfrm>
        <a:graphic>
          <a:graphicData uri="http://schemas.openxmlformats.org/drawingml/2006/table">
            <a:tbl>
              <a:tblPr>
                <a:noFill/>
                <a:tableStyleId>{54EEA83D-6D33-47E1-9637-DF0F0A28AD14}</a:tableStyleId>
              </a:tblPr>
              <a:tblGrid>
                <a:gridCol w="855950"/>
                <a:gridCol w="855950"/>
                <a:gridCol w="855950"/>
                <a:gridCol w="855950"/>
                <a:gridCol w="855950"/>
                <a:gridCol w="855950"/>
              </a:tblGrid>
              <a:tr h="495050">
                <a:tc>
                  <a:txBody>
                    <a:bodyPr>
                      <a:noAutofit/>
                    </a:bodyPr>
                    <a:lstStyle/>
                    <a:p>
                      <a:pPr indent="0" lvl="0" marL="0" rtl="0" algn="ctr">
                        <a:lnSpc>
                          <a:spcPct val="100000"/>
                        </a:lnSpc>
                        <a:spcBef>
                          <a:spcPts val="0"/>
                        </a:spcBef>
                        <a:spcAft>
                          <a:spcPts val="0"/>
                        </a:spcAft>
                        <a:buNone/>
                      </a:pPr>
                      <a:r>
                        <a:rPr b="1" lang="en" sz="900">
                          <a:latin typeface="Calibri"/>
                          <a:ea typeface="Calibri"/>
                          <a:cs typeface="Calibri"/>
                          <a:sym typeface="Calibri"/>
                        </a:rPr>
                        <a:t>Canton</a:t>
                      </a:r>
                      <a:endParaRPr b="1" sz="900">
                        <a:latin typeface="Calibri"/>
                        <a:ea typeface="Calibri"/>
                        <a:cs typeface="Calibri"/>
                        <a:sym typeface="Calibri"/>
                      </a:endParaRPr>
                    </a:p>
                  </a:txBody>
                  <a:tcPr marT="25400" marB="25400" marR="25400" marL="25400" anchor="ctr">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noAutofit/>
                    </a:bodyPr>
                    <a:lstStyle/>
                    <a:p>
                      <a:pPr indent="0" lvl="0" marL="0" rtl="0" algn="l">
                        <a:lnSpc>
                          <a:spcPct val="100000"/>
                        </a:lnSpc>
                        <a:spcBef>
                          <a:spcPts val="0"/>
                        </a:spcBef>
                        <a:spcAft>
                          <a:spcPts val="0"/>
                        </a:spcAft>
                        <a:buNone/>
                      </a:pPr>
                      <a:r>
                        <a:rPr b="1" lang="en" sz="900">
                          <a:latin typeface="Calibri"/>
                          <a:ea typeface="Calibri"/>
                          <a:cs typeface="Calibri"/>
                          <a:sym typeface="Calibri"/>
                        </a:rPr>
                        <a:t>Religion</a:t>
                      </a:r>
                      <a:endParaRPr b="1" sz="900">
                        <a:latin typeface="Calibri"/>
                        <a:ea typeface="Calibri"/>
                        <a:cs typeface="Calibri"/>
                        <a:sym typeface="Calibri"/>
                      </a:endParaRPr>
                    </a:p>
                  </a:txBody>
                  <a:tcPr marT="91425" marB="91425" marR="91425" marL="91425" anchor="ctr">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noAutofit/>
                    </a:bodyPr>
                    <a:lstStyle/>
                    <a:p>
                      <a:pPr indent="0" lvl="0" marL="0" rtl="0" algn="l">
                        <a:lnSpc>
                          <a:spcPct val="100000"/>
                        </a:lnSpc>
                        <a:spcBef>
                          <a:spcPts val="0"/>
                        </a:spcBef>
                        <a:spcAft>
                          <a:spcPts val="0"/>
                        </a:spcAft>
                        <a:buNone/>
                      </a:pPr>
                      <a:r>
                        <a:rPr b="1" lang="en" sz="900">
                          <a:latin typeface="Calibri"/>
                          <a:ea typeface="Calibri"/>
                          <a:cs typeface="Calibri"/>
                          <a:sym typeface="Calibri"/>
                        </a:rPr>
                        <a:t>Canton</a:t>
                      </a:r>
                      <a:endParaRPr b="1" sz="900">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noAutofit/>
                    </a:bodyPr>
                    <a:lstStyle/>
                    <a:p>
                      <a:pPr indent="0" lvl="0" marL="0" rtl="0" algn="l">
                        <a:lnSpc>
                          <a:spcPct val="100000"/>
                        </a:lnSpc>
                        <a:spcBef>
                          <a:spcPts val="0"/>
                        </a:spcBef>
                        <a:spcAft>
                          <a:spcPts val="0"/>
                        </a:spcAft>
                        <a:buNone/>
                      </a:pPr>
                      <a:r>
                        <a:rPr b="1" lang="en" sz="900">
                          <a:latin typeface="Calibri"/>
                          <a:ea typeface="Calibri"/>
                          <a:cs typeface="Calibri"/>
                          <a:sym typeface="Calibri"/>
                        </a:rPr>
                        <a:t>Religion</a:t>
                      </a:r>
                      <a:endParaRPr b="1" sz="900">
                        <a:latin typeface="Calibri"/>
                        <a:ea typeface="Calibri"/>
                        <a:cs typeface="Calibri"/>
                        <a:sym typeface="Calibri"/>
                      </a:endParaRPr>
                    </a:p>
                  </a:txBody>
                  <a:tcPr marT="91425" marB="91425" marR="91425" marL="91425" anchor="ctr">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noAutofit/>
                    </a:bodyPr>
                    <a:lstStyle/>
                    <a:p>
                      <a:pPr indent="0" lvl="0" marL="0" rtl="0" algn="l">
                        <a:lnSpc>
                          <a:spcPct val="100000"/>
                        </a:lnSpc>
                        <a:spcBef>
                          <a:spcPts val="0"/>
                        </a:spcBef>
                        <a:spcAft>
                          <a:spcPts val="0"/>
                        </a:spcAft>
                        <a:buNone/>
                      </a:pPr>
                      <a:r>
                        <a:rPr b="1" lang="en" sz="900">
                          <a:latin typeface="Calibri"/>
                          <a:ea typeface="Calibri"/>
                          <a:cs typeface="Calibri"/>
                          <a:sym typeface="Calibri"/>
                        </a:rPr>
                        <a:t>Canton</a:t>
                      </a:r>
                      <a:endParaRPr b="1" sz="900">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noAutofit/>
                    </a:bodyPr>
                    <a:lstStyle/>
                    <a:p>
                      <a:pPr indent="0" lvl="0" marL="0" rtl="0" algn="l">
                        <a:lnSpc>
                          <a:spcPct val="100000"/>
                        </a:lnSpc>
                        <a:spcBef>
                          <a:spcPts val="0"/>
                        </a:spcBef>
                        <a:spcAft>
                          <a:spcPts val="0"/>
                        </a:spcAft>
                        <a:buNone/>
                      </a:pPr>
                      <a:r>
                        <a:rPr b="1" lang="en" sz="900">
                          <a:latin typeface="Calibri"/>
                          <a:ea typeface="Calibri"/>
                          <a:cs typeface="Calibri"/>
                          <a:sym typeface="Calibri"/>
                        </a:rPr>
                        <a:t>Religion</a:t>
                      </a:r>
                      <a:endParaRPr b="1" sz="900">
                        <a:latin typeface="Calibri"/>
                        <a:ea typeface="Calibri"/>
                        <a:cs typeface="Calibri"/>
                        <a:sym typeface="Calibri"/>
                      </a:endParaRPr>
                    </a:p>
                  </a:txBody>
                  <a:tcPr marT="91425" marB="91425" marR="91425" marL="91425" anchor="ctr">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r>
              <a:tr h="355100">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Neuchatel</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Protestant</a:t>
                      </a:r>
                      <a:endParaRPr sz="900">
                        <a:latin typeface="Calibri"/>
                        <a:ea typeface="Calibri"/>
                        <a:cs typeface="Calibri"/>
                        <a:sym typeface="Calibri"/>
                      </a:endParaRPr>
                    </a:p>
                  </a:txBody>
                  <a:tcPr marT="25400" marB="25400" marR="25400" marL="25400"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Bern</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Protestant</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Graubanden</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Neither</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r>
              <a:tr h="355100">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Vaud</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Protestant</a:t>
                      </a:r>
                      <a:endParaRPr sz="900">
                        <a:latin typeface="Calibri"/>
                        <a:ea typeface="Calibri"/>
                        <a:cs typeface="Calibri"/>
                        <a:sym typeface="Calibri"/>
                      </a:endParaRPr>
                    </a:p>
                  </a:txBody>
                  <a:tcPr marT="25400" marB="25400" marR="25400" marL="25400"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Fribourg</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Catholic</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Nidwalden</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Catholic</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r>
              <a:tr h="198425">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Geneve</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Neither</a:t>
                      </a:r>
                      <a:endParaRPr sz="900">
                        <a:latin typeface="Calibri"/>
                        <a:ea typeface="Calibri"/>
                        <a:cs typeface="Calibri"/>
                        <a:sym typeface="Calibri"/>
                      </a:endParaRPr>
                    </a:p>
                  </a:txBody>
                  <a:tcPr marT="25400" marB="25400" marR="25400" marL="25400"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Glarus</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Neither</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Obwalden</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Catholic</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r>
              <a:tr h="355100">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Basel-Stadt</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Neither</a:t>
                      </a:r>
                      <a:endParaRPr sz="900">
                        <a:latin typeface="Calibri"/>
                        <a:ea typeface="Calibri"/>
                        <a:cs typeface="Calibri"/>
                        <a:sym typeface="Calibri"/>
                      </a:endParaRPr>
                    </a:p>
                  </a:txBody>
                  <a:tcPr marT="25400" marB="25400" marR="25400" marL="25400"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Jura</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Catholic</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Sankt Gallen</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Neither</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r>
              <a:tr h="355100">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Basel-Landschaft</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Protestant</a:t>
                      </a:r>
                      <a:endParaRPr sz="900">
                        <a:latin typeface="Calibri"/>
                        <a:ea typeface="Calibri"/>
                        <a:cs typeface="Calibri"/>
                        <a:sym typeface="Calibri"/>
                      </a:endParaRPr>
                    </a:p>
                  </a:txBody>
                  <a:tcPr marT="25400" marB="25400" marR="25400" marL="25400"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Lucerne</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Catholic</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Schwyz</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Catholic</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r>
              <a:tr h="355100">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Ticino</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Catholic</a:t>
                      </a:r>
                      <a:endParaRPr sz="900">
                        <a:latin typeface="Calibri"/>
                        <a:ea typeface="Calibri"/>
                        <a:cs typeface="Calibri"/>
                        <a:sym typeface="Calibri"/>
                      </a:endParaRPr>
                    </a:p>
                  </a:txBody>
                  <a:tcPr marT="25400" marB="25400" marR="25400" marL="25400"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Schaffhausen</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Protestant</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Uri</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Catholic</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r>
              <a:tr h="511775">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Valais</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Catholic</a:t>
                      </a:r>
                      <a:endParaRPr sz="900">
                        <a:latin typeface="Calibri"/>
                        <a:ea typeface="Calibri"/>
                        <a:cs typeface="Calibri"/>
                        <a:sym typeface="Calibri"/>
                      </a:endParaRPr>
                    </a:p>
                  </a:txBody>
                  <a:tcPr marT="25400" marB="25400" marR="25400" marL="25400"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Solothurn</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Neither</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Appenzell Ausserrhoden</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Protestant</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r>
              <a:tr h="511775">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Zurich</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Protestant</a:t>
                      </a:r>
                      <a:endParaRPr sz="900">
                        <a:latin typeface="Calibri"/>
                        <a:ea typeface="Calibri"/>
                        <a:cs typeface="Calibri"/>
                        <a:sym typeface="Calibri"/>
                      </a:endParaRPr>
                    </a:p>
                  </a:txBody>
                  <a:tcPr marT="25400" marB="25400" marR="25400" marL="25400"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Thurgau</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Protestant</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Appenzell Innerrhoden</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Catholic</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r>
              <a:tr h="325850">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Aargau</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Neither</a:t>
                      </a:r>
                      <a:endParaRPr sz="900">
                        <a:latin typeface="Calibri"/>
                        <a:ea typeface="Calibri"/>
                        <a:cs typeface="Calibri"/>
                        <a:sym typeface="Calibri"/>
                      </a:endParaRPr>
                    </a:p>
                  </a:txBody>
                  <a:tcPr marT="25400" marB="25400" marR="25400" marL="25400"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Zug</a:t>
                      </a:r>
                      <a:endParaRPr sz="900">
                        <a:latin typeface="Calibri"/>
                        <a:ea typeface="Calibri"/>
                        <a:cs typeface="Calibri"/>
                        <a:sym typeface="Calibri"/>
                      </a:endParaRPr>
                    </a:p>
                  </a:txBody>
                  <a:tcPr marT="25400" marB="25400" marR="25400" marL="25400" anchor="b">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lang="en" sz="900">
                          <a:latin typeface="Calibri"/>
                          <a:ea typeface="Calibri"/>
                          <a:cs typeface="Calibri"/>
                          <a:sym typeface="Calibri"/>
                        </a:rPr>
                        <a:t>Neither</a:t>
                      </a:r>
                      <a:endParaRPr sz="900">
                        <a:latin typeface="Calibri"/>
                        <a:ea typeface="Calibri"/>
                        <a:cs typeface="Calibri"/>
                        <a:sym typeface="Calibri"/>
                      </a:endParaRPr>
                    </a:p>
                  </a:txBody>
                  <a:tcPr marT="25400" marB="25400" marR="25400" marL="25400" anchor="b">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t/>
                      </a:r>
                      <a:endParaRPr sz="900">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t/>
                      </a:r>
                      <a:endParaRPr sz="900">
                        <a:latin typeface="Calibri"/>
                        <a:ea typeface="Calibri"/>
                        <a:cs typeface="Calibri"/>
                        <a:sym typeface="Calibri"/>
                      </a:endParaRPr>
                    </a:p>
                  </a:txBody>
                  <a:tcPr marT="91425" marB="91425" marR="91425" marL="91425">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r>
            </a:tbl>
          </a:graphicData>
        </a:graphic>
      </p:graphicFrame>
      <p:sp>
        <p:nvSpPr>
          <p:cNvPr id="177" name="Google Shape;177;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311700" y="17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Cantonal Analysis: Geography</a:t>
            </a:r>
            <a:endParaRPr/>
          </a:p>
        </p:txBody>
      </p:sp>
      <p:sp>
        <p:nvSpPr>
          <p:cNvPr id="183" name="Google Shape;183;p29"/>
          <p:cNvSpPr txBox="1"/>
          <p:nvPr>
            <p:ph idx="1" type="body"/>
          </p:nvPr>
        </p:nvSpPr>
        <p:spPr>
          <a:xfrm>
            <a:off x="5052875" y="1021198"/>
            <a:ext cx="3928800" cy="421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Eastern cantons, in more level,  developed areas, declared suffrage long before the mountainous Appenzell region. With cantonal cultural and linguistic histories often being divided by the terrain, how isolated one canton is from its neighbors is an important factor impacting not only the population numbers and rate of development in cantons, but also the movement of ideas between them.</a:t>
            </a:r>
            <a:endParaRPr/>
          </a:p>
        </p:txBody>
      </p:sp>
      <p:pic>
        <p:nvPicPr>
          <p:cNvPr id="184" name="Google Shape;184;p29"/>
          <p:cNvPicPr preferRelativeResize="0"/>
          <p:nvPr/>
        </p:nvPicPr>
        <p:blipFill rotWithShape="1">
          <a:blip r:embed="rId3">
            <a:alphaModFix/>
          </a:blip>
          <a:srcRect b="2485" l="6454" r="0" t="1930"/>
          <a:stretch/>
        </p:blipFill>
        <p:spPr>
          <a:xfrm>
            <a:off x="311691" y="1100700"/>
            <a:ext cx="4591835" cy="3629050"/>
          </a:xfrm>
          <a:prstGeom prst="rect">
            <a:avLst/>
          </a:prstGeom>
          <a:noFill/>
          <a:ln>
            <a:noFill/>
          </a:ln>
        </p:spPr>
      </p:pic>
      <p:sp>
        <p:nvSpPr>
          <p:cNvPr id="185" name="Google Shape;185;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0"/>
          <p:cNvSpPr txBox="1"/>
          <p:nvPr>
            <p:ph type="title"/>
          </p:nvPr>
        </p:nvSpPr>
        <p:spPr>
          <a:xfrm>
            <a:off x="311700" y="17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Canton Comparison</a:t>
            </a:r>
            <a:endParaRPr/>
          </a:p>
        </p:txBody>
      </p:sp>
      <p:sp>
        <p:nvSpPr>
          <p:cNvPr id="191" name="Google Shape;191;p30"/>
          <p:cNvSpPr txBox="1"/>
          <p:nvPr>
            <p:ph idx="1" type="body"/>
          </p:nvPr>
        </p:nvSpPr>
        <p:spPr>
          <a:xfrm>
            <a:off x="5265150" y="607226"/>
            <a:ext cx="3567300" cy="428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700">
                <a:solidFill>
                  <a:schemeClr val="dk1"/>
                </a:solidFill>
              </a:rPr>
              <a:t>A preliminary study of the </a:t>
            </a:r>
            <a:r>
              <a:rPr lang="en" sz="1700">
                <a:solidFill>
                  <a:schemeClr val="dk1"/>
                </a:solidFill>
              </a:rPr>
              <a:t>Appenzell region </a:t>
            </a:r>
            <a:r>
              <a:rPr lang="en" sz="1700">
                <a:solidFill>
                  <a:schemeClr val="dk1"/>
                </a:solidFill>
              </a:rPr>
              <a:t>was undertaken to better identify how geography may impact the spread of ideas such as </a:t>
            </a:r>
            <a:r>
              <a:rPr lang="en" sz="1700">
                <a:solidFill>
                  <a:schemeClr val="dk1"/>
                </a:solidFill>
              </a:rPr>
              <a:t>female</a:t>
            </a:r>
            <a:r>
              <a:rPr lang="en" sz="1700">
                <a:solidFill>
                  <a:schemeClr val="dk1"/>
                </a:solidFill>
              </a:rPr>
              <a:t> </a:t>
            </a:r>
            <a:r>
              <a:rPr lang="en" sz="1700">
                <a:solidFill>
                  <a:schemeClr val="dk1"/>
                </a:solidFill>
              </a:rPr>
              <a:t>enfranchisement</a:t>
            </a:r>
            <a:r>
              <a:rPr lang="en" sz="1700">
                <a:solidFill>
                  <a:schemeClr val="dk1"/>
                </a:solidFill>
              </a:rPr>
              <a:t>. The last cantons to declare regional women’s suffrage, the Appenzell  area was compared with the surrounding  St. Gallen canton, which declared cantonal women’s suffrage in 1979, to find that the terrain of Switzerland potentially played an important hand in the path of female enfranchisement through the cantons.</a:t>
            </a:r>
            <a:endParaRPr sz="1700"/>
          </a:p>
        </p:txBody>
      </p:sp>
      <p:pic>
        <p:nvPicPr>
          <p:cNvPr id="192" name="Google Shape;192;p30"/>
          <p:cNvPicPr preferRelativeResize="0"/>
          <p:nvPr/>
        </p:nvPicPr>
        <p:blipFill rotWithShape="1">
          <a:blip r:embed="rId3">
            <a:alphaModFix/>
          </a:blip>
          <a:srcRect b="0" l="0" r="0" t="10992"/>
          <a:stretch/>
        </p:blipFill>
        <p:spPr>
          <a:xfrm>
            <a:off x="311700" y="1066000"/>
            <a:ext cx="4953450" cy="3419550"/>
          </a:xfrm>
          <a:prstGeom prst="rect">
            <a:avLst/>
          </a:prstGeom>
          <a:noFill/>
          <a:ln>
            <a:noFill/>
          </a:ln>
        </p:spPr>
      </p:pic>
      <p:sp>
        <p:nvSpPr>
          <p:cNvPr id="193" name="Google Shape;193;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1"/>
          <p:cNvSpPr txBox="1"/>
          <p:nvPr>
            <p:ph type="title"/>
          </p:nvPr>
        </p:nvSpPr>
        <p:spPr>
          <a:xfrm>
            <a:off x="311700" y="17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Comparison: Early and Late Women’s Suffrage Cantons</a:t>
            </a:r>
            <a:endParaRPr/>
          </a:p>
        </p:txBody>
      </p:sp>
      <p:sp>
        <p:nvSpPr>
          <p:cNvPr id="199" name="Google Shape;199;p31"/>
          <p:cNvSpPr txBox="1"/>
          <p:nvPr>
            <p:ph idx="1" type="body"/>
          </p:nvPr>
        </p:nvSpPr>
        <p:spPr>
          <a:xfrm>
            <a:off x="398200" y="3083650"/>
            <a:ext cx="8434200" cy="192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rPr>
              <a:t>Two notable differences are apparent:</a:t>
            </a:r>
            <a:endParaRPr sz="1700">
              <a:solidFill>
                <a:schemeClr val="dk1"/>
              </a:solidFill>
            </a:endParaRPr>
          </a:p>
          <a:p>
            <a:pPr indent="-336550" lvl="0" marL="457200" rtl="0" algn="l">
              <a:spcBef>
                <a:spcPts val="0"/>
              </a:spcBef>
              <a:spcAft>
                <a:spcPts val="0"/>
              </a:spcAft>
              <a:buClr>
                <a:schemeClr val="dk1"/>
              </a:buClr>
              <a:buSzPts val="1700"/>
              <a:buAutoNum type="arabicPeriod"/>
            </a:pPr>
            <a:r>
              <a:rPr lang="en" sz="1700">
                <a:solidFill>
                  <a:schemeClr val="dk1"/>
                </a:solidFill>
              </a:rPr>
              <a:t>While all the early-adopting cantons are either protestant or religion-neutral, there is also a protestant canton as the penultimate adopter of cantonal women’s suffrage</a:t>
            </a:r>
            <a:endParaRPr sz="1700">
              <a:solidFill>
                <a:schemeClr val="dk1"/>
              </a:solidFill>
            </a:endParaRPr>
          </a:p>
          <a:p>
            <a:pPr indent="-336550" lvl="0" marL="457200" rtl="0" algn="l">
              <a:spcBef>
                <a:spcPts val="0"/>
              </a:spcBef>
              <a:spcAft>
                <a:spcPts val="0"/>
              </a:spcAft>
              <a:buClr>
                <a:schemeClr val="dk1"/>
              </a:buClr>
              <a:buSzPts val="1700"/>
              <a:buAutoNum type="arabicPeriod"/>
            </a:pPr>
            <a:r>
              <a:rPr lang="en" sz="1700">
                <a:solidFill>
                  <a:schemeClr val="dk1"/>
                </a:solidFill>
              </a:rPr>
              <a:t>Rather than a lower income representing more women in the workforce,  the income seems to correlate with more populous areas leaning  towards women’s suffrage earlier than less populated areas. </a:t>
            </a:r>
            <a:endParaRPr sz="1700"/>
          </a:p>
        </p:txBody>
      </p:sp>
      <p:pic>
        <p:nvPicPr>
          <p:cNvPr id="200" name="Google Shape;200;p31"/>
          <p:cNvPicPr preferRelativeResize="0"/>
          <p:nvPr/>
        </p:nvPicPr>
        <p:blipFill>
          <a:blip r:embed="rId3">
            <a:alphaModFix/>
          </a:blip>
          <a:stretch>
            <a:fillRect/>
          </a:stretch>
        </p:blipFill>
        <p:spPr>
          <a:xfrm>
            <a:off x="1352088" y="749350"/>
            <a:ext cx="6439825" cy="2334300"/>
          </a:xfrm>
          <a:prstGeom prst="rect">
            <a:avLst/>
          </a:prstGeom>
          <a:noFill/>
          <a:ln>
            <a:noFill/>
          </a:ln>
        </p:spPr>
      </p:pic>
      <p:sp>
        <p:nvSpPr>
          <p:cNvPr id="201" name="Google Shape;201;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17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 Women’s Suffrage</a:t>
            </a:r>
            <a:endParaRPr/>
          </a:p>
        </p:txBody>
      </p:sp>
      <p:sp>
        <p:nvSpPr>
          <p:cNvPr id="64" name="Google Shape;64;p14"/>
          <p:cNvSpPr txBox="1"/>
          <p:nvPr>
            <p:ph idx="1" type="body"/>
          </p:nvPr>
        </p:nvSpPr>
        <p:spPr>
          <a:xfrm>
            <a:off x="6271750" y="746625"/>
            <a:ext cx="2560500" cy="408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Women’s suffrage is a movement that , for some countries, still carries on today; however, for many regions of the world, the 20th century was the era that launched the movement into the spotlight, revolutionizing a woman’s “place” in society.</a:t>
            </a:r>
            <a:endParaRPr/>
          </a:p>
        </p:txBody>
      </p:sp>
      <p:pic>
        <p:nvPicPr>
          <p:cNvPr id="65" name="Google Shape;65;p14"/>
          <p:cNvPicPr preferRelativeResize="0"/>
          <p:nvPr/>
        </p:nvPicPr>
        <p:blipFill rotWithShape="1">
          <a:blip r:embed="rId3">
            <a:alphaModFix/>
          </a:blip>
          <a:srcRect b="6577" l="0" r="0" t="9740"/>
          <a:stretch/>
        </p:blipFill>
        <p:spPr>
          <a:xfrm>
            <a:off x="152400" y="1254500"/>
            <a:ext cx="5966947" cy="3031750"/>
          </a:xfrm>
          <a:prstGeom prst="rect">
            <a:avLst/>
          </a:prstGeom>
          <a:noFill/>
          <a:ln>
            <a:noFill/>
          </a:ln>
        </p:spPr>
      </p:pic>
      <p:pic>
        <p:nvPicPr>
          <p:cNvPr id="66" name="Google Shape;66;p14"/>
          <p:cNvPicPr preferRelativeResize="0"/>
          <p:nvPr/>
        </p:nvPicPr>
        <p:blipFill rotWithShape="1">
          <a:blip r:embed="rId4">
            <a:alphaModFix/>
          </a:blip>
          <a:srcRect b="1681" l="5323" r="3042" t="0"/>
          <a:stretch/>
        </p:blipFill>
        <p:spPr>
          <a:xfrm>
            <a:off x="593325" y="3464900"/>
            <a:ext cx="1002125" cy="1473825"/>
          </a:xfrm>
          <a:prstGeom prst="rect">
            <a:avLst/>
          </a:prstGeom>
          <a:noFill/>
          <a:ln>
            <a:noFill/>
          </a:ln>
        </p:spPr>
      </p:pic>
      <p:sp>
        <p:nvSpPr>
          <p:cNvPr id="67" name="Google Shape;6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2"/>
          <p:cNvSpPr txBox="1"/>
          <p:nvPr>
            <p:ph type="title"/>
          </p:nvPr>
        </p:nvSpPr>
        <p:spPr>
          <a:xfrm>
            <a:off x="311700" y="17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Expected Results</a:t>
            </a:r>
            <a:endParaRPr/>
          </a:p>
        </p:txBody>
      </p:sp>
      <p:sp>
        <p:nvSpPr>
          <p:cNvPr id="207" name="Google Shape;207;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Clr>
                <a:schemeClr val="dk1"/>
              </a:buClr>
              <a:buSzPts val="1100"/>
              <a:buFont typeface="Arial"/>
              <a:buNone/>
            </a:pPr>
            <a:r>
              <a:rPr lang="en" sz="2000">
                <a:solidFill>
                  <a:schemeClr val="dk1"/>
                </a:solidFill>
              </a:rPr>
              <a:t>It is expected that the progression of female enfranchisement throughout the country will be most closely correlated with the geography and population density of the cantons. The wildcard element in this analysis is the dominant religion of each canton. Literature would indicate that Protestant cantons were more progressive in declaring Women’s suffrage, while Catholic cantons were less accepting of the movement; however, as seen in the table in the previous slide, this correlation may not be as straightforward as expected and does not account for religiously neutral cantons. </a:t>
            </a:r>
            <a:endParaRPr sz="2000">
              <a:solidFill>
                <a:schemeClr val="dk1"/>
              </a:solidFill>
            </a:endParaRPr>
          </a:p>
          <a:p>
            <a:pPr indent="0" lvl="0" marL="0" rtl="0" algn="l">
              <a:spcBef>
                <a:spcPts val="0"/>
              </a:spcBef>
              <a:spcAft>
                <a:spcPts val="0"/>
              </a:spcAft>
              <a:buClr>
                <a:schemeClr val="dk1"/>
              </a:buClr>
              <a:buSzPts val="1100"/>
              <a:buFont typeface="Arial"/>
              <a:buNone/>
            </a:pPr>
            <a:r>
              <a:rPr lang="en" sz="2000">
                <a:solidFill>
                  <a:schemeClr val="dk1"/>
                </a:solidFill>
              </a:rPr>
              <a:t> 	</a:t>
            </a:r>
            <a:endParaRPr sz="2000">
              <a:solidFill>
                <a:schemeClr val="dk1"/>
              </a:solidFill>
            </a:endParaRPr>
          </a:p>
          <a:p>
            <a:pPr indent="0" lvl="0" marL="0" rtl="0" algn="l">
              <a:spcBef>
                <a:spcPts val="0"/>
              </a:spcBef>
              <a:spcAft>
                <a:spcPts val="1600"/>
              </a:spcAft>
              <a:buNone/>
            </a:pPr>
            <a:r>
              <a:t/>
            </a:r>
            <a:endParaRPr sz="2000"/>
          </a:p>
        </p:txBody>
      </p:sp>
      <p:sp>
        <p:nvSpPr>
          <p:cNvPr id="208" name="Google Shape;208;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3"/>
          <p:cNvSpPr txBox="1"/>
          <p:nvPr>
            <p:ph type="title"/>
          </p:nvPr>
        </p:nvSpPr>
        <p:spPr>
          <a:xfrm>
            <a:off x="311700" y="17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Data</a:t>
            </a:r>
            <a:endParaRPr/>
          </a:p>
        </p:txBody>
      </p:sp>
      <p:sp>
        <p:nvSpPr>
          <p:cNvPr id="214" name="Google Shape;214;p33"/>
          <p:cNvSpPr txBox="1"/>
          <p:nvPr>
            <p:ph idx="1" type="body"/>
          </p:nvPr>
        </p:nvSpPr>
        <p:spPr>
          <a:xfrm>
            <a:off x="311700" y="749350"/>
            <a:ext cx="8520600" cy="3684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100">
                <a:solidFill>
                  <a:srgbClr val="000000"/>
                </a:solidFill>
                <a:latin typeface="Calibri"/>
                <a:ea typeface="Calibri"/>
                <a:cs typeface="Calibri"/>
                <a:sym typeface="Calibri"/>
              </a:rPr>
              <a:t>Imagery</a:t>
            </a:r>
            <a:endParaRPr b="1" sz="11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en" sz="1100" u="sng">
                <a:solidFill>
                  <a:srgbClr val="1155CC"/>
                </a:solidFill>
                <a:latin typeface="Calibri"/>
                <a:ea typeface="Calibri"/>
                <a:cs typeface="Calibri"/>
                <a:sym typeface="Calibri"/>
                <a:hlinkClick r:id="rId3"/>
              </a:rPr>
              <a:t>https://earthexplorer.usgs.gov/</a:t>
            </a:r>
            <a:r>
              <a:rPr lang="en" sz="1100">
                <a:solidFill>
                  <a:srgbClr val="000000"/>
                </a:solidFill>
                <a:latin typeface="Calibri"/>
                <a:ea typeface="Calibri"/>
                <a:cs typeface="Calibri"/>
                <a:sym typeface="Calibri"/>
              </a:rPr>
              <a:t>?</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b="1" lang="en" sz="1100">
                <a:solidFill>
                  <a:srgbClr val="000000"/>
                </a:solidFill>
                <a:latin typeface="Calibri"/>
                <a:ea typeface="Calibri"/>
                <a:cs typeface="Calibri"/>
                <a:sym typeface="Calibri"/>
              </a:rPr>
              <a:t>DEM</a:t>
            </a:r>
            <a:endParaRPr b="1" sz="11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en" sz="1100" u="sng">
                <a:solidFill>
                  <a:srgbClr val="1155CC"/>
                </a:solidFill>
                <a:latin typeface="Calibri"/>
                <a:ea typeface="Calibri"/>
                <a:cs typeface="Calibri"/>
                <a:sym typeface="Calibri"/>
                <a:hlinkClick r:id="rId4"/>
              </a:rPr>
              <a:t>https://www.opendem.info/opendemeu_download_highres.html</a:t>
            </a:r>
            <a:r>
              <a:rPr lang="en" sz="1100">
                <a:solidFill>
                  <a:srgbClr val="000000"/>
                </a:solidFill>
                <a:latin typeface="Calibri"/>
                <a:ea typeface="Calibri"/>
                <a:cs typeface="Calibri"/>
                <a:sym typeface="Calibri"/>
              </a:rPr>
              <a:t> </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b="1" lang="en" sz="1100">
                <a:solidFill>
                  <a:srgbClr val="000000"/>
                </a:solidFill>
                <a:latin typeface="Calibri"/>
                <a:ea typeface="Calibri"/>
                <a:cs typeface="Calibri"/>
                <a:sym typeface="Calibri"/>
              </a:rPr>
              <a:t>Cantonal Fertility/Household Size</a:t>
            </a:r>
            <a:endParaRPr b="1" sz="11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en" sz="1100" u="sng">
                <a:solidFill>
                  <a:srgbClr val="1155CC"/>
                </a:solidFill>
                <a:latin typeface="Calibri"/>
                <a:ea typeface="Calibri"/>
                <a:cs typeface="Calibri"/>
                <a:sym typeface="Calibri"/>
                <a:hlinkClick r:id="rId5"/>
              </a:rPr>
              <a:t>https://www.bfs.admin.ch/bfs/en/home.html</a:t>
            </a:r>
            <a:endParaRPr sz="1100">
              <a:solidFill>
                <a:srgbClr val="000000"/>
              </a:solidFill>
              <a:latin typeface="Calibri"/>
              <a:ea typeface="Calibri"/>
              <a:cs typeface="Calibri"/>
              <a:sym typeface="Calibri"/>
            </a:endParaRPr>
          </a:p>
          <a:p>
            <a:pPr indent="-457200" lvl="0" marL="457200" rtl="0" algn="l">
              <a:lnSpc>
                <a:spcPct val="100000"/>
              </a:lnSpc>
              <a:spcBef>
                <a:spcPts val="0"/>
              </a:spcBef>
              <a:spcAft>
                <a:spcPts val="0"/>
              </a:spcAft>
              <a:buNone/>
            </a:pPr>
            <a:r>
              <a:rPr b="1" lang="en" sz="1100">
                <a:solidFill>
                  <a:srgbClr val="000000"/>
                </a:solidFill>
                <a:latin typeface="Calibri"/>
                <a:ea typeface="Calibri"/>
                <a:cs typeface="Calibri"/>
                <a:sym typeface="Calibri"/>
              </a:rPr>
              <a:t>Cantonal Income</a:t>
            </a:r>
            <a:endParaRPr b="1" sz="11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en" sz="1100" u="sng">
                <a:solidFill>
                  <a:srgbClr val="1155CC"/>
                </a:solidFill>
                <a:latin typeface="Calibri"/>
                <a:ea typeface="Calibri"/>
                <a:cs typeface="Calibri"/>
                <a:sym typeface="Calibri"/>
                <a:hlinkClick r:id="rId6"/>
              </a:rPr>
              <a:t>https://opendata.swiss/en/dataset/kantonale-volkseinkommen-nach-empfanger-auf-der-berechnungen-der-vgr-gemass-der-traditionellen-</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b="1" lang="en" sz="1100">
                <a:solidFill>
                  <a:srgbClr val="000000"/>
                </a:solidFill>
                <a:latin typeface="Calibri"/>
                <a:ea typeface="Calibri"/>
                <a:cs typeface="Calibri"/>
                <a:sym typeface="Calibri"/>
              </a:rPr>
              <a:t>Cantonal Language/Religion</a:t>
            </a:r>
            <a:endParaRPr b="1" sz="11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en" sz="1100">
                <a:solidFill>
                  <a:srgbClr val="000000"/>
                </a:solidFill>
                <a:latin typeface="Calibri"/>
                <a:ea typeface="Calibri"/>
                <a:cs typeface="Calibri"/>
                <a:sym typeface="Calibri"/>
              </a:rPr>
              <a:t>TBD</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b="1" lang="en" sz="1100">
                <a:solidFill>
                  <a:srgbClr val="000000"/>
                </a:solidFill>
                <a:latin typeface="Calibri"/>
                <a:ea typeface="Calibri"/>
                <a:cs typeface="Calibri"/>
                <a:sym typeface="Calibri"/>
              </a:rPr>
              <a:t>Cantonal Suffrage Dates</a:t>
            </a:r>
            <a:endParaRPr sz="1100">
              <a:solidFill>
                <a:srgbClr val="000000"/>
              </a:solidFill>
              <a:latin typeface="Calibri"/>
              <a:ea typeface="Calibri"/>
              <a:cs typeface="Calibri"/>
              <a:sym typeface="Calibri"/>
            </a:endParaRPr>
          </a:p>
          <a:p>
            <a:pPr indent="-457200" lvl="0" marL="457200" rtl="0" algn="l">
              <a:lnSpc>
                <a:spcPct val="100000"/>
              </a:lnSpc>
              <a:spcBef>
                <a:spcPts val="0"/>
              </a:spcBef>
              <a:spcAft>
                <a:spcPts val="0"/>
              </a:spcAft>
              <a:buNone/>
            </a:pPr>
            <a:r>
              <a:rPr lang="en" sz="1100">
                <a:solidFill>
                  <a:srgbClr val="000000"/>
                </a:solidFill>
                <a:latin typeface="Calibri"/>
                <a:ea typeface="Calibri"/>
                <a:cs typeface="Calibri"/>
                <a:sym typeface="Calibri"/>
              </a:rPr>
              <a:t>Petrello Etter, M. (21 Oct 2012). Women’s Suffrage in Switzerland: The Journey. Retrieved from </a:t>
            </a:r>
            <a:r>
              <a:rPr lang="en" sz="1100" u="sng">
                <a:solidFill>
                  <a:srgbClr val="1155CC"/>
                </a:solidFill>
                <a:latin typeface="Calibri"/>
                <a:ea typeface="Calibri"/>
                <a:cs typeface="Calibri"/>
                <a:sym typeface="Calibri"/>
                <a:hlinkClick r:id="rId7"/>
              </a:rPr>
              <a:t>http://www.lexpose.ch/2012/10/womens-suffrage-switzerland/</a:t>
            </a:r>
            <a:endParaRPr b="1" sz="11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b="1" lang="en" sz="1100">
                <a:solidFill>
                  <a:srgbClr val="000000"/>
                </a:solidFill>
                <a:latin typeface="Calibri"/>
                <a:ea typeface="Calibri"/>
                <a:cs typeface="Calibri"/>
                <a:sym typeface="Calibri"/>
              </a:rPr>
              <a:t>Global Boundary Shapefiles</a:t>
            </a:r>
            <a:endParaRPr sz="1100">
              <a:solidFill>
                <a:srgbClr val="000000"/>
              </a:solidFill>
              <a:latin typeface="Calibri"/>
              <a:ea typeface="Calibri"/>
              <a:cs typeface="Calibri"/>
              <a:sym typeface="Calibri"/>
            </a:endParaRPr>
          </a:p>
          <a:p>
            <a:pPr indent="-457200" lvl="0" marL="457200" rtl="0" algn="l">
              <a:lnSpc>
                <a:spcPct val="100000"/>
              </a:lnSpc>
              <a:spcBef>
                <a:spcPts val="0"/>
              </a:spcBef>
              <a:spcAft>
                <a:spcPts val="0"/>
              </a:spcAft>
              <a:buNone/>
            </a:pPr>
            <a:r>
              <a:rPr lang="en" sz="1100">
                <a:solidFill>
                  <a:srgbClr val="000000"/>
                </a:solidFill>
                <a:latin typeface="Calibri"/>
                <a:ea typeface="Calibri"/>
                <a:cs typeface="Calibri"/>
                <a:sym typeface="Calibri"/>
              </a:rPr>
              <a:t>Ersi. (21 Jun 2015). Countries WGS84. </a:t>
            </a:r>
            <a:r>
              <a:rPr i="1" lang="en" sz="1100">
                <a:solidFill>
                  <a:srgbClr val="000000"/>
                </a:solidFill>
                <a:latin typeface="Calibri"/>
                <a:ea typeface="Calibri"/>
                <a:cs typeface="Calibri"/>
                <a:sym typeface="Calibri"/>
              </a:rPr>
              <a:t>ArcGIS Hub</a:t>
            </a:r>
            <a:r>
              <a:rPr lang="en" sz="1100">
                <a:solidFill>
                  <a:srgbClr val="000000"/>
                </a:solidFill>
                <a:latin typeface="Calibri"/>
                <a:ea typeface="Calibri"/>
                <a:cs typeface="Calibri"/>
                <a:sym typeface="Calibri"/>
              </a:rPr>
              <a:t>. Retrieved from </a:t>
            </a:r>
            <a:r>
              <a:rPr lang="en" sz="1100" u="sng">
                <a:solidFill>
                  <a:srgbClr val="1155CC"/>
                </a:solidFill>
                <a:latin typeface="Calibri"/>
                <a:ea typeface="Calibri"/>
                <a:cs typeface="Calibri"/>
                <a:sym typeface="Calibri"/>
                <a:hlinkClick r:id="rId8"/>
              </a:rPr>
              <a:t>https://hub.arcgis.com/datasets/a21fdb46d23e4ef896f31475217cbb08_1</a:t>
            </a:r>
            <a:endParaRPr b="1" sz="11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b="1" lang="en" sz="1100">
                <a:solidFill>
                  <a:srgbClr val="000000"/>
                </a:solidFill>
                <a:latin typeface="Calibri"/>
                <a:ea typeface="Calibri"/>
                <a:cs typeface="Calibri"/>
                <a:sym typeface="Calibri"/>
              </a:rPr>
              <a:t>Swiss Boundary Shapefiles</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en" sz="1100">
                <a:solidFill>
                  <a:srgbClr val="000000"/>
                </a:solidFill>
                <a:latin typeface="Calibri"/>
                <a:ea typeface="Calibri"/>
                <a:cs typeface="Calibri"/>
                <a:sym typeface="Calibri"/>
              </a:rPr>
              <a:t>DIVA-GIS. (2015). Free Spatial Data [v7.5]. Retrieved from </a:t>
            </a:r>
            <a:r>
              <a:rPr lang="en" sz="1100" u="sng">
                <a:solidFill>
                  <a:srgbClr val="1155CC"/>
                </a:solidFill>
                <a:latin typeface="Calibri"/>
                <a:ea typeface="Calibri"/>
                <a:cs typeface="Calibri"/>
                <a:sym typeface="Calibri"/>
                <a:hlinkClick r:id="rId9"/>
              </a:rPr>
              <a:t>http://www.diva-gis.org/Data</a:t>
            </a:r>
            <a:endParaRPr b="1" sz="11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b="1" lang="en" sz="1100">
                <a:solidFill>
                  <a:srgbClr val="000000"/>
                </a:solidFill>
                <a:latin typeface="Calibri"/>
                <a:ea typeface="Calibri"/>
                <a:cs typeface="Calibri"/>
                <a:sym typeface="Calibri"/>
              </a:rPr>
              <a:t>Women’s Suffrage Dates</a:t>
            </a:r>
            <a:endParaRPr sz="1100">
              <a:solidFill>
                <a:srgbClr val="000000"/>
              </a:solidFill>
              <a:latin typeface="Calibri"/>
              <a:ea typeface="Calibri"/>
              <a:cs typeface="Calibri"/>
              <a:sym typeface="Calibri"/>
            </a:endParaRPr>
          </a:p>
          <a:p>
            <a:pPr indent="-457200" lvl="0" marL="457200" rtl="0" algn="l">
              <a:lnSpc>
                <a:spcPct val="100000"/>
              </a:lnSpc>
              <a:spcBef>
                <a:spcPts val="0"/>
              </a:spcBef>
              <a:spcAft>
                <a:spcPts val="0"/>
              </a:spcAft>
              <a:buNone/>
            </a:pPr>
            <a:r>
              <a:rPr lang="en" sz="1100">
                <a:solidFill>
                  <a:srgbClr val="000000"/>
                </a:solidFill>
                <a:latin typeface="Calibri"/>
                <a:ea typeface="Calibri"/>
                <a:cs typeface="Calibri"/>
                <a:sym typeface="Calibri"/>
              </a:rPr>
              <a:t>Women Suffrage and Beyond. (n.d.). Timeline. Retrieved from http://womensuffrage.org/?page_id=69</a:t>
            </a:r>
            <a:endParaRPr b="1" sz="11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b="1" lang="en" sz="1100">
                <a:solidFill>
                  <a:srgbClr val="000000"/>
                </a:solidFill>
                <a:latin typeface="Calibri"/>
                <a:ea typeface="Calibri"/>
                <a:cs typeface="Calibri"/>
                <a:sym typeface="Calibri"/>
              </a:rPr>
              <a:t>Women’s Suffrage Timeline</a:t>
            </a:r>
            <a:endParaRPr sz="1100">
              <a:solidFill>
                <a:srgbClr val="000000"/>
              </a:solidFill>
              <a:latin typeface="Calibri"/>
              <a:ea typeface="Calibri"/>
              <a:cs typeface="Calibri"/>
              <a:sym typeface="Calibri"/>
            </a:endParaRPr>
          </a:p>
          <a:p>
            <a:pPr indent="-400050" lvl="0" marL="400050" rtl="0" algn="l">
              <a:lnSpc>
                <a:spcPct val="100000"/>
              </a:lnSpc>
              <a:spcBef>
                <a:spcPts val="0"/>
              </a:spcBef>
              <a:spcAft>
                <a:spcPts val="0"/>
              </a:spcAft>
              <a:buNone/>
            </a:pPr>
            <a:r>
              <a:rPr lang="en" sz="1100">
                <a:solidFill>
                  <a:srgbClr val="000000"/>
                </a:solidFill>
                <a:latin typeface="Calibri"/>
                <a:ea typeface="Calibri"/>
                <a:cs typeface="Calibri"/>
                <a:sym typeface="Calibri"/>
              </a:rPr>
              <a:t>Wegner, T. (7 Mar 2018). The year Women became eligible to vote in each country. </a:t>
            </a:r>
            <a:r>
              <a:rPr i="1" lang="en" sz="1100">
                <a:solidFill>
                  <a:srgbClr val="000000"/>
                </a:solidFill>
                <a:latin typeface="Calibri"/>
                <a:ea typeface="Calibri"/>
                <a:cs typeface="Calibri"/>
                <a:sym typeface="Calibri"/>
              </a:rPr>
              <a:t>The Matador Network. </a:t>
            </a:r>
            <a:r>
              <a:rPr lang="en" sz="1100">
                <a:solidFill>
                  <a:srgbClr val="000000"/>
                </a:solidFill>
                <a:latin typeface="Calibri"/>
                <a:ea typeface="Calibri"/>
                <a:cs typeface="Calibri"/>
                <a:sym typeface="Calibri"/>
              </a:rPr>
              <a:t>Retrieved from </a:t>
            </a:r>
            <a:r>
              <a:rPr lang="en" sz="1100" u="sng">
                <a:solidFill>
                  <a:srgbClr val="1155CC"/>
                </a:solidFill>
                <a:latin typeface="Calibri"/>
                <a:ea typeface="Calibri"/>
                <a:cs typeface="Calibri"/>
                <a:sym typeface="Calibri"/>
                <a:hlinkClick r:id="rId10"/>
              </a:rPr>
              <a:t>https://matadornetwork.com/read/year-women-became-eligible-vote-country/?fbclid=IwAR2Ym4XUpzpEtqNS55vHPmwfl6JK2vPjal-4wlo1kr1C2a02myg70UYeBaQ</a:t>
            </a:r>
            <a:endParaRPr sz="1100">
              <a:solidFill>
                <a:srgbClr val="000000"/>
              </a:solidFill>
              <a:latin typeface="Calibri"/>
              <a:ea typeface="Calibri"/>
              <a:cs typeface="Calibri"/>
              <a:sym typeface="Calibri"/>
            </a:endParaRPr>
          </a:p>
          <a:p>
            <a:pPr indent="0" lvl="0" marL="0" rtl="0" algn="l">
              <a:spcBef>
                <a:spcPts val="0"/>
              </a:spcBef>
              <a:spcAft>
                <a:spcPts val="1600"/>
              </a:spcAft>
              <a:buNone/>
            </a:pPr>
            <a:r>
              <a:t/>
            </a:r>
            <a:endParaRPr sz="1100"/>
          </a:p>
        </p:txBody>
      </p:sp>
      <p:sp>
        <p:nvSpPr>
          <p:cNvPr id="215" name="Google Shape;215;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34"/>
          <p:cNvSpPr txBox="1"/>
          <p:nvPr>
            <p:ph type="title"/>
          </p:nvPr>
        </p:nvSpPr>
        <p:spPr>
          <a:xfrm>
            <a:off x="311700" y="17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References: Literature</a:t>
            </a:r>
            <a:endParaRPr/>
          </a:p>
        </p:txBody>
      </p:sp>
      <p:sp>
        <p:nvSpPr>
          <p:cNvPr id="221" name="Google Shape;221;p34"/>
          <p:cNvSpPr txBox="1"/>
          <p:nvPr>
            <p:ph idx="1" type="body"/>
          </p:nvPr>
        </p:nvSpPr>
        <p:spPr>
          <a:xfrm>
            <a:off x="311700" y="749350"/>
            <a:ext cx="8667000" cy="38508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Clr>
                <a:schemeClr val="dk1"/>
              </a:buClr>
              <a:buSzPts val="1100"/>
              <a:buFont typeface="Arial"/>
              <a:buNone/>
            </a:pPr>
            <a:r>
              <a:rPr lang="en" sz="850">
                <a:solidFill>
                  <a:schemeClr val="dk1"/>
                </a:solidFill>
                <a:latin typeface="Calibri"/>
                <a:ea typeface="Calibri"/>
                <a:cs typeface="Calibri"/>
                <a:sym typeface="Calibri"/>
              </a:rPr>
              <a:t>Abrams, B.A. &amp; R.F. Settle. (1999). Women’s Suffrage and the Growth of the Welfare State. Public Choice; Vol. 100, No. 3/4. 289-300.</a:t>
            </a:r>
            <a:endParaRPr sz="850">
              <a:solidFill>
                <a:schemeClr val="dk1"/>
              </a:solidFill>
              <a:latin typeface="Calibri"/>
              <a:ea typeface="Calibri"/>
              <a:cs typeface="Calibri"/>
              <a:sym typeface="Calibri"/>
            </a:endParaRPr>
          </a:p>
          <a:p>
            <a:pPr indent="-457200" lvl="0" marL="457200" rtl="0" algn="l">
              <a:spcBef>
                <a:spcPts val="1000"/>
              </a:spcBef>
              <a:spcAft>
                <a:spcPts val="0"/>
              </a:spcAft>
              <a:buClr>
                <a:schemeClr val="dk1"/>
              </a:buClr>
              <a:buSzPts val="1100"/>
              <a:buFont typeface="Arial"/>
              <a:buNone/>
            </a:pPr>
            <a:r>
              <a:rPr lang="en" sz="850">
                <a:solidFill>
                  <a:schemeClr val="dk1"/>
                </a:solidFill>
                <a:latin typeface="Calibri"/>
                <a:ea typeface="Calibri"/>
                <a:cs typeface="Calibri"/>
                <a:sym typeface="Calibri"/>
              </a:rPr>
              <a:t>Aidt, T.S. &amp; B. Dallal. (Mar 2008). Female Voting Power: The Contribution of Women’s Suffrage to the Growth of Social Spending in Western Europe (1869-1960). Public Choice; Vol. 134, No.3/4. 391-417.</a:t>
            </a:r>
            <a:endParaRPr sz="850">
              <a:solidFill>
                <a:schemeClr val="dk1"/>
              </a:solidFill>
              <a:latin typeface="Calibri"/>
              <a:ea typeface="Calibri"/>
              <a:cs typeface="Calibri"/>
              <a:sym typeface="Calibri"/>
            </a:endParaRPr>
          </a:p>
          <a:p>
            <a:pPr indent="-457200" lvl="0" marL="457200" rtl="0" algn="l">
              <a:spcBef>
                <a:spcPts val="1000"/>
              </a:spcBef>
              <a:spcAft>
                <a:spcPts val="0"/>
              </a:spcAft>
              <a:buClr>
                <a:schemeClr val="dk1"/>
              </a:buClr>
              <a:buSzPts val="1100"/>
              <a:buFont typeface="Arial"/>
              <a:buNone/>
            </a:pPr>
            <a:r>
              <a:rPr lang="en" sz="850">
                <a:solidFill>
                  <a:schemeClr val="dk1"/>
                </a:solidFill>
                <a:latin typeface="Calibri"/>
                <a:ea typeface="Calibri"/>
                <a:cs typeface="Calibri"/>
                <a:sym typeface="Calibri"/>
              </a:rPr>
              <a:t>Dando, C. (Deb 2010). “The Map Proves It”: Map Use by the American Women’s Suffrage Movement. University of Nebraska at Omaha.</a:t>
            </a:r>
            <a:endParaRPr sz="850">
              <a:solidFill>
                <a:schemeClr val="dk1"/>
              </a:solidFill>
              <a:latin typeface="Calibri"/>
              <a:ea typeface="Calibri"/>
              <a:cs typeface="Calibri"/>
              <a:sym typeface="Calibri"/>
            </a:endParaRPr>
          </a:p>
          <a:p>
            <a:pPr indent="-457200" lvl="0" marL="457200" rtl="0" algn="l">
              <a:spcBef>
                <a:spcPts val="1000"/>
              </a:spcBef>
              <a:spcAft>
                <a:spcPts val="0"/>
              </a:spcAft>
              <a:buClr>
                <a:schemeClr val="dk1"/>
              </a:buClr>
              <a:buSzPts val="1100"/>
              <a:buFont typeface="Arial"/>
              <a:buNone/>
            </a:pPr>
            <a:r>
              <a:rPr lang="en" sz="850">
                <a:solidFill>
                  <a:schemeClr val="dk1"/>
                </a:solidFill>
                <a:latin typeface="Calibri"/>
                <a:ea typeface="Calibri"/>
                <a:cs typeface="Calibri"/>
                <a:sym typeface="Calibri"/>
              </a:rPr>
              <a:t>Doepke, M., M.Tertilt, &amp; A. Voena. (2012). The Economics and Politics of Women’s Rights.  Annual Review of Economics; Vol. 4. 339-372. </a:t>
            </a:r>
            <a:endParaRPr sz="850">
              <a:solidFill>
                <a:schemeClr val="dk1"/>
              </a:solidFill>
              <a:latin typeface="Calibri"/>
              <a:ea typeface="Calibri"/>
              <a:cs typeface="Calibri"/>
              <a:sym typeface="Calibri"/>
            </a:endParaRPr>
          </a:p>
          <a:p>
            <a:pPr indent="-457200" lvl="0" marL="457200" rtl="0" algn="l">
              <a:spcBef>
                <a:spcPts val="1000"/>
              </a:spcBef>
              <a:spcAft>
                <a:spcPts val="0"/>
              </a:spcAft>
              <a:buClr>
                <a:schemeClr val="dk1"/>
              </a:buClr>
              <a:buSzPts val="1100"/>
              <a:buFont typeface="Arial"/>
              <a:buNone/>
            </a:pPr>
            <a:r>
              <a:rPr lang="en" sz="850">
                <a:solidFill>
                  <a:schemeClr val="dk1"/>
                </a:solidFill>
                <a:latin typeface="Calibri"/>
                <a:ea typeface="Calibri"/>
                <a:cs typeface="Calibri"/>
                <a:sym typeface="Calibri"/>
              </a:rPr>
              <a:t>Gatten, E. (25 Sept 2015). Swiss suffragettes were still fighting for the right to vote in 1971. Independent.</a:t>
            </a:r>
            <a:endParaRPr sz="850">
              <a:solidFill>
                <a:schemeClr val="dk1"/>
              </a:solidFill>
              <a:latin typeface="Calibri"/>
              <a:ea typeface="Calibri"/>
              <a:cs typeface="Calibri"/>
              <a:sym typeface="Calibri"/>
            </a:endParaRPr>
          </a:p>
          <a:p>
            <a:pPr indent="-457200" lvl="0" marL="457200" rtl="0" algn="l">
              <a:spcBef>
                <a:spcPts val="1000"/>
              </a:spcBef>
              <a:spcAft>
                <a:spcPts val="0"/>
              </a:spcAft>
              <a:buClr>
                <a:schemeClr val="dk1"/>
              </a:buClr>
              <a:buSzPts val="1100"/>
              <a:buFont typeface="Arial"/>
              <a:buNone/>
            </a:pPr>
            <a:r>
              <a:rPr lang="en" sz="850">
                <a:solidFill>
                  <a:schemeClr val="dk1"/>
                </a:solidFill>
                <a:latin typeface="Calibri"/>
                <a:ea typeface="Calibri"/>
                <a:cs typeface="Calibri"/>
                <a:sym typeface="Calibri"/>
              </a:rPr>
              <a:t>Kurt, Stephanie. (17 Nov 2016). Dangerous Women. DangerousWomenProject.org. </a:t>
            </a:r>
            <a:endParaRPr sz="850">
              <a:solidFill>
                <a:schemeClr val="dk1"/>
              </a:solidFill>
              <a:latin typeface="Calibri"/>
              <a:ea typeface="Calibri"/>
              <a:cs typeface="Calibri"/>
              <a:sym typeface="Calibri"/>
            </a:endParaRPr>
          </a:p>
          <a:p>
            <a:pPr indent="-457200" lvl="0" marL="457200" rtl="0" algn="l">
              <a:spcBef>
                <a:spcPts val="1000"/>
              </a:spcBef>
              <a:spcAft>
                <a:spcPts val="0"/>
              </a:spcAft>
              <a:buClr>
                <a:schemeClr val="dk1"/>
              </a:buClr>
              <a:buSzPts val="1100"/>
              <a:buFont typeface="Arial"/>
              <a:buNone/>
            </a:pPr>
            <a:r>
              <a:rPr lang="en" sz="850">
                <a:solidFill>
                  <a:schemeClr val="dk1"/>
                </a:solidFill>
                <a:latin typeface="Calibri"/>
                <a:ea typeface="Calibri"/>
                <a:cs typeface="Calibri"/>
                <a:sym typeface="Calibri"/>
              </a:rPr>
              <a:t>Miller, G. (Aug 2008). Women’s Suffrage, Political Responsiveness, and Child Survival in American History. Q J Econ; 123 (3), 1287-1327.</a:t>
            </a:r>
            <a:endParaRPr sz="850">
              <a:solidFill>
                <a:schemeClr val="dk1"/>
              </a:solidFill>
              <a:latin typeface="Calibri"/>
              <a:ea typeface="Calibri"/>
              <a:cs typeface="Calibri"/>
              <a:sym typeface="Calibri"/>
            </a:endParaRPr>
          </a:p>
          <a:p>
            <a:pPr indent="-457200" lvl="0" marL="457200" rtl="0" algn="l">
              <a:spcBef>
                <a:spcPts val="1000"/>
              </a:spcBef>
              <a:spcAft>
                <a:spcPts val="0"/>
              </a:spcAft>
              <a:buClr>
                <a:schemeClr val="dk1"/>
              </a:buClr>
              <a:buSzPts val="1100"/>
              <a:buFont typeface="Arial"/>
              <a:buNone/>
            </a:pPr>
            <a:r>
              <a:rPr lang="en" sz="850">
                <a:solidFill>
                  <a:schemeClr val="dk1"/>
                </a:solidFill>
                <a:latin typeface="Calibri"/>
                <a:ea typeface="Calibri"/>
                <a:cs typeface="Calibri"/>
                <a:sym typeface="Calibri"/>
              </a:rPr>
              <a:t>PBS-WHYY. (n.d.). “Margaret Sanger (1879-1966)”. </a:t>
            </a:r>
            <a:r>
              <a:rPr i="1" lang="en" sz="850">
                <a:solidFill>
                  <a:schemeClr val="dk1"/>
                </a:solidFill>
                <a:latin typeface="Calibri"/>
                <a:ea typeface="Calibri"/>
                <a:cs typeface="Calibri"/>
                <a:sym typeface="Calibri"/>
              </a:rPr>
              <a:t>The Pill</a:t>
            </a:r>
            <a:r>
              <a:rPr lang="en" sz="850">
                <a:solidFill>
                  <a:schemeClr val="dk1"/>
                </a:solidFill>
                <a:latin typeface="Calibri"/>
                <a:ea typeface="Calibri"/>
                <a:cs typeface="Calibri"/>
                <a:sym typeface="Calibri"/>
              </a:rPr>
              <a:t>. Retrieved from </a:t>
            </a:r>
            <a:r>
              <a:rPr lang="en" sz="850" u="sng">
                <a:solidFill>
                  <a:srgbClr val="1155CC"/>
                </a:solidFill>
                <a:latin typeface="Calibri"/>
                <a:ea typeface="Calibri"/>
                <a:cs typeface="Calibri"/>
                <a:sym typeface="Calibri"/>
                <a:hlinkClick r:id="rId3"/>
              </a:rPr>
              <a:t>https://www.pbs.org/wgbh/americanexperience/features/pill-margaret-sanger-1879-1966/</a:t>
            </a:r>
            <a:endParaRPr sz="850">
              <a:solidFill>
                <a:schemeClr val="dk1"/>
              </a:solidFill>
              <a:latin typeface="Calibri"/>
              <a:ea typeface="Calibri"/>
              <a:cs typeface="Calibri"/>
              <a:sym typeface="Calibri"/>
            </a:endParaRPr>
          </a:p>
          <a:p>
            <a:pPr indent="-457200" lvl="0" marL="457200" rtl="0" algn="l">
              <a:spcBef>
                <a:spcPts val="1000"/>
              </a:spcBef>
              <a:spcAft>
                <a:spcPts val="0"/>
              </a:spcAft>
              <a:buClr>
                <a:schemeClr val="dk1"/>
              </a:buClr>
              <a:buSzPts val="1100"/>
              <a:buFont typeface="Arial"/>
              <a:buNone/>
            </a:pPr>
            <a:r>
              <a:rPr lang="en" sz="850">
                <a:solidFill>
                  <a:schemeClr val="dk1"/>
                </a:solidFill>
                <a:latin typeface="Calibri"/>
                <a:ea typeface="Calibri"/>
                <a:cs typeface="Calibri"/>
                <a:sym typeface="Calibri"/>
              </a:rPr>
              <a:t>PBS-WHYY. (n.d.). “The Pill and the Women’s Liberation Movement”. </a:t>
            </a:r>
            <a:r>
              <a:rPr i="1" lang="en" sz="850">
                <a:solidFill>
                  <a:schemeClr val="dk1"/>
                </a:solidFill>
                <a:latin typeface="Calibri"/>
                <a:ea typeface="Calibri"/>
                <a:cs typeface="Calibri"/>
                <a:sym typeface="Calibri"/>
              </a:rPr>
              <a:t>The Pill. </a:t>
            </a:r>
            <a:r>
              <a:rPr lang="en" sz="850">
                <a:solidFill>
                  <a:schemeClr val="dk1"/>
                </a:solidFill>
                <a:latin typeface="Calibri"/>
                <a:ea typeface="Calibri"/>
                <a:cs typeface="Calibri"/>
                <a:sym typeface="Calibri"/>
              </a:rPr>
              <a:t>retrieved from </a:t>
            </a:r>
            <a:r>
              <a:rPr lang="en" sz="850" u="sng">
                <a:solidFill>
                  <a:srgbClr val="1155CC"/>
                </a:solidFill>
                <a:latin typeface="Calibri"/>
                <a:ea typeface="Calibri"/>
                <a:cs typeface="Calibri"/>
                <a:sym typeface="Calibri"/>
                <a:hlinkClick r:id="rId4"/>
              </a:rPr>
              <a:t>https://www.pbs.org/wgbh/americanexperience/features/pill-and-womens-liberation-movement/</a:t>
            </a:r>
            <a:endParaRPr sz="850">
              <a:solidFill>
                <a:schemeClr val="dk1"/>
              </a:solidFill>
              <a:latin typeface="Calibri"/>
              <a:ea typeface="Calibri"/>
              <a:cs typeface="Calibri"/>
              <a:sym typeface="Calibri"/>
            </a:endParaRPr>
          </a:p>
          <a:p>
            <a:pPr indent="-457200" lvl="0" marL="457200" rtl="0" algn="l">
              <a:spcBef>
                <a:spcPts val="1000"/>
              </a:spcBef>
              <a:spcAft>
                <a:spcPts val="0"/>
              </a:spcAft>
              <a:buClr>
                <a:schemeClr val="dk1"/>
              </a:buClr>
              <a:buSzPts val="1100"/>
              <a:buFont typeface="Arial"/>
              <a:buNone/>
            </a:pPr>
            <a:r>
              <a:rPr lang="en" sz="850">
                <a:solidFill>
                  <a:schemeClr val="dk1"/>
                </a:solidFill>
                <a:latin typeface="Calibri"/>
                <a:ea typeface="Calibri"/>
                <a:cs typeface="Calibri"/>
                <a:sym typeface="Calibri"/>
              </a:rPr>
              <a:t>Petrello Etter, M. (21 Oct 2012). Women’s Suffrage in Switzerland: The Journey.  L’expose.</a:t>
            </a:r>
            <a:endParaRPr sz="850">
              <a:solidFill>
                <a:schemeClr val="dk1"/>
              </a:solidFill>
              <a:latin typeface="Calibri"/>
              <a:ea typeface="Calibri"/>
              <a:cs typeface="Calibri"/>
              <a:sym typeface="Calibri"/>
            </a:endParaRPr>
          </a:p>
          <a:p>
            <a:pPr indent="-457200" lvl="0" marL="457200" rtl="0" algn="l">
              <a:spcBef>
                <a:spcPts val="1000"/>
              </a:spcBef>
              <a:spcAft>
                <a:spcPts val="0"/>
              </a:spcAft>
              <a:buClr>
                <a:schemeClr val="dk1"/>
              </a:buClr>
              <a:buSzPts val="1100"/>
              <a:buFont typeface="Arial"/>
              <a:buNone/>
            </a:pPr>
            <a:r>
              <a:rPr lang="en" sz="850">
                <a:solidFill>
                  <a:schemeClr val="dk1"/>
                </a:solidFill>
                <a:latin typeface="Calibri"/>
                <a:ea typeface="Calibri"/>
                <a:cs typeface="Calibri"/>
                <a:sym typeface="Calibri"/>
              </a:rPr>
              <a:t>Schons, M. (21 Jan 2011). Woman Suffrage. National Geographic. </a:t>
            </a:r>
            <a:endParaRPr sz="850">
              <a:solidFill>
                <a:schemeClr val="dk1"/>
              </a:solidFill>
              <a:latin typeface="Calibri"/>
              <a:ea typeface="Calibri"/>
              <a:cs typeface="Calibri"/>
              <a:sym typeface="Calibri"/>
            </a:endParaRPr>
          </a:p>
          <a:p>
            <a:pPr indent="-457200" lvl="0" marL="457200" rtl="0" algn="l">
              <a:spcBef>
                <a:spcPts val="1000"/>
              </a:spcBef>
              <a:spcAft>
                <a:spcPts val="0"/>
              </a:spcAft>
              <a:buClr>
                <a:schemeClr val="dk1"/>
              </a:buClr>
              <a:buSzPts val="1100"/>
              <a:buFont typeface="Arial"/>
              <a:buNone/>
            </a:pPr>
            <a:r>
              <a:rPr lang="en" sz="850">
                <a:solidFill>
                  <a:schemeClr val="dk1"/>
                </a:solidFill>
                <a:latin typeface="Calibri"/>
                <a:ea typeface="Calibri"/>
                <a:cs typeface="Calibri"/>
                <a:sym typeface="Calibri"/>
              </a:rPr>
              <a:t>Studer, B. (2003). Universal Suffrage and Direct Democracy: The Swiss Case, 1848-1990. Political and Historical Encyclopedia of Women; 687-703. Retrieved from Gener Open Repositorium. </a:t>
            </a:r>
            <a:endParaRPr sz="850">
              <a:solidFill>
                <a:schemeClr val="dk1"/>
              </a:solidFill>
              <a:highlight>
                <a:srgbClr val="B6D7A8"/>
              </a:highlight>
              <a:latin typeface="Calibri"/>
              <a:ea typeface="Calibri"/>
              <a:cs typeface="Calibri"/>
              <a:sym typeface="Calibri"/>
            </a:endParaRPr>
          </a:p>
          <a:p>
            <a:pPr indent="-457200" lvl="0" marL="457200" rtl="0" algn="l">
              <a:spcBef>
                <a:spcPts val="1000"/>
              </a:spcBef>
              <a:spcAft>
                <a:spcPts val="1000"/>
              </a:spcAft>
              <a:buClr>
                <a:schemeClr val="dk1"/>
              </a:buClr>
              <a:buSzPts val="1100"/>
              <a:buFont typeface="Arial"/>
              <a:buNone/>
            </a:pPr>
            <a:r>
              <a:rPr lang="en" sz="850">
                <a:solidFill>
                  <a:schemeClr val="dk1"/>
                </a:solidFill>
                <a:latin typeface="Calibri"/>
                <a:ea typeface="Calibri"/>
                <a:cs typeface="Calibri"/>
                <a:sym typeface="Calibri"/>
              </a:rPr>
              <a:t>Women Suffrage and Beyond. (n.d.). Africa. Retrieved from </a:t>
            </a:r>
            <a:r>
              <a:rPr lang="en" sz="850" u="sng">
                <a:solidFill>
                  <a:srgbClr val="1155CC"/>
                </a:solidFill>
                <a:latin typeface="Calibri"/>
                <a:ea typeface="Calibri"/>
                <a:cs typeface="Calibri"/>
                <a:sym typeface="Calibri"/>
                <a:hlinkClick r:id="rId5"/>
              </a:rPr>
              <a:t>http://womensuffrage.org/?page_id=203</a:t>
            </a:r>
            <a:endParaRPr sz="850"/>
          </a:p>
        </p:txBody>
      </p:sp>
      <p:sp>
        <p:nvSpPr>
          <p:cNvPr id="222" name="Google Shape;222;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17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 Women’s Suffrage</a:t>
            </a:r>
            <a:endParaRPr b="0"/>
          </a:p>
        </p:txBody>
      </p:sp>
      <p:sp>
        <p:nvSpPr>
          <p:cNvPr id="73" name="Google Shape;73;p15"/>
          <p:cNvSpPr txBox="1"/>
          <p:nvPr>
            <p:ph idx="1" type="body"/>
          </p:nvPr>
        </p:nvSpPr>
        <p:spPr>
          <a:xfrm>
            <a:off x="1233600" y="1212675"/>
            <a:ext cx="5324700" cy="294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rPr>
              <a:t>Cultural changes that led to women’s suffrage were often spurred on by a myriad of interconnected situations Most commonly, it wasr wars in which women were given the opportunity to demonstrate their independence and ability.</a:t>
            </a:r>
            <a:endParaRPr sz="2400"/>
          </a:p>
        </p:txBody>
      </p:sp>
      <p:pic>
        <p:nvPicPr>
          <p:cNvPr id="74" name="Google Shape;74;p15"/>
          <p:cNvPicPr preferRelativeResize="0"/>
          <p:nvPr/>
        </p:nvPicPr>
        <p:blipFill>
          <a:blip r:embed="rId3">
            <a:alphaModFix amt="50000"/>
          </a:blip>
          <a:stretch>
            <a:fillRect/>
          </a:stretch>
        </p:blipFill>
        <p:spPr>
          <a:xfrm>
            <a:off x="6880550" y="1311965"/>
            <a:ext cx="1795200" cy="2519575"/>
          </a:xfrm>
          <a:prstGeom prst="rect">
            <a:avLst/>
          </a:prstGeom>
          <a:noFill/>
          <a:ln>
            <a:noFill/>
          </a:ln>
        </p:spPr>
      </p:pic>
      <p:sp>
        <p:nvSpPr>
          <p:cNvPr id="75" name="Google Shape;7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idx="1" type="body"/>
          </p:nvPr>
        </p:nvSpPr>
        <p:spPr>
          <a:xfrm>
            <a:off x="311700" y="141750"/>
            <a:ext cx="8520600" cy="72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chemeClr val="dk1"/>
                </a:solidFill>
              </a:rPr>
              <a:t>In the UK (1918) &amp; US (1920)  →  WWI </a:t>
            </a:r>
            <a:endParaRPr b="1" sz="2400"/>
          </a:p>
        </p:txBody>
      </p:sp>
      <p:pic>
        <p:nvPicPr>
          <p:cNvPr id="81" name="Google Shape;81;p16"/>
          <p:cNvPicPr preferRelativeResize="0"/>
          <p:nvPr/>
        </p:nvPicPr>
        <p:blipFill rotWithShape="1">
          <a:blip r:embed="rId3">
            <a:alphaModFix/>
          </a:blip>
          <a:srcRect b="15551" l="0" r="0" t="8100"/>
          <a:stretch/>
        </p:blipFill>
        <p:spPr>
          <a:xfrm>
            <a:off x="745685" y="717750"/>
            <a:ext cx="7501346" cy="4425750"/>
          </a:xfrm>
          <a:prstGeom prst="rect">
            <a:avLst/>
          </a:prstGeom>
          <a:noFill/>
          <a:ln>
            <a:noFill/>
          </a:ln>
        </p:spPr>
      </p:pic>
      <p:sp>
        <p:nvSpPr>
          <p:cNvPr id="82" name="Google Shape;82;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7"/>
          <p:cNvSpPr txBox="1"/>
          <p:nvPr>
            <p:ph idx="1" type="body"/>
          </p:nvPr>
        </p:nvSpPr>
        <p:spPr>
          <a:xfrm>
            <a:off x="311700" y="160700"/>
            <a:ext cx="8520600" cy="64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chemeClr val="dk1"/>
                </a:solidFill>
              </a:rPr>
              <a:t>France (1944) &amp; Italy (1945) → WWII</a:t>
            </a:r>
            <a:endParaRPr b="1" sz="2400"/>
          </a:p>
        </p:txBody>
      </p:sp>
      <p:pic>
        <p:nvPicPr>
          <p:cNvPr id="88" name="Google Shape;88;p17"/>
          <p:cNvPicPr preferRelativeResize="0"/>
          <p:nvPr/>
        </p:nvPicPr>
        <p:blipFill rotWithShape="1">
          <a:blip r:embed="rId3">
            <a:alphaModFix/>
          </a:blip>
          <a:srcRect b="14042" l="0" r="0" t="3599"/>
          <a:stretch/>
        </p:blipFill>
        <p:spPr>
          <a:xfrm>
            <a:off x="1026248" y="726550"/>
            <a:ext cx="6940236" cy="4416949"/>
          </a:xfrm>
          <a:prstGeom prst="rect">
            <a:avLst/>
          </a:prstGeom>
          <a:noFill/>
          <a:ln>
            <a:noFill/>
          </a:ln>
        </p:spPr>
      </p:pic>
      <p:sp>
        <p:nvSpPr>
          <p:cNvPr id="89" name="Google Shape;8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idx="1" type="body"/>
          </p:nvPr>
        </p:nvSpPr>
        <p:spPr>
          <a:xfrm>
            <a:off x="311700" y="1834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chemeClr val="dk1"/>
                </a:solidFill>
              </a:rPr>
              <a:t>M</a:t>
            </a:r>
            <a:r>
              <a:rPr b="1" lang="en" sz="2400">
                <a:solidFill>
                  <a:schemeClr val="dk1"/>
                </a:solidFill>
              </a:rPr>
              <a:t>any African &amp; South American countries → their independence from European colonists</a:t>
            </a:r>
            <a:endParaRPr b="1" sz="2400"/>
          </a:p>
        </p:txBody>
      </p:sp>
      <p:pic>
        <p:nvPicPr>
          <p:cNvPr id="95" name="Google Shape;95;p18"/>
          <p:cNvPicPr preferRelativeResize="0"/>
          <p:nvPr/>
        </p:nvPicPr>
        <p:blipFill rotWithShape="1">
          <a:blip r:embed="rId3">
            <a:alphaModFix/>
          </a:blip>
          <a:srcRect b="11368" l="0" r="0" t="5464"/>
          <a:stretch/>
        </p:blipFill>
        <p:spPr>
          <a:xfrm>
            <a:off x="1407738" y="1076550"/>
            <a:ext cx="6328531" cy="4066948"/>
          </a:xfrm>
          <a:prstGeom prst="rect">
            <a:avLst/>
          </a:prstGeom>
          <a:noFill/>
          <a:ln>
            <a:noFill/>
          </a:ln>
        </p:spPr>
      </p:pic>
      <p:sp>
        <p:nvSpPr>
          <p:cNvPr id="96" name="Google Shape;96;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17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Background: Swiss Women’s Suffrage</a:t>
            </a:r>
            <a:endParaRPr/>
          </a:p>
        </p:txBody>
      </p:sp>
      <p:sp>
        <p:nvSpPr>
          <p:cNvPr id="102" name="Google Shape;102;p19"/>
          <p:cNvSpPr txBox="1"/>
          <p:nvPr>
            <p:ph idx="1" type="body"/>
          </p:nvPr>
        </p:nvSpPr>
        <p:spPr>
          <a:xfrm>
            <a:off x="5165875" y="937475"/>
            <a:ext cx="3666300" cy="384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Switzerland, as a notoriously peaceful  country that remained neutral during the first world war and participated only minorly in the second, was much less impacted than the rest of Europe by these events. Switzerland did not have the same call to action from women refusing to return quietly to their pre-war existence. </a:t>
            </a:r>
            <a:endParaRPr/>
          </a:p>
        </p:txBody>
      </p:sp>
      <p:pic>
        <p:nvPicPr>
          <p:cNvPr id="103" name="Google Shape;103;p19"/>
          <p:cNvPicPr preferRelativeResize="0"/>
          <p:nvPr/>
        </p:nvPicPr>
        <p:blipFill rotWithShape="1">
          <a:blip r:embed="rId3">
            <a:alphaModFix/>
          </a:blip>
          <a:srcRect b="0" l="14273" r="9599" t="13247"/>
          <a:stretch/>
        </p:blipFill>
        <p:spPr>
          <a:xfrm>
            <a:off x="603800" y="937475"/>
            <a:ext cx="4360801" cy="3846400"/>
          </a:xfrm>
          <a:prstGeom prst="rect">
            <a:avLst/>
          </a:prstGeom>
          <a:noFill/>
          <a:ln>
            <a:noFill/>
          </a:ln>
        </p:spPr>
      </p:pic>
      <p:sp>
        <p:nvSpPr>
          <p:cNvPr id="104" name="Google Shape;10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17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Background: Swiss Women’s Suffrage</a:t>
            </a:r>
            <a:endParaRPr/>
          </a:p>
        </p:txBody>
      </p:sp>
      <p:sp>
        <p:nvSpPr>
          <p:cNvPr id="110" name="Google Shape;110;p20"/>
          <p:cNvSpPr txBox="1"/>
          <p:nvPr>
            <p:ph idx="1" type="body"/>
          </p:nvPr>
        </p:nvSpPr>
        <p:spPr>
          <a:xfrm>
            <a:off x="311700" y="1695650"/>
            <a:ext cx="4260300" cy="31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rPr>
              <a:t>Without the standard triggers that propelled the rest of Europe towards women’s suffrage, Switzerland’s path was influenced by its unique history.</a:t>
            </a:r>
            <a:endParaRPr sz="2400">
              <a:solidFill>
                <a:schemeClr val="dk1"/>
              </a:solidFill>
            </a:endParaRPr>
          </a:p>
        </p:txBody>
      </p:sp>
      <p:pic>
        <p:nvPicPr>
          <p:cNvPr id="111" name="Google Shape;111;p20"/>
          <p:cNvPicPr preferRelativeResize="0"/>
          <p:nvPr/>
        </p:nvPicPr>
        <p:blipFill rotWithShape="1">
          <a:blip r:embed="rId3">
            <a:alphaModFix/>
          </a:blip>
          <a:srcRect b="0" l="10031" r="1347" t="11079"/>
          <a:stretch/>
        </p:blipFill>
        <p:spPr>
          <a:xfrm>
            <a:off x="4572000" y="1152475"/>
            <a:ext cx="4407325" cy="3416400"/>
          </a:xfrm>
          <a:prstGeom prst="rect">
            <a:avLst/>
          </a:prstGeom>
          <a:noFill/>
          <a:ln>
            <a:noFill/>
          </a:ln>
        </p:spPr>
      </p:pic>
      <p:sp>
        <p:nvSpPr>
          <p:cNvPr id="112" name="Google Shape;112;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17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Democratic Legacy</a:t>
            </a:r>
            <a:endParaRPr/>
          </a:p>
        </p:txBody>
      </p:sp>
      <p:sp>
        <p:nvSpPr>
          <p:cNvPr id="118" name="Google Shape;118;p21"/>
          <p:cNvSpPr txBox="1"/>
          <p:nvPr>
            <p:ph idx="1" type="body"/>
          </p:nvPr>
        </p:nvSpPr>
        <p:spPr>
          <a:xfrm>
            <a:off x="311700" y="1324050"/>
            <a:ext cx="2936700" cy="32448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Char char="●"/>
            </a:pPr>
            <a:r>
              <a:rPr lang="en" sz="2400">
                <a:solidFill>
                  <a:schemeClr val="dk1"/>
                </a:solidFill>
              </a:rPr>
              <a:t>First to declare universal suffrage for men</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Semi-direct democracy</a:t>
            </a:r>
            <a:endParaRPr sz="2400">
              <a:solidFill>
                <a:schemeClr val="dk1"/>
              </a:solidFill>
            </a:endParaRPr>
          </a:p>
          <a:p>
            <a:pPr indent="0" lvl="0" marL="0" rtl="0" algn="l">
              <a:spcBef>
                <a:spcPts val="0"/>
              </a:spcBef>
              <a:spcAft>
                <a:spcPts val="0"/>
              </a:spcAft>
              <a:buNone/>
            </a:pPr>
            <a:r>
              <a:t/>
            </a:r>
            <a:endParaRPr/>
          </a:p>
        </p:txBody>
      </p:sp>
      <p:pic>
        <p:nvPicPr>
          <p:cNvPr id="119" name="Google Shape;119;p21"/>
          <p:cNvPicPr preferRelativeResize="0"/>
          <p:nvPr/>
        </p:nvPicPr>
        <p:blipFill>
          <a:blip r:embed="rId3">
            <a:alphaModFix/>
          </a:blip>
          <a:stretch>
            <a:fillRect/>
          </a:stretch>
        </p:blipFill>
        <p:spPr>
          <a:xfrm>
            <a:off x="3418447" y="902900"/>
            <a:ext cx="5413853" cy="3665950"/>
          </a:xfrm>
          <a:prstGeom prst="rect">
            <a:avLst/>
          </a:prstGeom>
          <a:noFill/>
          <a:ln>
            <a:noFill/>
          </a:ln>
        </p:spPr>
      </p:pic>
      <p:sp>
        <p:nvSpPr>
          <p:cNvPr id="120" name="Google Shape;120;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