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8" r:id="rId3"/>
    <p:sldId id="271" r:id="rId4"/>
    <p:sldId id="258" r:id="rId5"/>
    <p:sldId id="259" r:id="rId6"/>
    <p:sldId id="269" r:id="rId7"/>
    <p:sldId id="276" r:id="rId8"/>
    <p:sldId id="280" r:id="rId9"/>
    <p:sldId id="262" r:id="rId10"/>
    <p:sldId id="272" r:id="rId11"/>
    <p:sldId id="273" r:id="rId12"/>
    <p:sldId id="265" r:id="rId13"/>
    <p:sldId id="264" r:id="rId14"/>
    <p:sldId id="274" r:id="rId15"/>
    <p:sldId id="275" r:id="rId16"/>
    <p:sldId id="277" r:id="rId17"/>
    <p:sldId id="278" r:id="rId18"/>
    <p:sldId id="281" r:id="rId19"/>
    <p:sldId id="266" r:id="rId20"/>
    <p:sldId id="270" r:id="rId21"/>
    <p:sldId id="282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6281"/>
    <a:srgbClr val="1D6D90"/>
    <a:srgbClr val="12465C"/>
    <a:srgbClr val="124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>
        <p:scale>
          <a:sx n="160" d="100"/>
          <a:sy n="160" d="100"/>
        </p:scale>
        <p:origin x="821" y="9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14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60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42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5138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5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06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46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65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1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1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4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6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7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5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6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B53EF0D-C5B8-483F-ADA6-F59E1312A77E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22ECB56-A403-4E0A-A0A4-272D1C16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7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ild labourers as young as six dig for cobalt to power electric cars and  phones ✎ Theirworld">
            <a:extLst>
              <a:ext uri="{FF2B5EF4-FFF2-40B4-BE49-F238E27FC236}">
                <a16:creationId xmlns:a16="http://schemas.microsoft.com/office/drawing/2014/main" id="{993248A8-0B2E-41AD-9AFA-8CB6BDEA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87" y="159989"/>
            <a:ext cx="9816849" cy="653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2F92F8-8FAE-4DD6-9108-23CD6847B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787" y="4464028"/>
            <a:ext cx="9816849" cy="1641490"/>
          </a:xfrm>
        </p:spPr>
        <p:txBody>
          <a:bodyPr>
            <a:normAutofit/>
          </a:bodyPr>
          <a:lstStyle/>
          <a:p>
            <a:r>
              <a:rPr lang="en-US" sz="5800" b="1" dirty="0">
                <a:ln w="19050">
                  <a:solidFill>
                    <a:srgbClr val="12465C"/>
                  </a:solidFill>
                </a:ln>
              </a:rPr>
              <a:t>The Landscape of Modern Slavery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8DF4C5-AC13-4FB7-A070-E608966E6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787" y="5351493"/>
            <a:ext cx="9816849" cy="754025"/>
          </a:xfrm>
          <a:solidFill>
            <a:srgbClr val="12455B">
              <a:alpha val="50196"/>
            </a:srgbClr>
          </a:solidFill>
        </p:spPr>
        <p:txBody>
          <a:bodyPr>
            <a:normAutofit fontScale="85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n w="0">
                  <a:solidFill>
                    <a:schemeClr val="tx1">
                      <a:lumMod val="8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Combating Forced Labor in DRC Artisanal Cobalt Mining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n w="0">
                  <a:solidFill>
                    <a:schemeClr val="tx1">
                      <a:lumMod val="8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GIS and Machine Learning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E742341-59B7-4768-9431-4DCF7C15042E}"/>
              </a:ext>
            </a:extLst>
          </p:cNvPr>
          <p:cNvSpPr txBox="1">
            <a:spLocks/>
          </p:cNvSpPr>
          <p:nvPr/>
        </p:nvSpPr>
        <p:spPr>
          <a:xfrm>
            <a:off x="1715786" y="6261997"/>
            <a:ext cx="9816849" cy="279533"/>
          </a:xfrm>
          <a:prstGeom prst="rect">
            <a:avLst/>
          </a:prstGeom>
          <a:solidFill>
            <a:srgbClr val="12455B">
              <a:alpha val="50196"/>
            </a:srgbClr>
          </a:solidFill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n w="0">
                  <a:solidFill>
                    <a:schemeClr val="tx1">
                      <a:lumMod val="8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Skyler Barlow</a:t>
            </a:r>
          </a:p>
        </p:txBody>
      </p:sp>
    </p:spTree>
    <p:extLst>
      <p:ext uri="{BB962C8B-B14F-4D97-AF65-F5344CB8AC3E}">
        <p14:creationId xmlns:p14="http://schemas.microsoft.com/office/powerpoint/2010/main" val="2639620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6050581" cy="4351337"/>
          </a:xfrm>
        </p:spPr>
        <p:txBody>
          <a:bodyPr/>
          <a:lstStyle/>
          <a:p>
            <a:r>
              <a:rPr lang="en-US" dirty="0"/>
              <a:t>2 time-lapsed radar images of an area</a:t>
            </a:r>
          </a:p>
          <a:p>
            <a:r>
              <a:rPr lang="en-US" dirty="0"/>
              <a:t>Negative values in the difference represent degradation of land</a:t>
            </a:r>
          </a:p>
          <a:p>
            <a:r>
              <a:rPr lang="en-US" dirty="0"/>
              <a:t>Statistical significance in ability to identify mining operations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D6F0-C7DC-488C-AD97-BEED732F660B}"/>
              </a:ext>
            </a:extLst>
          </p:cNvPr>
          <p:cNvSpPr txBox="1"/>
          <p:nvPr/>
        </p:nvSpPr>
        <p:spPr>
          <a:xfrm>
            <a:off x="6996635" y="6005543"/>
            <a:ext cx="328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0968E2-DBE6-454C-9F2B-96A283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5" t="3755" r="45563" b="3729"/>
          <a:stretch/>
        </p:blipFill>
        <p:spPr>
          <a:xfrm>
            <a:off x="7312453" y="4173008"/>
            <a:ext cx="2017044" cy="23492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74" name="Picture 2" descr="Are These Tech Companies Complicit In Human Rights Abuses Of Child Cobalt  Miners In Congo?">
            <a:extLst>
              <a:ext uri="{FF2B5EF4-FFF2-40B4-BE49-F238E27FC236}">
                <a16:creationId xmlns:a16="http://schemas.microsoft.com/office/drawing/2014/main" id="{2997F9EB-80B0-461A-9D57-587B63681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r="49478"/>
          <a:stretch/>
        </p:blipFill>
        <p:spPr bwMode="auto">
          <a:xfrm>
            <a:off x="9427249" y="4173008"/>
            <a:ext cx="1502880" cy="23492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CF2E90-C7C4-4118-A4F3-AC263C975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453" y="1682221"/>
            <a:ext cx="3617675" cy="22486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C95E0D5-9EFC-41A7-9008-30D88A9F5705}"/>
              </a:ext>
            </a:extLst>
          </p:cNvPr>
          <p:cNvSpPr txBox="1">
            <a:spLocks/>
          </p:cNvSpPr>
          <p:nvPr/>
        </p:nvSpPr>
        <p:spPr>
          <a:xfrm>
            <a:off x="1" y="6003361"/>
            <a:ext cx="2428240" cy="26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Mine Identification</a:t>
            </a:r>
          </a:p>
          <a:p>
            <a:endParaRPr lang="en-US" sz="1400" dirty="0">
              <a:solidFill>
                <a:srgbClr val="1A628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6FAC11-C2D7-4CFC-A131-D67E469A3BE9}"/>
              </a:ext>
            </a:extLst>
          </p:cNvPr>
          <p:cNvSpPr txBox="1">
            <a:spLocks/>
          </p:cNvSpPr>
          <p:nvPr/>
        </p:nvSpPr>
        <p:spPr>
          <a:xfrm>
            <a:off x="0" y="6252774"/>
            <a:ext cx="2428240" cy="240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rgbClr val="1A6281"/>
                </a:solidFill>
              </a:rPr>
              <a:t>Probability of Forced Labor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8AC5C1-2861-4BC8-BBED-B0189CA79067}"/>
              </a:ext>
            </a:extLst>
          </p:cNvPr>
          <p:cNvSpPr txBox="1"/>
          <p:nvPr/>
        </p:nvSpPr>
        <p:spPr>
          <a:xfrm>
            <a:off x="0" y="6497000"/>
            <a:ext cx="242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/>
            <a:r>
              <a:rPr lang="en-US" sz="1200" dirty="0">
                <a:solidFill>
                  <a:srgbClr val="1A6281"/>
                </a:solidFill>
              </a:rPr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260162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6050581" cy="4351337"/>
          </a:xfrm>
        </p:spPr>
        <p:txBody>
          <a:bodyPr/>
          <a:lstStyle/>
          <a:p>
            <a:r>
              <a:rPr lang="en-US" dirty="0"/>
              <a:t>Scalable study</a:t>
            </a:r>
          </a:p>
          <a:p>
            <a:pPr lvl="1"/>
            <a:r>
              <a:rPr lang="en-US" dirty="0"/>
              <a:t>Easily attainable data</a:t>
            </a:r>
          </a:p>
          <a:p>
            <a:pPr lvl="1"/>
            <a:r>
              <a:rPr lang="en-US" dirty="0"/>
              <a:t>Defined study area in Copperbelt</a:t>
            </a:r>
          </a:p>
          <a:p>
            <a:pPr lvl="1"/>
            <a:r>
              <a:rPr lang="en-US" dirty="0"/>
              <a:t>Opportunity for additional analyses</a:t>
            </a:r>
          </a:p>
          <a:p>
            <a:pPr lvl="1"/>
            <a:endParaRPr lang="en-US" dirty="0"/>
          </a:p>
          <a:p>
            <a:r>
              <a:rPr lang="en-US" dirty="0"/>
              <a:t>Maxar (Digital Globe) Partnership</a:t>
            </a:r>
          </a:p>
          <a:p>
            <a:pPr lvl="1"/>
            <a:r>
              <a:rPr lang="en-US" dirty="0" err="1"/>
              <a:t>InSAR</a:t>
            </a:r>
            <a:r>
              <a:rPr lang="en-US" dirty="0"/>
              <a:t> interferometric radar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D6F0-C7DC-488C-AD97-BEED732F660B}"/>
              </a:ext>
            </a:extLst>
          </p:cNvPr>
          <p:cNvSpPr txBox="1"/>
          <p:nvPr/>
        </p:nvSpPr>
        <p:spPr>
          <a:xfrm>
            <a:off x="6996635" y="6005543"/>
            <a:ext cx="328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0968E2-DBE6-454C-9F2B-96A283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5" t="3755" r="45563" b="3729"/>
          <a:stretch/>
        </p:blipFill>
        <p:spPr>
          <a:xfrm>
            <a:off x="7312453" y="4173008"/>
            <a:ext cx="2017044" cy="23492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74" name="Picture 2" descr="Are These Tech Companies Complicit In Human Rights Abuses Of Child Cobalt  Miners In Congo?">
            <a:extLst>
              <a:ext uri="{FF2B5EF4-FFF2-40B4-BE49-F238E27FC236}">
                <a16:creationId xmlns:a16="http://schemas.microsoft.com/office/drawing/2014/main" id="{2997F9EB-80B0-461A-9D57-587B63681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r="49478"/>
          <a:stretch/>
        </p:blipFill>
        <p:spPr bwMode="auto">
          <a:xfrm>
            <a:off x="9427249" y="4173008"/>
            <a:ext cx="1502880" cy="23492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CF2E90-C7C4-4118-A4F3-AC263C975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453" y="1682221"/>
            <a:ext cx="3617675" cy="22486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5E4BCD-23AD-40D1-BEC3-0C809520E537}"/>
              </a:ext>
            </a:extLst>
          </p:cNvPr>
          <p:cNvSpPr txBox="1">
            <a:spLocks/>
          </p:cNvSpPr>
          <p:nvPr/>
        </p:nvSpPr>
        <p:spPr>
          <a:xfrm>
            <a:off x="1" y="6003361"/>
            <a:ext cx="2428240" cy="26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Mine Identification</a:t>
            </a:r>
          </a:p>
          <a:p>
            <a:endParaRPr lang="en-US" sz="1400" dirty="0">
              <a:solidFill>
                <a:srgbClr val="1A628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5DB0818-8CE2-4414-B7AC-077C5FFE9029}"/>
              </a:ext>
            </a:extLst>
          </p:cNvPr>
          <p:cNvSpPr txBox="1">
            <a:spLocks/>
          </p:cNvSpPr>
          <p:nvPr/>
        </p:nvSpPr>
        <p:spPr>
          <a:xfrm>
            <a:off x="0" y="6252774"/>
            <a:ext cx="2428240" cy="240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rgbClr val="1A6281"/>
                </a:solidFill>
              </a:rPr>
              <a:t>Probability of Forced Labor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EBB3B9-38CA-44AC-988E-6288ADC8511F}"/>
              </a:ext>
            </a:extLst>
          </p:cNvPr>
          <p:cNvSpPr txBox="1"/>
          <p:nvPr/>
        </p:nvSpPr>
        <p:spPr>
          <a:xfrm>
            <a:off x="0" y="6497000"/>
            <a:ext cx="242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/>
            <a:r>
              <a:rPr lang="en-US" sz="1200" dirty="0">
                <a:solidFill>
                  <a:srgbClr val="1A6281"/>
                </a:solidFill>
              </a:rPr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3664014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F9062-EA34-43FB-BFD1-615718086A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Probability of Forced Labor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3588E-307B-485A-9F21-7E1FAD1736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Tracking ASM Forced Labor in DRC</a:t>
            </a:r>
          </a:p>
        </p:txBody>
      </p:sp>
    </p:spTree>
    <p:extLst>
      <p:ext uri="{BB962C8B-B14F-4D97-AF65-F5344CB8AC3E}">
        <p14:creationId xmlns:p14="http://schemas.microsoft.com/office/powerpoint/2010/main" val="890665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Probability of Forced Labor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92453" cy="4173611"/>
          </a:xfrm>
        </p:spPr>
        <p:txBody>
          <a:bodyPr>
            <a:normAutofit/>
          </a:bodyPr>
          <a:lstStyle/>
          <a:p>
            <a:r>
              <a:rPr lang="en-US" dirty="0"/>
              <a:t>Armed militia</a:t>
            </a:r>
          </a:p>
          <a:p>
            <a:pPr lvl="1"/>
            <a:r>
              <a:rPr lang="en-US" dirty="0"/>
              <a:t>Conflict data from Int’l Peace Information Service (IPIS)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ASM and Armed militia in eastern DRC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D6F0-C7DC-488C-AD97-BEED732F660B}"/>
              </a:ext>
            </a:extLst>
          </p:cNvPr>
          <p:cNvSpPr txBox="1"/>
          <p:nvPr/>
        </p:nvSpPr>
        <p:spPr>
          <a:xfrm>
            <a:off x="6996635" y="6005543"/>
            <a:ext cx="328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146" name="Picture 2" descr="Rebels Retain Control of Rich Mine in Central African Republic | Voice of  America - English">
            <a:extLst>
              <a:ext uri="{FF2B5EF4-FFF2-40B4-BE49-F238E27FC236}">
                <a16:creationId xmlns:a16="http://schemas.microsoft.com/office/drawing/2014/main" id="{F53C8BB2-12C5-4568-93FC-28DB8E690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53" y="1688590"/>
            <a:ext cx="3021844" cy="20148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E1DF4-4667-41DA-993A-4B70A0288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453" y="4018406"/>
            <a:ext cx="2276923" cy="2017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FDCC07-C857-46AA-8ADF-80100ABF3125}"/>
              </a:ext>
            </a:extLst>
          </p:cNvPr>
          <p:cNvSpPr txBox="1">
            <a:spLocks/>
          </p:cNvSpPr>
          <p:nvPr/>
        </p:nvSpPr>
        <p:spPr>
          <a:xfrm>
            <a:off x="1" y="6003361"/>
            <a:ext cx="2428240" cy="26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rgbClr val="1A6281"/>
                </a:solidFill>
              </a:rPr>
              <a:t>Mine Identification</a:t>
            </a:r>
          </a:p>
          <a:p>
            <a:endParaRPr lang="en-US" sz="1400" dirty="0">
              <a:solidFill>
                <a:srgbClr val="1A628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5A66716-950A-4406-97AB-69FCED6880D7}"/>
              </a:ext>
            </a:extLst>
          </p:cNvPr>
          <p:cNvSpPr txBox="1">
            <a:spLocks/>
          </p:cNvSpPr>
          <p:nvPr/>
        </p:nvSpPr>
        <p:spPr>
          <a:xfrm>
            <a:off x="0" y="6252774"/>
            <a:ext cx="2428240" cy="240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Probability of Forced Labor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F3BF7A-8BAA-4BE3-BC52-4CF8BAA3C84B}"/>
              </a:ext>
            </a:extLst>
          </p:cNvPr>
          <p:cNvSpPr txBox="1"/>
          <p:nvPr/>
        </p:nvSpPr>
        <p:spPr>
          <a:xfrm>
            <a:off x="0" y="6497000"/>
            <a:ext cx="242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/>
            <a:r>
              <a:rPr lang="en-US" sz="1200" dirty="0">
                <a:solidFill>
                  <a:srgbClr val="1A6281"/>
                </a:solidFill>
              </a:rPr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335779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Probability of Forced Labor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92453" cy="4173611"/>
          </a:xfrm>
        </p:spPr>
        <p:txBody>
          <a:bodyPr>
            <a:normAutofit/>
          </a:bodyPr>
          <a:lstStyle/>
          <a:p>
            <a:r>
              <a:rPr lang="en-US" dirty="0"/>
              <a:t>Power Grid</a:t>
            </a:r>
          </a:p>
          <a:p>
            <a:pPr lvl="1"/>
            <a:r>
              <a:rPr lang="en-US" dirty="0"/>
              <a:t>2019 study on political control and power infrastructure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Shapefiles on SAPP power grid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Buffered shapefiles on Congo Hydroelectricity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D6F0-C7DC-488C-AD97-BEED732F660B}"/>
              </a:ext>
            </a:extLst>
          </p:cNvPr>
          <p:cNvSpPr txBox="1"/>
          <p:nvPr/>
        </p:nvSpPr>
        <p:spPr>
          <a:xfrm>
            <a:off x="6996635" y="6005543"/>
            <a:ext cx="328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42" name="Picture 2" descr="Global Transmission Report : Conference on Power Transmission in Africa:  Key Highlights">
            <a:extLst>
              <a:ext uri="{FF2B5EF4-FFF2-40B4-BE49-F238E27FC236}">
                <a16:creationId xmlns:a16="http://schemas.microsoft.com/office/drawing/2014/main" id="{8CBDF3A1-0BC0-4407-BE51-50337002D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0"/>
          <a:stretch/>
        </p:blipFill>
        <p:spPr bwMode="auto">
          <a:xfrm>
            <a:off x="7312453" y="1688590"/>
            <a:ext cx="4431254" cy="20148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RC mining sector boosts local hydroelectric power supply">
            <a:extLst>
              <a:ext uri="{FF2B5EF4-FFF2-40B4-BE49-F238E27FC236}">
                <a16:creationId xmlns:a16="http://schemas.microsoft.com/office/drawing/2014/main" id="{03D4DA3E-BB67-4EBF-8127-5F608E66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53" y="4018407"/>
            <a:ext cx="4421707" cy="18371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B6D33FC-70CC-46F4-ABC2-83205696C041}"/>
              </a:ext>
            </a:extLst>
          </p:cNvPr>
          <p:cNvSpPr txBox="1">
            <a:spLocks/>
          </p:cNvSpPr>
          <p:nvPr/>
        </p:nvSpPr>
        <p:spPr>
          <a:xfrm>
            <a:off x="1" y="6003361"/>
            <a:ext cx="2428240" cy="26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rgbClr val="1A6281"/>
                </a:solidFill>
              </a:rPr>
              <a:t>Mine Identification</a:t>
            </a:r>
          </a:p>
          <a:p>
            <a:endParaRPr lang="en-US" sz="1400" dirty="0">
              <a:solidFill>
                <a:srgbClr val="1A628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D8BC01E-C570-4AAC-8E92-EEA49894FEBC}"/>
              </a:ext>
            </a:extLst>
          </p:cNvPr>
          <p:cNvSpPr txBox="1">
            <a:spLocks/>
          </p:cNvSpPr>
          <p:nvPr/>
        </p:nvSpPr>
        <p:spPr>
          <a:xfrm>
            <a:off x="0" y="6252774"/>
            <a:ext cx="2428240" cy="240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Probability of Forced Labor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91BB31-4F7D-456D-8073-36D391E5CEE3}"/>
              </a:ext>
            </a:extLst>
          </p:cNvPr>
          <p:cNvSpPr txBox="1"/>
          <p:nvPr/>
        </p:nvSpPr>
        <p:spPr>
          <a:xfrm>
            <a:off x="0" y="6497000"/>
            <a:ext cx="242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/>
            <a:r>
              <a:rPr lang="en-US" sz="1200" dirty="0">
                <a:solidFill>
                  <a:srgbClr val="1A6281"/>
                </a:solidFill>
              </a:rPr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3274161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Probability of Forced Labor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92453" cy="4173611"/>
          </a:xfrm>
        </p:spPr>
        <p:txBody>
          <a:bodyPr>
            <a:normAutofit/>
          </a:bodyPr>
          <a:lstStyle/>
          <a:p>
            <a:r>
              <a:rPr lang="en-US" dirty="0"/>
              <a:t>Proximity to LSM</a:t>
            </a:r>
          </a:p>
          <a:p>
            <a:pPr lvl="1"/>
            <a:r>
              <a:rPr lang="en-US" dirty="0"/>
              <a:t>LSM data from IPIS and </a:t>
            </a:r>
            <a:r>
              <a:rPr lang="en-US" dirty="0" err="1"/>
              <a:t>Gecamines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E1DF4-4667-41DA-993A-4B70A0288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453" y="4018406"/>
            <a:ext cx="2276923" cy="2017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218" name="Picture 2" descr="Large Scale Mining | WRM in English">
            <a:extLst>
              <a:ext uri="{FF2B5EF4-FFF2-40B4-BE49-F238E27FC236}">
                <a16:creationId xmlns:a16="http://schemas.microsoft.com/office/drawing/2014/main" id="{C433671F-9E1B-47CB-8156-116E1D777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" b="5240"/>
          <a:stretch/>
        </p:blipFill>
        <p:spPr bwMode="auto">
          <a:xfrm>
            <a:off x="7312453" y="1687504"/>
            <a:ext cx="3021844" cy="20148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77EA274-E2A3-416A-B818-71B605BF5318}"/>
              </a:ext>
            </a:extLst>
          </p:cNvPr>
          <p:cNvSpPr txBox="1">
            <a:spLocks/>
          </p:cNvSpPr>
          <p:nvPr/>
        </p:nvSpPr>
        <p:spPr>
          <a:xfrm>
            <a:off x="1" y="6003361"/>
            <a:ext cx="2428240" cy="26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rgbClr val="1A6281"/>
                </a:solidFill>
              </a:rPr>
              <a:t>Mine Identification</a:t>
            </a:r>
          </a:p>
          <a:p>
            <a:endParaRPr lang="en-US" sz="1400" dirty="0">
              <a:solidFill>
                <a:srgbClr val="1A628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CE0FDB-BE13-4F7F-907A-9D2989C93951}"/>
              </a:ext>
            </a:extLst>
          </p:cNvPr>
          <p:cNvSpPr txBox="1">
            <a:spLocks/>
          </p:cNvSpPr>
          <p:nvPr/>
        </p:nvSpPr>
        <p:spPr>
          <a:xfrm>
            <a:off x="0" y="6252774"/>
            <a:ext cx="2428240" cy="240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Probability of Forced Labor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66EA1-8B9D-4C30-B686-0A495DB3259C}"/>
              </a:ext>
            </a:extLst>
          </p:cNvPr>
          <p:cNvSpPr txBox="1"/>
          <p:nvPr/>
        </p:nvSpPr>
        <p:spPr>
          <a:xfrm>
            <a:off x="0" y="6497000"/>
            <a:ext cx="242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/>
            <a:r>
              <a:rPr lang="en-US" sz="1200" dirty="0">
                <a:solidFill>
                  <a:srgbClr val="1A6281"/>
                </a:solidFill>
              </a:rPr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313296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Probability of Forced Labor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92453" cy="4173611"/>
          </a:xfrm>
        </p:spPr>
        <p:txBody>
          <a:bodyPr>
            <a:normAutofit/>
          </a:bodyPr>
          <a:lstStyle/>
          <a:p>
            <a:r>
              <a:rPr lang="en-US" dirty="0"/>
              <a:t>Economic instability</a:t>
            </a:r>
          </a:p>
          <a:p>
            <a:pPr lvl="1"/>
            <a:r>
              <a:rPr lang="en-US" dirty="0"/>
              <a:t>Decreases in agricultural activity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D6F0-C7DC-488C-AD97-BEED732F660B}"/>
              </a:ext>
            </a:extLst>
          </p:cNvPr>
          <p:cNvSpPr txBox="1"/>
          <p:nvPr/>
        </p:nvSpPr>
        <p:spPr>
          <a:xfrm>
            <a:off x="6996635" y="6005543"/>
            <a:ext cx="328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2" descr="Conservation news on Democratic Republic Of Congo">
            <a:extLst>
              <a:ext uri="{FF2B5EF4-FFF2-40B4-BE49-F238E27FC236}">
                <a16:creationId xmlns:a16="http://schemas.microsoft.com/office/drawing/2014/main" id="{0656FF24-642C-4E4C-9D40-81EA3C74D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53" y="1688590"/>
            <a:ext cx="3021844" cy="20145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75FD8C-B071-43FE-9049-11D0F590FF2B}"/>
              </a:ext>
            </a:extLst>
          </p:cNvPr>
          <p:cNvSpPr txBox="1">
            <a:spLocks/>
          </p:cNvSpPr>
          <p:nvPr/>
        </p:nvSpPr>
        <p:spPr>
          <a:xfrm>
            <a:off x="1" y="6003361"/>
            <a:ext cx="2428240" cy="26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rgbClr val="1A6281"/>
                </a:solidFill>
              </a:rPr>
              <a:t>Mine Identification</a:t>
            </a:r>
          </a:p>
          <a:p>
            <a:endParaRPr lang="en-US" sz="1400" dirty="0">
              <a:solidFill>
                <a:srgbClr val="1A628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F1E5CF-36B3-44E1-B435-E885AC3629DC}"/>
              </a:ext>
            </a:extLst>
          </p:cNvPr>
          <p:cNvSpPr txBox="1">
            <a:spLocks/>
          </p:cNvSpPr>
          <p:nvPr/>
        </p:nvSpPr>
        <p:spPr>
          <a:xfrm>
            <a:off x="0" y="6252774"/>
            <a:ext cx="2428240" cy="240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Probability of Forced Labor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99CD1-E4A8-4676-8243-DE99FA87DEB8}"/>
              </a:ext>
            </a:extLst>
          </p:cNvPr>
          <p:cNvSpPr txBox="1"/>
          <p:nvPr/>
        </p:nvSpPr>
        <p:spPr>
          <a:xfrm>
            <a:off x="0" y="6497000"/>
            <a:ext cx="242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/>
            <a:r>
              <a:rPr lang="en-US" sz="1200" dirty="0">
                <a:solidFill>
                  <a:srgbClr val="1A6281"/>
                </a:solidFill>
              </a:rPr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264279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Probability of Forced Labor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515600" cy="4173611"/>
          </a:xfrm>
        </p:spPr>
        <p:txBody>
          <a:bodyPr>
            <a:normAutofit/>
          </a:bodyPr>
          <a:lstStyle/>
          <a:p>
            <a:r>
              <a:rPr lang="en-US" dirty="0"/>
              <a:t>Develop heat index based on selected indicators</a:t>
            </a:r>
          </a:p>
          <a:p>
            <a:endParaRPr lang="en-US" dirty="0"/>
          </a:p>
          <a:p>
            <a:r>
              <a:rPr lang="en-US" dirty="0"/>
              <a:t>Higher rating means higher likelihood of forced labor presence</a:t>
            </a:r>
          </a:p>
          <a:p>
            <a:endParaRPr lang="en-US" dirty="0"/>
          </a:p>
          <a:p>
            <a:r>
              <a:rPr lang="en-US" dirty="0"/>
              <a:t>Identification of forced labor presence offers anti-slavery NGOs investigative power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D6F0-C7DC-488C-AD97-BEED732F660B}"/>
              </a:ext>
            </a:extLst>
          </p:cNvPr>
          <p:cNvSpPr txBox="1"/>
          <p:nvPr/>
        </p:nvSpPr>
        <p:spPr>
          <a:xfrm>
            <a:off x="6996635" y="6005543"/>
            <a:ext cx="328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2B6F2B-A39C-4560-B43C-10CB0958552C}"/>
              </a:ext>
            </a:extLst>
          </p:cNvPr>
          <p:cNvSpPr txBox="1">
            <a:spLocks/>
          </p:cNvSpPr>
          <p:nvPr/>
        </p:nvSpPr>
        <p:spPr>
          <a:xfrm>
            <a:off x="1" y="6003361"/>
            <a:ext cx="2428240" cy="26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rgbClr val="1A6281"/>
                </a:solidFill>
              </a:rPr>
              <a:t>Mine Identification</a:t>
            </a:r>
          </a:p>
          <a:p>
            <a:endParaRPr lang="en-US" sz="1400" dirty="0">
              <a:solidFill>
                <a:srgbClr val="1A628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21B969-945D-457C-B920-CF57742FA72A}"/>
              </a:ext>
            </a:extLst>
          </p:cNvPr>
          <p:cNvSpPr txBox="1">
            <a:spLocks/>
          </p:cNvSpPr>
          <p:nvPr/>
        </p:nvSpPr>
        <p:spPr>
          <a:xfrm>
            <a:off x="0" y="6252774"/>
            <a:ext cx="2428240" cy="240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Probability of Forced Labor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09882-D3BF-4288-9944-C220370C3EAD}"/>
              </a:ext>
            </a:extLst>
          </p:cNvPr>
          <p:cNvSpPr txBox="1"/>
          <p:nvPr/>
        </p:nvSpPr>
        <p:spPr>
          <a:xfrm>
            <a:off x="0" y="6497000"/>
            <a:ext cx="242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/>
            <a:r>
              <a:rPr lang="en-US" sz="1200" dirty="0">
                <a:solidFill>
                  <a:srgbClr val="1A6281"/>
                </a:solidFill>
              </a:rPr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3365638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F9062-EA34-43FB-BFD1-615718086A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Machine Learning Package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3588E-307B-485A-9F21-7E1FAD1736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Tracking ASM Forced Labor in DRC</a:t>
            </a:r>
          </a:p>
        </p:txBody>
      </p:sp>
    </p:spTree>
    <p:extLst>
      <p:ext uri="{BB962C8B-B14F-4D97-AF65-F5344CB8AC3E}">
        <p14:creationId xmlns:p14="http://schemas.microsoft.com/office/powerpoint/2010/main" val="3282468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92453" cy="4173611"/>
          </a:xfrm>
        </p:spPr>
        <p:txBody>
          <a:bodyPr/>
          <a:lstStyle/>
          <a:p>
            <a:r>
              <a:rPr lang="en-US" dirty="0"/>
              <a:t>ArcGIS Machine Learning Package</a:t>
            </a:r>
          </a:p>
          <a:p>
            <a:pPr lvl="1"/>
            <a:r>
              <a:rPr lang="en-US" dirty="0"/>
              <a:t>Acquire time-lapsed Maxar radar interferometry data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Apply Brown Method to entirety of Copperbelt using ArcGIS Deep Learning Tools</a:t>
            </a:r>
          </a:p>
          <a:p>
            <a:pPr lvl="2"/>
            <a:r>
              <a:rPr lang="en-US" dirty="0"/>
              <a:t>Export Training Data for Deep Learning</a:t>
            </a:r>
          </a:p>
          <a:p>
            <a:pPr lvl="2"/>
            <a:r>
              <a:rPr lang="en-US" dirty="0"/>
              <a:t>Train Deep Learning Model</a:t>
            </a:r>
          </a:p>
          <a:p>
            <a:pPr lvl="2"/>
            <a:r>
              <a:rPr lang="en-US" dirty="0"/>
              <a:t>Classify Objects Using Deep Learning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D6F0-C7DC-488C-AD97-BEED732F660B}"/>
              </a:ext>
            </a:extLst>
          </p:cNvPr>
          <p:cNvSpPr txBox="1"/>
          <p:nvPr/>
        </p:nvSpPr>
        <p:spPr>
          <a:xfrm>
            <a:off x="6996635" y="6005543"/>
            <a:ext cx="328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A13E61-A1CB-4335-9D08-5E02492B5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453" y="1690688"/>
            <a:ext cx="3552973" cy="2349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9E38A-7574-4B5C-B424-5959B0B7A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453" y="4174851"/>
            <a:ext cx="2276923" cy="2017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A9E635-44FF-48EC-88F4-E83315953FC5}"/>
              </a:ext>
            </a:extLst>
          </p:cNvPr>
          <p:cNvSpPr txBox="1">
            <a:spLocks/>
          </p:cNvSpPr>
          <p:nvPr/>
        </p:nvSpPr>
        <p:spPr>
          <a:xfrm>
            <a:off x="1" y="6003361"/>
            <a:ext cx="2428240" cy="26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rgbClr val="1A6281"/>
                </a:solidFill>
              </a:rPr>
              <a:t>Mine Identification</a:t>
            </a:r>
          </a:p>
          <a:p>
            <a:endParaRPr lang="en-US" sz="1400" dirty="0">
              <a:solidFill>
                <a:srgbClr val="1A628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80017CA-BC07-48C7-9896-2F060F27BF6E}"/>
              </a:ext>
            </a:extLst>
          </p:cNvPr>
          <p:cNvSpPr txBox="1">
            <a:spLocks/>
          </p:cNvSpPr>
          <p:nvPr/>
        </p:nvSpPr>
        <p:spPr>
          <a:xfrm>
            <a:off x="0" y="6252774"/>
            <a:ext cx="2428240" cy="240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rgbClr val="1A6281"/>
                </a:solidFill>
              </a:rPr>
              <a:t>Probability of Forced Labor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5B994E-82F9-48DC-A5C0-606B70C64BD2}"/>
              </a:ext>
            </a:extLst>
          </p:cNvPr>
          <p:cNvSpPr txBox="1"/>
          <p:nvPr/>
        </p:nvSpPr>
        <p:spPr>
          <a:xfrm>
            <a:off x="0" y="6497000"/>
            <a:ext cx="242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/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80256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U and International NGOs Exploit Aid to Fortify Forced Labour in Eritrea -  IDN-InDepthNews | Analysis That Matters">
            <a:extLst>
              <a:ext uri="{FF2B5EF4-FFF2-40B4-BE49-F238E27FC236}">
                <a16:creationId xmlns:a16="http://schemas.microsoft.com/office/drawing/2014/main" id="{AE22F6BD-3364-4F8D-A4D2-8E8B56503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53" y="1707472"/>
            <a:ext cx="3602342" cy="19128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GIS in Combating Forced Labor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92453" cy="4351338"/>
          </a:xfrm>
        </p:spPr>
        <p:txBody>
          <a:bodyPr>
            <a:normAutofit/>
          </a:bodyPr>
          <a:lstStyle/>
          <a:p>
            <a:r>
              <a:rPr lang="en-US" dirty="0"/>
              <a:t>Forced Labor</a:t>
            </a:r>
          </a:p>
          <a:p>
            <a:pPr lvl="1"/>
            <a:r>
              <a:rPr lang="en-US" dirty="0"/>
              <a:t>Global Slavery Index: </a:t>
            </a:r>
          </a:p>
          <a:p>
            <a:pPr marL="457200" lvl="1" indent="0">
              <a:buNone/>
            </a:pPr>
            <a:r>
              <a:rPr lang="en-US" sz="1600" i="1" dirty="0"/>
              <a:t>…situations of exploitation that a person cannot refuse or leave because of threats, violence, coercion, abuse of power or deception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UN estimates 40 million people enslaved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32" name="Picture 8" descr="Virtually entire' fashion industry complicit in Uighur forced labour, say  rights groups | Uighurs | The Guardian">
            <a:extLst>
              <a:ext uri="{FF2B5EF4-FFF2-40B4-BE49-F238E27FC236}">
                <a16:creationId xmlns:a16="http://schemas.microsoft.com/office/drawing/2014/main" id="{A9590BDC-5474-4982-8576-3EE40C6CB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27"/>
          <a:stretch/>
        </p:blipFill>
        <p:spPr bwMode="auto">
          <a:xfrm>
            <a:off x="7312453" y="4157661"/>
            <a:ext cx="3605092" cy="19975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rced Labor | Modern Day Slavery - End Slavery Now">
            <a:extLst>
              <a:ext uri="{FF2B5EF4-FFF2-40B4-BE49-F238E27FC236}">
                <a16:creationId xmlns:a16="http://schemas.microsoft.com/office/drawing/2014/main" id="{4B299A08-C70A-4B06-8B38-B5F0AA915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"/>
          <a:stretch/>
        </p:blipFill>
        <p:spPr bwMode="auto">
          <a:xfrm>
            <a:off x="7312452" y="1719068"/>
            <a:ext cx="3605091" cy="19225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0619DAD-780D-44D8-95A2-A4F93431F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" b="5012"/>
          <a:stretch/>
        </p:blipFill>
        <p:spPr bwMode="auto">
          <a:xfrm>
            <a:off x="7312452" y="4157662"/>
            <a:ext cx="3605091" cy="20193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UZBEKISTAN Expulsion of Russian expert monitoring child labour practices in  Uzbekistan's cotton industry">
            <a:extLst>
              <a:ext uri="{FF2B5EF4-FFF2-40B4-BE49-F238E27FC236}">
                <a16:creationId xmlns:a16="http://schemas.microsoft.com/office/drawing/2014/main" id="{F558E07B-A09E-4606-8F4F-8BCCA5176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8"/>
          <a:stretch/>
        </p:blipFill>
        <p:spPr bwMode="auto">
          <a:xfrm>
            <a:off x="7315200" y="1702284"/>
            <a:ext cx="3602343" cy="19393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59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and Feedback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D6F0-C7DC-488C-AD97-BEED732F660B}"/>
              </a:ext>
            </a:extLst>
          </p:cNvPr>
          <p:cNvSpPr txBox="1"/>
          <p:nvPr/>
        </p:nvSpPr>
        <p:spPr>
          <a:xfrm>
            <a:off x="6996635" y="6005543"/>
            <a:ext cx="328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4695A7-C23F-43C4-844B-E3761C33B0CD}"/>
              </a:ext>
            </a:extLst>
          </p:cNvPr>
          <p:cNvSpPr txBox="1">
            <a:spLocks/>
          </p:cNvSpPr>
          <p:nvPr/>
        </p:nvSpPr>
        <p:spPr>
          <a:xfrm>
            <a:off x="0" y="5986522"/>
            <a:ext cx="2433320" cy="26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defTabSz="457200">
              <a:buNone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Mine Identification</a:t>
            </a:r>
          </a:p>
          <a:p>
            <a:endParaRPr lang="en-US" sz="1400" dirty="0">
              <a:solidFill>
                <a:srgbClr val="1A628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1F897D6-CBBC-47FC-8BBC-9188CA9042B8}"/>
              </a:ext>
            </a:extLst>
          </p:cNvPr>
          <p:cNvSpPr txBox="1">
            <a:spLocks/>
          </p:cNvSpPr>
          <p:nvPr/>
        </p:nvSpPr>
        <p:spPr>
          <a:xfrm>
            <a:off x="0" y="6252774"/>
            <a:ext cx="2433320" cy="240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Probability of Forced Labor</a:t>
            </a:r>
          </a:p>
          <a:p>
            <a:endParaRPr lang="en-US" sz="1400" dirty="0">
              <a:solidFill>
                <a:srgbClr val="1A628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00FD9-A826-4733-B025-870E22E37FF7}"/>
              </a:ext>
            </a:extLst>
          </p:cNvPr>
          <p:cNvSpPr txBox="1"/>
          <p:nvPr/>
        </p:nvSpPr>
        <p:spPr>
          <a:xfrm>
            <a:off x="0" y="6497000"/>
            <a:ext cx="2433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/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59915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25026 -0.61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-30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25026 -0.585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-29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25026 -0.556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-278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" presetClass="emph" presetSubtype="2" accel="2500" decel="25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accel="2500" decel="25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accel="2500" decel="25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and Feedback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D6F0-C7DC-488C-AD97-BEED732F660B}"/>
              </a:ext>
            </a:extLst>
          </p:cNvPr>
          <p:cNvSpPr txBox="1"/>
          <p:nvPr/>
        </p:nvSpPr>
        <p:spPr>
          <a:xfrm>
            <a:off x="6996635" y="6005543"/>
            <a:ext cx="328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4695A7-C23F-43C4-844B-E3761C33B0CD}"/>
              </a:ext>
            </a:extLst>
          </p:cNvPr>
          <p:cNvSpPr txBox="1">
            <a:spLocks/>
          </p:cNvSpPr>
          <p:nvPr/>
        </p:nvSpPr>
        <p:spPr>
          <a:xfrm>
            <a:off x="2381249" y="1716134"/>
            <a:ext cx="5000626" cy="3939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defTabSz="457200">
              <a:buNone/>
            </a:pPr>
            <a:r>
              <a:rPr lang="en-US" dirty="0">
                <a:solidFill>
                  <a:schemeClr val="tx1"/>
                </a:solidFill>
              </a:rPr>
              <a:t>Mine Identification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1F897D6-CBBC-47FC-8BBC-9188CA9042B8}"/>
              </a:ext>
            </a:extLst>
          </p:cNvPr>
          <p:cNvSpPr txBox="1">
            <a:spLocks/>
          </p:cNvSpPr>
          <p:nvPr/>
        </p:nvSpPr>
        <p:spPr>
          <a:xfrm>
            <a:off x="2381249" y="2172027"/>
            <a:ext cx="5000626" cy="393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9600" dirty="0">
                <a:solidFill>
                  <a:schemeClr val="tx1"/>
                </a:solidFill>
              </a:rPr>
              <a:t>Probability of Forced Labor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00FD9-A826-4733-B025-870E22E37FF7}"/>
              </a:ext>
            </a:extLst>
          </p:cNvPr>
          <p:cNvSpPr txBox="1"/>
          <p:nvPr/>
        </p:nvSpPr>
        <p:spPr>
          <a:xfrm>
            <a:off x="2381249" y="2567630"/>
            <a:ext cx="5000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/>
            <a:r>
              <a:rPr lang="en-US" sz="2400" dirty="0"/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3847686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ild labourers as young as six dig for cobalt to power electric cars and  phones ✎ Theirworld">
            <a:extLst>
              <a:ext uri="{FF2B5EF4-FFF2-40B4-BE49-F238E27FC236}">
                <a16:creationId xmlns:a16="http://schemas.microsoft.com/office/drawing/2014/main" id="{993248A8-0B2E-41AD-9AFA-8CB6BDEA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87" y="159989"/>
            <a:ext cx="9816849" cy="653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08DF4C5-AC13-4FB7-A070-E608966E6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787" y="5351493"/>
            <a:ext cx="9816849" cy="754025"/>
          </a:xfrm>
          <a:solidFill>
            <a:srgbClr val="12455B">
              <a:alpha val="50196"/>
            </a:srgbClr>
          </a:solidFill>
        </p:spPr>
        <p:txBody>
          <a:bodyPr anchor="ctr">
            <a:norm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n w="0">
                  <a:solidFill>
                    <a:schemeClr val="tx1">
                      <a:lumMod val="8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E742341-59B7-4768-9431-4DCF7C15042E}"/>
              </a:ext>
            </a:extLst>
          </p:cNvPr>
          <p:cNvSpPr txBox="1">
            <a:spLocks/>
          </p:cNvSpPr>
          <p:nvPr/>
        </p:nvSpPr>
        <p:spPr>
          <a:xfrm>
            <a:off x="1715786" y="6261997"/>
            <a:ext cx="9816849" cy="279533"/>
          </a:xfrm>
          <a:prstGeom prst="rect">
            <a:avLst/>
          </a:prstGeom>
          <a:solidFill>
            <a:srgbClr val="12455B">
              <a:alpha val="50196"/>
            </a:srgbClr>
          </a:solidFill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n w="0">
                  <a:solidFill>
                    <a:schemeClr val="tx1">
                      <a:lumMod val="8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Skyler Barlow</a:t>
            </a:r>
          </a:p>
        </p:txBody>
      </p:sp>
    </p:spTree>
    <p:extLst>
      <p:ext uri="{BB962C8B-B14F-4D97-AF65-F5344CB8AC3E}">
        <p14:creationId xmlns:p14="http://schemas.microsoft.com/office/powerpoint/2010/main" val="2066017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GIS in Combating Forced Labor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Highly Contextualized</a:t>
            </a:r>
          </a:p>
          <a:p>
            <a:endParaRPr lang="en-US" dirty="0"/>
          </a:p>
          <a:p>
            <a:r>
              <a:rPr lang="en-US" dirty="0"/>
              <a:t>Multidisciplinary</a:t>
            </a:r>
          </a:p>
          <a:p>
            <a:endParaRPr lang="en-US" dirty="0"/>
          </a:p>
          <a:p>
            <a:r>
              <a:rPr lang="en-US" dirty="0"/>
              <a:t>Examples: </a:t>
            </a:r>
          </a:p>
          <a:p>
            <a:pPr lvl="1"/>
            <a:r>
              <a:rPr lang="en-US" dirty="0"/>
              <a:t>Brick Kilns in India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Cotton Harvest in Turkmenistan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 descr="Examples of brick kilns in the test site. (a) Oval and (b) circular.... |  Download Scientific Diagram">
            <a:extLst>
              <a:ext uri="{FF2B5EF4-FFF2-40B4-BE49-F238E27FC236}">
                <a16:creationId xmlns:a16="http://schemas.microsoft.com/office/drawing/2014/main" id="{FE900677-2012-4096-BC5B-D6AF6D57A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t="53425" r="1215" b="4113"/>
          <a:stretch/>
        </p:blipFill>
        <p:spPr bwMode="auto">
          <a:xfrm>
            <a:off x="7302587" y="4130789"/>
            <a:ext cx="3545922" cy="20124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xamples of brick kilns in the test site. (a) Oval and (b) circular.... |  Download Scientific Diagram">
            <a:extLst>
              <a:ext uri="{FF2B5EF4-FFF2-40B4-BE49-F238E27FC236}">
                <a16:creationId xmlns:a16="http://schemas.microsoft.com/office/drawing/2014/main" id="{6318CB64-31DB-493F-B29E-F2C35AA0A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1043" r="1578" b="55661"/>
          <a:stretch/>
        </p:blipFill>
        <p:spPr bwMode="auto">
          <a:xfrm>
            <a:off x="7302587" y="1686081"/>
            <a:ext cx="3558788" cy="20722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ne IntelliNews - US bans imports of Turkmen cotton goods following child  and forced labour claims">
            <a:extLst>
              <a:ext uri="{FF2B5EF4-FFF2-40B4-BE49-F238E27FC236}">
                <a16:creationId xmlns:a16="http://schemas.microsoft.com/office/drawing/2014/main" id="{93475479-858F-4B01-A6BB-EB3E27133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"/>
          <a:stretch/>
        </p:blipFill>
        <p:spPr bwMode="auto">
          <a:xfrm>
            <a:off x="7302586" y="1686081"/>
            <a:ext cx="3558789" cy="20722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zbek State Workers Say They're Still Being Forced To Pick Cotton">
            <a:extLst>
              <a:ext uri="{FF2B5EF4-FFF2-40B4-BE49-F238E27FC236}">
                <a16:creationId xmlns:a16="http://schemas.microsoft.com/office/drawing/2014/main" id="{686BB832-5BC0-4236-A477-5CAF831BB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2" b="7963"/>
          <a:stretch/>
        </p:blipFill>
        <p:spPr bwMode="auto">
          <a:xfrm>
            <a:off x="7302586" y="4135788"/>
            <a:ext cx="3545922" cy="20074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9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Cobalt and Artisanal Mining in the DRC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5100811" cy="4351337"/>
          </a:xfrm>
        </p:spPr>
        <p:txBody>
          <a:bodyPr/>
          <a:lstStyle/>
          <a:p>
            <a:r>
              <a:rPr lang="en-US" dirty="0"/>
              <a:t>Cobalt</a:t>
            </a:r>
          </a:p>
          <a:p>
            <a:pPr lvl="1"/>
            <a:r>
              <a:rPr lang="en-US" dirty="0"/>
              <a:t>Ubiquitous in modern electronics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DRC Copperbelt</a:t>
            </a:r>
          </a:p>
          <a:p>
            <a:pPr lvl="1"/>
            <a:r>
              <a:rPr lang="en-US" dirty="0"/>
              <a:t>90,000 </a:t>
            </a:r>
            <a:r>
              <a:rPr lang="en-US" dirty="0" err="1"/>
              <a:t>sqkm</a:t>
            </a:r>
            <a:endParaRPr lang="en-US" dirty="0"/>
          </a:p>
          <a:p>
            <a:pPr lvl="1"/>
            <a:r>
              <a:rPr lang="en-US" dirty="0"/>
              <a:t>85% of global cobalt supply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2" descr="Top tech firms sued over DR Congo cobalt mining deaths - BBC News">
            <a:extLst>
              <a:ext uri="{FF2B5EF4-FFF2-40B4-BE49-F238E27FC236}">
                <a16:creationId xmlns:a16="http://schemas.microsoft.com/office/drawing/2014/main" id="{D617CB69-7A4C-4E91-A106-EDFAFC4FF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995" y="4175141"/>
            <a:ext cx="3050902" cy="20302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0BD35-1050-430E-A142-076491B71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82" y="4163093"/>
            <a:ext cx="2276923" cy="2017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2" name="Picture 4" descr="Cobalt-Free Battery: A Breakthrough for Human Rights | SHALE Magazine">
            <a:extLst>
              <a:ext uri="{FF2B5EF4-FFF2-40B4-BE49-F238E27FC236}">
                <a16:creationId xmlns:a16="http://schemas.microsoft.com/office/drawing/2014/main" id="{39C93603-D904-4238-AC9E-7493D188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52" y="1667741"/>
            <a:ext cx="3546943" cy="20302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451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Artisanal Mining in the DRC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92453" cy="4351338"/>
          </a:xfrm>
        </p:spPr>
        <p:txBody>
          <a:bodyPr/>
          <a:lstStyle/>
          <a:p>
            <a:r>
              <a:rPr lang="en-US" dirty="0"/>
              <a:t>Large Scale Mining (LSM)</a:t>
            </a:r>
          </a:p>
          <a:p>
            <a:pPr lvl="1"/>
            <a:r>
              <a:rPr lang="en-US" dirty="0"/>
              <a:t>70-85% of mining output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Artisanal and Small Scale Mining (ASM)</a:t>
            </a:r>
          </a:p>
          <a:p>
            <a:pPr lvl="1"/>
            <a:r>
              <a:rPr lang="en-US" dirty="0"/>
              <a:t>14-17% of livelihoods</a:t>
            </a:r>
          </a:p>
          <a:p>
            <a:pPr lvl="1"/>
            <a:r>
              <a:rPr lang="en-US" dirty="0"/>
              <a:t>Blended output with LSM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030B25-375B-47F7-B5E5-0F1E1977B953}"/>
              </a:ext>
            </a:extLst>
          </p:cNvPr>
          <p:cNvGrpSpPr/>
          <p:nvPr/>
        </p:nvGrpSpPr>
        <p:grpSpPr>
          <a:xfrm>
            <a:off x="7312453" y="1690688"/>
            <a:ext cx="3548922" cy="4475392"/>
            <a:chOff x="7312453" y="1690688"/>
            <a:chExt cx="3548922" cy="4475392"/>
          </a:xfrm>
        </p:grpSpPr>
        <p:pic>
          <p:nvPicPr>
            <p:cNvPr id="1026" name="Picture 2" descr="Image result for large scale cobalt mine">
              <a:extLst>
                <a:ext uri="{FF2B5EF4-FFF2-40B4-BE49-F238E27FC236}">
                  <a16:creationId xmlns:a16="http://schemas.microsoft.com/office/drawing/2014/main" id="{02E94511-A6D9-4AE8-A40D-FA7FB18B3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2453" y="1690688"/>
              <a:ext cx="3548922" cy="199753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drc artisanal cobalt mine">
              <a:extLst>
                <a:ext uri="{FF2B5EF4-FFF2-40B4-BE49-F238E27FC236}">
                  <a16:creationId xmlns:a16="http://schemas.microsoft.com/office/drawing/2014/main" id="{008C7CF6-5E5E-46C7-84DD-0097F0D136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15"/>
            <a:stretch/>
          </p:blipFill>
          <p:spPr bwMode="auto">
            <a:xfrm>
              <a:off x="7312453" y="4168544"/>
              <a:ext cx="3548922" cy="199753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9489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Artisanal Mining and Forced Labor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92452" cy="4351338"/>
          </a:xfrm>
        </p:spPr>
        <p:txBody>
          <a:bodyPr>
            <a:normAutofit/>
          </a:bodyPr>
          <a:lstStyle/>
          <a:p>
            <a:r>
              <a:rPr lang="en-US" dirty="0"/>
              <a:t>DRC Forced Labor</a:t>
            </a:r>
          </a:p>
          <a:p>
            <a:pPr lvl="1"/>
            <a:r>
              <a:rPr lang="en-US" dirty="0"/>
              <a:t>Physical insecurity</a:t>
            </a:r>
          </a:p>
          <a:p>
            <a:pPr lvl="1"/>
            <a:r>
              <a:rPr lang="en-US" dirty="0"/>
              <a:t>Debt Bondage</a:t>
            </a:r>
          </a:p>
          <a:p>
            <a:pPr lvl="1"/>
            <a:r>
              <a:rPr lang="en-US" dirty="0"/>
              <a:t>Human Trafficking</a:t>
            </a:r>
          </a:p>
          <a:p>
            <a:pPr lvl="1"/>
            <a:endParaRPr lang="en-US" dirty="0"/>
          </a:p>
          <a:p>
            <a:r>
              <a:rPr lang="en-US" dirty="0"/>
              <a:t>Estimated 35,000 children enslaved in Copperbelt mining activities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2" descr="Congo Uses Child Labor in their Cobalt Mines, So Let's Mine Cobalt in  Minnesota, Instead - American Experiment">
            <a:extLst>
              <a:ext uri="{FF2B5EF4-FFF2-40B4-BE49-F238E27FC236}">
                <a16:creationId xmlns:a16="http://schemas.microsoft.com/office/drawing/2014/main" id="{C3613A86-F894-4B5A-9547-1C3CC9431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53" y="4168544"/>
            <a:ext cx="3548922" cy="19975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WSJ_Mine_Gif1.gif">
            <a:hlinkClick r:id="" action="ppaction://media"/>
            <a:extLst>
              <a:ext uri="{FF2B5EF4-FFF2-40B4-BE49-F238E27FC236}">
                <a16:creationId xmlns:a16="http://schemas.microsoft.com/office/drawing/2014/main" id="{B4BB009B-8963-499B-BF5F-7DC7B67BCF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2452" y="1690688"/>
            <a:ext cx="3551175" cy="19975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7894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0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61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92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236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545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985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Capstone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34" y="1828801"/>
            <a:ext cx="4910666" cy="461666"/>
          </a:xfrm>
        </p:spPr>
        <p:txBody>
          <a:bodyPr/>
          <a:lstStyle/>
          <a:p>
            <a:pPr marL="457200" lvl="1" indent="0" defTabSz="457200">
              <a:buNone/>
            </a:pPr>
            <a:r>
              <a:rPr lang="en-US" dirty="0"/>
              <a:t>Mine Identification</a:t>
            </a:r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5D0C13-C7F7-4191-A153-757B1BB5B3B3}"/>
              </a:ext>
            </a:extLst>
          </p:cNvPr>
          <p:cNvSpPr txBox="1">
            <a:spLocks/>
          </p:cNvSpPr>
          <p:nvPr/>
        </p:nvSpPr>
        <p:spPr>
          <a:xfrm>
            <a:off x="1185334" y="2290467"/>
            <a:ext cx="4881033" cy="46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2400" dirty="0"/>
              <a:t>Probability of Forced Labor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EB53A8-C4A6-4882-A05D-F3638D63B9B6}"/>
              </a:ext>
            </a:extLst>
          </p:cNvPr>
          <p:cNvSpPr txBox="1"/>
          <p:nvPr/>
        </p:nvSpPr>
        <p:spPr>
          <a:xfrm>
            <a:off x="1185334" y="2752133"/>
            <a:ext cx="4881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613" lvl="2"/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Machine Learning Package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BB89D-AB0B-4817-BD8D-47BAB832B17F}"/>
              </a:ext>
            </a:extLst>
          </p:cNvPr>
          <p:cNvSpPr txBox="1">
            <a:spLocks/>
          </p:cNvSpPr>
          <p:nvPr/>
        </p:nvSpPr>
        <p:spPr>
          <a:xfrm>
            <a:off x="0" y="6031064"/>
            <a:ext cx="2433319" cy="22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defTabSz="457200">
              <a:buNone/>
            </a:pPr>
            <a:r>
              <a:rPr lang="en-US" sz="1300" dirty="0">
                <a:solidFill>
                  <a:srgbClr val="1A6281"/>
                </a:solidFill>
              </a:rPr>
              <a:t>Mine Identification</a:t>
            </a:r>
          </a:p>
          <a:p>
            <a:endParaRPr lang="en-US" sz="1200" dirty="0">
              <a:solidFill>
                <a:srgbClr val="1A6281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8E9C7A1-AEC8-4FCC-AD89-1E33653E2240}"/>
              </a:ext>
            </a:extLst>
          </p:cNvPr>
          <p:cNvSpPr txBox="1">
            <a:spLocks/>
          </p:cNvSpPr>
          <p:nvPr/>
        </p:nvSpPr>
        <p:spPr>
          <a:xfrm>
            <a:off x="0" y="6264275"/>
            <a:ext cx="2433319" cy="22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300" dirty="0">
                <a:solidFill>
                  <a:srgbClr val="1A6281"/>
                </a:solidFill>
              </a:rPr>
              <a:t>Probability of Forced Labor</a:t>
            </a:r>
          </a:p>
          <a:p>
            <a:endParaRPr lang="en-US" sz="1200" dirty="0">
              <a:solidFill>
                <a:srgbClr val="1A628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0C0B7F-1DD8-4D18-8DE8-5B5491F753EB}"/>
              </a:ext>
            </a:extLst>
          </p:cNvPr>
          <p:cNvSpPr txBox="1"/>
          <p:nvPr/>
        </p:nvSpPr>
        <p:spPr>
          <a:xfrm>
            <a:off x="0" y="6497486"/>
            <a:ext cx="2433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>
              <a:tabLst>
                <a:tab pos="457200" algn="l"/>
              </a:tabLst>
            </a:pPr>
            <a:r>
              <a:rPr lang="en-US" sz="1200" dirty="0">
                <a:solidFill>
                  <a:srgbClr val="1A6281"/>
                </a:solidFill>
              </a:rPr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334822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81 0.00347 L -0.14492 0.598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2974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0.00139 L -0.16172 0.565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282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2.22222E-6 L -0.15963 0.52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264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13" grpId="0" build="allAtOnce"/>
      <p:bldP spid="13" grpId="1" build="allAtOnce"/>
      <p:bldP spid="13" grpId="2" build="allAtOnce"/>
      <p:bldP spid="14" grpId="0" build="allAtOnce"/>
      <p:bldP spid="14" grpId="1" build="allAtOnce"/>
      <p:bldP spid="14" grpId="2" build="allAtOnce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F9062-EA34-43FB-BFD1-615718086A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Mine Identification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3588E-307B-485A-9F21-7E1FAD1736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Tracking ASM Forced Labor in DRC</a:t>
            </a:r>
          </a:p>
        </p:txBody>
      </p:sp>
    </p:spTree>
    <p:extLst>
      <p:ext uri="{BB962C8B-B14F-4D97-AF65-F5344CB8AC3E}">
        <p14:creationId xmlns:p14="http://schemas.microsoft.com/office/powerpoint/2010/main" val="282694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1B75-8C4B-4FA8-B040-95C2607E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5FE2-58BB-4588-B74D-B6B5B780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6050581" cy="4351337"/>
          </a:xfrm>
        </p:spPr>
        <p:txBody>
          <a:bodyPr/>
          <a:lstStyle/>
          <a:p>
            <a:r>
              <a:rPr lang="en-US" dirty="0"/>
              <a:t>2020 study in identifying ASM sites</a:t>
            </a:r>
          </a:p>
          <a:p>
            <a:pPr lvl="1"/>
            <a:r>
              <a:rPr lang="en-US" dirty="0"/>
              <a:t>Sentinel II</a:t>
            </a:r>
          </a:p>
          <a:p>
            <a:pPr lvl="1"/>
            <a:r>
              <a:rPr lang="en-US" dirty="0"/>
              <a:t>Differential Radar Interferometry</a:t>
            </a:r>
          </a:p>
          <a:p>
            <a:pPr lvl="1"/>
            <a:r>
              <a:rPr lang="en-US" dirty="0"/>
              <a:t>Found 215 mining sites</a:t>
            </a:r>
          </a:p>
          <a:p>
            <a:pPr lvl="1"/>
            <a:r>
              <a:rPr lang="en-US" dirty="0"/>
              <a:t>6000 </a:t>
            </a:r>
            <a:r>
              <a:rPr lang="en-US" dirty="0" err="1"/>
              <a:t>sqkm</a:t>
            </a:r>
            <a:r>
              <a:rPr lang="en-US" dirty="0"/>
              <a:t> study area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Measured surface movement</a:t>
            </a:r>
          </a:p>
          <a:p>
            <a:pPr marL="27432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D6F0-C7DC-488C-AD97-BEED732F660B}"/>
              </a:ext>
            </a:extLst>
          </p:cNvPr>
          <p:cNvSpPr txBox="1"/>
          <p:nvPr/>
        </p:nvSpPr>
        <p:spPr>
          <a:xfrm>
            <a:off x="6996635" y="6005543"/>
            <a:ext cx="328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Chloe Brown">
            <a:extLst>
              <a:ext uri="{FF2B5EF4-FFF2-40B4-BE49-F238E27FC236}">
                <a16:creationId xmlns:a16="http://schemas.microsoft.com/office/drawing/2014/main" id="{14126FC9-DCE9-4F52-A18B-E026704CF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53" y="1690688"/>
            <a:ext cx="2017044" cy="20170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ddharth Kara - Wikipedia">
            <a:extLst>
              <a:ext uri="{FF2B5EF4-FFF2-40B4-BE49-F238E27FC236}">
                <a16:creationId xmlns:a16="http://schemas.microsoft.com/office/drawing/2014/main" id="{E0C0C731-D8F5-4176-9572-795BAB0AB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248" y="1690688"/>
            <a:ext cx="1502880" cy="20183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E5E9E7-F9C7-4E2B-A168-0A4031F7EEA0}"/>
              </a:ext>
            </a:extLst>
          </p:cNvPr>
          <p:cNvSpPr txBox="1"/>
          <p:nvPr/>
        </p:nvSpPr>
        <p:spPr>
          <a:xfrm>
            <a:off x="7312453" y="3722576"/>
            <a:ext cx="2017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 Chloe Brown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BF27B2-DD57-4829-A015-EA516E99AEC2}"/>
              </a:ext>
            </a:extLst>
          </p:cNvPr>
          <p:cNvSpPr txBox="1"/>
          <p:nvPr/>
        </p:nvSpPr>
        <p:spPr>
          <a:xfrm>
            <a:off x="9329497" y="3742678"/>
            <a:ext cx="1600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 Siddharth Kara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45174F-C49F-4FF0-B074-D39930C5C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5" t="3755" r="45563" b="3729"/>
          <a:stretch/>
        </p:blipFill>
        <p:spPr>
          <a:xfrm>
            <a:off x="7312453" y="4173008"/>
            <a:ext cx="2017044" cy="23492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2" descr="Are These Tech Companies Complicit In Human Rights Abuses Of Child Cobalt  Miners In Congo?">
            <a:extLst>
              <a:ext uri="{FF2B5EF4-FFF2-40B4-BE49-F238E27FC236}">
                <a16:creationId xmlns:a16="http://schemas.microsoft.com/office/drawing/2014/main" id="{5D333713-32AF-4027-9FC7-86C6738A2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r="49478"/>
          <a:stretch/>
        </p:blipFill>
        <p:spPr bwMode="auto">
          <a:xfrm>
            <a:off x="9427249" y="4173008"/>
            <a:ext cx="1502880" cy="23492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2FE8B06-506C-45DC-AE36-4E01BDA56E62}"/>
              </a:ext>
            </a:extLst>
          </p:cNvPr>
          <p:cNvSpPr txBox="1">
            <a:spLocks/>
          </p:cNvSpPr>
          <p:nvPr/>
        </p:nvSpPr>
        <p:spPr>
          <a:xfrm>
            <a:off x="1" y="6003361"/>
            <a:ext cx="2428240" cy="26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Mine Identification</a:t>
            </a:r>
          </a:p>
          <a:p>
            <a:endParaRPr lang="en-US" sz="1400" dirty="0">
              <a:solidFill>
                <a:srgbClr val="1A6281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03560FC-F151-4BCB-9DBA-F639D9A346FA}"/>
              </a:ext>
            </a:extLst>
          </p:cNvPr>
          <p:cNvSpPr txBox="1">
            <a:spLocks/>
          </p:cNvSpPr>
          <p:nvPr/>
        </p:nvSpPr>
        <p:spPr>
          <a:xfrm>
            <a:off x="0" y="6252774"/>
            <a:ext cx="2428240" cy="240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defTabSz="457200">
              <a:buNone/>
            </a:pPr>
            <a:r>
              <a:rPr lang="en-US" sz="1200" dirty="0">
                <a:solidFill>
                  <a:srgbClr val="1A6281"/>
                </a:solidFill>
              </a:rPr>
              <a:t>Probability of Forced Labor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34BB0D-26E2-41DB-897A-75D07E171F64}"/>
              </a:ext>
            </a:extLst>
          </p:cNvPr>
          <p:cNvSpPr txBox="1"/>
          <p:nvPr/>
        </p:nvSpPr>
        <p:spPr>
          <a:xfrm>
            <a:off x="0" y="6497000"/>
            <a:ext cx="242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/>
            <a:r>
              <a:rPr lang="en-US" sz="1200" dirty="0">
                <a:solidFill>
                  <a:srgbClr val="1A6281"/>
                </a:solidFill>
              </a:rPr>
              <a:t>Machine Learning Package</a:t>
            </a:r>
          </a:p>
        </p:txBody>
      </p:sp>
    </p:spTree>
    <p:extLst>
      <p:ext uri="{BB962C8B-B14F-4D97-AF65-F5344CB8AC3E}">
        <p14:creationId xmlns:p14="http://schemas.microsoft.com/office/powerpoint/2010/main" val="2671798202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13195</TotalTime>
  <Words>534</Words>
  <Application>Microsoft Office PowerPoint</Application>
  <PresentationFormat>Widescreen</PresentationFormat>
  <Paragraphs>154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Corbel</vt:lpstr>
      <vt:lpstr>Depth</vt:lpstr>
      <vt:lpstr>The Landscape of Modern Slavery</vt:lpstr>
      <vt:lpstr>GIS in Combating Forced Labor</vt:lpstr>
      <vt:lpstr>GIS in Combating Forced Labor</vt:lpstr>
      <vt:lpstr>Cobalt and Artisanal Mining in the DRC</vt:lpstr>
      <vt:lpstr>Artisanal Mining in the DRC</vt:lpstr>
      <vt:lpstr>Artisanal Mining and Forced Labor</vt:lpstr>
      <vt:lpstr>Proposed Capstone Project</vt:lpstr>
      <vt:lpstr>Mine Identification</vt:lpstr>
      <vt:lpstr>Mine Identification</vt:lpstr>
      <vt:lpstr>Mine Identification</vt:lpstr>
      <vt:lpstr>Mine Identification</vt:lpstr>
      <vt:lpstr>Probability of Forced Labor</vt:lpstr>
      <vt:lpstr>Probability of Forced Labor</vt:lpstr>
      <vt:lpstr>Probability of Forced Labor</vt:lpstr>
      <vt:lpstr>Probability of Forced Labor</vt:lpstr>
      <vt:lpstr>Probability of Forced Labor</vt:lpstr>
      <vt:lpstr>Probability of Forced Labor</vt:lpstr>
      <vt:lpstr>Machine Learning Package</vt:lpstr>
      <vt:lpstr>Machine Learning Package</vt:lpstr>
      <vt:lpstr>Questions and Feedback</vt:lpstr>
      <vt:lpstr>Questions and Feedback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Skyler Barlow</dc:creator>
  <cp:lastModifiedBy>Skyler Barlow</cp:lastModifiedBy>
  <cp:revision>68</cp:revision>
  <dcterms:created xsi:type="dcterms:W3CDTF">2021-02-16T15:10:35Z</dcterms:created>
  <dcterms:modified xsi:type="dcterms:W3CDTF">2021-03-12T15:01:34Z</dcterms:modified>
</cp:coreProperties>
</file>