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9" r:id="rId22"/>
    <p:sldId id="278"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713" autoAdjust="0"/>
  </p:normalViewPr>
  <p:slideViewPr>
    <p:cSldViewPr>
      <p:cViewPr varScale="1">
        <p:scale>
          <a:sx n="69" d="100"/>
          <a:sy n="69" d="100"/>
        </p:scale>
        <p:origin x="-6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246" y="135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9ED04-ECD3-4D42-A093-78C8ED001F59}" type="doc">
      <dgm:prSet loTypeId="urn:microsoft.com/office/officeart/2005/8/layout/hProcess11" loCatId="process" qsTypeId="urn:microsoft.com/office/officeart/2005/8/quickstyle/3d1" qsCatId="3D" csTypeId="urn:microsoft.com/office/officeart/2005/8/colors/accent6_2" csCatId="accent6" phldr="1"/>
      <dgm:spPr/>
    </dgm:pt>
    <dgm:pt modelId="{2AE3B0FE-24DE-4864-A691-685303993C1A}">
      <dgm:prSet phldrT="[Text]"/>
      <dgm:spPr/>
      <dgm:t>
        <a:bodyPr/>
        <a:lstStyle/>
        <a:p>
          <a:r>
            <a:rPr lang="en-US" dirty="0" smtClean="0"/>
            <a:t>MAY</a:t>
          </a:r>
          <a:endParaRPr lang="en-US" dirty="0"/>
        </a:p>
      </dgm:t>
    </dgm:pt>
    <dgm:pt modelId="{4B94E206-CF57-44C4-B1CB-E4A7EB877467}" type="parTrans" cxnId="{63B781C6-B598-4DDB-BD85-A9E0B348C449}">
      <dgm:prSet/>
      <dgm:spPr/>
      <dgm:t>
        <a:bodyPr/>
        <a:lstStyle/>
        <a:p>
          <a:endParaRPr lang="en-US"/>
        </a:p>
      </dgm:t>
    </dgm:pt>
    <dgm:pt modelId="{19C42CCB-FB0F-4B84-A576-204E07752106}" type="sibTrans" cxnId="{63B781C6-B598-4DDB-BD85-A9E0B348C449}">
      <dgm:prSet/>
      <dgm:spPr/>
      <dgm:t>
        <a:bodyPr/>
        <a:lstStyle/>
        <a:p>
          <a:endParaRPr lang="en-US"/>
        </a:p>
      </dgm:t>
    </dgm:pt>
    <dgm:pt modelId="{2FB4BC64-7EF8-475B-A9F6-EF9681F2D6FA}">
      <dgm:prSet phldrT="[Text]"/>
      <dgm:spPr/>
      <dgm:t>
        <a:bodyPr/>
        <a:lstStyle/>
        <a:p>
          <a:pPr algn="l"/>
          <a:r>
            <a:rPr lang="en-US" dirty="0" smtClean="0"/>
            <a:t>JULY</a:t>
          </a:r>
          <a:endParaRPr lang="en-US" dirty="0"/>
        </a:p>
      </dgm:t>
    </dgm:pt>
    <dgm:pt modelId="{7C5D3F4B-B1B1-438F-B2CD-BFDEF6042D3B}" type="parTrans" cxnId="{28B458E9-5B6D-4EE9-82F5-5FC8E9F39BC1}">
      <dgm:prSet/>
      <dgm:spPr/>
      <dgm:t>
        <a:bodyPr/>
        <a:lstStyle/>
        <a:p>
          <a:endParaRPr lang="en-US"/>
        </a:p>
      </dgm:t>
    </dgm:pt>
    <dgm:pt modelId="{AEED677D-33BD-45B2-8588-221CDDDBA786}" type="sibTrans" cxnId="{28B458E9-5B6D-4EE9-82F5-5FC8E9F39BC1}">
      <dgm:prSet/>
      <dgm:spPr/>
      <dgm:t>
        <a:bodyPr/>
        <a:lstStyle/>
        <a:p>
          <a:endParaRPr lang="en-US"/>
        </a:p>
      </dgm:t>
    </dgm:pt>
    <dgm:pt modelId="{C86B2CE5-267C-461E-9075-B5A2783ED507}">
      <dgm:prSet phldrT="[Text]"/>
      <dgm:spPr/>
      <dgm:t>
        <a:bodyPr/>
        <a:lstStyle/>
        <a:p>
          <a:r>
            <a:rPr lang="en-US" dirty="0" smtClean="0"/>
            <a:t>SEPTEMBER</a:t>
          </a:r>
          <a:endParaRPr lang="en-US" dirty="0"/>
        </a:p>
      </dgm:t>
    </dgm:pt>
    <dgm:pt modelId="{C91401A7-2462-4AC9-ADED-1EBE17082C89}" type="parTrans" cxnId="{F0DF1903-E461-4834-B8E5-4A3C2638CE4C}">
      <dgm:prSet/>
      <dgm:spPr/>
      <dgm:t>
        <a:bodyPr/>
        <a:lstStyle/>
        <a:p>
          <a:endParaRPr lang="en-US"/>
        </a:p>
      </dgm:t>
    </dgm:pt>
    <dgm:pt modelId="{B4654904-4C7E-480D-A874-F6922B7A4511}" type="sibTrans" cxnId="{F0DF1903-E461-4834-B8E5-4A3C2638CE4C}">
      <dgm:prSet/>
      <dgm:spPr/>
      <dgm:t>
        <a:bodyPr/>
        <a:lstStyle/>
        <a:p>
          <a:endParaRPr lang="en-US"/>
        </a:p>
      </dgm:t>
    </dgm:pt>
    <dgm:pt modelId="{85A5011A-7E0D-49C4-BECA-B1B404A53EF8}">
      <dgm:prSet phldrT="[Text]"/>
      <dgm:spPr/>
      <dgm:t>
        <a:bodyPr/>
        <a:lstStyle/>
        <a:p>
          <a:r>
            <a:rPr lang="en-US" dirty="0" smtClean="0"/>
            <a:t>Incorporate peer reviews</a:t>
          </a:r>
          <a:endParaRPr lang="en-US" dirty="0"/>
        </a:p>
      </dgm:t>
    </dgm:pt>
    <dgm:pt modelId="{D979ECF8-7014-4825-A5C2-89BEBC3B2C2B}" type="parTrans" cxnId="{3BD9C31E-0CF6-4620-8B5C-2A8548029E52}">
      <dgm:prSet/>
      <dgm:spPr/>
      <dgm:t>
        <a:bodyPr/>
        <a:lstStyle/>
        <a:p>
          <a:endParaRPr lang="en-US"/>
        </a:p>
      </dgm:t>
    </dgm:pt>
    <dgm:pt modelId="{D8A21432-3D22-4F42-92DB-37930EF3A258}" type="sibTrans" cxnId="{3BD9C31E-0CF6-4620-8B5C-2A8548029E52}">
      <dgm:prSet/>
      <dgm:spPr/>
      <dgm:t>
        <a:bodyPr/>
        <a:lstStyle/>
        <a:p>
          <a:endParaRPr lang="en-US"/>
        </a:p>
      </dgm:t>
    </dgm:pt>
    <dgm:pt modelId="{2297173D-6BDF-4E8C-941F-9534C9BF87F6}">
      <dgm:prSet phldrT="[Text]"/>
      <dgm:spPr/>
      <dgm:t>
        <a:bodyPr/>
        <a:lstStyle/>
        <a:p>
          <a:r>
            <a:rPr lang="en-US" dirty="0" smtClean="0"/>
            <a:t>Poll of land surveyors</a:t>
          </a:r>
          <a:endParaRPr lang="en-US" dirty="0"/>
        </a:p>
      </dgm:t>
    </dgm:pt>
    <dgm:pt modelId="{06215736-E52F-4916-BED1-358B2DC077C8}" type="parTrans" cxnId="{2A5C97C1-5D80-4378-A4EC-CD2C03A9E2F0}">
      <dgm:prSet/>
      <dgm:spPr/>
      <dgm:t>
        <a:bodyPr/>
        <a:lstStyle/>
        <a:p>
          <a:endParaRPr lang="en-US"/>
        </a:p>
      </dgm:t>
    </dgm:pt>
    <dgm:pt modelId="{082FDADB-3452-4475-ABA8-061DF0D99247}" type="sibTrans" cxnId="{2A5C97C1-5D80-4378-A4EC-CD2C03A9E2F0}">
      <dgm:prSet/>
      <dgm:spPr/>
      <dgm:t>
        <a:bodyPr/>
        <a:lstStyle/>
        <a:p>
          <a:endParaRPr lang="en-US"/>
        </a:p>
      </dgm:t>
    </dgm:pt>
    <dgm:pt modelId="{4CFE915C-5FAA-4424-BBC6-32ED338D5B93}">
      <dgm:prSet phldrT="[Text]"/>
      <dgm:spPr/>
      <dgm:t>
        <a:bodyPr/>
        <a:lstStyle/>
        <a:p>
          <a:pPr algn="l"/>
          <a:r>
            <a:rPr lang="en-US" i="1" dirty="0" smtClean="0"/>
            <a:t>Boundary Control and Legal Principles</a:t>
          </a:r>
          <a:endParaRPr lang="en-US" i="1" dirty="0"/>
        </a:p>
      </dgm:t>
    </dgm:pt>
    <dgm:pt modelId="{BBC4F35D-1B33-4F28-A894-A63597CEF69C}" type="parTrans" cxnId="{77489DB6-2DE6-4676-948D-7A7B24C26479}">
      <dgm:prSet/>
      <dgm:spPr/>
      <dgm:t>
        <a:bodyPr/>
        <a:lstStyle/>
        <a:p>
          <a:endParaRPr lang="en-US"/>
        </a:p>
      </dgm:t>
    </dgm:pt>
    <dgm:pt modelId="{C3A7179F-9186-4672-8FDC-65C82B773198}" type="sibTrans" cxnId="{77489DB6-2DE6-4676-948D-7A7B24C26479}">
      <dgm:prSet/>
      <dgm:spPr/>
      <dgm:t>
        <a:bodyPr/>
        <a:lstStyle/>
        <a:p>
          <a:endParaRPr lang="en-US"/>
        </a:p>
      </dgm:t>
    </dgm:pt>
    <dgm:pt modelId="{4ADC93A0-4F25-4F5E-B8EF-29AADD119DC6}">
      <dgm:prSet phldrT="[Text]"/>
      <dgm:spPr/>
      <dgm:t>
        <a:bodyPr/>
        <a:lstStyle/>
        <a:p>
          <a:pPr algn="l"/>
          <a:r>
            <a:rPr lang="en-US" i="1" dirty="0" smtClean="0"/>
            <a:t>Evidence and Procedures for Boundary Location</a:t>
          </a:r>
          <a:endParaRPr lang="en-US" i="1" dirty="0"/>
        </a:p>
      </dgm:t>
    </dgm:pt>
    <dgm:pt modelId="{DD6307C3-05BE-4693-9485-D71191253C2F}" type="parTrans" cxnId="{B468F283-A329-496C-BBE0-628ED7065209}">
      <dgm:prSet/>
      <dgm:spPr/>
      <dgm:t>
        <a:bodyPr/>
        <a:lstStyle/>
        <a:p>
          <a:endParaRPr lang="en-US"/>
        </a:p>
      </dgm:t>
    </dgm:pt>
    <dgm:pt modelId="{C6215257-6966-44DC-8D47-8B2CF1B3A986}" type="sibTrans" cxnId="{B468F283-A329-496C-BBE0-628ED7065209}">
      <dgm:prSet/>
      <dgm:spPr/>
      <dgm:t>
        <a:bodyPr/>
        <a:lstStyle/>
        <a:p>
          <a:endParaRPr lang="en-US"/>
        </a:p>
      </dgm:t>
    </dgm:pt>
    <dgm:pt modelId="{98453288-69A9-4D33-9C68-7228ABF11D00}">
      <dgm:prSet phldrT="[Text]"/>
      <dgm:spPr/>
      <dgm:t>
        <a:bodyPr/>
        <a:lstStyle/>
        <a:p>
          <a:r>
            <a:rPr lang="en-US" dirty="0" smtClean="0"/>
            <a:t>URISA Conference, Providence, Rhode Island</a:t>
          </a:r>
          <a:endParaRPr lang="en-US" dirty="0"/>
        </a:p>
      </dgm:t>
    </dgm:pt>
    <dgm:pt modelId="{56ADA47C-6DFF-479D-97E3-642ED7547FA2}" type="parTrans" cxnId="{E14F3B73-5DB0-4DDB-88F9-5694F856179F}">
      <dgm:prSet/>
      <dgm:spPr/>
      <dgm:t>
        <a:bodyPr/>
        <a:lstStyle/>
        <a:p>
          <a:endParaRPr lang="en-US"/>
        </a:p>
      </dgm:t>
    </dgm:pt>
    <dgm:pt modelId="{92501A9D-5AC9-483C-8EA6-DB0153600549}" type="sibTrans" cxnId="{E14F3B73-5DB0-4DDB-88F9-5694F856179F}">
      <dgm:prSet/>
      <dgm:spPr/>
      <dgm:t>
        <a:bodyPr/>
        <a:lstStyle/>
        <a:p>
          <a:endParaRPr lang="en-US"/>
        </a:p>
      </dgm:t>
    </dgm:pt>
    <dgm:pt modelId="{45EF088B-376D-445A-8C5B-1CB7C5B6EAFA}">
      <dgm:prSet phldrT="[Text]"/>
      <dgm:spPr/>
      <dgm:t>
        <a:bodyPr/>
        <a:lstStyle/>
        <a:p>
          <a:r>
            <a:rPr lang="en-US" dirty="0" smtClean="0"/>
            <a:t>Revise and Submit final paper</a:t>
          </a:r>
          <a:endParaRPr lang="en-US" dirty="0"/>
        </a:p>
      </dgm:t>
    </dgm:pt>
    <dgm:pt modelId="{02F0CF85-E269-467D-A6E7-61492A976561}" type="parTrans" cxnId="{989104F6-CF7F-476B-A0CC-D8EB045411C8}">
      <dgm:prSet/>
      <dgm:spPr/>
      <dgm:t>
        <a:bodyPr/>
        <a:lstStyle/>
        <a:p>
          <a:endParaRPr lang="en-US"/>
        </a:p>
      </dgm:t>
    </dgm:pt>
    <dgm:pt modelId="{C856F806-BD3F-49E5-9C1F-396702A45190}" type="sibTrans" cxnId="{989104F6-CF7F-476B-A0CC-D8EB045411C8}">
      <dgm:prSet/>
      <dgm:spPr/>
      <dgm:t>
        <a:bodyPr/>
        <a:lstStyle/>
        <a:p>
          <a:endParaRPr lang="en-US"/>
        </a:p>
      </dgm:t>
    </dgm:pt>
    <dgm:pt modelId="{771C4969-17B9-4DC1-9CC7-3172F5B4614F}">
      <dgm:prSet phldrT="[Text]"/>
      <dgm:spPr/>
      <dgm:t>
        <a:bodyPr/>
        <a:lstStyle/>
        <a:p>
          <a:pPr algn="l"/>
          <a:r>
            <a:rPr lang="en-US" dirty="0" smtClean="0"/>
            <a:t>JUNE</a:t>
          </a:r>
          <a:endParaRPr lang="en-US" dirty="0"/>
        </a:p>
      </dgm:t>
    </dgm:pt>
    <dgm:pt modelId="{FF18EFEB-023D-450C-BE53-E88FF0EB61ED}" type="parTrans" cxnId="{6CF605A5-A45E-4780-9D24-E2FF19FDC11C}">
      <dgm:prSet/>
      <dgm:spPr/>
      <dgm:t>
        <a:bodyPr/>
        <a:lstStyle/>
        <a:p>
          <a:endParaRPr lang="en-US"/>
        </a:p>
      </dgm:t>
    </dgm:pt>
    <dgm:pt modelId="{792A2A1A-B16A-4BD7-9B52-F48BFB0BCEEE}" type="sibTrans" cxnId="{6CF605A5-A45E-4780-9D24-E2FF19FDC11C}">
      <dgm:prSet/>
      <dgm:spPr/>
      <dgm:t>
        <a:bodyPr/>
        <a:lstStyle/>
        <a:p>
          <a:endParaRPr lang="en-US"/>
        </a:p>
      </dgm:t>
    </dgm:pt>
    <dgm:pt modelId="{6D26760C-8D6F-470D-9C37-8DAD3E9C6DD1}">
      <dgm:prSet phldrT="[Text]"/>
      <dgm:spPr/>
      <dgm:t>
        <a:bodyPr/>
        <a:lstStyle/>
        <a:p>
          <a:pPr algn="l"/>
          <a:r>
            <a:rPr lang="en-US" dirty="0" err="1" smtClean="0"/>
            <a:t>SaGES</a:t>
          </a:r>
          <a:r>
            <a:rPr lang="en-US" dirty="0" smtClean="0"/>
            <a:t>/FIG Conference, Tyler, Texas</a:t>
          </a:r>
          <a:endParaRPr lang="en-US" dirty="0"/>
        </a:p>
      </dgm:t>
    </dgm:pt>
    <dgm:pt modelId="{999DB601-1DFD-48BD-8236-1D6B07142431}" type="parTrans" cxnId="{72C82088-C7A7-4173-924E-0E93DBDBEB68}">
      <dgm:prSet/>
      <dgm:spPr/>
      <dgm:t>
        <a:bodyPr/>
        <a:lstStyle/>
        <a:p>
          <a:endParaRPr lang="en-US"/>
        </a:p>
      </dgm:t>
    </dgm:pt>
    <dgm:pt modelId="{18F6ED39-1C41-4A3C-AB7A-32F77AC55DF6}" type="sibTrans" cxnId="{72C82088-C7A7-4173-924E-0E93DBDBEB68}">
      <dgm:prSet/>
      <dgm:spPr/>
      <dgm:t>
        <a:bodyPr/>
        <a:lstStyle/>
        <a:p>
          <a:endParaRPr lang="en-US"/>
        </a:p>
      </dgm:t>
    </dgm:pt>
    <dgm:pt modelId="{3AE0BF9F-7F4D-4E0C-9C87-FFE393015C66}">
      <dgm:prSet phldrT="[Text]"/>
      <dgm:spPr/>
      <dgm:t>
        <a:bodyPr/>
        <a:lstStyle/>
        <a:p>
          <a:pPr algn="l"/>
          <a:r>
            <a:rPr lang="en-US" i="0" dirty="0" smtClean="0"/>
            <a:t>AUGUST</a:t>
          </a:r>
          <a:endParaRPr lang="en-US" i="0" dirty="0"/>
        </a:p>
      </dgm:t>
    </dgm:pt>
    <dgm:pt modelId="{B6DD18AB-F86F-4F28-8C69-6ABE6AF6CEE4}" type="parTrans" cxnId="{FA6450B9-A18A-4394-8646-AEBD62F5607D}">
      <dgm:prSet/>
      <dgm:spPr/>
      <dgm:t>
        <a:bodyPr/>
        <a:lstStyle/>
        <a:p>
          <a:endParaRPr lang="en-US"/>
        </a:p>
      </dgm:t>
    </dgm:pt>
    <dgm:pt modelId="{06979685-653E-4363-A5ED-00B14F0BB69A}" type="sibTrans" cxnId="{FA6450B9-A18A-4394-8646-AEBD62F5607D}">
      <dgm:prSet/>
      <dgm:spPr/>
      <dgm:t>
        <a:bodyPr/>
        <a:lstStyle/>
        <a:p>
          <a:endParaRPr lang="en-US"/>
        </a:p>
      </dgm:t>
    </dgm:pt>
    <dgm:pt modelId="{3BB5A8FF-7AA6-42F6-A4EA-0CFADADA7F3F}">
      <dgm:prSet phldrT="[Text]"/>
      <dgm:spPr/>
      <dgm:t>
        <a:bodyPr/>
        <a:lstStyle/>
        <a:p>
          <a:pPr algn="l"/>
          <a:r>
            <a:rPr lang="en-US" i="0" dirty="0" smtClean="0"/>
            <a:t>Revision</a:t>
          </a:r>
          <a:endParaRPr lang="en-US" i="0" dirty="0"/>
        </a:p>
      </dgm:t>
    </dgm:pt>
    <dgm:pt modelId="{C9788E74-FFD8-47E6-BE2A-52D93BC1EAD8}" type="parTrans" cxnId="{D03687C3-8D60-4612-8346-C6E9158F355A}">
      <dgm:prSet/>
      <dgm:spPr/>
      <dgm:t>
        <a:bodyPr/>
        <a:lstStyle/>
        <a:p>
          <a:endParaRPr lang="en-US"/>
        </a:p>
      </dgm:t>
    </dgm:pt>
    <dgm:pt modelId="{9C250868-987A-4F88-84A4-EA7DBFDC9645}" type="sibTrans" cxnId="{D03687C3-8D60-4612-8346-C6E9158F355A}">
      <dgm:prSet/>
      <dgm:spPr/>
      <dgm:t>
        <a:bodyPr/>
        <a:lstStyle/>
        <a:p>
          <a:endParaRPr lang="en-US"/>
        </a:p>
      </dgm:t>
    </dgm:pt>
    <dgm:pt modelId="{58DD9ADB-7B16-42C3-AA15-D8C9D9718E02}" type="pres">
      <dgm:prSet presAssocID="{79A9ED04-ECD3-4D42-A093-78C8ED001F59}" presName="Name0" presStyleCnt="0">
        <dgm:presLayoutVars>
          <dgm:dir/>
          <dgm:resizeHandles val="exact"/>
        </dgm:presLayoutVars>
      </dgm:prSet>
      <dgm:spPr/>
    </dgm:pt>
    <dgm:pt modelId="{7DAD8D38-26E6-4202-8442-F7DDC5D1C09D}" type="pres">
      <dgm:prSet presAssocID="{79A9ED04-ECD3-4D42-A093-78C8ED001F59}" presName="arrow" presStyleLbl="bgShp" presStyleIdx="0" presStyleCnt="1" custScaleY="45454"/>
      <dgm:spPr/>
    </dgm:pt>
    <dgm:pt modelId="{EE3C0556-7164-4764-B2A0-AB8A43208408}" type="pres">
      <dgm:prSet presAssocID="{79A9ED04-ECD3-4D42-A093-78C8ED001F59}" presName="points" presStyleCnt="0"/>
      <dgm:spPr/>
    </dgm:pt>
    <dgm:pt modelId="{C8DAFC7A-20BE-458D-BAFE-EB76F3A153F0}" type="pres">
      <dgm:prSet presAssocID="{2AE3B0FE-24DE-4864-A691-685303993C1A}" presName="compositeA" presStyleCnt="0"/>
      <dgm:spPr/>
    </dgm:pt>
    <dgm:pt modelId="{52653233-C1A5-4AEE-9C4B-FCF158F9B4FA}" type="pres">
      <dgm:prSet presAssocID="{2AE3B0FE-24DE-4864-A691-685303993C1A}" presName="textA" presStyleLbl="revTx" presStyleIdx="0" presStyleCnt="5" custScaleX="102395">
        <dgm:presLayoutVars>
          <dgm:bulletEnabled val="1"/>
        </dgm:presLayoutVars>
      </dgm:prSet>
      <dgm:spPr/>
      <dgm:t>
        <a:bodyPr/>
        <a:lstStyle/>
        <a:p>
          <a:endParaRPr lang="en-US"/>
        </a:p>
      </dgm:t>
    </dgm:pt>
    <dgm:pt modelId="{9F1CE40D-0A77-4B77-8E80-13ECB4DB451F}" type="pres">
      <dgm:prSet presAssocID="{2AE3B0FE-24DE-4864-A691-685303993C1A}" presName="circleA" presStyleLbl="node1" presStyleIdx="0" presStyleCnt="5" custLinFactNeighborX="-69763" custLinFactNeighborY="-1948"/>
      <dgm:spPr/>
    </dgm:pt>
    <dgm:pt modelId="{8C5AA40B-9F94-4668-85B4-FB19368A0AA7}" type="pres">
      <dgm:prSet presAssocID="{2AE3B0FE-24DE-4864-A691-685303993C1A}" presName="spaceA" presStyleCnt="0"/>
      <dgm:spPr/>
    </dgm:pt>
    <dgm:pt modelId="{A11B3E9F-1137-4E9D-B5C8-D55DBA66DC2E}" type="pres">
      <dgm:prSet presAssocID="{19C42CCB-FB0F-4B84-A576-204E07752106}" presName="space" presStyleCnt="0"/>
      <dgm:spPr/>
    </dgm:pt>
    <dgm:pt modelId="{11CB3BED-C90A-470D-92E7-E52E2140D392}" type="pres">
      <dgm:prSet presAssocID="{771C4969-17B9-4DC1-9CC7-3172F5B4614F}" presName="compositeB" presStyleCnt="0"/>
      <dgm:spPr/>
    </dgm:pt>
    <dgm:pt modelId="{AEB1CBFD-1D39-4334-903D-FF8562742FEF}" type="pres">
      <dgm:prSet presAssocID="{771C4969-17B9-4DC1-9CC7-3172F5B4614F}" presName="textB" presStyleLbl="revTx" presStyleIdx="1" presStyleCnt="5" custLinFactNeighborX="3630" custLinFactNeighborY="974">
        <dgm:presLayoutVars>
          <dgm:bulletEnabled val="1"/>
        </dgm:presLayoutVars>
      </dgm:prSet>
      <dgm:spPr/>
      <dgm:t>
        <a:bodyPr/>
        <a:lstStyle/>
        <a:p>
          <a:endParaRPr lang="en-US"/>
        </a:p>
      </dgm:t>
    </dgm:pt>
    <dgm:pt modelId="{03462681-FBD1-4F3B-992F-1A806A1ED351}" type="pres">
      <dgm:prSet presAssocID="{771C4969-17B9-4DC1-9CC7-3172F5B4614F}" presName="circleB" presStyleLbl="node1" presStyleIdx="1" presStyleCnt="5" custLinFactNeighborX="-12068" custLinFactNeighborY="-1948"/>
      <dgm:spPr/>
    </dgm:pt>
    <dgm:pt modelId="{521E2B50-CD6C-4390-82C0-171BF3B4AFC5}" type="pres">
      <dgm:prSet presAssocID="{771C4969-17B9-4DC1-9CC7-3172F5B4614F}" presName="spaceB" presStyleCnt="0"/>
      <dgm:spPr/>
    </dgm:pt>
    <dgm:pt modelId="{BC18115D-82FF-41A8-9FA0-B8AD0CCB7C5A}" type="pres">
      <dgm:prSet presAssocID="{792A2A1A-B16A-4BD7-9B52-F48BFB0BCEEE}" presName="space" presStyleCnt="0"/>
      <dgm:spPr/>
    </dgm:pt>
    <dgm:pt modelId="{156C829D-F508-46EC-96CC-3F61B52A39DC}" type="pres">
      <dgm:prSet presAssocID="{2FB4BC64-7EF8-475B-A9F6-EF9681F2D6FA}" presName="compositeA" presStyleCnt="0"/>
      <dgm:spPr/>
    </dgm:pt>
    <dgm:pt modelId="{0FE9DFB9-A6BD-438D-A0A3-8D7068F0129F}" type="pres">
      <dgm:prSet presAssocID="{2FB4BC64-7EF8-475B-A9F6-EF9681F2D6FA}" presName="textA" presStyleLbl="revTx" presStyleIdx="2" presStyleCnt="5" custLinFactNeighborX="24825">
        <dgm:presLayoutVars>
          <dgm:bulletEnabled val="1"/>
        </dgm:presLayoutVars>
      </dgm:prSet>
      <dgm:spPr/>
      <dgm:t>
        <a:bodyPr/>
        <a:lstStyle/>
        <a:p>
          <a:endParaRPr lang="en-US"/>
        </a:p>
      </dgm:t>
    </dgm:pt>
    <dgm:pt modelId="{593F44F5-2A0C-454F-BA97-55CEBE8B9FA0}" type="pres">
      <dgm:prSet presAssocID="{2FB4BC64-7EF8-475B-A9F6-EF9681F2D6FA}" presName="circleA" presStyleLbl="node1" presStyleIdx="2" presStyleCnt="5" custLinFactNeighborX="89210" custLinFactNeighborY="-1948"/>
      <dgm:spPr/>
    </dgm:pt>
    <dgm:pt modelId="{29D2F285-4AF5-4095-85D1-E774257EDB56}" type="pres">
      <dgm:prSet presAssocID="{2FB4BC64-7EF8-475B-A9F6-EF9681F2D6FA}" presName="spaceA" presStyleCnt="0"/>
      <dgm:spPr/>
    </dgm:pt>
    <dgm:pt modelId="{992CE883-2587-4553-ADDD-7BCAED0B8A02}" type="pres">
      <dgm:prSet presAssocID="{AEED677D-33BD-45B2-8588-221CDDDBA786}" presName="space" presStyleCnt="0"/>
      <dgm:spPr/>
    </dgm:pt>
    <dgm:pt modelId="{2587C248-F10B-42ED-AAF8-020ED353F47F}" type="pres">
      <dgm:prSet presAssocID="{3AE0BF9F-7F4D-4E0C-9C87-FFE393015C66}" presName="compositeB" presStyleCnt="0"/>
      <dgm:spPr/>
    </dgm:pt>
    <dgm:pt modelId="{46B68964-3D76-4B2B-A06C-B9C3B8F1C8B5}" type="pres">
      <dgm:prSet presAssocID="{3AE0BF9F-7F4D-4E0C-9C87-FFE393015C66}" presName="textB" presStyleLbl="revTx" presStyleIdx="3" presStyleCnt="5" custLinFactNeighborX="40973" custLinFactNeighborY="974">
        <dgm:presLayoutVars>
          <dgm:bulletEnabled val="1"/>
        </dgm:presLayoutVars>
      </dgm:prSet>
      <dgm:spPr/>
      <dgm:t>
        <a:bodyPr/>
        <a:lstStyle/>
        <a:p>
          <a:endParaRPr lang="en-US"/>
        </a:p>
      </dgm:t>
    </dgm:pt>
    <dgm:pt modelId="{A61AAFDA-7DB9-4100-A124-410F5F85DBAE}" type="pres">
      <dgm:prSet presAssocID="{3AE0BF9F-7F4D-4E0C-9C87-FFE393015C66}" presName="circleB" presStyleLbl="node1" presStyleIdx="3" presStyleCnt="5" custLinFactX="71007" custLinFactNeighborX="100000" custLinFactNeighborY="-1948"/>
      <dgm:spPr/>
    </dgm:pt>
    <dgm:pt modelId="{B248885F-1721-49CC-B80A-09923DB8CA9F}" type="pres">
      <dgm:prSet presAssocID="{3AE0BF9F-7F4D-4E0C-9C87-FFE393015C66}" presName="spaceB" presStyleCnt="0"/>
      <dgm:spPr/>
    </dgm:pt>
    <dgm:pt modelId="{54A2EB7B-1537-4318-8D08-A6DA7B30E604}" type="pres">
      <dgm:prSet presAssocID="{06979685-653E-4363-A5ED-00B14F0BB69A}" presName="space" presStyleCnt="0"/>
      <dgm:spPr/>
    </dgm:pt>
    <dgm:pt modelId="{FCCEDE4F-13CC-4911-97F0-63F7A37C618B}" type="pres">
      <dgm:prSet presAssocID="{C86B2CE5-267C-461E-9075-B5A2783ED507}" presName="compositeA" presStyleCnt="0"/>
      <dgm:spPr/>
    </dgm:pt>
    <dgm:pt modelId="{17078882-C44B-4801-BE38-ED5EF2D41A75}" type="pres">
      <dgm:prSet presAssocID="{C86B2CE5-267C-461E-9075-B5A2783ED507}" presName="textA" presStyleLbl="revTx" presStyleIdx="4" presStyleCnt="5" custScaleX="99522" custLinFactX="100000" custLinFactNeighborX="137346" custLinFactNeighborY="-487">
        <dgm:presLayoutVars>
          <dgm:bulletEnabled val="1"/>
        </dgm:presLayoutVars>
      </dgm:prSet>
      <dgm:spPr/>
      <dgm:t>
        <a:bodyPr/>
        <a:lstStyle/>
        <a:p>
          <a:endParaRPr lang="en-US"/>
        </a:p>
      </dgm:t>
    </dgm:pt>
    <dgm:pt modelId="{EEB02451-69B2-42A8-A62B-DAFF885326C7}" type="pres">
      <dgm:prSet presAssocID="{C86B2CE5-267C-461E-9075-B5A2783ED507}" presName="circleA" presStyleLbl="node1" presStyleIdx="4" presStyleCnt="5" custLinFactX="100000" custLinFactNeighborX="113843" custLinFactNeighborY="-1948"/>
      <dgm:spPr/>
    </dgm:pt>
    <dgm:pt modelId="{3630B727-7276-4D9F-BED7-1B6246997A41}" type="pres">
      <dgm:prSet presAssocID="{C86B2CE5-267C-461E-9075-B5A2783ED507}" presName="spaceA" presStyleCnt="0"/>
      <dgm:spPr/>
    </dgm:pt>
  </dgm:ptLst>
  <dgm:cxnLst>
    <dgm:cxn modelId="{E14F3B73-5DB0-4DDB-88F9-5694F856179F}" srcId="{C86B2CE5-267C-461E-9075-B5A2783ED507}" destId="{98453288-69A9-4D33-9C68-7228ABF11D00}" srcOrd="0" destOrd="0" parTransId="{56ADA47C-6DFF-479D-97E3-642ED7547FA2}" sibTransId="{92501A9D-5AC9-483C-8EA6-DB0153600549}"/>
    <dgm:cxn modelId="{77489DB6-2DE6-4676-948D-7A7B24C26479}" srcId="{2FB4BC64-7EF8-475B-A9F6-EF9681F2D6FA}" destId="{4CFE915C-5FAA-4424-BBC6-32ED338D5B93}" srcOrd="0" destOrd="0" parTransId="{BBC4F35D-1B33-4F28-A894-A63597CEF69C}" sibTransId="{C3A7179F-9186-4672-8FDC-65C82B773198}"/>
    <dgm:cxn modelId="{B9E9D590-0198-49F5-AF6F-FBD968318432}" type="presOf" srcId="{6D26760C-8D6F-470D-9C37-8DAD3E9C6DD1}" destId="{AEB1CBFD-1D39-4334-903D-FF8562742FEF}" srcOrd="0" destOrd="1" presId="urn:microsoft.com/office/officeart/2005/8/layout/hProcess11"/>
    <dgm:cxn modelId="{2A5C97C1-5D80-4378-A4EC-CD2C03A9E2F0}" srcId="{2AE3B0FE-24DE-4864-A691-685303993C1A}" destId="{2297173D-6BDF-4E8C-941F-9534C9BF87F6}" srcOrd="1" destOrd="0" parTransId="{06215736-E52F-4916-BED1-358B2DC077C8}" sibTransId="{082FDADB-3452-4475-ABA8-061DF0D99247}"/>
    <dgm:cxn modelId="{B468F283-A329-496C-BBE0-628ED7065209}" srcId="{2FB4BC64-7EF8-475B-A9F6-EF9681F2D6FA}" destId="{4ADC93A0-4F25-4F5E-B8EF-29AADD119DC6}" srcOrd="1" destOrd="0" parTransId="{DD6307C3-05BE-4693-9485-D71191253C2F}" sibTransId="{C6215257-6966-44DC-8D47-8B2CF1B3A986}"/>
    <dgm:cxn modelId="{10E4C6A2-4DD0-4680-AF54-96BCA13FC4E0}" type="presOf" srcId="{79A9ED04-ECD3-4D42-A093-78C8ED001F59}" destId="{58DD9ADB-7B16-42C3-AA15-D8C9D9718E02}" srcOrd="0" destOrd="0" presId="urn:microsoft.com/office/officeart/2005/8/layout/hProcess11"/>
    <dgm:cxn modelId="{D989CA08-0AD6-4EA4-9B59-132F6B08BF46}" type="presOf" srcId="{2AE3B0FE-24DE-4864-A691-685303993C1A}" destId="{52653233-C1A5-4AEE-9C4B-FCF158F9B4FA}" srcOrd="0" destOrd="0" presId="urn:microsoft.com/office/officeart/2005/8/layout/hProcess11"/>
    <dgm:cxn modelId="{2053799A-FE43-4464-8D44-806D8F034B65}" type="presOf" srcId="{45EF088B-376D-445A-8C5B-1CB7C5B6EAFA}" destId="{17078882-C44B-4801-BE38-ED5EF2D41A75}" srcOrd="0" destOrd="2" presId="urn:microsoft.com/office/officeart/2005/8/layout/hProcess11"/>
    <dgm:cxn modelId="{6CF605A5-A45E-4780-9D24-E2FF19FDC11C}" srcId="{79A9ED04-ECD3-4D42-A093-78C8ED001F59}" destId="{771C4969-17B9-4DC1-9CC7-3172F5B4614F}" srcOrd="1" destOrd="0" parTransId="{FF18EFEB-023D-450C-BE53-E88FF0EB61ED}" sibTransId="{792A2A1A-B16A-4BD7-9B52-F48BFB0BCEEE}"/>
    <dgm:cxn modelId="{D3A99C5F-453A-494C-889A-4004634381AC}" type="presOf" srcId="{771C4969-17B9-4DC1-9CC7-3172F5B4614F}" destId="{AEB1CBFD-1D39-4334-903D-FF8562742FEF}" srcOrd="0" destOrd="0" presId="urn:microsoft.com/office/officeart/2005/8/layout/hProcess11"/>
    <dgm:cxn modelId="{63B781C6-B598-4DDB-BD85-A9E0B348C449}" srcId="{79A9ED04-ECD3-4D42-A093-78C8ED001F59}" destId="{2AE3B0FE-24DE-4864-A691-685303993C1A}" srcOrd="0" destOrd="0" parTransId="{4B94E206-CF57-44C4-B1CB-E4A7EB877467}" sibTransId="{19C42CCB-FB0F-4B84-A576-204E07752106}"/>
    <dgm:cxn modelId="{FA6450B9-A18A-4394-8646-AEBD62F5607D}" srcId="{79A9ED04-ECD3-4D42-A093-78C8ED001F59}" destId="{3AE0BF9F-7F4D-4E0C-9C87-FFE393015C66}" srcOrd="3" destOrd="0" parTransId="{B6DD18AB-F86F-4F28-8C69-6ABE6AF6CEE4}" sibTransId="{06979685-653E-4363-A5ED-00B14F0BB69A}"/>
    <dgm:cxn modelId="{D03687C3-8D60-4612-8346-C6E9158F355A}" srcId="{3AE0BF9F-7F4D-4E0C-9C87-FFE393015C66}" destId="{3BB5A8FF-7AA6-42F6-A4EA-0CFADADA7F3F}" srcOrd="0" destOrd="0" parTransId="{C9788E74-FFD8-47E6-BE2A-52D93BC1EAD8}" sibTransId="{9C250868-987A-4F88-84A4-EA7DBFDC9645}"/>
    <dgm:cxn modelId="{30AA60EE-EAF1-4260-A417-80F60CE46068}" type="presOf" srcId="{3AE0BF9F-7F4D-4E0C-9C87-FFE393015C66}" destId="{46B68964-3D76-4B2B-A06C-B9C3B8F1C8B5}" srcOrd="0" destOrd="0" presId="urn:microsoft.com/office/officeart/2005/8/layout/hProcess11"/>
    <dgm:cxn modelId="{0B18BB3A-7404-406E-B588-C88911D0686E}" type="presOf" srcId="{2297173D-6BDF-4E8C-941F-9534C9BF87F6}" destId="{52653233-C1A5-4AEE-9C4B-FCF158F9B4FA}" srcOrd="0" destOrd="2" presId="urn:microsoft.com/office/officeart/2005/8/layout/hProcess11"/>
    <dgm:cxn modelId="{C64AC68F-509E-44F0-9CCE-ACC4214DD43D}" type="presOf" srcId="{4CFE915C-5FAA-4424-BBC6-32ED338D5B93}" destId="{0FE9DFB9-A6BD-438D-A0A3-8D7068F0129F}" srcOrd="0" destOrd="1" presId="urn:microsoft.com/office/officeart/2005/8/layout/hProcess11"/>
    <dgm:cxn modelId="{72C82088-C7A7-4173-924E-0E93DBDBEB68}" srcId="{771C4969-17B9-4DC1-9CC7-3172F5B4614F}" destId="{6D26760C-8D6F-470D-9C37-8DAD3E9C6DD1}" srcOrd="0" destOrd="0" parTransId="{999DB601-1DFD-48BD-8236-1D6B07142431}" sibTransId="{18F6ED39-1C41-4A3C-AB7A-32F77AC55DF6}"/>
    <dgm:cxn modelId="{989104F6-CF7F-476B-A0CC-D8EB045411C8}" srcId="{C86B2CE5-267C-461E-9075-B5A2783ED507}" destId="{45EF088B-376D-445A-8C5B-1CB7C5B6EAFA}" srcOrd="1" destOrd="0" parTransId="{02F0CF85-E269-467D-A6E7-61492A976561}" sibTransId="{C856F806-BD3F-49E5-9C1F-396702A45190}"/>
    <dgm:cxn modelId="{F0DF1903-E461-4834-B8E5-4A3C2638CE4C}" srcId="{79A9ED04-ECD3-4D42-A093-78C8ED001F59}" destId="{C86B2CE5-267C-461E-9075-B5A2783ED507}" srcOrd="4" destOrd="0" parTransId="{C91401A7-2462-4AC9-ADED-1EBE17082C89}" sibTransId="{B4654904-4C7E-480D-A874-F6922B7A4511}"/>
    <dgm:cxn modelId="{DB463DD5-FA61-4B3C-A9A8-2FA0B0CCCF4F}" type="presOf" srcId="{98453288-69A9-4D33-9C68-7228ABF11D00}" destId="{17078882-C44B-4801-BE38-ED5EF2D41A75}" srcOrd="0" destOrd="1" presId="urn:microsoft.com/office/officeart/2005/8/layout/hProcess11"/>
    <dgm:cxn modelId="{3BD9C31E-0CF6-4620-8B5C-2A8548029E52}" srcId="{2AE3B0FE-24DE-4864-A691-685303993C1A}" destId="{85A5011A-7E0D-49C4-BECA-B1B404A53EF8}" srcOrd="0" destOrd="0" parTransId="{D979ECF8-7014-4825-A5C2-89BEBC3B2C2B}" sibTransId="{D8A21432-3D22-4F42-92DB-37930EF3A258}"/>
    <dgm:cxn modelId="{D4DA6A81-6229-470D-A2DB-885BC0797EA4}" type="presOf" srcId="{C86B2CE5-267C-461E-9075-B5A2783ED507}" destId="{17078882-C44B-4801-BE38-ED5EF2D41A75}" srcOrd="0" destOrd="0" presId="urn:microsoft.com/office/officeart/2005/8/layout/hProcess11"/>
    <dgm:cxn modelId="{28B458E9-5B6D-4EE9-82F5-5FC8E9F39BC1}" srcId="{79A9ED04-ECD3-4D42-A093-78C8ED001F59}" destId="{2FB4BC64-7EF8-475B-A9F6-EF9681F2D6FA}" srcOrd="2" destOrd="0" parTransId="{7C5D3F4B-B1B1-438F-B2CD-BFDEF6042D3B}" sibTransId="{AEED677D-33BD-45B2-8588-221CDDDBA786}"/>
    <dgm:cxn modelId="{BA224862-64FE-4F3A-9B10-0586D70C3507}" type="presOf" srcId="{85A5011A-7E0D-49C4-BECA-B1B404A53EF8}" destId="{52653233-C1A5-4AEE-9C4B-FCF158F9B4FA}" srcOrd="0" destOrd="1" presId="urn:microsoft.com/office/officeart/2005/8/layout/hProcess11"/>
    <dgm:cxn modelId="{C775A82A-2AE2-46F0-BFEF-F38EC3768B22}" type="presOf" srcId="{2FB4BC64-7EF8-475B-A9F6-EF9681F2D6FA}" destId="{0FE9DFB9-A6BD-438D-A0A3-8D7068F0129F}" srcOrd="0" destOrd="0" presId="urn:microsoft.com/office/officeart/2005/8/layout/hProcess11"/>
    <dgm:cxn modelId="{0692DB88-9C97-4791-816D-432213D87F46}" type="presOf" srcId="{3BB5A8FF-7AA6-42F6-A4EA-0CFADADA7F3F}" destId="{46B68964-3D76-4B2B-A06C-B9C3B8F1C8B5}" srcOrd="0" destOrd="1" presId="urn:microsoft.com/office/officeart/2005/8/layout/hProcess11"/>
    <dgm:cxn modelId="{AF8D5A65-58BD-4BE4-A04F-38E4637A501E}" type="presOf" srcId="{4ADC93A0-4F25-4F5E-B8EF-29AADD119DC6}" destId="{0FE9DFB9-A6BD-438D-A0A3-8D7068F0129F}" srcOrd="0" destOrd="2" presId="urn:microsoft.com/office/officeart/2005/8/layout/hProcess11"/>
    <dgm:cxn modelId="{D5BA2AE6-5C26-4E3B-8D1B-9851AFFAA1D0}" type="presParOf" srcId="{58DD9ADB-7B16-42C3-AA15-D8C9D9718E02}" destId="{7DAD8D38-26E6-4202-8442-F7DDC5D1C09D}" srcOrd="0" destOrd="0" presId="urn:microsoft.com/office/officeart/2005/8/layout/hProcess11"/>
    <dgm:cxn modelId="{7E9E175D-AE3A-45B1-A335-F2FE89C5572D}" type="presParOf" srcId="{58DD9ADB-7B16-42C3-AA15-D8C9D9718E02}" destId="{EE3C0556-7164-4764-B2A0-AB8A43208408}" srcOrd="1" destOrd="0" presId="urn:microsoft.com/office/officeart/2005/8/layout/hProcess11"/>
    <dgm:cxn modelId="{6C0779D2-85C7-4D56-90EE-76F95200C227}" type="presParOf" srcId="{EE3C0556-7164-4764-B2A0-AB8A43208408}" destId="{C8DAFC7A-20BE-458D-BAFE-EB76F3A153F0}" srcOrd="0" destOrd="0" presId="urn:microsoft.com/office/officeart/2005/8/layout/hProcess11"/>
    <dgm:cxn modelId="{6AC7199A-3827-41D9-88D0-BB3280218A9F}" type="presParOf" srcId="{C8DAFC7A-20BE-458D-BAFE-EB76F3A153F0}" destId="{52653233-C1A5-4AEE-9C4B-FCF158F9B4FA}" srcOrd="0" destOrd="0" presId="urn:microsoft.com/office/officeart/2005/8/layout/hProcess11"/>
    <dgm:cxn modelId="{019C37C8-F3B7-427B-BD79-8C3C54F7EB4A}" type="presParOf" srcId="{C8DAFC7A-20BE-458D-BAFE-EB76F3A153F0}" destId="{9F1CE40D-0A77-4B77-8E80-13ECB4DB451F}" srcOrd="1" destOrd="0" presId="urn:microsoft.com/office/officeart/2005/8/layout/hProcess11"/>
    <dgm:cxn modelId="{4E124D66-6A76-4E95-93D2-BE133EFE0666}" type="presParOf" srcId="{C8DAFC7A-20BE-458D-BAFE-EB76F3A153F0}" destId="{8C5AA40B-9F94-4668-85B4-FB19368A0AA7}" srcOrd="2" destOrd="0" presId="urn:microsoft.com/office/officeart/2005/8/layout/hProcess11"/>
    <dgm:cxn modelId="{74D2A07E-10AC-4EB5-A2D2-C5DCF8E3409E}" type="presParOf" srcId="{EE3C0556-7164-4764-B2A0-AB8A43208408}" destId="{A11B3E9F-1137-4E9D-B5C8-D55DBA66DC2E}" srcOrd="1" destOrd="0" presId="urn:microsoft.com/office/officeart/2005/8/layout/hProcess11"/>
    <dgm:cxn modelId="{FEF555B0-4462-4285-B89E-19A94599C99E}" type="presParOf" srcId="{EE3C0556-7164-4764-B2A0-AB8A43208408}" destId="{11CB3BED-C90A-470D-92E7-E52E2140D392}" srcOrd="2" destOrd="0" presId="urn:microsoft.com/office/officeart/2005/8/layout/hProcess11"/>
    <dgm:cxn modelId="{4886FC84-FEAC-43A2-A036-941DA48648C6}" type="presParOf" srcId="{11CB3BED-C90A-470D-92E7-E52E2140D392}" destId="{AEB1CBFD-1D39-4334-903D-FF8562742FEF}" srcOrd="0" destOrd="0" presId="urn:microsoft.com/office/officeart/2005/8/layout/hProcess11"/>
    <dgm:cxn modelId="{64E29988-BFE2-4D4B-A28D-9296B3DBE0B3}" type="presParOf" srcId="{11CB3BED-C90A-470D-92E7-E52E2140D392}" destId="{03462681-FBD1-4F3B-992F-1A806A1ED351}" srcOrd="1" destOrd="0" presId="urn:microsoft.com/office/officeart/2005/8/layout/hProcess11"/>
    <dgm:cxn modelId="{40387C91-7EE9-4E1B-8EC0-C876753FC80E}" type="presParOf" srcId="{11CB3BED-C90A-470D-92E7-E52E2140D392}" destId="{521E2B50-CD6C-4390-82C0-171BF3B4AFC5}" srcOrd="2" destOrd="0" presId="urn:microsoft.com/office/officeart/2005/8/layout/hProcess11"/>
    <dgm:cxn modelId="{EC485426-A3EF-4465-A84C-2C896C37832A}" type="presParOf" srcId="{EE3C0556-7164-4764-B2A0-AB8A43208408}" destId="{BC18115D-82FF-41A8-9FA0-B8AD0CCB7C5A}" srcOrd="3" destOrd="0" presId="urn:microsoft.com/office/officeart/2005/8/layout/hProcess11"/>
    <dgm:cxn modelId="{4B1990FF-F037-41B1-85CB-FBC13AD645F1}" type="presParOf" srcId="{EE3C0556-7164-4764-B2A0-AB8A43208408}" destId="{156C829D-F508-46EC-96CC-3F61B52A39DC}" srcOrd="4" destOrd="0" presId="urn:microsoft.com/office/officeart/2005/8/layout/hProcess11"/>
    <dgm:cxn modelId="{74E4FB70-712A-42BE-AED5-55D7286C6365}" type="presParOf" srcId="{156C829D-F508-46EC-96CC-3F61B52A39DC}" destId="{0FE9DFB9-A6BD-438D-A0A3-8D7068F0129F}" srcOrd="0" destOrd="0" presId="urn:microsoft.com/office/officeart/2005/8/layout/hProcess11"/>
    <dgm:cxn modelId="{7080A8A2-D1A0-4B75-B18D-D14DC126237C}" type="presParOf" srcId="{156C829D-F508-46EC-96CC-3F61B52A39DC}" destId="{593F44F5-2A0C-454F-BA97-55CEBE8B9FA0}" srcOrd="1" destOrd="0" presId="urn:microsoft.com/office/officeart/2005/8/layout/hProcess11"/>
    <dgm:cxn modelId="{4A840038-C246-4B8B-BD4A-BB0207040D8E}" type="presParOf" srcId="{156C829D-F508-46EC-96CC-3F61B52A39DC}" destId="{29D2F285-4AF5-4095-85D1-E774257EDB56}" srcOrd="2" destOrd="0" presId="urn:microsoft.com/office/officeart/2005/8/layout/hProcess11"/>
    <dgm:cxn modelId="{34A3F849-6B14-48FB-8E99-5374DD69D64F}" type="presParOf" srcId="{EE3C0556-7164-4764-B2A0-AB8A43208408}" destId="{992CE883-2587-4553-ADDD-7BCAED0B8A02}" srcOrd="5" destOrd="0" presId="urn:microsoft.com/office/officeart/2005/8/layout/hProcess11"/>
    <dgm:cxn modelId="{38BF6419-B0AF-4DF2-B713-5059A5AA6CCE}" type="presParOf" srcId="{EE3C0556-7164-4764-B2A0-AB8A43208408}" destId="{2587C248-F10B-42ED-AAF8-020ED353F47F}" srcOrd="6" destOrd="0" presId="urn:microsoft.com/office/officeart/2005/8/layout/hProcess11"/>
    <dgm:cxn modelId="{CDC0EA2F-DC59-4105-B1D7-3B5C416D1D1A}" type="presParOf" srcId="{2587C248-F10B-42ED-AAF8-020ED353F47F}" destId="{46B68964-3D76-4B2B-A06C-B9C3B8F1C8B5}" srcOrd="0" destOrd="0" presId="urn:microsoft.com/office/officeart/2005/8/layout/hProcess11"/>
    <dgm:cxn modelId="{E6729543-101D-47DE-8540-566FC8C0C8A2}" type="presParOf" srcId="{2587C248-F10B-42ED-AAF8-020ED353F47F}" destId="{A61AAFDA-7DB9-4100-A124-410F5F85DBAE}" srcOrd="1" destOrd="0" presId="urn:microsoft.com/office/officeart/2005/8/layout/hProcess11"/>
    <dgm:cxn modelId="{FA4D211B-6C45-4CC1-AEDA-E65D8D477E8D}" type="presParOf" srcId="{2587C248-F10B-42ED-AAF8-020ED353F47F}" destId="{B248885F-1721-49CC-B80A-09923DB8CA9F}" srcOrd="2" destOrd="0" presId="urn:microsoft.com/office/officeart/2005/8/layout/hProcess11"/>
    <dgm:cxn modelId="{81966098-7A92-4901-900E-E7C22FD10FAE}" type="presParOf" srcId="{EE3C0556-7164-4764-B2A0-AB8A43208408}" destId="{54A2EB7B-1537-4318-8D08-A6DA7B30E604}" srcOrd="7" destOrd="0" presId="urn:microsoft.com/office/officeart/2005/8/layout/hProcess11"/>
    <dgm:cxn modelId="{4F1ABF88-08DE-4604-81C8-3B4441E09A8C}" type="presParOf" srcId="{EE3C0556-7164-4764-B2A0-AB8A43208408}" destId="{FCCEDE4F-13CC-4911-97F0-63F7A37C618B}" srcOrd="8" destOrd="0" presId="urn:microsoft.com/office/officeart/2005/8/layout/hProcess11"/>
    <dgm:cxn modelId="{57E0EEBD-9794-488A-B3CC-6D276E9A8EE3}" type="presParOf" srcId="{FCCEDE4F-13CC-4911-97F0-63F7A37C618B}" destId="{17078882-C44B-4801-BE38-ED5EF2D41A75}" srcOrd="0" destOrd="0" presId="urn:microsoft.com/office/officeart/2005/8/layout/hProcess11"/>
    <dgm:cxn modelId="{FE89E00E-A4E8-4DF3-B09F-6167F9C49F9F}" type="presParOf" srcId="{FCCEDE4F-13CC-4911-97F0-63F7A37C618B}" destId="{EEB02451-69B2-42A8-A62B-DAFF885326C7}" srcOrd="1" destOrd="0" presId="urn:microsoft.com/office/officeart/2005/8/layout/hProcess11"/>
    <dgm:cxn modelId="{278EB0BE-9BAC-42E2-9EDF-3B00F6274956}" type="presParOf" srcId="{FCCEDE4F-13CC-4911-97F0-63F7A37C618B}" destId="{3630B727-7276-4D9F-BED7-1B6246997A41}"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15745-A424-43F5-BBA8-65266BCAC934}"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1972B-849B-404E-A90C-879C8E54EB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800600"/>
          </a:xfrm>
        </p:spPr>
        <p:txBody>
          <a:bodyPr>
            <a:normAutofit/>
          </a:bodyPr>
          <a:lstStyle/>
          <a:p>
            <a:r>
              <a:rPr lang="en-US" dirty="0" smtClean="0"/>
              <a:t>Hello.</a:t>
            </a:r>
            <a:r>
              <a:rPr lang="en-US" baseline="0" dirty="0" smtClean="0"/>
              <a:t>  I’m Bruce Barrow, my advisor</a:t>
            </a:r>
            <a:r>
              <a:rPr lang="en-US" dirty="0" smtClean="0"/>
              <a:t> is Karen </a:t>
            </a:r>
            <a:r>
              <a:rPr lang="en-US" dirty="0" err="1" smtClean="0"/>
              <a:t>Schuckman</a:t>
            </a:r>
            <a:r>
              <a:rPr lang="en-US" dirty="0" smtClean="0"/>
              <a:t>,</a:t>
            </a:r>
            <a:r>
              <a:rPr lang="en-US" baseline="0" dirty="0" smtClean="0"/>
              <a:t> and this is The Undivided Garment:  Plats, Parcel Fabric, and GIS.</a:t>
            </a:r>
            <a:r>
              <a:rPr lang="en-US" dirty="0" smtClean="0"/>
              <a:t>  Land surveying is an ancient profession which has developed measurement technology, professional standards, and legal principles in society over thousands of years.  In the United States, the relation of land surveyors, as measurement experts, to the courts that define property ownership is intimate and long-standing.  Geographic Information Systems is a fifty year old technology that organizes and analyzes geographic information with computer programs.  It is a major force in the modern digital age.  There is a clash of cultures between the historic prerogatives of land surveying and the powerful innovations of GIS.  The global perspective and new technologies of GIS challenge land surveyors to broaden their vision, and the established culture of land surveying in society challenges GIS to meet its standards.  Environmental Systems Research Institute’s Parcel Fabric dataset may help to reconcile the conflicting cultures.  </a:t>
            </a:r>
            <a:r>
              <a:rPr lang="en-US" baseline="0" dirty="0" smtClean="0"/>
              <a:t>Let’s explore together the parcel fabric creative process, its relationship to land surveying, and its potential advantages for government, land records professionals, and the public.  We will consider</a:t>
            </a:r>
            <a:r>
              <a:rPr lang="en-US" dirty="0" smtClean="0"/>
              <a:t> the answers to two questions:  Does the parcel fabric dataset provide an advanced method of land records management?  Does the parcel fabric map rise to the level of a legal description of property?</a:t>
            </a:r>
          </a:p>
          <a:p>
            <a:endParaRPr lang="en-US" dirty="0" smtClean="0"/>
          </a:p>
          <a:p>
            <a:endParaRPr lang="en-US" dirty="0" smtClean="0"/>
          </a:p>
          <a:p>
            <a:endParaRPr lang="en-US" dirty="0" smtClean="0"/>
          </a:p>
          <a:p>
            <a:endParaRPr lang="en-US" dirty="0" smtClean="0"/>
          </a:p>
          <a:p>
            <a:endParaRPr lang="en-US" dirty="0" smtClean="0"/>
          </a:p>
          <a:p>
            <a:r>
              <a:rPr lang="en-US" dirty="0" smtClean="0"/>
              <a:t>See Slide 23 for graphic citations.</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Bureau of Land Management's National Integrated Land System is currently missing in action.  If you go to BLM's </a:t>
            </a:r>
            <a:r>
              <a:rPr lang="en-US" dirty="0" err="1" smtClean="0"/>
              <a:t>GeoCommunicator</a:t>
            </a:r>
            <a:r>
              <a:rPr lang="en-US" dirty="0" smtClean="0"/>
              <a:t> website, which was its NILS information portal to the public, you will find the following notices:</a:t>
            </a:r>
          </a:p>
          <a:p>
            <a:pPr marL="457200"/>
            <a:r>
              <a:rPr lang="en-US" dirty="0" smtClean="0"/>
              <a:t>On February 25, 2011 the BLM removed most of the data layers from the </a:t>
            </a:r>
            <a:r>
              <a:rPr lang="en-US" dirty="0" err="1" smtClean="0"/>
              <a:t>GeoCommunicator</a:t>
            </a:r>
            <a:r>
              <a:rPr lang="en-US" dirty="0" smtClean="0"/>
              <a:t> map viewers.</a:t>
            </a:r>
          </a:p>
          <a:p>
            <a:pPr marL="457200"/>
            <a:r>
              <a:rPr lang="en-US" dirty="0" smtClean="0"/>
              <a:t>The data was removed over concerns of data quality. The Bureau is working to develop a means of supplying accurate data for the eliminated themes, but no time frames are available. As information becomes available we will post it on </a:t>
            </a:r>
            <a:r>
              <a:rPr lang="en-US" dirty="0" err="1" smtClean="0"/>
              <a:t>GeoCommunicator</a:t>
            </a:r>
            <a:r>
              <a:rPr lang="en-US" dirty="0" smtClean="0"/>
              <a:t>.  ("What's New," 2011)</a:t>
            </a:r>
          </a:p>
          <a:p>
            <a:r>
              <a:rPr lang="en-US" dirty="0" smtClean="0"/>
              <a:t>It appears that BLM will be fulfilling its Federal Geographic Data Committee mandate to develop a national cadastre without the National Integrated Land System ("Cadastral Subcommittee," 2012).</a:t>
            </a:r>
          </a:p>
          <a:p>
            <a:endParaRPr lang="en-US" dirty="0" smtClean="0"/>
          </a:p>
          <a:p>
            <a:endParaRPr lang="en-US" dirty="0" smtClean="0"/>
          </a:p>
          <a:p>
            <a:endParaRPr lang="en-US" dirty="0" smtClean="0"/>
          </a:p>
          <a:p>
            <a:endParaRPr lang="en-US" dirty="0" smtClean="0"/>
          </a:p>
          <a:p>
            <a:endParaRPr lang="en-US" dirty="0" smtClean="0"/>
          </a:p>
          <a:p>
            <a:r>
              <a:rPr lang="en-US" dirty="0" smtClean="0"/>
              <a:t>“</a:t>
            </a:r>
            <a:r>
              <a:rPr lang="en-US" dirty="0" err="1" smtClean="0"/>
              <a:t>GeoCommunicator</a:t>
            </a:r>
            <a:r>
              <a:rPr lang="en-US" dirty="0" smtClean="0"/>
              <a:t>” (Bureau of Land Management, 2011).</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ESRI designed the Tax Parcel Editing template, which includes the Local Government Information Model database schema, to help the most likely users of the Parcel Fabric data model to migrate their land records information into GIS.  Municipal, county, registry, and state agencies are the local government entities that ESRI would like to serve with the Parcel Fabric model.  I developed two workflows for this project to familiarize myself with the parcel fabric dataset and Parcel Editor tools.  The parcel data workflow included plats, survey monuments, line work, and a survey solution.  The parcel fabric workflow included the dataset, control points, migration, joining, labeling, and presentation. </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parcel data workflow prepared high quality data for import into the parcel fabric.  I chose a subdivision plan by Stanley </a:t>
            </a:r>
            <a:r>
              <a:rPr lang="en-US" dirty="0" err="1" smtClean="0"/>
              <a:t>Sweetser</a:t>
            </a:r>
            <a:r>
              <a:rPr lang="en-US" dirty="0" smtClean="0"/>
              <a:t>, prepared for Merchant and Cassidy of Yarmouth, Inc., in 1968, as the source of sample parcels to import into the parcel fabric.</a:t>
            </a:r>
          </a:p>
          <a:p>
            <a:endParaRPr lang="en-US" dirty="0" smtClean="0"/>
          </a:p>
          <a:p>
            <a:endParaRPr lang="en-US" dirty="0" smtClean="0"/>
          </a:p>
          <a:p>
            <a:endParaRPr lang="en-US" dirty="0" smtClean="0"/>
          </a:p>
          <a:p>
            <a:endParaRPr lang="en-US" dirty="0" smtClean="0"/>
          </a:p>
          <a:p>
            <a:endParaRPr lang="en-US" dirty="0" smtClean="0"/>
          </a:p>
          <a:p>
            <a:r>
              <a:rPr lang="en-US" dirty="0" smtClean="0"/>
              <a:t>“Subdivision Plan” (</a:t>
            </a:r>
            <a:r>
              <a:rPr lang="en-US" dirty="0" err="1" smtClean="0"/>
              <a:t>Sweetser</a:t>
            </a:r>
            <a:r>
              <a:rPr lang="en-US" dirty="0" smtClean="0"/>
              <a:t>, 1968).  ©2013.  All rights reserved.  Reproduced here for educational purposes only.</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Fifteen monuments were found in the field, some of questionable provenance, others were angle point bounds in the county road, Yarmouth town bounds, and property bounds.  The general condition of the bounds was good, but some were chipped or tipped.  They were all located with sub-centimeter accuracy GPS, in the NAD83 Massachusetts Mainland State Plane Coordinate System (US feet).</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Line work for the Merchant Avenue subdivision, North Dennis Road layout, and several other recorded plans was combined in </a:t>
            </a:r>
            <a:r>
              <a:rPr lang="en-US" dirty="0" err="1" smtClean="0"/>
              <a:t>Autocad</a:t>
            </a:r>
            <a:r>
              <a:rPr lang="en-US" dirty="0" smtClean="0"/>
              <a:t> Civil 3D to cover an area of approximately 0.4 of a square mile.  This large area was chosen to increase the selection of survey monuments for the project.</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Line work for fifteen parcels and the layout of Merchant Avenue was entered by bearing, distance, and curve data, as shown on the Merchant and Cassidy subdivision plan.  My attempt to hold consistently the 40 foot width of Merchant Avenue, which was called out on the plan, resulted in numerous closure errors ranging from 2 to 5 feet for property lines.  A different method of calculation closed the errors to invisible hundredths and revealed an anomalous width of 45 feet for a portion of the road layout, which was confirmed by scaling its distance from the paper plan.</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Analysis of plan data in relation to field data did not reveal a simple solution to the survey problem in this case.  The discrepancies between some of the older monuments and their plan equivalents ranged from 0.5 to 0.9 of a foot.  After consultation with three licensed professional land surveyors, I settled on a solution that included three monuments:  a Town of Yarmouth bound, a North Dennis Road bound, and a Merchant Avenue bound.  I held the Town of Yarmouth bound and rotated my plan onto the North Dennis Road bound 674 feet away.  At this orientation the Dennis Road bound differed from the plan by 0.09 of a foot for length and the Merchant Avenue bound, which was 1,299 feet away from the Yarmouth bound, differed from the plan by 0.08 of a foot for length and 22 seconds for bearing.  Given the purpose and parameters of the project, the availability of reliable monuments, and the disbursement of the three solution monuments over the project area, I believed that these numbers were acceptable.</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 opened my Yarmouth Parcel Fabric in an </a:t>
            </a:r>
            <a:r>
              <a:rPr lang="en-US" dirty="0" err="1" smtClean="0"/>
              <a:t>ArcMap</a:t>
            </a:r>
            <a:r>
              <a:rPr lang="en-US" dirty="0" smtClean="0"/>
              <a:t> drawing, and imported my control points, which were derived from the GPS locations of field monuments.  The parcel details construction grid was opened from the Parcel Editor toolbar.  The parcel lines I had defined in </a:t>
            </a:r>
            <a:r>
              <a:rPr lang="en-US" dirty="0" err="1" smtClean="0"/>
              <a:t>Autocad</a:t>
            </a:r>
            <a:r>
              <a:rPr lang="en-US" dirty="0" smtClean="0"/>
              <a:t> were added as a </a:t>
            </a:r>
            <a:r>
              <a:rPr lang="en-US" dirty="0" err="1" smtClean="0"/>
              <a:t>polyline</a:t>
            </a:r>
            <a:r>
              <a:rPr lang="en-US" dirty="0" smtClean="0"/>
              <a:t> layer to </a:t>
            </a:r>
            <a:r>
              <a:rPr lang="en-US" dirty="0" err="1" smtClean="0"/>
              <a:t>ArcMap</a:t>
            </a:r>
            <a:r>
              <a:rPr lang="en-US" dirty="0" smtClean="0"/>
              <a:t>, selected, copied, and pasted into the empty construction grid.  The grid was immediately populated with the bearing, distance, and curve data provided by the lines.</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a:t>
            </a:r>
            <a:r>
              <a:rPr lang="en-US" dirty="0" err="1" smtClean="0"/>
              <a:t>Autocad</a:t>
            </a:r>
            <a:r>
              <a:rPr lang="en-US" dirty="0" smtClean="0"/>
              <a:t> lines were rendered as features in the map, from which parcels were built, </a:t>
            </a:r>
            <a:r>
              <a:rPr lang="en-US" dirty="0" err="1" smtClean="0"/>
              <a:t>georeferenced</a:t>
            </a:r>
            <a:r>
              <a:rPr lang="en-US" dirty="0" smtClean="0"/>
              <a:t> to control points, and joined to the parcel fabric, using the Join Parcel dialogue box tools.</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newborn Yarmouth Parcel Fabric.</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ancient Egyptians used simple surveying tools, basic mathematics, and astronomical observation to perform both boundary and construction surveys.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Greeks absorbed the methods of Egyptian land surveying after Alexander the </a:t>
            </a:r>
            <a:r>
              <a:rPr lang="en-US" sz="1200" kern="1200" dirty="0" err="1" smtClean="0">
                <a:solidFill>
                  <a:schemeClr val="tx1"/>
                </a:solidFill>
                <a:latin typeface="+mn-lt"/>
                <a:ea typeface="+mn-ea"/>
                <a:cs typeface="+mn-cs"/>
              </a:rPr>
              <a:t>Great's</a:t>
            </a:r>
            <a:r>
              <a:rPr lang="en-US" sz="1200" kern="1200" dirty="0" smtClean="0">
                <a:solidFill>
                  <a:schemeClr val="tx1"/>
                </a:solidFill>
                <a:latin typeface="+mn-lt"/>
                <a:ea typeface="+mn-ea"/>
                <a:cs typeface="+mn-cs"/>
              </a:rPr>
              <a:t> conquest of Egypt in 332 B.C.</a:t>
            </a:r>
          </a:p>
          <a:p>
            <a:endParaRPr lang="en-US" dirty="0" smtClean="0"/>
          </a:p>
          <a:p>
            <a:endParaRPr lang="en-US" dirty="0" smtClean="0"/>
          </a:p>
          <a:p>
            <a:endParaRPr lang="en-US" dirty="0" smtClean="0"/>
          </a:p>
          <a:p>
            <a:endParaRPr lang="en-US" dirty="0" smtClean="0"/>
          </a:p>
          <a:p>
            <a:endParaRPr lang="en-US" dirty="0" smtClean="0"/>
          </a:p>
          <a:p>
            <a:r>
              <a:rPr lang="en-US" dirty="0" smtClean="0"/>
              <a:t>“Ancient Egyptian Land </a:t>
            </a:r>
            <a:r>
              <a:rPr lang="en-US" dirty="0" err="1" smtClean="0"/>
              <a:t>Suveyors</a:t>
            </a:r>
            <a:r>
              <a:rPr lang="en-US" dirty="0" smtClean="0"/>
              <a:t>” (Crystal, </a:t>
            </a:r>
            <a:r>
              <a:rPr lang="en-US" dirty="0" err="1" smtClean="0"/>
              <a:t>n.d</a:t>
            </a:r>
            <a:r>
              <a:rPr lang="en-US" dirty="0" smtClean="0"/>
              <a:t>.).  ©1995-2013.  All rights reserved.  Reproduced here for educational purposes only.</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lines </a:t>
            </a:r>
            <a:r>
              <a:rPr lang="en-US" dirty="0" err="1" smtClean="0"/>
              <a:t>sublayer</a:t>
            </a:r>
            <a:r>
              <a:rPr lang="en-US" dirty="0" smtClean="0"/>
              <a:t> of the parcel fabric layer was labeled to show bearings, distances, radii and lengths of curves; the point </a:t>
            </a:r>
            <a:r>
              <a:rPr lang="en-US" dirty="0" err="1" smtClean="0"/>
              <a:t>sublayer</a:t>
            </a:r>
            <a:r>
              <a:rPr lang="en-US" dirty="0" smtClean="0"/>
              <a:t> was labeled to show State Plane coordinate values for the respective points; and parcels were labeled with the lot numbers assigned to them on the original paper plan.  The line labels demonstrate that the parcel fabric retains the record plan dimensions even after the new parcels have been adjusted by joining to an existing parcel fabric, or existing parcels have been altered by a least squares adjustment of the parcel fabric.  ESRI explains the emphasis on coordinates in the parcel fabric as follows:</a:t>
            </a:r>
          </a:p>
          <a:p>
            <a:pPr marL="457200"/>
            <a:r>
              <a:rPr lang="en-US" dirty="0" smtClean="0"/>
              <a:t>Spatial accuracy in the parcel fabric is improved and maintained through a fabric least-squares adjustment. Control points are processed together with recorded dimensions to derive new, more accurate coordinates for parcel corners. Line dimensions are not changed, but fabric point coordinates are updated. The result is an accurate coordinate-based cadastral system.  (</a:t>
            </a:r>
            <a:r>
              <a:rPr lang="en-US" i="1" dirty="0" err="1" smtClean="0"/>
              <a:t>ArcGIS</a:t>
            </a:r>
            <a:r>
              <a:rPr lang="en-US" i="1" dirty="0" smtClean="0"/>
              <a:t> 10.1 Help</a:t>
            </a:r>
            <a:r>
              <a:rPr lang="en-US" dirty="0" smtClean="0"/>
              <a:t>, 2012).</a:t>
            </a:r>
          </a:p>
          <a:p>
            <a:r>
              <a:rPr lang="en-US" dirty="0" smtClean="0"/>
              <a:t>ESRI recommends the use of coordinates supported by high accuracy GPS surveys to define lot corners and property boundaries.  In addition, the authority to accept least-squares adjustment should be restricted to qualified staff, who understand the method and what it says about the accuracy of coordinates in the organization's parcel fabric asset (</a:t>
            </a:r>
            <a:r>
              <a:rPr lang="en-US" i="1" dirty="0" err="1" smtClean="0"/>
              <a:t>ArcGIS</a:t>
            </a:r>
            <a:r>
              <a:rPr lang="en-US" i="1" dirty="0" smtClean="0"/>
              <a:t> 10.1 Help, </a:t>
            </a:r>
            <a:r>
              <a:rPr lang="en-US" dirty="0" smtClean="0"/>
              <a:t>2012).</a:t>
            </a:r>
          </a:p>
          <a:p>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The desire to consolidate land records and GIS information from local sources into regional datasets is apparent at the federal, state, and county levels of government.  Parcel Fabric supports the implementation of this vision with its advanced method of land records management, which will make good information more readily available to consumers.  Understanding something about Parcel Fabric and land surveying will help GIS professionals at all levels of government to participate in the national cadastre creative process, serve the public, and advance their careers.</a:t>
            </a:r>
          </a:p>
          <a:p>
            <a:endParaRPr lang="en-US" dirty="0" smtClean="0"/>
          </a:p>
          <a:p>
            <a:r>
              <a:rPr lang="en-US" dirty="0" smtClean="0"/>
              <a:t>The GIS profession needs the land records knowledge and expertise of licensed, professional land surveyors and experienced technicians as part of its Parcel Fabric endeavor.  The participation of professionals who understand and adhere to the standards of land measurement and legal principles of land surveying can only improve the credibility and performance of the Parcel Fabric data model.</a:t>
            </a:r>
          </a:p>
          <a:p>
            <a:endParaRPr lang="en-US" dirty="0" smtClean="0"/>
          </a:p>
          <a:p>
            <a:r>
              <a:rPr lang="en-US" dirty="0" smtClean="0"/>
              <a:t>GIS is relevant to land surveying, and many surveyors decided years ago that it was, when they added GPS/GIS technology and terminology to their work.  Land surveyors, as society’s authorized creators and </a:t>
            </a:r>
            <a:r>
              <a:rPr lang="en-US" dirty="0" err="1" smtClean="0"/>
              <a:t>retracers</a:t>
            </a:r>
            <a:r>
              <a:rPr lang="en-US" dirty="0" smtClean="0"/>
              <a:t> of </a:t>
            </a:r>
            <a:r>
              <a:rPr lang="en-US" dirty="0" err="1" smtClean="0"/>
              <a:t>boudary</a:t>
            </a:r>
            <a:r>
              <a:rPr lang="en-US" dirty="0" smtClean="0"/>
              <a:t> lines on the ground, will have an important role to play in helping the courts to determine the legal usefulness of GIS maps and land records.  I believe that land surveyors will find that GIS and the Parcel Fabric dataset broaden their perspectives, enhance their expertise, and increase demand for their services.  The courts in their respective jurisdictions will decree whether or not the parcel fabric map can be a legal record document of land ownership. </a:t>
            </a:r>
          </a:p>
        </p:txBody>
      </p:sp>
      <p:sp>
        <p:nvSpPr>
          <p:cNvPr id="4" name="Slide Number Placeholder 3"/>
          <p:cNvSpPr>
            <a:spLocks noGrp="1"/>
          </p:cNvSpPr>
          <p:nvPr>
            <p:ph type="sldNum" sz="quarter" idx="10"/>
          </p:nvPr>
        </p:nvSpPr>
        <p:spPr/>
        <p:txBody>
          <a:bodyPr/>
          <a:lstStyle/>
          <a:p>
            <a:fld id="{7991972B-849B-404E-A90C-879C8E54EB3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normAutofit/>
          </a:bodyPr>
          <a:lstStyle/>
          <a:p>
            <a:r>
              <a:rPr lang="en-US" dirty="0" smtClean="0"/>
              <a:t>May – Apply peer review comments to the paper.  Do a poll of public and private sector land surveyors to </a:t>
            </a:r>
            <a:r>
              <a:rPr lang="en-US" dirty="0" err="1" smtClean="0"/>
              <a:t>guage</a:t>
            </a:r>
            <a:r>
              <a:rPr lang="en-US" dirty="0" smtClean="0"/>
              <a:t> their awareness, use, and opinions of GIS and the Parcel Fabric dataset.</a:t>
            </a:r>
          </a:p>
          <a:p>
            <a:endParaRPr lang="en-US" dirty="0" smtClean="0"/>
          </a:p>
          <a:p>
            <a:r>
              <a:rPr lang="en-US" dirty="0" smtClean="0"/>
              <a:t>June – Present The Undivided Garment at the Surveying and </a:t>
            </a:r>
            <a:r>
              <a:rPr lang="en-US" dirty="0" err="1" smtClean="0"/>
              <a:t>Geomatics</a:t>
            </a:r>
            <a:r>
              <a:rPr lang="en-US" dirty="0" smtClean="0"/>
              <a:t> Educators Society conference in Tyler, Texas.</a:t>
            </a:r>
          </a:p>
          <a:p>
            <a:endParaRPr lang="en-US" dirty="0" smtClean="0"/>
          </a:p>
          <a:p>
            <a:r>
              <a:rPr lang="en-US" dirty="0" smtClean="0"/>
              <a:t>July – Study </a:t>
            </a:r>
            <a:r>
              <a:rPr lang="en-US" i="1" dirty="0" smtClean="0"/>
              <a:t>Brown’s Boundary Control and Legal Principles</a:t>
            </a:r>
            <a:r>
              <a:rPr lang="en-US" dirty="0" smtClean="0"/>
              <a:t> and </a:t>
            </a:r>
            <a:r>
              <a:rPr lang="en-US" i="1" dirty="0" smtClean="0"/>
              <a:t>Evidence and Procedures of Boundary Location</a:t>
            </a:r>
            <a:r>
              <a:rPr lang="en-US" dirty="0" smtClean="0"/>
              <a:t>, both classic land surveying and boundary law reference books by </a:t>
            </a:r>
            <a:r>
              <a:rPr lang="en-US" dirty="0" err="1" smtClean="0"/>
              <a:t>Robillard</a:t>
            </a:r>
            <a:r>
              <a:rPr lang="en-US" dirty="0" smtClean="0"/>
              <a:t>, Wilson, and Brown.</a:t>
            </a:r>
          </a:p>
          <a:p>
            <a:endParaRPr lang="en-US" dirty="0" smtClean="0"/>
          </a:p>
          <a:p>
            <a:r>
              <a:rPr lang="en-US" dirty="0" smtClean="0"/>
              <a:t>August – Revise the paper in light of what I learn from the poll and </a:t>
            </a:r>
            <a:r>
              <a:rPr lang="en-US" dirty="0" err="1" smtClean="0"/>
              <a:t>Robillard</a:t>
            </a:r>
            <a:r>
              <a:rPr lang="en-US" dirty="0" smtClean="0"/>
              <a:t> et al.</a:t>
            </a:r>
          </a:p>
          <a:p>
            <a:endParaRPr lang="en-US" dirty="0" smtClean="0"/>
          </a:p>
          <a:p>
            <a:r>
              <a:rPr lang="en-US" dirty="0" smtClean="0"/>
              <a:t>September – Present The Undivided Garment at the Urban and Regional Information Systems Association conference in Providence, Rhode Island.  Do a final revision of the paper and submit it to Penn State.</a:t>
            </a:r>
          </a:p>
          <a:p>
            <a:endParaRPr lang="en-US" dirty="0" smtClean="0"/>
          </a:p>
          <a:p>
            <a:r>
              <a:rPr lang="en-US" dirty="0" smtClean="0"/>
              <a:t>Thank you.</a:t>
            </a:r>
          </a:p>
          <a:p>
            <a:endParaRPr lang="en-US" dirty="0" smtClean="0"/>
          </a:p>
          <a:p>
            <a:endParaRPr lang="en-US" dirty="0" smtClean="0"/>
          </a:p>
          <a:p>
            <a:endParaRPr lang="en-US" dirty="0" smtClean="0"/>
          </a:p>
          <a:p>
            <a:endParaRPr lang="en-US" dirty="0" smtClean="0"/>
          </a:p>
          <a:p>
            <a:endParaRPr lang="en-US" dirty="0" smtClean="0"/>
          </a:p>
          <a:p>
            <a:r>
              <a:rPr lang="en-US" dirty="0" smtClean="0"/>
              <a:t>See BBarrowFullNarrative.docx for script references.</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5800"/>
            <a:ext cx="5486400" cy="4114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91972B-849B-404E-A90C-879C8E54EB38}"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Thus it was that the Romans learned the fundamentals of land surveying from the Greeks.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Romans used the </a:t>
            </a:r>
            <a:r>
              <a:rPr lang="en-US" sz="1200" kern="1200" dirty="0" err="1" smtClean="0">
                <a:solidFill>
                  <a:schemeClr val="tx1"/>
                </a:solidFill>
                <a:latin typeface="+mn-lt"/>
                <a:ea typeface="+mn-ea"/>
                <a:cs typeface="+mn-cs"/>
              </a:rPr>
              <a:t>groma</a:t>
            </a:r>
            <a:r>
              <a:rPr lang="en-US" sz="1200" kern="1200" dirty="0" smtClean="0">
                <a:solidFill>
                  <a:schemeClr val="tx1"/>
                </a:solidFill>
                <a:latin typeface="+mn-lt"/>
                <a:ea typeface="+mn-ea"/>
                <a:cs typeface="+mn-cs"/>
              </a:rPr>
              <a:t>, an instrument modeled on an Egyptian tool, to establish perpendicular axes with their origin at the center of a square.</a:t>
            </a:r>
          </a:p>
          <a:p>
            <a:endParaRPr lang="en-US" dirty="0" smtClean="0"/>
          </a:p>
          <a:p>
            <a:endParaRPr lang="en-US" sz="1200" kern="1200" dirty="0" smtClean="0">
              <a:solidFill>
                <a:schemeClr val="tx1"/>
              </a:solidFill>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a:t>
            </a:r>
            <a:r>
              <a:rPr lang="en-US" dirty="0" err="1" smtClean="0"/>
              <a:t>Groma</a:t>
            </a:r>
            <a:r>
              <a:rPr lang="en-US" dirty="0" smtClean="0"/>
              <a:t>” (</a:t>
            </a:r>
            <a:r>
              <a:rPr lang="en-US" dirty="0" err="1" smtClean="0"/>
              <a:t>SPAart&amp;graphicdesign</a:t>
            </a:r>
            <a:r>
              <a:rPr lang="en-US" dirty="0" smtClean="0"/>
              <a:t>, </a:t>
            </a:r>
            <a:r>
              <a:rPr lang="en-US" dirty="0" err="1" smtClean="0"/>
              <a:t>n.d</a:t>
            </a:r>
            <a:r>
              <a:rPr lang="en-US" dirty="0" smtClean="0"/>
              <a:t>.).  ©1999-2013 </a:t>
            </a:r>
            <a:r>
              <a:rPr lang="en-US" dirty="0" err="1" smtClean="0"/>
              <a:t>ZuccherodiKanna</a:t>
            </a:r>
            <a:r>
              <a:rPr lang="en-US" dirty="0" smtClean="0"/>
              <a:t> </a:t>
            </a:r>
            <a:r>
              <a:rPr lang="en-US" dirty="0" err="1" smtClean="0"/>
              <a:t>s.n.c</a:t>
            </a:r>
            <a:r>
              <a:rPr lang="en-US" dirty="0" smtClean="0"/>
              <a:t>.  All rights reserved.  Reproduced here for educational purposes only.</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of the resulting quarters were then divided in the same manner for the desired number of single lots.  The axes were called the </a:t>
            </a:r>
            <a:r>
              <a:rPr lang="en-US" sz="1200" kern="1200" dirty="0" err="1" smtClean="0">
                <a:solidFill>
                  <a:schemeClr val="tx1"/>
                </a:solidFill>
                <a:latin typeface="+mn-lt"/>
                <a:ea typeface="+mn-ea"/>
                <a:cs typeface="+mn-cs"/>
              </a:rPr>
              <a:t>cardo</a:t>
            </a:r>
            <a:r>
              <a:rPr lang="en-US" sz="1200" kern="1200" dirty="0" smtClean="0">
                <a:solidFill>
                  <a:schemeClr val="tx1"/>
                </a:solidFill>
                <a:latin typeface="+mn-lt"/>
                <a:ea typeface="+mn-ea"/>
                <a:cs typeface="+mn-cs"/>
              </a:rPr>
              <a:t> and the </a:t>
            </a:r>
            <a:r>
              <a:rPr lang="en-US" sz="1200" kern="1200" dirty="0" err="1" smtClean="0">
                <a:solidFill>
                  <a:schemeClr val="tx1"/>
                </a:solidFill>
                <a:latin typeface="+mn-lt"/>
                <a:ea typeface="+mn-ea"/>
                <a:cs typeface="+mn-cs"/>
              </a:rPr>
              <a:t>decimanus</a:t>
            </a:r>
            <a:r>
              <a:rPr lang="en-US" sz="1200" kern="1200" dirty="0" smtClean="0">
                <a:solidFill>
                  <a:schemeClr val="tx1"/>
                </a:solidFill>
                <a:latin typeface="+mn-lt"/>
                <a:ea typeface="+mn-ea"/>
                <a:cs typeface="+mn-cs"/>
              </a:rPr>
              <a:t>, which were incorporated as ways within the development.  Earlier writers were not certain of their disposition with regard to north/south and east/west delineations (Rose, 1995).  However, contemporary writers state with confidence that the </a:t>
            </a:r>
            <a:r>
              <a:rPr lang="en-US" sz="1200" kern="1200" dirty="0" err="1" smtClean="0">
                <a:solidFill>
                  <a:schemeClr val="tx1"/>
                </a:solidFill>
                <a:latin typeface="+mn-lt"/>
                <a:ea typeface="+mn-ea"/>
                <a:cs typeface="+mn-cs"/>
              </a:rPr>
              <a:t>cardo</a:t>
            </a:r>
            <a:r>
              <a:rPr lang="en-US" sz="1200" kern="1200" dirty="0" smtClean="0">
                <a:solidFill>
                  <a:schemeClr val="tx1"/>
                </a:solidFill>
                <a:latin typeface="+mn-lt"/>
                <a:ea typeface="+mn-ea"/>
                <a:cs typeface="+mn-cs"/>
              </a:rPr>
              <a:t> was the north/south or y axis and the </a:t>
            </a:r>
            <a:r>
              <a:rPr lang="en-US" sz="1200" kern="1200" dirty="0" err="1" smtClean="0">
                <a:solidFill>
                  <a:schemeClr val="tx1"/>
                </a:solidFill>
                <a:latin typeface="+mn-lt"/>
                <a:ea typeface="+mn-ea"/>
                <a:cs typeface="+mn-cs"/>
              </a:rPr>
              <a:t>decimanus</a:t>
            </a:r>
            <a:r>
              <a:rPr lang="en-US" sz="1200" kern="1200" dirty="0" smtClean="0">
                <a:solidFill>
                  <a:schemeClr val="tx1"/>
                </a:solidFill>
                <a:latin typeface="+mn-lt"/>
                <a:ea typeface="+mn-ea"/>
                <a:cs typeface="+mn-cs"/>
              </a:rPr>
              <a:t> was the east/west or x axis of a Roman military or civil development (</a:t>
            </a:r>
            <a:r>
              <a:rPr lang="en-US" sz="1200" kern="1200" dirty="0" err="1" smtClean="0">
                <a:solidFill>
                  <a:schemeClr val="tx1"/>
                </a:solidFill>
                <a:latin typeface="+mn-lt"/>
                <a:ea typeface="+mn-ea"/>
                <a:cs typeface="+mn-cs"/>
              </a:rPr>
              <a:t>Cardo</a:t>
            </a:r>
            <a:r>
              <a:rPr lang="en-US" sz="1200" kern="1200" dirty="0" smtClean="0">
                <a:solidFill>
                  <a:schemeClr val="tx1"/>
                </a:solidFill>
                <a:latin typeface="+mn-lt"/>
                <a:ea typeface="+mn-ea"/>
                <a:cs typeface="+mn-cs"/>
              </a:rPr>
              <a:t>, 2013).  A chapel called the </a:t>
            </a:r>
            <a:r>
              <a:rPr lang="en-US" sz="1200" kern="1200" dirty="0" err="1" smtClean="0">
                <a:solidFill>
                  <a:schemeClr val="tx1"/>
                </a:solidFill>
                <a:latin typeface="+mn-lt"/>
                <a:ea typeface="+mn-ea"/>
                <a:cs typeface="+mn-cs"/>
              </a:rPr>
              <a:t>Lares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Compitales</a:t>
            </a:r>
            <a:r>
              <a:rPr lang="en-US" sz="1200" kern="1200" dirty="0" smtClean="0">
                <a:solidFill>
                  <a:schemeClr val="tx1"/>
                </a:solidFill>
                <a:latin typeface="+mn-lt"/>
                <a:ea typeface="+mn-ea"/>
                <a:cs typeface="+mn-cs"/>
              </a:rPr>
              <a:t> was erected at the crossroads (</a:t>
            </a:r>
            <a:r>
              <a:rPr lang="en-US" sz="1200" kern="1200" dirty="0" err="1" smtClean="0">
                <a:solidFill>
                  <a:schemeClr val="tx1"/>
                </a:solidFill>
                <a:latin typeface="+mn-lt"/>
                <a:ea typeface="+mn-ea"/>
                <a:cs typeface="+mn-cs"/>
              </a:rPr>
              <a:t>compitum</a:t>
            </a:r>
            <a:r>
              <a:rPr lang="en-US" sz="1200" kern="1200" dirty="0" smtClean="0">
                <a:solidFill>
                  <a:schemeClr val="tx1"/>
                </a:solidFill>
                <a:latin typeface="+mn-lt"/>
                <a:ea typeface="+mn-ea"/>
                <a:cs typeface="+mn-cs"/>
              </a:rPr>
              <a:t>) of four lots to house the god (</a:t>
            </a:r>
            <a:r>
              <a:rPr lang="en-US" sz="1200" kern="1200" dirty="0" err="1" smtClean="0">
                <a:solidFill>
                  <a:schemeClr val="tx1"/>
                </a:solidFill>
                <a:latin typeface="+mn-lt"/>
                <a:ea typeface="+mn-ea"/>
                <a:cs typeface="+mn-cs"/>
              </a:rPr>
              <a:t>Lar</a:t>
            </a:r>
            <a:r>
              <a:rPr lang="en-US" sz="1200" kern="1200" dirty="0" smtClean="0">
                <a:solidFill>
                  <a:schemeClr val="tx1"/>
                </a:solidFill>
                <a:latin typeface="+mn-lt"/>
                <a:ea typeface="+mn-ea"/>
                <a:cs typeface="+mn-cs"/>
              </a:rPr>
              <a:t>) of each lot, and to be the focus of religious observance by each land owner to the particular god of his lot (Rose, 1995).</a:t>
            </a:r>
          </a:p>
          <a:p>
            <a:endParaRPr lang="en-US" dirty="0" smtClean="0"/>
          </a:p>
          <a:p>
            <a:endParaRPr lang="en-US" sz="1200" kern="1200" dirty="0" smtClean="0">
              <a:solidFill>
                <a:schemeClr val="tx1"/>
              </a:solidFill>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endParaRPr lang="en-US" dirty="0" smtClean="0"/>
          </a:p>
          <a:p>
            <a:r>
              <a:rPr lang="en-US" dirty="0" smtClean="0"/>
              <a:t>“</a:t>
            </a:r>
            <a:r>
              <a:rPr lang="en-US" dirty="0" err="1" smtClean="0"/>
              <a:t>Cardo</a:t>
            </a:r>
            <a:r>
              <a:rPr lang="en-US" dirty="0" smtClean="0"/>
              <a:t> and </a:t>
            </a:r>
            <a:r>
              <a:rPr lang="en-US" dirty="0" err="1" smtClean="0"/>
              <a:t>Decamanus</a:t>
            </a:r>
            <a:r>
              <a:rPr lang="en-US" dirty="0" smtClean="0"/>
              <a:t>” (</a:t>
            </a:r>
            <a:r>
              <a:rPr lang="en-US" dirty="0" err="1" smtClean="0"/>
              <a:t>Generalitat</a:t>
            </a:r>
            <a:r>
              <a:rPr lang="en-US" dirty="0" smtClean="0"/>
              <a:t> de </a:t>
            </a:r>
            <a:r>
              <a:rPr lang="en-US" dirty="0" err="1" smtClean="0"/>
              <a:t>Catalunya</a:t>
            </a:r>
            <a:r>
              <a:rPr lang="en-US" dirty="0" smtClean="0"/>
              <a:t>, </a:t>
            </a:r>
            <a:r>
              <a:rPr lang="en-US" dirty="0" err="1" smtClean="0"/>
              <a:t>n.d</a:t>
            </a:r>
            <a:r>
              <a:rPr lang="en-US" dirty="0" smtClean="0"/>
              <a:t>.).  ©2013. All rights reserved.  Reproduced here for educational purposes only.</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ancient Roman land surveyor </a:t>
            </a:r>
            <a:r>
              <a:rPr lang="en-US" dirty="0" err="1" smtClean="0"/>
              <a:t>Siculus</a:t>
            </a:r>
            <a:r>
              <a:rPr lang="en-US" dirty="0" smtClean="0"/>
              <a:t> </a:t>
            </a:r>
            <a:r>
              <a:rPr lang="en-US" dirty="0" err="1" smtClean="0"/>
              <a:t>Flaccus</a:t>
            </a:r>
            <a:r>
              <a:rPr lang="en-US" dirty="0" smtClean="0"/>
              <a:t> describes the Roman reverence for boundary markers as follows:</a:t>
            </a:r>
          </a:p>
          <a:p>
            <a:pPr marL="457200"/>
            <a:r>
              <a:rPr lang="en-US" dirty="0" smtClean="0"/>
              <a:t>They used to stand the stones themselves on the surface of the ground near the places where they meant to dig holes and fix them.  The stones they would anoint, veil and garland.  In the holes made for the stones to go into, when they had made sacrifice and burned the flesh of the slain victim on blazing sticks, they would, with their heads veiled, let some of the blood drip, and also throw in incense and grain.  They would add honey-combs, wine, and other materials customary for the ritual of boundary-stones.  When all the offering was burned, they would set the stones on top of the hot ashes and then fix them carefully. (as cited in Rose, 1995, p. 16)</a:t>
            </a:r>
          </a:p>
          <a:p>
            <a:r>
              <a:rPr lang="en-US" dirty="0" smtClean="0"/>
              <a:t>With their simple tools and understanding of geometry, algebra, and trigonometry, the Romans translated their reverence for spatial distinctions into land management, civil engineering, and empire building ("Roman Surveying," </a:t>
            </a:r>
            <a:r>
              <a:rPr lang="en-US" dirty="0" err="1" smtClean="0"/>
              <a:t>n.d</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“Boundary Stone” (Knights, </a:t>
            </a:r>
            <a:r>
              <a:rPr lang="en-US" dirty="0" err="1" smtClean="0"/>
              <a:t>n.d</a:t>
            </a:r>
            <a:r>
              <a:rPr lang="en-US" dirty="0" smtClean="0"/>
              <a:t>.).  ©2013. All rights reserved.  Reproduced here for educational purposes only.</a:t>
            </a:r>
          </a:p>
        </p:txBody>
      </p:sp>
      <p:sp>
        <p:nvSpPr>
          <p:cNvPr id="4" name="Slide Number Placeholder 3"/>
          <p:cNvSpPr>
            <a:spLocks noGrp="1"/>
          </p:cNvSpPr>
          <p:nvPr>
            <p:ph type="sldNum" sz="quarter" idx="10"/>
          </p:nvPr>
        </p:nvSpPr>
        <p:spPr/>
        <p:txBody>
          <a:bodyPr/>
          <a:lstStyle/>
          <a:p>
            <a:fld id="{7991972B-849B-404E-A90C-879C8E54EB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English immigrants to America brought the metes and bounds method of describing land ownership with them from England.  Measurements of direction and distance were combined with references to physical features used to define boundaries on the ground, as shown in Diagram 1.  Physical features called out in this </a:t>
            </a:r>
            <a:r>
              <a:rPr lang="en-US" dirty="0" err="1" smtClean="0"/>
              <a:t>descripiton</a:t>
            </a:r>
            <a:r>
              <a:rPr lang="en-US" dirty="0" smtClean="0"/>
              <a:t> include a stone, the highway, a large stump, the oak tree, and the Doe River.</a:t>
            </a:r>
          </a:p>
          <a:p>
            <a:r>
              <a:rPr lang="en-US" dirty="0" smtClean="0"/>
              <a:t>Colonial surveying, and the descriptions associated with it, have improved with the use of sophisticated instruments and the development of professional standards for land surveying.  However, it may be that the colonial system demands a special attention to detail and capacity for good judgment from professional land surveyors.  The ability to discern another surveyor's intent from his plan, to compile information from plans with various, often assumed, coordinate systems, to assess the correspondence between field and plan data, and to arrive at the best solution to a given problem constitute the surveyor's art.</a:t>
            </a:r>
          </a:p>
          <a:p>
            <a:endParaRPr lang="en-US" dirty="0" smtClean="0"/>
          </a:p>
          <a:p>
            <a:endParaRPr lang="en-US" dirty="0" smtClean="0"/>
          </a:p>
          <a:p>
            <a:endParaRPr lang="en-US" dirty="0" smtClean="0"/>
          </a:p>
          <a:p>
            <a:endParaRPr lang="en-US" dirty="0" smtClean="0"/>
          </a:p>
          <a:p>
            <a:endParaRPr lang="en-US" dirty="0" smtClean="0"/>
          </a:p>
          <a:p>
            <a:r>
              <a:rPr lang="en-US" dirty="0" smtClean="0"/>
              <a:t>“Diagram 1” (Ingram – Hagen &amp; Co., PLC, </a:t>
            </a:r>
            <a:r>
              <a:rPr lang="en-US" dirty="0" err="1" smtClean="0"/>
              <a:t>n.d</a:t>
            </a:r>
            <a:r>
              <a:rPr lang="en-US" dirty="0" smtClean="0"/>
              <a:t>.).  ©2013.  All rights reserved.  Reproduced here for educational purposes only. </a:t>
            </a:r>
          </a:p>
        </p:txBody>
      </p:sp>
      <p:sp>
        <p:nvSpPr>
          <p:cNvPr id="4" name="Slide Number Placeholder 3"/>
          <p:cNvSpPr>
            <a:spLocks noGrp="1"/>
          </p:cNvSpPr>
          <p:nvPr>
            <p:ph type="sldNum" sz="quarter" idx="10"/>
          </p:nvPr>
        </p:nvSpPr>
        <p:spPr/>
        <p:txBody>
          <a:bodyPr/>
          <a:lstStyle/>
          <a:p>
            <a:fld id="{7991972B-849B-404E-A90C-879C8E54EB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800600"/>
          </a:xfrm>
        </p:spPr>
        <p:txBody>
          <a:bodyPr>
            <a:normAutofit/>
          </a:bodyPr>
          <a:lstStyle/>
          <a:p>
            <a:r>
              <a:rPr lang="en-US" sz="1200" kern="1200" dirty="0" smtClean="0">
                <a:solidFill>
                  <a:schemeClr val="tx1"/>
                </a:solidFill>
                <a:latin typeface="+mn-lt"/>
                <a:ea typeface="+mn-ea"/>
                <a:cs typeface="+mn-cs"/>
              </a:rPr>
              <a:t>President Thomas Jefferson, a land surveyor, proposed the concept of the Public Land Survey System (PLSS) after the Revolutionary War, as a way for the new country to manage its public lands west of the original colonies.  </a:t>
            </a:r>
            <a:r>
              <a:rPr lang="en-US" dirty="0" smtClean="0"/>
              <a:t>The PLSS divides the land into townships of 6 miles square in relation to a Principal Meridian and its perpendicular base line.  The system consists of 37 Principal Meridians.  One township is divided into 36 sections each of 1 mile square.  Sections are divided into quarters and quarter-quarters. The United States Bureau of Land Management, created in 1946, is the government agency currently responsible for maintaining the 200 year old archive of PLSS land records, surveying new lots on public land, and preserving the monuments set by historic public land surveys.  Survey monuments are an integral part of the PLSS cadastral system, providing accurate coordinate control points, and reinforcing legal descriptions of land on the ground  (The Public Land, 2013).</a:t>
            </a:r>
          </a:p>
          <a:p>
            <a:endParaRPr lang="en-US" sz="1200" kern="1200" dirty="0" smtClean="0">
              <a:solidFill>
                <a:schemeClr val="tx1"/>
              </a:solidFill>
              <a:latin typeface="+mn-lt"/>
              <a:ea typeface="+mn-ea"/>
              <a:cs typeface="+mn-cs"/>
            </a:endParaRPr>
          </a:p>
          <a:p>
            <a:r>
              <a:rPr lang="en-US" dirty="0" smtClean="0"/>
              <a:t>The PLSS sections correspond to the square plots laid out by Roman surveyors with their </a:t>
            </a:r>
            <a:r>
              <a:rPr lang="en-US" dirty="0" err="1" smtClean="0"/>
              <a:t>groma</a:t>
            </a:r>
            <a:r>
              <a:rPr lang="en-US" dirty="0" smtClean="0"/>
              <a:t>.  The American founding fathers looked to the Roman republic as an example of the kind of government they wanted to create.  It may be that Thomas Jefferson was inspired by the Roman system of  land management when he devised the original Public Land Survey System concept.</a:t>
            </a:r>
          </a:p>
          <a:p>
            <a:endParaRPr lang="en-US" dirty="0" smtClean="0"/>
          </a:p>
          <a:p>
            <a:endParaRPr lang="en-US" dirty="0" smtClean="0"/>
          </a:p>
          <a:p>
            <a:endParaRPr lang="en-US" dirty="0" smtClean="0"/>
          </a:p>
          <a:p>
            <a:endParaRPr lang="en-US" dirty="0" smtClean="0"/>
          </a:p>
          <a:p>
            <a:endParaRPr lang="en-US" sz="1200" kern="1200" dirty="0" smtClean="0">
              <a:solidFill>
                <a:schemeClr val="tx1"/>
              </a:solidFill>
              <a:latin typeface="+mn-lt"/>
              <a:ea typeface="+mn-ea"/>
              <a:cs typeface="+mn-cs"/>
            </a:endParaRPr>
          </a:p>
          <a:p>
            <a:r>
              <a:rPr lang="en-US" dirty="0" smtClean="0"/>
              <a:t>“Public Land Survey System” (United States Department of the Interior, 2013).</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Parcel Fabric is Environmental Systems Research Institute's (ESRI) current nomenclature for its </a:t>
            </a:r>
            <a:r>
              <a:rPr lang="en-US" dirty="0" smtClean="0"/>
              <a:t>system of managing land survey and records data in GIS.  It was introduced  with </a:t>
            </a:r>
            <a:r>
              <a:rPr lang="en-US" dirty="0" err="1" smtClean="0"/>
              <a:t>ArcGIS</a:t>
            </a:r>
            <a:r>
              <a:rPr lang="en-US" dirty="0" smtClean="0"/>
              <a:t> 10 in 2010, and includes the parcel </a:t>
            </a:r>
            <a:r>
              <a:rPr lang="en-US" sz="1200" kern="1200" dirty="0" smtClean="0">
                <a:solidFill>
                  <a:schemeClr val="tx1"/>
                </a:solidFill>
                <a:latin typeface="+mn-lt"/>
                <a:ea typeface="+mn-ea"/>
                <a:cs typeface="+mn-cs"/>
              </a:rPr>
              <a:t>data model, Parcel Editor toolbar, and Tax Parcel Editing template.  The parcel fabric dataset, is part of a feature dataset, which is stored in a </a:t>
            </a:r>
            <a:r>
              <a:rPr lang="en-US" sz="1200" kern="1200" dirty="0" err="1" smtClean="0">
                <a:solidFill>
                  <a:schemeClr val="tx1"/>
                </a:solidFill>
                <a:latin typeface="+mn-lt"/>
                <a:ea typeface="+mn-ea"/>
                <a:cs typeface="+mn-cs"/>
              </a:rPr>
              <a:t>geodatabase</a:t>
            </a:r>
            <a:r>
              <a:rPr lang="en-US" sz="1200" kern="1200" dirty="0" smtClean="0">
                <a:solidFill>
                  <a:schemeClr val="tx1"/>
                </a:solidFill>
                <a:latin typeface="+mn-lt"/>
                <a:ea typeface="+mn-ea"/>
                <a:cs typeface="+mn-cs"/>
              </a:rPr>
              <a:t>.  “</a:t>
            </a:r>
            <a:r>
              <a:rPr lang="en-US" dirty="0" smtClean="0"/>
              <a:t>A riddle wrapped in a mystery inside an enigma.”  </a:t>
            </a:r>
            <a:r>
              <a:rPr lang="en-US" sz="1200" kern="1200" dirty="0" smtClean="0">
                <a:solidFill>
                  <a:schemeClr val="tx1"/>
                </a:solidFill>
                <a:latin typeface="+mn-lt"/>
                <a:ea typeface="+mn-ea"/>
                <a:cs typeface="+mn-cs"/>
              </a:rPr>
              <a:t>The parcel fabric stores and represents the data collected and generated by land surveyors, indicated by plats (plans) of land, and recited by deeds and descriptions of property.  ESRI has developed a model and a method for uniting the specialized and highly skilled techniques of land measurement and land records professionals to the broader, but equally technical and conscientious, environment of geographic information systems.</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800600"/>
          </a:xfrm>
        </p:spPr>
        <p:txBody>
          <a:bodyPr>
            <a:normAutofit/>
          </a:bodyPr>
          <a:lstStyle/>
          <a:p>
            <a:r>
              <a:rPr lang="en-US" dirty="0" smtClean="0"/>
              <a:t>"The Federal Geographic Data Committee (FGDC) . . . promotes the coordinated development, use, sharing, and dissemination of geospatial data on a national basis" (Federal Geographic Data Committee, 2013).  The Cadastral Subcommittee of the FGDC is chaired by the Bureau of Land Management Cadastral Survey.  One of BLM's primary responsibilities as Cadastral Subcommittee is "the construction, publication and maintenance of the national cadastre" (FGDC, 2012). ESRI began its work with fabrics in its association with the United States Bureau of Land Management (BLM) and the United States Forest Service (USFS) in 1999.  "BLM contracted with ESRI Professional Services to design and implement the NILS enterprise GIS solution" (</a:t>
            </a:r>
            <a:r>
              <a:rPr lang="en-US" i="1" dirty="0" smtClean="0"/>
              <a:t>Land Records</a:t>
            </a:r>
            <a:r>
              <a:rPr lang="en-US" dirty="0" smtClean="0"/>
              <a:t>, 2006, p. 9).  The National Integrated Land System (NILS) promised to deliver "a seamless national dataset" and a "national multipurpose cadastre" (</a:t>
            </a:r>
            <a:r>
              <a:rPr lang="en-US" i="1" dirty="0" smtClean="0"/>
              <a:t>Land Records</a:t>
            </a:r>
            <a:r>
              <a:rPr lang="en-US" dirty="0" smtClean="0"/>
              <a:t>, 2006, p. 10).  In his 2008 POB magazine article about the NILS, Allen Hendrickson (2008) referred to the system's use of survey fabric, land description fabric, parcel fabric, and the national cadastre. Over time, ESRI simplified its model by adopting one parcel fabric, to which numerous methods, standards, templates, and workflows are applied in the land records and parcel maintenance design.</a:t>
            </a:r>
          </a:p>
          <a:p>
            <a:endParaRPr lang="en-US" dirty="0" smtClean="0"/>
          </a:p>
          <a:p>
            <a:endParaRPr lang="en-US" dirty="0" smtClean="0"/>
          </a:p>
          <a:p>
            <a:endParaRPr lang="en-US" dirty="0" smtClean="0"/>
          </a:p>
          <a:p>
            <a:endParaRPr lang="en-US" dirty="0" smtClean="0"/>
          </a:p>
          <a:p>
            <a:endParaRPr lang="en-US" dirty="0" smtClean="0"/>
          </a:p>
          <a:p>
            <a:r>
              <a:rPr lang="en-US" dirty="0" smtClean="0"/>
              <a:t>“FGDC Subcommittees” (Federal Geographic Data Committee, 2010).</a:t>
            </a:r>
          </a:p>
          <a:p>
            <a:r>
              <a:rPr lang="en-US" dirty="0" smtClean="0"/>
              <a:t>“Bureau of Land Management” (Department of the Interior, 2013).</a:t>
            </a:r>
          </a:p>
          <a:p>
            <a:r>
              <a:rPr lang="en-US" dirty="0" smtClean="0"/>
              <a:t>“US Forest Service” (Department of Agriculture, 2013).</a:t>
            </a:r>
            <a:endParaRPr lang="en-US" dirty="0"/>
          </a:p>
        </p:txBody>
      </p:sp>
      <p:sp>
        <p:nvSpPr>
          <p:cNvPr id="4" name="Slide Number Placeholder 3"/>
          <p:cNvSpPr>
            <a:spLocks noGrp="1"/>
          </p:cNvSpPr>
          <p:nvPr>
            <p:ph type="sldNum" sz="quarter" idx="10"/>
          </p:nvPr>
        </p:nvSpPr>
        <p:spPr/>
        <p:txBody>
          <a:bodyPr/>
          <a:lstStyle/>
          <a:p>
            <a:fld id="{7991972B-849B-404E-A90C-879C8E54EB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54F6E3-EA29-4602-B5D1-7B7A8B31469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4F6E3-EA29-4602-B5D1-7B7A8B31469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4F6E3-EA29-4602-B5D1-7B7A8B31469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4F6E3-EA29-4602-B5D1-7B7A8B31469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4F6E3-EA29-4602-B5D1-7B7A8B31469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54F6E3-EA29-4602-B5D1-7B7A8B314699}"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54F6E3-EA29-4602-B5D1-7B7A8B314699}" type="datetimeFigureOut">
              <a:rPr lang="en-US" smtClean="0"/>
              <a:pPr/>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54F6E3-EA29-4602-B5D1-7B7A8B314699}"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4F6E3-EA29-4602-B5D1-7B7A8B314699}" type="datetimeFigureOut">
              <a:rPr lang="en-US" smtClean="0"/>
              <a:pPr/>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4F6E3-EA29-4602-B5D1-7B7A8B314699}"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4F6E3-EA29-4602-B5D1-7B7A8B314699}"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6C59-7161-4F85-B6AB-E139BFEA2F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4F6E3-EA29-4602-B5D1-7B7A8B314699}" type="datetimeFigureOut">
              <a:rPr lang="en-US" smtClean="0"/>
              <a:pPr/>
              <a:t>5/13/2013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16C59-7161-4F85-B6AB-E139BFEA2F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1.em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www.geocommunicator.gov/GeoComm/index.htm" TargetMode="External"/><Relationship Id="rId3" Type="http://schemas.openxmlformats.org/officeDocument/2006/relationships/hyperlink" Target="http://www.crystalinks.com/clocks.html" TargetMode="External"/><Relationship Id="rId7" Type="http://schemas.openxmlformats.org/officeDocument/2006/relationships/hyperlink" Target="http://www.fgdc.gov/participation/working-groups-subcommittees" TargetMode="External"/><Relationship Id="rId12" Type="http://schemas.openxmlformats.org/officeDocument/2006/relationships/hyperlink" Target="http://art-history-images.com/photo/3090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xtec.cat/~malsius2/roma/art/imatges/decumanus.jpg" TargetMode="External"/><Relationship Id="rId11" Type="http://schemas.openxmlformats.org/officeDocument/2006/relationships/hyperlink" Target="http://www.c4dzone.com/en/download/modelli-6/roman-groma-733.htm" TargetMode="External"/><Relationship Id="rId5" Type="http://schemas.openxmlformats.org/officeDocument/2006/relationships/hyperlink" Target="https://media.usajobs.gov/Spotlights/blm_logo_transparent2.png" TargetMode="External"/><Relationship Id="rId10" Type="http://schemas.openxmlformats.org/officeDocument/2006/relationships/hyperlink" Target="http://webapps.chesco.org/gis/cwp/view.asp?a=1577&amp;q=615597" TargetMode="External"/><Relationship Id="rId4" Type="http://schemas.openxmlformats.org/officeDocument/2006/relationships/hyperlink" Target="http://www.richkni.co.uk/dartmoor/relics.htm" TargetMode="External"/><Relationship Id="rId9" Type="http://schemas.openxmlformats.org/officeDocument/2006/relationships/hyperlink" Target="http://www.google.com/earth/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urveyhistory.org/metes_&amp;_bounds_vs__public_lands.ht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alaskacenters.gov/images/USFS-logo-210x190.jpg" TargetMode="External"/><Relationship Id="rId5" Type="http://schemas.openxmlformats.org/officeDocument/2006/relationships/hyperlink" Target="http://www.nationalatlas.gov/articles/boundaries/a_plss.html" TargetMode="External"/><Relationship Id="rId4" Type="http://schemas.openxmlformats.org/officeDocument/2006/relationships/hyperlink" Target="http://www.beaverdamlaw.com/bankruptcy.nx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228600"/>
            <a:ext cx="5827236" cy="923330"/>
          </a:xfrm>
          <a:prstGeom prst="rect">
            <a:avLst/>
          </a:prstGeom>
          <a:noFill/>
        </p:spPr>
        <p:txBody>
          <a:bodyPr wrap="none" rtlCol="0">
            <a:spAutoFit/>
          </a:bodyPr>
          <a:lstStyle/>
          <a:p>
            <a:r>
              <a:rPr lang="en-US" dirty="0" smtClean="0"/>
              <a:t>THE UNDIVIDED GARMENT:  PLATS, PARCEL FABRIC, AND GIS</a:t>
            </a:r>
          </a:p>
          <a:p>
            <a:pPr algn="ctr"/>
            <a:r>
              <a:rPr lang="en-US" dirty="0" smtClean="0"/>
              <a:t>BRUCE BARROW</a:t>
            </a:r>
          </a:p>
          <a:p>
            <a:pPr algn="ctr"/>
            <a:r>
              <a:rPr lang="en-US" dirty="0" smtClean="0"/>
              <a:t>PENN STATE WORLD CAMPUS</a:t>
            </a:r>
            <a:endParaRPr lang="en-US" dirty="0"/>
          </a:p>
        </p:txBody>
      </p:sp>
      <p:pic>
        <p:nvPicPr>
          <p:cNvPr id="5" name="Picture 4" descr="holy-robe-1995-c-der-heilige-rock.jpg"/>
          <p:cNvPicPr>
            <a:picLocks noChangeAspect="1"/>
          </p:cNvPicPr>
          <p:nvPr/>
        </p:nvPicPr>
        <p:blipFill>
          <a:blip r:embed="rId3" cstate="print"/>
          <a:stretch>
            <a:fillRect/>
          </a:stretch>
        </p:blipFill>
        <p:spPr>
          <a:xfrm>
            <a:off x="1905000" y="1371600"/>
            <a:ext cx="5486400" cy="5277173"/>
          </a:xfrm>
          <a:prstGeom prst="rect">
            <a:avLst/>
          </a:prstGeom>
        </p:spPr>
      </p:pic>
      <p:pic>
        <p:nvPicPr>
          <p:cNvPr id="4" name="Picture 3" descr="globe.PNG"/>
          <p:cNvPicPr>
            <a:picLocks noChangeAspect="1"/>
          </p:cNvPicPr>
          <p:nvPr/>
        </p:nvPicPr>
        <p:blipFill>
          <a:blip r:embed="rId4" cstate="print"/>
          <a:stretch>
            <a:fillRect/>
          </a:stretch>
        </p:blipFill>
        <p:spPr>
          <a:xfrm>
            <a:off x="228600" y="4648200"/>
            <a:ext cx="1371600" cy="1381715"/>
          </a:xfrm>
          <a:prstGeom prst="rect">
            <a:avLst/>
          </a:prstGeom>
        </p:spPr>
      </p:pic>
      <p:pic>
        <p:nvPicPr>
          <p:cNvPr id="6" name="Picture 5" descr="surveyornymich.jpg"/>
          <p:cNvPicPr>
            <a:picLocks noChangeAspect="1"/>
          </p:cNvPicPr>
          <p:nvPr/>
        </p:nvPicPr>
        <p:blipFill>
          <a:blip r:embed="rId5" cstate="print"/>
          <a:stretch>
            <a:fillRect/>
          </a:stretch>
        </p:blipFill>
        <p:spPr>
          <a:xfrm>
            <a:off x="381000" y="1371600"/>
            <a:ext cx="1176338" cy="1759363"/>
          </a:xfrm>
          <a:prstGeom prst="rect">
            <a:avLst/>
          </a:prstGeom>
        </p:spPr>
      </p:pic>
      <p:pic>
        <p:nvPicPr>
          <p:cNvPr id="7" name="Picture 6" descr="staff.jpg"/>
          <p:cNvPicPr>
            <a:picLocks noChangeAspect="1"/>
          </p:cNvPicPr>
          <p:nvPr/>
        </p:nvPicPr>
        <p:blipFill>
          <a:blip r:embed="rId6" cstate="print"/>
          <a:stretch>
            <a:fillRect/>
          </a:stretch>
        </p:blipFill>
        <p:spPr>
          <a:xfrm>
            <a:off x="7543800" y="4343400"/>
            <a:ext cx="1416821" cy="1752600"/>
          </a:xfrm>
          <a:prstGeom prst="rect">
            <a:avLst/>
          </a:prstGeom>
        </p:spPr>
      </p:pic>
      <p:pic>
        <p:nvPicPr>
          <p:cNvPr id="8" name="Picture 7" descr="property-distribution-law.jpg"/>
          <p:cNvPicPr>
            <a:picLocks noChangeAspect="1"/>
          </p:cNvPicPr>
          <p:nvPr/>
        </p:nvPicPr>
        <p:blipFill>
          <a:blip r:embed="rId7" cstate="print"/>
          <a:stretch>
            <a:fillRect/>
          </a:stretch>
        </p:blipFill>
        <p:spPr>
          <a:xfrm>
            <a:off x="7467600" y="1295400"/>
            <a:ext cx="1553100" cy="1590675"/>
          </a:xfrm>
          <a:prstGeom prst="rect">
            <a:avLst/>
          </a:prstGeom>
        </p:spPr>
      </p:pic>
      <p:sp>
        <p:nvSpPr>
          <p:cNvPr id="9" name="TextBox 8"/>
          <p:cNvSpPr txBox="1"/>
          <p:nvPr/>
        </p:nvSpPr>
        <p:spPr>
          <a:xfrm>
            <a:off x="228600" y="3200400"/>
            <a:ext cx="1475853" cy="307777"/>
          </a:xfrm>
          <a:prstGeom prst="rect">
            <a:avLst/>
          </a:prstGeom>
          <a:noFill/>
        </p:spPr>
        <p:txBody>
          <a:bodyPr wrap="none" rtlCol="0">
            <a:spAutoFit/>
          </a:bodyPr>
          <a:lstStyle/>
          <a:p>
            <a:r>
              <a:rPr lang="en-US" sz="1400" dirty="0" smtClean="0"/>
              <a:t>LAND SURVEYING</a:t>
            </a:r>
            <a:endParaRPr lang="en-US" sz="1400" dirty="0"/>
          </a:p>
        </p:txBody>
      </p:sp>
      <p:sp>
        <p:nvSpPr>
          <p:cNvPr id="11" name="TextBox 10"/>
          <p:cNvSpPr txBox="1"/>
          <p:nvPr/>
        </p:nvSpPr>
        <p:spPr>
          <a:xfrm>
            <a:off x="7543800" y="2971800"/>
            <a:ext cx="1508105" cy="307777"/>
          </a:xfrm>
          <a:prstGeom prst="rect">
            <a:avLst/>
          </a:prstGeom>
          <a:noFill/>
        </p:spPr>
        <p:txBody>
          <a:bodyPr wrap="none" rtlCol="0">
            <a:spAutoFit/>
          </a:bodyPr>
          <a:lstStyle/>
          <a:p>
            <a:r>
              <a:rPr lang="en-US" sz="1400" dirty="0" smtClean="0"/>
              <a:t>LEGAL PRINCIPLES</a:t>
            </a:r>
            <a:endParaRPr lang="en-US" sz="1400" dirty="0"/>
          </a:p>
        </p:txBody>
      </p:sp>
      <p:sp>
        <p:nvSpPr>
          <p:cNvPr id="12" name="TextBox 11"/>
          <p:cNvSpPr txBox="1"/>
          <p:nvPr/>
        </p:nvSpPr>
        <p:spPr>
          <a:xfrm>
            <a:off x="685800" y="6172200"/>
            <a:ext cx="425116" cy="307777"/>
          </a:xfrm>
          <a:prstGeom prst="rect">
            <a:avLst/>
          </a:prstGeom>
          <a:noFill/>
        </p:spPr>
        <p:txBody>
          <a:bodyPr wrap="none" rtlCol="0">
            <a:spAutoFit/>
          </a:bodyPr>
          <a:lstStyle/>
          <a:p>
            <a:r>
              <a:rPr lang="en-US" sz="1400" dirty="0" smtClean="0"/>
              <a:t>GIS</a:t>
            </a:r>
            <a:endParaRPr lang="en-US" sz="1400" dirty="0"/>
          </a:p>
        </p:txBody>
      </p:sp>
      <p:sp>
        <p:nvSpPr>
          <p:cNvPr id="13" name="TextBox 12"/>
          <p:cNvSpPr txBox="1"/>
          <p:nvPr/>
        </p:nvSpPr>
        <p:spPr>
          <a:xfrm>
            <a:off x="8001000" y="6172200"/>
            <a:ext cx="473206" cy="307777"/>
          </a:xfrm>
          <a:prstGeom prst="rect">
            <a:avLst/>
          </a:prstGeom>
          <a:noFill/>
        </p:spPr>
        <p:txBody>
          <a:bodyPr wrap="none" rtlCol="0">
            <a:spAutoFit/>
          </a:bodyPr>
          <a:lstStyle/>
          <a:p>
            <a:r>
              <a:rPr lang="en-US" sz="1400" dirty="0" smtClean="0"/>
              <a:t>GPS</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1800" dirty="0" smtClean="0"/>
              <a:t>THE BUREAU OF LAND MANAGEMENT</a:t>
            </a:r>
            <a:br>
              <a:rPr lang="en-US" sz="1800" dirty="0" smtClean="0"/>
            </a:br>
            <a:r>
              <a:rPr lang="en-US" sz="1800" dirty="0" smtClean="0"/>
              <a:t>GEOCOMMUNICATOR WEB PORTAL</a:t>
            </a:r>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1828800" y="914400"/>
            <a:ext cx="5522084"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73062"/>
          </a:xfrm>
        </p:spPr>
        <p:txBody>
          <a:bodyPr>
            <a:normAutofit/>
          </a:bodyPr>
          <a:lstStyle/>
          <a:p>
            <a:r>
              <a:rPr lang="en-US" sz="1800" dirty="0" smtClean="0"/>
              <a:t>PARCEL DATA WORKFLOW</a:t>
            </a:r>
            <a:endParaRPr lang="en-US" sz="1800" dirty="0"/>
          </a:p>
        </p:txBody>
      </p:sp>
      <p:sp>
        <p:nvSpPr>
          <p:cNvPr id="14" name="TextBox 13"/>
          <p:cNvSpPr txBox="1"/>
          <p:nvPr/>
        </p:nvSpPr>
        <p:spPr>
          <a:xfrm>
            <a:off x="3276600" y="3200400"/>
            <a:ext cx="2792367" cy="369332"/>
          </a:xfrm>
          <a:prstGeom prst="rect">
            <a:avLst/>
          </a:prstGeom>
          <a:noFill/>
        </p:spPr>
        <p:txBody>
          <a:bodyPr wrap="none" rtlCol="0">
            <a:spAutoFit/>
          </a:bodyPr>
          <a:lstStyle/>
          <a:p>
            <a:r>
              <a:rPr lang="en-US" dirty="0" smtClean="0"/>
              <a:t>PARCEL FABRIC WORKFLOW</a:t>
            </a:r>
            <a:endParaRPr lang="en-US" dirty="0"/>
          </a:p>
        </p:txBody>
      </p:sp>
      <p:sp>
        <p:nvSpPr>
          <p:cNvPr id="22" name="Flowchart: Data 21"/>
          <p:cNvSpPr/>
          <p:nvPr/>
        </p:nvSpPr>
        <p:spPr>
          <a:xfrm>
            <a:off x="4495800" y="762000"/>
            <a:ext cx="2590800" cy="762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SURVEY MONUMENTS</a:t>
            </a:r>
            <a:endParaRPr lang="en-US" dirty="0"/>
          </a:p>
        </p:txBody>
      </p:sp>
      <p:sp>
        <p:nvSpPr>
          <p:cNvPr id="24" name="Flowchart: Process 23"/>
          <p:cNvSpPr/>
          <p:nvPr/>
        </p:nvSpPr>
        <p:spPr>
          <a:xfrm>
            <a:off x="2286000" y="762000"/>
            <a:ext cx="1295400" cy="7589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PLATS</a:t>
            </a:r>
          </a:p>
          <a:p>
            <a:pPr algn="ctr"/>
            <a:r>
              <a:rPr lang="en-US" dirty="0" smtClean="0"/>
              <a:t>(PLANS)</a:t>
            </a:r>
            <a:endParaRPr lang="en-US" dirty="0"/>
          </a:p>
        </p:txBody>
      </p:sp>
      <p:sp>
        <p:nvSpPr>
          <p:cNvPr id="26" name="Flowchart: Process 25"/>
          <p:cNvSpPr/>
          <p:nvPr/>
        </p:nvSpPr>
        <p:spPr>
          <a:xfrm>
            <a:off x="2286000" y="1905000"/>
            <a:ext cx="1295400" cy="7589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LINE WORK</a:t>
            </a:r>
          </a:p>
          <a:p>
            <a:pPr algn="ctr"/>
            <a:r>
              <a:rPr lang="en-US" dirty="0" smtClean="0"/>
              <a:t>(AUTOCAD)</a:t>
            </a:r>
            <a:endParaRPr lang="en-US" dirty="0"/>
          </a:p>
        </p:txBody>
      </p:sp>
      <p:sp>
        <p:nvSpPr>
          <p:cNvPr id="28" name="Flowchart: Data 27"/>
          <p:cNvSpPr/>
          <p:nvPr/>
        </p:nvSpPr>
        <p:spPr>
          <a:xfrm>
            <a:off x="4419600" y="1905000"/>
            <a:ext cx="2590800" cy="762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SURVEY SOLUTION</a:t>
            </a:r>
            <a:endParaRPr lang="en-US" dirty="0"/>
          </a:p>
        </p:txBody>
      </p:sp>
      <p:cxnSp>
        <p:nvCxnSpPr>
          <p:cNvPr id="30" name="Straight Arrow Connector 29"/>
          <p:cNvCxnSpPr>
            <a:stCxn id="24" idx="3"/>
            <a:endCxn id="22" idx="2"/>
          </p:cNvCxnSpPr>
          <p:nvPr/>
        </p:nvCxnSpPr>
        <p:spPr>
          <a:xfrm>
            <a:off x="3581400" y="1141479"/>
            <a:ext cx="1173480" cy="15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581400" y="1524000"/>
            <a:ext cx="9144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3"/>
            <a:endCxn id="28" idx="2"/>
          </p:cNvCxnSpPr>
          <p:nvPr/>
        </p:nvCxnSpPr>
        <p:spPr>
          <a:xfrm>
            <a:off x="3581400" y="2284479"/>
            <a:ext cx="1097280" cy="15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Flowchart: Alternate Process 33"/>
          <p:cNvSpPr/>
          <p:nvPr/>
        </p:nvSpPr>
        <p:spPr>
          <a:xfrm>
            <a:off x="2286000" y="3733800"/>
            <a:ext cx="1066800" cy="75895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DATASET</a:t>
            </a:r>
            <a:endParaRPr lang="en-US" dirty="0"/>
          </a:p>
        </p:txBody>
      </p:sp>
      <p:sp>
        <p:nvSpPr>
          <p:cNvPr id="35" name="Flowchart: Decision 34"/>
          <p:cNvSpPr/>
          <p:nvPr/>
        </p:nvSpPr>
        <p:spPr>
          <a:xfrm>
            <a:off x="4495800" y="3733800"/>
            <a:ext cx="2438400" cy="758952"/>
          </a:xfrm>
          <a:prstGeom prst="flowChartDecisi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CONTROL POINTS</a:t>
            </a:r>
            <a:endParaRPr lang="en-US" dirty="0"/>
          </a:p>
        </p:txBody>
      </p:sp>
      <p:sp>
        <p:nvSpPr>
          <p:cNvPr id="36" name="Flowchart: Alternate Process 35"/>
          <p:cNvSpPr/>
          <p:nvPr/>
        </p:nvSpPr>
        <p:spPr>
          <a:xfrm>
            <a:off x="2286000" y="4800600"/>
            <a:ext cx="1371600" cy="75895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MIGRATION</a:t>
            </a:r>
            <a:endParaRPr lang="en-US" dirty="0"/>
          </a:p>
        </p:txBody>
      </p:sp>
      <p:sp>
        <p:nvSpPr>
          <p:cNvPr id="37" name="Flowchart: Decision 36"/>
          <p:cNvSpPr/>
          <p:nvPr/>
        </p:nvSpPr>
        <p:spPr>
          <a:xfrm>
            <a:off x="4495800" y="4800600"/>
            <a:ext cx="2438400" cy="758952"/>
          </a:xfrm>
          <a:prstGeom prst="flowChartDecisi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JOINING</a:t>
            </a:r>
            <a:endParaRPr lang="en-US" dirty="0"/>
          </a:p>
        </p:txBody>
      </p:sp>
      <p:sp>
        <p:nvSpPr>
          <p:cNvPr id="38" name="Flowchart: Alternate Process 37"/>
          <p:cNvSpPr/>
          <p:nvPr/>
        </p:nvSpPr>
        <p:spPr>
          <a:xfrm>
            <a:off x="2286000" y="5867400"/>
            <a:ext cx="1371600" cy="75895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LABELING</a:t>
            </a:r>
            <a:endParaRPr lang="en-US" dirty="0"/>
          </a:p>
        </p:txBody>
      </p:sp>
      <p:sp>
        <p:nvSpPr>
          <p:cNvPr id="39" name="Flowchart: Decision 38"/>
          <p:cNvSpPr/>
          <p:nvPr/>
        </p:nvSpPr>
        <p:spPr>
          <a:xfrm>
            <a:off x="4495800" y="5867400"/>
            <a:ext cx="2438400" cy="758952"/>
          </a:xfrm>
          <a:prstGeom prst="flowChartDecisi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PRESENT</a:t>
            </a:r>
            <a:endParaRPr lang="en-US" dirty="0"/>
          </a:p>
        </p:txBody>
      </p:sp>
      <p:cxnSp>
        <p:nvCxnSpPr>
          <p:cNvPr id="40" name="Straight Arrow Connector 39"/>
          <p:cNvCxnSpPr>
            <a:stCxn id="34" idx="3"/>
            <a:endCxn id="35" idx="1"/>
          </p:cNvCxnSpPr>
          <p:nvPr/>
        </p:nvCxnSpPr>
        <p:spPr>
          <a:xfrm>
            <a:off x="3352800" y="4113276"/>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3"/>
            <a:endCxn id="37" idx="1"/>
          </p:cNvCxnSpPr>
          <p:nvPr/>
        </p:nvCxnSpPr>
        <p:spPr>
          <a:xfrm>
            <a:off x="3657600" y="5180076"/>
            <a:ext cx="83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5" idx="2"/>
          </p:cNvCxnSpPr>
          <p:nvPr/>
        </p:nvCxnSpPr>
        <p:spPr>
          <a:xfrm flipH="1">
            <a:off x="3581400" y="4492752"/>
            <a:ext cx="2133600" cy="3078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 idx="2"/>
          </p:cNvCxnSpPr>
          <p:nvPr/>
        </p:nvCxnSpPr>
        <p:spPr>
          <a:xfrm flipH="1">
            <a:off x="3581400" y="5559552"/>
            <a:ext cx="2133600" cy="3078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3"/>
            <a:endCxn id="39" idx="1"/>
          </p:cNvCxnSpPr>
          <p:nvPr/>
        </p:nvCxnSpPr>
        <p:spPr>
          <a:xfrm>
            <a:off x="3657600" y="6246876"/>
            <a:ext cx="83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2"/>
          </a:xfrm>
        </p:spPr>
        <p:txBody>
          <a:bodyPr>
            <a:normAutofit/>
          </a:bodyPr>
          <a:lstStyle/>
          <a:p>
            <a:r>
              <a:rPr lang="en-US" sz="1800" dirty="0" smtClean="0"/>
              <a:t>“SUBDIVISION PLAN OF LAND IN YARMOUTH, MASS.”</a:t>
            </a:r>
            <a:endParaRPr lang="en-US" sz="1800" dirty="0"/>
          </a:p>
        </p:txBody>
      </p:sp>
      <p:pic>
        <p:nvPicPr>
          <p:cNvPr id="4" name="Picture 3" descr="2178.tif"/>
          <p:cNvPicPr>
            <a:picLocks noChangeAspect="1"/>
          </p:cNvPicPr>
          <p:nvPr/>
        </p:nvPicPr>
        <p:blipFill>
          <a:blip r:embed="rId3" cstate="print"/>
          <a:stretch>
            <a:fillRect/>
          </a:stretch>
        </p:blipFill>
        <p:spPr>
          <a:xfrm>
            <a:off x="0" y="838200"/>
            <a:ext cx="9144000" cy="57603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1800" dirty="0" smtClean="0"/>
              <a:t>SURVEY MONUMENTS LOCATED WITH SUB-CENTIMETER ACCURACY GPS</a:t>
            </a:r>
            <a:endParaRPr lang="en-US" sz="1800" dirty="0"/>
          </a:p>
        </p:txBody>
      </p:sp>
      <p:pic>
        <p:nvPicPr>
          <p:cNvPr id="6" name="Picture 5" descr="DSC00009.JPG"/>
          <p:cNvPicPr>
            <a:picLocks noChangeAspect="1"/>
          </p:cNvPicPr>
          <p:nvPr/>
        </p:nvPicPr>
        <p:blipFill>
          <a:blip r:embed="rId3" cstate="print"/>
          <a:stretch>
            <a:fillRect/>
          </a:stretch>
        </p:blipFill>
        <p:spPr>
          <a:xfrm>
            <a:off x="914400" y="762000"/>
            <a:ext cx="3200400" cy="2422525"/>
          </a:xfrm>
          <a:prstGeom prst="rect">
            <a:avLst/>
          </a:prstGeom>
        </p:spPr>
      </p:pic>
      <p:pic>
        <p:nvPicPr>
          <p:cNvPr id="7" name="Picture 6" descr="DSC00010.JPG"/>
          <p:cNvPicPr>
            <a:picLocks noChangeAspect="1"/>
          </p:cNvPicPr>
          <p:nvPr/>
        </p:nvPicPr>
        <p:blipFill>
          <a:blip r:embed="rId4" cstate="print"/>
          <a:stretch>
            <a:fillRect/>
          </a:stretch>
        </p:blipFill>
        <p:spPr>
          <a:xfrm>
            <a:off x="5029200" y="762000"/>
            <a:ext cx="3200400" cy="2422525"/>
          </a:xfrm>
          <a:prstGeom prst="rect">
            <a:avLst/>
          </a:prstGeom>
        </p:spPr>
      </p:pic>
      <p:pic>
        <p:nvPicPr>
          <p:cNvPr id="8" name="Picture 7" descr="IMG_0752.JPG"/>
          <p:cNvPicPr>
            <a:picLocks noChangeAspect="1"/>
          </p:cNvPicPr>
          <p:nvPr/>
        </p:nvPicPr>
        <p:blipFill>
          <a:blip r:embed="rId5" cstate="print"/>
          <a:stretch>
            <a:fillRect/>
          </a:stretch>
        </p:blipFill>
        <p:spPr>
          <a:xfrm>
            <a:off x="2438400" y="3429000"/>
            <a:ext cx="4267200" cy="3200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a:bodyPr>
          <a:lstStyle/>
          <a:p>
            <a:r>
              <a:rPr lang="en-US" sz="1800" dirty="0" smtClean="0"/>
              <a:t>STUDY AREA IN AUTOCAD</a:t>
            </a:r>
            <a:endParaRPr lang="en-US" sz="1800" dirty="0"/>
          </a:p>
        </p:txBody>
      </p:sp>
      <p:pic>
        <p:nvPicPr>
          <p:cNvPr id="5" name="Picture 4" descr="StudyArea.PNG"/>
          <p:cNvPicPr>
            <a:picLocks noChangeAspect="1"/>
          </p:cNvPicPr>
          <p:nvPr/>
        </p:nvPicPr>
        <p:blipFill>
          <a:blip r:embed="rId3" cstate="print"/>
          <a:stretch>
            <a:fillRect/>
          </a:stretch>
        </p:blipFill>
        <p:spPr>
          <a:xfrm>
            <a:off x="1752600" y="685800"/>
            <a:ext cx="5366983" cy="594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dirty="0" smtClean="0"/>
              <a:t>RENDERING THE PAPER PLAN IN AUTOCAD</a:t>
            </a:r>
            <a:br>
              <a:rPr lang="en-US" sz="1800" dirty="0" smtClean="0"/>
            </a:br>
            <a:r>
              <a:rPr lang="en-US" sz="1800" dirty="0" smtClean="0"/>
              <a:t>WITH SURVEY CALCULATIONS</a:t>
            </a:r>
            <a:endParaRPr lang="en-US" sz="1800" dirty="0"/>
          </a:p>
        </p:txBody>
      </p:sp>
      <p:pic>
        <p:nvPicPr>
          <p:cNvPr id="6" name="Picture 5" descr="PlanSolv1.PNG"/>
          <p:cNvPicPr>
            <a:picLocks noChangeAspect="1"/>
          </p:cNvPicPr>
          <p:nvPr/>
        </p:nvPicPr>
        <p:blipFill>
          <a:blip r:embed="rId3" cstate="print"/>
          <a:stretch>
            <a:fillRect/>
          </a:stretch>
        </p:blipFill>
        <p:spPr>
          <a:xfrm>
            <a:off x="0" y="1676400"/>
            <a:ext cx="4572000" cy="3590411"/>
          </a:xfrm>
          <a:prstGeom prst="rect">
            <a:avLst/>
          </a:prstGeom>
        </p:spPr>
      </p:pic>
      <p:pic>
        <p:nvPicPr>
          <p:cNvPr id="8" name="Picture 7" descr="PlanSolv2.PNG"/>
          <p:cNvPicPr>
            <a:picLocks noChangeAspect="1"/>
          </p:cNvPicPr>
          <p:nvPr/>
        </p:nvPicPr>
        <p:blipFill>
          <a:blip r:embed="rId4" cstate="print"/>
          <a:stretch>
            <a:fillRect/>
          </a:stretch>
        </p:blipFill>
        <p:spPr>
          <a:xfrm>
            <a:off x="4572000" y="1524000"/>
            <a:ext cx="4572000" cy="38722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95300"/>
          </a:xfrm>
        </p:spPr>
        <p:txBody>
          <a:bodyPr>
            <a:normAutofit/>
          </a:bodyPr>
          <a:lstStyle/>
          <a:p>
            <a:r>
              <a:rPr lang="en-US" sz="1800" dirty="0" smtClean="0"/>
              <a:t>SURVEY SOLUTION IN AUTOCAD</a:t>
            </a:r>
            <a:endParaRPr lang="en-US" sz="1800" dirty="0"/>
          </a:p>
        </p:txBody>
      </p:sp>
      <p:pic>
        <p:nvPicPr>
          <p:cNvPr id="4" name="Picture 3" descr="SurvSolv2.PNG"/>
          <p:cNvPicPr>
            <a:picLocks noChangeAspect="1"/>
          </p:cNvPicPr>
          <p:nvPr/>
        </p:nvPicPr>
        <p:blipFill>
          <a:blip r:embed="rId3" cstate="print"/>
          <a:stretch>
            <a:fillRect/>
          </a:stretch>
        </p:blipFill>
        <p:spPr>
          <a:xfrm>
            <a:off x="228600" y="655608"/>
            <a:ext cx="8686800" cy="62023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2612"/>
          </a:xfrm>
        </p:spPr>
        <p:txBody>
          <a:bodyPr>
            <a:normAutofit/>
          </a:bodyPr>
          <a:lstStyle/>
          <a:p>
            <a:r>
              <a:rPr lang="en-US" sz="1800" dirty="0" smtClean="0"/>
              <a:t>MIGRATION OF AUTOCAD LINES INTO THE PARCEL FABRIC (ARCGIS)</a:t>
            </a:r>
            <a:endParaRPr lang="en-US" sz="1800" dirty="0"/>
          </a:p>
        </p:txBody>
      </p:sp>
      <p:pic>
        <p:nvPicPr>
          <p:cNvPr id="5" name="Picture 4" descr="PDconstruct.png"/>
          <p:cNvPicPr>
            <a:picLocks noChangeAspect="1"/>
          </p:cNvPicPr>
          <p:nvPr/>
        </p:nvPicPr>
        <p:blipFill>
          <a:blip r:embed="rId3" cstate="print"/>
          <a:stretch>
            <a:fillRect/>
          </a:stretch>
        </p:blipFill>
        <p:spPr>
          <a:xfrm>
            <a:off x="0" y="1066800"/>
            <a:ext cx="4572000" cy="3477188"/>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2768600" y="3013075"/>
            <a:ext cx="6375400" cy="38449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057400" y="457200"/>
            <a:ext cx="50752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a:bodyPr>
          <a:lstStyle/>
          <a:p>
            <a:r>
              <a:rPr lang="en-US" sz="1800" dirty="0" smtClean="0"/>
              <a:t>JOINING THE PARCELS TO THE FABRIC (ARCGIS)</a:t>
            </a:r>
            <a:endParaRPr lang="en-US" sz="1800" dirty="0"/>
          </a:p>
        </p:txBody>
      </p:sp>
      <p:pic>
        <p:nvPicPr>
          <p:cNvPr id="5" name="Picture 2"/>
          <p:cNvPicPr>
            <a:picLocks noChangeAspect="1" noChangeArrowheads="1"/>
          </p:cNvPicPr>
          <p:nvPr/>
        </p:nvPicPr>
        <p:blipFill>
          <a:blip r:embed="rId3" cstate="print"/>
          <a:srcRect/>
          <a:stretch>
            <a:fillRect/>
          </a:stretch>
        </p:blipFill>
        <p:spPr bwMode="auto">
          <a:xfrm>
            <a:off x="914400" y="762000"/>
            <a:ext cx="7315200" cy="582263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914400" y="5715000"/>
            <a:ext cx="1143000" cy="683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71450"/>
            <a:ext cx="8229600" cy="438150"/>
          </a:xfrm>
        </p:spPr>
        <p:txBody>
          <a:bodyPr>
            <a:normAutofit/>
          </a:bodyPr>
          <a:lstStyle/>
          <a:p>
            <a:r>
              <a:rPr lang="en-US" sz="1800" dirty="0" smtClean="0"/>
              <a:t>PARCEL FABRIC (ARCGIS)--JUST THE BEGINNING</a:t>
            </a:r>
            <a:endParaRPr lang="en-US" sz="1800" dirty="0"/>
          </a:p>
        </p:txBody>
      </p:sp>
      <p:pic>
        <p:nvPicPr>
          <p:cNvPr id="6" name="Picture 2"/>
          <p:cNvPicPr>
            <a:picLocks noChangeAspect="1" noChangeArrowheads="1"/>
          </p:cNvPicPr>
          <p:nvPr/>
        </p:nvPicPr>
        <p:blipFill>
          <a:blip r:embed="rId3" cstate="print"/>
          <a:srcRect/>
          <a:stretch>
            <a:fillRect/>
          </a:stretch>
        </p:blipFill>
        <p:spPr bwMode="auto">
          <a:xfrm>
            <a:off x="2362200" y="685800"/>
            <a:ext cx="4386751" cy="59436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609600" y="5715000"/>
            <a:ext cx="1143000" cy="683847"/>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7543800" y="914400"/>
            <a:ext cx="657225" cy="6572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1800" dirty="0" smtClean="0"/>
              <a:t>ANCIENT EGYPTIAN LAND SURVEYORS USING THE MERKHET CONSTRUCTION ALIGNMENT TOOL</a:t>
            </a:r>
            <a:endParaRPr lang="en-US" sz="1800" dirty="0"/>
          </a:p>
        </p:txBody>
      </p:sp>
      <p:pic>
        <p:nvPicPr>
          <p:cNvPr id="4" name="Picture 3" descr="merkhet.jpg"/>
          <p:cNvPicPr>
            <a:picLocks noChangeAspect="1"/>
          </p:cNvPicPr>
          <p:nvPr/>
        </p:nvPicPr>
        <p:blipFill>
          <a:blip r:embed="rId3" cstate="print"/>
          <a:stretch>
            <a:fillRect/>
          </a:stretch>
        </p:blipFill>
        <p:spPr>
          <a:xfrm>
            <a:off x="457200" y="1219200"/>
            <a:ext cx="8229600" cy="53502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8229600" cy="457200"/>
          </a:xfrm>
        </p:spPr>
        <p:txBody>
          <a:bodyPr>
            <a:normAutofit/>
          </a:bodyPr>
          <a:lstStyle/>
          <a:p>
            <a:r>
              <a:rPr lang="en-US" sz="1800" dirty="0" smtClean="0"/>
              <a:t>BEARINGS, DISTANCES, CURVES, AND COORDINATES</a:t>
            </a:r>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1905000" y="457200"/>
            <a:ext cx="528737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52400"/>
            <a:ext cx="5791200" cy="923330"/>
          </a:xfrm>
          <a:prstGeom prst="rect">
            <a:avLst/>
          </a:prstGeom>
          <a:noFill/>
        </p:spPr>
        <p:txBody>
          <a:bodyPr wrap="square" rtlCol="0">
            <a:spAutoFit/>
          </a:bodyPr>
          <a:lstStyle/>
          <a:p>
            <a:r>
              <a:rPr lang="en-US" dirty="0" smtClean="0"/>
              <a:t>THE UNDIVIDED GARMENT:  PLATS, PARCEL FABRIC, AND GIS</a:t>
            </a:r>
          </a:p>
          <a:p>
            <a:pPr algn="ctr"/>
            <a:r>
              <a:rPr lang="en-US" dirty="0" smtClean="0"/>
              <a:t>Bruce Barrow</a:t>
            </a:r>
          </a:p>
          <a:p>
            <a:pPr algn="ctr"/>
            <a:r>
              <a:rPr lang="en-US" dirty="0" smtClean="0"/>
              <a:t>Penn State World Campus</a:t>
            </a:r>
            <a:endParaRPr lang="en-US" dirty="0"/>
          </a:p>
        </p:txBody>
      </p:sp>
      <p:pic>
        <p:nvPicPr>
          <p:cNvPr id="4" name="Picture 3" descr="CapstonePF.png"/>
          <p:cNvPicPr>
            <a:picLocks noChangeAspect="1"/>
          </p:cNvPicPr>
          <p:nvPr/>
        </p:nvPicPr>
        <p:blipFill>
          <a:blip r:embed="rId3" cstate="print"/>
          <a:stretch>
            <a:fillRect/>
          </a:stretch>
        </p:blipFill>
        <p:spPr>
          <a:xfrm>
            <a:off x="228600" y="1066800"/>
            <a:ext cx="8686800" cy="5791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676400"/>
          <a:ext cx="87630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013217" y="533400"/>
            <a:ext cx="1080744" cy="369332"/>
          </a:xfrm>
          <a:prstGeom prst="rect">
            <a:avLst/>
          </a:prstGeom>
          <a:noFill/>
        </p:spPr>
        <p:txBody>
          <a:bodyPr wrap="none" rtlCol="0">
            <a:spAutoFit/>
          </a:bodyPr>
          <a:lstStyle/>
          <a:p>
            <a:pPr algn="ctr"/>
            <a:r>
              <a:rPr lang="en-US" dirty="0" smtClean="0"/>
              <a:t>TIMELINE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57200" y="228600"/>
            <a:ext cx="8229600" cy="6232475"/>
          </a:xfrm>
          <a:prstGeom prst="rect">
            <a:avLst/>
          </a:prstGeom>
          <a:noFill/>
        </p:spPr>
        <p:txBody>
          <a:bodyPr wrap="square" rtlCol="0">
            <a:spAutoFit/>
          </a:bodyPr>
          <a:lstStyle/>
          <a:p>
            <a:pPr algn="ctr"/>
            <a:r>
              <a:rPr lang="en-US" sz="1200" dirty="0" smtClean="0"/>
              <a:t>Graphic Citations</a:t>
            </a:r>
          </a:p>
          <a:p>
            <a:pPr algn="ctr"/>
            <a:endParaRPr lang="en-US" sz="1200" dirty="0" smtClean="0"/>
          </a:p>
          <a:p>
            <a:r>
              <a:rPr lang="en-US" sz="1200" dirty="0" smtClean="0"/>
              <a:t>Slide 1 – “GIS” (Google, 2013).  ©2013. All rights reserved.  Reproduced here for educational purposes only.  “GPS” (County of Chester, PA, 2013).  ©2013.  All rights reserved.  Reproduced here for educational purposes only.  “Holy Robe of Christ” (Hayes, 2013).  ©2013.  All rights reserved.  Reproduced here for educational purposes only.  “Land Surveying” (Ingram – Hagen &amp; Co., PLC, </a:t>
            </a:r>
            <a:r>
              <a:rPr lang="en-US" sz="1200" dirty="0" err="1" smtClean="0"/>
              <a:t>n.d</a:t>
            </a:r>
            <a:r>
              <a:rPr lang="en-US" sz="1200" dirty="0" smtClean="0"/>
              <a:t>.).  ©2013.  All rights reserved.  Reproduced here for educational purposes only.  “Legal Principles” (Rasmussen, 2013).  ©2013.  All rights reserved.  Reproduced here for educational purposes only. </a:t>
            </a:r>
          </a:p>
          <a:p>
            <a:endParaRPr lang="en-US" sz="1200" dirty="0" smtClean="0"/>
          </a:p>
          <a:p>
            <a:pPr algn="ctr"/>
            <a:r>
              <a:rPr lang="en-US" sz="1200" dirty="0" smtClean="0"/>
              <a:t>References</a:t>
            </a:r>
          </a:p>
          <a:p>
            <a:pPr algn="ctr"/>
            <a:endParaRPr lang="en-US" sz="1200" dirty="0" smtClean="0"/>
          </a:p>
          <a:p>
            <a:pPr marL="457200" indent="-457200">
              <a:spcAft>
                <a:spcPts val="1000"/>
              </a:spcAft>
            </a:pPr>
            <a:r>
              <a:rPr lang="en-US" sz="1200" dirty="0" smtClean="0"/>
              <a:t>Ancient Egyptian land surveyors.  Crystal, E. (</a:t>
            </a:r>
            <a:r>
              <a:rPr lang="en-US" sz="1200" dirty="0" err="1" smtClean="0"/>
              <a:t>n.d</a:t>
            </a:r>
            <a:r>
              <a:rPr lang="en-US" sz="1200" dirty="0" smtClean="0"/>
              <a:t>.).  Retrieved May 11, 2013, from </a:t>
            </a:r>
            <a:r>
              <a:rPr lang="en-US" sz="1200" dirty="0" smtClean="0">
                <a:hlinkClick r:id="rId3"/>
              </a:rPr>
              <a:t>http://www.crystalinks.com/clocks.html</a:t>
            </a:r>
            <a:r>
              <a:rPr lang="en-US" sz="1200" dirty="0" smtClean="0"/>
              <a:t> </a:t>
            </a:r>
          </a:p>
          <a:p>
            <a:pPr marL="457200" indent="-457200">
              <a:spcAft>
                <a:spcPts val="1000"/>
              </a:spcAft>
            </a:pPr>
            <a:r>
              <a:rPr lang="en-US" sz="1200" dirty="0" smtClean="0"/>
              <a:t>Boundary stone.  Knights, R.  (</a:t>
            </a:r>
            <a:r>
              <a:rPr lang="en-US" sz="1200" dirty="0" err="1" smtClean="0"/>
              <a:t>n.d</a:t>
            </a:r>
            <a:r>
              <a:rPr lang="en-US" sz="1200" dirty="0" smtClean="0"/>
              <a:t>.).  Retrieved May 11, 2013, from </a:t>
            </a:r>
            <a:r>
              <a:rPr lang="en-US" sz="1200" dirty="0" smtClean="0">
                <a:hlinkClick r:id="rId4"/>
              </a:rPr>
              <a:t>http://www.richkni.co.uk/dartmoor/relics.htm</a:t>
            </a:r>
            <a:r>
              <a:rPr lang="en-US" sz="1200" dirty="0" smtClean="0"/>
              <a:t> </a:t>
            </a:r>
          </a:p>
          <a:p>
            <a:pPr marL="457200" indent="-457200">
              <a:spcAft>
                <a:spcPts val="1000"/>
              </a:spcAft>
            </a:pPr>
            <a:r>
              <a:rPr lang="en-US" sz="1200" dirty="0" smtClean="0"/>
              <a:t>Bureau of land management.  (2013).  United States Department of the Interior.  Retrieved May 11, 2013, from </a:t>
            </a:r>
            <a:r>
              <a:rPr lang="en-US" sz="1200" dirty="0" smtClean="0">
                <a:hlinkClick r:id="rId5"/>
              </a:rPr>
              <a:t>https://media.usajobs.gov/Spotlights/blm_logo_transparent2.png</a:t>
            </a:r>
            <a:r>
              <a:rPr lang="en-US" sz="1200" dirty="0" smtClean="0"/>
              <a:t> </a:t>
            </a:r>
          </a:p>
          <a:p>
            <a:pPr marL="457200" indent="-457200">
              <a:spcAft>
                <a:spcPts val="1000"/>
              </a:spcAft>
            </a:pPr>
            <a:r>
              <a:rPr lang="en-US" sz="1200" dirty="0" err="1" smtClean="0"/>
              <a:t>Cardo</a:t>
            </a:r>
            <a:r>
              <a:rPr lang="en-US" sz="1200" dirty="0" smtClean="0"/>
              <a:t> and </a:t>
            </a:r>
            <a:r>
              <a:rPr lang="en-US" sz="1200" dirty="0" err="1" smtClean="0"/>
              <a:t>decamanus</a:t>
            </a:r>
            <a:r>
              <a:rPr lang="en-US" sz="1200" dirty="0" smtClean="0"/>
              <a:t>.  (</a:t>
            </a:r>
            <a:r>
              <a:rPr lang="en-US" sz="1200" dirty="0" err="1" smtClean="0"/>
              <a:t>n.d</a:t>
            </a:r>
            <a:r>
              <a:rPr lang="en-US" sz="1200" dirty="0" smtClean="0"/>
              <a:t>.).  </a:t>
            </a:r>
            <a:r>
              <a:rPr lang="en-US" sz="1200" dirty="0" err="1" smtClean="0"/>
              <a:t>Generalitat</a:t>
            </a:r>
            <a:r>
              <a:rPr lang="en-US" sz="1200" dirty="0" smtClean="0"/>
              <a:t> de </a:t>
            </a:r>
            <a:r>
              <a:rPr lang="en-US" sz="1200" dirty="0" err="1" smtClean="0"/>
              <a:t>Catalunya</a:t>
            </a:r>
            <a:r>
              <a:rPr lang="en-US" sz="1200" dirty="0" smtClean="0"/>
              <a:t>.  Retrieved May 11, 2013, from </a:t>
            </a:r>
            <a:r>
              <a:rPr lang="en-US" sz="1200" dirty="0" smtClean="0">
                <a:hlinkClick r:id="rId6"/>
              </a:rPr>
              <a:t>http://www.xtec.cat/~malsius2/roma/art/imatges/decumanus.jpg</a:t>
            </a:r>
            <a:r>
              <a:rPr lang="en-US" sz="1200" dirty="0" smtClean="0"/>
              <a:t> </a:t>
            </a:r>
          </a:p>
          <a:p>
            <a:pPr marL="457200" indent="-457200">
              <a:spcAft>
                <a:spcPts val="1000"/>
              </a:spcAft>
            </a:pPr>
            <a:r>
              <a:rPr lang="en-US" sz="1200" dirty="0" smtClean="0"/>
              <a:t>FGDC subcommittees.  (2010).  Federal Geographic Data Committee.  Retrieved May 11, 2013, from </a:t>
            </a:r>
            <a:r>
              <a:rPr lang="en-US" sz="1200" dirty="0" smtClean="0">
                <a:hlinkClick r:id="rId7"/>
              </a:rPr>
              <a:t>http://www.fgdc.gov/participation/working-groups-subcommittees</a:t>
            </a:r>
            <a:r>
              <a:rPr lang="en-US" sz="1200" dirty="0" smtClean="0"/>
              <a:t> </a:t>
            </a:r>
          </a:p>
          <a:p>
            <a:pPr marL="457200" indent="-457200">
              <a:spcAft>
                <a:spcPts val="1000"/>
              </a:spcAft>
            </a:pPr>
            <a:r>
              <a:rPr lang="en-US" sz="1200" dirty="0" err="1" smtClean="0"/>
              <a:t>GeoCommunicator</a:t>
            </a:r>
            <a:r>
              <a:rPr lang="en-US" sz="1200" dirty="0" smtClean="0"/>
              <a:t>.  (2011).  Bureau of Land Management.  Retrieved May 11, 2013, from </a:t>
            </a:r>
            <a:r>
              <a:rPr lang="en-US" sz="1200" dirty="0" smtClean="0">
                <a:hlinkClick r:id="rId8"/>
              </a:rPr>
              <a:t>http://www.geocommunicator.gov/GeoComm/index.htm</a:t>
            </a:r>
            <a:r>
              <a:rPr lang="en-US" sz="1200" dirty="0" smtClean="0"/>
              <a:t> </a:t>
            </a:r>
          </a:p>
          <a:p>
            <a:pPr marL="457200" indent="-457200">
              <a:spcAft>
                <a:spcPts val="1000"/>
              </a:spcAft>
            </a:pPr>
            <a:r>
              <a:rPr lang="en-US" sz="1200" dirty="0" smtClean="0"/>
              <a:t>GIS.  (2013).  US Dept of State Geographer.  ©2013 Google.  Data SIO, NOAA, U.S. Navy, NGA, GEBCO.  ©2009 </a:t>
            </a:r>
            <a:r>
              <a:rPr lang="en-US" sz="1200" dirty="0" err="1" smtClean="0"/>
              <a:t>GeoBasis</a:t>
            </a:r>
            <a:r>
              <a:rPr lang="en-US" sz="1200" dirty="0" smtClean="0"/>
              <a:t>-DE/BKG.  Retrieved May 7, 2013, from </a:t>
            </a:r>
            <a:r>
              <a:rPr lang="en-US" sz="1200" dirty="0" smtClean="0">
                <a:hlinkClick r:id="rId9"/>
              </a:rPr>
              <a:t>http://www.google.com/earth/index.html</a:t>
            </a:r>
            <a:r>
              <a:rPr lang="en-US" sz="1200" dirty="0" smtClean="0"/>
              <a:t> </a:t>
            </a:r>
          </a:p>
          <a:p>
            <a:pPr marL="457200" indent="-457200">
              <a:spcAft>
                <a:spcPts val="1000"/>
              </a:spcAft>
            </a:pPr>
            <a:r>
              <a:rPr lang="en-US" sz="1200" dirty="0" smtClean="0"/>
              <a:t>GPS.  (2013).  County of Chester, PA.  Retrieved May 7, 2013, from </a:t>
            </a:r>
            <a:r>
              <a:rPr lang="en-US" sz="1200" dirty="0" smtClean="0">
                <a:hlinkClick r:id="rId10"/>
              </a:rPr>
              <a:t>http://webapps.chesco.org/gis/cwp/view.asp?a=1577&amp;q=615597</a:t>
            </a:r>
            <a:r>
              <a:rPr lang="en-US" sz="1200" dirty="0" smtClean="0"/>
              <a:t> </a:t>
            </a:r>
          </a:p>
          <a:p>
            <a:pPr marL="457200" indent="-457200">
              <a:spcAft>
                <a:spcPts val="1000"/>
              </a:spcAft>
            </a:pPr>
            <a:r>
              <a:rPr lang="en-US" sz="1200" dirty="0" err="1" smtClean="0"/>
              <a:t>Groma</a:t>
            </a:r>
            <a:r>
              <a:rPr lang="en-US" sz="1200" dirty="0" smtClean="0"/>
              <a:t>.  (</a:t>
            </a:r>
            <a:r>
              <a:rPr lang="en-US" sz="1200" dirty="0" err="1" smtClean="0"/>
              <a:t>n.d</a:t>
            </a:r>
            <a:r>
              <a:rPr lang="en-US" sz="1200" dirty="0" smtClean="0"/>
              <a:t>.).  </a:t>
            </a:r>
            <a:r>
              <a:rPr lang="en-US" sz="1200" dirty="0" err="1" smtClean="0"/>
              <a:t>SPAart&amp;graphicdesign</a:t>
            </a:r>
            <a:r>
              <a:rPr lang="en-US" sz="1200" dirty="0" smtClean="0"/>
              <a:t>.  ©1999-2013 </a:t>
            </a:r>
            <a:r>
              <a:rPr lang="en-US" sz="1200" dirty="0" err="1" smtClean="0"/>
              <a:t>ZuccherodiKanna</a:t>
            </a:r>
            <a:r>
              <a:rPr lang="en-US" sz="1200" dirty="0" smtClean="0"/>
              <a:t> </a:t>
            </a:r>
            <a:r>
              <a:rPr lang="en-US" sz="1200" dirty="0" err="1" smtClean="0"/>
              <a:t>s.n.c</a:t>
            </a:r>
            <a:r>
              <a:rPr lang="en-US" sz="1200" dirty="0" smtClean="0"/>
              <a:t>.  Retrieved May 11, 2013, from </a:t>
            </a:r>
            <a:r>
              <a:rPr lang="en-US" sz="1200" dirty="0" smtClean="0">
                <a:hlinkClick r:id="rId11"/>
              </a:rPr>
              <a:t>http://www.c4dzone.com/en/download/modelli-6/roman-groma-733.htm</a:t>
            </a:r>
            <a:r>
              <a:rPr lang="en-US" sz="1200" dirty="0" smtClean="0"/>
              <a:t> </a:t>
            </a:r>
          </a:p>
          <a:p>
            <a:pPr marL="457200" indent="-457200">
              <a:spcAft>
                <a:spcPts val="1000"/>
              </a:spcAft>
            </a:pPr>
            <a:r>
              <a:rPr lang="en-US" sz="1200" dirty="0" smtClean="0"/>
              <a:t>Hayes, H.  (2013).  Holy robe of Christ.  Retrieved May 11, 2013, from </a:t>
            </a:r>
            <a:r>
              <a:rPr lang="en-US" sz="1200" dirty="0" smtClean="0">
                <a:hlinkClick r:id="rId12"/>
              </a:rPr>
              <a:t>http://art-history-images.com/photo/30903</a:t>
            </a:r>
            <a:r>
              <a:rPr lang="en-US" sz="1200" dirty="0" smtClean="0"/>
              <a: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57200" y="228600"/>
            <a:ext cx="8229600" cy="2267287"/>
          </a:xfrm>
          <a:prstGeom prst="rect">
            <a:avLst/>
          </a:prstGeom>
          <a:noFill/>
        </p:spPr>
        <p:txBody>
          <a:bodyPr wrap="square" rtlCol="0">
            <a:spAutoFit/>
          </a:bodyPr>
          <a:lstStyle/>
          <a:p>
            <a:pPr marL="457200" indent="-457200">
              <a:spcAft>
                <a:spcPts val="1000"/>
              </a:spcAft>
            </a:pPr>
            <a:r>
              <a:rPr lang="en-US" sz="1200" dirty="0" smtClean="0"/>
              <a:t>Ingram – Hagen &amp; Co., PLC.  (</a:t>
            </a:r>
            <a:r>
              <a:rPr lang="en-US" sz="1200" dirty="0" err="1" smtClean="0"/>
              <a:t>n.d</a:t>
            </a:r>
            <a:r>
              <a:rPr lang="en-US" sz="1200" dirty="0" smtClean="0"/>
              <a:t>.).  Diagram 1.  Retrieved May 11, 2013, from </a:t>
            </a:r>
            <a:r>
              <a:rPr lang="en-US" sz="1200" dirty="0" smtClean="0">
                <a:hlinkClick r:id="rId3"/>
              </a:rPr>
              <a:t>http://www.surveyhistory.org/metes_&amp;_bounds_vs__public_lands.htm</a:t>
            </a:r>
            <a:r>
              <a:rPr lang="en-US" sz="1200" dirty="0" smtClean="0"/>
              <a:t> </a:t>
            </a:r>
          </a:p>
          <a:p>
            <a:pPr marL="457200" indent="-457200">
              <a:spcAft>
                <a:spcPts val="1000"/>
              </a:spcAft>
            </a:pPr>
            <a:r>
              <a:rPr lang="en-US" sz="1200" dirty="0" smtClean="0"/>
              <a:t>Legal principles.  Rasmussen, S.  (2013).  Retrieved May 7, 2013, from </a:t>
            </a:r>
            <a:r>
              <a:rPr lang="en-US" sz="1200" dirty="0" smtClean="0">
                <a:hlinkClick r:id="rId4"/>
              </a:rPr>
              <a:t>http://www.beaverdamlaw.com/bankruptcy.nxg</a:t>
            </a:r>
            <a:r>
              <a:rPr lang="en-US" sz="1200" dirty="0" smtClean="0"/>
              <a:t> </a:t>
            </a:r>
          </a:p>
          <a:p>
            <a:pPr marL="457200" indent="-457200">
              <a:spcAft>
                <a:spcPts val="1000"/>
              </a:spcAft>
            </a:pPr>
            <a:r>
              <a:rPr lang="en-US" sz="1200" dirty="0" err="1" smtClean="0"/>
              <a:t>Sweetser</a:t>
            </a:r>
            <a:r>
              <a:rPr lang="en-US" sz="1200" dirty="0" smtClean="0"/>
              <a:t>, S. R.  (1968).  Subdivision plan of land in Yarmouth, Mass. (Plan Book 225, Page 103).  Barnstable, MA:  Barnstable County </a:t>
            </a:r>
            <a:r>
              <a:rPr lang="en-US" sz="1200" dirty="0" err="1" smtClean="0"/>
              <a:t>Regristry</a:t>
            </a:r>
            <a:r>
              <a:rPr lang="en-US" sz="1200" dirty="0" smtClean="0"/>
              <a:t> of Deeds.</a:t>
            </a:r>
          </a:p>
          <a:p>
            <a:pPr marL="457200" indent="-457200">
              <a:spcAft>
                <a:spcPts val="1000"/>
              </a:spcAft>
            </a:pPr>
            <a:r>
              <a:rPr lang="en-US" sz="1200" dirty="0" smtClean="0"/>
              <a:t>United States Department of the Interior.  (2013).  Public land survey system.  Retrieved May 11, 2013, from </a:t>
            </a:r>
            <a:r>
              <a:rPr lang="en-US" sz="1200" dirty="0" smtClean="0">
                <a:hlinkClick r:id="rId5"/>
              </a:rPr>
              <a:t>http://www.nationalatlas.gov/articles/boundaries/a_plss.html</a:t>
            </a:r>
            <a:r>
              <a:rPr lang="en-US" sz="1200" dirty="0" smtClean="0"/>
              <a:t> </a:t>
            </a:r>
          </a:p>
          <a:p>
            <a:pPr marL="457200" indent="-457200">
              <a:spcAft>
                <a:spcPts val="1000"/>
              </a:spcAft>
            </a:pPr>
            <a:r>
              <a:rPr lang="en-US" sz="1200" dirty="0" smtClean="0"/>
              <a:t>US forest service.  (2013).  United States Department of Agriculture.  Retrieved May 11, 2013, from </a:t>
            </a:r>
            <a:r>
              <a:rPr lang="en-US" sz="1200" dirty="0" smtClean="0">
                <a:hlinkClick r:id="rId6"/>
              </a:rPr>
              <a:t>http://www.alaskacenters.gov/images/USFS-logo-210x190.jpg</a:t>
            </a:r>
            <a:r>
              <a:rPr lang="en-US" sz="1200" dirty="0" smtClean="0"/>
              <a:t> </a:t>
            </a:r>
            <a:endParaRPr lang="en-US" sz="12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654800" cy="560388"/>
          </a:xfrm>
        </p:spPr>
        <p:txBody>
          <a:bodyPr>
            <a:normAutofit/>
          </a:bodyPr>
          <a:lstStyle/>
          <a:p>
            <a:r>
              <a:rPr lang="en-US" sz="1800" dirty="0" smtClean="0"/>
              <a:t>ROMAN GROMA SURVEYING TOOL</a:t>
            </a:r>
            <a:endParaRPr lang="en-US" sz="1800" dirty="0"/>
          </a:p>
        </p:txBody>
      </p:sp>
      <p:pic>
        <p:nvPicPr>
          <p:cNvPr id="1026" name="Picture 2"/>
          <p:cNvPicPr>
            <a:picLocks noChangeAspect="1" noChangeArrowheads="1"/>
          </p:cNvPicPr>
          <p:nvPr/>
        </p:nvPicPr>
        <p:blipFill>
          <a:blip r:embed="rId3" cstate="print"/>
          <a:srcRect/>
          <a:stretch>
            <a:fillRect/>
          </a:stretch>
        </p:blipFill>
        <p:spPr bwMode="auto">
          <a:xfrm>
            <a:off x="2209800" y="990600"/>
            <a:ext cx="473272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0388"/>
          </a:xfrm>
        </p:spPr>
        <p:txBody>
          <a:bodyPr>
            <a:normAutofit/>
          </a:bodyPr>
          <a:lstStyle/>
          <a:p>
            <a:r>
              <a:rPr lang="en-US" sz="1800" dirty="0" smtClean="0"/>
              <a:t>ROMAN CARDO AND DECUMANUS</a:t>
            </a:r>
            <a:endParaRPr lang="en-US" sz="1800" dirty="0"/>
          </a:p>
        </p:txBody>
      </p:sp>
      <p:pic>
        <p:nvPicPr>
          <p:cNvPr id="4" name="Picture 3" descr="decumanus.jpg"/>
          <p:cNvPicPr>
            <a:picLocks noChangeAspect="1"/>
          </p:cNvPicPr>
          <p:nvPr/>
        </p:nvPicPr>
        <p:blipFill>
          <a:blip r:embed="rId3" cstate="print"/>
          <a:stretch>
            <a:fillRect/>
          </a:stretch>
        </p:blipFill>
        <p:spPr>
          <a:xfrm>
            <a:off x="2209800" y="990600"/>
            <a:ext cx="4644499" cy="5486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411162"/>
          </a:xfrm>
        </p:spPr>
        <p:txBody>
          <a:bodyPr>
            <a:normAutofit/>
          </a:bodyPr>
          <a:lstStyle/>
          <a:p>
            <a:r>
              <a:rPr lang="en-US" sz="1800" dirty="0" smtClean="0"/>
              <a:t>BOUNDARY STONE</a:t>
            </a:r>
            <a:endParaRPr lang="en-US" sz="1800" dirty="0"/>
          </a:p>
        </p:txBody>
      </p:sp>
      <p:pic>
        <p:nvPicPr>
          <p:cNvPr id="5" name="Picture 4" descr="rattle21.jpg"/>
          <p:cNvPicPr>
            <a:picLocks noChangeAspect="1"/>
          </p:cNvPicPr>
          <p:nvPr/>
        </p:nvPicPr>
        <p:blipFill>
          <a:blip r:embed="rId3" cstate="print"/>
          <a:stretch>
            <a:fillRect/>
          </a:stretch>
        </p:blipFill>
        <p:spPr>
          <a:xfrm>
            <a:off x="1371600" y="1600200"/>
            <a:ext cx="6400800" cy="42458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1800" dirty="0" smtClean="0"/>
              <a:t>COLONIAL SURVEYING METES AND BOUNDS</a:t>
            </a:r>
            <a:endParaRPr lang="en-US" sz="1800" dirty="0"/>
          </a:p>
        </p:txBody>
      </p:sp>
      <p:pic>
        <p:nvPicPr>
          <p:cNvPr id="4" name="Picture 3" descr="metes-bounds.PNG"/>
          <p:cNvPicPr>
            <a:picLocks noChangeAspect="1"/>
          </p:cNvPicPr>
          <p:nvPr/>
        </p:nvPicPr>
        <p:blipFill>
          <a:blip r:embed="rId3" cstate="print"/>
          <a:stretch>
            <a:fillRect/>
          </a:stretch>
        </p:blipFill>
        <p:spPr>
          <a:xfrm>
            <a:off x="914400" y="1752600"/>
            <a:ext cx="7315200" cy="43251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en-US" sz="1800" dirty="0" smtClean="0"/>
              <a:t>PUBLIC LAND SURVEY SYSTEM</a:t>
            </a:r>
            <a:endParaRPr lang="en-US" sz="1800" dirty="0"/>
          </a:p>
        </p:txBody>
      </p:sp>
      <p:pic>
        <p:nvPicPr>
          <p:cNvPr id="4" name="Picture 3" descr="plssinfo.gif"/>
          <p:cNvPicPr>
            <a:picLocks noChangeAspect="1"/>
          </p:cNvPicPr>
          <p:nvPr/>
        </p:nvPicPr>
        <p:blipFill>
          <a:blip r:embed="rId3" cstate="print"/>
          <a:stretch>
            <a:fillRect/>
          </a:stretch>
        </p:blipFill>
        <p:spPr>
          <a:xfrm>
            <a:off x="457200" y="914400"/>
            <a:ext cx="8229600" cy="57327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39762"/>
          </a:xfrm>
        </p:spPr>
        <p:txBody>
          <a:bodyPr>
            <a:normAutofit/>
          </a:bodyPr>
          <a:lstStyle/>
          <a:p>
            <a:r>
              <a:rPr lang="en-US" sz="1800" dirty="0" smtClean="0"/>
              <a:t>PARCEL FABRIC DATASET; PART OF A FEATURE DATASET; STORED IN A FILE GEODATABASE</a:t>
            </a:r>
            <a:endParaRPr lang="en-US" sz="1800" dirty="0"/>
          </a:p>
        </p:txBody>
      </p:sp>
      <p:pic>
        <p:nvPicPr>
          <p:cNvPr id="5" name="Picture 4" descr="PFstructure.png"/>
          <p:cNvPicPr>
            <a:picLocks noChangeAspect="1"/>
          </p:cNvPicPr>
          <p:nvPr/>
        </p:nvPicPr>
        <p:blipFill>
          <a:blip r:embed="rId3" cstate="print"/>
          <a:stretch>
            <a:fillRect/>
          </a:stretch>
        </p:blipFill>
        <p:spPr>
          <a:xfrm>
            <a:off x="1905000" y="1066800"/>
            <a:ext cx="5276627" cy="5486400"/>
          </a:xfrm>
          <a:prstGeom prst="rect">
            <a:avLst/>
          </a:prstGeom>
        </p:spPr>
      </p:pic>
      <p:sp>
        <p:nvSpPr>
          <p:cNvPr id="6" name="TextBox 5"/>
          <p:cNvSpPr txBox="1"/>
          <p:nvPr/>
        </p:nvSpPr>
        <p:spPr>
          <a:xfrm>
            <a:off x="5334000" y="3352800"/>
            <a:ext cx="1579278" cy="307777"/>
          </a:xfrm>
          <a:prstGeom prst="rect">
            <a:avLst/>
          </a:prstGeom>
          <a:noFill/>
        </p:spPr>
        <p:txBody>
          <a:bodyPr wrap="none" rtlCol="0">
            <a:spAutoFit/>
          </a:bodyPr>
          <a:lstStyle/>
          <a:p>
            <a:r>
              <a:rPr lang="en-US" sz="1400" dirty="0" smtClean="0"/>
              <a:t>FILE GEODATABASE</a:t>
            </a:r>
          </a:p>
        </p:txBody>
      </p:sp>
      <p:cxnSp>
        <p:nvCxnSpPr>
          <p:cNvPr id="10" name="Straight Arrow Connector 9"/>
          <p:cNvCxnSpPr>
            <a:stCxn id="6" idx="2"/>
          </p:cNvCxnSpPr>
          <p:nvPr/>
        </p:nvCxnSpPr>
        <p:spPr>
          <a:xfrm flipH="1">
            <a:off x="4495800" y="3660577"/>
            <a:ext cx="1627839" cy="530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dirty="0" smtClean="0"/>
              <a:t>Federal Geographic Data Committee Subcommittees</a:t>
            </a:r>
            <a:br>
              <a:rPr lang="en-US" sz="1800" dirty="0" smtClean="0"/>
            </a:br>
            <a:r>
              <a:rPr lang="en-US" sz="1800" dirty="0" smtClean="0"/>
              <a:t>Including the Cadastral Subcommittee</a:t>
            </a:r>
            <a:endParaRPr lang="en-US" sz="1800" dirty="0"/>
          </a:p>
        </p:txBody>
      </p:sp>
      <p:pic>
        <p:nvPicPr>
          <p:cNvPr id="8" name="Picture 2"/>
          <p:cNvPicPr>
            <a:picLocks noChangeAspect="1" noChangeArrowheads="1"/>
          </p:cNvPicPr>
          <p:nvPr/>
        </p:nvPicPr>
        <p:blipFill>
          <a:blip r:embed="rId3" cstate="print"/>
          <a:srcRect/>
          <a:stretch>
            <a:fillRect/>
          </a:stretch>
        </p:blipFill>
        <p:spPr bwMode="auto">
          <a:xfrm>
            <a:off x="1371600" y="1143000"/>
            <a:ext cx="6400800" cy="3368385"/>
          </a:xfrm>
          <a:prstGeom prst="rect">
            <a:avLst/>
          </a:prstGeom>
          <a:noFill/>
          <a:ln w="9525">
            <a:noFill/>
            <a:miter lim="800000"/>
            <a:headEnd/>
            <a:tailEnd/>
          </a:ln>
        </p:spPr>
      </p:pic>
      <p:pic>
        <p:nvPicPr>
          <p:cNvPr id="9" name="Picture 8" descr="blm_logo_transparent-B1.png"/>
          <p:cNvPicPr>
            <a:picLocks noChangeAspect="1"/>
          </p:cNvPicPr>
          <p:nvPr/>
        </p:nvPicPr>
        <p:blipFill>
          <a:blip r:embed="rId4" cstate="print"/>
          <a:stretch>
            <a:fillRect/>
          </a:stretch>
        </p:blipFill>
        <p:spPr>
          <a:xfrm>
            <a:off x="2057400" y="4444276"/>
            <a:ext cx="2413724" cy="2413724"/>
          </a:xfrm>
          <a:prstGeom prst="rect">
            <a:avLst/>
          </a:prstGeom>
        </p:spPr>
      </p:pic>
      <p:pic>
        <p:nvPicPr>
          <p:cNvPr id="10" name="Picture 9" descr="USFS-logo-210x190.jpg"/>
          <p:cNvPicPr>
            <a:picLocks noChangeAspect="1"/>
          </p:cNvPicPr>
          <p:nvPr/>
        </p:nvPicPr>
        <p:blipFill>
          <a:blip r:embed="rId5" cstate="print"/>
          <a:stretch>
            <a:fillRect/>
          </a:stretch>
        </p:blipFill>
        <p:spPr>
          <a:xfrm>
            <a:off x="5486400" y="4800600"/>
            <a:ext cx="1551214" cy="1714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4856</TotalTime>
  <Words>4000</Words>
  <Application>Microsoft Office PowerPoint</Application>
  <PresentationFormat>On-screen Show (4:3)</PresentationFormat>
  <Paragraphs>216</Paragraphs>
  <Slides>24</Slides>
  <Notes>24</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ANCIENT EGYPTIAN LAND SURVEYORS USING THE MERKHET CONSTRUCTION ALIGNMENT TOOL</vt:lpstr>
      <vt:lpstr>ROMAN GROMA SURVEYING TOOL</vt:lpstr>
      <vt:lpstr>ROMAN CARDO AND DECUMANUS</vt:lpstr>
      <vt:lpstr>BOUNDARY STONE</vt:lpstr>
      <vt:lpstr>COLONIAL SURVEYING METES AND BOUNDS</vt:lpstr>
      <vt:lpstr>PUBLIC LAND SURVEY SYSTEM</vt:lpstr>
      <vt:lpstr>PARCEL FABRIC DATASET; PART OF A FEATURE DATASET; STORED IN A FILE GEODATABASE</vt:lpstr>
      <vt:lpstr>Federal Geographic Data Committee Subcommittees Including the Cadastral Subcommittee</vt:lpstr>
      <vt:lpstr>THE BUREAU OF LAND MANAGEMENT GEOCOMMUNICATOR WEB PORTAL</vt:lpstr>
      <vt:lpstr>PARCEL DATA WORKFLOW</vt:lpstr>
      <vt:lpstr>“SUBDIVISION PLAN OF LAND IN YARMOUTH, MASS.”</vt:lpstr>
      <vt:lpstr>SURVEY MONUMENTS LOCATED WITH SUB-CENTIMETER ACCURACY GPS</vt:lpstr>
      <vt:lpstr>STUDY AREA IN AUTOCAD</vt:lpstr>
      <vt:lpstr>RENDERING THE PAPER PLAN IN AUTOCAD WITH SURVEY CALCULATIONS</vt:lpstr>
      <vt:lpstr>SURVEY SOLUTION IN AUTOCAD</vt:lpstr>
      <vt:lpstr>MIGRATION OF AUTOCAD LINES INTO THE PARCEL FABRIC (ARCGIS)</vt:lpstr>
      <vt:lpstr>JOINING THE PARCELS TO THE FABRIC (ARCGIS)</vt:lpstr>
      <vt:lpstr>PARCEL FABRIC (ARCGIS)--JUST THE BEGINNING</vt:lpstr>
      <vt:lpstr>BEARINGS, DISTANCES, CURVES, AND COORDINATES</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dc:creator>
  <cp:lastModifiedBy>king</cp:lastModifiedBy>
  <cp:revision>222</cp:revision>
  <dcterms:created xsi:type="dcterms:W3CDTF">2013-04-21T13:24:30Z</dcterms:created>
  <dcterms:modified xsi:type="dcterms:W3CDTF">2013-05-14T00:44:07Z</dcterms:modified>
</cp:coreProperties>
</file>