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ppt/tags/tag63.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61.xml" ContentType="application/vnd.openxmlformats-officedocument.presentationml.tags+xml"/>
  <Override PartName="/ppt/charts/chart3.xml" ContentType="application/vnd.openxmlformats-officedocument.drawingml.chart+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78" r:id="rId6"/>
    <p:sldId id="260" r:id="rId7"/>
    <p:sldId id="261" r:id="rId8"/>
    <p:sldId id="279" r:id="rId9"/>
    <p:sldId id="262" r:id="rId10"/>
    <p:sldId id="265" r:id="rId11"/>
    <p:sldId id="263" r:id="rId12"/>
    <p:sldId id="264" r:id="rId13"/>
    <p:sldId id="266" r:id="rId14"/>
    <p:sldId id="267" r:id="rId15"/>
    <p:sldId id="272" r:id="rId16"/>
    <p:sldId id="268" r:id="rId17"/>
    <p:sldId id="280" r:id="rId18"/>
    <p:sldId id="273" r:id="rId19"/>
    <p:sldId id="277" r:id="rId20"/>
    <p:sldId id="271"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516" autoAdjust="0"/>
  </p:normalViewPr>
  <p:slideViewPr>
    <p:cSldViewPr>
      <p:cViewPr varScale="1">
        <p:scale>
          <a:sx n="46" d="100"/>
          <a:sy n="46" d="100"/>
        </p:scale>
        <p:origin x="-184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SAF063\Desktop\GIS\Class\Capstone\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OSAF063\Desktop\GIS\Class\Capstone\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Yearly Count</a:t>
            </a:r>
            <a:r>
              <a:rPr lang="en-US" baseline="0" dirty="0" smtClean="0"/>
              <a:t> of</a:t>
            </a:r>
            <a:r>
              <a:rPr lang="en-US" dirty="0" smtClean="0"/>
              <a:t> Central Valley </a:t>
            </a:r>
            <a:r>
              <a:rPr lang="en-US" dirty="0"/>
              <a:t>Herbaceous</a:t>
            </a:r>
            <a:r>
              <a:rPr lang="en-US" baseline="0" dirty="0"/>
              <a:t> Fires</a:t>
            </a:r>
            <a:endParaRPr lang="en-US" dirty="0"/>
          </a:p>
        </c:rich>
      </c:tx>
      <c:layout/>
    </c:title>
    <c:plotArea>
      <c:layout/>
      <c:barChart>
        <c:barDir val="col"/>
        <c:grouping val="clustered"/>
        <c:ser>
          <c:idx val="0"/>
          <c:order val="0"/>
          <c:tx>
            <c:strRef>
              <c:f>'Grass Starts'!$C$1</c:f>
              <c:strCache>
                <c:ptCount val="1"/>
                <c:pt idx="0">
                  <c:v>Total</c:v>
                </c:pt>
              </c:strCache>
            </c:strRef>
          </c:tx>
          <c:spPr>
            <a:solidFill>
              <a:schemeClr val="tx1"/>
            </a:solidFill>
          </c:spPr>
          <c:cat>
            <c:numRef>
              <c:f>'Grass Starts'!$A$2:$A$117</c:f>
              <c:numCache>
                <c:formatCode>General</c:formatCode>
                <c:ptCount val="116"/>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pt idx="114">
                  <c:v>2014</c:v>
                </c:pt>
                <c:pt idx="115">
                  <c:v>2015</c:v>
                </c:pt>
              </c:numCache>
            </c:numRef>
          </c:cat>
          <c:val>
            <c:numRef>
              <c:f>'Grass Starts'!$C$2:$C$117</c:f>
              <c:numCache>
                <c:formatCode>General</c:formatCode>
                <c:ptCount val="116"/>
                <c:pt idx="0">
                  <c:v>2</c:v>
                </c:pt>
                <c:pt idx="1">
                  <c:v>0</c:v>
                </c:pt>
                <c:pt idx="2">
                  <c:v>0</c:v>
                </c:pt>
                <c:pt idx="3">
                  <c:v>0</c:v>
                </c:pt>
                <c:pt idx="4">
                  <c:v>0</c:v>
                </c:pt>
                <c:pt idx="5">
                  <c:v>0</c:v>
                </c:pt>
                <c:pt idx="6">
                  <c:v>0</c:v>
                </c:pt>
                <c:pt idx="7">
                  <c:v>0</c:v>
                </c:pt>
                <c:pt idx="8">
                  <c:v>0</c:v>
                </c:pt>
                <c:pt idx="9">
                  <c:v>0</c:v>
                </c:pt>
                <c:pt idx="10">
                  <c:v>4</c:v>
                </c:pt>
                <c:pt idx="11">
                  <c:v>1</c:v>
                </c:pt>
                <c:pt idx="12">
                  <c:v>0</c:v>
                </c:pt>
                <c:pt idx="13">
                  <c:v>0</c:v>
                </c:pt>
                <c:pt idx="14">
                  <c:v>0</c:v>
                </c:pt>
                <c:pt idx="15">
                  <c:v>5</c:v>
                </c:pt>
                <c:pt idx="16">
                  <c:v>5</c:v>
                </c:pt>
                <c:pt idx="17">
                  <c:v>2</c:v>
                </c:pt>
                <c:pt idx="18">
                  <c:v>1</c:v>
                </c:pt>
                <c:pt idx="19">
                  <c:v>4</c:v>
                </c:pt>
                <c:pt idx="20">
                  <c:v>3</c:v>
                </c:pt>
                <c:pt idx="21">
                  <c:v>4</c:v>
                </c:pt>
                <c:pt idx="22">
                  <c:v>4</c:v>
                </c:pt>
                <c:pt idx="23">
                  <c:v>0</c:v>
                </c:pt>
                <c:pt idx="24">
                  <c:v>8</c:v>
                </c:pt>
                <c:pt idx="25">
                  <c:v>2</c:v>
                </c:pt>
                <c:pt idx="26">
                  <c:v>6</c:v>
                </c:pt>
                <c:pt idx="27">
                  <c:v>4</c:v>
                </c:pt>
                <c:pt idx="28">
                  <c:v>4</c:v>
                </c:pt>
                <c:pt idx="29">
                  <c:v>5</c:v>
                </c:pt>
                <c:pt idx="30">
                  <c:v>0</c:v>
                </c:pt>
                <c:pt idx="31">
                  <c:v>3</c:v>
                </c:pt>
                <c:pt idx="32">
                  <c:v>1</c:v>
                </c:pt>
                <c:pt idx="33">
                  <c:v>1</c:v>
                </c:pt>
                <c:pt idx="34">
                  <c:v>2</c:v>
                </c:pt>
                <c:pt idx="35">
                  <c:v>1</c:v>
                </c:pt>
                <c:pt idx="36">
                  <c:v>5</c:v>
                </c:pt>
                <c:pt idx="37">
                  <c:v>0</c:v>
                </c:pt>
                <c:pt idx="38">
                  <c:v>2</c:v>
                </c:pt>
                <c:pt idx="39">
                  <c:v>6</c:v>
                </c:pt>
                <c:pt idx="40">
                  <c:v>3</c:v>
                </c:pt>
                <c:pt idx="41">
                  <c:v>5</c:v>
                </c:pt>
                <c:pt idx="42">
                  <c:v>3</c:v>
                </c:pt>
                <c:pt idx="43">
                  <c:v>13</c:v>
                </c:pt>
                <c:pt idx="44">
                  <c:v>4</c:v>
                </c:pt>
                <c:pt idx="45">
                  <c:v>6</c:v>
                </c:pt>
                <c:pt idx="46">
                  <c:v>6</c:v>
                </c:pt>
                <c:pt idx="47">
                  <c:v>2</c:v>
                </c:pt>
                <c:pt idx="48">
                  <c:v>1</c:v>
                </c:pt>
                <c:pt idx="49">
                  <c:v>3</c:v>
                </c:pt>
                <c:pt idx="50">
                  <c:v>23</c:v>
                </c:pt>
                <c:pt idx="51">
                  <c:v>19</c:v>
                </c:pt>
                <c:pt idx="52">
                  <c:v>18</c:v>
                </c:pt>
                <c:pt idx="53">
                  <c:v>14</c:v>
                </c:pt>
                <c:pt idx="54">
                  <c:v>19</c:v>
                </c:pt>
                <c:pt idx="55">
                  <c:v>14</c:v>
                </c:pt>
                <c:pt idx="56">
                  <c:v>4</c:v>
                </c:pt>
                <c:pt idx="57">
                  <c:v>13</c:v>
                </c:pt>
                <c:pt idx="58">
                  <c:v>18</c:v>
                </c:pt>
                <c:pt idx="59">
                  <c:v>14</c:v>
                </c:pt>
                <c:pt idx="60">
                  <c:v>6</c:v>
                </c:pt>
                <c:pt idx="61">
                  <c:v>25</c:v>
                </c:pt>
                <c:pt idx="62">
                  <c:v>13</c:v>
                </c:pt>
                <c:pt idx="63">
                  <c:v>12</c:v>
                </c:pt>
                <c:pt idx="64">
                  <c:v>19</c:v>
                </c:pt>
                <c:pt idx="65">
                  <c:v>2</c:v>
                </c:pt>
                <c:pt idx="66">
                  <c:v>20</c:v>
                </c:pt>
                <c:pt idx="67">
                  <c:v>13</c:v>
                </c:pt>
                <c:pt idx="68">
                  <c:v>13</c:v>
                </c:pt>
                <c:pt idx="69">
                  <c:v>15</c:v>
                </c:pt>
                <c:pt idx="70">
                  <c:v>21</c:v>
                </c:pt>
                <c:pt idx="71">
                  <c:v>8</c:v>
                </c:pt>
                <c:pt idx="72">
                  <c:v>8</c:v>
                </c:pt>
                <c:pt idx="73">
                  <c:v>10</c:v>
                </c:pt>
                <c:pt idx="74">
                  <c:v>32</c:v>
                </c:pt>
                <c:pt idx="75">
                  <c:v>20</c:v>
                </c:pt>
                <c:pt idx="76">
                  <c:v>9</c:v>
                </c:pt>
                <c:pt idx="77">
                  <c:v>2</c:v>
                </c:pt>
                <c:pt idx="78">
                  <c:v>6</c:v>
                </c:pt>
                <c:pt idx="79">
                  <c:v>18</c:v>
                </c:pt>
                <c:pt idx="80">
                  <c:v>21</c:v>
                </c:pt>
                <c:pt idx="81">
                  <c:v>26</c:v>
                </c:pt>
                <c:pt idx="82">
                  <c:v>15</c:v>
                </c:pt>
                <c:pt idx="83">
                  <c:v>15</c:v>
                </c:pt>
                <c:pt idx="84">
                  <c:v>16</c:v>
                </c:pt>
                <c:pt idx="85">
                  <c:v>17</c:v>
                </c:pt>
                <c:pt idx="86">
                  <c:v>25</c:v>
                </c:pt>
                <c:pt idx="87">
                  <c:v>14</c:v>
                </c:pt>
                <c:pt idx="88">
                  <c:v>13</c:v>
                </c:pt>
                <c:pt idx="89">
                  <c:v>13</c:v>
                </c:pt>
                <c:pt idx="90">
                  <c:v>10</c:v>
                </c:pt>
                <c:pt idx="91">
                  <c:v>5</c:v>
                </c:pt>
                <c:pt idx="92">
                  <c:v>30</c:v>
                </c:pt>
                <c:pt idx="93">
                  <c:v>34</c:v>
                </c:pt>
                <c:pt idx="94">
                  <c:v>33</c:v>
                </c:pt>
                <c:pt idx="95">
                  <c:v>32</c:v>
                </c:pt>
                <c:pt idx="96">
                  <c:v>36</c:v>
                </c:pt>
                <c:pt idx="97">
                  <c:v>30</c:v>
                </c:pt>
                <c:pt idx="98">
                  <c:v>27</c:v>
                </c:pt>
                <c:pt idx="99">
                  <c:v>40</c:v>
                </c:pt>
                <c:pt idx="100">
                  <c:v>27</c:v>
                </c:pt>
                <c:pt idx="101">
                  <c:v>41</c:v>
                </c:pt>
                <c:pt idx="102">
                  <c:v>43</c:v>
                </c:pt>
                <c:pt idx="103">
                  <c:v>59</c:v>
                </c:pt>
                <c:pt idx="104">
                  <c:v>46</c:v>
                </c:pt>
                <c:pt idx="105">
                  <c:v>55</c:v>
                </c:pt>
                <c:pt idx="106">
                  <c:v>39</c:v>
                </c:pt>
                <c:pt idx="107">
                  <c:v>43</c:v>
                </c:pt>
                <c:pt idx="108">
                  <c:v>46</c:v>
                </c:pt>
                <c:pt idx="109">
                  <c:v>45</c:v>
                </c:pt>
                <c:pt idx="110">
                  <c:v>32</c:v>
                </c:pt>
                <c:pt idx="111">
                  <c:v>47</c:v>
                </c:pt>
                <c:pt idx="112">
                  <c:v>51</c:v>
                </c:pt>
                <c:pt idx="113">
                  <c:v>41</c:v>
                </c:pt>
                <c:pt idx="114">
                  <c:v>14</c:v>
                </c:pt>
                <c:pt idx="115">
                  <c:v>24</c:v>
                </c:pt>
              </c:numCache>
            </c:numRef>
          </c:val>
        </c:ser>
        <c:axId val="211691776"/>
        <c:axId val="218777856"/>
      </c:barChart>
      <c:catAx>
        <c:axId val="211691776"/>
        <c:scaling>
          <c:orientation val="minMax"/>
        </c:scaling>
        <c:axPos val="b"/>
        <c:numFmt formatCode="General" sourceLinked="1"/>
        <c:tickLblPos val="nextTo"/>
        <c:txPr>
          <a:bodyPr rot="-2700000"/>
          <a:lstStyle/>
          <a:p>
            <a:pPr>
              <a:defRPr/>
            </a:pPr>
            <a:endParaRPr lang="en-US"/>
          </a:p>
        </c:txPr>
        <c:crossAx val="218777856"/>
        <c:crosses val="autoZero"/>
        <c:auto val="1"/>
        <c:lblAlgn val="ctr"/>
        <c:lblOffset val="100"/>
      </c:catAx>
      <c:valAx>
        <c:axId val="218777856"/>
        <c:scaling>
          <c:orientation val="minMax"/>
          <c:max val="60"/>
        </c:scaling>
        <c:axPos val="l"/>
        <c:majorGridlines/>
        <c:numFmt formatCode="General" sourceLinked="1"/>
        <c:tickLblPos val="nextTo"/>
        <c:crossAx val="211691776"/>
        <c:crosses val="autoZero"/>
        <c:crossBetween val="between"/>
      </c:valAx>
    </c:plotArea>
    <c:plotVisOnly val="1"/>
  </c:chart>
  <c:spPr>
    <a:solidFill>
      <a:schemeClr val="bg1"/>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Count Per Week</a:t>
            </a:r>
            <a:r>
              <a:rPr lang="en-US" baseline="0" dirty="0" smtClean="0"/>
              <a:t> – All Central Valley Fires</a:t>
            </a:r>
            <a:endParaRPr lang="en-US" dirty="0"/>
          </a:p>
        </c:rich>
      </c:tx>
      <c:layout/>
    </c:title>
    <c:plotArea>
      <c:layout/>
      <c:barChart>
        <c:barDir val="col"/>
        <c:grouping val="clustered"/>
        <c:ser>
          <c:idx val="1"/>
          <c:order val="0"/>
          <c:tx>
            <c:strRef>
              <c:f>'Fires by Week'!$O$1</c:f>
              <c:strCache>
                <c:ptCount val="1"/>
                <c:pt idx="0">
                  <c:v>Total</c:v>
                </c:pt>
              </c:strCache>
            </c:strRef>
          </c:tx>
          <c:val>
            <c:numRef>
              <c:f>'Fires by Week'!$O$2:$O$2980</c:f>
              <c:numCache>
                <c:formatCode>General</c:formatCode>
                <c:ptCount val="44"/>
                <c:pt idx="0">
                  <c:v>3</c:v>
                </c:pt>
                <c:pt idx="1">
                  <c:v>1</c:v>
                </c:pt>
                <c:pt idx="2">
                  <c:v>3</c:v>
                </c:pt>
                <c:pt idx="3">
                  <c:v>2</c:v>
                </c:pt>
                <c:pt idx="4">
                  <c:v>3</c:v>
                </c:pt>
                <c:pt idx="5">
                  <c:v>2</c:v>
                </c:pt>
                <c:pt idx="6">
                  <c:v>4</c:v>
                </c:pt>
                <c:pt idx="7">
                  <c:v>6</c:v>
                </c:pt>
                <c:pt idx="8">
                  <c:v>8</c:v>
                </c:pt>
                <c:pt idx="9">
                  <c:v>6</c:v>
                </c:pt>
                <c:pt idx="10">
                  <c:v>6</c:v>
                </c:pt>
                <c:pt idx="11">
                  <c:v>27</c:v>
                </c:pt>
                <c:pt idx="12">
                  <c:v>22</c:v>
                </c:pt>
                <c:pt idx="13">
                  <c:v>42</c:v>
                </c:pt>
                <c:pt idx="14">
                  <c:v>51</c:v>
                </c:pt>
                <c:pt idx="15">
                  <c:v>75</c:v>
                </c:pt>
                <c:pt idx="16">
                  <c:v>109</c:v>
                </c:pt>
                <c:pt idx="17">
                  <c:v>120</c:v>
                </c:pt>
                <c:pt idx="18">
                  <c:v>158</c:v>
                </c:pt>
                <c:pt idx="19">
                  <c:v>158</c:v>
                </c:pt>
                <c:pt idx="20">
                  <c:v>185</c:v>
                </c:pt>
                <c:pt idx="21">
                  <c:v>165</c:v>
                </c:pt>
                <c:pt idx="22">
                  <c:v>138</c:v>
                </c:pt>
                <c:pt idx="23">
                  <c:v>137</c:v>
                </c:pt>
                <c:pt idx="24">
                  <c:v>129</c:v>
                </c:pt>
                <c:pt idx="25">
                  <c:v>119</c:v>
                </c:pt>
                <c:pt idx="26">
                  <c:v>131</c:v>
                </c:pt>
                <c:pt idx="27">
                  <c:v>105</c:v>
                </c:pt>
                <c:pt idx="28">
                  <c:v>115</c:v>
                </c:pt>
                <c:pt idx="29">
                  <c:v>127</c:v>
                </c:pt>
                <c:pt idx="30">
                  <c:v>113</c:v>
                </c:pt>
                <c:pt idx="31">
                  <c:v>70</c:v>
                </c:pt>
                <c:pt idx="32">
                  <c:v>73</c:v>
                </c:pt>
                <c:pt idx="33">
                  <c:v>61</c:v>
                </c:pt>
                <c:pt idx="34">
                  <c:v>30</c:v>
                </c:pt>
                <c:pt idx="35">
                  <c:v>22</c:v>
                </c:pt>
                <c:pt idx="36">
                  <c:v>17</c:v>
                </c:pt>
                <c:pt idx="37">
                  <c:v>13</c:v>
                </c:pt>
                <c:pt idx="38">
                  <c:v>6</c:v>
                </c:pt>
                <c:pt idx="39">
                  <c:v>4</c:v>
                </c:pt>
                <c:pt idx="40">
                  <c:v>3</c:v>
                </c:pt>
                <c:pt idx="41">
                  <c:v>1</c:v>
                </c:pt>
                <c:pt idx="42">
                  <c:v>3</c:v>
                </c:pt>
                <c:pt idx="43">
                  <c:v>1</c:v>
                </c:pt>
              </c:numCache>
            </c:numRef>
          </c:val>
        </c:ser>
        <c:axId val="71377280"/>
        <c:axId val="71410816"/>
      </c:barChart>
      <c:catAx>
        <c:axId val="71377280"/>
        <c:scaling>
          <c:orientation val="minMax"/>
        </c:scaling>
        <c:axPos val="b"/>
        <c:title>
          <c:tx>
            <c:rich>
              <a:bodyPr/>
              <a:lstStyle/>
              <a:p>
                <a:pPr>
                  <a:defRPr/>
                </a:pPr>
                <a:r>
                  <a:rPr lang="en-US" dirty="0" smtClean="0"/>
                  <a:t>Week</a:t>
                </a:r>
                <a:endParaRPr lang="en-US" dirty="0"/>
              </a:p>
            </c:rich>
          </c:tx>
          <c:layout/>
        </c:title>
        <c:tickLblPos val="nextTo"/>
        <c:crossAx val="71410816"/>
        <c:crosses val="autoZero"/>
        <c:auto val="1"/>
        <c:lblAlgn val="ctr"/>
        <c:lblOffset val="100"/>
      </c:catAx>
      <c:valAx>
        <c:axId val="71410816"/>
        <c:scaling>
          <c:orientation val="minMax"/>
        </c:scaling>
        <c:axPos val="l"/>
        <c:majorGridlines/>
        <c:title>
          <c:tx>
            <c:rich>
              <a:bodyPr rot="-5400000" vert="horz"/>
              <a:lstStyle/>
              <a:p>
                <a:pPr>
                  <a:defRPr/>
                </a:pPr>
                <a:r>
                  <a:rPr lang="en-US" dirty="0" smtClean="0"/>
                  <a:t>Count</a:t>
                </a:r>
                <a:endParaRPr lang="en-US" dirty="0"/>
              </a:p>
            </c:rich>
          </c:tx>
          <c:layout/>
        </c:title>
        <c:numFmt formatCode="General" sourceLinked="1"/>
        <c:tickLblPos val="nextTo"/>
        <c:crossAx val="71377280"/>
        <c:crosses val="autoZero"/>
        <c:crossBetween val="between"/>
      </c:valAx>
    </c:plotArea>
    <c:plotVisOnly val="1"/>
  </c:chart>
  <c:spPr>
    <a:solidFill>
      <a:schemeClr val="bg1"/>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Cumulative Area Per Week – All Central Valley Fires</a:t>
            </a:r>
            <a:endParaRPr lang="en-US" dirty="0"/>
          </a:p>
        </c:rich>
      </c:tx>
      <c:layout/>
    </c:title>
    <c:plotArea>
      <c:layout/>
      <c:barChart>
        <c:barDir val="col"/>
        <c:grouping val="clustered"/>
        <c:ser>
          <c:idx val="1"/>
          <c:order val="0"/>
          <c:tx>
            <c:strRef>
              <c:f>'Fire Area with dates'!$X$1</c:f>
              <c:strCache>
                <c:ptCount val="1"/>
                <c:pt idx="0">
                  <c:v>Cumulative_Area</c:v>
                </c:pt>
              </c:strCache>
            </c:strRef>
          </c:tx>
          <c:val>
            <c:numRef>
              <c:f>'Fire Area with dates'!$X$2:$X$2584</c:f>
              <c:numCache>
                <c:formatCode>General</c:formatCode>
                <c:ptCount val="52"/>
                <c:pt idx="0">
                  <c:v>3.5592414312980001</c:v>
                </c:pt>
                <c:pt idx="1">
                  <c:v>0</c:v>
                </c:pt>
                <c:pt idx="2">
                  <c:v>1.2776923888999999E-2</c:v>
                </c:pt>
                <c:pt idx="3">
                  <c:v>0.90502373887199994</c:v>
                </c:pt>
                <c:pt idx="4">
                  <c:v>8.4124029894000002E-2</c:v>
                </c:pt>
                <c:pt idx="5">
                  <c:v>9.7475290536E-2</c:v>
                </c:pt>
                <c:pt idx="6">
                  <c:v>0</c:v>
                </c:pt>
                <c:pt idx="7">
                  <c:v>0</c:v>
                </c:pt>
                <c:pt idx="8">
                  <c:v>0</c:v>
                </c:pt>
                <c:pt idx="9">
                  <c:v>0</c:v>
                </c:pt>
                <c:pt idx="10">
                  <c:v>0</c:v>
                </c:pt>
                <c:pt idx="11">
                  <c:v>1.1935139277620002</c:v>
                </c:pt>
                <c:pt idx="12">
                  <c:v>55.488546612421999</c:v>
                </c:pt>
                <c:pt idx="13">
                  <c:v>15.589849507538</c:v>
                </c:pt>
                <c:pt idx="14">
                  <c:v>8.5416294855539991</c:v>
                </c:pt>
                <c:pt idx="15">
                  <c:v>5.9196655209859994</c:v>
                </c:pt>
                <c:pt idx="16">
                  <c:v>35.289265478358992</c:v>
                </c:pt>
                <c:pt idx="17">
                  <c:v>47.768922473963002</c:v>
                </c:pt>
                <c:pt idx="18">
                  <c:v>56.037998709920004</c:v>
                </c:pt>
                <c:pt idx="19">
                  <c:v>83.09607649715899</c:v>
                </c:pt>
                <c:pt idx="20">
                  <c:v>184.87807711613101</c:v>
                </c:pt>
                <c:pt idx="21">
                  <c:v>131.555430418421</c:v>
                </c:pt>
                <c:pt idx="22">
                  <c:v>504.37758401384008</c:v>
                </c:pt>
                <c:pt idx="23">
                  <c:v>423.03750247710502</c:v>
                </c:pt>
                <c:pt idx="24">
                  <c:v>913.7501622888467</c:v>
                </c:pt>
                <c:pt idx="25">
                  <c:v>804.0450248175888</c:v>
                </c:pt>
                <c:pt idx="26">
                  <c:v>1345.2448513883246</c:v>
                </c:pt>
                <c:pt idx="27">
                  <c:v>672.89197090875803</c:v>
                </c:pt>
                <c:pt idx="28">
                  <c:v>542.66278645376713</c:v>
                </c:pt>
                <c:pt idx="29">
                  <c:v>1287.3545930680839</c:v>
                </c:pt>
                <c:pt idx="30">
                  <c:v>1418.6593379613792</c:v>
                </c:pt>
                <c:pt idx="31">
                  <c:v>746.61216188353501</c:v>
                </c:pt>
                <c:pt idx="32">
                  <c:v>1558.7407050872569</c:v>
                </c:pt>
                <c:pt idx="33">
                  <c:v>683.71313439546509</c:v>
                </c:pt>
                <c:pt idx="34">
                  <c:v>840.38838517574891</c:v>
                </c:pt>
                <c:pt idx="35">
                  <c:v>867.15779673391694</c:v>
                </c:pt>
                <c:pt idx="36">
                  <c:v>878.69068612469994</c:v>
                </c:pt>
                <c:pt idx="37">
                  <c:v>596.02508881501376</c:v>
                </c:pt>
                <c:pt idx="38">
                  <c:v>911.16164685182207</c:v>
                </c:pt>
                <c:pt idx="39">
                  <c:v>434.22112168047204</c:v>
                </c:pt>
                <c:pt idx="40">
                  <c:v>88.025053156121018</c:v>
                </c:pt>
                <c:pt idx="41">
                  <c:v>516.72900637828286</c:v>
                </c:pt>
                <c:pt idx="42">
                  <c:v>31.987171438512</c:v>
                </c:pt>
                <c:pt idx="43">
                  <c:v>26.060592286328003</c:v>
                </c:pt>
                <c:pt idx="44">
                  <c:v>19.800642027245001</c:v>
                </c:pt>
                <c:pt idx="45">
                  <c:v>0.93273630218299997</c:v>
                </c:pt>
                <c:pt idx="46">
                  <c:v>4.6637948179000001E-2</c:v>
                </c:pt>
                <c:pt idx="47">
                  <c:v>0.11815236023</c:v>
                </c:pt>
                <c:pt idx="48">
                  <c:v>20.176140087209998</c:v>
                </c:pt>
                <c:pt idx="49">
                  <c:v>6.0224574390000001E-2</c:v>
                </c:pt>
                <c:pt idx="50">
                  <c:v>0</c:v>
                </c:pt>
                <c:pt idx="51">
                  <c:v>0</c:v>
                </c:pt>
              </c:numCache>
            </c:numRef>
          </c:val>
        </c:ser>
        <c:axId val="211001344"/>
        <c:axId val="211004032"/>
      </c:barChart>
      <c:catAx>
        <c:axId val="211001344"/>
        <c:scaling>
          <c:orientation val="minMax"/>
        </c:scaling>
        <c:axPos val="b"/>
        <c:title>
          <c:tx>
            <c:rich>
              <a:bodyPr/>
              <a:lstStyle/>
              <a:p>
                <a:pPr>
                  <a:defRPr/>
                </a:pPr>
                <a:r>
                  <a:rPr lang="en-US" dirty="0" smtClean="0"/>
                  <a:t>Week</a:t>
                </a:r>
              </a:p>
            </c:rich>
          </c:tx>
          <c:layout/>
        </c:title>
        <c:tickLblPos val="nextTo"/>
        <c:crossAx val="211004032"/>
        <c:crosses val="autoZero"/>
        <c:auto val="1"/>
        <c:lblAlgn val="ctr"/>
        <c:lblOffset val="100"/>
        <c:tickLblSkip val="3"/>
      </c:catAx>
      <c:valAx>
        <c:axId val="211004032"/>
        <c:scaling>
          <c:orientation val="minMax"/>
          <c:max val="1600"/>
        </c:scaling>
        <c:axPos val="l"/>
        <c:majorGridlines/>
        <c:title>
          <c:tx>
            <c:rich>
              <a:bodyPr rot="-5400000" vert="horz"/>
              <a:lstStyle/>
              <a:p>
                <a:pPr>
                  <a:defRPr/>
                </a:pPr>
                <a:r>
                  <a:rPr lang="en-US" dirty="0" smtClean="0"/>
                  <a:t>Sq Km</a:t>
                </a:r>
                <a:r>
                  <a:rPr lang="en-US" baseline="0" dirty="0" smtClean="0"/>
                  <a:t> Burned</a:t>
                </a:r>
                <a:endParaRPr lang="en-US" dirty="0"/>
              </a:p>
            </c:rich>
          </c:tx>
          <c:layout/>
        </c:title>
        <c:numFmt formatCode="General" sourceLinked="1"/>
        <c:tickLblPos val="nextTo"/>
        <c:crossAx val="211001344"/>
        <c:crosses val="autoZero"/>
        <c:crossBetween val="between"/>
      </c:valAx>
    </c:plotArea>
    <c:plotVisOnly val="1"/>
  </c:chart>
  <c:spPr>
    <a:solidFill>
      <a:srgbClr val="FFFFFF"/>
    </a:solidFill>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D21AD5-A059-433D-AFBA-8E3C6368D65A}" type="datetimeFigureOut">
              <a:rPr lang="en-US" smtClean="0"/>
              <a:pPr/>
              <a:t>10/31/2017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161F75-DDE5-4955-A495-949CF679799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161F75-DDE5-4955-A495-949CF679799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presentation I will give some background information on my project, talk about the proposed study area, pose my research question and hypothesis, review some of the existing literature on fires in California, go over my goals and objectives, my methods, show some graphs of the work that I have done already, and then give my timeline for completing the project.</a:t>
            </a:r>
            <a:endParaRPr lang="en-US" dirty="0"/>
          </a:p>
        </p:txBody>
      </p:sp>
      <p:sp>
        <p:nvSpPr>
          <p:cNvPr id="4" name="Slide Number Placeholder 3"/>
          <p:cNvSpPr>
            <a:spLocks noGrp="1"/>
          </p:cNvSpPr>
          <p:nvPr>
            <p:ph type="sldNum" sz="quarter" idx="10"/>
          </p:nvPr>
        </p:nvSpPr>
        <p:spPr/>
        <p:txBody>
          <a:bodyPr/>
          <a:lstStyle/>
          <a:p>
            <a:fld id="{47161F75-DDE5-4955-A495-949CF679799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7 major railroads in the United States and Canada operating on over one hundred thousand miles of track. In California the main carriers</a:t>
            </a:r>
            <a:r>
              <a:rPr lang="en-US" baseline="0" dirty="0" smtClean="0"/>
              <a:t> are Union Pacific and Burlington Northern-Santa Fe. Along with UP and BN there are also many “short lines” that run over smaller areas, usually within a city. There are also commuter rails such as BART, the Bay Area Rapid Transit that runs through San Francisco and Oakland, or ACE, the Altamont Corridor Express, which runs from San Jose to Stockton but is also building to run through the rest of the Central Valley. </a:t>
            </a:r>
          </a:p>
          <a:p>
            <a:endParaRPr lang="en-US" baseline="0" dirty="0" smtClean="0"/>
          </a:p>
          <a:p>
            <a:r>
              <a:rPr lang="en-US" baseline="0" dirty="0" smtClean="0"/>
              <a:t>Railroads have to always be concerned about fires. A lot of things can cause fires along the rail. Weather, like lightning strikes, is a concern for railroads just as it is for anyone. There are also many 3</a:t>
            </a:r>
            <a:r>
              <a:rPr lang="en-US" baseline="30000" dirty="0" smtClean="0"/>
              <a:t>rd</a:t>
            </a:r>
            <a:r>
              <a:rPr lang="en-US" baseline="0" dirty="0" smtClean="0"/>
              <a:t> party causes too. Transients like to camp out along railroads and under bridges because it is usually protected from the elements and very few people are there to disturb them. Occasionally they start warming fires that get out of hand and can quickly spread to the vegetation around the track. Another 3</a:t>
            </a:r>
            <a:r>
              <a:rPr lang="en-US" baseline="30000" dirty="0" smtClean="0"/>
              <a:t>rd</a:t>
            </a:r>
            <a:r>
              <a:rPr lang="en-US" baseline="0" dirty="0" smtClean="0"/>
              <a:t> party cause is farmers doing controlled burns in their fields that spread to the track. Finally, railroads themselves can cause fires. Wheels and rails rubbing together, derailments, or engine fires can all cause sparks that can start a fire.</a:t>
            </a:r>
          </a:p>
          <a:p>
            <a:endParaRPr lang="en-US" baseline="0" dirty="0" smtClean="0"/>
          </a:p>
          <a:p>
            <a:r>
              <a:rPr lang="en-US" baseline="0" dirty="0" smtClean="0"/>
              <a:t>The most effective way for railroads to combat the number and damage done by fires is to take care of the vegetation around the track. There are even laws at different layers of government that dictate how far back the vegetation must be clear cut back from the track. </a:t>
            </a:r>
          </a:p>
          <a:p>
            <a:endParaRPr lang="en-US" baseline="0" dirty="0" smtClean="0"/>
          </a:p>
          <a:p>
            <a:r>
              <a:rPr lang="en-US" baseline="0" dirty="0" smtClean="0"/>
              <a:t>A major fire can be a huge liability for the railroad. The service disruptions that can result from a fire can set the delivery of goods back days and weeks. This is bad for the customer and consumers as well. A fire that takes out a critical bridge can cost millions of dollars and take several days to rebuild.</a:t>
            </a:r>
            <a:endParaRPr lang="en-US" dirty="0"/>
          </a:p>
        </p:txBody>
      </p:sp>
      <p:sp>
        <p:nvSpPr>
          <p:cNvPr id="4" name="Slide Number Placeholder 3"/>
          <p:cNvSpPr>
            <a:spLocks noGrp="1"/>
          </p:cNvSpPr>
          <p:nvPr>
            <p:ph type="sldNum" sz="quarter" idx="10"/>
          </p:nvPr>
        </p:nvSpPr>
        <p:spPr/>
        <p:txBody>
          <a:bodyPr/>
          <a:lstStyle/>
          <a:p>
            <a:fld id="{47161F75-DDE5-4955-A495-949CF679799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I have</a:t>
            </a:r>
            <a:r>
              <a:rPr lang="en-US" baseline="0" dirty="0" smtClean="0"/>
              <a:t> done some investigating of the data to get a better understanding of when the fires in the Central Valley occur. The first graph shows the number of fires that happened in shrub or grassland each year. You can see there are several clusters periods where the number of fires rises sharply. There are a few explanations for this. First, the population of California has risen steadily over this time period. In 1900 the population of California was about 1.5 million. In 1950 it had risen to 10 and a half million, and by 2010 it was over 37 million. Humans are a major cause of wildfire so as more people moved into California there were more chances to start fires. Second, as the population grew, there were more people to detect and report fires. Also, as technology has improved it is possible for entities like the Forest Service to use satellites to detect and track fires. It is possible that wildfires deep in the mountains would have gone undetected or reported in 1900 but now there is an accurate count at all times of where fires are burning. The third factor, and the one which I am studying, is climate. Even as the totals get higher and higher there are still years that have more and years that have fewer. It will be interesting to see how wet and dry years match up.</a:t>
            </a:r>
          </a:p>
          <a:p>
            <a:endParaRPr lang="en-US" baseline="0" dirty="0" smtClean="0"/>
          </a:p>
        </p:txBody>
      </p:sp>
      <p:sp>
        <p:nvSpPr>
          <p:cNvPr id="4" name="Slide Number Placeholder 3"/>
          <p:cNvSpPr>
            <a:spLocks noGrp="1"/>
          </p:cNvSpPr>
          <p:nvPr>
            <p:ph type="sldNum" sz="quarter" idx="10"/>
          </p:nvPr>
        </p:nvSpPr>
        <p:spPr/>
        <p:txBody>
          <a:bodyPr/>
          <a:lstStyle/>
          <a:p>
            <a:fld id="{47161F75-DDE5-4955-A495-949CF6797996}"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graphs on this</a:t>
            </a:r>
            <a:r>
              <a:rPr lang="en-US" dirty="0" smtClean="0"/>
              <a:t> page shows the count and cumulative area by week of</a:t>
            </a:r>
            <a:r>
              <a:rPr lang="en-US" baseline="0" dirty="0" smtClean="0"/>
              <a:t> all of the Central Valley fires since 1900, regardless of the vegetation type.  What I found interesting about these graphs is that the rise in starts doesn’t match the rise in cumulative area burned. Starting around mid March to the beginning of April the number of fires begins to rise. To me this shows that conditions at up until this time are not favorable for fires to start. It is too cold and/or too wet. The cumulative area of fires doesn’t start to really go up until around Mid June and lasts until the end of September. So while there are generally fewer fires a week from June to September as compared to April to Mid June the fires later in the summer are much larger.</a:t>
            </a:r>
            <a:endParaRPr lang="en-US" dirty="0" smtClean="0"/>
          </a:p>
          <a:p>
            <a:endParaRPr lang="en-US" dirty="0" smtClean="0"/>
          </a:p>
          <a:p>
            <a:r>
              <a:rPr lang="en-US" dirty="0" smtClean="0"/>
              <a:t>Week 25 – Mid June</a:t>
            </a:r>
          </a:p>
          <a:p>
            <a:r>
              <a:rPr lang="en-US" dirty="0" smtClean="0"/>
              <a:t>Week 39 – End of Sept</a:t>
            </a:r>
          </a:p>
          <a:p>
            <a:endParaRPr lang="en-US" dirty="0"/>
          </a:p>
        </p:txBody>
      </p:sp>
      <p:sp>
        <p:nvSpPr>
          <p:cNvPr id="4" name="Slide Number Placeholder 3"/>
          <p:cNvSpPr>
            <a:spLocks noGrp="1"/>
          </p:cNvSpPr>
          <p:nvPr>
            <p:ph type="sldNum" sz="quarter" idx="10"/>
          </p:nvPr>
        </p:nvSpPr>
        <p:spPr/>
        <p:txBody>
          <a:bodyPr/>
          <a:lstStyle/>
          <a:p>
            <a:fld id="{47161F75-DDE5-4955-A495-949CF6797996}"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D6A15C1-BAB8-454E-BF9B-847A8642E696}" type="datetimeFigureOut">
              <a:rPr lang="en-US" smtClean="0"/>
              <a:pPr/>
              <a:t>10/31/2017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E0F730-7E55-4DA9-8705-76AFDB4D5D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D6A15C1-BAB8-454E-BF9B-847A8642E696}" type="datetimeFigureOut">
              <a:rPr lang="en-US" smtClean="0"/>
              <a:pPr/>
              <a:t>10/31/2017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E0F730-7E55-4DA9-8705-76AFDB4D5D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D6A15C1-BAB8-454E-BF9B-847A8642E696}" type="datetimeFigureOut">
              <a:rPr lang="en-US" smtClean="0"/>
              <a:pPr/>
              <a:t>10/31/2017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E0F730-7E55-4DA9-8705-76AFDB4D5D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D6A15C1-BAB8-454E-BF9B-847A8642E696}" type="datetimeFigureOut">
              <a:rPr lang="en-US" smtClean="0"/>
              <a:pPr/>
              <a:t>10/31/2017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E0F730-7E55-4DA9-8705-76AFDB4D5D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D6A15C1-BAB8-454E-BF9B-847A8642E696}" type="datetimeFigureOut">
              <a:rPr lang="en-US" smtClean="0"/>
              <a:pPr/>
              <a:t>10/31/2017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E0F730-7E55-4DA9-8705-76AFDB4D5D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D6A15C1-BAB8-454E-BF9B-847A8642E696}" type="datetimeFigureOut">
              <a:rPr lang="en-US" smtClean="0"/>
              <a:pPr/>
              <a:t>10/31/2017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E0F730-7E55-4DA9-8705-76AFDB4D5D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D6A15C1-BAB8-454E-BF9B-847A8642E696}" type="datetimeFigureOut">
              <a:rPr lang="en-US" smtClean="0"/>
              <a:pPr/>
              <a:t>10/31/2017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3E0F730-7E55-4DA9-8705-76AFDB4D5D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D6A15C1-BAB8-454E-BF9B-847A8642E696}" type="datetimeFigureOut">
              <a:rPr lang="en-US" smtClean="0"/>
              <a:pPr/>
              <a:t>10/31/2017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3E0F730-7E55-4DA9-8705-76AFDB4D5D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D6A15C1-BAB8-454E-BF9B-847A8642E696}" type="datetimeFigureOut">
              <a:rPr lang="en-US" smtClean="0"/>
              <a:pPr/>
              <a:t>10/31/2017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3E0F730-7E55-4DA9-8705-76AFDB4D5D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D6A15C1-BAB8-454E-BF9B-847A8642E696}" type="datetimeFigureOut">
              <a:rPr lang="en-US" smtClean="0"/>
              <a:pPr/>
              <a:t>10/31/2017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E0F730-7E55-4DA9-8705-76AFDB4D5D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D6A15C1-BAB8-454E-BF9B-847A8642E696}" type="datetimeFigureOut">
              <a:rPr lang="en-US" smtClean="0"/>
              <a:pPr/>
              <a:t>10/31/2017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E0F730-7E55-4DA9-8705-76AFDB4D5D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D6A15C1-BAB8-454E-BF9B-847A8642E696}" type="datetimeFigureOut">
              <a:rPr lang="en-US" smtClean="0"/>
              <a:pPr/>
              <a:t>10/31/2017</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3E0F730-7E55-4DA9-8705-76AFDB4D5D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tmu6gzIzXAhUs4YMKHas6B8UQjRwIBw&amp;url=http://martinezgazette.com/archives/26140&amp;psig=AOvVaw124pdnypyJOejnSuu4BsKJ&amp;ust=150904912955389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slideLayout" Target="../slideLayouts/slideLayout6.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61" Type="http://schemas.openxmlformats.org/officeDocument/2006/relationships/tags" Target="../tags/tag6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result for california grass fire">
            <a:hlinkClick r:id="rId3"/>
          </p:cNvPr>
          <p:cNvPicPr>
            <a:picLocks noChangeAspect="1" noChangeArrowheads="1"/>
          </p:cNvPicPr>
          <p:nvPr/>
        </p:nvPicPr>
        <p:blipFill>
          <a:blip r:embed="rId4" cstate="print"/>
          <a:srcRect/>
          <a:stretch>
            <a:fillRect/>
          </a:stretch>
        </p:blipFill>
        <p:spPr bwMode="auto">
          <a:xfrm>
            <a:off x="0" y="-6229"/>
            <a:ext cx="9144000" cy="6864229"/>
          </a:xfrm>
          <a:prstGeom prst="rect">
            <a:avLst/>
          </a:prstGeom>
          <a:noFill/>
        </p:spPr>
      </p:pic>
      <p:sp>
        <p:nvSpPr>
          <p:cNvPr id="2" name="Title 1"/>
          <p:cNvSpPr>
            <a:spLocks noGrp="1"/>
          </p:cNvSpPr>
          <p:nvPr>
            <p:ph type="ctrTitle"/>
          </p:nvPr>
        </p:nvSpPr>
        <p:spPr>
          <a:xfrm>
            <a:off x="381000" y="152400"/>
            <a:ext cx="8534400" cy="1470025"/>
          </a:xfrm>
        </p:spPr>
        <p:txBody>
          <a:bodyPr>
            <a:normAutofit fontScale="90000"/>
          </a:bodyPr>
          <a:lstStyle/>
          <a:p>
            <a:r>
              <a:rPr lang="en-US" dirty="0" smtClean="0"/>
              <a:t>The Effect of Climate on Fire Activity in California’s Central Valley</a:t>
            </a:r>
            <a:endParaRPr lang="en-US" dirty="0"/>
          </a:p>
        </p:txBody>
      </p:sp>
      <p:sp>
        <p:nvSpPr>
          <p:cNvPr id="3" name="Subtitle 2"/>
          <p:cNvSpPr>
            <a:spLocks noGrp="1"/>
          </p:cNvSpPr>
          <p:nvPr>
            <p:ph type="subTitle" idx="1"/>
          </p:nvPr>
        </p:nvSpPr>
        <p:spPr>
          <a:xfrm>
            <a:off x="1600200" y="1447800"/>
            <a:ext cx="6400800" cy="1752600"/>
          </a:xfrm>
        </p:spPr>
        <p:txBody>
          <a:bodyPr>
            <a:normAutofit/>
          </a:bodyPr>
          <a:lstStyle/>
          <a:p>
            <a:r>
              <a:rPr lang="en-US" sz="2800" dirty="0" smtClean="0">
                <a:solidFill>
                  <a:schemeClr val="tx1"/>
                </a:solidFill>
              </a:rPr>
              <a:t>MGIS Capstone Proposal</a:t>
            </a:r>
          </a:p>
          <a:p>
            <a:r>
              <a:rPr lang="en-US" sz="2800" dirty="0" smtClean="0">
                <a:solidFill>
                  <a:schemeClr val="tx1"/>
                </a:solidFill>
              </a:rPr>
              <a:t>Anthony Bates</a:t>
            </a:r>
          </a:p>
          <a:p>
            <a:r>
              <a:rPr lang="en-US" sz="2800" dirty="0" smtClean="0">
                <a:solidFill>
                  <a:schemeClr val="tx1"/>
                </a:solidFill>
              </a:rPr>
              <a:t>Advisor – Dr. Alan Taylor</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lstStyle/>
          <a:p>
            <a:r>
              <a:rPr lang="en-US" dirty="0" smtClean="0"/>
              <a:t>Project Goals and Objectives</a:t>
            </a:r>
            <a:endParaRPr lang="en-US" dirty="0"/>
          </a:p>
        </p:txBody>
      </p:sp>
      <p:sp>
        <p:nvSpPr>
          <p:cNvPr id="3" name="Content Placeholder 2"/>
          <p:cNvSpPr>
            <a:spLocks noGrp="1"/>
          </p:cNvSpPr>
          <p:nvPr>
            <p:ph idx="1"/>
          </p:nvPr>
        </p:nvSpPr>
        <p:spPr>
          <a:xfrm>
            <a:off x="1828800" y="1600200"/>
            <a:ext cx="6858000" cy="4525963"/>
          </a:xfrm>
        </p:spPr>
        <p:txBody>
          <a:bodyPr/>
          <a:lstStyle/>
          <a:p>
            <a:r>
              <a:rPr lang="en-US" dirty="0" smtClean="0"/>
              <a:t>Determine the relationship between temperature and precipitation (using the Palmer Drought Severity Index) and the number of  fires occurring in areas of the Central Valley where the predominate vegetation type is grasslands or shrubs.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524000" y="4114800"/>
            <a:ext cx="1571625" cy="15621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600200" y="1447800"/>
            <a:ext cx="1390650" cy="172402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4038600" y="1600200"/>
            <a:ext cx="3829050" cy="1038225"/>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6019800" y="3962400"/>
            <a:ext cx="1552575" cy="1971675"/>
          </a:xfrm>
          <a:prstGeom prst="rect">
            <a:avLst/>
          </a:prstGeom>
          <a:noFill/>
          <a:ln w="9525">
            <a:noFill/>
            <a:miter lim="800000"/>
            <a:headEnd/>
            <a:tailEnd/>
          </a:ln>
        </p:spPr>
      </p:pic>
      <p:pic>
        <p:nvPicPr>
          <p:cNvPr id="1032" name="Picture 8"/>
          <p:cNvPicPr>
            <a:picLocks noChangeAspect="1" noChangeArrowheads="1"/>
          </p:cNvPicPr>
          <p:nvPr/>
        </p:nvPicPr>
        <p:blipFill>
          <a:blip r:embed="rId6" cstate="print"/>
          <a:srcRect/>
          <a:stretch>
            <a:fillRect/>
          </a:stretch>
        </p:blipFill>
        <p:spPr bwMode="auto">
          <a:xfrm>
            <a:off x="3124200" y="3048000"/>
            <a:ext cx="2886075" cy="12668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a:xfrm>
            <a:off x="1828800" y="1600200"/>
            <a:ext cx="6858000" cy="4525963"/>
          </a:xfrm>
        </p:spPr>
        <p:txBody>
          <a:bodyPr>
            <a:normAutofit fontScale="85000" lnSpcReduction="20000"/>
          </a:bodyPr>
          <a:lstStyle/>
          <a:p>
            <a:r>
              <a:rPr lang="en-US" dirty="0" smtClean="0"/>
              <a:t>Evidence that the variation in the number of fires that occur in a year is linked to regional climatic variation such as the El Niño-Southern Oscillation (ENSO)</a:t>
            </a:r>
            <a:endParaRPr lang="en-US" sz="2400" baseline="30000" dirty="0" smtClean="0"/>
          </a:p>
          <a:p>
            <a:r>
              <a:rPr lang="en-US" dirty="0" smtClean="0"/>
              <a:t>However, in years with more fires than normal temperatures were above average and precipitation was below average</a:t>
            </a:r>
          </a:p>
          <a:p>
            <a:r>
              <a:rPr lang="en-US" dirty="0" smtClean="0"/>
              <a:t>Topology is largely similar across all grasslands in the Central Valley so it is unlikely to play a significant factor compared to climate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 Cont.</a:t>
            </a:r>
            <a:endParaRPr lang="en-US" dirty="0"/>
          </a:p>
        </p:txBody>
      </p:sp>
      <p:sp>
        <p:nvSpPr>
          <p:cNvPr id="3" name="Content Placeholder 2"/>
          <p:cNvSpPr>
            <a:spLocks noGrp="1"/>
          </p:cNvSpPr>
          <p:nvPr>
            <p:ph idx="1"/>
          </p:nvPr>
        </p:nvSpPr>
        <p:spPr>
          <a:xfrm>
            <a:off x="1828800" y="1600200"/>
            <a:ext cx="6858000" cy="4525963"/>
          </a:xfrm>
        </p:spPr>
        <p:txBody>
          <a:bodyPr/>
          <a:lstStyle/>
          <a:p>
            <a:r>
              <a:rPr lang="en-US" sz="2400" dirty="0" smtClean="0"/>
              <a:t>Many studies have shown or postulated that climate can have an effect on the occurrence of fires months or even years in advance</a:t>
            </a:r>
          </a:p>
          <a:p>
            <a:pPr lvl="1"/>
            <a:r>
              <a:rPr lang="en-US" sz="2000" dirty="0" smtClean="0"/>
              <a:t>Wet years/seasons spur growth of grasses and other small plants which, when dry, are a primary source of fuel</a:t>
            </a:r>
          </a:p>
          <a:p>
            <a:pPr lvl="1"/>
            <a:r>
              <a:rPr lang="en-US" sz="2000" dirty="0" smtClean="0"/>
              <a:t>ENSO is the main driver of the wet/dry cycles in California</a:t>
            </a:r>
          </a:p>
          <a:p>
            <a:pPr lvl="1"/>
            <a:r>
              <a:rPr lang="en-US" sz="2000" dirty="0" smtClean="0"/>
              <a:t>These studies focused heavily on woodlands, but the proposed effects of the antecedent climate were on the grasses and other herbaceous vegetation growing on the forest floor  </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4419600" y="1600200"/>
            <a:ext cx="4038600" cy="4525963"/>
          </a:xfrm>
        </p:spPr>
        <p:txBody>
          <a:bodyPr>
            <a:normAutofit fontScale="85000" lnSpcReduction="10000"/>
          </a:bodyPr>
          <a:lstStyle/>
          <a:p>
            <a:r>
              <a:rPr lang="en-US" dirty="0" smtClean="0"/>
              <a:t>Gather fire data from Cal Fire’s Fire and Resource Assessment Program (FRAP)</a:t>
            </a:r>
          </a:p>
          <a:p>
            <a:r>
              <a:rPr lang="en-US" dirty="0" smtClean="0"/>
              <a:t>Get climate data from PRISM and National Climate Data Center </a:t>
            </a:r>
          </a:p>
          <a:p>
            <a:r>
              <a:rPr lang="en-US" dirty="0" smtClean="0"/>
              <a:t>Use GIS to filter fire data for the Central Valley and overlay fires with climate data</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04800" y="1219200"/>
            <a:ext cx="3809999" cy="503330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p>
            <a:r>
              <a:rPr lang="en-US" dirty="0" smtClean="0"/>
              <a:t>Methods</a:t>
            </a:r>
            <a:endParaRPr lang="en-US" dirty="0"/>
          </a:p>
        </p:txBody>
      </p:sp>
      <p:sp>
        <p:nvSpPr>
          <p:cNvPr id="3" name="Content Placeholder 2"/>
          <p:cNvSpPr>
            <a:spLocks noGrp="1"/>
          </p:cNvSpPr>
          <p:nvPr>
            <p:ph idx="1"/>
          </p:nvPr>
        </p:nvSpPr>
        <p:spPr>
          <a:xfrm>
            <a:off x="1752600" y="1600200"/>
            <a:ext cx="6934200" cy="4525963"/>
          </a:xfrm>
        </p:spPr>
        <p:txBody>
          <a:bodyPr/>
          <a:lstStyle/>
          <a:p>
            <a:r>
              <a:rPr lang="en-US" sz="2800" dirty="0" smtClean="0"/>
              <a:t>Use Superposed Epoch Analysis (SEA) and Cross Correlation Analysis to study the relationship between climate and fires</a:t>
            </a:r>
          </a:p>
          <a:p>
            <a:pPr lvl="1"/>
            <a:r>
              <a:rPr lang="en-US" dirty="0" smtClean="0"/>
              <a:t>SEA –statistical method for evaluating the periodic relationship between two different types of events</a:t>
            </a:r>
          </a:p>
          <a:p>
            <a:pPr lvl="1"/>
            <a:r>
              <a:rPr lang="en-US" dirty="0" smtClean="0"/>
              <a:t>Cross Correlation Analysis – compares two time series by examining the temporal difference from one to another</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graphicFrame>
        <p:nvGraphicFramePr>
          <p:cNvPr id="8" name="Chart 7"/>
          <p:cNvGraphicFramePr/>
          <p:nvPr/>
        </p:nvGraphicFramePr>
        <p:xfrm>
          <a:off x="304800" y="1219200"/>
          <a:ext cx="84582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6" name="Chart 5"/>
          <p:cNvGraphicFramePr/>
          <p:nvPr/>
        </p:nvGraphicFramePr>
        <p:xfrm>
          <a:off x="228600" y="1143000"/>
          <a:ext cx="8724901" cy="26717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228600" y="3962400"/>
          <a:ext cx="8686800" cy="2590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609600" y="3429000"/>
            <a:ext cx="2707809" cy="31051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Current State</a:t>
            </a:r>
            <a:endParaRPr lang="en-US" dirty="0"/>
          </a:p>
        </p:txBody>
      </p:sp>
      <p:sp>
        <p:nvSpPr>
          <p:cNvPr id="3" name="Content Placeholder 2"/>
          <p:cNvSpPr>
            <a:spLocks noGrp="1"/>
          </p:cNvSpPr>
          <p:nvPr>
            <p:ph idx="1"/>
          </p:nvPr>
        </p:nvSpPr>
        <p:spPr>
          <a:xfrm>
            <a:off x="4343400" y="1600200"/>
            <a:ext cx="4419600" cy="4525963"/>
          </a:xfrm>
        </p:spPr>
        <p:txBody>
          <a:bodyPr/>
          <a:lstStyle/>
          <a:p>
            <a:r>
              <a:rPr lang="en-US" sz="2000" dirty="0" smtClean="0"/>
              <a:t>Monthly precipitation data for the state of </a:t>
            </a:r>
            <a:r>
              <a:rPr lang="en-US" sz="2000" dirty="0"/>
              <a:t>C</a:t>
            </a:r>
            <a:r>
              <a:rPr lang="en-US" sz="2000" dirty="0" smtClean="0"/>
              <a:t>alifornia and  Palmer Drought Severity Index (PDSI) data for the central valley for every year since 1900</a:t>
            </a:r>
          </a:p>
          <a:p>
            <a:r>
              <a:rPr lang="en-US" sz="2000" dirty="0" smtClean="0"/>
              <a:t>PDSI data is based on drainage zones. The Central Valley lies in the Sacramento and San Joaquin drainages</a:t>
            </a:r>
          </a:p>
          <a:p>
            <a:pPr lvl="1"/>
            <a:r>
              <a:rPr lang="en-US" sz="1600" dirty="0" smtClean="0"/>
              <a:t>I will run analyses separately for each zone</a:t>
            </a:r>
          </a:p>
          <a:p>
            <a:r>
              <a:rPr lang="en-US" sz="2000" dirty="0" smtClean="0"/>
              <a:t>The precipitation data is from the PRISM Climate group and is raster data roughly 4x4 km that I have clipped to the state of California</a:t>
            </a:r>
          </a:p>
        </p:txBody>
      </p:sp>
      <p:pic>
        <p:nvPicPr>
          <p:cNvPr id="4098" name="Picture 2"/>
          <p:cNvPicPr>
            <a:picLocks noChangeAspect="1" noChangeArrowheads="1"/>
          </p:cNvPicPr>
          <p:nvPr/>
        </p:nvPicPr>
        <p:blipFill>
          <a:blip r:embed="rId3" cstate="print"/>
          <a:srcRect/>
          <a:stretch>
            <a:fillRect/>
          </a:stretch>
        </p:blipFill>
        <p:spPr bwMode="auto">
          <a:xfrm>
            <a:off x="1981200" y="1600200"/>
            <a:ext cx="2286000" cy="270004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58" name="OTLSHAPE_M_52743de8bb6d4044896f473898fe9da7_Connector1"/>
          <p:cNvCxnSpPr/>
          <p:nvPr>
            <p:custDataLst>
              <p:tags r:id="rId2"/>
            </p:custDataLst>
          </p:nvPr>
        </p:nvCxnSpPr>
        <p:spPr>
          <a:xfrm>
            <a:off x="1676400" y="2286000"/>
            <a:ext cx="0" cy="605328"/>
          </a:xfrm>
          <a:prstGeom prst="line">
            <a:avLst/>
          </a:prstGeom>
          <a:ln w="9525" cap="flat" cmpd="sng" algn="ctr">
            <a:solidFill>
              <a:srgbClr val="087F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34" name="OTLSHAPE_TB_00000000000000000000000000000000_LeftEndCaps"/>
          <p:cNvSpPr txBox="1"/>
          <p:nvPr>
            <p:custDataLst>
              <p:tags r:id="rId3"/>
            </p:custDataLst>
          </p:nvPr>
        </p:nvSpPr>
        <p:spPr>
          <a:xfrm>
            <a:off x="254000" y="2965619"/>
            <a:ext cx="414409" cy="279061"/>
          </a:xfrm>
          <a:prstGeom prst="rect">
            <a:avLst/>
          </a:prstGeom>
          <a:noFill/>
        </p:spPr>
        <p:txBody>
          <a:bodyPr vert="horz" wrap="none" lIns="0" tIns="0" rIns="0" bIns="0" rtlCol="0" anchor="ctr" anchorCtr="0">
            <a:spAutoFit/>
          </a:bodyPr>
          <a:lstStyle/>
          <a:p>
            <a:pPr algn="ctr"/>
            <a:r>
              <a:rPr lang="en-US" spc="-36" smtClean="0">
                <a:solidFill>
                  <a:srgbClr val="C0504D"/>
                </a:solidFill>
                <a:latin typeface="Corbel" panose="020B0503020204020204" pitchFamily="34" charset="0"/>
              </a:rPr>
              <a:t>2017</a:t>
            </a:r>
            <a:endParaRPr lang="en-US" spc="-36">
              <a:solidFill>
                <a:srgbClr val="C0504D"/>
              </a:solidFill>
              <a:latin typeface="Corbel" panose="020B0503020204020204" pitchFamily="34" charset="0"/>
            </a:endParaRPr>
          </a:p>
        </p:txBody>
      </p:sp>
      <p:sp>
        <p:nvSpPr>
          <p:cNvPr id="9235" name="OTLSHAPE_TB_00000000000000000000000000000000_RightEndCaps"/>
          <p:cNvSpPr txBox="1"/>
          <p:nvPr>
            <p:custDataLst>
              <p:tags r:id="rId4"/>
            </p:custDataLst>
          </p:nvPr>
        </p:nvSpPr>
        <p:spPr>
          <a:xfrm>
            <a:off x="8440124" y="2965619"/>
            <a:ext cx="439158" cy="279061"/>
          </a:xfrm>
          <a:prstGeom prst="rect">
            <a:avLst/>
          </a:prstGeom>
          <a:noFill/>
        </p:spPr>
        <p:txBody>
          <a:bodyPr vert="horz" wrap="none" lIns="0" tIns="0" rIns="0" bIns="0" rtlCol="0" anchor="ctr" anchorCtr="0">
            <a:spAutoFit/>
          </a:bodyPr>
          <a:lstStyle/>
          <a:p>
            <a:pPr algn="ctr"/>
            <a:r>
              <a:rPr lang="en-US" spc="-36" smtClean="0">
                <a:solidFill>
                  <a:srgbClr val="C0504D"/>
                </a:solidFill>
                <a:latin typeface="Corbel" panose="020B0503020204020204" pitchFamily="34" charset="0"/>
              </a:rPr>
              <a:t>2018</a:t>
            </a:r>
            <a:endParaRPr lang="en-US" spc="-36">
              <a:solidFill>
                <a:srgbClr val="C0504D"/>
              </a:solidFill>
              <a:latin typeface="Corbel" panose="020B0503020204020204" pitchFamily="34" charset="0"/>
            </a:endParaRPr>
          </a:p>
        </p:txBody>
      </p:sp>
      <p:sp>
        <p:nvSpPr>
          <p:cNvPr id="9236" name="OTLSHAPE_TB_00000000000000000000000000000000_ScaleContainer"/>
          <p:cNvSpPr/>
          <p:nvPr>
            <p:custDataLst>
              <p:tags r:id="rId5"/>
            </p:custDataLst>
          </p:nvPr>
        </p:nvSpPr>
        <p:spPr>
          <a:xfrm>
            <a:off x="806535" y="2914650"/>
            <a:ext cx="7518400" cy="381000"/>
          </a:xfrm>
          <a:prstGeom prst="roundRect">
            <a:avLst>
              <a:gd name="adj" fmla="val 100000"/>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7" name="OTLSHAPE_TB_00000000000000000000000000000000_ElapsedTime" hidden="1"/>
          <p:cNvSpPr/>
          <p:nvPr>
            <p:custDataLst>
              <p:tags r:id="rId6"/>
            </p:custDataLst>
          </p:nvPr>
        </p:nvSpPr>
        <p:spPr>
          <a:xfrm>
            <a:off x="0" y="0"/>
            <a:ext cx="0" cy="0"/>
          </a:xfrm>
          <a:prstGeom prst="roundRect">
            <a:avLst>
              <a:gd name="adj" fmla="val 100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8" name="OTLSHAPE_TB_00000000000000000000000000000000_TodayMarkerShape" hidden="1"/>
          <p:cNvSpPr/>
          <p:nvPr>
            <p:custDataLst>
              <p:tags r:id="rId7"/>
            </p:custDataLst>
          </p:nvPr>
        </p:nvSpPr>
        <p:spPr>
          <a:xfrm>
            <a:off x="917206" y="329565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9" name="OTLSHAPE_TB_00000000000000000000000000000000_TodayMarkerText" hidden="1"/>
          <p:cNvSpPr txBox="1"/>
          <p:nvPr>
            <p:custDataLst>
              <p:tags r:id="rId8"/>
            </p:custDataLst>
          </p:nvPr>
        </p:nvSpPr>
        <p:spPr>
          <a:xfrm>
            <a:off x="971635" y="3422650"/>
            <a:ext cx="254878" cy="123111"/>
          </a:xfrm>
          <a:prstGeom prst="rect">
            <a:avLst/>
          </a:prstGeom>
          <a:noFill/>
        </p:spPr>
        <p:txBody>
          <a:bodyPr vert="horz" wrap="none" lIns="0" tIns="0" rIns="0" bIns="0" rtlCol="0" anchor="ctr" anchorCtr="0">
            <a:spAutoFit/>
          </a:bodyPr>
          <a:lstStyle/>
          <a:p>
            <a:pPr algn="ctr"/>
            <a:r>
              <a:rPr lang="en-US" sz="800" smtClean="0">
                <a:solidFill>
                  <a:schemeClr val="dk1"/>
                </a:solidFill>
                <a:latin typeface="Calibri" panose="020F0502020204030204" pitchFamily="34" charset="0"/>
              </a:rPr>
              <a:t>Today</a:t>
            </a:r>
            <a:endParaRPr lang="en-US" sz="800">
              <a:solidFill>
                <a:schemeClr val="dk1"/>
              </a:solidFill>
              <a:latin typeface="Calibri" panose="020F0502020204030204" pitchFamily="34" charset="0"/>
            </a:endParaRPr>
          </a:p>
        </p:txBody>
      </p:sp>
      <p:sp>
        <p:nvSpPr>
          <p:cNvPr id="9240" name="OTLSHAPE_TB_00000000000000000000000000000000_TimescaleInterval1"/>
          <p:cNvSpPr txBox="1"/>
          <p:nvPr>
            <p:custDataLst>
              <p:tags r:id="rId9"/>
            </p:custDataLst>
          </p:nvPr>
        </p:nvSpPr>
        <p:spPr>
          <a:xfrm>
            <a:off x="1035135" y="3012123"/>
            <a:ext cx="268150" cy="186055"/>
          </a:xfrm>
          <a:prstGeom prst="rect">
            <a:avLst/>
          </a:prstGeom>
          <a:noFill/>
        </p:spPr>
        <p:txBody>
          <a:bodyPr vert="horz" wrap="none" lIns="0" tIns="0" rIns="0" bIns="0" rtlCol="0" anchor="ctr" anchorCtr="0">
            <a:noAutofit/>
          </a:bodyPr>
          <a:lstStyle/>
          <a:p>
            <a:r>
              <a:rPr lang="en-US" sz="1200" spc="-18" dirty="0" smtClean="0">
                <a:solidFill>
                  <a:schemeClr val="lt2"/>
                </a:solidFill>
                <a:latin typeface="Calibri" panose="020F0502020204030204" pitchFamily="34" charset="0"/>
              </a:rPr>
              <a:t>October</a:t>
            </a:r>
            <a:endParaRPr lang="en-US" sz="1200" spc="-18" dirty="0">
              <a:solidFill>
                <a:schemeClr val="lt2"/>
              </a:solidFill>
              <a:latin typeface="Calibri" panose="020F0502020204030204" pitchFamily="34" charset="0"/>
            </a:endParaRPr>
          </a:p>
        </p:txBody>
      </p:sp>
      <p:cxnSp>
        <p:nvCxnSpPr>
          <p:cNvPr id="9241" name="OTLSHAPE_TB_00000000000000000000000000000000_Separator1"/>
          <p:cNvCxnSpPr/>
          <p:nvPr>
            <p:custDataLst>
              <p:tags r:id="rId10"/>
            </p:custDataLst>
          </p:nvPr>
        </p:nvCxnSpPr>
        <p:spPr>
          <a:xfrm>
            <a:off x="1777678"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42" name="OTLSHAPE_TB_00000000000000000000000000000000_TimescaleInterval2"/>
          <p:cNvSpPr txBox="1"/>
          <p:nvPr>
            <p:custDataLst>
              <p:tags r:id="rId11"/>
            </p:custDataLst>
          </p:nvPr>
        </p:nvSpPr>
        <p:spPr>
          <a:xfrm>
            <a:off x="1841178" y="3012123"/>
            <a:ext cx="206916" cy="186055"/>
          </a:xfrm>
          <a:prstGeom prst="rect">
            <a:avLst/>
          </a:prstGeom>
          <a:noFill/>
        </p:spPr>
        <p:txBody>
          <a:bodyPr vert="horz" wrap="none" lIns="0" tIns="0" rIns="0" bIns="0" rtlCol="0" anchor="ctr" anchorCtr="0">
            <a:noAutofit/>
          </a:bodyPr>
          <a:lstStyle/>
          <a:p>
            <a:r>
              <a:rPr lang="en-US" sz="1200" spc="-18" dirty="0" smtClean="0">
                <a:solidFill>
                  <a:schemeClr val="lt2"/>
                </a:solidFill>
                <a:latin typeface="Calibri" panose="020F0502020204030204" pitchFamily="34" charset="0"/>
              </a:rPr>
              <a:t>Nov				</a:t>
            </a:r>
            <a:endParaRPr lang="en-US" sz="1200" spc="-18" dirty="0">
              <a:solidFill>
                <a:schemeClr val="lt2"/>
              </a:solidFill>
              <a:latin typeface="Calibri" panose="020F0502020204030204" pitchFamily="34" charset="0"/>
            </a:endParaRPr>
          </a:p>
        </p:txBody>
      </p:sp>
      <p:cxnSp>
        <p:nvCxnSpPr>
          <p:cNvPr id="9243" name="OTLSHAPE_TB_00000000000000000000000000000000_Separator2"/>
          <p:cNvCxnSpPr/>
          <p:nvPr>
            <p:custDataLst>
              <p:tags r:id="rId12"/>
            </p:custDataLst>
          </p:nvPr>
        </p:nvCxnSpPr>
        <p:spPr>
          <a:xfrm>
            <a:off x="2557720"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44" name="OTLSHAPE_TB_00000000000000000000000000000000_TimescaleInterval3"/>
          <p:cNvSpPr txBox="1"/>
          <p:nvPr>
            <p:custDataLst>
              <p:tags r:id="rId13"/>
            </p:custDataLst>
          </p:nvPr>
        </p:nvSpPr>
        <p:spPr>
          <a:xfrm>
            <a:off x="2621221" y="3012123"/>
            <a:ext cx="158185" cy="186055"/>
          </a:xfrm>
          <a:prstGeom prst="rect">
            <a:avLst/>
          </a:prstGeom>
          <a:noFill/>
        </p:spPr>
        <p:txBody>
          <a:bodyPr vert="horz" wrap="none" lIns="0" tIns="0" rIns="0" bIns="0" rtlCol="0" anchor="ctr" anchorCtr="0">
            <a:noAutofit/>
          </a:bodyPr>
          <a:lstStyle/>
          <a:p>
            <a:r>
              <a:rPr lang="en-US" sz="1200" spc="-20" dirty="0" smtClean="0">
                <a:solidFill>
                  <a:schemeClr val="lt2"/>
                </a:solidFill>
                <a:latin typeface="Calibri" panose="020F0502020204030204" pitchFamily="34" charset="0"/>
              </a:rPr>
              <a:t>Dec</a:t>
            </a:r>
            <a:endParaRPr lang="en-US" sz="1200" spc="-20" dirty="0">
              <a:solidFill>
                <a:schemeClr val="lt2"/>
              </a:solidFill>
              <a:latin typeface="Calibri" panose="020F0502020204030204" pitchFamily="34" charset="0"/>
            </a:endParaRPr>
          </a:p>
        </p:txBody>
      </p:sp>
      <p:cxnSp>
        <p:nvCxnSpPr>
          <p:cNvPr id="9245" name="OTLSHAPE_TB_00000000000000000000000000000000_Separator3"/>
          <p:cNvCxnSpPr/>
          <p:nvPr>
            <p:custDataLst>
              <p:tags r:id="rId14"/>
            </p:custDataLst>
          </p:nvPr>
        </p:nvCxnSpPr>
        <p:spPr>
          <a:xfrm>
            <a:off x="3363764"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46" name="OTLSHAPE_TB_00000000000000000000000000000000_TimescaleInterval4"/>
          <p:cNvSpPr txBox="1"/>
          <p:nvPr>
            <p:custDataLst>
              <p:tags r:id="rId15"/>
            </p:custDataLst>
          </p:nvPr>
        </p:nvSpPr>
        <p:spPr>
          <a:xfrm>
            <a:off x="3427264" y="3012123"/>
            <a:ext cx="241300" cy="186055"/>
          </a:xfrm>
          <a:prstGeom prst="rect">
            <a:avLst/>
          </a:prstGeom>
          <a:noFill/>
        </p:spPr>
        <p:txBody>
          <a:bodyPr vert="horz" wrap="none" lIns="0" tIns="0" rIns="0" bIns="0" rtlCol="0" anchor="ctr" anchorCtr="0">
            <a:noAutofit/>
          </a:bodyPr>
          <a:lstStyle/>
          <a:p>
            <a:r>
              <a:rPr lang="en-US" sz="1200" spc="-20" dirty="0" smtClean="0">
                <a:solidFill>
                  <a:schemeClr val="lt2"/>
                </a:solidFill>
                <a:latin typeface="Calibri" panose="020F0502020204030204" pitchFamily="34" charset="0"/>
              </a:rPr>
              <a:t>Jan</a:t>
            </a:r>
            <a:endParaRPr lang="en-US" sz="1200" spc="-20" dirty="0">
              <a:solidFill>
                <a:schemeClr val="lt2"/>
              </a:solidFill>
              <a:latin typeface="Calibri" panose="020F0502020204030204" pitchFamily="34" charset="0"/>
            </a:endParaRPr>
          </a:p>
        </p:txBody>
      </p:sp>
      <p:cxnSp>
        <p:nvCxnSpPr>
          <p:cNvPr id="9247" name="OTLSHAPE_TB_00000000000000000000000000000000_Separator4"/>
          <p:cNvCxnSpPr/>
          <p:nvPr>
            <p:custDataLst>
              <p:tags r:id="rId16"/>
            </p:custDataLst>
          </p:nvPr>
        </p:nvCxnSpPr>
        <p:spPr>
          <a:xfrm>
            <a:off x="4169808"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48" name="OTLSHAPE_TB_00000000000000000000000000000000_TimescaleInterval5"/>
          <p:cNvSpPr txBox="1"/>
          <p:nvPr>
            <p:custDataLst>
              <p:tags r:id="rId17"/>
            </p:custDataLst>
          </p:nvPr>
        </p:nvSpPr>
        <p:spPr>
          <a:xfrm>
            <a:off x="4233308" y="3012123"/>
            <a:ext cx="228600" cy="186055"/>
          </a:xfrm>
          <a:prstGeom prst="rect">
            <a:avLst/>
          </a:prstGeom>
          <a:noFill/>
        </p:spPr>
        <p:txBody>
          <a:bodyPr vert="horz" wrap="none" lIns="0" tIns="0" rIns="0" bIns="0" rtlCol="0" anchor="ctr" anchorCtr="0">
            <a:noAutofit/>
          </a:bodyPr>
          <a:lstStyle/>
          <a:p>
            <a:r>
              <a:rPr lang="en-US" sz="1200" spc="-18" dirty="0" smtClean="0">
                <a:solidFill>
                  <a:schemeClr val="lt2"/>
                </a:solidFill>
                <a:latin typeface="Calibri" panose="020F0502020204030204" pitchFamily="34" charset="0"/>
              </a:rPr>
              <a:t>Feb</a:t>
            </a:r>
            <a:endParaRPr lang="en-US" sz="1200" spc="-18" dirty="0">
              <a:solidFill>
                <a:schemeClr val="lt2"/>
              </a:solidFill>
              <a:latin typeface="Calibri" panose="020F0502020204030204" pitchFamily="34" charset="0"/>
            </a:endParaRPr>
          </a:p>
        </p:txBody>
      </p:sp>
      <p:cxnSp>
        <p:nvCxnSpPr>
          <p:cNvPr id="9249" name="OTLSHAPE_TB_00000000000000000000000000000000_Separator5"/>
          <p:cNvCxnSpPr/>
          <p:nvPr>
            <p:custDataLst>
              <p:tags r:id="rId18"/>
            </p:custDataLst>
          </p:nvPr>
        </p:nvCxnSpPr>
        <p:spPr>
          <a:xfrm>
            <a:off x="4949850"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50" name="OTLSHAPE_TB_00000000000000000000000000000000_TimescaleInterval6"/>
          <p:cNvSpPr txBox="1"/>
          <p:nvPr>
            <p:custDataLst>
              <p:tags r:id="rId19"/>
            </p:custDataLst>
          </p:nvPr>
        </p:nvSpPr>
        <p:spPr>
          <a:xfrm>
            <a:off x="5013351" y="3012123"/>
            <a:ext cx="211148" cy="186055"/>
          </a:xfrm>
          <a:prstGeom prst="rect">
            <a:avLst/>
          </a:prstGeom>
          <a:noFill/>
        </p:spPr>
        <p:txBody>
          <a:bodyPr vert="horz" wrap="none" lIns="0" tIns="0" rIns="0" bIns="0" rtlCol="0" anchor="ctr" anchorCtr="0">
            <a:noAutofit/>
          </a:bodyPr>
          <a:lstStyle/>
          <a:p>
            <a:r>
              <a:rPr lang="en-US" sz="1200" spc="-22" dirty="0" smtClean="0">
                <a:solidFill>
                  <a:schemeClr val="lt2"/>
                </a:solidFill>
                <a:latin typeface="Calibri" panose="020F0502020204030204" pitchFamily="34" charset="0"/>
              </a:rPr>
              <a:t>Mar</a:t>
            </a:r>
            <a:endParaRPr lang="en-US" sz="1200" spc="-22" dirty="0">
              <a:solidFill>
                <a:schemeClr val="lt2"/>
              </a:solidFill>
              <a:latin typeface="Calibri" panose="020F0502020204030204" pitchFamily="34" charset="0"/>
            </a:endParaRPr>
          </a:p>
        </p:txBody>
      </p:sp>
      <p:cxnSp>
        <p:nvCxnSpPr>
          <p:cNvPr id="9251" name="OTLSHAPE_TB_00000000000000000000000000000000_Separator6"/>
          <p:cNvCxnSpPr/>
          <p:nvPr>
            <p:custDataLst>
              <p:tags r:id="rId20"/>
            </p:custDataLst>
          </p:nvPr>
        </p:nvCxnSpPr>
        <p:spPr>
          <a:xfrm>
            <a:off x="5755894"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52" name="OTLSHAPE_TB_00000000000000000000000000000000_TimescaleInterval7"/>
          <p:cNvSpPr txBox="1"/>
          <p:nvPr>
            <p:custDataLst>
              <p:tags r:id="rId21"/>
            </p:custDataLst>
          </p:nvPr>
        </p:nvSpPr>
        <p:spPr>
          <a:xfrm>
            <a:off x="5819394" y="3012123"/>
            <a:ext cx="243978" cy="186055"/>
          </a:xfrm>
          <a:prstGeom prst="rect">
            <a:avLst/>
          </a:prstGeom>
          <a:noFill/>
        </p:spPr>
        <p:txBody>
          <a:bodyPr vert="horz" wrap="none" lIns="0" tIns="0" rIns="0" bIns="0" rtlCol="0" anchor="ctr" anchorCtr="0">
            <a:noAutofit/>
          </a:bodyPr>
          <a:lstStyle/>
          <a:p>
            <a:r>
              <a:rPr lang="en-US" sz="1200" spc="-20" dirty="0" smtClean="0">
                <a:solidFill>
                  <a:schemeClr val="lt2"/>
                </a:solidFill>
                <a:latin typeface="Calibri" panose="020F0502020204030204" pitchFamily="34" charset="0"/>
              </a:rPr>
              <a:t>Apr</a:t>
            </a:r>
            <a:endParaRPr lang="en-US" sz="1200" spc="-20" dirty="0">
              <a:solidFill>
                <a:schemeClr val="lt2"/>
              </a:solidFill>
              <a:latin typeface="Calibri" panose="020F0502020204030204" pitchFamily="34" charset="0"/>
            </a:endParaRPr>
          </a:p>
        </p:txBody>
      </p:sp>
      <p:cxnSp>
        <p:nvCxnSpPr>
          <p:cNvPr id="9253" name="OTLSHAPE_TB_00000000000000000000000000000000_Separator7"/>
          <p:cNvCxnSpPr/>
          <p:nvPr>
            <p:custDataLst>
              <p:tags r:id="rId22"/>
            </p:custDataLst>
          </p:nvPr>
        </p:nvCxnSpPr>
        <p:spPr>
          <a:xfrm>
            <a:off x="6535936"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54" name="OTLSHAPE_TB_00000000000000000000000000000000_TimescaleInterval8"/>
          <p:cNvSpPr txBox="1"/>
          <p:nvPr>
            <p:custDataLst>
              <p:tags r:id="rId23"/>
            </p:custDataLst>
          </p:nvPr>
        </p:nvSpPr>
        <p:spPr>
          <a:xfrm>
            <a:off x="6599437" y="3012123"/>
            <a:ext cx="231858" cy="186055"/>
          </a:xfrm>
          <a:prstGeom prst="rect">
            <a:avLst/>
          </a:prstGeom>
          <a:noFill/>
        </p:spPr>
        <p:txBody>
          <a:bodyPr vert="horz" wrap="none" lIns="0" tIns="0" rIns="0" bIns="0" rtlCol="0" anchor="ctr" anchorCtr="0">
            <a:noAutofit/>
          </a:bodyPr>
          <a:lstStyle/>
          <a:p>
            <a:r>
              <a:rPr lang="en-US" sz="1200" spc="-22" dirty="0" smtClean="0">
                <a:solidFill>
                  <a:schemeClr val="lt2"/>
                </a:solidFill>
                <a:latin typeface="Calibri" panose="020F0502020204030204" pitchFamily="34" charset="0"/>
              </a:rPr>
              <a:t>May	</a:t>
            </a:r>
            <a:endParaRPr lang="en-US" sz="1200" spc="-22" dirty="0">
              <a:solidFill>
                <a:schemeClr val="lt2"/>
              </a:solidFill>
              <a:latin typeface="Calibri" panose="020F0502020204030204" pitchFamily="34" charset="0"/>
            </a:endParaRPr>
          </a:p>
        </p:txBody>
      </p:sp>
      <p:cxnSp>
        <p:nvCxnSpPr>
          <p:cNvPr id="9255" name="OTLSHAPE_TB_00000000000000000000000000000000_Separator8"/>
          <p:cNvCxnSpPr/>
          <p:nvPr>
            <p:custDataLst>
              <p:tags r:id="rId24"/>
            </p:custDataLst>
          </p:nvPr>
        </p:nvCxnSpPr>
        <p:spPr>
          <a:xfrm>
            <a:off x="7341980"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56" name="OTLSHAPE_TB_00000000000000000000000000000000_TimescaleInterval9"/>
          <p:cNvSpPr txBox="1"/>
          <p:nvPr>
            <p:custDataLst>
              <p:tags r:id="rId25"/>
            </p:custDataLst>
          </p:nvPr>
        </p:nvSpPr>
        <p:spPr>
          <a:xfrm>
            <a:off x="7405481" y="3012123"/>
            <a:ext cx="304955" cy="186055"/>
          </a:xfrm>
          <a:prstGeom prst="rect">
            <a:avLst/>
          </a:prstGeom>
          <a:noFill/>
        </p:spPr>
        <p:txBody>
          <a:bodyPr vert="horz" wrap="none" lIns="0" tIns="0" rIns="0" bIns="0" rtlCol="0" anchor="ctr" anchorCtr="0">
            <a:noAutofit/>
          </a:bodyPr>
          <a:lstStyle/>
          <a:p>
            <a:r>
              <a:rPr lang="en-US" sz="1200" spc="-20" dirty="0" smtClean="0">
                <a:solidFill>
                  <a:schemeClr val="lt2"/>
                </a:solidFill>
                <a:latin typeface="Calibri" panose="020F0502020204030204" pitchFamily="34" charset="0"/>
              </a:rPr>
              <a:t>June</a:t>
            </a:r>
            <a:endParaRPr lang="en-US" sz="1200" spc="-20" dirty="0">
              <a:solidFill>
                <a:schemeClr val="lt2"/>
              </a:solidFill>
              <a:latin typeface="Calibri" panose="020F0502020204030204" pitchFamily="34" charset="0"/>
            </a:endParaRPr>
          </a:p>
        </p:txBody>
      </p:sp>
      <p:sp>
        <p:nvSpPr>
          <p:cNvPr id="9264" name="OTLSHAPE_M_52743de8bb6d4044896f473898fe9da7_Title"/>
          <p:cNvSpPr txBox="1"/>
          <p:nvPr>
            <p:custDataLst>
              <p:tags r:id="rId26"/>
            </p:custDataLst>
          </p:nvPr>
        </p:nvSpPr>
        <p:spPr>
          <a:xfrm>
            <a:off x="838200" y="2057400"/>
            <a:ext cx="733844" cy="307777"/>
          </a:xfrm>
          <a:prstGeom prst="rect">
            <a:avLst/>
          </a:prstGeom>
          <a:noFill/>
        </p:spPr>
        <p:txBody>
          <a:bodyPr vert="horz" wrap="square" lIns="0" tIns="0" rIns="0" bIns="0" rtlCol="0" anchor="ctr" anchorCtr="0">
            <a:spAutoFit/>
          </a:bodyPr>
          <a:lstStyle/>
          <a:p>
            <a:r>
              <a:rPr lang="en-US" sz="1000" b="1" spc="-6" dirty="0" smtClean="0">
                <a:solidFill>
                  <a:srgbClr val="3B5998"/>
                </a:solidFill>
                <a:latin typeface="Calibri" panose="020F0502020204030204" pitchFamily="34" charset="0"/>
              </a:rPr>
              <a:t>Peer Review Presentation</a:t>
            </a:r>
            <a:endParaRPr lang="en-US" sz="1000" b="1" spc="-6" dirty="0">
              <a:solidFill>
                <a:srgbClr val="3B5998"/>
              </a:solidFill>
              <a:latin typeface="Calibri" panose="020F0502020204030204" pitchFamily="34" charset="0"/>
            </a:endParaRPr>
          </a:p>
        </p:txBody>
      </p:sp>
      <p:sp>
        <p:nvSpPr>
          <p:cNvPr id="9265" name="OTLSHAPE_M_52743de8bb6d4044896f473898fe9da7_Date"/>
          <p:cNvSpPr txBox="1"/>
          <p:nvPr>
            <p:custDataLst>
              <p:tags r:id="rId27"/>
            </p:custDataLst>
          </p:nvPr>
        </p:nvSpPr>
        <p:spPr>
          <a:xfrm>
            <a:off x="866356" y="2391872"/>
            <a:ext cx="393700" cy="155025"/>
          </a:xfrm>
          <a:prstGeom prst="rect">
            <a:avLst/>
          </a:prstGeom>
          <a:noFill/>
        </p:spPr>
        <p:txBody>
          <a:bodyPr vert="horz" wrap="square" lIns="0" tIns="0" rIns="0" bIns="0" rtlCol="0" anchor="ctr" anchorCtr="0">
            <a:spAutoFit/>
          </a:bodyPr>
          <a:lstStyle/>
          <a:p>
            <a:r>
              <a:rPr lang="en-US" sz="1000" spc="-8" dirty="0" smtClean="0">
                <a:solidFill>
                  <a:srgbClr val="7F7F7F"/>
                </a:solidFill>
                <a:latin typeface="Calibri" panose="020F0502020204030204" pitchFamily="34" charset="0"/>
              </a:rPr>
              <a:t>Oct 31</a:t>
            </a:r>
            <a:endParaRPr lang="en-US" sz="1000" spc="-8" dirty="0">
              <a:solidFill>
                <a:srgbClr val="7F7F7F"/>
              </a:solidFill>
              <a:latin typeface="Calibri" panose="020F0502020204030204" pitchFamily="34" charset="0"/>
            </a:endParaRPr>
          </a:p>
        </p:txBody>
      </p:sp>
      <p:sp>
        <p:nvSpPr>
          <p:cNvPr id="9266" name="OTLSHAPE_M_52743de8bb6d4044896f473898fe9da7_Shape"/>
          <p:cNvSpPr/>
          <p:nvPr>
            <p:custDataLst>
              <p:tags r:id="rId28"/>
            </p:custDataLst>
          </p:nvPr>
        </p:nvSpPr>
        <p:spPr>
          <a:xfrm rot="16200000" flipV="1">
            <a:off x="1517650" y="2292350"/>
            <a:ext cx="165100" cy="152400"/>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4" name="OTLSHAPE_M_6a283b367375415b92b0e5fc4e16a0cc_Date" hidden="1"/>
          <p:cNvSpPr txBox="1"/>
          <p:nvPr>
            <p:custDataLst>
              <p:tags r:id="rId29"/>
            </p:custDataLst>
          </p:nvPr>
        </p:nvSpPr>
        <p:spPr>
          <a:xfrm>
            <a:off x="5937904" y="2439589"/>
            <a:ext cx="0" cy="615553"/>
          </a:xfrm>
          <a:prstGeom prst="rect">
            <a:avLst/>
          </a:prstGeom>
          <a:noFill/>
        </p:spPr>
        <p:txBody>
          <a:bodyPr vert="horz" wrap="square" lIns="0" tIns="0" rIns="0" bIns="0" rtlCol="0" anchor="ctr" anchorCtr="0">
            <a:spAutoFit/>
          </a:bodyPr>
          <a:lstStyle/>
          <a:p>
            <a:pPr algn="ctr"/>
            <a:r>
              <a:rPr lang="en-US" sz="800" smtClean="0">
                <a:solidFill>
                  <a:srgbClr val="D1282E"/>
                </a:solidFill>
                <a:latin typeface="Calibri" panose="020F0502020204030204" pitchFamily="34" charset="0"/>
              </a:rPr>
              <a:t>Nov 7</a:t>
            </a:r>
            <a:endParaRPr lang="en-US" sz="800">
              <a:solidFill>
                <a:srgbClr val="D1282E"/>
              </a:solidFill>
              <a:latin typeface="Calibri" panose="020F0502020204030204" pitchFamily="34" charset="0"/>
            </a:endParaRPr>
          </a:p>
        </p:txBody>
      </p:sp>
      <p:sp>
        <p:nvSpPr>
          <p:cNvPr id="9277" name="OTLSHAPE_M_7b0996464ffd4cd3a3b383ab1ba22438_Date" hidden="1"/>
          <p:cNvSpPr txBox="1"/>
          <p:nvPr>
            <p:custDataLst>
              <p:tags r:id="rId30"/>
            </p:custDataLst>
          </p:nvPr>
        </p:nvSpPr>
        <p:spPr>
          <a:xfrm>
            <a:off x="7055965" y="2730664"/>
            <a:ext cx="0" cy="738664"/>
          </a:xfrm>
          <a:prstGeom prst="rect">
            <a:avLst/>
          </a:prstGeom>
          <a:noFill/>
        </p:spPr>
        <p:txBody>
          <a:bodyPr vert="horz" wrap="square" lIns="0" tIns="0" rIns="0" bIns="0" rtlCol="0" anchor="ctr" anchorCtr="0">
            <a:spAutoFit/>
          </a:bodyPr>
          <a:lstStyle/>
          <a:p>
            <a:pPr algn="ctr"/>
            <a:r>
              <a:rPr lang="en-US" sz="800" smtClean="0">
                <a:solidFill>
                  <a:srgbClr val="D1282E"/>
                </a:solidFill>
                <a:latin typeface="Calibri" panose="020F0502020204030204" pitchFamily="34" charset="0"/>
              </a:rPr>
              <a:t>Dec 20</a:t>
            </a:r>
            <a:endParaRPr lang="en-US" sz="800">
              <a:solidFill>
                <a:srgbClr val="D1282E"/>
              </a:solidFill>
              <a:latin typeface="Calibri" panose="020F0502020204030204" pitchFamily="34" charset="0"/>
            </a:endParaRPr>
          </a:p>
        </p:txBody>
      </p:sp>
      <p:sp>
        <p:nvSpPr>
          <p:cNvPr id="9282" name="OTLSHAPE_T_7c518fb37f2142bb8e0445920d0403b5_Shape"/>
          <p:cNvSpPr/>
          <p:nvPr>
            <p:custDataLst>
              <p:tags r:id="rId31"/>
            </p:custDataLst>
          </p:nvPr>
        </p:nvSpPr>
        <p:spPr>
          <a:xfrm>
            <a:off x="1905000" y="3505200"/>
            <a:ext cx="5410199" cy="196850"/>
          </a:xfrm>
          <a:prstGeom prst="roundRect">
            <a:avLst>
              <a:gd name="adj" fmla="val 100000"/>
            </a:avLst>
          </a:prstGeom>
          <a:solidFill>
            <a:srgbClr val="087FC3"/>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3" name="OTLSHAPE_T_7c518fb37f2142bb8e0445920d0403b5_ShapePercentage" hidden="1"/>
          <p:cNvSpPr/>
          <p:nvPr>
            <p:custDataLst>
              <p:tags r:id="rId32"/>
            </p:custDataLst>
          </p:nvPr>
        </p:nvSpPr>
        <p:spPr>
          <a:xfrm>
            <a:off x="3181755" y="34988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4" name="OTLSHAPE_T_7c518fb37f2142bb8e0445920d0403b5_Duration" hidden="1"/>
          <p:cNvSpPr txBox="1"/>
          <p:nvPr>
            <p:custDataLst>
              <p:tags r:id="rId33"/>
            </p:custDataLst>
          </p:nvPr>
        </p:nvSpPr>
        <p:spPr>
          <a:xfrm>
            <a:off x="0" y="3498850"/>
            <a:ext cx="330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6 days</a:t>
            </a:r>
            <a:endParaRPr lang="en-US" sz="1000">
              <a:solidFill>
                <a:srgbClr val="C0504D"/>
              </a:solidFill>
              <a:latin typeface="Calibri" panose="020F0502020204030204" pitchFamily="34" charset="0"/>
            </a:endParaRPr>
          </a:p>
        </p:txBody>
      </p:sp>
      <p:sp>
        <p:nvSpPr>
          <p:cNvPr id="9285" name="OTLSHAPE_T_7c518fb37f2142bb8e0445920d0403b5_TextPercentage" hidden="1"/>
          <p:cNvSpPr txBox="1"/>
          <p:nvPr>
            <p:custDataLst>
              <p:tags r:id="rId34"/>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86" name="OTLSHAPE_T_7c518fb37f2142bb8e0445920d0403b5_StartDate" hidden="1"/>
          <p:cNvSpPr txBox="1"/>
          <p:nvPr>
            <p:custDataLst>
              <p:tags r:id="rId35"/>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87" name="OTLSHAPE_T_7c518fb37f2142bb8e0445920d0403b5_EndDate" hidden="1"/>
          <p:cNvSpPr txBox="1"/>
          <p:nvPr>
            <p:custDataLst>
              <p:tags r:id="rId36"/>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88" name="OTLSHAPE_T_7c518fb37f2142bb8e0445920d0403b5_Title"/>
          <p:cNvSpPr txBox="1"/>
          <p:nvPr>
            <p:custDataLst>
              <p:tags r:id="rId37"/>
            </p:custDataLst>
          </p:nvPr>
        </p:nvSpPr>
        <p:spPr>
          <a:xfrm>
            <a:off x="838200" y="3505200"/>
            <a:ext cx="1005864" cy="153888"/>
          </a:xfrm>
          <a:prstGeom prst="rect">
            <a:avLst/>
          </a:prstGeom>
          <a:noFill/>
        </p:spPr>
        <p:txBody>
          <a:bodyPr vert="horz" wrap="square" lIns="0" tIns="0" rIns="0" bIns="0" rtlCol="0" anchor="ctr" anchorCtr="0">
            <a:spAutoFit/>
          </a:bodyPr>
          <a:lstStyle/>
          <a:p>
            <a:pPr algn="r"/>
            <a:r>
              <a:rPr lang="en-US" sz="1000" b="1" spc="-8" dirty="0" smtClean="0">
                <a:solidFill>
                  <a:srgbClr val="0070C0"/>
                </a:solidFill>
                <a:latin typeface="Calibri" panose="020F0502020204030204" pitchFamily="34" charset="0"/>
              </a:rPr>
              <a:t>Complete Project</a:t>
            </a:r>
            <a:endParaRPr lang="en-US" sz="1000" b="1" spc="-8" dirty="0">
              <a:solidFill>
                <a:srgbClr val="0070C0"/>
              </a:solidFill>
              <a:latin typeface="Calibri" panose="020F0502020204030204" pitchFamily="34" charset="0"/>
            </a:endParaRPr>
          </a:p>
        </p:txBody>
      </p:sp>
      <p:sp>
        <p:nvSpPr>
          <p:cNvPr id="9289" name="OTLSHAPE_T_7c518fb37f2142bb8e0445920d0403b5_JoinedDate"/>
          <p:cNvSpPr txBox="1"/>
          <p:nvPr>
            <p:custDataLst>
              <p:tags r:id="rId38"/>
            </p:custDataLst>
          </p:nvPr>
        </p:nvSpPr>
        <p:spPr>
          <a:xfrm>
            <a:off x="7315200" y="3505200"/>
            <a:ext cx="902834" cy="153888"/>
          </a:xfrm>
          <a:prstGeom prst="rect">
            <a:avLst/>
          </a:prstGeom>
          <a:noFill/>
        </p:spPr>
        <p:txBody>
          <a:bodyPr vert="horz" wrap="square" lIns="0" tIns="0" rIns="0" bIns="0" rtlCol="0" anchor="ctr" anchorCtr="0">
            <a:spAutoFit/>
          </a:bodyPr>
          <a:lstStyle/>
          <a:p>
            <a:r>
              <a:rPr lang="en-US" sz="1000" spc="-4" dirty="0" smtClean="0">
                <a:solidFill>
                  <a:srgbClr val="7F7F7F"/>
                </a:solidFill>
                <a:latin typeface="Calibri" panose="020F0502020204030204" pitchFamily="34" charset="0"/>
              </a:rPr>
              <a:t>Nov 1 – May 31</a:t>
            </a:r>
            <a:endParaRPr lang="en-US" sz="1000" spc="-4" dirty="0">
              <a:solidFill>
                <a:srgbClr val="7F7F7F"/>
              </a:solidFill>
              <a:latin typeface="Calibri" panose="020F0502020204030204" pitchFamily="34" charset="0"/>
            </a:endParaRPr>
          </a:p>
        </p:txBody>
      </p:sp>
      <p:sp>
        <p:nvSpPr>
          <p:cNvPr id="9290" name="OTLSHAPE_T_be3ae38f60b3402d8a13f1e91eec41f5_Shape"/>
          <p:cNvSpPr/>
          <p:nvPr>
            <p:custDataLst>
              <p:tags r:id="rId39"/>
            </p:custDataLst>
          </p:nvPr>
        </p:nvSpPr>
        <p:spPr>
          <a:xfrm>
            <a:off x="4572000" y="3733800"/>
            <a:ext cx="2133600" cy="152400"/>
          </a:xfrm>
          <a:prstGeom prst="roundRect">
            <a:avLst>
              <a:gd name="adj" fmla="val 100000"/>
            </a:avLst>
          </a:prstGeom>
          <a:solidFill>
            <a:srgbClr val="D2472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1" name="OTLSHAPE_T_be3ae38f60b3402d8a13f1e91eec41f5_ShapePercentage" hidden="1"/>
          <p:cNvSpPr/>
          <p:nvPr>
            <p:custDataLst>
              <p:tags r:id="rId40"/>
            </p:custDataLst>
          </p:nvPr>
        </p:nvSpPr>
        <p:spPr>
          <a:xfrm>
            <a:off x="3727784" y="37655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2" name="OTLSHAPE_T_be3ae38f60b3402d8a13f1e91eec41f5_Duration" hidden="1"/>
          <p:cNvSpPr txBox="1"/>
          <p:nvPr>
            <p:custDataLst>
              <p:tags r:id="rId41"/>
            </p:custDataLst>
          </p:nvPr>
        </p:nvSpPr>
        <p:spPr>
          <a:xfrm>
            <a:off x="0" y="3765550"/>
            <a:ext cx="3937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18 days</a:t>
            </a:r>
            <a:endParaRPr lang="en-US" sz="1000">
              <a:solidFill>
                <a:srgbClr val="C0504D"/>
              </a:solidFill>
              <a:latin typeface="Calibri" panose="020F0502020204030204" pitchFamily="34" charset="0"/>
            </a:endParaRPr>
          </a:p>
        </p:txBody>
      </p:sp>
      <p:sp>
        <p:nvSpPr>
          <p:cNvPr id="9293" name="OTLSHAPE_T_be3ae38f60b3402d8a13f1e91eec41f5_TextPercentage" hidden="1"/>
          <p:cNvSpPr txBox="1"/>
          <p:nvPr>
            <p:custDataLst>
              <p:tags r:id="rId42"/>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94" name="OTLSHAPE_T_be3ae38f60b3402d8a13f1e91eec41f5_StartDate" hidden="1"/>
          <p:cNvSpPr txBox="1"/>
          <p:nvPr>
            <p:custDataLst>
              <p:tags r:id="rId43"/>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95" name="OTLSHAPE_T_be3ae38f60b3402d8a13f1e91eec41f5_EndDate" hidden="1"/>
          <p:cNvSpPr txBox="1"/>
          <p:nvPr>
            <p:custDataLst>
              <p:tags r:id="rId44"/>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96" name="OTLSHAPE_T_be3ae38f60b3402d8a13f1e91eec41f5_Title"/>
          <p:cNvSpPr txBox="1"/>
          <p:nvPr>
            <p:custDataLst>
              <p:tags r:id="rId45"/>
            </p:custDataLst>
          </p:nvPr>
        </p:nvSpPr>
        <p:spPr>
          <a:xfrm>
            <a:off x="3920109" y="3757888"/>
            <a:ext cx="609600" cy="155025"/>
          </a:xfrm>
          <a:prstGeom prst="rect">
            <a:avLst/>
          </a:prstGeom>
          <a:noFill/>
        </p:spPr>
        <p:txBody>
          <a:bodyPr vert="horz" wrap="square" lIns="0" tIns="0" rIns="0" bIns="0" rtlCol="0" anchor="ctr" anchorCtr="0">
            <a:spAutoFit/>
          </a:bodyPr>
          <a:lstStyle/>
          <a:p>
            <a:pPr algn="r"/>
            <a:r>
              <a:rPr lang="en-US" sz="1000" b="1" spc="-8" dirty="0" smtClean="0">
                <a:solidFill>
                  <a:srgbClr val="D24726"/>
                </a:solidFill>
                <a:latin typeface="Calibri" panose="020F0502020204030204" pitchFamily="34" charset="0"/>
              </a:rPr>
              <a:t>GEOG 892</a:t>
            </a:r>
            <a:endParaRPr lang="en-US" sz="1000" b="1" spc="-8" dirty="0">
              <a:solidFill>
                <a:srgbClr val="D24726"/>
              </a:solidFill>
              <a:latin typeface="Calibri" panose="020F0502020204030204" pitchFamily="34" charset="0"/>
            </a:endParaRPr>
          </a:p>
        </p:txBody>
      </p:sp>
      <p:sp>
        <p:nvSpPr>
          <p:cNvPr id="9297" name="OTLSHAPE_T_be3ae38f60b3402d8a13f1e91eec41f5_JoinedDate"/>
          <p:cNvSpPr txBox="1"/>
          <p:nvPr>
            <p:custDataLst>
              <p:tags r:id="rId46"/>
            </p:custDataLst>
          </p:nvPr>
        </p:nvSpPr>
        <p:spPr>
          <a:xfrm>
            <a:off x="6781800" y="3733800"/>
            <a:ext cx="855182" cy="153888"/>
          </a:xfrm>
          <a:prstGeom prst="rect">
            <a:avLst/>
          </a:prstGeom>
          <a:noFill/>
        </p:spPr>
        <p:txBody>
          <a:bodyPr vert="horz" wrap="square" lIns="0" tIns="0" rIns="0" bIns="0" rtlCol="0" anchor="ctr" anchorCtr="0">
            <a:spAutoFit/>
          </a:bodyPr>
          <a:lstStyle/>
          <a:p>
            <a:r>
              <a:rPr lang="en-US" sz="1000" spc="-4" dirty="0" smtClean="0">
                <a:solidFill>
                  <a:srgbClr val="7F7F7F"/>
                </a:solidFill>
                <a:latin typeface="Calibri" panose="020F0502020204030204" pitchFamily="34" charset="0"/>
              </a:rPr>
              <a:t>Feb 21 – May 2</a:t>
            </a:r>
            <a:endParaRPr lang="en-US" sz="1000" spc="-4" dirty="0">
              <a:solidFill>
                <a:srgbClr val="7F7F7F"/>
              </a:solidFill>
              <a:latin typeface="Calibri" panose="020F0502020204030204" pitchFamily="34" charset="0"/>
            </a:endParaRPr>
          </a:p>
        </p:txBody>
      </p:sp>
      <p:sp>
        <p:nvSpPr>
          <p:cNvPr id="9299" name="OTLSHAPE_T_9aa183d65df24b0c8fecd0a002471583_ShapePercentage" hidden="1"/>
          <p:cNvSpPr/>
          <p:nvPr>
            <p:custDataLst>
              <p:tags r:id="rId47"/>
            </p:custDataLst>
          </p:nvPr>
        </p:nvSpPr>
        <p:spPr>
          <a:xfrm>
            <a:off x="3727784" y="40322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0" name="OTLSHAPE_T_9aa183d65df24b0c8fecd0a002471583_Duration" hidden="1"/>
          <p:cNvSpPr txBox="1"/>
          <p:nvPr>
            <p:custDataLst>
              <p:tags r:id="rId48"/>
            </p:custDataLst>
          </p:nvPr>
        </p:nvSpPr>
        <p:spPr>
          <a:xfrm>
            <a:off x="0" y="4032250"/>
            <a:ext cx="3937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24 days</a:t>
            </a:r>
            <a:endParaRPr lang="en-US" sz="1000">
              <a:solidFill>
                <a:srgbClr val="C0504D"/>
              </a:solidFill>
              <a:latin typeface="Calibri" panose="020F0502020204030204" pitchFamily="34" charset="0"/>
            </a:endParaRPr>
          </a:p>
        </p:txBody>
      </p:sp>
      <p:sp>
        <p:nvSpPr>
          <p:cNvPr id="9301" name="OTLSHAPE_T_9aa183d65df24b0c8fecd0a002471583_TextPercentage" hidden="1"/>
          <p:cNvSpPr txBox="1"/>
          <p:nvPr>
            <p:custDataLst>
              <p:tags r:id="rId49"/>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302" name="OTLSHAPE_T_9aa183d65df24b0c8fecd0a002471583_StartDate" hidden="1"/>
          <p:cNvSpPr txBox="1"/>
          <p:nvPr>
            <p:custDataLst>
              <p:tags r:id="rId50"/>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303" name="OTLSHAPE_T_9aa183d65df24b0c8fecd0a002471583_EndDate" hidden="1"/>
          <p:cNvSpPr txBox="1"/>
          <p:nvPr>
            <p:custDataLst>
              <p:tags r:id="rId51"/>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307" name="OTLSHAPE_T_06a6a20021ea4acdac20b41f7b37b0dd_ShapePercentage" hidden="1"/>
          <p:cNvSpPr/>
          <p:nvPr>
            <p:custDataLst>
              <p:tags r:id="rId52"/>
            </p:custDataLst>
          </p:nvPr>
        </p:nvSpPr>
        <p:spPr>
          <a:xfrm>
            <a:off x="4351818" y="42989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8" name="OTLSHAPE_T_06a6a20021ea4acdac20b41f7b37b0dd_Duration" hidden="1"/>
          <p:cNvSpPr txBox="1"/>
          <p:nvPr>
            <p:custDataLst>
              <p:tags r:id="rId53"/>
            </p:custDataLst>
          </p:nvPr>
        </p:nvSpPr>
        <p:spPr>
          <a:xfrm>
            <a:off x="0" y="4298950"/>
            <a:ext cx="3937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16 days</a:t>
            </a:r>
            <a:endParaRPr lang="en-US" sz="1000">
              <a:solidFill>
                <a:srgbClr val="C0504D"/>
              </a:solidFill>
              <a:latin typeface="Calibri" panose="020F0502020204030204" pitchFamily="34" charset="0"/>
            </a:endParaRPr>
          </a:p>
        </p:txBody>
      </p:sp>
      <p:sp>
        <p:nvSpPr>
          <p:cNvPr id="9309" name="OTLSHAPE_T_06a6a20021ea4acdac20b41f7b37b0dd_TextPercentage" hidden="1"/>
          <p:cNvSpPr txBox="1"/>
          <p:nvPr>
            <p:custDataLst>
              <p:tags r:id="rId54"/>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310" name="OTLSHAPE_T_06a6a20021ea4acdac20b41f7b37b0dd_StartDate" hidden="1"/>
          <p:cNvSpPr txBox="1"/>
          <p:nvPr>
            <p:custDataLst>
              <p:tags r:id="rId55"/>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311" name="OTLSHAPE_T_06a6a20021ea4acdac20b41f7b37b0dd_EndDate" hidden="1"/>
          <p:cNvSpPr txBox="1"/>
          <p:nvPr>
            <p:custDataLst>
              <p:tags r:id="rId56"/>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315" name="OTLSHAPE_T_e6f5c918bdd649a1ac919cf22468a23b_ShapePercentage" hidden="1"/>
          <p:cNvSpPr/>
          <p:nvPr>
            <p:custDataLst>
              <p:tags r:id="rId57"/>
            </p:custDataLst>
          </p:nvPr>
        </p:nvSpPr>
        <p:spPr>
          <a:xfrm>
            <a:off x="5027855" y="45656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6" name="OTLSHAPE_T_e6f5c918bdd649a1ac919cf22468a23b_Duration" hidden="1"/>
          <p:cNvSpPr txBox="1"/>
          <p:nvPr>
            <p:custDataLst>
              <p:tags r:id="rId58"/>
            </p:custDataLst>
          </p:nvPr>
        </p:nvSpPr>
        <p:spPr>
          <a:xfrm>
            <a:off x="0" y="4565650"/>
            <a:ext cx="3937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25 days</a:t>
            </a:r>
            <a:endParaRPr lang="en-US" sz="1000">
              <a:solidFill>
                <a:srgbClr val="C0504D"/>
              </a:solidFill>
              <a:latin typeface="Calibri" panose="020F0502020204030204" pitchFamily="34" charset="0"/>
            </a:endParaRPr>
          </a:p>
        </p:txBody>
      </p:sp>
      <p:sp>
        <p:nvSpPr>
          <p:cNvPr id="9317" name="OTLSHAPE_T_e6f5c918bdd649a1ac919cf22468a23b_TextPercentage" hidden="1"/>
          <p:cNvSpPr txBox="1"/>
          <p:nvPr>
            <p:custDataLst>
              <p:tags r:id="rId59"/>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318" name="OTLSHAPE_T_e6f5c918bdd649a1ac919cf22468a23b_StartDate" hidden="1"/>
          <p:cNvSpPr txBox="1"/>
          <p:nvPr>
            <p:custDataLst>
              <p:tags r:id="rId60"/>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319" name="OTLSHAPE_T_e6f5c918bdd649a1ac919cf22468a23b_EndDate" hidden="1"/>
          <p:cNvSpPr txBox="1"/>
          <p:nvPr>
            <p:custDataLst>
              <p:tags r:id="rId61"/>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2" name="Title 1"/>
          <p:cNvSpPr>
            <a:spLocks noGrp="1"/>
          </p:cNvSpPr>
          <p:nvPr>
            <p:ph type="title"/>
          </p:nvPr>
        </p:nvSpPr>
        <p:spPr>
          <a:xfrm>
            <a:off x="628650" y="365127"/>
            <a:ext cx="7886700" cy="713698"/>
          </a:xfrm>
        </p:spPr>
        <p:txBody>
          <a:bodyPr>
            <a:normAutofit fontScale="90000"/>
          </a:bodyPr>
          <a:lstStyle/>
          <a:p>
            <a:r>
              <a:rPr lang="en-US" dirty="0" smtClean="0"/>
              <a:t>Timeline</a:t>
            </a:r>
            <a:endParaRPr lang="en-US" dirty="0"/>
          </a:p>
        </p:txBody>
      </p:sp>
      <p:cxnSp>
        <p:nvCxnSpPr>
          <p:cNvPr id="91" name="OTLSHAPE_M_52743de8bb6d4044896f473898fe9da7_Connector1"/>
          <p:cNvCxnSpPr/>
          <p:nvPr>
            <p:custDataLst>
              <p:tags r:id="rId62"/>
            </p:custDataLst>
          </p:nvPr>
        </p:nvCxnSpPr>
        <p:spPr>
          <a:xfrm>
            <a:off x="7696200" y="2286000"/>
            <a:ext cx="0" cy="605328"/>
          </a:xfrm>
          <a:prstGeom prst="line">
            <a:avLst/>
          </a:prstGeom>
          <a:ln w="9525" cap="flat" cmpd="sng" algn="ctr">
            <a:solidFill>
              <a:srgbClr val="087F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OTLSHAPE_M_52743de8bb6d4044896f473898fe9da7_Title"/>
          <p:cNvSpPr txBox="1"/>
          <p:nvPr>
            <p:custDataLst>
              <p:tags r:id="rId63"/>
            </p:custDataLst>
          </p:nvPr>
        </p:nvSpPr>
        <p:spPr>
          <a:xfrm>
            <a:off x="6858000" y="2057400"/>
            <a:ext cx="733844" cy="307777"/>
          </a:xfrm>
          <a:prstGeom prst="rect">
            <a:avLst/>
          </a:prstGeom>
          <a:noFill/>
        </p:spPr>
        <p:txBody>
          <a:bodyPr vert="horz" wrap="square" lIns="0" tIns="0" rIns="0" bIns="0" rtlCol="0" anchor="ctr" anchorCtr="0">
            <a:spAutoFit/>
          </a:bodyPr>
          <a:lstStyle/>
          <a:p>
            <a:r>
              <a:rPr lang="en-US" sz="1000" b="1" spc="-6" dirty="0" smtClean="0">
                <a:solidFill>
                  <a:srgbClr val="3B5998"/>
                </a:solidFill>
                <a:latin typeface="Calibri" panose="020F0502020204030204" pitchFamily="34" charset="0"/>
              </a:rPr>
              <a:t>Capstone Presentation</a:t>
            </a:r>
            <a:endParaRPr lang="en-US" sz="1000" b="1" spc="-6" dirty="0">
              <a:solidFill>
                <a:srgbClr val="3B5998"/>
              </a:solidFill>
              <a:latin typeface="Calibri" panose="020F0502020204030204" pitchFamily="34" charset="0"/>
            </a:endParaRPr>
          </a:p>
        </p:txBody>
      </p:sp>
      <p:sp>
        <p:nvSpPr>
          <p:cNvPr id="93" name="OTLSHAPE_M_52743de8bb6d4044896f473898fe9da7_Date"/>
          <p:cNvSpPr txBox="1"/>
          <p:nvPr>
            <p:custDataLst>
              <p:tags r:id="rId64"/>
            </p:custDataLst>
          </p:nvPr>
        </p:nvSpPr>
        <p:spPr>
          <a:xfrm>
            <a:off x="6886156" y="2391872"/>
            <a:ext cx="393700" cy="155025"/>
          </a:xfrm>
          <a:prstGeom prst="rect">
            <a:avLst/>
          </a:prstGeom>
          <a:noFill/>
        </p:spPr>
        <p:txBody>
          <a:bodyPr vert="horz" wrap="square" lIns="0" tIns="0" rIns="0" bIns="0" rtlCol="0" anchor="ctr" anchorCtr="0">
            <a:spAutoFit/>
          </a:bodyPr>
          <a:lstStyle/>
          <a:p>
            <a:r>
              <a:rPr lang="en-US" sz="1000" spc="-8" dirty="0" smtClean="0">
                <a:solidFill>
                  <a:srgbClr val="7F7F7F"/>
                </a:solidFill>
                <a:latin typeface="Calibri" panose="020F0502020204030204" pitchFamily="34" charset="0"/>
              </a:rPr>
              <a:t>June 15</a:t>
            </a:r>
            <a:endParaRPr lang="en-US" sz="1000" spc="-8" dirty="0">
              <a:solidFill>
                <a:srgbClr val="7F7F7F"/>
              </a:solidFill>
              <a:latin typeface="Calibri" panose="020F0502020204030204" pitchFamily="34" charset="0"/>
            </a:endParaRPr>
          </a:p>
        </p:txBody>
      </p:sp>
      <p:sp>
        <p:nvSpPr>
          <p:cNvPr id="94" name="OTLSHAPE_M_52743de8bb6d4044896f473898fe9da7_Shape"/>
          <p:cNvSpPr/>
          <p:nvPr>
            <p:custDataLst>
              <p:tags r:id="rId65"/>
            </p:custDataLst>
          </p:nvPr>
        </p:nvSpPr>
        <p:spPr>
          <a:xfrm rot="16200000" flipV="1">
            <a:off x="7537450" y="2292350"/>
            <a:ext cx="165100" cy="152400"/>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xmlns="" val="34611548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676400" y="1600200"/>
            <a:ext cx="7010400" cy="4525963"/>
          </a:xfrm>
        </p:spPr>
        <p:txBody>
          <a:bodyPr>
            <a:normAutofit lnSpcReduction="10000"/>
          </a:bodyPr>
          <a:lstStyle/>
          <a:p>
            <a:r>
              <a:rPr lang="en-US" dirty="0" smtClean="0"/>
              <a:t>Project Background</a:t>
            </a:r>
          </a:p>
          <a:p>
            <a:r>
              <a:rPr lang="en-US" dirty="0" smtClean="0"/>
              <a:t>Study Area</a:t>
            </a:r>
          </a:p>
          <a:p>
            <a:r>
              <a:rPr lang="en-US" dirty="0" smtClean="0"/>
              <a:t>Research Question</a:t>
            </a:r>
          </a:p>
          <a:p>
            <a:r>
              <a:rPr lang="en-US" dirty="0" smtClean="0"/>
              <a:t>Literature Review</a:t>
            </a:r>
          </a:p>
          <a:p>
            <a:r>
              <a:rPr lang="en-US" dirty="0" smtClean="0"/>
              <a:t>Goals and Objectives</a:t>
            </a:r>
          </a:p>
          <a:p>
            <a:r>
              <a:rPr lang="en-US" dirty="0" smtClean="0"/>
              <a:t>Methods</a:t>
            </a:r>
          </a:p>
          <a:p>
            <a:r>
              <a:rPr lang="en-US" dirty="0" smtClean="0"/>
              <a:t>Current Progress</a:t>
            </a:r>
          </a:p>
          <a:p>
            <a:r>
              <a:rPr lang="en-US" dirty="0" smtClean="0"/>
              <a:t>Timeline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6629400" cy="1143000"/>
          </a:xfrm>
        </p:spPr>
        <p:txBody>
          <a:bodyPr/>
          <a:lstStyle/>
          <a:p>
            <a:r>
              <a:rPr lang="en-US" dirty="0" smtClean="0"/>
              <a:t>Sources</a:t>
            </a:r>
            <a:endParaRPr lang="en-US" dirty="0"/>
          </a:p>
        </p:txBody>
      </p:sp>
      <p:sp>
        <p:nvSpPr>
          <p:cNvPr id="3" name="Content Placeholder 2"/>
          <p:cNvSpPr>
            <a:spLocks noGrp="1"/>
          </p:cNvSpPr>
          <p:nvPr>
            <p:ph idx="1"/>
          </p:nvPr>
        </p:nvSpPr>
        <p:spPr>
          <a:xfrm>
            <a:off x="1752600" y="1600200"/>
            <a:ext cx="6934200" cy="4419600"/>
          </a:xfrm>
        </p:spPr>
        <p:txBody>
          <a:bodyPr>
            <a:normAutofit fontScale="62500" lnSpcReduction="20000"/>
          </a:bodyPr>
          <a:lstStyle/>
          <a:p>
            <a:r>
              <a:rPr lang="en-US" dirty="0" smtClean="0"/>
              <a:t>California Department of Fish and Wildlife https://www.wildlife.ca.gov/Data/BIOS retrieved 8/24/2017</a:t>
            </a:r>
          </a:p>
          <a:p>
            <a:r>
              <a:rPr lang="en-US" dirty="0" smtClean="0"/>
              <a:t>Cal Fire </a:t>
            </a:r>
            <a:r>
              <a:rPr lang="en-US" dirty="0" err="1" smtClean="0"/>
              <a:t>Fire</a:t>
            </a:r>
            <a:r>
              <a:rPr lang="en-US" dirty="0" smtClean="0"/>
              <a:t> and Resource Assessment Program (FRAP) http://frap.fire.ca.gov/ retrieved 8/23/2017</a:t>
            </a:r>
          </a:p>
          <a:p>
            <a:r>
              <a:rPr lang="en-US" dirty="0" smtClean="0"/>
              <a:t>California Open Data Portal https://data.ca.gov/ retrieved 10/12/2017</a:t>
            </a:r>
          </a:p>
          <a:p>
            <a:r>
              <a:rPr lang="en-US" dirty="0" smtClean="0"/>
              <a:t>Dillon, G. K., Z. A. Holden, P. Morgan, M. A. </a:t>
            </a:r>
            <a:r>
              <a:rPr lang="en-US" dirty="0" err="1" smtClean="0"/>
              <a:t>Crimmins</a:t>
            </a:r>
            <a:r>
              <a:rPr lang="en-US" dirty="0" smtClean="0"/>
              <a:t>, E. K. Heyerdahl, and C. H. Luce. (2011). Both topography and climate affected forest and woodland burn severity in two regions of the western US, 1984 to 2006. </a:t>
            </a:r>
            <a:r>
              <a:rPr lang="en-US" i="1" dirty="0" smtClean="0"/>
              <a:t>Ecosphere.</a:t>
            </a:r>
            <a:r>
              <a:rPr lang="en-US" dirty="0" smtClean="0"/>
              <a:t> 2(12):130. </a:t>
            </a:r>
            <a:r>
              <a:rPr lang="en-US" dirty="0" err="1" smtClean="0"/>
              <a:t>doi</a:t>
            </a:r>
            <a:r>
              <a:rPr lang="en-US" dirty="0" smtClean="0"/>
              <a:t>: 10.1890/ES11-00271.1</a:t>
            </a:r>
          </a:p>
          <a:p>
            <a:r>
              <a:rPr lang="en-US" dirty="0" smtClean="0"/>
              <a:t>Grass Fire Image. http://martinezgazette.com/archives/26140 retrieved 10/25/2017</a:t>
            </a:r>
            <a:endParaRPr lang="en-US" b="1"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a:lstStyle/>
          <a:p>
            <a:r>
              <a:rPr lang="en-US" dirty="0" smtClean="0"/>
              <a:t>Sources</a:t>
            </a:r>
            <a:endParaRPr lang="en-US" dirty="0"/>
          </a:p>
        </p:txBody>
      </p:sp>
      <p:sp>
        <p:nvSpPr>
          <p:cNvPr id="3" name="Content Placeholder 2"/>
          <p:cNvSpPr>
            <a:spLocks noGrp="1"/>
          </p:cNvSpPr>
          <p:nvPr>
            <p:ph idx="1"/>
          </p:nvPr>
        </p:nvSpPr>
        <p:spPr>
          <a:xfrm>
            <a:off x="1828800" y="1600200"/>
            <a:ext cx="6858000" cy="4800600"/>
          </a:xfrm>
        </p:spPr>
        <p:txBody>
          <a:bodyPr>
            <a:normAutofit fontScale="47500" lnSpcReduction="20000"/>
          </a:bodyPr>
          <a:lstStyle/>
          <a:p>
            <a:r>
              <a:rPr lang="en-US" dirty="0" smtClean="0"/>
              <a:t>National Climate Data Center https://www.ncdc.noaa.gov/ retrieved 8/23/2017</a:t>
            </a:r>
          </a:p>
          <a:p>
            <a:r>
              <a:rPr lang="en-US" dirty="0" smtClean="0"/>
              <a:t>Harris, L. &amp; Taylor, A.H. (2015). Topography, fuels, and fire exclusion drive fire severity of the rim fire in an old-growth mixed-conifer forest, Yosemite National Park, USA. </a:t>
            </a:r>
            <a:r>
              <a:rPr lang="en-US" i="1" dirty="0" smtClean="0"/>
              <a:t>Ecosystems </a:t>
            </a:r>
            <a:r>
              <a:rPr lang="en-US" dirty="0" smtClean="0"/>
              <a:t>18: 1192. https://doi.org/10.1007/s10021-015-9890-9</a:t>
            </a:r>
          </a:p>
          <a:p>
            <a:r>
              <a:rPr lang="en-US" dirty="0" smtClean="0"/>
              <a:t>Sierra News Online. https://sierranewsonline.com/woman-arrested-for-suspicion-of-dui-after-crash-starts-fire/. Retrieved 10/30/2017</a:t>
            </a:r>
          </a:p>
          <a:p>
            <a:r>
              <a:rPr lang="en-US" dirty="0" err="1" smtClean="0"/>
              <a:t>Swetnam</a:t>
            </a:r>
            <a:r>
              <a:rPr lang="en-US" dirty="0" smtClean="0"/>
              <a:t>, T. W., &amp; Betancourt, J. L. (1998). </a:t>
            </a:r>
            <a:r>
              <a:rPr lang="en-US" dirty="0" err="1" smtClean="0"/>
              <a:t>Mesoscale</a:t>
            </a:r>
            <a:r>
              <a:rPr lang="en-US" dirty="0" smtClean="0"/>
              <a:t> disturbance and ecological response to decadal climatic variability in the </a:t>
            </a:r>
            <a:r>
              <a:rPr lang="en-US" dirty="0" err="1" smtClean="0"/>
              <a:t>american</a:t>
            </a:r>
            <a:r>
              <a:rPr lang="en-US" dirty="0" smtClean="0"/>
              <a:t> southwest.</a:t>
            </a:r>
            <a:r>
              <a:rPr lang="en-US" i="1" dirty="0" smtClean="0"/>
              <a:t> Journal of Climate, 11</a:t>
            </a:r>
            <a:r>
              <a:rPr lang="en-US" dirty="0" smtClean="0"/>
              <a:t>(12), 3128-3147. Retrieved from http://ezaccess.libraries.psu.edu/login?url=https://search-proquest-com.ezaccess.libraries.psu.edu/docview/222925543?accountid=13158</a:t>
            </a:r>
          </a:p>
          <a:p>
            <a:r>
              <a:rPr lang="en-US" dirty="0" smtClean="0"/>
              <a:t>Taylor, A.H., &amp; </a:t>
            </a:r>
            <a:r>
              <a:rPr lang="en-US" dirty="0" err="1" smtClean="0"/>
              <a:t>Beaty</a:t>
            </a:r>
            <a:r>
              <a:rPr lang="en-US" dirty="0" smtClean="0"/>
              <a:t>, R.M. (2005). Climatic influences on fire regimes in the northern Sierra Nevada Mountains, Lake Tahoe Basin, Nevada, USA. </a:t>
            </a:r>
            <a:r>
              <a:rPr lang="en-US" i="1" dirty="0" smtClean="0"/>
              <a:t>Journal of Biogeography. 32(3), </a:t>
            </a:r>
            <a:r>
              <a:rPr lang="en-US" i="1" dirty="0" smtClean="0"/>
              <a:t>425-438</a:t>
            </a:r>
          </a:p>
          <a:p>
            <a:r>
              <a:rPr lang="en-US" dirty="0" smtClean="0"/>
              <a:t>USDA </a:t>
            </a:r>
            <a:r>
              <a:rPr lang="en-US" dirty="0" smtClean="0"/>
              <a:t>Forest Service. https://</a:t>
            </a:r>
            <a:r>
              <a:rPr lang="en-US" dirty="0" smtClean="0"/>
              <a:t>fsapps.nwcg.gov/googleearth.php</a:t>
            </a:r>
            <a:endParaRPr lang="en-US" dirty="0" smtClean="0"/>
          </a:p>
          <a:p>
            <a:r>
              <a:rPr lang="en-US" dirty="0" smtClean="0"/>
              <a:t>Wikipedia. https://en.wikipedia.org/wiki/Central_Valley_(California). Retrieved 10/17/2017</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58000" cy="1143000"/>
          </a:xfrm>
        </p:spPr>
        <p:txBody>
          <a:bodyPr/>
          <a:lstStyle/>
          <a:p>
            <a:r>
              <a:rPr lang="en-US" dirty="0" smtClean="0"/>
              <a:t>Background</a:t>
            </a:r>
            <a:endParaRPr lang="en-US" dirty="0"/>
          </a:p>
        </p:txBody>
      </p:sp>
      <p:sp>
        <p:nvSpPr>
          <p:cNvPr id="3" name="Content Placeholder 2"/>
          <p:cNvSpPr>
            <a:spLocks noGrp="1"/>
          </p:cNvSpPr>
          <p:nvPr>
            <p:ph idx="1"/>
          </p:nvPr>
        </p:nvSpPr>
        <p:spPr>
          <a:xfrm>
            <a:off x="1752600" y="1143000"/>
            <a:ext cx="6934200" cy="4648200"/>
          </a:xfrm>
        </p:spPr>
        <p:txBody>
          <a:bodyPr/>
          <a:lstStyle/>
          <a:p>
            <a:r>
              <a:rPr lang="en-US" sz="2000" dirty="0" smtClean="0"/>
              <a:t>There are 7 major railroads in the United States and Canada operating on over one hundred thousand miles of track</a:t>
            </a:r>
          </a:p>
          <a:p>
            <a:r>
              <a:rPr lang="en-US" sz="2000" dirty="0" smtClean="0"/>
              <a:t>Fires are a major issue for railroads</a:t>
            </a:r>
          </a:p>
          <a:p>
            <a:pPr lvl="1"/>
            <a:r>
              <a:rPr lang="en-US" sz="2000" dirty="0" smtClean="0"/>
              <a:t>Both caused by 3</a:t>
            </a:r>
            <a:r>
              <a:rPr lang="en-US" sz="2000" baseline="30000" dirty="0" smtClean="0"/>
              <a:t>rd</a:t>
            </a:r>
            <a:r>
              <a:rPr lang="en-US" sz="2000" dirty="0" smtClean="0"/>
              <a:t> parties/weather or coming from the railroad</a:t>
            </a:r>
          </a:p>
          <a:p>
            <a:pPr lvl="1"/>
            <a:r>
              <a:rPr lang="en-US" sz="2000" dirty="0" smtClean="0"/>
              <a:t>Railroads must maintain the vegetation growing along the right of way</a:t>
            </a:r>
          </a:p>
          <a:p>
            <a:pPr lvl="2"/>
            <a:r>
              <a:rPr lang="en-US" sz="1800" dirty="0" smtClean="0"/>
              <a:t>Rural areas and major cities</a:t>
            </a:r>
          </a:p>
          <a:p>
            <a:pPr lvl="1"/>
            <a:r>
              <a:rPr lang="en-US" sz="2000" dirty="0" smtClean="0"/>
              <a:t>Fires can be a huge liability for railroads</a:t>
            </a:r>
          </a:p>
          <a:p>
            <a:pPr lvl="1"/>
            <a:r>
              <a:rPr lang="en-US" sz="2000" dirty="0" smtClean="0"/>
              <a:t>Service Disruptions are bad for the railroad and consumers</a:t>
            </a:r>
          </a:p>
          <a:p>
            <a:pPr lvl="1"/>
            <a:r>
              <a:rPr lang="en-US" sz="2000" dirty="0" smtClean="0"/>
              <a:t>All of this is very expensive and time consuming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cstate="print"/>
          <a:srcRect/>
          <a:stretch>
            <a:fillRect/>
          </a:stretch>
        </p:blipFill>
        <p:spPr bwMode="auto">
          <a:xfrm>
            <a:off x="152400" y="1752600"/>
            <a:ext cx="4591050" cy="4900613"/>
          </a:xfrm>
          <a:prstGeom prst="rect">
            <a:avLst/>
          </a:prstGeom>
          <a:noFill/>
          <a:ln w="9525">
            <a:noFill/>
            <a:miter lim="800000"/>
            <a:headEnd/>
            <a:tailEnd/>
          </a:ln>
        </p:spPr>
      </p:pic>
      <p:sp>
        <p:nvSpPr>
          <p:cNvPr id="2" name="Title 1"/>
          <p:cNvSpPr>
            <a:spLocks noGrp="1"/>
          </p:cNvSpPr>
          <p:nvPr>
            <p:ph type="title"/>
          </p:nvPr>
        </p:nvSpPr>
        <p:spPr>
          <a:xfrm>
            <a:off x="1752600" y="274638"/>
            <a:ext cx="6934200" cy="1143000"/>
          </a:xfrm>
        </p:spPr>
        <p:txBody>
          <a:bodyPr/>
          <a:lstStyle/>
          <a:p>
            <a:r>
              <a:rPr lang="en-US" dirty="0" smtClean="0"/>
              <a:t>Background Cont.</a:t>
            </a:r>
            <a:endParaRPr lang="en-US" dirty="0"/>
          </a:p>
        </p:txBody>
      </p:sp>
      <p:sp>
        <p:nvSpPr>
          <p:cNvPr id="3" name="Content Placeholder 2"/>
          <p:cNvSpPr>
            <a:spLocks noGrp="1"/>
          </p:cNvSpPr>
          <p:nvPr>
            <p:ph idx="1"/>
          </p:nvPr>
        </p:nvSpPr>
        <p:spPr>
          <a:xfrm>
            <a:off x="2667000" y="1371600"/>
            <a:ext cx="6096000" cy="3352799"/>
          </a:xfrm>
          <a:solidFill>
            <a:schemeClr val="bg1">
              <a:lumMod val="95000"/>
            </a:schemeClr>
          </a:solidFill>
        </p:spPr>
        <p:txBody>
          <a:bodyPr/>
          <a:lstStyle/>
          <a:p>
            <a:r>
              <a:rPr lang="en-US" sz="1800" dirty="0" smtClean="0"/>
              <a:t>California has over 6,800 miles of track running through urban areas, mountains, forests, plains, and deserts</a:t>
            </a:r>
          </a:p>
          <a:p>
            <a:pPr lvl="1"/>
            <a:r>
              <a:rPr lang="en-US" sz="1800" dirty="0" smtClean="0"/>
              <a:t>More than 6.5 million carloads carrying over 156 million tons of goods</a:t>
            </a:r>
          </a:p>
          <a:p>
            <a:pPr lvl="1"/>
            <a:r>
              <a:rPr lang="en-US" sz="1800" dirty="0" smtClean="0"/>
              <a:t>Commuter rails operate on the same tracks</a:t>
            </a:r>
          </a:p>
          <a:p>
            <a:r>
              <a:rPr lang="en-US" sz="1800" dirty="0" smtClean="0"/>
              <a:t>Many of the fires that have been happening in California are near railroad tracks and/or other major transportation corridors</a:t>
            </a:r>
          </a:p>
          <a:p>
            <a:pPr lvl="1"/>
            <a:r>
              <a:rPr lang="en-US" sz="1800" dirty="0" smtClean="0"/>
              <a:t>A fire that damages critical infrastructure such as a bridge can shut down a route for days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Cont.</a:t>
            </a:r>
            <a:endParaRPr lang="en-US" dirty="0"/>
          </a:p>
        </p:txBody>
      </p:sp>
      <p:sp>
        <p:nvSpPr>
          <p:cNvPr id="3" name="Content Placeholder 2"/>
          <p:cNvSpPr>
            <a:spLocks noGrp="1"/>
          </p:cNvSpPr>
          <p:nvPr>
            <p:ph idx="1"/>
          </p:nvPr>
        </p:nvSpPr>
        <p:spPr>
          <a:xfrm>
            <a:off x="4572000" y="1295400"/>
            <a:ext cx="4114800" cy="4525963"/>
          </a:xfrm>
        </p:spPr>
        <p:txBody>
          <a:bodyPr/>
          <a:lstStyle/>
          <a:p>
            <a:r>
              <a:rPr lang="en-US" sz="3000" dirty="0" smtClean="0"/>
              <a:t>There are currently 7 wildfires listed as active by </a:t>
            </a:r>
            <a:r>
              <a:rPr lang="en-US" sz="3000" dirty="0" err="1" smtClean="0"/>
              <a:t>CalFire</a:t>
            </a:r>
            <a:endParaRPr lang="en-US" sz="3000" dirty="0" smtClean="0"/>
          </a:p>
          <a:p>
            <a:r>
              <a:rPr lang="en-US" sz="3000" dirty="0" smtClean="0"/>
              <a:t>On October 27 a drunk driver getting stuck on a fence lit the dry grass in a field and burned 6 acres of land near Madera, CA</a:t>
            </a:r>
            <a:endParaRPr lang="en-US" sz="3000" dirty="0"/>
          </a:p>
        </p:txBody>
      </p:sp>
      <p:pic>
        <p:nvPicPr>
          <p:cNvPr id="1028" name="Picture 4"/>
          <p:cNvPicPr>
            <a:picLocks noChangeAspect="1" noChangeArrowheads="1"/>
          </p:cNvPicPr>
          <p:nvPr/>
        </p:nvPicPr>
        <p:blipFill>
          <a:blip r:embed="rId2" cstate="print"/>
          <a:srcRect/>
          <a:stretch>
            <a:fillRect/>
          </a:stretch>
        </p:blipFill>
        <p:spPr bwMode="auto">
          <a:xfrm>
            <a:off x="1600200" y="1447800"/>
            <a:ext cx="2563000" cy="2940537"/>
          </a:xfrm>
          <a:prstGeom prst="rect">
            <a:avLst/>
          </a:prstGeom>
          <a:noFill/>
          <a:ln w="9525">
            <a:noFill/>
            <a:miter lim="800000"/>
            <a:headEnd/>
            <a:tailEnd/>
          </a:ln>
        </p:spPr>
      </p:pic>
      <p:pic>
        <p:nvPicPr>
          <p:cNvPr id="1030" name="Picture 6" descr="http://sierranewsonline.com/wp-content/uploads/2017/10/Fire-on-Road-406-10-26-17-e1509058373802.jpg"/>
          <p:cNvPicPr>
            <a:picLocks noChangeAspect="1" noChangeArrowheads="1"/>
          </p:cNvPicPr>
          <p:nvPr/>
        </p:nvPicPr>
        <p:blipFill>
          <a:blip r:embed="rId3" cstate="print"/>
          <a:srcRect/>
          <a:stretch>
            <a:fillRect/>
          </a:stretch>
        </p:blipFill>
        <p:spPr bwMode="auto">
          <a:xfrm>
            <a:off x="533400" y="4419600"/>
            <a:ext cx="3962400" cy="211493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Area</a:t>
            </a:r>
            <a:endParaRPr lang="en-US" dirty="0"/>
          </a:p>
        </p:txBody>
      </p:sp>
      <p:sp>
        <p:nvSpPr>
          <p:cNvPr id="3" name="Content Placeholder 2"/>
          <p:cNvSpPr>
            <a:spLocks noGrp="1"/>
          </p:cNvSpPr>
          <p:nvPr>
            <p:ph idx="1"/>
          </p:nvPr>
        </p:nvSpPr>
        <p:spPr>
          <a:xfrm>
            <a:off x="4572000" y="1600200"/>
            <a:ext cx="4267200" cy="4525963"/>
          </a:xfrm>
        </p:spPr>
        <p:txBody>
          <a:bodyPr>
            <a:normAutofit fontScale="77500" lnSpcReduction="20000"/>
          </a:bodyPr>
          <a:lstStyle/>
          <a:p>
            <a:r>
              <a:rPr lang="en-US" dirty="0" smtClean="0"/>
              <a:t>The Central Valley in California</a:t>
            </a:r>
          </a:p>
          <a:p>
            <a:pPr lvl="1"/>
            <a:r>
              <a:rPr lang="en-US" dirty="0" smtClean="0"/>
              <a:t>18,000 square miles with over 2,000 miles of rail</a:t>
            </a:r>
          </a:p>
          <a:p>
            <a:pPr lvl="1"/>
            <a:r>
              <a:rPr lang="en-US" dirty="0" smtClean="0"/>
              <a:t>Between the Sierra Nevada to the east and the Coast Ranges to the west</a:t>
            </a:r>
          </a:p>
          <a:p>
            <a:pPr lvl="1"/>
            <a:r>
              <a:rPr lang="en-US" dirty="0" smtClean="0"/>
              <a:t>Heavily agricultural but also has some large cities and woodlands</a:t>
            </a:r>
          </a:p>
          <a:p>
            <a:pPr lvl="2"/>
            <a:r>
              <a:rPr lang="en-US" dirty="0" smtClean="0"/>
              <a:t>More than 7 million people</a:t>
            </a:r>
          </a:p>
          <a:p>
            <a:pPr lvl="2"/>
            <a:r>
              <a:rPr lang="en-US" dirty="0" smtClean="0"/>
              <a:t>Wooded areas tend to still have a lot of grassy fuels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33400" y="1295400"/>
            <a:ext cx="3973414" cy="5143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a:normAutofit/>
          </a:bodyPr>
          <a:lstStyle/>
          <a:p>
            <a:r>
              <a:rPr lang="en-US" dirty="0" smtClean="0"/>
              <a:t>Why the Central Valley?</a:t>
            </a:r>
            <a:endParaRPr lang="en-US" dirty="0"/>
          </a:p>
        </p:txBody>
      </p:sp>
      <p:sp>
        <p:nvSpPr>
          <p:cNvPr id="3" name="Content Placeholder 2"/>
          <p:cNvSpPr>
            <a:spLocks noGrp="1"/>
          </p:cNvSpPr>
          <p:nvPr>
            <p:ph idx="1"/>
          </p:nvPr>
        </p:nvSpPr>
        <p:spPr>
          <a:xfrm>
            <a:off x="1676400" y="1676400"/>
            <a:ext cx="7010400" cy="4648200"/>
          </a:xfrm>
        </p:spPr>
        <p:txBody>
          <a:bodyPr>
            <a:normAutofit fontScale="77500" lnSpcReduction="20000"/>
          </a:bodyPr>
          <a:lstStyle/>
          <a:p>
            <a:r>
              <a:rPr lang="en-US" dirty="0" smtClean="0"/>
              <a:t>There have been many fire related studies done in the northern and southern parts of the state, but relatively few in the Central Valley</a:t>
            </a:r>
          </a:p>
          <a:p>
            <a:pPr lvl="1"/>
            <a:r>
              <a:rPr lang="en-US" dirty="0" smtClean="0"/>
              <a:t>Few of these studies focus on grasslands. The majority are done on forests</a:t>
            </a:r>
          </a:p>
          <a:p>
            <a:r>
              <a:rPr lang="en-US" dirty="0" smtClean="0"/>
              <a:t>It has been shown that fire management and suppression techniques can have an effect on the size and severity of fires in addition to that of climate</a:t>
            </a:r>
          </a:p>
          <a:p>
            <a:pPr lvl="1"/>
            <a:r>
              <a:rPr lang="en-US" dirty="0" smtClean="0"/>
              <a:t>Pine forests that normally would have a fire every 5-15 years may go much longer between burns</a:t>
            </a:r>
          </a:p>
          <a:p>
            <a:pPr lvl="1"/>
            <a:r>
              <a:rPr lang="en-US" dirty="0" smtClean="0"/>
              <a:t>This causes the amount of potential fuel to increase and even leads to changes in the dominant species of the area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dirty="0" smtClean="0"/>
              <a:t>Why the Central Valley?</a:t>
            </a:r>
            <a:endParaRPr lang="en-US" dirty="0"/>
          </a:p>
        </p:txBody>
      </p:sp>
      <p:sp>
        <p:nvSpPr>
          <p:cNvPr id="3" name="Content Placeholder 2"/>
          <p:cNvSpPr>
            <a:spLocks noGrp="1"/>
          </p:cNvSpPr>
          <p:nvPr>
            <p:ph idx="1"/>
          </p:nvPr>
        </p:nvSpPr>
        <p:spPr>
          <a:xfrm>
            <a:off x="1828800" y="1600200"/>
            <a:ext cx="6858000" cy="4525963"/>
          </a:xfrm>
        </p:spPr>
        <p:txBody>
          <a:bodyPr/>
          <a:lstStyle/>
          <a:p>
            <a:r>
              <a:rPr lang="en-US" sz="2000" dirty="0" smtClean="0"/>
              <a:t>Other studies have shown that more/larger fires occurred in forests during dry years, </a:t>
            </a:r>
          </a:p>
          <a:p>
            <a:r>
              <a:rPr lang="en-US" sz="2000" dirty="0" smtClean="0"/>
              <a:t>At least one study showed that more fires occurred when dry years were preceded by one or more wet year.</a:t>
            </a:r>
          </a:p>
          <a:p>
            <a:pPr lvl="1"/>
            <a:r>
              <a:rPr lang="en-US" sz="1800" dirty="0" smtClean="0"/>
              <a:t>Dry years give fuels more time and opportunity to dry out</a:t>
            </a:r>
          </a:p>
          <a:p>
            <a:pPr lvl="1"/>
            <a:r>
              <a:rPr lang="en-US" sz="1800" dirty="0" smtClean="0"/>
              <a:t>Wet years can cause more plant growth, especially in grasses, which are primary fuels for fires</a:t>
            </a:r>
          </a:p>
          <a:p>
            <a:pPr lvl="2"/>
            <a:r>
              <a:rPr lang="en-US" sz="1600" dirty="0" smtClean="0"/>
              <a:t>When followed by dry years causes more fuel than normal</a:t>
            </a:r>
          </a:p>
          <a:p>
            <a:pPr lvl="1"/>
            <a:r>
              <a:rPr lang="en-US" sz="1800" dirty="0" smtClean="0"/>
              <a:t>Do other vegetation types, specifically grasslands, exhibit the same behavior?</a:t>
            </a:r>
          </a:p>
          <a:p>
            <a:pPr lvl="2"/>
            <a:r>
              <a:rPr lang="en-US" sz="1600" dirty="0" smtClean="0"/>
              <a:t>Since grasses are fine fuels the wet-dry pattern may be more pronounced</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lstStyle/>
          <a:p>
            <a:r>
              <a:rPr lang="en-US" dirty="0" smtClean="0"/>
              <a:t>Research Question and Hypothesis</a:t>
            </a:r>
            <a:endParaRPr lang="en-US" dirty="0"/>
          </a:p>
        </p:txBody>
      </p:sp>
      <p:sp>
        <p:nvSpPr>
          <p:cNvPr id="3" name="Content Placeholder 2"/>
          <p:cNvSpPr>
            <a:spLocks noGrp="1"/>
          </p:cNvSpPr>
          <p:nvPr>
            <p:ph idx="1"/>
          </p:nvPr>
        </p:nvSpPr>
        <p:spPr>
          <a:xfrm>
            <a:off x="1828800" y="1600200"/>
            <a:ext cx="6858000" cy="4525963"/>
          </a:xfrm>
        </p:spPr>
        <p:txBody>
          <a:bodyPr/>
          <a:lstStyle/>
          <a:p>
            <a:pPr algn="ctr">
              <a:buNone/>
            </a:pPr>
            <a:r>
              <a:rPr lang="en-US" dirty="0" smtClean="0"/>
              <a:t>RQ – What is the effect of climate on fire activity in the Central Valley of California?</a:t>
            </a:r>
          </a:p>
          <a:p>
            <a:pPr algn="ctr">
              <a:buNone/>
            </a:pPr>
            <a:endParaRPr lang="en-US" dirty="0" smtClean="0"/>
          </a:p>
          <a:p>
            <a:pPr algn="ctr">
              <a:buNone/>
            </a:pPr>
            <a:r>
              <a:rPr lang="en-US" dirty="0" smtClean="0"/>
              <a:t>Hypothesis – Years with more fires in the grasslands of the Central Valley since 1900 are primarily driven by climate variation</a:t>
            </a:r>
          </a:p>
          <a:p>
            <a:pPr algn="ctr">
              <a:buNone/>
            </a:pP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3LTA1LTEwVDIzOjU5OjU5Ljk5OVoiLCJFbmREYXRlIjoiMjAxOC0wMS0zMFQyMzo1OTo1OS45OTlaIiwiRm9ybWF0IjoiTU1NIiwiVHlwZSI6MiwiQXV0b0RhdGVSYW5nZSI6dHJ1ZSwiV29ya2luZ0RheXMiOjMxLCJUb2RheU1hcmtlclRleHQiOiJUb2RheSIsIkF1dG9TY2FsZVR5cGUiOnRydWV9LCJNaWxlc3RvbmVzIjpbeyIkaWQiOiIxMjMiLCJEYXRlIjoiMjAxNy0wNS0xMF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lJhdGlvIjowLjE3NTM5NjAyMjA5MDIwNTQ0LCJJc0N1c3RvbSI6dHJ1ZX0sIklkIjoiYTU4ZjI5NDgtN2MwMy00M2MwLThhYmMtZjQxOTEzZTQwY2FlIiwiSW1wb3J0SWQiOm51bGwsIlRpdGxlIjoiTWlsZXN0b25lIDEiLCJOb3RlIjpudWxsLCJIeXBlcmxpbmsiOm51bGwsIklzQ2hhbmdlZCI6ZmFsc2UsIklzTmV3Ijp0cnVlfSx7IiRpZCI6IjE0MyIsIkRhdGUiOiIyMDE3LTA1LTE1VDIzOjU5OjU5Ljk5OVoiLCJTdHlsZSI6eyIkaWQiOiIxNDQiLCJTaGFwZSI6MiwiQ29ubmVjdG9yTWFyZ2luIjp7IiRyZWYiOiI1NCJ9LCJDb25uZWN0b3JTdHlsZSI6eyIkaWQiOiIxNDUiLCJMaW5lQ29sb3IiOnsiJGlkIjoiMTQ2IiwiJHR5cGUiOiJOTFJFLkNvbW1vbi5Eb20uU29saWRDb2xvckJydXNoLCBOTFJFLkNvbW1vbiIsIkNvbG9yIjp7IiRpZCI6IjE0NyIsIkEiOjI1NSwiUiI6OCwiRyI6MTI3LCJCIjoxOTV9fSwiTGluZVdlaWdodCI6MS4wLCJMaW5lVHlwZSI6MCwiUGFyZW50U3R5bGUiOnsiJHJlZiI6IjU1In19LCJJc0JlbG93VGltZWJhbmQiOmZhbHNlLCJIaWRlRGF0ZSI6ZmFsc2UsIlNoYXBlU2l6ZSI6MSwiU3BhY2luZyI6MC4wLCJQYWRkaW5nIjp7IiRpZCI6IjE0OCIsIlRvcCI6MCwiTGVmdCI6MCwiUmlnaHQiOjAsIkJvdHRvbSI6MH0sIlNoYXBlU3R5bGUiOnsiJGlkIjoiMTQ5IiwiTWFyZ2luIjp7IiRyZWYiOiI2MCJ9LCJQYWRkaW5nIjp7IiRyZWYiOiI2MSJ9LCJCYWNrZ3JvdW5kIjp7IiRpZCI6IjE1MCIsIkNvbG9yIjp7IiRpZCI6IjE1MSIsIkEiOjI1NSwiUiI6OCwiRyI6MTI3LCJCIjoxOTV9fSwiSXNWaXNpYmxlIjp0cnVlLCJXaWR0aCI6MTMuMCwiSGVpZ2h0IjoxMy4wLCJCb3JkZXJTdHlsZSI6eyIkaWQiOiIxNTIiLCJMaW5lQ29sb3IiOnsiJHJlZiI6IjYzIn0sIkxpbmVXZWlnaHQiOjAuMCwiTGluZVR5cGUiOjAsIlBhcmVudFN0eWxlIjp7IiRyZWYiOiI2MiJ9fSwiUGFyZW50U3R5bGUiOnsiJHJlZiI6IjU5In19LCJUaXRsZVN0eWxlIjp7IiRpZCI6IjE1MyIsIkZvbnRTZXR0aW5ncyI6eyIkaWQiOiIxNTQiLCJGb250U2l6ZSI6MTAsIkZvbnROYW1lIjoiQ2FsaWJyaSIsIklzQm9sZCI6dHJ1ZSwiSXNJdGFsaWMiOmZhbHNlLCJJc1VuZGVybGluZWQiOmZhbHNlLCJQYXJlbnRTdHlsZSI6eyIkcmVmIjoiNjYifX0sIkF1dG9TaXplIjowLCJGb3JlZ3JvdW5kIjp7IiRpZCI6IjE1NSIsIkNvbG9yIjp7IiRpZCI6IjE1NiIsIkEiOjI1NSwiUiI6NTksIkciOjg5LCJCIjoxNTJ9fSwiTWF4V2lkdGgiOjUxLjYy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3IiwiTGluZUNvbG9yIjpudWxsLCJMaW5lV2VpZ2h0IjowLjAsIkxpbmVUeXBlIjowLCJQYXJlbnRTdHlsZSI6bnVsbH0sIlBhcmVudFN0eWxlIjp7IiRyZWYiOiI2NSJ9fSwiRGF0ZVN0eWxlIjp7IiRpZCI6IjE1OCIsIkZvbnRTZXR0aW5ncyI6eyIkaWQiOiIxNTkiLCJGb250U2l6ZSI6MTAsIkZvbnROYW1lIjoiQ2FsaWJyaSIsIklzQm9sZCI6ZmFsc2UsIklzSXRhbGljIjpmYWxzZSwiSXNVbmRlcmxpbmVkIjpmYWxzZSwiUGFyZW50U3R5bGUiOnsiJHJlZiI6IjczIn19LCJBdXRvU2l6ZSI6MCwiRm9yZWdyb3VuZCI6eyIkaWQiOiIxNjAiLCJDb2xvciI6eyIkaWQiOiIxNjE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IiLCJMaW5lQ29sb3IiOm51bGwsIkxpbmVXZWlnaHQiOjAuMCwiTGluZVR5cGUiOjAsIlBhcmVudFN0eWxlIjpudWxsfSwiUGFyZW50U3R5bGUiOnsiJHJlZiI6IjcyIn19LCJEYXRlRm9ybWF0Ijp7IiRyZWYiOiI3OSJ9LCJJc1Zpc2libGUiOnRydWUsIlBhcmVudFN0eWxlIjp7IiRyZWYiOiI1MyJ9fSwiUG9zaXRpb24iOnsiUmF0aW8iOjAuMTA4MDkzMTc2OTQ3Njk5NjUsIklzQ3VzdG9tIjp0cnVlfSwiSWQiOiI1Mjc0M2RlOC1iYjZkLTQwNDQtODk2Zi00NzM4OThmZTlkYTciLCJJbXBvcnRJZCI6bnVsbCwiVGl0bGUiOiJNaWxlc3RvbmUgMiIsIk5vdGUiOm51bGwsIkh5cGVybGluayI6bnVsbCwiSXNDaGFuZ2VkIjpmYWxzZSwiSXNOZXciOnRydWV9LHsiJGlkIjoiMTYzIiwiRGF0ZSI6IjIwMTctMDctMjFUMjM6NTk6NTkuOTk5WiIsIlN0eWxlIjp7IiRpZCI6IjE2NCIsIlNoYXBlIjo4LCJDb25uZWN0b3JNYXJnaW4iOnsiJHJlZiI6IjU0In0sIkNvbm5lY3RvclN0eWxlIjp7IiRpZCI6IjE2NSIsIkxpbmVDb2xvciI6eyIkaWQiOiIxNjYiLCIkdHlwZSI6Ik5MUkUuQ29tbW9uLkRvbS5Tb2xpZENvbG9yQnJ1c2gsIE5MUkUuQ29tbW9uIiwiQ29sb3IiOnsiJGlkIjoiMTY3IiwiQSI6MjU1LCJSIjo4LCJHIjoxMjcsIkIiOjE5NX19LCJMaW5lV2VpZ2h0IjoxLjAsIkxpbmVUeXBlIjowLCJQYXJlbnRTdHlsZSI6eyIkcmVmIjoiNTUifX0sIklzQmVsb3dUaW1lYmFuZCI6ZmFsc2UsIkhpZGVEYXRlIjpmYWxzZSwiU2hhcGVTaXplIjoxLCJTcGFjaW5nIjowLjAsIlBhZGRpbmciOnsiJGlkIjoiMTY4IiwiVG9wIjowLCJMZWZ0IjowLCJSaWdodCI6MCwiQm90dG9tIjowfSwiU2hhcGVTdHlsZSI6eyIkaWQiOiIxNjkiLCJNYXJnaW4iOnsiJHJlZiI6IjYwIn0sIlBhZGRpbmciOnsiJHJlZiI6IjYxIn0sIkJhY2tncm91bmQiOnsiJGlkIjoiMTcwIiwiQ29sb3IiOnsiJGlkIjoiMTcxIiwiQSI6MjU1LCJSIjo4LCJHIjoxMjcsIkIiOjE5NX19LCJJc1Zpc2libGUiOnRydWUsIldpZHRoIjoxOC4wLCJIZWlnaHQiOjIwLjAsIkJvcmRlclN0eWxlIjp7IiRpZCI6IjE3MiIsIkxpbmVDb2xvciI6eyIkcmVmIjoiNjMifSwiTGluZVdlaWdodCI6MC4wLCJMaW5lVHlwZSI6MCwiUGFyZW50U3R5bGUiOnsiJHJlZiI6IjYyIn19LCJQYXJlbnRTdHlsZSI6eyIkcmVmIjoiNTkifX0sIlRpdGxlU3R5bGUiOnsiJGlkIjoiMTczIiwiRm9udFNldHRpbmdzIjp7IiRpZCI6IjE3NCIsIkZvbnRTaXplIjoxMCwiRm9udE5hbWUiOiJDYWxpYnJpIiwiSXNCb2xkIjp0cnVlLCJJc0l0YWxpYyI6ZmFsc2UsIklzVW5kZXJsaW5lZCI6ZmFsc2UsIlBhcmVudFN0eWxlIjp7IiRyZWYiOiI2NiJ9fSwiQXV0b1NpemUiOjAsIkZvcmVncm91bmQiOnsiJGlkIjoiMTc1IiwiQ29sb3IiOnsiJGlkIjoiMTc2IiwiQSI6MjU1LCJSIjo1OSwiRyI6ODksIkIiOjE1Mn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ciLCJMaW5lQ29sb3IiOm51bGwsIkxpbmVXZWlnaHQiOjAuMCwiTGluZVR5cGUiOjAsIlBhcmVudFN0eWxlIjpudWxsfSwiUGFyZW50U3R5bGUiOnsiJHJlZiI6IjY1In19LCJEYXRlU3R5bGUiOnsiJGlkIjoiMTc4IiwiRm9udFNldHRpbmdzIjp7IiRpZCI6IjE3OSIsIkZvbnRTaXplIjoxMCwiRm9udE5hbWUiOiJDYWxpYnJpIiwiSXNCb2xkIjpmYWxzZSwiSXNJdGFsaWMiOmZhbHNlLCJJc1VuZGVybGluZWQiOmZhbHNlLCJQYXJlbnRTdHlsZSI6eyIkcmVmIjoiNzMifX0sIkF1dG9TaXplIjowLCJGb3JlZ3JvdW5kIjp7IiRpZCI6IjE4MCIsIkNvbG9yIjp7IiRpZCI6IjE4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iIsIkxpbmVDb2xvciI6bnVsbCwiTGluZVdlaWdodCI6MC4wLCJMaW5lVHlwZSI6MCwiUGFyZW50U3R5bGUiOm51bGx9LCJQYXJlbnRTdHlsZSI6eyIkcmVmIjoiNzIifX0sIkRhdGVGb3JtYXQiOnsiJHJlZiI6Ijc5In0sIklzVmlzaWJsZSI6dHJ1ZSwiUGFyZW50U3R5bGUiOnsiJHJlZiI6IjUzIn19LCJQb3NpdGlvbiI6eyJSYXRpbyI6MC4wODQwNjI1NjIxNjU0MzY5MjIsIklzQ3VzdG9tIjp0cnVlfSwiSWQiOiJhNTRiYzgyNy1iMDUxLTQ2ZDEtOGI1NS05ZjYxODcyM2UyYjQiLCJJbXBvcnRJZCI6bnVsbCwiVGl0bGUiOiJNaWxlc3RvbmUgMyIsIk5vdGUiOm51bGwsIkh5cGVybGluayI6bnVsbCwiSXNDaGFuZ2VkIjpmYWxzZSwiSXNOZXciOnRydWV9LHsiJGlkIjoiMTgzIiwiRGF0ZSI6IjIwMTctMDgtMTJUMjM6NTk6NTkuOTk5WiIsIlN0eWxlIjp7IiRpZCI6IjE4NCIsIlNoYXBlIjo4LCJDb25uZWN0b3JNYXJnaW4iOnsiJHJlZiI6IjU0In0sIkNvbm5lY3RvclN0eWxlIjp7IiRpZCI6IjE4NSIsIkxpbmVDb2xvciI6eyIkaWQiOiIxODYiLCIkdHlwZSI6Ik5MUkUuQ29tbW9uLkRvbS5Tb2xpZENvbG9yQnJ1c2gsIE5MUkUuQ29tbW9uIiwiQ29sb3IiOnsiJGlkIjoiMTg3IiwiQSI6MjU1LCJSIjoyMjAsIkciOjg5LCJCIjozNn19LCJMaW5lV2VpZ2h0IjoxLjAsIkxpbmVUeXBlIjowLCJQYXJlbnRTdHlsZSI6eyIkcmVmIjoiNTUifX0sIklzQmVsb3dUaW1lYmFuZCI6ZmFsc2UsIkhpZGVEYXRlIjpmYWxzZSwiU2hhcGVTaXplIjoxLCJTcGFjaW5nIjowLjAsIlBhZGRpbmciOnsiJGlkIjoiMTg4IiwiVG9wIjowLCJMZWZ0IjowLCJSaWdodCI6MCwiQm90dG9tIjowfSwiU2hhcGVTdHlsZSI6eyIkaWQiOiIxODkiLCJNYXJnaW4iOnsiJHJlZiI6IjYwIn0sIlBhZGRpbmciOnsiJHJlZiI6IjYxIn0sIkJhY2tncm91bmQiOnsiJGlkIjoiMTkwIiwiQ29sb3IiOnsiJGlkIjoiMTkxIiwiQSI6MjU1LCJSIjoyMjAsIkciOjg5LCJCIjozNn19LCJJc1Zpc2libGUiOnRydWUsIldpZHRoIjoxOC4wLCJIZWlnaHQiOjIwLjAsIkJvcmRlclN0eWxlIjp7IiRpZCI6IjE5MiIsIkxpbmVDb2xvciI6eyIkcmVmIjoiNjMifSwiTGluZVdlaWdodCI6MC4wLCJMaW5lVHlwZSI6MCwiUGFyZW50U3R5bGUiOnsiJHJlZiI6IjYyIn19LCJQYXJlbnRTdHlsZSI6eyIkcmVmIjoiNTkifX0sIlRpdGxlU3R5bGUiOnsiJGlkIjoiMTkzIiwiRm9udFNldHRpbmdzIjp7IiRpZCI6IjE5NCIsIkZvbnRTaXplIjoxMCwiRm9udE5hbWUiOiJDYWxpYnJpIiwiSXNCb2xkIjp0cnVlLCJJc0l0YWxpYyI6ZmFsc2UsIklzVW5kZXJsaW5lZCI6ZmFsc2UsIlBhcmVudFN0eWxlIjp7IiRyZWYiOiI2NiJ9fSwiQXV0b1NpemUiOjAsIkZvcmVncm91bmQiOnsiJGlkIjoiMTk1IiwiQ29sb3IiOnsiJGlkIjoiMTk2IiwiQSI6MjU1LCJSIjoyMTAsIkciOjcxLCJCIjozO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TciLCJMaW5lQ29sb3IiOm51bGwsIkxpbmVXZWlnaHQiOjAuMCwiTGluZVR5cGUiOjAsIlBhcmVudFN0eWxlIjpudWxsfSwiUGFyZW50U3R5bGUiOnsiJHJlZiI6IjY1In19LCJEYXRlU3R5bGUiOnsiJGlkIjoiMTk4IiwiRm9udFNldHRpbmdzIjp7IiRpZCI6IjE5OSIsIkZvbnRTaXplIjoxMCwiRm9udE5hbWUiOiJDYWxpYnJpIiwiSXNCb2xkIjpmYWxzZSwiSXNJdGFsaWMiOmZhbHNlLCJJc1VuZGVybGluZWQiOmZhbHNlLCJQYXJlbnRTdHlsZSI6eyIkcmVmIjoiNzMifX0sIkF1dG9TaXplIjowLCJGb3JlZ3JvdW5kIjp7IiRpZCI6IjIwMCIsIkNvbG9yIjp7IiRpZCI6IjIw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MiIsIkxpbmVDb2xvciI6bnVsbCwiTGluZVdlaWdodCI6MC4wLCJMaW5lVHlwZSI6MCwiUGFyZW50U3R5bGUiOm51bGx9LCJQYXJlbnRTdHlsZSI6eyIkcmVmIjoiNzIifX0sIkRhdGVGb3JtYXQiOnsiJHJlZiI6Ijc5In0sIklzVmlzaWJsZSI6dHJ1ZSwiUGFyZW50U3R5bGUiOnsiJHJlZiI6IjUzIn19LCJQb3NpdGlvbiI6eyJSYXRpbyI6MC4xNDY3NTAzNTgyOTg5NzI3OSwiSXNDdXN0b20iOnRydWV9LCJJZCI6IjkzYWZiNTU0LTU1MmEtNDIyMS1hNTM4LTBmNzkxOTQwOWFhNyIsIkltcG9ydElkIjpudWxsLCJUaXRsZSI6Ik1pbGVzdG9uZSA0IiwiTm90ZSI6bnVsbCwiSHlwZXJsaW5rIjpudWxsLCJJc0NoYW5nZWQiOmZhbHNlLCJJc05ldyI6dHJ1ZX0seyIkaWQiOiIyMDMiLCJEYXRlIjoiMjAxNy0xMS0wN1QyMzo1OTo1OS45OTlaIiwiU3R5bGUiOnsiJGlkIjoiMjA0IiwiU2hhcGUiOjE0LCJDb25uZWN0b3JNYXJnaW4iOnsiJHJlZiI6IjU0In0sIkNvbm5lY3RvclN0eWxlIjp7IiRpZCI6IjIwNSIsIkxpbmVDb2xvciI6eyIkaWQiOiIyMDYiLCIkdHlwZSI6Ik5MUkUuQ29tbW9uLkRvbS5Tb2xpZENvbG9yQnJ1c2gsIE5MUkUuQ29tbW9uIiwiQ29sb3IiOnsiJGlkIjoiMjA3IiwiQSI6MjU1LCJSIjoyNTUsIkciOjE5MiwiQiI6MH19LCJMaW5lV2VpZ2h0IjoxLjAsIkxpbmVUeXBlIjowLCJQYXJlbnRTdHlsZSI6eyIkcmVmIjoiNTUifX0sIklzQmVsb3dUaW1lYmFuZCI6ZmFsc2UsIkhpZGVEYXRlIjpmYWxzZSwiU2hhcGVTaXplIjoxLCJTcGFjaW5nIjowLjAsIlBhZGRpbmciOnsiJGlkIjoiMjA4IiwiVG9wIjowLCJMZWZ0IjowLCJSaWdodCI6MCwiQm90dG9tIjowfSwiU2hhcGVTdHlsZSI6eyIkaWQiOiIyMDkiLCJNYXJnaW4iOnsiJHJlZiI6IjYwIn0sIlBhZGRpbmciOnsiJHJlZiI6IjYxIn0sIkJhY2tncm91bmQiOnsiJGlkIjoiMjEwIiwiQ29sb3IiOnsiJGlkIjoiMjExIiwiQSI6MjU1LCJSIjoyNTUsIkciOjE5MiwiQiI6MH19LCJJc1Zpc2libGUiOnRydWUsIldpZHRoIjoxOC4wLCJIZWlnaHQiOjIwLjAsIkJvcmRlclN0eWxlIjp7IiRpZCI6IjIxMiIsIkxpbmVDb2xvciI6eyIkcmVmIjoiNjMifSwiTGluZVdlaWdodCI6MC4wLCJMaW5lVHlwZSI6MCwiUGFyZW50U3R5bGUiOnsiJHJlZiI6IjYyIn19LCJQYXJlbnRTdHlsZSI6eyIkcmVmIjoiNTkifX0sIlRpdGxlU3R5bGUiOnsiJGlkIjoiMjEzIiwiRm9udFNldHRpbmdzIjp7IiRpZCI6IjIxNCIsIkZvbnRTaXplIjoxMCwiRm9udE5hbWUiOiJDYWxpYnJpIiwiSXNCb2xkIjp0cnVlLCJJc0l0YWxpYyI6ZmFsc2UsIklzVW5kZXJsaW5lZCI6ZmFsc2UsIlBhcmVudFN0eWxlIjp7IiRyZWYiOiI2NiJ9fSwiQXV0b1NpemUiOjAsIkZvcmVncm91bmQiOnsiJGlkIjoiMjE1IiwiQ29sb3IiOnsiJGlkIjoiMjE2IiwiQSI6MjU1LCJSIjoyNTUsIkciOjE1MywiQiI6MH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TciLCJMaW5lQ29sb3IiOm51bGwsIkxpbmVXZWlnaHQiOjAuMCwiTGluZVR5cGUiOjAsIlBhcmVudFN0eWxlIjpudWxsfSwiUGFyZW50U3R5bGUiOnsiJHJlZiI6IjY1In19LCJEYXRlU3R5bGUiOnsiJGlkIjoiMjE4IiwiRm9udFNldHRpbmdzIjp7IiRpZCI6IjIxOS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yMCIsIkxpbmVDb2xvciI6bnVsbCwiTGluZVdlaWdodCI6MC4wLCJMaW5lVHlwZSI6MCwiUGFyZW50U3R5bGUiOm51bGx9LCJQYXJlbnRTdHlsZSI6eyIkcmVmIjoiNzIifX0sIkRhdGVGb3JtYXQiOnsiJHJlZiI6Ijc5In0sIklzVmlzaWJsZSI6dHJ1ZSwiUGFyZW50U3R5bGUiOnsiJHJlZiI6IjUzIn19LCJQb3NpdGlvbiI6eyJSYXRpbyI6MC4xMDExMzUzMTA0MjAyODM1NiwiSXNDdXN0b20iOnRydWV9LCJJZCI6IjZhMjgzYjM2LTczNzUtNDE1Yi05MmIwLWU1ZmM0ZTE2YTBjYyIsIkltcG9ydElkIjpudWxsLCJUaXRsZSI6Ik1pbGVzdG9uZSA1IiwiTm90ZSI6bnVsbCwiSHlwZXJsaW5rIjpudWxsLCJJc0NoYW5nZWQiOmZhbHNlLCJJc05ldyI6dHJ1ZX0seyIkaWQiOiIyMjEiLCJEYXRlIjoiMjAxNy0xMi0yMFQyMzo1OTo1OS45OTlaIiwiU3R5bGUiOnsiJGlkIjoiMjIyIiwiU2hhcGUiOjgsIkNvbm5lY3Rvck1hcmdpbiI6eyIkcmVmIjoiNTQifSwiQ29ubmVjdG9yU3R5bGUiOnsiJGlkIjoiMjIzIiwiTGluZUNvbG9yIjp7IiRpZCI6IjIyNCIsIiR0eXBlIjoiTkxSRS5Db21tb24uRG9tLlNvbGlkQ29sb3JCcnVzaCwgTkxSRS5Db21tb24iLCJDb2xvciI6eyIkaWQiOiIyMjUiLCJBIjoyNTUsIlIiOjk4LCJHIjoxODEsIkIiOjEyM319LCJMaW5lV2VpZ2h0IjoxLjAsIkxpbmVUeXBlIjowLCJQYXJlbnRTdHlsZSI6eyIkcmVmIjoiNTUifX0sIklzQmVsb3dUaW1lYmFuZCI6ZmFsc2UsIkhpZGVEYXRlIjpmYWxzZSwiU2hhcGVTaXplIjoxLCJTcGFjaW5nIjowLjAsIlBhZGRpbmciOnsiJGlkIjoiMjI2IiwiVG9wIjowLCJMZWZ0IjowLCJSaWdodCI6MCwiQm90dG9tIjowfSwiU2hhcGVTdHlsZSI6eyIkaWQiOiIyMjciLCJNYXJnaW4iOnsiJHJlZiI6IjYwIn0sIlBhZGRpbmciOnsiJHJlZiI6IjYxIn0sIkJhY2tncm91bmQiOnsiJGlkIjoiMjI4IiwiQ29sb3IiOnsiJGlkIjoiMjI5IiwiQSI6MjU1LCJSIjo5OCwiRyI6MTgxLCJCIjoxMjN9fSwiSXNWaXNpYmxlIjp0cnVlLCJXaWR0aCI6MTguMCwiSGVpZ2h0IjoyMC4wLCJCb3JkZXJTdHlsZSI6eyIkaWQiOiIyMzAiLCJMaW5lQ29sb3IiOnsiJHJlZiI6IjYzIn0sIkxpbmVXZWlnaHQiOjAuMCwiTGluZVR5cGUiOjAsIlBhcmVudFN0eWxlIjp7IiRyZWYiOiI2MiJ9fSwiUGFyZW50U3R5bGUiOnsiJHJlZiI6IjU5In19LCJUaXRsZVN0eWxlIjp7IiRpZCI6IjIzMSIsIkZvbnRTZXR0aW5ncyI6eyIkaWQiOiIyMzIiLCJGb250U2l6ZSI6MTAsIkZvbnROYW1lIjoiQ2FsaWJyaSIsIklzQm9sZCI6dHJ1ZSwiSXNJdGFsaWMiOmZhbHNlLCJJc1VuZGVybGluZWQiOmZhbHNlLCJQYXJlbnRTdHlsZSI6eyIkcmVmIjoiNjYifX0sIkF1dG9TaXplIjowLCJGb3JlZ3JvdW5kIjp7IiRpZCI6IjIzMyIsIkNvbG9yIjp7IiRpZCI6IjIzNC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M1IiwiTGluZUNvbG9yIjpudWxsLCJMaW5lV2VpZ2h0IjowLjAsIkxpbmVUeXBlIjowLCJQYXJlbnRTdHlsZSI6bnVsbH0sIlBhcmVudFN0eWxlIjp7IiRyZWYiOiI2NSJ9fSwiRGF0ZVN0eWxlIjp7IiRpZCI6IjIzNiIsIkZvbnRTZXR0aW5ncyI6eyIkaWQiOiIyMzc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zgiLCJMaW5lQ29sb3IiOm51bGwsIkxpbmVXZWlnaHQiOjAuMCwiTGluZVR5cGUiOjAsIlBhcmVudFN0eWxlIjpudWxsfSwiUGFyZW50U3R5bGUiOnsiJHJlZiI6IjcyIn19LCJEYXRlRm9ybWF0Ijp7IiRyZWYiOiI3OSJ9LCJJc1Zpc2libGUiOnRydWUsIlBhcmVudFN0eWxlIjp7IiRyZWYiOiI1MyJ9fSwiUG9zaXRpb24iOnsiUmF0aW8iOjAuMDU4NjkyMTk3NDQ2NDY5OTA0LCJJc0N1c3RvbSI6dHJ1ZX0sIklkIjoiN2IwOTk2NDYtNGZmZC00Y2QzLWEzYjMtODNhYjFiYTIyNDM4IiwiSW1wb3J0SWQiOm51bGwsIlRpdGxlIjoiTWlsZXN0b25lIDYiLCJOb3RlIjpudWxsLCJIeXBlcmxpbmsiOm51bGwsIklzQ2hhbmdlZCI6ZmFsc2UsIklzTmV3Ijp0cnVlfSx7IiRpZCI6IjIzOSIsIkRhdGUiOiIyMDE4LTAxLTMwVDIzOjU5OjU5Ljk5OVoiLCJTdHlsZSI6eyIkaWQiOiIyNDAiLCJTaGFwZSI6MTMsIkNvbm5lY3Rvck1hcmdpbiI6eyIkcmVmIjoiNTQifSwiQ29ubmVjdG9yU3R5bGUiOnsiJGlkIjoiMjQxIiwiTGluZUNvbG9yIjp7IiRpZCI6IjI0MiIsIiR0eXBlIjoiTkxSRS5Db21tb24uRG9tLlNvbGlkQ29sb3JCcnVzaCwgTkxSRS5Db21tb24iLCJDb2xvciI6eyIkaWQiOiIyNDMiLCJBIjoyNTUsIlIiOjk4LCJHIjoxODEsIkIiOjEyM319LCJMaW5lV2VpZ2h0IjoxLjAsIkxpbmVUeXBlIjowLCJQYXJlbnRTdHlsZSI6eyIkcmVmIjoiNTUifX0sIklzQmVsb3dUaW1lYmFuZCI6ZmFsc2UsIkhpZGVEYXRlIjpmYWxzZSwiU2hhcGVTaXplIjoyLCJTcGFjaW5nIjowLjAsIlBhZGRpbmciOnsiJGlkIjoiMjQ0IiwiVG9wIjowLCJMZWZ0IjowLCJSaWdodCI6MCwiQm90dG9tIjowfSwiU2hhcGVTdHlsZSI6eyIkaWQiOiIyNDUiLCJNYXJnaW4iOnsiJHJlZiI6IjYwIn0sIlBhZGRpbmciOnsiJHJlZiI6IjYxIn0sIkJhY2tncm91bmQiOnsiJGlkIjoiMjQ2IiwiQ29sb3IiOnsiJGlkIjoiMjQ3IiwiQSI6MjU1LCJSIjo5OCwiRyI6MTgxLCJCIjoxMjN9fSwiSXNWaXNpYmxlIjp0cnVlLCJXaWR0aCI6MjQuMCwiSGVpZ2h0IjoyNi4wLCJCb3JkZXJTdHlsZSI6eyIkaWQiOiIyNDgiLCJMaW5lQ29sb3IiOnsiJHJlZiI6IjYzIn0sIkxpbmVXZWlnaHQiOjAuMCwiTGluZVR5cGUiOjAsIlBhcmVudFN0eWxlIjp7IiRyZWYiOiI2MiJ9fSwiUGFyZW50U3R5bGUiOnsiJHJlZiI6IjU5In19LCJUaXRsZVN0eWxlIjp7IiRpZCI6IjI0OSIsIkZvbnRTZXR0aW5ncyI6eyIkaWQiOiIyNTAiLCJGb250U2l6ZSI6MTAsIkZvbnROYW1lIjoiQ2FsaWJyaSIsIklzQm9sZCI6dHJ1ZSwiSXNJdGFsaWMiOmZhbHNlLCJJc1VuZGVybGluZWQiOmZhbHNlLCJQYXJlbnRTdHlsZSI6eyIkcmVmIjoiNjYifX0sIkF1dG9TaXplIjowLCJGb3JlZ3JvdW5kIjp7IiRpZCI6IjI1MSIsIkNvbG9yIjp7IiRpZCI6IjI1Mi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zIiwiTGluZUNvbG9yIjpudWxsLCJMaW5lV2VpZ2h0IjowLjAsIkxpbmVUeXBlIjowLCJQYXJlbnRTdHlsZSI6bnVsbH0sIlBhcmVudFN0eWxlIjp7IiRyZWYiOiI2NSJ9fSwiRGF0ZVN0eWxlIjp7IiRpZCI6IjI1NCIsIkZvbnRTZXR0aW5ncyI6eyIkaWQiOiIyNTUiLCJGb250U2l6ZSI6MTAsIkZvbnROYW1lIjoiQ2FsaWJyaSIsIklzQm9sZCI6ZmFsc2UsIklzSXRhbGljIjpmYWxzZSwiSXNVbmRlcmxpbmVkIjpmYWxzZSwiUGFyZW50U3R5bGUiOnsiJHJlZiI6IjczIn19LCJBdXRvU2l6ZSI6MCwiRm9yZWdyb3VuZCI6eyIkaWQiOiIyNTYiLCJDb2xvciI6eyIkaWQiOiIyNTc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yZWYiOiI3OSJ9LCJJc1Zpc2libGUiOnRydWUsIlBhcmVudFN0eWxlIjp7IiRyZWYiOiI1MyJ9fSwiUG9zaXRpb24iOnsiUmF0aW8iOjAuMDkxNzY1MjI3MTQxMjAzNywiSXNDdXN0b20iOnRydWV9LCJJZCI6IjdmNTgzZGUwLTg1NGEtNGNhYy1iODk4LTM3ZjNhMzc5YmI0YSIsIkltcG9ydElkIjpudWxsLCJUaXRsZSI6Ik1pbGVzdG9uZSA3IiwiTm90ZSI6bnVsbCwiSHlwZXJsaW5rIjpudWxsLCJJc0NoYW5nZWQiOmZhbHNlLCJJc05ldyI6dHJ1ZX1dLCJUYXNrcyI6W3siJGlkIjoiMjU5IiwiR3JvdXBOYW1lIjpudWxsLCJTdGFydERhdGUiOiIyMDE3LTA3LTI1VDAwOjAwOjAwWiIsIkVuZERhdGUiOiIyMDE3LTA4LTAxVDIzOjU5OjU5Ljk5OVoiLCJQZXJjZW50YWdlQ29tcGxldGUiOm51bGwsIlN0eWxlIjp7IiRpZCI6IjI2MCIsIlNoYXBlIjoyLCJTaGFwZVRoaWNrbmVzcyI6MSwiRHVyYXRpb25Gb3JtYXQiOjAsIkluY2x1ZGVOb25Xb3JraW5nRGF5c0luRHVyYXRpb24iOmZhbHNlLCJQZXJjZW50YWdlQ29tcGxldGVTdHlsZSI6eyIkaWQiOiIyNjEiLCJGb250U2V0dGluZ3MiOnsiJGlkIjoiMjY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zIiwiTGluZUNvbG9yIjpudWxsLCJMaW5lV2VpZ2h0IjowLjAsIkxpbmVUeXBlIjowLCJQYXJlbnRTdHlsZSI6bnVsbH0sIlBhcmVudFN0eWxlIjp7IiRyZWYiOiI4MSJ9fSwiRHVyYXRpb25TdHlsZSI6eyIkaWQiOiIyNjQiLCJGb250U2V0dGluZ3MiOnsiJGlkIjoiMjY1IiwiRm9udFNpemUiOjEwLCJGb250TmFtZSI6IkNhbGlicmkiLCJJc0JvbGQiOmZhbHNlLCJJc0l0YWxpYyI6ZmFsc2UsIklzVW5kZXJsaW5lZCI6ZmFsc2UsIlBhcmVudFN0eWxlIjp7IiRyZWYiOiI4OSJ9fSwiQXV0b1NpemUiOjAsIkZvcmVncm91bmQiOnsiJGlkIjoiMjY2IiwiQ29sb3IiOnsiJGlkIjoiMjY3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2OCIsIkxpbmVDb2xvciI6bnVsbCwiTGluZVdlaWdodCI6MC4wLCJMaW5lVHlwZSI6MCwiUGFyZW50U3R5bGUiOm51bGx9LCJQYXJlbnRTdHlsZSI6eyIkcmVmIjoiODgifX0sIkhvcml6b250YWxDb25uZWN0b3JTdHlsZSI6eyIkaWQiOiIyNjkiLCJMaW5lQ29sb3IiOnsiJHJlZiI6Ijk2In0sIkxpbmVXZWlnaHQiOjAuMCwiTGluZVR5cGUiOjAsIlBhcmVudFN0eWxlIjp7IiRyZWYiOiI5NSJ9fSwiVmVydGljYWxDb25uZWN0b3JTdHlsZSI6eyIkaWQiOiIyNzA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yNzEiLCJNYXJnaW4iOnsiJHJlZiI6IjEwMiJ9LCJQYWRkaW5nIjp7IiRyZWYiOiIxMDMifSwiQmFja2dyb3VuZCI6eyIkaWQiOiIyNzIiLCJDb2xvciI6eyIkaWQiOiIyNzMiLCJBIjoyNTUsIlIiOjgsIkciOjEyNywiQiI6MTk1fX0sIklzVmlzaWJsZSI6dHJ1ZSwiV2lkdGgiOjAuMCwiSGVpZ2h0IjoxNi4wLCJCb3JkZXJTdHlsZSI6eyIkaWQiOiIyNzQiLCJMaW5lQ29sb3IiOnsiJGlkIjoiMjc1IiwiJHR5cGUiOiJOTFJFLkNvbW1vbi5Eb20uU29saWRDb2xvckJydXNoLCBOTFJFLkNvbW1vbiIsIkNvbG9yIjp7IiRpZCI6IjI3NiIsIkEiOjI1NSwiUiI6MjU1LCJHIjowLCJCIjowfX0sIkxpbmVXZWlnaHQiOjAuMCwiTGluZVR5cGUiOjAsIlBhcmVudFN0eWxlIjpudWxsfSwiUGFyZW50U3R5bGUiOnsiJHJlZiI6IjEwMSJ9fSwiVGl0bGVTdHlsZSI6eyIkaWQiOiIyNzciLCJGb250U2V0dGluZ3MiOnsiJGlkIjoiMjc4IiwiRm9udFNpemUiOjEwLCJGb250TmFtZSI6IkNhbGlicmkiLCJJc0JvbGQiOnRydWUsIklzSXRhbGljIjpmYWxzZSwiSXNVbmRlcmxpbmVkIjpmYWxzZSwiUGFyZW50U3R5bGUiOnsiJHJlZiI6IjEwOCJ9fSwiQXV0b1NpemUiOjAsIkZvcmVncm91bmQiOnsiJGlkIjoiMjc5IiwiQ29sb3IiOnsiJGlkIjoiMjgwIiwiQSI6MjU1LCJSIjowLCJHIjoxMTIsIkIiOjE5Mn19LCJNYXhXaWR0aCI6NTAuODY3MDA4MjA5MjI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yODEiLCJMaW5lQ29sb3IiOm51bGwsIkxpbmVXZWlnaHQiOjAuMCwiTGluZVR5cGUiOjAsIlBhcmVudFN0eWxlIjpudWxsfSwiUGFyZW50U3R5bGUiOnsiJHJlZiI6IjEwNyJ9fSwiRGF0ZVN0eWxlIjp7IiRpZCI6IjI4MiIsIkZvbnRTZXR0aW5ncyI6eyIkaWQiOiIyODMiLCJGb250U2l6ZSI6MTAsIkZvbnROYW1lIjoiQ2FsaWJyaSIsIklzQm9sZCI6ZmFsc2UsIklzSXRhbGljIjpmYWxzZSwiSXNVbmRlcmxpbmVkIjpmYWxzZSwiUGFyZW50U3R5bGUiOnsiJHJlZiI6IjExNSJ9fSwiQXV0b1NpemUiOjAsIkZvcmVncm91bmQiOnsiJGlkIjoiMjg0IiwiQ29sb3IiOnsiJGlkIjoiMjg1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g2IiwiTGluZUNvbG9yIjpudWxsLCJMaW5lV2VpZ2h0IjowLjAsIkxpbmVUeXBlIjowLCJQYXJlbnRTdHlsZSI6bnVsbH0sIlBhcmVudFN0eWxlIjp7IiRyZWYiOiIxMTQifX0sIkRhdGVGb3JtYXQiOnsiJGlkIjoiMjg3IiwiRm9ybWF0U3RyaW5nIjoiTU1NIGQiLCJTZXBhcmF0b3IiOiIvIiwiVXNlSW50ZXJuYXRpb25hbERhdGVGb3JtYXQiOmZhbHNlfSwiSXNWaXNpYmxlIjp0cnVlLCJQYXJlbnRTdHlsZSI6eyIkcmVmIjoiODAifX0sIkluZGV4IjoxLCJJZCI6IjdjNTE4ZmIzLTdmMjEtNDJiYi04ZTA0LTQ1OTIwZDA0MDNiNSIsIkltcG9ydElkIjpudWxsLCJUaXRsZSI6IlRhc2sgMSBIZXJlIiwiTm90ZSI6bnVsbCwiSHlwZXJsaW5rIjpudWxsLCJJc0NoYW5nZWQiOmZhbHNlLCJJc05ldyI6dHJ1ZX0seyIkaWQiOiIyODgiLCJHcm91cE5hbWUiOm51bGwsIlN0YXJ0RGF0ZSI6IjIwMTctMDgtMTVUMDA6MDA6MDBaIiwiRW5kRGF0ZSI6IjIwMTctMDktMDdUMjM6NTk6NTkuOTk5WiIsIlBlcmNlbnRhZ2VDb21wbGV0ZSI6bnVsbCwiU3R5bGUiOnsiJGlkIjoiMjg5IiwiU2hhcGUiOjIsIlNoYXBlVGhpY2tuZXNzIjoxLCJEdXJhdGlvbkZvcm1hdCI6MCwiSW5jbHVkZU5vbldvcmtpbmdEYXlzSW5EdXJhdGlvbiI6ZmFsc2UsIlBlcmNlbnRhZ2VDb21wbGV0ZVN0eWxlIjp7IiRpZCI6IjI5MCIsIkZvbnRTZXR0aW5ncyI6eyIkaWQiOiIyOT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TIiLCJMaW5lQ29sb3IiOm51bGwsIkxpbmVXZWlnaHQiOjAuMCwiTGluZVR5cGUiOjAsIlBhcmVudFN0eWxlIjpudWxsfSwiUGFyZW50U3R5bGUiOnsiJHJlZiI6IjgxIn19LCJEdXJhdGlvblN0eWxlIjp7IiRpZCI6IjI5MyIsIkZvbnRTZXR0aW5ncyI6eyIkaWQiOiIyOTQiLCJGb250U2l6ZSI6MTAsIkZvbnROYW1lIjoiQ2FsaWJyaSIsIklzQm9sZCI6ZmFsc2UsIklzSXRhbGljIjpmYWxzZSwiSXNVbmRlcmxpbmVkIjpmYWxzZSwiUGFyZW50U3R5bGUiOnsiJHJlZiI6Ijg5In19LCJBdXRvU2l6ZSI6MCwiRm9yZWdyb3VuZCI6eyIkaWQiOiIyOTUiLCJDb2xvciI6eyIkaWQiOiIyOTY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3IiwiTGluZUNvbG9yIjpudWxsLCJMaW5lV2VpZ2h0IjowLjAsIkxpbmVUeXBlIjowLCJQYXJlbnRTdHlsZSI6bnVsbH0sIlBhcmVudFN0eWxlIjp7IiRyZWYiOiI4OCJ9fSwiSG9yaXpvbnRhbENvbm5lY3RvclN0eWxlIjp7IiRpZCI6IjI5OCIsIkxpbmVDb2xvciI6eyIkcmVmIjoiOTYifSwiTGluZVdlaWdodCI6MC4wLCJMaW5lVHlwZSI6MCwiUGFyZW50U3R5bGUiOnsiJHJlZiI6Ijk1In19LCJWZXJ0aWNhbENvbm5lY3RvclN0eWxlIjp7IiRpZCI6IjI5OS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wMCIsIk1hcmdpbiI6eyIkcmVmIjoiMTAyIn0sIlBhZGRpbmciOnsiJHJlZiI6IjEwMyJ9LCJCYWNrZ3JvdW5kIjp7IiRpZCI6IjMwMSIsIkNvbG9yIjp7IiRpZCI6IjMwMiIsIkEiOjI1NSwiUiI6MjEwLCJHIjo3MSwiQiI6Mzh9fSwiSXNWaXNpYmxlIjp0cnVlLCJXaWR0aCI6MC4wLCJIZWlnaHQiOjE2LjAsIkJvcmRlclN0eWxlIjp7IiRpZCI6IjMwMyIsIkxpbmVDb2xvciI6eyIkaWQiOiIzMDQiLCIkdHlwZSI6Ik5MUkUuQ29tbW9uLkRvbS5Tb2xpZENvbG9yQnJ1c2gsIE5MUkUuQ29tbW9uIiwiQ29sb3IiOnsiJGlkIjoiMzA1IiwiQSI6MjU1LCJSIjoyNTUsIkciOjAsIkIiOjB9fSwiTGluZVdlaWdodCI6MC4wLCJMaW5lVHlwZSI6MCwiUGFyZW50U3R5bGUiOm51bGx9LCJQYXJlbnRTdHlsZSI6eyIkcmVmIjoiMTAxIn19LCJUaXRsZVN0eWxlIjp7IiRpZCI6IjMwNiIsIkZvbnRTZXR0aW5ncyI6eyIkaWQiOiIzMDciLCJGb250U2l6ZSI6MTAsIkZvbnROYW1lIjoiQ2FsaWJyaSIsIklzQm9sZCI6dHJ1ZSwiSXNJdGFsaWMiOmZhbHNlLCJJc1VuZGVybGluZWQiOmZhbHNlLCJQYXJlbnRTdHlsZSI6eyIkcmVmIjoiMTA4In19LCJBdXRvU2l6ZSI6MCwiRm9yZWdyb3VuZCI6eyIkaWQiOiIzMDgiLCJDb2xvciI6eyIkaWQiOiIzMDkiLCJBIjoyNTUsIlIiOjIxMCwiRyI6NzEsIkIiOjM4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xMCIsIkxpbmVDb2xvciI6bnVsbCwiTGluZVdlaWdodCI6MC4wLCJMaW5lVHlwZSI6MCwiUGFyZW50U3R5bGUiOm51bGx9LCJQYXJlbnRTdHlsZSI6eyIkcmVmIjoiMTA3In19LCJEYXRlU3R5bGUiOnsiJGlkIjoiMzExIiwiRm9udFNldHRpbmdzIjp7IiRpZCI6IjMxMiIsIkZvbnRTaXplIjoxMCwiRm9udE5hbWUiOiJDYWxpYnJpIiwiSXNCb2xkIjpmYWxzZSwiSXNJdGFsaWMiOmZhbHNlLCJJc1VuZGVybGluZWQiOmZhbHNlLCJQYXJlbnRTdHlsZSI6eyIkcmVmIjoiMTE1In19LCJBdXRvU2l6ZSI6MCwiRm9yZWdyb3VuZCI6eyIkaWQiOiIzMTMiLCJDb2xvciI6eyIkaWQiOiIzMTQ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TUiLCJMaW5lQ29sb3IiOm51bGwsIkxpbmVXZWlnaHQiOjAuMCwiTGluZVR5cGUiOjAsIlBhcmVudFN0eWxlIjpudWxsfSwiUGFyZW50U3R5bGUiOnsiJHJlZiI6IjExNCJ9fSwiRGF0ZUZvcm1hdCI6eyIkaWQiOiIzMTYiLCJGb3JtYXRTdHJpbmciOiJNTU0gZCIsIlNlcGFyYXRvciI6Ii8iLCJVc2VJbnRlcm5hdGlvbmFsRGF0ZUZvcm1hdCI6ZmFsc2V9LCJJc1Zpc2libGUiOnRydWUsIlBhcmVudFN0eWxlIjp7IiRyZWYiOiI4MCJ9fSwiSW5kZXgiOjIsIklkIjoiYmUzYWUzOGYtNjBiMy00MDJkLThhMTMtZjFlOTFlZWM0MWY1IiwiSW1wb3J0SWQiOm51bGwsIlRpdGxlIjoiVGFzayAyIEhlcmUiLCJOb3RlIjpudWxsLCJIeXBlcmxpbmsiOm51bGwsIklzQ2hhbmdlZCI6ZmFsc2UsIklzTmV3Ijp0cnVlfSx7IiRpZCI6IjMxNyIsIkdyb3VwTmFtZSI6bnVsbCwiU3RhcnREYXRlIjoiMjAxNy0wOC0xNVQwMDowMDowMFoiLCJFbmREYXRlIjoiMjAxNy0wOS0xN1QyMzo1OTo1OS45OTlaIiwiUGVyY2VudGFnZUNvbXBsZXRlIjpudWxsLCJTdHlsZSI6eyIkaWQiOiIzMTgiLCJTaGFwZSI6MiwiU2hhcGVUaGlja25lc3MiOjEsIkR1cmF0aW9uRm9ybWF0IjowLCJJbmNsdWRlTm9uV29ya2luZ0RheXNJbkR1cmF0aW9uIjpmYWxzZSwiUGVyY2VudGFnZUNvbXBsZXRlU3R5bGUiOnsiJGlkIjoiMzE5IiwiRm9udFNldHRpbmdzIjp7IiRpZCI6IjMy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MSIsIkxpbmVDb2xvciI6bnVsbCwiTGluZVdlaWdodCI6MC4wLCJMaW5lVHlwZSI6MCwiUGFyZW50U3R5bGUiOm51bGx9LCJQYXJlbnRTdHlsZSI6eyIkcmVmIjoiODEifX0sIkR1cmF0aW9uU3R5bGUiOnsiJGlkIjoiMzIyIiwiRm9udFNldHRpbmdzIjp7IiRpZCI6IjMyMyIsIkZvbnRTaXplIjoxMCwiRm9udE5hbWUiOiJDYWxpYnJpIiwiSXNCb2xkIjpmYWxzZSwiSXNJdGFsaWMiOmZhbHNlLCJJc1VuZGVybGluZWQiOmZhbHNlLCJQYXJlbnRTdHlsZSI6eyIkcmVmIjoiODkifX0sIkF1dG9TaXplIjowLCJGb3JlZ3JvdW5kIjp7IiRpZCI6IjMyNCIsIkNvbG9yIjp7IiRpZCI6IjMyNS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jYiLCJMaW5lQ29sb3IiOm51bGwsIkxpbmVXZWlnaHQiOjAuMCwiTGluZVR5cGUiOjAsIlBhcmVudFN0eWxlIjpudWxsfSwiUGFyZW50U3R5bGUiOnsiJHJlZiI6Ijg4In19LCJIb3Jpem9udGFsQ29ubmVjdG9yU3R5bGUiOnsiJGlkIjoiMzI3IiwiTGluZUNvbG9yIjp7IiRyZWYiOiI5NiJ9LCJMaW5lV2VpZ2h0IjowLjAsIkxpbmVUeXBlIjowLCJQYXJlbnRTdHlsZSI6eyIkcmVmIjoiOTUifX0sIlZlcnRpY2FsQ29ubmVjdG9yU3R5bGUiOnsiJGlkIjoiMzI4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I5IiwiTWFyZ2luIjp7IiRyZWYiOiIxMDIifSwiUGFkZGluZyI6eyIkcmVmIjoiMTAzIn0sIkJhY2tncm91bmQiOnsiJGlkIjoiMzMwIiwiQ29sb3IiOnsiJGlkIjoiMzMxIiwiQSI6MjU1LCJSIjoyMTAsIkciOjcxLCJCIjozOH19LCJJc1Zpc2libGUiOnRydWUsIldpZHRoIjowLjAsIkhlaWdodCI6MTYuMCwiQm9yZGVyU3R5bGUiOnsiJGlkIjoiMzMyIiwiTGluZUNvbG9yIjp7IiRpZCI6IjMzMyIsIiR0eXBlIjoiTkxSRS5Db21tb24uRG9tLlNvbGlkQ29sb3JCcnVzaCwgTkxSRS5Db21tb24iLCJDb2xvciI6eyIkaWQiOiIzMzQiLCJBIjoyNTUsIlIiOjI1NSwiRyI6MCwiQiI6MH19LCJMaW5lV2VpZ2h0IjowLjAsIkxpbmVUeXBlIjowLCJQYXJlbnRTdHlsZSI6bnVsbH0sIlBhcmVudFN0eWxlIjp7IiRyZWYiOiIxMDEifX0sIlRpdGxlU3R5bGUiOnsiJGlkIjoiMzM1IiwiRm9udFNldHRpbmdzIjp7IiRpZCI6IjMzNiIsIkZvbnRTaXplIjoxMCwiRm9udE5hbWUiOiJDYWxpYnJpIiwiSXNCb2xkIjp0cnVlLCJJc0l0YWxpYyI6ZmFsc2UsIklzVW5kZXJsaW5lZCI6ZmFsc2UsIlBhcmVudFN0eWxlIjp7IiRyZWYiOiIxMDgifX0sIkF1dG9TaXplIjowLCJGb3JlZ3JvdW5kIjp7IiRpZCI6IjMzNyIsIkNvbG9yIjp7IiRpZCI6IjMzOC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M5IiwiTGluZUNvbG9yIjpudWxsLCJMaW5lV2VpZ2h0IjowLjAsIkxpbmVUeXBlIjowLCJQYXJlbnRTdHlsZSI6bnVsbH0sIlBhcmVudFN0eWxlIjp7IiRyZWYiOiIxMDcifX0sIkRhdGVTdHlsZSI6eyIkaWQiOiIzNDAiLCJGb250U2V0dGluZ3MiOnsiJGlkIjoiMzQxIiwiRm9udFNpemUiOjEwLCJGb250TmFtZSI6IkNhbGlicmkiLCJJc0JvbGQiOmZhbHNlLCJJc0l0YWxpYyI6ZmFsc2UsIklzVW5kZXJsaW5lZCI6ZmFsc2UsIlBhcmVudFN0eWxlIjp7IiRyZWYiOiIxMTUifX0sIkF1dG9TaXplIjowLCJGb3JlZ3JvdW5kIjp7IiRpZCI6IjM0MiIsIkNvbG9yIjp7IiRpZCI6IjM0My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NCIsIkxpbmVDb2xvciI6bnVsbCwiTGluZVdlaWdodCI6MC4wLCJMaW5lVHlwZSI6MCwiUGFyZW50U3R5bGUiOm51bGx9LCJQYXJlbnRTdHlsZSI6eyIkcmVmIjoiMTE0In19LCJEYXRlRm9ybWF0Ijp7IiRpZCI6IjM0NSIsIkZvcm1hdFN0cmluZyI6Ik1NTSBkIiwiU2VwYXJhdG9yIjoiLyIsIlVzZUludGVybmF0aW9uYWxEYXRlRm9ybWF0IjpmYWxzZX0sIklzVmlzaWJsZSI6dHJ1ZSwiUGFyZW50U3R5bGUiOnsiJHJlZiI6IjgwIn19LCJJbmRleCI6MywiSWQiOiI5YWExODNkNi01ZGYyLTRiMGMtOGZlYy1kMGEwMDI0NzE1ODMiLCJJbXBvcnRJZCI6bnVsbCwiVGl0bGUiOiJUYXNrIDMgSGVyZSIsIk5vdGUiOm51bGwsIkh5cGVybGluayI6bnVsbCwiSXNDaGFuZ2VkIjpmYWxzZSwiSXNOZXciOnRydWV9LHsiJGlkIjoiMzQ2IiwiR3JvdXBOYW1lIjpudWxsLCJTdGFydERhdGUiOiIyMDE3LTA5LTA4VDAwOjAwOjAwWiIsIkVuZERhdGUiOiIyMDE3LTA5LTMwVDIzOjU5OjU5Ljk5OVoiLCJQZXJjZW50YWdlQ29tcGxldGUiOm51bGwsIlN0eWxlIjp7IiRpZCI6IjM0NyIsIlNoYXBlIjoyLCJTaGFwZVRoaWNrbmVzcyI6MSwiRHVyYXRpb25Gb3JtYXQiOjAsIkluY2x1ZGVOb25Xb3JraW5nRGF5c0luRHVyYXRpb24iOmZhbHNlLCJQZXJjZW50YWdlQ29tcGxldGVTdHlsZSI6eyIkaWQiOiIzNDgiLCJGb250U2V0dGluZ3MiOnsiJGlkIjoiMzQ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UwIiwiTGluZUNvbG9yIjpudWxsLCJMaW5lV2VpZ2h0IjowLjAsIkxpbmVUeXBlIjowLCJQYXJlbnRTdHlsZSI6bnVsbH0sIlBhcmVudFN0eWxlIjp7IiRyZWYiOiI4MSJ9fSwiRHVyYXRpb25TdHlsZSI6eyIkaWQiOiIzNTEiLCJGb250U2V0dGluZ3MiOnsiJGlkIjoiMzUyIiwiRm9udFNpemUiOjEwLCJGb250TmFtZSI6IkNhbGlicmkiLCJJc0JvbGQiOmZhbHNlLCJJc0l0YWxpYyI6ZmFsc2UsIklzVW5kZXJsaW5lZCI6ZmFsc2UsIlBhcmVudFN0eWxlIjp7IiRyZWYiOiI4OSJ9fSwiQXV0b1NpemUiOjAsIkZvcmVncm91bmQiOnsiJGlkIjoiMzUzIiwiQ29sb3IiOnsiJGlkIjoiMzU0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NSIsIkxpbmVDb2xvciI6bnVsbCwiTGluZVdlaWdodCI6MC4wLCJMaW5lVHlwZSI6MCwiUGFyZW50U3R5bGUiOm51bGx9LCJQYXJlbnRTdHlsZSI6eyIkcmVmIjoiODgifX0sIkhvcml6b250YWxDb25uZWN0b3JTdHlsZSI6eyIkaWQiOiIzNTYiLCJMaW5lQ29sb3IiOnsiJHJlZiI6Ijk2In0sIkxpbmVXZWlnaHQiOjAuMCwiTGluZVR5cGUiOjAsIlBhcmVudFN0eWxlIjp7IiRyZWYiOiI5NSJ9fSwiVmVydGljYWxDb25uZWN0b3JTdHlsZSI6eyIkaWQiOiIzNTc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NTgiLCJNYXJnaW4iOnsiJHJlZiI6IjEwMiJ9LCJQYWRkaW5nIjp7IiRyZWYiOiIxMDMifSwiQmFja2dyb3VuZCI6eyIkaWQiOiIzNTkiLCJDb2xvciI6eyIkaWQiOiIzNjAiLCJBIjoyNTUsIlIiOjk4LCJHIjoxODEsIkIiOjEyM319LCJJc1Zpc2libGUiOnRydWUsIldpZHRoIjowLjAsIkhlaWdodCI6MTYuMCwiQm9yZGVyU3R5bGUiOnsiJGlkIjoiMzYxIiwiTGluZUNvbG9yIjp7IiRpZCI6IjM2MiIsIiR0eXBlIjoiTkxSRS5Db21tb24uRG9tLlNvbGlkQ29sb3JCcnVzaCwgTkxSRS5Db21tb24iLCJDb2xvciI6eyIkaWQiOiIzNjMiLCJBIjoyNTUsIlIiOjI1NSwiRyI6MCwiQiI6MH19LCJMaW5lV2VpZ2h0IjowLjAsIkxpbmVUeXBlIjowLCJQYXJlbnRTdHlsZSI6bnVsbH0sIlBhcmVudFN0eWxlIjp7IiRyZWYiOiIxMDEifX0sIlRpdGxlU3R5bGUiOnsiJGlkIjoiMzY0IiwiRm9udFNldHRpbmdzIjp7IiRpZCI6IjM2NSIsIkZvbnRTaXplIjoxMCwiRm9udE5hbWUiOiJDYWxpYnJpIiwiSXNCb2xkIjp0cnVlLCJJc0l0YWxpYyI6ZmFsc2UsIklzVW5kZXJsaW5lZCI6ZmFsc2UsIlBhcmVudFN0eWxlIjp7IiRyZWYiOiIxMDgifX0sIkF1dG9TaXplIjowLCJGb3JlZ3JvdW5kIjp7IiRpZCI6IjM2NiIsIkNvbG9yIjp7IiRpZCI6IjM2NyIsIkEiOjI1NSwiUiI6NzIsIkciOjE1NCwiQiI6OTd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Y4IiwiTGluZUNvbG9yIjpudWxsLCJMaW5lV2VpZ2h0IjowLjAsIkxpbmVUeXBlIjowLCJQYXJlbnRTdHlsZSI6bnVsbH0sIlBhcmVudFN0eWxlIjp7IiRyZWYiOiIxMDcifX0sIkRhdGVTdHlsZSI6eyIkaWQiOiIzNjkiLCJGb250U2V0dGluZ3MiOnsiJGlkIjoiMzcwIiwiRm9udFNpemUiOjEwLCJGb250TmFtZSI6IkNhbGlicmkiLCJJc0JvbGQiOmZhbHNlLCJJc0l0YWxpYyI6ZmFsc2UsIklzVW5kZXJsaW5lZCI6ZmFsc2UsIlBhcmVudFN0eWxlIjp7IiRyZWYiOiIxMTUifX0sIkF1dG9TaXplIjowLCJGb3JlZ3JvdW5kIjp7IiRpZCI6IjM3MSIsIkNvbG9yIjp7IiRpZCI6IjM3Mi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3MyIsIkxpbmVDb2xvciI6bnVsbCwiTGluZVdlaWdodCI6MC4wLCJMaW5lVHlwZSI6MCwiUGFyZW50U3R5bGUiOm51bGx9LCJQYXJlbnRTdHlsZSI6eyIkcmVmIjoiMTE0In19LCJEYXRlRm9ybWF0Ijp7IiRpZCI6IjM3NCIsIkZvcm1hdFN0cmluZyI6Ik1NTSBkIiwiU2VwYXJhdG9yIjoiLyIsIlVzZUludGVybmF0aW9uYWxEYXRlRm9ybWF0IjpmYWxzZX0sIklzVmlzaWJsZSI6dHJ1ZSwiUGFyZW50U3R5bGUiOnsiJHJlZiI6IjgwIn19LCJJbmRleCI6NCwiSWQiOiIwNmE2YTIwMC0yMWVhLTRhY2QtYWMyMC1iNDFmN2IzN2IwZGQiLCJJbXBvcnRJZCI6bnVsbCwiVGl0bGUiOiJUYXNrIDQgSGVyZSIsIk5vdGUiOm51bGwsIkh5cGVybGluayI6bnVsbCwiSXNDaGFuZ2VkIjpmYWxzZSwiSXNOZXciOnRydWV9LHsiJGlkIjoiMzc1IiwiR3JvdXBOYW1lIjpudWxsLCJTdGFydERhdGUiOiIyMDE3LTEwLTA0VDAwOjAwOjAwWiIsIkVuZERhdGUiOiIyMDE3LTExLTA3VDIzOjU5OjU5Ljk5OVoiLCJQZXJjZW50YWdlQ29tcGxldGUiOm51bGwsIlN0eWxlIjp7IiRpZCI6IjM3NiIsIlNoYXBlIjoyLCJTaGFwZVRoaWNrbmVzcyI6MSwiRHVyYXRpb25Gb3JtYXQiOjAsIkluY2x1ZGVOb25Xb3JraW5nRGF5c0luRHVyYXRpb24iOmZhbHNlLCJQZXJjZW50YWdlQ29tcGxldGVTdHlsZSI6eyIkaWQiOiIzNzciLCJGb250U2V0dGluZ3MiOnsiJGlkIjoiMzc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c5IiwiTGluZUNvbG9yIjpudWxsLCJMaW5lV2VpZ2h0IjowLjAsIkxpbmVUeXBlIjowLCJQYXJlbnRTdHlsZSI6bnVsbH0sIlBhcmVudFN0eWxlIjp7IiRyZWYiOiI4MSJ9fSwiRHVyYXRpb25TdHlsZSI6eyIkaWQiOiIzODAiLCJGb250U2V0dGluZ3MiOnsiJGlkIjoiMzgxIiwiRm9udFNpemUiOjEwLCJGb250TmFtZSI6IkNhbGlicmkiLCJJc0JvbGQiOmZhbHNlLCJJc0l0YWxpYyI6ZmFsc2UsIklzVW5kZXJsaW5lZCI6ZmFsc2UsIlBhcmVudFN0eWxlIjp7IiRyZWYiOiI4OSJ9fSwiQXV0b1NpemUiOjAsIkZvcmVncm91bmQiOnsiJGlkIjoiMzgyIiwiQ29sb3IiOnsiJGlkIjoiMzgz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4NCIsIkxpbmVDb2xvciI6bnVsbCwiTGluZVdlaWdodCI6MC4wLCJMaW5lVHlwZSI6MCwiUGFyZW50U3R5bGUiOm51bGx9LCJQYXJlbnRTdHlsZSI6eyIkcmVmIjoiODgifX0sIkhvcml6b250YWxDb25uZWN0b3JTdHlsZSI6eyIkaWQiOiIzODUiLCJMaW5lQ29sb3IiOnsiJHJlZiI6Ijk2In0sIkxpbmVXZWlnaHQiOjAuMCwiTGluZVR5cGUiOjAsIlBhcmVudFN0eWxlIjp7IiRyZWYiOiI5NSJ9fSwiVmVydGljYWxDb25uZWN0b3JTdHlsZSI6eyIkaWQiOiIzODY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ODciLCJNYXJnaW4iOnsiJHJlZiI6IjEwMiJ9LCJQYWRkaW5nIjp7IiRyZWYiOiIxMDMifSwiQmFja2dyb3VuZCI6eyIkaWQiOiIzODgiLCJDb2xvciI6eyIkaWQiOiIzODkiLCJBIjoyNTUsIlIiOjk4LCJHIjoxODEsIkIiOjEyM319LCJJc1Zpc2libGUiOnRydWUsIldpZHRoIjowLjAsIkhlaWdodCI6MTYuMCwiQm9yZGVyU3R5bGUiOnsiJGlkIjoiMzkwIiwiTGluZUNvbG9yIjp7IiRpZCI6IjM5MSIsIiR0eXBlIjoiTkxSRS5Db21tb24uRG9tLlNvbGlkQ29sb3JCcnVzaCwgTkxSRS5Db21tb24iLCJDb2xvciI6eyIkaWQiOiIzOTIiLCJBIjoyNTUsIlIiOjI1NSwiRyI6MCwiQiI6MH19LCJMaW5lV2VpZ2h0IjowLjAsIkxpbmVUeXBlIjowLCJQYXJlbnRTdHlsZSI6bnVsbH0sIlBhcmVudFN0eWxlIjp7IiRyZWYiOiIxMDEifX0sIlRpdGxlU3R5bGUiOnsiJGlkIjoiMzkzIiwiRm9udFNldHRpbmdzIjp7IiRpZCI6IjM5NCIsIkZvbnRTaXplIjoxMCwiRm9udE5hbWUiOiJDYWxpYnJpIiwiSXNCb2xkIjp0cnVlLCJJc0l0YWxpYyI6ZmFsc2UsIklzVW5kZXJsaW5lZCI6ZmFsc2UsIlBhcmVudFN0eWxlIjp7IiRyZWYiOiIxMDgifX0sIkF1dG9TaXplIjowLCJGb3JlZ3JvdW5kIjp7IiRpZCI6IjM5NSIsIkNvbG9yIjp7IiRpZCI6IjM5NiIsIkEiOjI1NSwiUiI6NzIsIkciOjE1NCwiQiI6OTd9fSwiTWF4V2lkdGgiOjUxLjExOTQ0OTYxNTQ3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k3IiwiTGluZUNvbG9yIjpudWxsLCJMaW5lV2VpZ2h0IjowLjAsIkxpbmVUeXBlIjowLCJQYXJlbnRTdHlsZSI6bnVsbH0sIlBhcmVudFN0eWxlIjp7IiRyZWYiOiIxMDcifX0sIkRhdGVTdHlsZSI6eyIkaWQiOiIzOTgiLCJGb250U2V0dGluZ3MiOnsiJGlkIjoiMzk5IiwiRm9udFNpemUiOjEwLCJGb250TmFtZSI6IkNhbGlicmkiLCJJc0JvbGQiOmZhbHNlLCJJc0l0YWxpYyI6ZmFsc2UsIklzVW5kZXJsaW5lZCI6ZmFsc2UsIlBhcmVudFN0eWxlIjp7IiRyZWYiOiIxMTUifX0sIkF1dG9TaXplIjowLCJGb3JlZ3JvdW5kIjp7IiRpZCI6IjQwMCIsIkNvbG9yIjp7IiRpZCI6IjQwM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pZCI6IjQwMyIsIkZvcm1hdFN0cmluZyI6Ik1NTSBkIiwiU2VwYXJhdG9yIjoiLyIsIlVzZUludGVybmF0aW9uYWxEYXRlRm9ybWF0IjpmYWxzZX0sIklzVmlzaWJsZSI6dHJ1ZSwiUGFyZW50U3R5bGUiOnsiJHJlZiI6IjgwIn19LCJJbmRleCI6NSwiSWQiOiJlNmY1YzkxOC1iZGQ2LTQ5YTEtYWM5MS05Y2YyMjQ2OGEyM2IiLCJJbXBvcnRJZCI6bnVsbCwiVGl0bGUiOiJUYXNrIDUgSGVyZSIsIk5vdGUiOm51bGwsIkh5cGVybGluayI6bnVsbCwiSXNDaGFuZ2VkIjpmYWxzZSwiSXNOZXciOnRydWV9XSwiTXNQcm9qZWN0SXRlbXNUcmVlIjp7IiRpZCI6IjQwNCIsIlJvb3QiOnsiSW1wb3J0SWQiOm51bGwsIklzSW1wb3J0ZWQiOmZhbHNlLCJDaGlsZHJlbiI6W119fSwiTWV0YWRhdGEiOnsiJGlkIjoiNDA1In0sIlNldHRpbmdzIjp7IiRpZCI6IjQwNi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UsIkltcG9ydFR5cGUiOjAsIkZpbGVQYXRoIjpudWxsLCJUaW1lbGluZUltcG9ydGVkIjpmYWxzZX0="/>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2210</Template>
  <TotalTime>8426</TotalTime>
  <Words>2149</Words>
  <Application>Microsoft Office PowerPoint</Application>
  <PresentationFormat>On-screen Show (4:3)</PresentationFormat>
  <Paragraphs>151</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Diseño predeterminado</vt:lpstr>
      <vt:lpstr>The Effect of Climate on Fire Activity in California’s Central Valley</vt:lpstr>
      <vt:lpstr>Outline</vt:lpstr>
      <vt:lpstr>Background</vt:lpstr>
      <vt:lpstr>Background Cont.</vt:lpstr>
      <vt:lpstr>Background Cont.</vt:lpstr>
      <vt:lpstr>Study Area</vt:lpstr>
      <vt:lpstr>Why the Central Valley?</vt:lpstr>
      <vt:lpstr>Why the Central Valley?</vt:lpstr>
      <vt:lpstr>Research Question and Hypothesis</vt:lpstr>
      <vt:lpstr>Project Goals and Objectives</vt:lpstr>
      <vt:lpstr>Data Sources</vt:lpstr>
      <vt:lpstr>Literature Review</vt:lpstr>
      <vt:lpstr>Literature Review Cont.</vt:lpstr>
      <vt:lpstr>Methods</vt:lpstr>
      <vt:lpstr>Methods</vt:lpstr>
      <vt:lpstr>Current State</vt:lpstr>
      <vt:lpstr>Current State</vt:lpstr>
      <vt:lpstr>Current State</vt:lpstr>
      <vt:lpstr>Timeline</vt:lpstr>
      <vt:lpstr>Sources</vt:lpstr>
      <vt:lpstr>Sources</vt:lpstr>
    </vt:vector>
  </TitlesOfParts>
  <Company>Union Pacific Railroad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Climate on Fire Activity in California’s Central Valley</dc:title>
  <dc:creator>osaf063</dc:creator>
  <cp:lastModifiedBy>osaf063</cp:lastModifiedBy>
  <cp:revision>779</cp:revision>
  <dcterms:created xsi:type="dcterms:W3CDTF">2017-10-20T15:47:15Z</dcterms:created>
  <dcterms:modified xsi:type="dcterms:W3CDTF">2017-10-31T15:20:48Z</dcterms:modified>
</cp:coreProperties>
</file>