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microsoft.com/office/2006/relationships/ui/userCustomization" Target="userCustomization/customUI.xml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2"/>
  </p:sldMasterIdLst>
  <p:notesMasterIdLst>
    <p:notesMasterId r:id="rId38"/>
  </p:notesMasterIdLst>
  <p:handoutMasterIdLst>
    <p:handoutMasterId r:id="rId39"/>
  </p:handoutMasterIdLst>
  <p:sldIdLst>
    <p:sldId id="267" r:id="rId3"/>
    <p:sldId id="278" r:id="rId4"/>
    <p:sldId id="290" r:id="rId5"/>
    <p:sldId id="291" r:id="rId6"/>
    <p:sldId id="322" r:id="rId7"/>
    <p:sldId id="292" r:id="rId8"/>
    <p:sldId id="283" r:id="rId9"/>
    <p:sldId id="293" r:id="rId10"/>
    <p:sldId id="294" r:id="rId11"/>
    <p:sldId id="295" r:id="rId12"/>
    <p:sldId id="308" r:id="rId13"/>
    <p:sldId id="298" r:id="rId14"/>
    <p:sldId id="297" r:id="rId15"/>
    <p:sldId id="296" r:id="rId16"/>
    <p:sldId id="301" r:id="rId17"/>
    <p:sldId id="302" r:id="rId18"/>
    <p:sldId id="303" r:id="rId19"/>
    <p:sldId id="309" r:id="rId20"/>
    <p:sldId id="299" r:id="rId21"/>
    <p:sldId id="312" r:id="rId22"/>
    <p:sldId id="300" r:id="rId23"/>
    <p:sldId id="304" r:id="rId24"/>
    <p:sldId id="305" r:id="rId25"/>
    <p:sldId id="321" r:id="rId26"/>
    <p:sldId id="306" r:id="rId27"/>
    <p:sldId id="307" r:id="rId28"/>
    <p:sldId id="287" r:id="rId29"/>
    <p:sldId id="310" r:id="rId30"/>
    <p:sldId id="313" r:id="rId31"/>
    <p:sldId id="318" r:id="rId32"/>
    <p:sldId id="319" r:id="rId33"/>
    <p:sldId id="314" r:id="rId34"/>
    <p:sldId id="315" r:id="rId35"/>
    <p:sldId id="316" r:id="rId36"/>
    <p:sldId id="317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5486" autoAdjust="0"/>
    <p:restoredTop sz="94660"/>
  </p:normalViewPr>
  <p:slideViewPr>
    <p:cSldViewPr>
      <p:cViewPr>
        <p:scale>
          <a:sx n="90" d="100"/>
          <a:sy n="90" d="100"/>
        </p:scale>
        <p:origin x="-80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0CD8F1-3F39-4D5B-8635-E0C17F0399F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A92D921D-C51D-4232-81BC-7812B732B457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>
            <a:solidFill>
              <a:schemeClr val="tx1">
                <a:lumMod val="50000"/>
              </a:schemeClr>
            </a:solidFill>
          </a:endParaRPr>
        </a:p>
      </dgm:t>
    </dgm:pt>
    <dgm:pt modelId="{0089BE52-0121-408F-8FE9-51B4341ECC11}" type="parTrans" cxnId="{44948DC0-EEE7-4029-A2A7-91E22F728CDC}">
      <dgm:prSet/>
      <dgm:spPr/>
      <dgm:t>
        <a:bodyPr/>
        <a:lstStyle/>
        <a:p>
          <a:endParaRPr lang="en-US"/>
        </a:p>
      </dgm:t>
    </dgm:pt>
    <dgm:pt modelId="{871498D0-F40E-4B5D-8172-3798EFDEC357}" type="sibTrans" cxnId="{44948DC0-EEE7-4029-A2A7-91E22F728CDC}">
      <dgm:prSet/>
      <dgm:spPr/>
      <dgm:t>
        <a:bodyPr/>
        <a:lstStyle/>
        <a:p>
          <a:endParaRPr lang="en-US"/>
        </a:p>
      </dgm:t>
    </dgm:pt>
    <dgm:pt modelId="{19095A3F-89D5-4680-9AC8-6C1E95D3BB87}">
      <dgm:prSet phldrT="[Text]"/>
      <dgm:spPr/>
      <dgm:t>
        <a:bodyPr/>
        <a:lstStyle/>
        <a:p>
          <a:r>
            <a:rPr lang="en-US" dirty="0" smtClean="0"/>
            <a:t>Prepare Manuscript (July 2014)</a:t>
          </a:r>
          <a:endParaRPr lang="en-US" dirty="0"/>
        </a:p>
      </dgm:t>
    </dgm:pt>
    <dgm:pt modelId="{BCA990B9-7E3B-4AC6-8F63-8C54DBBF5F03}" type="parTrans" cxnId="{741319CB-2F88-4ACE-B939-D1CBB0DFEECE}">
      <dgm:prSet/>
      <dgm:spPr/>
      <dgm:t>
        <a:bodyPr/>
        <a:lstStyle/>
        <a:p>
          <a:endParaRPr lang="en-US"/>
        </a:p>
      </dgm:t>
    </dgm:pt>
    <dgm:pt modelId="{AF54A5AE-AA09-4975-82CF-5EFA53522629}" type="sibTrans" cxnId="{741319CB-2F88-4ACE-B939-D1CBB0DFEECE}">
      <dgm:prSet/>
      <dgm:spPr/>
      <dgm:t>
        <a:bodyPr/>
        <a:lstStyle/>
        <a:p>
          <a:endParaRPr lang="en-US"/>
        </a:p>
      </dgm:t>
    </dgm:pt>
    <dgm:pt modelId="{A49DAB2D-D61F-49BA-8951-74A8706CE829}">
      <dgm:prSet phldrT="[Text]"/>
      <dgm:spPr/>
      <dgm:t>
        <a:bodyPr/>
        <a:lstStyle/>
        <a:p>
          <a:r>
            <a:rPr lang="en-US" dirty="0" smtClean="0"/>
            <a:t>Tool Available </a:t>
          </a:r>
          <a:r>
            <a:rPr lang="en-US" dirty="0" smtClean="0"/>
            <a:t>(August </a:t>
          </a:r>
          <a:r>
            <a:rPr lang="en-US" dirty="0" smtClean="0"/>
            <a:t>2014)</a:t>
          </a:r>
          <a:endParaRPr lang="en-US" dirty="0"/>
        </a:p>
      </dgm:t>
    </dgm:pt>
    <dgm:pt modelId="{7D591C26-E2CA-4E19-A7EA-209488FA7396}" type="parTrans" cxnId="{14EAFD92-7084-4128-96C9-92769F493FF6}">
      <dgm:prSet/>
      <dgm:spPr/>
      <dgm:t>
        <a:bodyPr/>
        <a:lstStyle/>
        <a:p>
          <a:endParaRPr lang="en-US"/>
        </a:p>
      </dgm:t>
    </dgm:pt>
    <dgm:pt modelId="{8E9E75D3-12C8-45D6-86EE-C0F47490A270}" type="sibTrans" cxnId="{14EAFD92-7084-4128-96C9-92769F493FF6}">
      <dgm:prSet/>
      <dgm:spPr/>
      <dgm:t>
        <a:bodyPr/>
        <a:lstStyle/>
        <a:p>
          <a:endParaRPr lang="en-US"/>
        </a:p>
      </dgm:t>
    </dgm:pt>
    <dgm:pt modelId="{FF38FBB9-8E9D-4541-93C5-B3AAABC1D085}" type="pres">
      <dgm:prSet presAssocID="{9D0CD8F1-3F39-4D5B-8635-E0C17F0399F0}" presName="Name0" presStyleCnt="0">
        <dgm:presLayoutVars>
          <dgm:dir/>
          <dgm:resizeHandles val="exact"/>
        </dgm:presLayoutVars>
      </dgm:prSet>
      <dgm:spPr/>
    </dgm:pt>
    <dgm:pt modelId="{3655F9CE-CCEB-4D26-9C65-783833CAC986}" type="pres">
      <dgm:prSet presAssocID="{A92D921D-C51D-4232-81BC-7812B732B457}" presName="node" presStyleLbl="node1" presStyleIdx="0" presStyleCnt="3" custScaleX="110455" custScaleY="124123" custLinFactY="-31265" custLinFactNeighborX="-4357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27A085-B355-4932-853C-DF7BB1143B1C}" type="pres">
      <dgm:prSet presAssocID="{871498D0-F40E-4B5D-8172-3798EFDEC357}" presName="sibTrans" presStyleLbl="sibTrans2D1" presStyleIdx="0" presStyleCnt="2" custScaleX="200582" custLinFactNeighborX="-58561" custLinFactNeighborY="-24475"/>
      <dgm:spPr/>
      <dgm:t>
        <a:bodyPr/>
        <a:lstStyle/>
        <a:p>
          <a:endParaRPr lang="en-US"/>
        </a:p>
      </dgm:t>
    </dgm:pt>
    <dgm:pt modelId="{9DB8AD07-8F66-41F9-AD3C-7FD4D40F3CF1}" type="pres">
      <dgm:prSet presAssocID="{871498D0-F40E-4B5D-8172-3798EFDEC357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2240A670-12E8-4894-B4D1-562FE5E5654F}" type="pres">
      <dgm:prSet presAssocID="{19095A3F-89D5-4680-9AC8-6C1E95D3BB87}" presName="node" presStyleLbl="node1" presStyleIdx="1" presStyleCnt="3" custLinFactNeighborX="-48471" custLinFactNeighborY="216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EB9562-7600-4DB4-B4A1-9E9833F03709}" type="pres">
      <dgm:prSet presAssocID="{AF54A5AE-AA09-4975-82CF-5EFA53522629}" presName="sibTrans" presStyleLbl="sibTrans2D1" presStyleIdx="1" presStyleCnt="2" custScaleX="137548"/>
      <dgm:spPr/>
      <dgm:t>
        <a:bodyPr/>
        <a:lstStyle/>
        <a:p>
          <a:endParaRPr lang="en-US"/>
        </a:p>
      </dgm:t>
    </dgm:pt>
    <dgm:pt modelId="{B260FFB6-8945-4E94-95B1-66755FA40816}" type="pres">
      <dgm:prSet presAssocID="{AF54A5AE-AA09-4975-82CF-5EFA53522629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535CC27F-855B-4538-837E-28D8D325380B}" type="pres">
      <dgm:prSet presAssocID="{A49DAB2D-D61F-49BA-8951-74A8706CE829}" presName="node" presStyleLbl="node1" presStyleIdx="2" presStyleCnt="3" custLinFactY="59818" custLinFactNeighborX="-35289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088F68-BDEC-4C72-A470-0675F0B51C79}" type="presOf" srcId="{AF54A5AE-AA09-4975-82CF-5EFA53522629}" destId="{53EB9562-7600-4DB4-B4A1-9E9833F03709}" srcOrd="0" destOrd="0" presId="urn:microsoft.com/office/officeart/2005/8/layout/process1"/>
    <dgm:cxn modelId="{D179000A-06A7-4014-A9E6-D8FC96CA00A1}" type="presOf" srcId="{871498D0-F40E-4B5D-8172-3798EFDEC357}" destId="{AA27A085-B355-4932-853C-DF7BB1143B1C}" srcOrd="0" destOrd="0" presId="urn:microsoft.com/office/officeart/2005/8/layout/process1"/>
    <dgm:cxn modelId="{6CE7A0ED-7B88-41A5-9587-C352C4155B9E}" type="presOf" srcId="{A49DAB2D-D61F-49BA-8951-74A8706CE829}" destId="{535CC27F-855B-4538-837E-28D8D325380B}" srcOrd="0" destOrd="0" presId="urn:microsoft.com/office/officeart/2005/8/layout/process1"/>
    <dgm:cxn modelId="{14EAFD92-7084-4128-96C9-92769F493FF6}" srcId="{9D0CD8F1-3F39-4D5B-8635-E0C17F0399F0}" destId="{A49DAB2D-D61F-49BA-8951-74A8706CE829}" srcOrd="2" destOrd="0" parTransId="{7D591C26-E2CA-4E19-A7EA-209488FA7396}" sibTransId="{8E9E75D3-12C8-45D6-86EE-C0F47490A270}"/>
    <dgm:cxn modelId="{658AC252-561B-461E-8F73-6AB89E5A49F8}" type="presOf" srcId="{9D0CD8F1-3F39-4D5B-8635-E0C17F0399F0}" destId="{FF38FBB9-8E9D-4541-93C5-B3AAABC1D085}" srcOrd="0" destOrd="0" presId="urn:microsoft.com/office/officeart/2005/8/layout/process1"/>
    <dgm:cxn modelId="{B3F8D0E9-6D96-4EF9-8C76-10B268FE46A2}" type="presOf" srcId="{AF54A5AE-AA09-4975-82CF-5EFA53522629}" destId="{B260FFB6-8945-4E94-95B1-66755FA40816}" srcOrd="1" destOrd="0" presId="urn:microsoft.com/office/officeart/2005/8/layout/process1"/>
    <dgm:cxn modelId="{44948DC0-EEE7-4029-A2A7-91E22F728CDC}" srcId="{9D0CD8F1-3F39-4D5B-8635-E0C17F0399F0}" destId="{A92D921D-C51D-4232-81BC-7812B732B457}" srcOrd="0" destOrd="0" parTransId="{0089BE52-0121-408F-8FE9-51B4341ECC11}" sibTransId="{871498D0-F40E-4B5D-8172-3798EFDEC357}"/>
    <dgm:cxn modelId="{29AA279B-70C8-4052-9741-C6382C77932C}" type="presOf" srcId="{A92D921D-C51D-4232-81BC-7812B732B457}" destId="{3655F9CE-CCEB-4D26-9C65-783833CAC986}" srcOrd="0" destOrd="0" presId="urn:microsoft.com/office/officeart/2005/8/layout/process1"/>
    <dgm:cxn modelId="{5C0F5093-2167-4175-9F8B-CD9E7E99F224}" type="presOf" srcId="{871498D0-F40E-4B5D-8172-3798EFDEC357}" destId="{9DB8AD07-8F66-41F9-AD3C-7FD4D40F3CF1}" srcOrd="1" destOrd="0" presId="urn:microsoft.com/office/officeart/2005/8/layout/process1"/>
    <dgm:cxn modelId="{741319CB-2F88-4ACE-B939-D1CBB0DFEECE}" srcId="{9D0CD8F1-3F39-4D5B-8635-E0C17F0399F0}" destId="{19095A3F-89D5-4680-9AC8-6C1E95D3BB87}" srcOrd="1" destOrd="0" parTransId="{BCA990B9-7E3B-4AC6-8F63-8C54DBBF5F03}" sibTransId="{AF54A5AE-AA09-4975-82CF-5EFA53522629}"/>
    <dgm:cxn modelId="{8E6F5CF6-8BC8-49FF-9133-0E334E341BBB}" type="presOf" srcId="{19095A3F-89D5-4680-9AC8-6C1E95D3BB87}" destId="{2240A670-12E8-4894-B4D1-562FE5E5654F}" srcOrd="0" destOrd="0" presId="urn:microsoft.com/office/officeart/2005/8/layout/process1"/>
    <dgm:cxn modelId="{35AD899D-2551-48BF-980F-2B6585AF2D84}" type="presParOf" srcId="{FF38FBB9-8E9D-4541-93C5-B3AAABC1D085}" destId="{3655F9CE-CCEB-4D26-9C65-783833CAC986}" srcOrd="0" destOrd="0" presId="urn:microsoft.com/office/officeart/2005/8/layout/process1"/>
    <dgm:cxn modelId="{35A05625-12B7-40A5-B79C-5A21B410C0BE}" type="presParOf" srcId="{FF38FBB9-8E9D-4541-93C5-B3AAABC1D085}" destId="{AA27A085-B355-4932-853C-DF7BB1143B1C}" srcOrd="1" destOrd="0" presId="urn:microsoft.com/office/officeart/2005/8/layout/process1"/>
    <dgm:cxn modelId="{F132AD06-03F8-4BE0-80DF-F9335664A9E6}" type="presParOf" srcId="{AA27A085-B355-4932-853C-DF7BB1143B1C}" destId="{9DB8AD07-8F66-41F9-AD3C-7FD4D40F3CF1}" srcOrd="0" destOrd="0" presId="urn:microsoft.com/office/officeart/2005/8/layout/process1"/>
    <dgm:cxn modelId="{5358286C-A048-4ED3-A736-5E5014FD21B4}" type="presParOf" srcId="{FF38FBB9-8E9D-4541-93C5-B3AAABC1D085}" destId="{2240A670-12E8-4894-B4D1-562FE5E5654F}" srcOrd="2" destOrd="0" presId="urn:microsoft.com/office/officeart/2005/8/layout/process1"/>
    <dgm:cxn modelId="{E5F21E18-A824-48FA-AB4A-AF05F0711E84}" type="presParOf" srcId="{FF38FBB9-8E9D-4541-93C5-B3AAABC1D085}" destId="{53EB9562-7600-4DB4-B4A1-9E9833F03709}" srcOrd="3" destOrd="0" presId="urn:microsoft.com/office/officeart/2005/8/layout/process1"/>
    <dgm:cxn modelId="{BB2E5AC0-0511-48DC-A2A1-4AAE3AB548BE}" type="presParOf" srcId="{53EB9562-7600-4DB4-B4A1-9E9833F03709}" destId="{B260FFB6-8945-4E94-95B1-66755FA40816}" srcOrd="0" destOrd="0" presId="urn:microsoft.com/office/officeart/2005/8/layout/process1"/>
    <dgm:cxn modelId="{BC3CA536-5FD6-418B-854E-5F34A034EA68}" type="presParOf" srcId="{FF38FBB9-8E9D-4541-93C5-B3AAABC1D085}" destId="{535CC27F-855B-4538-837E-28D8D325380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655F9CE-CCEB-4D26-9C65-783833CAC986}">
      <dsp:nvSpPr>
        <dsp:cNvPr id="0" name=""/>
        <dsp:cNvSpPr/>
      </dsp:nvSpPr>
      <dsp:spPr>
        <a:xfrm>
          <a:off x="0" y="510208"/>
          <a:ext cx="1981205" cy="133581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0" y="510208"/>
        <a:ext cx="1981205" cy="1335819"/>
      </dsp:txXfrm>
    </dsp:sp>
    <dsp:sp modelId="{AA27A085-B355-4932-853C-DF7BB1143B1C}">
      <dsp:nvSpPr>
        <dsp:cNvPr id="0" name=""/>
        <dsp:cNvSpPr/>
      </dsp:nvSpPr>
      <dsp:spPr>
        <a:xfrm rot="2096690">
          <a:off x="1624002" y="1741323"/>
          <a:ext cx="816575" cy="4448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2096690">
        <a:off x="1624002" y="1741323"/>
        <a:ext cx="816575" cy="444831"/>
      </dsp:txXfrm>
    </dsp:sp>
    <dsp:sp modelId="{2240A670-12E8-4894-B4D1-562FE5E5654F}">
      <dsp:nvSpPr>
        <dsp:cNvPr id="0" name=""/>
        <dsp:cNvSpPr/>
      </dsp:nvSpPr>
      <dsp:spPr>
        <a:xfrm>
          <a:off x="2449294" y="2285996"/>
          <a:ext cx="1793676" cy="10762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Prepare Manuscript (July 2014)</a:t>
          </a:r>
          <a:endParaRPr lang="en-US" sz="2000" kern="1200" dirty="0"/>
        </a:p>
      </dsp:txBody>
      <dsp:txXfrm>
        <a:off x="2449294" y="2285996"/>
        <a:ext cx="1793676" cy="1076205"/>
      </dsp:txXfrm>
    </dsp:sp>
    <dsp:sp modelId="{53EB9562-7600-4DB4-B4A1-9E9833F03709}">
      <dsp:nvSpPr>
        <dsp:cNvPr id="0" name=""/>
        <dsp:cNvSpPr/>
      </dsp:nvSpPr>
      <dsp:spPr>
        <a:xfrm rot="1797162">
          <a:off x="4317119" y="3351815"/>
          <a:ext cx="661518" cy="4448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797162">
        <a:off x="4317119" y="3351815"/>
        <a:ext cx="661518" cy="444831"/>
      </dsp:txXfrm>
    </dsp:sp>
    <dsp:sp modelId="{535CC27F-855B-4538-837E-28D8D325380B}">
      <dsp:nvSpPr>
        <dsp:cNvPr id="0" name=""/>
        <dsp:cNvSpPr/>
      </dsp:nvSpPr>
      <dsp:spPr>
        <a:xfrm>
          <a:off x="5029200" y="3772667"/>
          <a:ext cx="1793676" cy="10762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Tool Available </a:t>
          </a:r>
          <a:r>
            <a:rPr lang="en-US" sz="2000" kern="1200" dirty="0" smtClean="0"/>
            <a:t>(August </a:t>
          </a:r>
          <a:r>
            <a:rPr lang="en-US" sz="2000" kern="1200" dirty="0" smtClean="0"/>
            <a:t>2014)</a:t>
          </a:r>
          <a:endParaRPr lang="en-US" sz="2000" kern="1200" dirty="0"/>
        </a:p>
      </dsp:txBody>
      <dsp:txXfrm>
        <a:off x="5029200" y="3772667"/>
        <a:ext cx="1793676" cy="10762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6E22E-288A-414B-A8DE-E4DBD03D5FC0}" type="datetimeFigureOut">
              <a:rPr lang="en-US"/>
              <a:pPr/>
              <a:t>5/6/2014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14579-D02A-4B51-B5DF-8EC449F77AC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76812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9AE7E-E0F9-4C51-AD9A-F4C3A6E23BBF}" type="datetimeFigureOut">
              <a:rPr lang="en-US"/>
              <a:pPr/>
              <a:t>5/6/2014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74690-7256-4BB9-AC0F-97AEAE8CDEC2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742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2863" y="1905004"/>
            <a:ext cx="7078274" cy="1625599"/>
          </a:xfrm>
        </p:spPr>
        <p:txBody>
          <a:bodyPr>
            <a:norm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6847" y="3657124"/>
            <a:ext cx="7074291" cy="99107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36636D-D922-432D-A958-524484B5923D}" type="datetimeFigureOut">
              <a:rPr lang="en-US"/>
              <a:pPr/>
              <a:t>5/6/2014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914400" y="1600200"/>
            <a:ext cx="7306712" cy="73152"/>
            <a:chOff x="914400" y="1200150"/>
            <a:chExt cx="7306712" cy="54864"/>
          </a:xfrm>
        </p:grpSpPr>
        <p:sp>
          <p:nvSpPr>
            <p:cNvPr id="8" name="Oval 7"/>
            <p:cNvSpPr/>
            <p:nvPr/>
          </p:nvSpPr>
          <p:spPr>
            <a:xfrm>
              <a:off x="8166248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Oval 8"/>
            <p:cNvSpPr/>
            <p:nvPr/>
          </p:nvSpPr>
          <p:spPr>
            <a:xfrm>
              <a:off x="914400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036847" y="12076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914400" y="4851400"/>
            <a:ext cx="7306712" cy="73152"/>
            <a:chOff x="914400" y="3638550"/>
            <a:chExt cx="7306712" cy="54864"/>
          </a:xfrm>
        </p:grpSpPr>
        <p:sp>
          <p:nvSpPr>
            <p:cNvPr id="14" name="Oval 13"/>
            <p:cNvSpPr/>
            <p:nvPr/>
          </p:nvSpPr>
          <p:spPr>
            <a:xfrm>
              <a:off x="8166248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Oval 14"/>
            <p:cNvSpPr/>
            <p:nvPr/>
          </p:nvSpPr>
          <p:spPr>
            <a:xfrm>
              <a:off x="914400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036847" y="36460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xmlns="" val="1743764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5/6/2014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223223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77844" y="434976"/>
            <a:ext cx="876528" cy="5661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448" y="434976"/>
            <a:ext cx="6311956" cy="5661025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5/6/2014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85700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5/6/2014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499062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1" y="990599"/>
            <a:ext cx="7010399" cy="2235203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1" y="3733800"/>
            <a:ext cx="7010399" cy="12192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5/6/2014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13" name="Group 12"/>
          <p:cNvGrpSpPr/>
          <p:nvPr/>
        </p:nvGrpSpPr>
        <p:grpSpPr>
          <a:xfrm>
            <a:off x="2455976" y="3475736"/>
            <a:ext cx="4232051" cy="54864"/>
            <a:chOff x="2455975" y="2588441"/>
            <a:chExt cx="4232051" cy="41148"/>
          </a:xfrm>
        </p:grpSpPr>
        <p:sp>
          <p:nvSpPr>
            <p:cNvPr id="14" name="Oval 13"/>
            <p:cNvSpPr/>
            <p:nvPr/>
          </p:nvSpPr>
          <p:spPr>
            <a:xfrm>
              <a:off x="6642306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455975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563229" y="2594391"/>
              <a:ext cx="4023360" cy="29249"/>
              <a:chOff x="2550323" y="3458731"/>
              <a:chExt cx="4023360" cy="38998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550323" y="3458731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550323" y="3497729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xmlns="" val="55262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3400"/>
            <a:ext cx="3581400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03400"/>
            <a:ext cx="3581400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5/6/2014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60775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7448" y="1803400"/>
            <a:ext cx="357828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514600"/>
            <a:ext cx="3581400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248" y="1803400"/>
            <a:ext cx="357828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514600"/>
            <a:ext cx="3581400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5/6/2014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42583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5/6/2014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65934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5/6/2014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1287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1" y="1803401"/>
            <a:ext cx="4953001" cy="4267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0" y="1803401"/>
            <a:ext cx="2133601" cy="4267201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5/6/2014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58646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4400" y="1803400"/>
            <a:ext cx="495300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4316" y="1925320"/>
            <a:ext cx="4773168" cy="402336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0" y="1803401"/>
            <a:ext cx="2133601" cy="41656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5/6/2014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05057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8" name="Rounded Rectangle 7"/>
          <p:cNvSpPr/>
          <p:nvPr/>
        </p:nvSpPr>
        <p:spPr>
          <a:xfrm>
            <a:off x="228600" y="301752"/>
            <a:ext cx="8686800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  <a:effectLst>
            <a:innerShdw blurRad="508000">
              <a:srgbClr val="FFD14B">
                <a:alpha val="6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31800"/>
            <a:ext cx="731520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803400"/>
            <a:ext cx="73152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9400" y="6172200"/>
            <a:ext cx="914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E36636D-D922-432D-A958-524484B5923D}" type="datetimeFigureOut">
              <a:rPr lang="en-US"/>
              <a:pPr/>
              <a:t>5/6/2014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5562601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96201" y="6172200"/>
            <a:ext cx="533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5072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5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in/bbatt/" TargetMode="External"/><Relationship Id="rId2" Type="http://schemas.openxmlformats.org/officeDocument/2006/relationships/hyperlink" Target="http://www.edwards-pitman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bbatt\Dropbox\!ArchAnalysis\!Graphics\Stand_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022" y="-76200"/>
            <a:ext cx="9230222" cy="69342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952" y="3886200"/>
            <a:ext cx="7078274" cy="1625599"/>
          </a:xfrm>
          <a:effectLst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effectLst>
                  <a:glow rad="101600">
                    <a:schemeClr val="bg2">
                      <a:alpha val="60000"/>
                    </a:schemeClr>
                  </a:glow>
                </a:effectLst>
              </a:rPr>
              <a:t>Modeling Small Arms Projectile Distribution on 18th and 19th Century Battlefields</a:t>
            </a:r>
            <a:endParaRPr lang="en-US" sz="3600" dirty="0">
              <a:solidFill>
                <a:schemeClr val="tx1"/>
              </a:solidFill>
              <a:effectLst>
                <a:glow rad="101600">
                  <a:schemeClr val="bg2">
                    <a:alpha val="60000"/>
                  </a:schemeClr>
                </a:glo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7943" y="5578165"/>
            <a:ext cx="7074291" cy="365435"/>
          </a:xfrm>
        </p:spPr>
        <p:txBody>
          <a:bodyPr>
            <a:normAutofit lnSpcReduction="10000"/>
          </a:bodyPr>
          <a:lstStyle/>
          <a:p>
            <a:r>
              <a:rPr lang="en-US" cap="small" dirty="0" smtClean="0">
                <a:effectLst>
                  <a:glow rad="101600">
                    <a:schemeClr val="bg2">
                      <a:alpha val="60000"/>
                    </a:schemeClr>
                  </a:glow>
                </a:effectLst>
              </a:rPr>
              <a:t>Brandon Batt</a:t>
            </a:r>
            <a:endParaRPr lang="en-US" cap="small" dirty="0">
              <a:effectLst>
                <a:glow rad="101600">
                  <a:schemeClr val="bg2">
                    <a:alpha val="60000"/>
                  </a:schemeClr>
                </a:glow>
              </a:effectLst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66800" y="6035365"/>
            <a:ext cx="7074291" cy="670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1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Advisor: Dr. Todd </a:t>
            </a:r>
            <a:r>
              <a:rPr kumimoji="0" lang="en-US" sz="1400" b="0" i="1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Bacastow</a:t>
            </a:r>
            <a:endParaRPr kumimoji="0" lang="en-US" sz="1400" b="0" i="1" u="none" strike="noStrike" kern="1200" cap="sm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glow rad="101600">
                  <a:schemeClr val="bg2">
                    <a:alpha val="6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lang="en-US" sz="1400" i="1" cap="small" noProof="0" dirty="0" smtClean="0">
                <a:solidFill>
                  <a:schemeClr val="tx2"/>
                </a:solidFill>
                <a:effectLst>
                  <a:glow rad="101600">
                    <a:schemeClr val="bg2">
                      <a:alpha val="60000"/>
                    </a:schemeClr>
                  </a:glow>
                </a:effectLst>
              </a:rPr>
              <a:t>GEOG  596A – Individual Studies - Peer Review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1" u="none" strike="noStrike" kern="1200" cap="small" spc="0" normalizeH="0" baseline="0" dirty="0" smtClean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en-US" sz="1400" b="0" i="1" u="none" strike="noStrike" kern="1200" cap="small" spc="0" normalizeH="0" dirty="0" smtClean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 Pennsylvania State University</a:t>
            </a:r>
            <a:endParaRPr kumimoji="0" lang="en-US" sz="1400" b="0" i="1" u="none" strike="noStrike" kern="1200" cap="sm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glow rad="101600">
                  <a:schemeClr val="bg2">
                    <a:alpha val="6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1400" b="0" i="1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glow rad="101600">
                  <a:schemeClr val="bg2">
                    <a:alpha val="6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7543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batt\Dropbox\!ArchAnalysis\!Graphics\P2250098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91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Brandon\Dropbox\!ArchAnalysis\!Graphics\white_space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0BBB7"/>
              </a:clrFrom>
              <a:clrTo>
                <a:srgbClr val="B0BBB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3200400"/>
            <a:ext cx="8458200" cy="365760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31800"/>
            <a:ext cx="9067800" cy="1168400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Research</a:t>
            </a:r>
            <a:endParaRPr lang="en-US" sz="8000" dirty="0">
              <a:ln>
                <a:solidFill>
                  <a:schemeClr val="tx2"/>
                </a:solidFill>
              </a:ln>
              <a:solidFill>
                <a:schemeClr val="bg1"/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3962400"/>
            <a:ext cx="7315200" cy="2260600"/>
          </a:xfrm>
        </p:spPr>
        <p:txBody>
          <a:bodyPr/>
          <a:lstStyle/>
          <a:p>
            <a:pPr>
              <a:buClrTx/>
            </a:pPr>
            <a:r>
              <a:rPr lang="en-US" dirty="0" err="1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Tuanton</a:t>
            </a:r>
            <a:r>
              <a:rPr lang="en-US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dirty="0" err="1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Stopline</a:t>
            </a:r>
            <a:r>
              <a:rPr lang="en-US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(Lacey 2003)</a:t>
            </a:r>
          </a:p>
          <a:p>
            <a:pPr>
              <a:buClrTx/>
            </a:pPr>
            <a:r>
              <a:rPr lang="en-US" b="1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Goal:</a:t>
            </a:r>
            <a:r>
              <a:rPr lang="en-US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Model defensive capability from well known origin points (‘</a:t>
            </a:r>
            <a:r>
              <a:rPr lang="en-US" dirty="0" err="1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Fireshed</a:t>
            </a:r>
            <a:r>
              <a:rPr lang="en-US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’)</a:t>
            </a:r>
          </a:p>
          <a:p>
            <a:pPr>
              <a:buClrTx/>
            </a:pPr>
            <a:r>
              <a:rPr lang="en-US" b="1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Methodology:</a:t>
            </a:r>
            <a:r>
              <a:rPr lang="en-US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Cumulative viewshed + innovative trajectory modeling</a:t>
            </a:r>
            <a:endParaRPr lang="en-US" dirty="0">
              <a:solidFill>
                <a:schemeClr val="tx2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" name="PB"/>
          <p:cNvSpPr/>
          <p:nvPr/>
        </p:nvSpPr>
        <p:spPr>
          <a:xfrm>
            <a:off x="0" y="6705600"/>
            <a:ext cx="2612571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4410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3200"/>
            <a:ext cx="3725327" cy="493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3200"/>
            <a:ext cx="3810000" cy="49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31800"/>
            <a:ext cx="9067800" cy="1168400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Research</a:t>
            </a:r>
            <a:endParaRPr lang="en-US" sz="8000" dirty="0">
              <a:ln>
                <a:solidFill>
                  <a:schemeClr val="tx2"/>
                </a:solidFill>
              </a:ln>
              <a:solidFill>
                <a:schemeClr val="bg1"/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</a:endParaRPr>
          </a:p>
        </p:txBody>
      </p:sp>
      <p:sp>
        <p:nvSpPr>
          <p:cNvPr id="3" name="PB"/>
          <p:cNvSpPr/>
          <p:nvPr/>
        </p:nvSpPr>
        <p:spPr>
          <a:xfrm>
            <a:off x="0" y="6705600"/>
            <a:ext cx="2873829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169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>
          <a:xfrm>
            <a:off x="4229100" y="4902200"/>
            <a:ext cx="4191000" cy="50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100" dirty="0" smtClean="0">
                <a:solidFill>
                  <a:schemeClr val="tx2"/>
                </a:solidFill>
              </a:rPr>
              <a:t>Cumulative viewshed from the Company C skirmish line, showing feasible trajectories from modeled firing points (</a:t>
            </a:r>
            <a:r>
              <a:rPr lang="en-US" sz="1100" dirty="0" err="1" smtClean="0">
                <a:solidFill>
                  <a:schemeClr val="tx2"/>
                </a:solidFill>
              </a:rPr>
              <a:t>Athanson</a:t>
            </a:r>
            <a:r>
              <a:rPr lang="en-US" sz="1100" dirty="0" smtClean="0">
                <a:solidFill>
                  <a:schemeClr val="tx2"/>
                </a:solidFill>
              </a:rPr>
              <a:t> 2006)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3276600" cy="3810000"/>
          </a:xfrm>
        </p:spPr>
        <p:txBody>
          <a:bodyPr>
            <a:noAutofit/>
          </a:bodyPr>
          <a:lstStyle/>
          <a:p>
            <a:pPr>
              <a:buClrTx/>
            </a:pPr>
            <a:r>
              <a:rPr lang="en-US" sz="2000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Greasy Grass Episode, Battle of Little Bighorn (1876)</a:t>
            </a:r>
            <a:endParaRPr lang="en-US" sz="2000" dirty="0">
              <a:solidFill>
                <a:schemeClr val="tx2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>
              <a:buClrTx/>
            </a:pPr>
            <a:r>
              <a:rPr lang="en-US" sz="2000" b="1" dirty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Goal:</a:t>
            </a:r>
            <a:r>
              <a:rPr lang="en-US" sz="2000" dirty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Determine target and origin positions based on impact locations</a:t>
            </a:r>
            <a:endParaRPr lang="en-US" sz="2000" dirty="0">
              <a:solidFill>
                <a:schemeClr val="tx2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>
              <a:buClrTx/>
            </a:pPr>
            <a:r>
              <a:rPr lang="en-US" sz="2000" b="1" dirty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Methodology:</a:t>
            </a:r>
            <a:r>
              <a:rPr lang="en-US" sz="2000" dirty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Extract feasible trajectories based on established criteria</a:t>
            </a:r>
          </a:p>
          <a:p>
            <a:pPr>
              <a:buClrTx/>
            </a:pPr>
            <a:r>
              <a:rPr lang="en-US" sz="2000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Military ballistics engine (</a:t>
            </a:r>
            <a:r>
              <a:rPr lang="en-US" sz="2000" dirty="0" err="1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McTraj</a:t>
            </a:r>
            <a:r>
              <a:rPr lang="en-US" sz="2000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4.1)</a:t>
            </a:r>
            <a:endParaRPr lang="en-US" sz="2000" dirty="0">
              <a:solidFill>
                <a:schemeClr val="tx2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31800"/>
            <a:ext cx="9067800" cy="1168400"/>
          </a:xfrm>
        </p:spPr>
        <p:txBody>
          <a:bodyPr>
            <a:noAutofit/>
          </a:bodyPr>
          <a:lstStyle/>
          <a:p>
            <a:pPr algn="ctr"/>
            <a:r>
              <a:rPr lang="en-US" sz="8000" dirty="0">
                <a:ln>
                  <a:solidFill>
                    <a:srgbClr val="000000"/>
                  </a:solidFill>
                </a:ln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</a:rPr>
              <a:t>Research</a:t>
            </a:r>
            <a:endParaRPr lang="en-US" sz="8000" dirty="0">
              <a:solidFill>
                <a:schemeClr val="tx2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3889" t="53189" r="23889" b="13098"/>
          <a:stretch>
            <a:fillRect/>
          </a:stretch>
        </p:blipFill>
        <p:spPr bwMode="auto">
          <a:xfrm>
            <a:off x="4114800" y="2133600"/>
            <a:ext cx="4419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B"/>
          <p:cNvSpPr/>
          <p:nvPr/>
        </p:nvSpPr>
        <p:spPr>
          <a:xfrm>
            <a:off x="0" y="6705600"/>
            <a:ext cx="3135086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868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/>
          <p:nvPr/>
        </p:nvGrpSpPr>
        <p:grpSpPr>
          <a:xfrm>
            <a:off x="4800600" y="1981200"/>
            <a:ext cx="3657600" cy="3937000"/>
            <a:chOff x="4648200" y="2133600"/>
            <a:chExt cx="3657600" cy="39370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25000" t="18716" r="28333" b="19631"/>
            <a:stretch>
              <a:fillRect/>
            </a:stretch>
          </p:blipFill>
          <p:spPr bwMode="auto">
            <a:xfrm>
              <a:off x="4648200" y="2133600"/>
              <a:ext cx="3657600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4648200" y="5562600"/>
              <a:ext cx="3657600" cy="508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Agent based model within Cassandra program </a:t>
              </a:r>
            </a:p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(</a:t>
              </a:r>
              <a:r>
                <a:rPr lang="en-US" sz="1100" dirty="0" err="1" smtClean="0">
                  <a:solidFill>
                    <a:schemeClr val="tx2"/>
                  </a:solidFill>
                </a:rPr>
                <a:t>Campillo</a:t>
              </a:r>
              <a:r>
                <a:rPr lang="en-US" sz="1100" dirty="0" smtClean="0">
                  <a:solidFill>
                    <a:schemeClr val="tx2"/>
                  </a:solidFill>
                </a:rPr>
                <a:t> et. al 2003)</a:t>
              </a:r>
              <a:endParaRPr lang="en-US" sz="1100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  <a:p>
              <a:pPr algn="ctr"/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03400"/>
            <a:ext cx="3657600" cy="4267200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000" dirty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User-Agent </a:t>
            </a:r>
            <a:r>
              <a:rPr lang="en-US" sz="2000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Model</a:t>
            </a:r>
            <a:endParaRPr lang="en-US" sz="2000" dirty="0">
              <a:solidFill>
                <a:schemeClr val="tx2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>
              <a:buClrTx/>
            </a:pPr>
            <a:r>
              <a:rPr lang="en-US" sz="2000" b="1" dirty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Goal:</a:t>
            </a:r>
            <a:r>
              <a:rPr lang="en-US" sz="2000" dirty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Simulate an engagement to establish effective field work strategy</a:t>
            </a:r>
          </a:p>
          <a:p>
            <a:pPr>
              <a:buClrTx/>
            </a:pPr>
            <a:r>
              <a:rPr lang="en-US" sz="2000" b="1" dirty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Methodology:</a:t>
            </a:r>
            <a:r>
              <a:rPr lang="en-US" sz="2000" dirty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Apply specific behaviors to discrete points (soldiers)</a:t>
            </a:r>
          </a:p>
          <a:p>
            <a:pPr>
              <a:buClrTx/>
            </a:pPr>
            <a:r>
              <a:rPr lang="en-US" sz="2000" dirty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Requires a high-performance computing </a:t>
            </a:r>
            <a:r>
              <a:rPr lang="en-US" sz="2000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environment (Pandora and Cassandra)</a:t>
            </a:r>
            <a:endParaRPr lang="en-US" sz="2000" dirty="0">
              <a:solidFill>
                <a:schemeClr val="tx2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31800"/>
            <a:ext cx="9067800" cy="1168400"/>
          </a:xfrm>
        </p:spPr>
        <p:txBody>
          <a:bodyPr>
            <a:noAutofit/>
          </a:bodyPr>
          <a:lstStyle/>
          <a:p>
            <a:pPr algn="ctr"/>
            <a:r>
              <a:rPr lang="en-US" sz="8000" dirty="0">
                <a:ln>
                  <a:solidFill>
                    <a:srgbClr val="000000"/>
                  </a:solidFill>
                </a:ln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</a:rPr>
              <a:t>Research</a:t>
            </a:r>
            <a:endParaRPr lang="en-US" sz="8000" dirty="0">
              <a:solidFill>
                <a:schemeClr val="tx2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5" name="PB"/>
          <p:cNvSpPr/>
          <p:nvPr/>
        </p:nvSpPr>
        <p:spPr>
          <a:xfrm>
            <a:off x="0" y="6705600"/>
            <a:ext cx="3396343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868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800600" y="1981200"/>
            <a:ext cx="3679410" cy="3937000"/>
            <a:chOff x="4648200" y="2133600"/>
            <a:chExt cx="3679410" cy="393700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48200" y="2133600"/>
              <a:ext cx="3679410" cy="3443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4648200" y="5562600"/>
              <a:ext cx="3657600" cy="508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algn="ctr"/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03400"/>
            <a:ext cx="3657600" cy="4267200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000" dirty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User-Agent </a:t>
            </a:r>
            <a:r>
              <a:rPr lang="en-US" sz="2000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Model</a:t>
            </a:r>
            <a:endParaRPr lang="en-US" sz="2000" dirty="0">
              <a:solidFill>
                <a:schemeClr val="tx2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>
              <a:buClrTx/>
            </a:pPr>
            <a:r>
              <a:rPr lang="en-US" sz="2000" b="1" dirty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Goal:</a:t>
            </a:r>
            <a:r>
              <a:rPr lang="en-US" sz="2000" dirty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Simulate an engagement to establish effective field work strategy</a:t>
            </a:r>
          </a:p>
          <a:p>
            <a:pPr>
              <a:buClrTx/>
            </a:pPr>
            <a:r>
              <a:rPr lang="en-US" sz="2000" b="1" dirty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Methodology:</a:t>
            </a:r>
            <a:r>
              <a:rPr lang="en-US" sz="2000" dirty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Apply specific behaviors to discrete points (soldiers)</a:t>
            </a:r>
          </a:p>
          <a:p>
            <a:pPr>
              <a:buClrTx/>
            </a:pPr>
            <a:r>
              <a:rPr lang="en-US" sz="2000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Requires a high-performance computing environment (Pandora and Cassandra)</a:t>
            </a:r>
          </a:p>
          <a:p>
            <a:pPr>
              <a:buClrTx/>
            </a:pPr>
            <a:endParaRPr lang="en-US" sz="2000" dirty="0">
              <a:solidFill>
                <a:schemeClr val="tx2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31800"/>
            <a:ext cx="9067800" cy="1168400"/>
          </a:xfrm>
        </p:spPr>
        <p:txBody>
          <a:bodyPr>
            <a:noAutofit/>
          </a:bodyPr>
          <a:lstStyle/>
          <a:p>
            <a:pPr algn="ctr"/>
            <a:r>
              <a:rPr lang="en-US" sz="8000" dirty="0">
                <a:ln>
                  <a:solidFill>
                    <a:srgbClr val="000000"/>
                  </a:solidFill>
                </a:ln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</a:rPr>
              <a:t>Research</a:t>
            </a:r>
            <a:endParaRPr lang="en-US" sz="8000" dirty="0">
              <a:solidFill>
                <a:schemeClr val="tx2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00600" y="5410201"/>
            <a:ext cx="36576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chemeClr val="tx2"/>
                </a:solidFill>
              </a:rPr>
              <a:t>Simulated excavation with 30% battlefield degradation, a distance of 5 m and parallel direction </a:t>
            </a:r>
          </a:p>
          <a:p>
            <a:pPr algn="ctr"/>
            <a:r>
              <a:rPr lang="en-US" sz="1100" dirty="0" smtClean="0">
                <a:solidFill>
                  <a:schemeClr val="tx2"/>
                </a:solidFill>
              </a:rPr>
              <a:t>(</a:t>
            </a:r>
            <a:r>
              <a:rPr lang="en-US" sz="1100" dirty="0" err="1" smtClean="0">
                <a:solidFill>
                  <a:schemeClr val="tx2"/>
                </a:solidFill>
              </a:rPr>
              <a:t>Campillo</a:t>
            </a:r>
            <a:r>
              <a:rPr lang="en-US" sz="1100" dirty="0" smtClean="0">
                <a:solidFill>
                  <a:schemeClr val="tx2"/>
                </a:solidFill>
              </a:rPr>
              <a:t> et. al 2003) </a:t>
            </a:r>
            <a:endParaRPr lang="en-US" sz="1100" dirty="0"/>
          </a:p>
        </p:txBody>
      </p:sp>
      <p:sp>
        <p:nvSpPr>
          <p:cNvPr id="4" name="PB"/>
          <p:cNvSpPr/>
          <p:nvPr/>
        </p:nvSpPr>
        <p:spPr>
          <a:xfrm>
            <a:off x="0" y="6705600"/>
            <a:ext cx="3657600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868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farm4.staticflickr.com/3657/3332887013_d80de7e070_o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0514" t="16749" r="19040" b="15451"/>
          <a:stretch>
            <a:fillRect/>
          </a:stretch>
        </p:blipFill>
        <p:spPr bwMode="auto">
          <a:xfrm>
            <a:off x="533400" y="1573303"/>
            <a:ext cx="6400800" cy="48274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Battle of Ridgefield</a:t>
            </a:r>
            <a:endParaRPr lang="en-US" sz="6600" dirty="0">
              <a:solidFill>
                <a:schemeClr val="tx2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41986" name="Picture 2" descr="C:\Users\Brandon\Dropbox\!ArchAnalysis\!Graphics\ridgefiel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438400"/>
            <a:ext cx="4307110" cy="2971800"/>
          </a:xfrm>
          <a:prstGeom prst="rect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</a:ln>
        </p:spPr>
      </p:pic>
      <p:cxnSp>
        <p:nvCxnSpPr>
          <p:cNvPr id="9" name="Straight Connector 8"/>
          <p:cNvCxnSpPr/>
          <p:nvPr/>
        </p:nvCxnSpPr>
        <p:spPr>
          <a:xfrm flipV="1">
            <a:off x="2362200" y="2438400"/>
            <a:ext cx="1828800" cy="1143000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362200" y="3581400"/>
            <a:ext cx="1828800" cy="1828800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/>
          <p:cNvSpPr/>
          <p:nvPr/>
        </p:nvSpPr>
        <p:spPr>
          <a:xfrm>
            <a:off x="2286000" y="3505200"/>
            <a:ext cx="152400" cy="152400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162800" y="5791200"/>
            <a:ext cx="1489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April 27, 1777</a:t>
            </a:r>
            <a:endParaRPr lang="en-US" dirty="0"/>
          </a:p>
        </p:txBody>
      </p:sp>
      <p:sp>
        <p:nvSpPr>
          <p:cNvPr id="3" name="PB"/>
          <p:cNvSpPr/>
          <p:nvPr/>
        </p:nvSpPr>
        <p:spPr>
          <a:xfrm>
            <a:off x="0" y="6705600"/>
            <a:ext cx="3918857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2841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Battle of Ridgefield</a:t>
            </a:r>
            <a:endParaRPr lang="en-US" sz="6600" dirty="0">
              <a:solidFill>
                <a:schemeClr val="tx2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43010" name="Picture 2" descr="C:\Users\Brandon\Dropbox\!ArchAnalysis\Ridgefield_CT\Ridgefield_CT_PP_Initi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00200"/>
            <a:ext cx="6113930" cy="4724400"/>
          </a:xfrm>
          <a:prstGeom prst="rect">
            <a:avLst/>
          </a:prstGeom>
          <a:noFill/>
        </p:spPr>
      </p:pic>
      <p:sp>
        <p:nvSpPr>
          <p:cNvPr id="3" name="PB"/>
          <p:cNvSpPr/>
          <p:nvPr/>
        </p:nvSpPr>
        <p:spPr>
          <a:xfrm>
            <a:off x="0" y="6705600"/>
            <a:ext cx="4180114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2841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Battle of Ridgefield</a:t>
            </a:r>
            <a:endParaRPr lang="en-US" sz="6600" dirty="0">
              <a:solidFill>
                <a:schemeClr val="tx2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43010" name="Picture 2" descr="C:\Users\Brandon\Dropbox\!ArchAnalysis\Ridgefield_CT\Ridgefield_CT_PP_Initial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24000" y="1600200"/>
            <a:ext cx="6113929" cy="4724400"/>
          </a:xfrm>
          <a:prstGeom prst="rect">
            <a:avLst/>
          </a:prstGeom>
          <a:noFill/>
        </p:spPr>
      </p:pic>
      <p:sp>
        <p:nvSpPr>
          <p:cNvPr id="3" name="PB"/>
          <p:cNvSpPr/>
          <p:nvPr/>
        </p:nvSpPr>
        <p:spPr>
          <a:xfrm>
            <a:off x="0" y="6705600"/>
            <a:ext cx="4441372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2841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Battle of Ridgefield</a:t>
            </a:r>
            <a:endParaRPr lang="en-US" sz="6600" dirty="0">
              <a:solidFill>
                <a:schemeClr val="tx2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24000" y="1600200"/>
            <a:ext cx="6113929" cy="4724399"/>
          </a:xfrm>
          <a:prstGeom prst="rect">
            <a:avLst/>
          </a:prstGeom>
          <a:noFill/>
        </p:spPr>
      </p:pic>
      <p:sp>
        <p:nvSpPr>
          <p:cNvPr id="3" name="PB"/>
          <p:cNvSpPr/>
          <p:nvPr/>
        </p:nvSpPr>
        <p:spPr>
          <a:xfrm>
            <a:off x="0" y="6705600"/>
            <a:ext cx="4702628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5758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31800"/>
            <a:ext cx="9067800" cy="1168400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Model</a:t>
            </a:r>
            <a:endParaRPr lang="en-US" sz="8000" dirty="0">
              <a:ln>
                <a:solidFill>
                  <a:schemeClr val="tx2"/>
                </a:solidFill>
              </a:ln>
              <a:solidFill>
                <a:schemeClr val="bg1"/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</a:endParaRPr>
          </a:p>
        </p:txBody>
      </p:sp>
      <p:pic>
        <p:nvPicPr>
          <p:cNvPr id="3076" name="Picture 4" descr="http://gate2play.com/upload/pyth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209801"/>
            <a:ext cx="2895600" cy="978048"/>
          </a:xfrm>
          <a:prstGeom prst="rect">
            <a:avLst/>
          </a:prstGeom>
          <a:noFill/>
        </p:spPr>
      </p:pic>
      <p:pic>
        <p:nvPicPr>
          <p:cNvPr id="3080" name="Picture 8" descr="http://www.whatsupwhatson.com/wp-content/uploads/2013/05/plus-sign-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209800"/>
            <a:ext cx="762000" cy="762000"/>
          </a:xfrm>
          <a:prstGeom prst="rect">
            <a:avLst/>
          </a:prstGeom>
          <a:noFill/>
        </p:spPr>
      </p:pic>
      <p:pic>
        <p:nvPicPr>
          <p:cNvPr id="3082" name="Picture 10" descr="http://resources.arcgis.com/en/communities/geodata/GUID-B7D62409-7E45-480D-9B54-6EA7F866FE7E-we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2057400"/>
            <a:ext cx="1905000" cy="1266826"/>
          </a:xfrm>
          <a:prstGeom prst="rect">
            <a:avLst/>
          </a:prstGeom>
          <a:noFill/>
        </p:spPr>
      </p:pic>
      <p:pic>
        <p:nvPicPr>
          <p:cNvPr id="16" name="Picture 12" descr="http://www.revolutionarywararchives.org/tactics-1.jpg"/>
          <p:cNvPicPr>
            <a:picLocks noChangeAspect="1" noChangeArrowheads="1"/>
          </p:cNvPicPr>
          <p:nvPr/>
        </p:nvPicPr>
        <p:blipFill>
          <a:blip r:embed="rId5" cstate="print"/>
          <a:srcRect r="-797"/>
          <a:stretch>
            <a:fillRect/>
          </a:stretch>
        </p:blipFill>
        <p:spPr bwMode="auto">
          <a:xfrm flipH="1">
            <a:off x="5181600" y="4800600"/>
            <a:ext cx="3048000" cy="1266856"/>
          </a:xfrm>
          <a:prstGeom prst="rect">
            <a:avLst/>
          </a:prstGeom>
          <a:noFill/>
        </p:spPr>
      </p:pic>
      <p:sp>
        <p:nvSpPr>
          <p:cNvPr id="21" name="Freeform 20"/>
          <p:cNvSpPr/>
          <p:nvPr/>
        </p:nvSpPr>
        <p:spPr>
          <a:xfrm>
            <a:off x="2219218" y="3711539"/>
            <a:ext cx="4818580" cy="1393861"/>
          </a:xfrm>
          <a:custGeom>
            <a:avLst/>
            <a:gdLst>
              <a:gd name="connsiteX0" fmla="*/ 0 w 4818580"/>
              <a:gd name="connsiteY0" fmla="*/ 1393861 h 1393861"/>
              <a:gd name="connsiteX1" fmla="*/ 2373330 w 4818580"/>
              <a:gd name="connsiteY1" fmla="*/ 6849 h 1393861"/>
              <a:gd name="connsiteX2" fmla="*/ 4818580 w 4818580"/>
              <a:gd name="connsiteY2" fmla="*/ 1352764 h 1393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18580" h="1393861">
                <a:moveTo>
                  <a:pt x="0" y="1393861"/>
                </a:moveTo>
                <a:cubicBezTo>
                  <a:pt x="785116" y="703779"/>
                  <a:pt x="1570233" y="13698"/>
                  <a:pt x="2373330" y="6849"/>
                </a:cubicBezTo>
                <a:cubicBezTo>
                  <a:pt x="3176427" y="0"/>
                  <a:pt x="3997503" y="676382"/>
                  <a:pt x="4818580" y="1352764"/>
                </a:cubicBezTo>
              </a:path>
            </a:pathLst>
          </a:cu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752600" y="3899899"/>
            <a:ext cx="4818580" cy="1281701"/>
          </a:xfrm>
          <a:custGeom>
            <a:avLst/>
            <a:gdLst>
              <a:gd name="connsiteX0" fmla="*/ 0 w 4818580"/>
              <a:gd name="connsiteY0" fmla="*/ 1393861 h 1393861"/>
              <a:gd name="connsiteX1" fmla="*/ 2373330 w 4818580"/>
              <a:gd name="connsiteY1" fmla="*/ 6849 h 1393861"/>
              <a:gd name="connsiteX2" fmla="*/ 4818580 w 4818580"/>
              <a:gd name="connsiteY2" fmla="*/ 1352764 h 1393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18580" h="1393861">
                <a:moveTo>
                  <a:pt x="0" y="1393861"/>
                </a:moveTo>
                <a:cubicBezTo>
                  <a:pt x="785116" y="703779"/>
                  <a:pt x="1570233" y="13698"/>
                  <a:pt x="2373330" y="6849"/>
                </a:cubicBezTo>
                <a:cubicBezTo>
                  <a:pt x="3176427" y="0"/>
                  <a:pt x="3997503" y="676382"/>
                  <a:pt x="4818580" y="1352764"/>
                </a:cubicBezTo>
              </a:path>
            </a:pathLst>
          </a:cu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2524018" y="3976099"/>
            <a:ext cx="4818580" cy="1129301"/>
          </a:xfrm>
          <a:custGeom>
            <a:avLst/>
            <a:gdLst>
              <a:gd name="connsiteX0" fmla="*/ 0 w 4818580"/>
              <a:gd name="connsiteY0" fmla="*/ 1393861 h 1393861"/>
              <a:gd name="connsiteX1" fmla="*/ 2373330 w 4818580"/>
              <a:gd name="connsiteY1" fmla="*/ 6849 h 1393861"/>
              <a:gd name="connsiteX2" fmla="*/ 4818580 w 4818580"/>
              <a:gd name="connsiteY2" fmla="*/ 1352764 h 1393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18580" h="1393861">
                <a:moveTo>
                  <a:pt x="0" y="1393861"/>
                </a:moveTo>
                <a:cubicBezTo>
                  <a:pt x="785116" y="703779"/>
                  <a:pt x="1570233" y="13698"/>
                  <a:pt x="2373330" y="6849"/>
                </a:cubicBezTo>
                <a:cubicBezTo>
                  <a:pt x="3176427" y="0"/>
                  <a:pt x="3997503" y="676382"/>
                  <a:pt x="4818580" y="1352764"/>
                </a:cubicBezTo>
              </a:path>
            </a:pathLst>
          </a:cu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1219200" y="4128499"/>
            <a:ext cx="4818580" cy="976901"/>
          </a:xfrm>
          <a:custGeom>
            <a:avLst/>
            <a:gdLst>
              <a:gd name="connsiteX0" fmla="*/ 0 w 4818580"/>
              <a:gd name="connsiteY0" fmla="*/ 1393861 h 1393861"/>
              <a:gd name="connsiteX1" fmla="*/ 2373330 w 4818580"/>
              <a:gd name="connsiteY1" fmla="*/ 6849 h 1393861"/>
              <a:gd name="connsiteX2" fmla="*/ 4818580 w 4818580"/>
              <a:gd name="connsiteY2" fmla="*/ 1352764 h 1393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18580" h="1393861">
                <a:moveTo>
                  <a:pt x="0" y="1393861"/>
                </a:moveTo>
                <a:cubicBezTo>
                  <a:pt x="785116" y="703779"/>
                  <a:pt x="1570233" y="13698"/>
                  <a:pt x="2373330" y="6849"/>
                </a:cubicBezTo>
                <a:cubicBezTo>
                  <a:pt x="3176427" y="0"/>
                  <a:pt x="3997503" y="676382"/>
                  <a:pt x="4818580" y="1352764"/>
                </a:cubicBezTo>
              </a:path>
            </a:pathLst>
          </a:cu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4" name="Picture 12" descr="http://www.revolutionarywararchives.org/tactics-1.jpg"/>
          <p:cNvPicPr>
            <a:picLocks noChangeAspect="1" noChangeArrowheads="1"/>
          </p:cNvPicPr>
          <p:nvPr/>
        </p:nvPicPr>
        <p:blipFill>
          <a:blip r:embed="rId5" cstate="print"/>
          <a:srcRect r="-797"/>
          <a:stretch>
            <a:fillRect/>
          </a:stretch>
        </p:blipFill>
        <p:spPr bwMode="auto">
          <a:xfrm>
            <a:off x="914400" y="4800600"/>
            <a:ext cx="3048000" cy="1266856"/>
          </a:xfrm>
          <a:prstGeom prst="rect">
            <a:avLst/>
          </a:prstGeom>
          <a:noFill/>
        </p:spPr>
      </p:pic>
      <p:sp>
        <p:nvSpPr>
          <p:cNvPr id="3" name="PB"/>
          <p:cNvSpPr/>
          <p:nvPr/>
        </p:nvSpPr>
        <p:spPr>
          <a:xfrm>
            <a:off x="0" y="6705600"/>
            <a:ext cx="4963886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4410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batt\Dropbox\!ArchAnalysis\!Graphics\p109249history-bo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000" dirty="0" smtClean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Presentation Outline</a:t>
            </a:r>
            <a:endParaRPr lang="en-US" sz="6000" dirty="0">
              <a:ln>
                <a:solidFill>
                  <a:schemeClr val="tx2"/>
                </a:solidFill>
              </a:ln>
              <a:solidFill>
                <a:schemeClr val="bg1"/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914400" y="1828800"/>
            <a:ext cx="7315200" cy="4267200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Background </a:t>
            </a:r>
            <a:endParaRPr lang="en-US" dirty="0">
              <a:solidFill>
                <a:schemeClr val="tx2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>
              <a:buClrTx/>
            </a:pPr>
            <a:r>
              <a:rPr lang="en-US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Overview of Previous Research</a:t>
            </a:r>
          </a:p>
          <a:p>
            <a:pPr>
              <a:buClrTx/>
            </a:pPr>
            <a:r>
              <a:rPr lang="en-US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Model</a:t>
            </a:r>
          </a:p>
          <a:p>
            <a:pPr>
              <a:buClrTx/>
            </a:pPr>
            <a:r>
              <a:rPr lang="en-US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Case Study: Battle of Ridgefield, Connecticut</a:t>
            </a:r>
          </a:p>
          <a:p>
            <a:pPr>
              <a:buClrTx/>
            </a:pPr>
            <a:r>
              <a:rPr lang="en-US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Project Timeline</a:t>
            </a:r>
          </a:p>
        </p:txBody>
      </p:sp>
      <p:sp>
        <p:nvSpPr>
          <p:cNvPr id="2" name="PB"/>
          <p:cNvSpPr/>
          <p:nvPr/>
        </p:nvSpPr>
        <p:spPr>
          <a:xfrm>
            <a:off x="0" y="6705600"/>
            <a:ext cx="522514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6464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batt\Dropbox\!ArchAnalysis\Ridgefield_CT\Example_Initi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2271" y="1447799"/>
            <a:ext cx="6203576" cy="479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472272" y="1447799"/>
            <a:ext cx="6203575" cy="479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472272" y="1447799"/>
            <a:ext cx="6203575" cy="479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470212" y="1447800"/>
            <a:ext cx="6203575" cy="479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31800"/>
            <a:ext cx="9067800" cy="1168400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Model</a:t>
            </a:r>
            <a:endParaRPr lang="en-US" sz="8000" dirty="0">
              <a:ln>
                <a:solidFill>
                  <a:schemeClr val="tx2"/>
                </a:solidFill>
              </a:ln>
              <a:solidFill>
                <a:schemeClr val="bg1"/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PB"/>
          <p:cNvSpPr/>
          <p:nvPr/>
        </p:nvSpPr>
        <p:spPr>
          <a:xfrm>
            <a:off x="0" y="6705600"/>
            <a:ext cx="5225143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3024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31800"/>
            <a:ext cx="9067800" cy="1168400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Model</a:t>
            </a:r>
            <a:endParaRPr lang="en-US" sz="8000" dirty="0">
              <a:ln>
                <a:solidFill>
                  <a:schemeClr val="tx2"/>
                </a:solidFill>
              </a:ln>
              <a:solidFill>
                <a:schemeClr val="bg1"/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2"/>
                </a:solidFill>
              </a:rPr>
              <a:t>Origin + Target (Polyline features)</a:t>
            </a:r>
          </a:p>
          <a:p>
            <a:pPr lvl="1">
              <a:buClrTx/>
            </a:pPr>
            <a:r>
              <a:rPr lang="en-US" dirty="0" smtClean="0">
                <a:solidFill>
                  <a:schemeClr val="tx2"/>
                </a:solidFill>
              </a:rPr>
              <a:t>Once defined, each will know the location of the other</a:t>
            </a:r>
          </a:p>
          <a:p>
            <a:pPr lvl="1">
              <a:buClrTx/>
            </a:pPr>
            <a:r>
              <a:rPr lang="en-US" dirty="0" smtClean="0">
                <a:solidFill>
                  <a:schemeClr val="tx2"/>
                </a:solidFill>
              </a:rPr>
              <a:t>Polyline features with a number of discrete vertices</a:t>
            </a:r>
          </a:p>
          <a:p>
            <a:pPr lvl="1">
              <a:buClrTx/>
            </a:pPr>
            <a:r>
              <a:rPr lang="en-US" dirty="0" smtClean="0">
                <a:solidFill>
                  <a:schemeClr val="tx2"/>
                </a:solidFill>
              </a:rPr>
              <a:t>Calculate shots fired for each feature:</a:t>
            </a:r>
          </a:p>
          <a:p>
            <a:pPr lvl="1">
              <a:buClrTx/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lvl="1">
              <a:buClrTx/>
            </a:pPr>
            <a:endParaRPr lang="en-US" dirty="0" smtClean="0">
              <a:solidFill>
                <a:schemeClr val="tx2"/>
              </a:solidFill>
            </a:endParaRPr>
          </a:p>
          <a:p>
            <a:pPr lvl="1">
              <a:buClrTx/>
            </a:pPr>
            <a:r>
              <a:rPr lang="en-US" dirty="0" smtClean="0">
                <a:solidFill>
                  <a:schemeClr val="tx2"/>
                </a:solidFill>
              </a:rPr>
              <a:t>British forces: 3 rounds per minute</a:t>
            </a:r>
          </a:p>
          <a:p>
            <a:pPr lvl="1">
              <a:buClrTx/>
            </a:pPr>
            <a:r>
              <a:rPr lang="en-US" dirty="0" smtClean="0">
                <a:solidFill>
                  <a:schemeClr val="tx2"/>
                </a:solidFill>
              </a:rPr>
              <a:t>American forces: 2 rounds per minute</a:t>
            </a:r>
          </a:p>
          <a:p>
            <a:pPr lvl="1">
              <a:buClrTx/>
            </a:pPr>
            <a:r>
              <a:rPr lang="en-US" dirty="0" smtClean="0">
                <a:solidFill>
                  <a:schemeClr val="tx2"/>
                </a:solidFill>
              </a:rPr>
              <a:t>Length of engagement: 15 minutes</a:t>
            </a:r>
          </a:p>
          <a:p>
            <a:pPr lvl="1">
              <a:buClrTx/>
            </a:pPr>
            <a:r>
              <a:rPr lang="en-US" dirty="0" smtClean="0">
                <a:solidFill>
                  <a:schemeClr val="tx2"/>
                </a:solidFill>
              </a:rPr>
              <a:t>Soldiers per line: varies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43200" y="3505200"/>
            <a:ext cx="3810000" cy="480874"/>
          </a:xfrm>
          <a:prstGeom prst="rect">
            <a:avLst/>
          </a:prstGeom>
          <a:noFill/>
        </p:spPr>
      </p:pic>
      <p:sp>
        <p:nvSpPr>
          <p:cNvPr id="3" name="PB"/>
          <p:cNvSpPr/>
          <p:nvPr/>
        </p:nvSpPr>
        <p:spPr>
          <a:xfrm>
            <a:off x="0" y="6705600"/>
            <a:ext cx="5486400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4410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31800"/>
            <a:ext cx="9067800" cy="1168400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Model</a:t>
            </a:r>
            <a:endParaRPr lang="en-US" sz="8000" dirty="0">
              <a:ln>
                <a:solidFill>
                  <a:schemeClr val="tx2"/>
                </a:solidFill>
              </a:ln>
              <a:solidFill>
                <a:schemeClr val="bg1"/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914400" y="1752600"/>
            <a:ext cx="7315200" cy="4267200"/>
          </a:xfrm>
          <a:ln w="12700">
            <a:noFill/>
          </a:ln>
        </p:spPr>
        <p:txBody>
          <a:bodyPr/>
          <a:lstStyle/>
          <a:p>
            <a:pPr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381000" y="2743200"/>
            <a:ext cx="2784705" cy="1600200"/>
            <a:chOff x="381000" y="3048000"/>
            <a:chExt cx="2784705" cy="1600200"/>
          </a:xfrm>
        </p:grpSpPr>
        <p:pic>
          <p:nvPicPr>
            <p:cNvPr id="44036" name="Picture 4" descr="http://www.thespecialistsltd.com/files/Brown-Bess-Musket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3048000"/>
              <a:ext cx="2784705" cy="1573208"/>
            </a:xfrm>
            <a:prstGeom prst="rect">
              <a:avLst/>
            </a:prstGeom>
            <a:noFill/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1066800" y="4114800"/>
              <a:ext cx="1828800" cy="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09600" y="4278868"/>
              <a:ext cx="24205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Initial Muzzle Velocity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276600" y="2590800"/>
            <a:ext cx="2784705" cy="1817132"/>
            <a:chOff x="3505200" y="4114800"/>
            <a:chExt cx="2784705" cy="1817132"/>
          </a:xfrm>
        </p:grpSpPr>
        <p:pic>
          <p:nvPicPr>
            <p:cNvPr id="14" name="Picture 4" descr="http://www.thespecialistsltd.com/files/Brown-Bess-Musket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20923963">
              <a:off x="3505200" y="4114800"/>
              <a:ext cx="2784705" cy="1573208"/>
            </a:xfrm>
            <a:prstGeom prst="rect">
              <a:avLst/>
            </a:prstGeom>
            <a:noFill/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3810000" y="5410200"/>
              <a:ext cx="2362200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3810000" y="4800600"/>
              <a:ext cx="2362200" cy="60960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 19"/>
            <p:cNvSpPr/>
            <p:nvPr/>
          </p:nvSpPr>
          <p:spPr>
            <a:xfrm>
              <a:off x="4133589" y="5323562"/>
              <a:ext cx="54065" cy="87682"/>
            </a:xfrm>
            <a:custGeom>
              <a:avLst/>
              <a:gdLst>
                <a:gd name="connsiteX0" fmla="*/ 0 w 54065"/>
                <a:gd name="connsiteY0" fmla="*/ 0 h 87682"/>
                <a:gd name="connsiteX1" fmla="*/ 37578 w 54065"/>
                <a:gd name="connsiteY1" fmla="*/ 12526 h 87682"/>
                <a:gd name="connsiteX2" fmla="*/ 50104 w 54065"/>
                <a:gd name="connsiteY2" fmla="*/ 87682 h 87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065" h="87682">
                  <a:moveTo>
                    <a:pt x="0" y="0"/>
                  </a:moveTo>
                  <a:cubicBezTo>
                    <a:pt x="12526" y="4175"/>
                    <a:pt x="28242" y="3190"/>
                    <a:pt x="37578" y="12526"/>
                  </a:cubicBezTo>
                  <a:cubicBezTo>
                    <a:pt x="54065" y="29013"/>
                    <a:pt x="50104" y="68182"/>
                    <a:pt x="50104" y="87682"/>
                  </a:cubicBezTo>
                </a:path>
              </a:pathLst>
            </a:cu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962400" y="5562600"/>
              <a:ext cx="2274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Vertical Angle of Fire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171841" y="2362200"/>
            <a:ext cx="2591159" cy="2057400"/>
            <a:chOff x="6171841" y="2362200"/>
            <a:chExt cx="2591159" cy="2057400"/>
          </a:xfrm>
        </p:grpSpPr>
        <p:cxnSp>
          <p:nvCxnSpPr>
            <p:cNvPr id="26" name="Straight Arrow Connector 25"/>
            <p:cNvCxnSpPr/>
            <p:nvPr/>
          </p:nvCxnSpPr>
          <p:spPr>
            <a:xfrm flipH="1" flipV="1">
              <a:off x="6629400" y="2362200"/>
              <a:ext cx="838200" cy="160020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7467600" y="2362200"/>
              <a:ext cx="762000" cy="160020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Arc 30"/>
            <p:cNvSpPr/>
            <p:nvPr/>
          </p:nvSpPr>
          <p:spPr>
            <a:xfrm rot="18987294">
              <a:off x="6982070" y="3162539"/>
              <a:ext cx="935132" cy="954903"/>
            </a:xfrm>
            <a:prstGeom prst="arc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171841" y="4050268"/>
              <a:ext cx="25911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Horizontal Angle of Fire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" name="PB"/>
          <p:cNvSpPr/>
          <p:nvPr/>
        </p:nvSpPr>
        <p:spPr>
          <a:xfrm>
            <a:off x="0" y="6705600"/>
            <a:ext cx="5747657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4410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31800"/>
            <a:ext cx="9067800" cy="1168400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Model</a:t>
            </a:r>
            <a:endParaRPr lang="en-US" sz="8000" dirty="0">
              <a:ln>
                <a:solidFill>
                  <a:schemeClr val="tx2"/>
                </a:solidFill>
              </a:ln>
              <a:solidFill>
                <a:schemeClr val="bg1"/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914400" y="1752600"/>
            <a:ext cx="7315200" cy="4267200"/>
          </a:xfrm>
          <a:ln w="12700">
            <a:noFill/>
          </a:ln>
        </p:spPr>
        <p:txBody>
          <a:bodyPr/>
          <a:lstStyle/>
          <a:p>
            <a:pPr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" name="Group 34"/>
          <p:cNvGrpSpPr/>
          <p:nvPr/>
        </p:nvGrpSpPr>
        <p:grpSpPr>
          <a:xfrm>
            <a:off x="5562600" y="2743200"/>
            <a:ext cx="2784705" cy="1600200"/>
            <a:chOff x="381000" y="3048000"/>
            <a:chExt cx="2784705" cy="1600200"/>
          </a:xfrm>
        </p:grpSpPr>
        <p:pic>
          <p:nvPicPr>
            <p:cNvPr id="44036" name="Picture 4" descr="http://www.thespecialistsltd.com/files/Brown-Bess-Musket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3048000"/>
              <a:ext cx="2784705" cy="1573208"/>
            </a:xfrm>
            <a:prstGeom prst="rect">
              <a:avLst/>
            </a:prstGeom>
            <a:noFill/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1066800" y="4114800"/>
              <a:ext cx="1828800" cy="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09600" y="4278868"/>
              <a:ext cx="24205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Initial Muzzle Velocity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533400" y="2286000"/>
            <a:ext cx="4953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Initial Muzzle Velocity:</a:t>
            </a:r>
          </a:p>
          <a:p>
            <a:endParaRPr lang="en-US" b="1" dirty="0" smtClean="0">
              <a:solidFill>
                <a:schemeClr val="tx2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Defined as a range, dependent on weapon</a:t>
            </a:r>
          </a:p>
          <a:p>
            <a:pPr lvl="0"/>
            <a:endParaRPr lang="en-US" dirty="0" smtClean="0">
              <a:solidFill>
                <a:schemeClr val="tx2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Smooth bore muskets known for inconsistency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- Powder Consistency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- Barrel construction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- Escaping gases</a:t>
            </a:r>
          </a:p>
          <a:p>
            <a:pPr marL="742950" lvl="1" indent="-285750">
              <a:buFontTx/>
              <a:buChar char="-"/>
            </a:pPr>
            <a:endParaRPr lang="en-US" dirty="0" smtClean="0">
              <a:solidFill>
                <a:schemeClr val="tx2"/>
              </a:solidFill>
            </a:endParaRPr>
          </a:p>
          <a:p>
            <a:pPr lvl="0"/>
            <a:r>
              <a:rPr lang="en-US" b="1" dirty="0" smtClean="0">
                <a:solidFill>
                  <a:schemeClr val="tx2"/>
                </a:solidFill>
              </a:rPr>
              <a:t>Solution:</a:t>
            </a:r>
            <a:r>
              <a:rPr lang="en-US" dirty="0" smtClean="0">
                <a:solidFill>
                  <a:schemeClr val="tx2"/>
                </a:solidFill>
              </a:rPr>
              <a:t> Select random muzzle velocity from within range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PB"/>
          <p:cNvSpPr/>
          <p:nvPr/>
        </p:nvSpPr>
        <p:spPr>
          <a:xfrm>
            <a:off x="0" y="6705600"/>
            <a:ext cx="6008914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4410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31800"/>
            <a:ext cx="9067800" cy="1168400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Model</a:t>
            </a:r>
            <a:endParaRPr lang="en-US" sz="8000" dirty="0">
              <a:ln>
                <a:solidFill>
                  <a:schemeClr val="tx2"/>
                </a:solidFill>
              </a:ln>
              <a:solidFill>
                <a:schemeClr val="bg1"/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914400" y="1752600"/>
            <a:ext cx="7315200" cy="4267200"/>
          </a:xfrm>
          <a:ln w="12700">
            <a:noFill/>
          </a:ln>
        </p:spPr>
        <p:txBody>
          <a:bodyPr/>
          <a:lstStyle/>
          <a:p>
            <a:pPr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0178" name="Picture 2" descr="http://media.liveauctiongroup.net/i/8690/9964360_1.jpg?v=8CD495702D9F9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90800"/>
            <a:ext cx="7543800" cy="1295019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895600" y="3962400"/>
            <a:ext cx="3642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.75 Caliber “Brown Bess” Musket</a:t>
            </a:r>
          </a:p>
        </p:txBody>
      </p:sp>
      <p:sp>
        <p:nvSpPr>
          <p:cNvPr id="3" name="PB"/>
          <p:cNvSpPr/>
          <p:nvPr/>
        </p:nvSpPr>
        <p:spPr>
          <a:xfrm>
            <a:off x="0" y="6705600"/>
            <a:ext cx="6270172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4410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31800"/>
            <a:ext cx="9067800" cy="1168400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Model</a:t>
            </a:r>
            <a:endParaRPr lang="en-US" sz="8000" dirty="0">
              <a:ln>
                <a:solidFill>
                  <a:schemeClr val="tx2"/>
                </a:solidFill>
              </a:ln>
              <a:solidFill>
                <a:schemeClr val="bg1"/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914400" y="1752600"/>
            <a:ext cx="7315200" cy="4267200"/>
          </a:xfrm>
          <a:ln w="12700">
            <a:noFill/>
          </a:ln>
        </p:spPr>
        <p:txBody>
          <a:bodyPr/>
          <a:lstStyle/>
          <a:p>
            <a:pPr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09600" y="2438400"/>
            <a:ext cx="4800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Vertical Angle of Fire:</a:t>
            </a:r>
          </a:p>
          <a:p>
            <a:endParaRPr lang="en-US" b="1" dirty="0" smtClean="0">
              <a:solidFill>
                <a:schemeClr val="tx2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Consider proximity to target (~100 yards)</a:t>
            </a:r>
          </a:p>
          <a:p>
            <a:pPr lvl="0"/>
            <a:endParaRPr lang="en-US" dirty="0" smtClean="0">
              <a:solidFill>
                <a:schemeClr val="tx2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Consider target elevation relative to origin</a:t>
            </a:r>
          </a:p>
          <a:p>
            <a:pPr lvl="0"/>
            <a:endParaRPr lang="en-US" dirty="0" smtClean="0">
              <a:solidFill>
                <a:schemeClr val="tx2"/>
              </a:solidFill>
            </a:endParaRPr>
          </a:p>
          <a:p>
            <a:pPr lvl="0"/>
            <a:r>
              <a:rPr lang="en-US" b="1" dirty="0" smtClean="0">
                <a:solidFill>
                  <a:schemeClr val="tx2"/>
                </a:solidFill>
              </a:rPr>
              <a:t>Partial Solution: </a:t>
            </a:r>
            <a:r>
              <a:rPr lang="en-US" dirty="0" smtClean="0">
                <a:solidFill>
                  <a:schemeClr val="tx2"/>
                </a:solidFill>
              </a:rPr>
              <a:t>Extract origin and target point elevations and generate straight </a:t>
            </a:r>
            <a:r>
              <a:rPr lang="en-US" dirty="0" err="1" smtClean="0">
                <a:solidFill>
                  <a:schemeClr val="tx2"/>
                </a:solidFill>
              </a:rPr>
              <a:t>boreline</a:t>
            </a:r>
            <a:r>
              <a:rPr lang="en-US" dirty="0" smtClean="0">
                <a:solidFill>
                  <a:schemeClr val="tx2"/>
                </a:solidFill>
              </a:rPr>
              <a:t> to target point based on angle between coordinates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562600" y="2667000"/>
            <a:ext cx="2784705" cy="1817132"/>
            <a:chOff x="3505200" y="4114800"/>
            <a:chExt cx="2784705" cy="1817132"/>
          </a:xfrm>
        </p:grpSpPr>
        <p:pic>
          <p:nvPicPr>
            <p:cNvPr id="14" name="Picture 4" descr="http://www.thespecialistsltd.com/files/Brown-Bess-Musket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20923963">
              <a:off x="3505200" y="4114800"/>
              <a:ext cx="2784705" cy="1573208"/>
            </a:xfrm>
            <a:prstGeom prst="rect">
              <a:avLst/>
            </a:prstGeom>
            <a:noFill/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3810000" y="5410200"/>
              <a:ext cx="2362200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3810000" y="4800600"/>
              <a:ext cx="2362200" cy="60960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reeform 17"/>
            <p:cNvSpPr/>
            <p:nvPr/>
          </p:nvSpPr>
          <p:spPr>
            <a:xfrm>
              <a:off x="4133589" y="5323562"/>
              <a:ext cx="54065" cy="87682"/>
            </a:xfrm>
            <a:custGeom>
              <a:avLst/>
              <a:gdLst>
                <a:gd name="connsiteX0" fmla="*/ 0 w 54065"/>
                <a:gd name="connsiteY0" fmla="*/ 0 h 87682"/>
                <a:gd name="connsiteX1" fmla="*/ 37578 w 54065"/>
                <a:gd name="connsiteY1" fmla="*/ 12526 h 87682"/>
                <a:gd name="connsiteX2" fmla="*/ 50104 w 54065"/>
                <a:gd name="connsiteY2" fmla="*/ 87682 h 87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065" h="87682">
                  <a:moveTo>
                    <a:pt x="0" y="0"/>
                  </a:moveTo>
                  <a:cubicBezTo>
                    <a:pt x="12526" y="4175"/>
                    <a:pt x="28242" y="3190"/>
                    <a:pt x="37578" y="12526"/>
                  </a:cubicBezTo>
                  <a:cubicBezTo>
                    <a:pt x="54065" y="29013"/>
                    <a:pt x="50104" y="68182"/>
                    <a:pt x="50104" y="87682"/>
                  </a:cubicBezTo>
                </a:path>
              </a:pathLst>
            </a:cu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962400" y="5562600"/>
              <a:ext cx="2274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Vertical Angle of Fire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" name="PB"/>
          <p:cNvSpPr/>
          <p:nvPr/>
        </p:nvSpPr>
        <p:spPr>
          <a:xfrm>
            <a:off x="0" y="6705600"/>
            <a:ext cx="6531428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4410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31800"/>
            <a:ext cx="9067800" cy="1168400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Model</a:t>
            </a:r>
            <a:endParaRPr lang="en-US" sz="8000" dirty="0">
              <a:ln>
                <a:solidFill>
                  <a:schemeClr val="tx2"/>
                </a:solidFill>
              </a:ln>
              <a:solidFill>
                <a:schemeClr val="bg1"/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914400" y="1752600"/>
            <a:ext cx="7315200" cy="4267200"/>
          </a:xfrm>
          <a:ln w="12700">
            <a:noFill/>
          </a:ln>
        </p:spPr>
        <p:txBody>
          <a:bodyPr/>
          <a:lstStyle/>
          <a:p>
            <a:pPr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09600" y="2438400"/>
            <a:ext cx="480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Horizontal Angle of Fire:</a:t>
            </a:r>
          </a:p>
          <a:p>
            <a:endParaRPr lang="en-US" b="1" dirty="0" smtClean="0">
              <a:solidFill>
                <a:schemeClr val="tx2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Linear tactics: volleys at general target</a:t>
            </a:r>
          </a:p>
          <a:p>
            <a:pPr lvl="0"/>
            <a:endParaRPr lang="en-US" dirty="0" smtClean="0">
              <a:solidFill>
                <a:schemeClr val="tx2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Linear target versus single point</a:t>
            </a:r>
          </a:p>
          <a:p>
            <a:pPr lvl="0"/>
            <a:endParaRPr lang="en-US" dirty="0" smtClean="0">
              <a:solidFill>
                <a:schemeClr val="tx2"/>
              </a:solidFill>
            </a:endParaRPr>
          </a:p>
          <a:p>
            <a:pPr lvl="0"/>
            <a:r>
              <a:rPr lang="en-US" b="1" dirty="0" smtClean="0">
                <a:solidFill>
                  <a:schemeClr val="tx2"/>
                </a:solidFill>
              </a:rPr>
              <a:t>Solution</a:t>
            </a:r>
            <a:r>
              <a:rPr lang="en-US" dirty="0" smtClean="0">
                <a:solidFill>
                  <a:schemeClr val="tx2"/>
                </a:solidFill>
              </a:rPr>
              <a:t>: Generate target vector from random vertex in target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715000" y="2362200"/>
            <a:ext cx="2591159" cy="2057400"/>
            <a:chOff x="6171841" y="2362200"/>
            <a:chExt cx="2591159" cy="2057400"/>
          </a:xfrm>
        </p:grpSpPr>
        <p:cxnSp>
          <p:nvCxnSpPr>
            <p:cNvPr id="20" name="Straight Arrow Connector 19"/>
            <p:cNvCxnSpPr/>
            <p:nvPr/>
          </p:nvCxnSpPr>
          <p:spPr>
            <a:xfrm flipH="1" flipV="1">
              <a:off x="6629400" y="2362200"/>
              <a:ext cx="838200" cy="160020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7467600" y="2362200"/>
              <a:ext cx="762000" cy="160020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Arc 22"/>
            <p:cNvSpPr/>
            <p:nvPr/>
          </p:nvSpPr>
          <p:spPr>
            <a:xfrm rot="18987294">
              <a:off x="6982070" y="3162539"/>
              <a:ext cx="935132" cy="954903"/>
            </a:xfrm>
            <a:prstGeom prst="arc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71841" y="4050268"/>
              <a:ext cx="25911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Horizontal Angle of Fire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" name="PB"/>
          <p:cNvSpPr/>
          <p:nvPr/>
        </p:nvSpPr>
        <p:spPr>
          <a:xfrm>
            <a:off x="0" y="6705600"/>
            <a:ext cx="6792685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4410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chemeClr val="tx2"/>
                </a:solidFill>
              </a:rPr>
              <a:t>Calculating Trajectory Distances:</a:t>
            </a:r>
          </a:p>
          <a:p>
            <a:pPr lvl="0">
              <a:buClrTx/>
            </a:pPr>
            <a:r>
              <a:rPr lang="en-US" dirty="0" smtClean="0">
                <a:solidFill>
                  <a:schemeClr val="tx2"/>
                </a:solidFill>
              </a:rPr>
              <a:t>Assume “line-of-sight” is unimpeded</a:t>
            </a:r>
          </a:p>
          <a:p>
            <a:pPr lvl="0">
              <a:buClrTx/>
            </a:pPr>
            <a:r>
              <a:rPr lang="en-US" dirty="0" smtClean="0">
                <a:solidFill>
                  <a:schemeClr val="tx2"/>
                </a:solidFill>
              </a:rPr>
              <a:t>Based on well known equations (relatively simple in vacuum):</a:t>
            </a:r>
          </a:p>
          <a:p>
            <a:pPr lvl="0">
              <a:buClrTx/>
            </a:pPr>
            <a:endParaRPr lang="en-US" dirty="0" smtClean="0">
              <a:solidFill>
                <a:schemeClr val="tx2"/>
              </a:solidFill>
            </a:endParaRPr>
          </a:p>
          <a:p>
            <a:pPr lvl="0">
              <a:buClrTx/>
            </a:pPr>
            <a:r>
              <a:rPr lang="en-US" dirty="0" smtClean="0">
                <a:solidFill>
                  <a:schemeClr val="tx2"/>
                </a:solidFill>
              </a:rPr>
              <a:t>Incorporate projectile characteristics and air resistance (Euler’s Method or similar)</a:t>
            </a:r>
          </a:p>
          <a:p>
            <a:pPr lvl="0">
              <a:buClrTx/>
            </a:pPr>
            <a:r>
              <a:rPr lang="en-US" dirty="0" smtClean="0">
                <a:solidFill>
                  <a:schemeClr val="tx2"/>
                </a:solidFill>
              </a:rPr>
              <a:t>Drag coefficient for spherical projectiles based on experimental data (Pollard 2008)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6200" y="431800"/>
            <a:ext cx="906780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smtClean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Model</a:t>
            </a:r>
            <a:endParaRPr kumimoji="0" lang="en-US" sz="8000" b="0" i="0" u="none" strike="noStrike" kern="1200" cap="none" spc="0" normalizeH="0" baseline="0" noProof="0" dirty="0">
              <a:ln>
                <a:solidFill>
                  <a:schemeClr val="tx2"/>
                </a:solidFill>
              </a:ln>
              <a:solidFill>
                <a:schemeClr val="bg1"/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361" name="Picture 2" descr=" d = \frac{v \cos \theta}{g} \left( v \sin \theta + \sqrt{(v \sin \theta)^2 + 2gy_0} \right)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1" y="3708990"/>
            <a:ext cx="4267200" cy="558209"/>
          </a:xfrm>
          <a:prstGeom prst="rect">
            <a:avLst/>
          </a:prstGeom>
          <a:noFill/>
        </p:spPr>
      </p:pic>
      <p:sp>
        <p:nvSpPr>
          <p:cNvPr id="2" name="PB"/>
          <p:cNvSpPr/>
          <p:nvPr/>
        </p:nvSpPr>
        <p:spPr>
          <a:xfrm>
            <a:off x="0" y="6705600"/>
            <a:ext cx="7053943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chemeClr val="tx2"/>
                </a:solidFill>
              </a:rPr>
              <a:t>Calculating Trajectory Distances:</a:t>
            </a:r>
          </a:p>
          <a:p>
            <a:pPr lvl="0"/>
            <a:endParaRPr lang="en-US" dirty="0" smtClean="0">
              <a:solidFill>
                <a:schemeClr val="tx2"/>
              </a:solidFill>
            </a:endParaRPr>
          </a:p>
          <a:p>
            <a:pPr lvl="0"/>
            <a:endParaRPr lang="en-US" dirty="0">
              <a:solidFill>
                <a:schemeClr val="tx2"/>
              </a:solidFill>
            </a:endParaRPr>
          </a:p>
          <a:p>
            <a:pPr lvl="0"/>
            <a:endParaRPr lang="en-US" dirty="0" smtClean="0">
              <a:solidFill>
                <a:schemeClr val="tx2"/>
              </a:solidFill>
            </a:endParaRPr>
          </a:p>
          <a:p>
            <a:pPr lvl="0"/>
            <a:endParaRPr lang="en-US" dirty="0">
              <a:solidFill>
                <a:schemeClr val="tx2"/>
              </a:solidFill>
            </a:endParaRPr>
          </a:p>
          <a:p>
            <a:pPr lvl="0"/>
            <a:endParaRPr lang="en-US" dirty="0" smtClean="0">
              <a:solidFill>
                <a:schemeClr val="tx2"/>
              </a:solidFill>
            </a:endParaRPr>
          </a:p>
          <a:p>
            <a:pPr lvl="0">
              <a:buClrTx/>
            </a:pPr>
            <a:r>
              <a:rPr lang="en-US" dirty="0" smtClean="0">
                <a:solidFill>
                  <a:schemeClr val="tx2"/>
                </a:solidFill>
              </a:rPr>
              <a:t>Drag coefficient for spherical projectiles based on experimental data (Pollard 2008)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6200" y="431800"/>
            <a:ext cx="906780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smtClean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Model</a:t>
            </a:r>
            <a:endParaRPr kumimoji="0" lang="en-US" sz="8000" b="0" i="0" u="none" strike="noStrike" kern="1200" cap="none" spc="0" normalizeH="0" baseline="0" noProof="0" dirty="0">
              <a:ln>
                <a:solidFill>
                  <a:schemeClr val="tx2"/>
                </a:solidFill>
              </a:ln>
              <a:solidFill>
                <a:schemeClr val="bg1"/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301875"/>
            <a:ext cx="3908425" cy="27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B"/>
          <p:cNvSpPr/>
          <p:nvPr/>
        </p:nvSpPr>
        <p:spPr>
          <a:xfrm>
            <a:off x="0" y="6705600"/>
            <a:ext cx="7315200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5918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b="1" dirty="0" smtClean="0">
                <a:solidFill>
                  <a:schemeClr val="tx2"/>
                </a:solidFill>
              </a:rPr>
              <a:t>Bounce and Roll</a:t>
            </a:r>
          </a:p>
          <a:p>
            <a:pPr lvl="0"/>
            <a:endParaRPr lang="en-US" dirty="0" smtClean="0">
              <a:solidFill>
                <a:schemeClr val="tx2"/>
              </a:solidFill>
            </a:endParaRPr>
          </a:p>
          <a:p>
            <a:pPr>
              <a:buNone/>
            </a:pPr>
            <a:endParaRPr lang="en-US" dirty="0" smtClean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6200" y="431800"/>
            <a:ext cx="906780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Model</a:t>
            </a:r>
            <a:endParaRPr kumimoji="0" lang="en-US" sz="8000" b="0" i="0" u="none" strike="noStrike" kern="1200" cap="none" spc="0" normalizeH="0" baseline="0" noProof="0" dirty="0">
              <a:ln>
                <a:solidFill>
                  <a:schemeClr val="tx2"/>
                </a:solidFill>
              </a:ln>
              <a:solidFill>
                <a:schemeClr val="bg1"/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 descr="http://3.bp.blogspot.com/_JYBVISiaTxI/TTxmVqDOzYI/AAAAAAAAAFE/ZOULFZE0qcc/s1600/Bouncing%2BBa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438400"/>
            <a:ext cx="7277100" cy="3695700"/>
          </a:xfrm>
          <a:prstGeom prst="rect">
            <a:avLst/>
          </a:prstGeom>
          <a:noFill/>
        </p:spPr>
      </p:pic>
      <p:sp>
        <p:nvSpPr>
          <p:cNvPr id="2" name="PB"/>
          <p:cNvSpPr/>
          <p:nvPr/>
        </p:nvSpPr>
        <p:spPr>
          <a:xfrm>
            <a:off x="0" y="6705600"/>
            <a:ext cx="7576457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314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batt\Dropbox\!ArchAnalysis\!Graphics\civil1_b_gatec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020"/>
            <a:ext cx="9144000" cy="684998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000" dirty="0" smtClean="0">
                <a:ln>
                  <a:solidFill>
                    <a:schemeClr val="tx2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Background</a:t>
            </a:r>
            <a:endParaRPr lang="en-US" sz="8000" dirty="0">
              <a:ln>
                <a:solidFill>
                  <a:schemeClr val="tx2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</a:endParaRPr>
          </a:p>
        </p:txBody>
      </p:sp>
      <p:sp>
        <p:nvSpPr>
          <p:cNvPr id="2" name="PB"/>
          <p:cNvSpPr/>
          <p:nvPr/>
        </p:nvSpPr>
        <p:spPr>
          <a:xfrm>
            <a:off x="0" y="6705600"/>
            <a:ext cx="783771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5061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>
              <a:buClrTx/>
              <a:buNone/>
            </a:pPr>
            <a:r>
              <a:rPr lang="en-US" b="1" dirty="0" smtClean="0">
                <a:solidFill>
                  <a:schemeClr val="tx2"/>
                </a:solidFill>
              </a:rPr>
              <a:t>Detailed </a:t>
            </a:r>
            <a:r>
              <a:rPr lang="en-US" b="1" dirty="0">
                <a:solidFill>
                  <a:schemeClr val="tx2"/>
                </a:solidFill>
              </a:rPr>
              <a:t>T</a:t>
            </a:r>
            <a:r>
              <a:rPr lang="en-US" b="1" dirty="0" smtClean="0">
                <a:solidFill>
                  <a:schemeClr val="tx2"/>
                </a:solidFill>
              </a:rPr>
              <a:t>errain Characteristics and Land Use</a:t>
            </a:r>
            <a:endParaRPr lang="en-US" b="1" dirty="0">
              <a:solidFill>
                <a:schemeClr val="tx2"/>
              </a:solidFill>
            </a:endParaRPr>
          </a:p>
          <a:p>
            <a:pPr lvl="0"/>
            <a:endParaRPr lang="en-US" dirty="0" smtClean="0">
              <a:solidFill>
                <a:schemeClr val="tx2"/>
              </a:solidFill>
            </a:endParaRPr>
          </a:p>
          <a:p>
            <a:pPr>
              <a:buNone/>
            </a:pPr>
            <a:endParaRPr lang="en-US" dirty="0" smtClean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6200" y="431800"/>
            <a:ext cx="906780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smtClean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Model</a:t>
            </a:r>
            <a:endParaRPr kumimoji="0" lang="en-US" sz="8000" b="0" i="0" u="none" strike="noStrike" kern="1200" cap="none" spc="0" normalizeH="0" baseline="0" noProof="0" dirty="0">
              <a:ln>
                <a:solidFill>
                  <a:schemeClr val="tx2"/>
                </a:solidFill>
              </a:ln>
              <a:solidFill>
                <a:schemeClr val="bg1"/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3" name="Picture 1" descr="C:\Users\Brandon\Dropbox\!ArchAnalysis\!Graphics\Battle-of-the-Little-Bighorn-T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438400"/>
            <a:ext cx="6705601" cy="3771901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PB"/>
          <p:cNvSpPr/>
          <p:nvPr/>
        </p:nvSpPr>
        <p:spPr>
          <a:xfrm>
            <a:off x="0" y="6705600"/>
            <a:ext cx="7837715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314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76200" y="431800"/>
            <a:ext cx="906780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smtClean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Model</a:t>
            </a:r>
            <a:endParaRPr kumimoji="0" lang="en-US" sz="8000" b="0" i="0" u="none" strike="noStrike" kern="1200" cap="none" spc="0" normalizeH="0" baseline="0" noProof="0" dirty="0">
              <a:ln>
                <a:solidFill>
                  <a:schemeClr val="tx2"/>
                </a:solidFill>
              </a:ln>
              <a:solidFill>
                <a:schemeClr val="bg1"/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Assume “line-of-sight” is unimpeded</a:t>
            </a: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Based on well known equations (relatively simple in vacuum):</a:t>
            </a: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www.old-picture.com/civil-war/pictures/William-Tecumseh-Sherm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38400"/>
            <a:ext cx="2724150" cy="339566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38600" y="2895600"/>
            <a:ext cx="4572000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/>
              <a:t>“I </a:t>
            </a:r>
            <a:r>
              <a:rPr lang="en-US" i="1" dirty="0"/>
              <a:t>am tired and sick of war. Its glory is all moonshine. It is only those who have neither fired a shot nor heard the shrieks and groans of the wounded who cry aloud for blood, for vengeance, for desolation. War is hell</a:t>
            </a:r>
            <a:r>
              <a:rPr lang="en-US" i="1" dirty="0" smtClean="0"/>
              <a:t>.”</a:t>
            </a:r>
          </a:p>
          <a:p>
            <a:endParaRPr lang="en-US" i="1" dirty="0" smtClean="0"/>
          </a:p>
          <a:p>
            <a:r>
              <a:rPr lang="en-US" sz="1600" dirty="0"/>
              <a:t>- William Tecumseh </a:t>
            </a:r>
            <a:r>
              <a:rPr lang="en-US" sz="1600" dirty="0" smtClean="0"/>
              <a:t>Sherman, December 21, 1864</a:t>
            </a:r>
            <a:endParaRPr lang="en-US" sz="1600" dirty="0"/>
          </a:p>
        </p:txBody>
      </p:sp>
      <p:sp>
        <p:nvSpPr>
          <p:cNvPr id="5" name="PB"/>
          <p:cNvSpPr/>
          <p:nvPr/>
        </p:nvSpPr>
        <p:spPr>
          <a:xfrm>
            <a:off x="0" y="6705600"/>
            <a:ext cx="8098972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314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08313" y="1459830"/>
            <a:ext cx="6203575" cy="479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08313" y="1459831"/>
            <a:ext cx="6203575" cy="479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08313" y="1459831"/>
            <a:ext cx="6203574" cy="479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08313" y="1459831"/>
            <a:ext cx="6203574" cy="479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08314" y="1459831"/>
            <a:ext cx="6203572" cy="479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08314" y="1459832"/>
            <a:ext cx="6203572" cy="479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08315" y="1459832"/>
            <a:ext cx="6203571" cy="479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31800"/>
            <a:ext cx="9067800" cy="1168400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Initial Results</a:t>
            </a:r>
            <a:endParaRPr lang="en-US" sz="8000" dirty="0">
              <a:ln>
                <a:solidFill>
                  <a:schemeClr val="tx2"/>
                </a:solidFill>
              </a:ln>
              <a:solidFill>
                <a:schemeClr val="bg1"/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</a:endParaRPr>
          </a:p>
        </p:txBody>
      </p:sp>
      <p:sp>
        <p:nvSpPr>
          <p:cNvPr id="3" name="PB"/>
          <p:cNvSpPr/>
          <p:nvPr/>
        </p:nvSpPr>
        <p:spPr>
          <a:xfrm>
            <a:off x="0" y="6705600"/>
            <a:ext cx="8360228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9863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4243981140"/>
              </p:ext>
            </p:extLst>
          </p:nvPr>
        </p:nvGraphicFramePr>
        <p:xfrm>
          <a:off x="1066800" y="1143000"/>
          <a:ext cx="70104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>
              <a:buNone/>
            </a:pPr>
            <a:endParaRPr lang="en-US" dirty="0" smtClean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6200" y="431800"/>
            <a:ext cx="906780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Timeline</a:t>
            </a:r>
            <a:endParaRPr kumimoji="0" lang="en-US" sz="8000" b="0" i="0" u="none" strike="noStrike" kern="1200" cap="none" spc="0" normalizeH="0" baseline="0" noProof="0" dirty="0">
              <a:ln>
                <a:solidFill>
                  <a:schemeClr val="tx2"/>
                </a:solidFill>
              </a:ln>
              <a:solidFill>
                <a:schemeClr val="bg1"/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C:\Users\bbatt\Dropbox\!ArchAnalysis\!Graphics\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181600"/>
            <a:ext cx="2500881" cy="75346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2438400" y="4495800"/>
            <a:ext cx="1129282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outheastern Archaeological Conferenc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6667"/>
          <a:stretch/>
        </p:blipFill>
        <p:spPr bwMode="auto">
          <a:xfrm>
            <a:off x="6541681" y="1813277"/>
            <a:ext cx="1143000" cy="1138537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 flipV="1">
            <a:off x="5257800" y="2951814"/>
            <a:ext cx="1143000" cy="4771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B"/>
          <p:cNvSpPr/>
          <p:nvPr/>
        </p:nvSpPr>
        <p:spPr>
          <a:xfrm>
            <a:off x="0" y="6705600"/>
            <a:ext cx="8621485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1321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>
              <a:buNone/>
            </a:pPr>
            <a:endParaRPr lang="en-US" dirty="0" smtClean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6200" y="431800"/>
            <a:ext cx="906780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References</a:t>
            </a:r>
            <a:endParaRPr kumimoji="0" lang="en-US" sz="8000" b="0" i="0" u="none" strike="noStrike" kern="1200" cap="none" spc="0" normalizeH="0" baseline="0" noProof="0" dirty="0">
              <a:ln>
                <a:solidFill>
                  <a:schemeClr val="tx2"/>
                </a:solidFill>
              </a:ln>
              <a:solidFill>
                <a:schemeClr val="bg1"/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6291" y="1371600"/>
            <a:ext cx="8051417" cy="4969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marR="0" indent="-3810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 err="1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Campillo</a:t>
            </a:r>
            <a:r>
              <a:rPr lang="en-US" sz="1000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, X. R., </a:t>
            </a:r>
            <a:r>
              <a:rPr lang="en-US" sz="1000" dirty="0" err="1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Cela</a:t>
            </a:r>
            <a:r>
              <a:rPr lang="en-US" sz="1000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, J. M., &amp; Cardona, F. X. (2012, 12). Simulating archaeologists? Using agent-based modelling to improve battlefield excavations. </a:t>
            </a:r>
            <a:r>
              <a:rPr lang="en-US" sz="1000" i="1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Journal of Archaeological Science,</a:t>
            </a:r>
            <a:r>
              <a:rPr lang="en-US" sz="1000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 </a:t>
            </a:r>
            <a:r>
              <a:rPr lang="en-US" sz="1000" i="1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39</a:t>
            </a:r>
            <a:r>
              <a:rPr lang="en-US" sz="1000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(2), 347-356. </a:t>
            </a:r>
            <a:r>
              <a:rPr lang="en-US" sz="1000" dirty="0" err="1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doi</a:t>
            </a:r>
            <a:r>
              <a:rPr lang="en-US" sz="1000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: 10.1016/j.jas.2011.09.020</a:t>
            </a:r>
          </a:p>
          <a:p>
            <a:pPr marL="400050" marR="0" indent="-40005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kern="0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  <a:cs typeface="Times New Roman"/>
              </a:rPr>
              <a:t>Kerr Jr, R. E. (1990). </a:t>
            </a:r>
            <a:r>
              <a:rPr lang="en-US" sz="1000" i="1" kern="0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  <a:cs typeface="Arial"/>
              </a:rPr>
              <a:t>Wall of Fire -- the Rifle and Civil War Infantry Tactics.</a:t>
            </a:r>
            <a:r>
              <a:rPr lang="en-US" sz="1000" kern="0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  <a:cs typeface="Arial"/>
              </a:rPr>
              <a:t> (Master’s Thesis). Available from the Defense Technical Information Center. (ADA227467)</a:t>
            </a:r>
            <a:endParaRPr lang="en-US" sz="1000" kern="0" dirty="0">
              <a:solidFill>
                <a:schemeClr val="tx2"/>
              </a:solidFill>
              <a:latin typeface="Georgia" panose="02040502050405020303" pitchFamily="18" charset="0"/>
              <a:ea typeface="Times New Roman"/>
              <a:cs typeface="Times New Roman"/>
            </a:endParaRPr>
          </a:p>
          <a:p>
            <a:pPr marL="381000" marR="0" indent="-3810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Lacey, C. (2003). </a:t>
            </a:r>
            <a:r>
              <a:rPr lang="en-US" sz="1000" i="1" dirty="0" err="1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Fireshed</a:t>
            </a:r>
            <a:r>
              <a:rPr lang="en-US" sz="1000" i="1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: The Application of GIS Techniques to Historic Military Data</a:t>
            </a:r>
            <a:r>
              <a:rPr lang="en-US" sz="1000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. (Doctoral dissertation). Available from </a:t>
            </a:r>
            <a:r>
              <a:rPr lang="en-US" sz="1000" dirty="0" err="1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Scribd</a:t>
            </a:r>
            <a:r>
              <a:rPr lang="en-US" sz="1000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. (http://www.scribd.com/doc/49310003/Fireshed-The-Application-of-GIS-Techniques-to-Historic-Military-Data)</a:t>
            </a:r>
          </a:p>
          <a:p>
            <a:pPr marL="381000" marR="0" indent="-3810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Lewis, B. R. (1956). </a:t>
            </a:r>
            <a:r>
              <a:rPr lang="en-US" sz="1000" i="1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Small arms and ammunition in the United States service</a:t>
            </a:r>
            <a:r>
              <a:rPr lang="en-US" sz="1000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. Washington: Smithsonian Institution.</a:t>
            </a:r>
          </a:p>
          <a:p>
            <a:pPr marL="381000" marR="0" indent="-3810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Miller, D. P. (2010). </a:t>
            </a:r>
            <a:r>
              <a:rPr lang="en-US" sz="1000" i="1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Ballistics of 17</a:t>
            </a:r>
            <a:r>
              <a:rPr lang="en-US" sz="1000" i="1" baseline="30000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th</a:t>
            </a:r>
            <a:r>
              <a:rPr lang="en-US" sz="1000" i="1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 Century Muskets</a:t>
            </a:r>
            <a:r>
              <a:rPr lang="en-US" sz="1000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 (Master’s Thesis). Available from the </a:t>
            </a:r>
            <a:r>
              <a:rPr lang="en-US" sz="1000" dirty="0" err="1">
                <a:solidFill>
                  <a:schemeClr val="tx2"/>
                </a:solidFill>
                <a:latin typeface="Georgia" panose="02040502050405020303" pitchFamily="18" charset="0"/>
                <a:ea typeface="Times New Roman"/>
                <a:cs typeface="Arial"/>
              </a:rPr>
              <a:t>Cranfield</a:t>
            </a:r>
            <a:r>
              <a:rPr lang="en-US" sz="1000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  <a:cs typeface="Arial"/>
              </a:rPr>
              <a:t> Collection of E-Research. (http://dspace.lib.cranfield.ac.uk/handle/1826/4605)</a:t>
            </a:r>
            <a:endParaRPr lang="en-US" sz="1000" dirty="0">
              <a:solidFill>
                <a:schemeClr val="tx2"/>
              </a:solidFill>
              <a:latin typeface="Georgia" panose="02040502050405020303" pitchFamily="18" charset="0"/>
              <a:ea typeface="Times New Roman"/>
            </a:endParaRPr>
          </a:p>
          <a:p>
            <a:pPr marL="381000" marR="0" indent="-3810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Pollard, T., &amp; Banks, I. (2008). </a:t>
            </a:r>
            <a:r>
              <a:rPr lang="en-US" sz="1000" i="1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Scorched earth: Studies in the archaeology of conflict</a:t>
            </a:r>
            <a:r>
              <a:rPr lang="en-US" sz="1000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. Leiden: Brill.</a:t>
            </a:r>
          </a:p>
          <a:p>
            <a:pPr marL="381000" marR="0" indent="-3810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Rowe, W., &amp; Hanson, S. (1985, 12). Range-of-fire estimates from regression analysis applied to the spreads of shotgun pellet patterns: Results of a blind study. </a:t>
            </a:r>
            <a:r>
              <a:rPr lang="en-US" sz="1000" i="1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Forensic Science International,</a:t>
            </a:r>
            <a:r>
              <a:rPr lang="en-US" sz="1000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 </a:t>
            </a:r>
            <a:r>
              <a:rPr lang="en-US" sz="1000" i="1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28</a:t>
            </a:r>
            <a:r>
              <a:rPr lang="en-US" sz="1000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(3-4), 239-250. </a:t>
            </a:r>
            <a:r>
              <a:rPr lang="en-US" sz="1000" dirty="0" err="1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doi</a:t>
            </a:r>
            <a:r>
              <a:rPr lang="en-US" sz="1000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: 10.1016/0379-0738(85)90134-3</a:t>
            </a:r>
          </a:p>
          <a:p>
            <a:pPr marL="381000" marR="0" indent="-3810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Silliman, G. W. (2012). Management Summary of Archaeological Investigations at 593 Main Street, Ridgefield, Connecticut. Available from Terminus Archaeological Research, Atlanta, Georgia.  </a:t>
            </a:r>
          </a:p>
          <a:p>
            <a:pPr marL="381000" marR="0" indent="-3810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Wade, A. (2013, 12). Going Ballistic: Bullet Trajectories. </a:t>
            </a:r>
            <a:r>
              <a:rPr lang="en-US" sz="1000" i="1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Undergraduate Journal of Mathematical Modeling: One Two,</a:t>
            </a:r>
            <a:r>
              <a:rPr lang="en-US" sz="1000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 </a:t>
            </a:r>
            <a:r>
              <a:rPr lang="en-US" sz="1000" i="1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4</a:t>
            </a:r>
            <a:r>
              <a:rPr lang="en-US" sz="1000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(1). </a:t>
            </a:r>
            <a:r>
              <a:rPr lang="en-US" sz="1000" dirty="0" err="1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doi</a:t>
            </a:r>
            <a:r>
              <a:rPr lang="en-US" sz="1000" dirty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: 10.5038/2326-3652.4.1.5</a:t>
            </a:r>
            <a:endParaRPr lang="en-US" sz="1000" dirty="0">
              <a:solidFill>
                <a:schemeClr val="tx2"/>
              </a:solidFill>
              <a:effectLst/>
              <a:latin typeface="Georgia" panose="02040502050405020303" pitchFamily="18" charset="0"/>
              <a:ea typeface="Times New Roman"/>
            </a:endParaRPr>
          </a:p>
        </p:txBody>
      </p:sp>
      <p:sp>
        <p:nvSpPr>
          <p:cNvPr id="2" name="PB"/>
          <p:cNvSpPr/>
          <p:nvPr/>
        </p:nvSpPr>
        <p:spPr>
          <a:xfrm>
            <a:off x="0" y="6705600"/>
            <a:ext cx="8882743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8437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1000" marR="0" indent="-38100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Brandon Batt</a:t>
            </a:r>
          </a:p>
          <a:p>
            <a:pPr marL="381000" marR="0" indent="-38100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2"/>
                </a:solidFill>
                <a:latin typeface="Georgia" panose="02040502050405020303" pitchFamily="18" charset="0"/>
                <a:ea typeface="Times New Roman"/>
              </a:rPr>
              <a:t>bbatt@edwards-pitman.com</a:t>
            </a:r>
            <a:endParaRPr lang="en-US" dirty="0" smtClean="0">
              <a:solidFill>
                <a:schemeClr val="tx2"/>
              </a:solidFill>
            </a:endParaRPr>
          </a:p>
          <a:p>
            <a:pPr algn="ctr">
              <a:buNone/>
            </a:pPr>
            <a:r>
              <a:rPr lang="en-US" dirty="0" smtClean="0">
                <a:hlinkClick r:id="rId2"/>
              </a:rPr>
              <a:t>www.edwards-pitman.com</a:t>
            </a:r>
            <a:endParaRPr lang="en-US" dirty="0" smtClean="0"/>
          </a:p>
          <a:p>
            <a:pPr algn="ctr">
              <a:buNone/>
            </a:pPr>
            <a:r>
              <a:rPr lang="en-US" dirty="0">
                <a:hlinkClick r:id="rId3" tooltip="View public profile"/>
              </a:rPr>
              <a:t>www.linkedin.com/in/bbatt/</a:t>
            </a:r>
            <a:endParaRPr lang="en-US" dirty="0"/>
          </a:p>
          <a:p>
            <a:pPr algn="ctr">
              <a:buNone/>
            </a:pPr>
            <a:endParaRPr lang="en-US" dirty="0" smtClean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6200" y="431800"/>
            <a:ext cx="906780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Contact</a:t>
            </a:r>
            <a:endParaRPr kumimoji="0" lang="en-US" sz="8000" b="0" i="0" u="none" strike="noStrike" kern="1200" cap="none" spc="0" normalizeH="0" baseline="0" noProof="0" dirty="0">
              <a:ln>
                <a:solidFill>
                  <a:schemeClr val="tx2"/>
                </a:solidFill>
              </a:ln>
              <a:solidFill>
                <a:schemeClr val="bg1"/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PB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8437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bbatt\Dropbox\!ArchAnalysis\!Graphics\Figure 3.3. View of Brushy Mountain area, showing projected or potential small arms projectile distribution, based on the location of the Confederate skirmish line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0" y="0"/>
            <a:ext cx="9139989" cy="6858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000" dirty="0" smtClean="0">
                <a:ln>
                  <a:solidFill>
                    <a:schemeClr val="tx2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Background</a:t>
            </a:r>
            <a:endParaRPr lang="en-US" sz="8000" dirty="0">
              <a:ln>
                <a:solidFill>
                  <a:schemeClr val="tx2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</a:endParaRPr>
          </a:p>
        </p:txBody>
      </p:sp>
      <p:sp>
        <p:nvSpPr>
          <p:cNvPr id="2" name="PB"/>
          <p:cNvSpPr/>
          <p:nvPr/>
        </p:nvSpPr>
        <p:spPr>
          <a:xfrm>
            <a:off x="0" y="6705600"/>
            <a:ext cx="1045029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9391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000" dirty="0" smtClean="0">
                <a:ln>
                  <a:solidFill>
                    <a:schemeClr val="tx2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Background</a:t>
            </a:r>
            <a:endParaRPr lang="en-US" sz="8000" dirty="0">
              <a:ln>
                <a:solidFill>
                  <a:schemeClr val="tx2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</a:endParaRPr>
          </a:p>
        </p:txBody>
      </p:sp>
      <p:pic>
        <p:nvPicPr>
          <p:cNvPr id="51202" name="Picture 2" descr="C:\Users\Brandon\Dropbox\!ArchAnalysis\!Graphics\GA_400_Corridor_BB_cropped.png"/>
          <p:cNvPicPr>
            <a:picLocks noChangeAspect="1" noChangeArrowheads="1"/>
          </p:cNvPicPr>
          <p:nvPr/>
        </p:nvPicPr>
        <p:blipFill rotWithShape="1">
          <a:blip r:embed="rId2" cstate="print"/>
          <a:srcRect r="34389"/>
          <a:stretch/>
        </p:blipFill>
        <p:spPr bwMode="auto">
          <a:xfrm>
            <a:off x="4803999" y="2600989"/>
            <a:ext cx="2852928" cy="2590799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1206" name="Picture 6" descr="http://www.edwards-pitman.com/files/cache/cba1a07a688780b66ef7248053590087_f6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7074" y="2600989"/>
            <a:ext cx="2849880" cy="259080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Curved Down Arrow 4"/>
          <p:cNvSpPr/>
          <p:nvPr/>
        </p:nvSpPr>
        <p:spPr>
          <a:xfrm>
            <a:off x="3886200" y="1828800"/>
            <a:ext cx="1371600" cy="685800"/>
          </a:xfrm>
          <a:prstGeom prst="curvedDownArrow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Down Arrow 13"/>
          <p:cNvSpPr/>
          <p:nvPr/>
        </p:nvSpPr>
        <p:spPr>
          <a:xfrm flipH="1" flipV="1">
            <a:off x="3843670" y="5257800"/>
            <a:ext cx="1371600" cy="685800"/>
          </a:xfrm>
          <a:prstGeom prst="curvedDownArrow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PB"/>
          <p:cNvSpPr/>
          <p:nvPr/>
        </p:nvSpPr>
        <p:spPr>
          <a:xfrm>
            <a:off x="0" y="6705600"/>
            <a:ext cx="1306286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9391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bbatt\Dropbox\!ArchAnalysis\!Graphics\20080827152827_lego_art_globe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75" r="7675"/>
          <a:stretch/>
        </p:blipFill>
        <p:spPr bwMode="auto">
          <a:xfrm>
            <a:off x="6003758" y="-8022"/>
            <a:ext cx="3216442" cy="686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bbatt\Dropbox\!ArchAnalysis\!Graphics\budget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33597"/>
          <a:stretch/>
        </p:blipFill>
        <p:spPr bwMode="auto">
          <a:xfrm>
            <a:off x="0" y="0"/>
            <a:ext cx="6071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bbatt\Dropbox\!ArchAnalysis\!Graphics\blog-matrix-there-is-no-spoon-the-matrix-15-years-later.gif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3949"/>
          <a:stretch/>
        </p:blipFill>
        <p:spPr bwMode="auto">
          <a:xfrm>
            <a:off x="0" y="0"/>
            <a:ext cx="31041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000" dirty="0" smtClean="0">
                <a:ln>
                  <a:solidFill>
                    <a:schemeClr val="tx2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Background</a:t>
            </a:r>
            <a:endParaRPr lang="en-US" sz="8000" dirty="0">
              <a:ln>
                <a:solidFill>
                  <a:schemeClr val="tx2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</a:endParaRPr>
          </a:p>
        </p:txBody>
      </p:sp>
      <p:sp>
        <p:nvSpPr>
          <p:cNvPr id="11" name="Title 12"/>
          <p:cNvSpPr txBox="1">
            <a:spLocks/>
          </p:cNvSpPr>
          <p:nvPr/>
        </p:nvSpPr>
        <p:spPr>
          <a:xfrm>
            <a:off x="152400" y="3200400"/>
            <a:ext cx="2831431" cy="635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n>
                  <a:solidFill>
                    <a:schemeClr val="tx2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Usable</a:t>
            </a:r>
            <a:endParaRPr lang="en-US" sz="3600" b="1" dirty="0">
              <a:ln>
                <a:solidFill>
                  <a:schemeClr val="tx2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</a:endParaRPr>
          </a:p>
        </p:txBody>
      </p:sp>
      <p:sp>
        <p:nvSpPr>
          <p:cNvPr id="12" name="Title 12"/>
          <p:cNvSpPr txBox="1">
            <a:spLocks/>
          </p:cNvSpPr>
          <p:nvPr/>
        </p:nvSpPr>
        <p:spPr>
          <a:xfrm>
            <a:off x="3172327" y="3251200"/>
            <a:ext cx="2831431" cy="635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n>
                  <a:solidFill>
                    <a:schemeClr val="tx2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Inexpensive</a:t>
            </a:r>
            <a:endParaRPr lang="en-US" sz="3600" b="1" dirty="0">
              <a:ln>
                <a:solidFill>
                  <a:schemeClr val="tx2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</a:endParaRPr>
          </a:p>
        </p:txBody>
      </p:sp>
      <p:sp>
        <p:nvSpPr>
          <p:cNvPr id="14" name="Title 12"/>
          <p:cNvSpPr txBox="1">
            <a:spLocks/>
          </p:cNvSpPr>
          <p:nvPr/>
        </p:nvSpPr>
        <p:spPr>
          <a:xfrm>
            <a:off x="6071937" y="3251200"/>
            <a:ext cx="3148263" cy="635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n>
                  <a:solidFill>
                    <a:schemeClr val="tx2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Distributable</a:t>
            </a:r>
            <a:endParaRPr lang="en-US" sz="3600" b="1" dirty="0">
              <a:ln>
                <a:solidFill>
                  <a:schemeClr val="tx2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</a:endParaRPr>
          </a:p>
        </p:txBody>
      </p:sp>
      <p:sp>
        <p:nvSpPr>
          <p:cNvPr id="2" name="PB"/>
          <p:cNvSpPr/>
          <p:nvPr/>
        </p:nvSpPr>
        <p:spPr>
          <a:xfrm>
            <a:off x="0" y="6705600"/>
            <a:ext cx="1567543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4457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bbatt\Dropbox\!ArchAnalysis\!Graphics\AAABQAQA-P6906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48" t="9290" r="5110" b="897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Brandon\Dropbox\!ArchAnalysis\!Graphics\white_space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0BBB7"/>
              </a:clrFrom>
              <a:clrTo>
                <a:srgbClr val="B0BBB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838200"/>
            <a:ext cx="8686800" cy="381000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31800"/>
            <a:ext cx="9067800" cy="1168400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Research</a:t>
            </a:r>
            <a:endParaRPr lang="en-US" sz="8000" dirty="0">
              <a:solidFill>
                <a:schemeClr val="tx2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</a:pPr>
            <a:r>
              <a:rPr lang="en-US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Battle of Little Bighorn (Benson 2000)</a:t>
            </a:r>
          </a:p>
          <a:p>
            <a:pPr>
              <a:buClrTx/>
            </a:pPr>
            <a:r>
              <a:rPr lang="en-US" b="1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Goal:</a:t>
            </a:r>
            <a:r>
              <a:rPr lang="en-US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Establish origin of five .40 caliber bullets</a:t>
            </a:r>
          </a:p>
          <a:p>
            <a:pPr>
              <a:buClrTx/>
            </a:pPr>
            <a:r>
              <a:rPr lang="en-US" b="1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Methodology:</a:t>
            </a:r>
            <a:r>
              <a:rPr lang="en-US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Cumulative </a:t>
            </a:r>
            <a:r>
              <a:rPr lang="en-US" dirty="0" err="1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viewshed</a:t>
            </a:r>
            <a:r>
              <a:rPr lang="en-US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+ effective weapon range</a:t>
            </a:r>
            <a:endParaRPr lang="en-US" dirty="0">
              <a:solidFill>
                <a:schemeClr val="tx2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" name="PB"/>
          <p:cNvSpPr/>
          <p:nvPr/>
        </p:nvSpPr>
        <p:spPr>
          <a:xfrm>
            <a:off x="0" y="6705600"/>
            <a:ext cx="1828800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batt\Dropbox\!ArchAnalysis\!Graphics\pea-ridge-artists-render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randon\Dropbox\!ArchAnalysis\!Graphics\white_space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0BBB7"/>
              </a:clrFrom>
              <a:clrTo>
                <a:srgbClr val="B0BBB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990600"/>
            <a:ext cx="8686800" cy="365760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31800"/>
            <a:ext cx="9067800" cy="1168400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Research</a:t>
            </a:r>
            <a:endParaRPr lang="en-US" sz="8000" dirty="0">
              <a:solidFill>
                <a:schemeClr val="tx2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</a:pPr>
            <a:r>
              <a:rPr lang="en-US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Battle of Pea Ridge (Drexler 2004)</a:t>
            </a:r>
          </a:p>
          <a:p>
            <a:pPr>
              <a:buClrTx/>
            </a:pPr>
            <a:r>
              <a:rPr lang="en-US" b="1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Goal:</a:t>
            </a:r>
            <a:r>
              <a:rPr lang="en-US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Model artillery capability from presumed locations</a:t>
            </a:r>
          </a:p>
          <a:p>
            <a:pPr>
              <a:buClrTx/>
            </a:pPr>
            <a:r>
              <a:rPr lang="en-US" b="1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Methodology:</a:t>
            </a:r>
            <a:r>
              <a:rPr lang="en-US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Linear regression of artillery canister shot scatters (Hanson and Rowe 1985).</a:t>
            </a:r>
            <a:endParaRPr lang="en-US" dirty="0">
              <a:solidFill>
                <a:schemeClr val="tx2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" name="PB"/>
          <p:cNvSpPr/>
          <p:nvPr/>
        </p:nvSpPr>
        <p:spPr>
          <a:xfrm>
            <a:off x="0" y="6705600"/>
            <a:ext cx="2090057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5853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661"/>
          <a:stretch/>
        </p:blipFill>
        <p:spPr bwMode="auto">
          <a:xfrm>
            <a:off x="438150" y="392906"/>
            <a:ext cx="8267700" cy="607218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31800"/>
            <a:ext cx="9067800" cy="1168400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Research</a:t>
            </a:r>
            <a:endParaRPr lang="en-US" sz="8000" dirty="0">
              <a:solidFill>
                <a:schemeClr val="tx2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PB"/>
          <p:cNvSpPr/>
          <p:nvPr/>
        </p:nvSpPr>
        <p:spPr>
          <a:xfrm>
            <a:off x="0" y="6705600"/>
            <a:ext cx="2351314" cy="1524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2841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Batt_1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D003AC8-209A-4321-A17C-1B7A206433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BBatt_1</Template>
  <TotalTime>1520</TotalTime>
  <Words>1011</Words>
  <Application>Microsoft Office PowerPoint</Application>
  <PresentationFormat>On-screen Show (4:3)</PresentationFormat>
  <Paragraphs>155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BBatt_1</vt:lpstr>
      <vt:lpstr>Modeling Small Arms Projectile Distribution on 18th and 19th Century Battlefields</vt:lpstr>
      <vt:lpstr>Presentation Outline</vt:lpstr>
      <vt:lpstr>Background</vt:lpstr>
      <vt:lpstr>Background</vt:lpstr>
      <vt:lpstr>Background</vt:lpstr>
      <vt:lpstr>Background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Research</vt:lpstr>
      <vt:lpstr>Battle of Ridgefield</vt:lpstr>
      <vt:lpstr>Battle of Ridgefield</vt:lpstr>
      <vt:lpstr>Battle of Ridgefield</vt:lpstr>
      <vt:lpstr>Battle of Ridgefield</vt:lpstr>
      <vt:lpstr>Model</vt:lpstr>
      <vt:lpstr>Model</vt:lpstr>
      <vt:lpstr>Model</vt:lpstr>
      <vt:lpstr>Model</vt:lpstr>
      <vt:lpstr>Model</vt:lpstr>
      <vt:lpstr>Model</vt:lpstr>
      <vt:lpstr>Model</vt:lpstr>
      <vt:lpstr>Model</vt:lpstr>
      <vt:lpstr>Slide 27</vt:lpstr>
      <vt:lpstr>Slide 28</vt:lpstr>
      <vt:lpstr>Slide 29</vt:lpstr>
      <vt:lpstr>Slide 30</vt:lpstr>
      <vt:lpstr>Slide 31</vt:lpstr>
      <vt:lpstr>Initial Results</vt:lpstr>
      <vt:lpstr>Slide 33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Small Arms Projectile Distribution on 18th and 19th Century Battlefields</dc:title>
  <dc:creator>Brandon</dc:creator>
  <cp:lastModifiedBy>Brandon</cp:lastModifiedBy>
  <cp:revision>192</cp:revision>
  <dcterms:created xsi:type="dcterms:W3CDTF">2014-04-19T14:15:10Z</dcterms:created>
  <dcterms:modified xsi:type="dcterms:W3CDTF">2014-05-07T03:36:03Z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TC028010599991</vt:lpwstr>
  </property>
</Properties>
</file>

<file path=userCustomization/customUI.xml><?xml version="1.0" encoding="utf-8"?>
<mso:customUI xmlns:mso="http://schemas.microsoft.com/office/2006/01/customui">
  <mso:ribbon>
    <mso:qat>
      <mso:documentControls>
        <mso:control idQ="mso:VisualBasic" visible="true"/>
      </mso:documentControls>
    </mso:qat>
  </mso:ribbon>
</mso:customUI>
</file>