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309" r:id="rId6"/>
    <p:sldId id="261" r:id="rId7"/>
    <p:sldId id="260" r:id="rId8"/>
    <p:sldId id="262" r:id="rId9"/>
    <p:sldId id="273" r:id="rId10"/>
    <p:sldId id="268" r:id="rId11"/>
    <p:sldId id="269" r:id="rId12"/>
    <p:sldId id="270" r:id="rId13"/>
    <p:sldId id="271" r:id="rId14"/>
    <p:sldId id="272" r:id="rId15"/>
    <p:sldId id="290" r:id="rId16"/>
    <p:sldId id="275" r:id="rId17"/>
    <p:sldId id="282" r:id="rId18"/>
    <p:sldId id="294" r:id="rId19"/>
    <p:sldId id="292" r:id="rId20"/>
    <p:sldId id="283" r:id="rId21"/>
    <p:sldId id="291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4" r:id="rId30"/>
    <p:sldId id="306" r:id="rId31"/>
    <p:sldId id="287" r:id="rId32"/>
    <p:sldId id="288" r:id="rId33"/>
    <p:sldId id="310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383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82" autoAdjust="0"/>
  </p:normalViewPr>
  <p:slideViewPr>
    <p:cSldViewPr>
      <p:cViewPr>
        <p:scale>
          <a:sx n="50" d="100"/>
          <a:sy n="50" d="100"/>
        </p:scale>
        <p:origin x="-1474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9458B-96CF-4C24-8A1C-27743802C4D9}" type="datetimeFigureOut">
              <a:rPr lang="en-US" smtClean="0"/>
              <a:t>12/19/2012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988AE-E794-459C-95CA-F803B58D6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88AE-E794-459C-95CA-F803B58D66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4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88AE-E794-459C-95CA-F803B58D66A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0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88AE-E794-459C-95CA-F803B58D66A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2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88AE-E794-459C-95CA-F803B58D66A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8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988AE-E794-459C-95CA-F803B58D66A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3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90000"/>
              </a:schemeClr>
            </a:gs>
            <a:gs pos="31000">
              <a:schemeClr val="tx2">
                <a:lumMod val="10000"/>
              </a:schemeClr>
            </a:gs>
            <a:gs pos="100000">
              <a:srgbClr val="383A4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Bison_skull_pile_edit.jpg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Bison_skull_pile_edit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Bison_skull_pile_edit.jpg" TargetMode="Externa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hyperlink" Target="http://commons.wikimedia.org/wiki/File:Bison_skull_pile_edit.jpg" TargetMode="External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Bison_skull_pile_edit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office.gc.ca/city/pages/ab-30_metric_e.html" TargetMode="External"/><Relationship Id="rId2" Type="http://schemas.openxmlformats.org/officeDocument/2006/relationships/hyperlink" Target="http://www.cprc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Bison_skull_pile_edit.jpg" TargetMode="External"/><Relationship Id="rId4" Type="http://schemas.openxmlformats.org/officeDocument/2006/relationships/hyperlink" Target="http://www.unl.edu/plains/about/map.s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315200" cy="41210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656" cy="6858000"/>
          </a:xfrm>
          <a:prstGeom prst="rect">
            <a:avLst/>
          </a:prstGeom>
          <a:effectLst>
            <a:glow rad="127000">
              <a:schemeClr val="tx2">
                <a:lumMod val="25000"/>
              </a:schemeClr>
            </a:glow>
            <a:outerShdw blurRad="50800" dist="50800" dir="5400000" sx="101000" sy="101000" algn="ctr" rotWithShape="0">
              <a:srgbClr val="660033"/>
            </a:outerShdw>
            <a:softEdge rad="190500"/>
          </a:effectLst>
        </p:spPr>
      </p:pic>
      <p:sp>
        <p:nvSpPr>
          <p:cNvPr id="9" name="TextBox 8"/>
          <p:cNvSpPr txBox="1"/>
          <p:nvPr/>
        </p:nvSpPr>
        <p:spPr>
          <a:xfrm>
            <a:off x="198828" y="6096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383A46"/>
                  </a:solidFill>
                </a:ln>
                <a:solidFill>
                  <a:srgbClr val="660033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43000"/>
                    </a:schemeClr>
                  </a:outerShdw>
                </a:effectLst>
              </a:rPr>
              <a:t>A GIS Model of Archaeological Site Distribution on the Northern Great Plains of Alberta</a:t>
            </a:r>
            <a:endParaRPr lang="en-US" sz="3600" b="1" dirty="0">
              <a:ln>
                <a:solidFill>
                  <a:srgbClr val="383A46"/>
                </a:solidFill>
              </a:ln>
              <a:solidFill>
                <a:srgbClr val="660033"/>
              </a:solidFill>
              <a:effectLst>
                <a:outerShdw blurRad="38100" dist="38100" dir="2700000" algn="tl">
                  <a:schemeClr val="accent5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714945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Tobi Baugh</a:t>
            </a:r>
          </a:p>
          <a:p>
            <a:pPr lvl="0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Capstone Proposal Presentation.  </a:t>
            </a:r>
          </a:p>
          <a:p>
            <a:pPr lvl="0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18, 2012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62689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 – Tim Murtha</a:t>
            </a:r>
            <a:endParaRPr 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2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of 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b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Plains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600200"/>
            <a:ext cx="41148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Physical </a:t>
            </a:r>
            <a:r>
              <a:rPr lang="en-US" sz="2000" dirty="0"/>
              <a:t>characteristics that combine to create this unique environment </a:t>
            </a:r>
            <a:r>
              <a:rPr lang="en-US" sz="2000" dirty="0" smtClean="0"/>
              <a:t>are:</a:t>
            </a:r>
          </a:p>
          <a:p>
            <a:pPr lvl="1"/>
            <a:r>
              <a:rPr lang="en-US" sz="2000" dirty="0" smtClean="0"/>
              <a:t>Landforms</a:t>
            </a:r>
          </a:p>
          <a:p>
            <a:pPr lvl="1"/>
            <a:r>
              <a:rPr lang="en-US" sz="2000" dirty="0" smtClean="0"/>
              <a:t>Climate</a:t>
            </a:r>
          </a:p>
          <a:p>
            <a:pPr lvl="1"/>
            <a:r>
              <a:rPr lang="en-US" sz="2000" dirty="0" smtClean="0"/>
              <a:t>Flora </a:t>
            </a:r>
            <a:r>
              <a:rPr lang="en-US" sz="2000" dirty="0"/>
              <a:t>and fauna.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Demands </a:t>
            </a:r>
            <a:r>
              <a:rPr lang="en-US" sz="2000" dirty="0"/>
              <a:t>of living in this environment </a:t>
            </a:r>
            <a:r>
              <a:rPr lang="en-US" sz="2000" dirty="0" smtClean="0"/>
              <a:t>created </a:t>
            </a:r>
            <a:r>
              <a:rPr lang="en-US" sz="2000" dirty="0"/>
              <a:t>similar </a:t>
            </a:r>
            <a:r>
              <a:rPr lang="en-US" sz="2000" dirty="0" smtClean="0"/>
              <a:t>cultural / economic adaptations </a:t>
            </a:r>
            <a:r>
              <a:rPr lang="en-US" sz="2000" dirty="0"/>
              <a:t>throughout </a:t>
            </a:r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 smtClean="0"/>
              <a:t>Northern </a:t>
            </a:r>
            <a:r>
              <a:rPr lang="en-US" sz="2000" dirty="0"/>
              <a:t>Great Plains. 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05" y="4191000"/>
            <a:ext cx="36576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90800"/>
            <a:ext cx="2272284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16" y="1219200"/>
            <a:ext cx="3556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6514216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Source:   </a:t>
            </a:r>
            <a:r>
              <a:rPr lang="en-US" sz="1400" dirty="0" smtClean="0">
                <a:hlinkClick r:id="rId5"/>
              </a:rPr>
              <a:t>Wikimedia Commons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301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Landforms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5410200" cy="5852161"/>
          </a:xfrm>
        </p:spPr>
        <p:txBody>
          <a:bodyPr>
            <a:noAutofit/>
          </a:bodyPr>
          <a:lstStyle/>
          <a:p>
            <a:r>
              <a:rPr lang="en-US" sz="2000" dirty="0" smtClean="0"/>
              <a:t>Landscape </a:t>
            </a:r>
            <a:r>
              <a:rPr lang="en-US" sz="2000" dirty="0"/>
              <a:t>is dominated by </a:t>
            </a:r>
            <a:r>
              <a:rPr lang="en-US" sz="2000" dirty="0" smtClean="0"/>
              <a:t>flat </a:t>
            </a:r>
            <a:r>
              <a:rPr lang="en-US" sz="2000" dirty="0"/>
              <a:t>topography that is composed of thick, horizontal sedimentary </a:t>
            </a:r>
            <a:r>
              <a:rPr lang="en-US" sz="2000" dirty="0" smtClean="0"/>
              <a:t>layers and </a:t>
            </a:r>
            <a:r>
              <a:rPr lang="en-US" sz="2000" dirty="0"/>
              <a:t>rise </a:t>
            </a:r>
            <a:r>
              <a:rPr lang="en-US" sz="2000" dirty="0" smtClean="0"/>
              <a:t>2,000 – 3000 ft. above sea level</a:t>
            </a:r>
          </a:p>
          <a:p>
            <a:pPr marL="45720" indent="0">
              <a:buNone/>
            </a:pPr>
            <a:endParaRPr lang="en-US" sz="2000" dirty="0" smtClean="0"/>
          </a:p>
          <a:p>
            <a:r>
              <a:rPr lang="en-US" sz="2000" dirty="0" smtClean="0"/>
              <a:t>Localized </a:t>
            </a:r>
            <a:r>
              <a:rPr lang="en-US" sz="2000" dirty="0"/>
              <a:t>topographical features </a:t>
            </a:r>
            <a:r>
              <a:rPr lang="en-US" sz="2000" dirty="0" smtClean="0"/>
              <a:t>break </a:t>
            </a:r>
            <a:r>
              <a:rPr lang="en-US" sz="2000" dirty="0"/>
              <a:t>up the monotony of the flat prairie lands and are created </a:t>
            </a:r>
            <a:r>
              <a:rPr lang="en-US" sz="2000" dirty="0" smtClean="0"/>
              <a:t>by depositional &amp; </a:t>
            </a:r>
            <a:r>
              <a:rPr lang="en-US" sz="2000" dirty="0"/>
              <a:t>erosional processes.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Depositional </a:t>
            </a:r>
            <a:r>
              <a:rPr lang="en-US" sz="2000" dirty="0"/>
              <a:t>landscapes </a:t>
            </a:r>
            <a:r>
              <a:rPr lang="en-US" sz="2000" dirty="0" smtClean="0"/>
              <a:t>are </a:t>
            </a:r>
            <a:r>
              <a:rPr lang="en-US" sz="2000" dirty="0"/>
              <a:t>represented as low, rolling terrain (hummocky till plains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Erosional landscapes </a:t>
            </a:r>
            <a:r>
              <a:rPr lang="en-US" sz="2000" dirty="0"/>
              <a:t>are represented by </a:t>
            </a:r>
            <a:r>
              <a:rPr lang="en-US" sz="2000" dirty="0" smtClean="0"/>
              <a:t>coulees - deep </a:t>
            </a:r>
            <a:r>
              <a:rPr lang="en-US" sz="2000" dirty="0"/>
              <a:t>channels that cut across the plains and offer some protection from the elements.  </a:t>
            </a: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06" y="762000"/>
            <a:ext cx="3358268" cy="225004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603625" cy="32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5027" y="3124200"/>
            <a:ext cx="3388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Source:   </a:t>
            </a:r>
            <a:r>
              <a:rPr lang="en-US" sz="1400" dirty="0" smtClean="0">
                <a:hlinkClick r:id="rId4"/>
              </a:rPr>
              <a:t>Wikimedia Commons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535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199" y="990600"/>
            <a:ext cx="5102017" cy="5166361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climate </a:t>
            </a:r>
            <a:r>
              <a:rPr lang="en-US" sz="2000" dirty="0" smtClean="0"/>
              <a:t>is </a:t>
            </a:r>
            <a:r>
              <a:rPr lang="en-US" sz="2000" dirty="0"/>
              <a:t>characterized by low precipitation, temperature extremes and short growing </a:t>
            </a:r>
            <a:r>
              <a:rPr lang="en-US" sz="2000" dirty="0" smtClean="0"/>
              <a:t>seasons</a:t>
            </a:r>
          </a:p>
          <a:p>
            <a:pPr marL="45720" indent="0">
              <a:buNone/>
            </a:pPr>
            <a:endParaRPr lang="en-US" sz="2000" dirty="0"/>
          </a:p>
          <a:p>
            <a:r>
              <a:rPr lang="en-US" sz="2000" dirty="0" smtClean="0"/>
              <a:t>Cold </a:t>
            </a:r>
            <a:r>
              <a:rPr lang="en-US" sz="2000" dirty="0"/>
              <a:t>winters are </a:t>
            </a:r>
            <a:r>
              <a:rPr lang="en-US" sz="2000" dirty="0" smtClean="0"/>
              <a:t>alleviated </a:t>
            </a:r>
            <a:r>
              <a:rPr lang="en-US" sz="2000" dirty="0"/>
              <a:t>by  an intermittent </a:t>
            </a:r>
            <a:r>
              <a:rPr lang="en-US" sz="2000" dirty="0" smtClean="0"/>
              <a:t>phenomenon </a:t>
            </a:r>
            <a:r>
              <a:rPr lang="en-US" sz="2000" dirty="0"/>
              <a:t>known as the </a:t>
            </a:r>
            <a:r>
              <a:rPr lang="en-US" sz="2000" i="1" dirty="0"/>
              <a:t>Chinook </a:t>
            </a:r>
            <a:r>
              <a:rPr lang="en-US" sz="2000" i="1" dirty="0" smtClean="0"/>
              <a:t>Winds, which </a:t>
            </a:r>
            <a:r>
              <a:rPr lang="en-US" sz="2000" dirty="0"/>
              <a:t>are warming winds unique to this region </a:t>
            </a:r>
            <a:r>
              <a:rPr lang="en-US" sz="2000" dirty="0" smtClean="0"/>
              <a:t>that  raise </a:t>
            </a:r>
            <a:r>
              <a:rPr lang="en-US" sz="2000" dirty="0"/>
              <a:t>temperatures </a:t>
            </a:r>
            <a:r>
              <a:rPr lang="en-US" sz="2000" dirty="0" smtClean="0"/>
              <a:t>dramatically.  </a:t>
            </a:r>
          </a:p>
          <a:p>
            <a:pPr marL="45720" indent="0">
              <a:buNone/>
            </a:pPr>
            <a:endParaRPr lang="en-US" sz="2000" dirty="0"/>
          </a:p>
          <a:p>
            <a:r>
              <a:rPr lang="en-US" sz="2000" dirty="0" smtClean="0"/>
              <a:t>Situated </a:t>
            </a:r>
            <a:r>
              <a:rPr lang="en-US" sz="2000" dirty="0"/>
              <a:t>within the </a:t>
            </a:r>
            <a:r>
              <a:rPr lang="en-US" sz="2000" i="1" dirty="0"/>
              <a:t>Palliser's Triangle</a:t>
            </a:r>
            <a:r>
              <a:rPr lang="en-US" sz="2000" dirty="0"/>
              <a:t>, the driest part of the Canadian prairies that </a:t>
            </a:r>
            <a:r>
              <a:rPr lang="en-US" sz="2000" dirty="0" smtClean="0"/>
              <a:t>are </a:t>
            </a:r>
            <a:r>
              <a:rPr lang="en-US" sz="2000" dirty="0"/>
              <a:t>prone to drought </a:t>
            </a:r>
            <a:r>
              <a:rPr lang="en-US" sz="2000" dirty="0" smtClean="0"/>
              <a:t> and have an </a:t>
            </a:r>
            <a:r>
              <a:rPr lang="en-US" sz="2000" dirty="0"/>
              <a:t>annual water </a:t>
            </a:r>
            <a:r>
              <a:rPr lang="en-US" sz="2000" dirty="0" smtClean="0"/>
              <a:t>deficit</a:t>
            </a:r>
          </a:p>
          <a:p>
            <a:pPr marL="4572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69798"/>
            <a:ext cx="3856332" cy="20310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97" y="914400"/>
            <a:ext cx="4147709" cy="293361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6442268"/>
            <a:ext cx="592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 Source:   CPRC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199" y="3848015"/>
            <a:ext cx="592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 Environment Canada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368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952"/>
            <a:ext cx="7315200" cy="1154097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Flora</a:t>
            </a: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056" y="1066800"/>
            <a:ext cx="6268720" cy="5013961"/>
          </a:xfrm>
        </p:spPr>
        <p:txBody>
          <a:bodyPr>
            <a:noAutofit/>
          </a:bodyPr>
          <a:lstStyle/>
          <a:p>
            <a:r>
              <a:rPr lang="en-US" sz="2000" dirty="0" smtClean="0"/>
              <a:t>natural </a:t>
            </a:r>
            <a:r>
              <a:rPr lang="en-US" sz="2000" dirty="0"/>
              <a:t>vegetation </a:t>
            </a:r>
            <a:r>
              <a:rPr lang="en-US" sz="2000" dirty="0" smtClean="0"/>
              <a:t>consists </a:t>
            </a:r>
            <a:r>
              <a:rPr lang="en-US" sz="2000" dirty="0"/>
              <a:t>mainly of mixed prairie </a:t>
            </a:r>
            <a:r>
              <a:rPr lang="en-US" sz="2000" dirty="0" smtClean="0"/>
              <a:t>grasses</a:t>
            </a:r>
          </a:p>
          <a:p>
            <a:r>
              <a:rPr lang="en-US" sz="2000" dirty="0" smtClean="0"/>
              <a:t>Fescue </a:t>
            </a:r>
            <a:r>
              <a:rPr lang="en-US" sz="2000" dirty="0"/>
              <a:t>prairie is found in areas that have increased precipitation as a result of higher altitudes and </a:t>
            </a:r>
            <a:endParaRPr lang="en-US" sz="2000" dirty="0" smtClean="0"/>
          </a:p>
          <a:p>
            <a:r>
              <a:rPr lang="en-US" sz="2000" dirty="0" smtClean="0"/>
              <a:t>Xeric </a:t>
            </a:r>
            <a:r>
              <a:rPr lang="en-US" sz="2000" dirty="0"/>
              <a:t>grasses are found in </a:t>
            </a:r>
            <a:r>
              <a:rPr lang="en-US" sz="2000" dirty="0" smtClean="0"/>
              <a:t>the </a:t>
            </a:r>
            <a:r>
              <a:rPr lang="en-US" sz="2000" dirty="0"/>
              <a:t>drier </a:t>
            </a:r>
            <a:r>
              <a:rPr lang="en-US" sz="2000" dirty="0" smtClean="0"/>
              <a:t>southeast 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hrubs </a:t>
            </a:r>
            <a:r>
              <a:rPr lang="en-US" sz="2000" dirty="0"/>
              <a:t>and trees such as willow and </a:t>
            </a:r>
            <a:r>
              <a:rPr lang="en-US" sz="2000" dirty="0" smtClean="0"/>
              <a:t>cottonwood are </a:t>
            </a:r>
            <a:r>
              <a:rPr lang="en-US" sz="2000" dirty="0"/>
              <a:t>only found in moist, protected areas, such as river valleys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0" y="4226306"/>
            <a:ext cx="325539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43000"/>
            <a:ext cx="24130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26306"/>
            <a:ext cx="3276600" cy="2457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599" y="6503228"/>
            <a:ext cx="592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Source:   </a:t>
            </a:r>
            <a:r>
              <a:rPr lang="en-US" sz="1400" dirty="0" smtClean="0">
                <a:hlinkClick r:id="rId5"/>
              </a:rPr>
              <a:t>Wikimedia Commons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319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778" y="-152400"/>
            <a:ext cx="7315200" cy="115409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Fauna</a:t>
            </a: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0189" y="6170208"/>
            <a:ext cx="990600" cy="365125"/>
          </a:xfrm>
        </p:spPr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33270" y="1066800"/>
            <a:ext cx="9177270" cy="5333999"/>
          </a:xfrm>
        </p:spPr>
        <p:txBody>
          <a:bodyPr>
            <a:normAutofit/>
          </a:bodyPr>
          <a:lstStyle/>
          <a:p>
            <a:r>
              <a:rPr lang="en-US" sz="2400" dirty="0"/>
              <a:t>Prior to European contact, the animal most numerous on the plains was the </a:t>
            </a:r>
            <a:r>
              <a:rPr lang="en-US" sz="2400" dirty="0" smtClean="0"/>
              <a:t>bison.</a:t>
            </a:r>
          </a:p>
          <a:p>
            <a:r>
              <a:rPr lang="en-US" sz="2400" dirty="0" smtClean="0"/>
              <a:t>Other pre-contact fauna include </a:t>
            </a:r>
            <a:r>
              <a:rPr lang="en-US" sz="2400" dirty="0"/>
              <a:t>the wapiti, deer, pronghorn </a:t>
            </a:r>
            <a:r>
              <a:rPr lang="en-US" sz="2400" dirty="0" smtClean="0"/>
              <a:t>, </a:t>
            </a:r>
            <a:r>
              <a:rPr lang="en-US" sz="2400" dirty="0"/>
              <a:t>bear, coyote, swift fox, bobcat, beaver and </a:t>
            </a:r>
            <a:r>
              <a:rPr lang="en-US" sz="2400" dirty="0" smtClean="0"/>
              <a:t>muskrat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5" y="4708918"/>
            <a:ext cx="2248348" cy="2072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80" y="3880777"/>
            <a:ext cx="1523999" cy="1198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89" y="3156466"/>
            <a:ext cx="1965960" cy="1310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r="7824" b="8197"/>
          <a:stretch/>
        </p:blipFill>
        <p:spPr>
          <a:xfrm>
            <a:off x="4552240" y="3129437"/>
            <a:ext cx="1848560" cy="14398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83" y="5452658"/>
            <a:ext cx="3471069" cy="13291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2" y="4460667"/>
            <a:ext cx="2095500" cy="13944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89" y="5064415"/>
            <a:ext cx="1741916" cy="13047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97" y="4148645"/>
            <a:ext cx="1740925" cy="13040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514216"/>
            <a:ext cx="592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Source:   </a:t>
            </a:r>
            <a:r>
              <a:rPr lang="en-US" sz="1400" dirty="0" smtClean="0">
                <a:hlinkClick r:id="rId11"/>
              </a:rPr>
              <a:t>Wikimedia Commons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529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1429"/>
            <a:ext cx="9175376" cy="90665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FAUNA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762000"/>
            <a:ext cx="7910603" cy="6049005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1214735"/>
            <a:ext cx="3528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Prior to European contact, bison were estimated as high as 6 million (Indiana.edu)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599" y="6503228"/>
            <a:ext cx="592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Source:   </a:t>
            </a:r>
            <a:r>
              <a:rPr lang="en-US" sz="1400" dirty="0" smtClean="0">
                <a:hlinkClick r:id="rId4"/>
              </a:rPr>
              <a:t>Wikimedia Commons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53435" y="5983069"/>
            <a:ext cx="352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Pile of bison skulls in 1876,</a:t>
            </a:r>
          </a:p>
          <a:p>
            <a:r>
              <a:rPr lang="en-US" b="1" dirty="0" smtClean="0"/>
              <a:t>waiting to be ground for fertilizer.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17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1200" y="228600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Prehistory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12/19/2012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4387" y="1371600"/>
            <a:ext cx="4038600" cy="472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prehistory </a:t>
            </a:r>
            <a:r>
              <a:rPr lang="en-US" sz="2000" dirty="0"/>
              <a:t>of the </a:t>
            </a:r>
            <a:r>
              <a:rPr lang="en-US" sz="2000" dirty="0" smtClean="0"/>
              <a:t>Northern </a:t>
            </a:r>
            <a:r>
              <a:rPr lang="en-US" sz="2000" dirty="0"/>
              <a:t>Great Plains region is </a:t>
            </a:r>
            <a:r>
              <a:rPr lang="en-US" sz="2000" dirty="0" smtClean="0"/>
              <a:t>organized </a:t>
            </a:r>
            <a:r>
              <a:rPr lang="en-US" sz="2000" dirty="0"/>
              <a:t>according to the morphological changes in the projectile points through </a:t>
            </a:r>
            <a:r>
              <a:rPr lang="en-US" sz="2000" dirty="0" smtClean="0"/>
              <a:t>time.</a:t>
            </a:r>
          </a:p>
          <a:p>
            <a:endParaRPr lang="en-US" sz="2000" dirty="0" smtClean="0"/>
          </a:p>
          <a:p>
            <a:r>
              <a:rPr lang="en-US" sz="2000" dirty="0" smtClean="0"/>
              <a:t>In general, the change </a:t>
            </a:r>
            <a:r>
              <a:rPr lang="en-US" sz="2000" dirty="0"/>
              <a:t>in form can be </a:t>
            </a:r>
            <a:r>
              <a:rPr lang="en-US" sz="2000" dirty="0" smtClean="0"/>
              <a:t>described as an alteration  </a:t>
            </a:r>
            <a:r>
              <a:rPr lang="en-US" sz="2000" dirty="0"/>
              <a:t>in use and </a:t>
            </a:r>
            <a:r>
              <a:rPr lang="en-US" sz="2000" dirty="0" smtClean="0"/>
              <a:t>style:</a:t>
            </a:r>
          </a:p>
          <a:p>
            <a:pPr marL="0" indent="0">
              <a:buNone/>
            </a:pPr>
            <a:r>
              <a:rPr lang="en-US" sz="2000" dirty="0" smtClean="0"/>
              <a:t>from </a:t>
            </a:r>
            <a:r>
              <a:rPr lang="en-US" sz="2000" u="sng" dirty="0"/>
              <a:t>spear</a:t>
            </a:r>
            <a:r>
              <a:rPr lang="en-US" sz="2000" dirty="0"/>
              <a:t> to </a:t>
            </a:r>
            <a:r>
              <a:rPr lang="en-US" sz="2000" u="sng" dirty="0" smtClean="0"/>
              <a:t>dart </a:t>
            </a:r>
            <a:r>
              <a:rPr lang="en-US" sz="2000" dirty="0" smtClean="0"/>
              <a:t>(using an atlatl) </a:t>
            </a:r>
            <a:r>
              <a:rPr lang="en-US" sz="2000" dirty="0"/>
              <a:t>to </a:t>
            </a:r>
            <a:r>
              <a:rPr lang="en-US" sz="2000" u="sng" dirty="0"/>
              <a:t>arrow</a:t>
            </a:r>
            <a:r>
              <a:rPr lang="en-US" sz="20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38" y="0"/>
            <a:ext cx="49509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8962" y="6488668"/>
            <a:ext cx="259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 Peck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9248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Archaeological site  inventory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9916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archeological record of </a:t>
            </a:r>
            <a:r>
              <a:rPr lang="en-US" sz="2000" dirty="0" smtClean="0"/>
              <a:t>Alberta contains </a:t>
            </a:r>
            <a:r>
              <a:rPr lang="en-US" sz="2000" dirty="0"/>
              <a:t>over 30,000 site  records that date back to the first archaeological excavations </a:t>
            </a:r>
            <a:r>
              <a:rPr lang="en-US" sz="2000" dirty="0" smtClean="0"/>
              <a:t>on the Great Plains in </a:t>
            </a:r>
            <a:r>
              <a:rPr lang="en-US" sz="2000" dirty="0"/>
              <a:t>the 1950’s. 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database has grown rapidly since 1973 when Historical Resource Impact </a:t>
            </a:r>
            <a:r>
              <a:rPr lang="en-US" sz="2000" dirty="0" smtClean="0"/>
              <a:t>Assessments (HRIA) </a:t>
            </a:r>
            <a:r>
              <a:rPr lang="en-US" sz="2000" dirty="0"/>
              <a:t>became </a:t>
            </a:r>
            <a:r>
              <a:rPr lang="en-US" sz="2000" dirty="0" smtClean="0"/>
              <a:t>mandatory . 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quality </a:t>
            </a:r>
            <a:r>
              <a:rPr lang="en-US" sz="2000" dirty="0" smtClean="0"/>
              <a:t>of the database is determined </a:t>
            </a:r>
            <a:r>
              <a:rPr lang="en-US" sz="2000" dirty="0"/>
              <a:t>by the accuracy of many factors that are beyond control, such as the accurate initial recording, </a:t>
            </a:r>
            <a:r>
              <a:rPr lang="en-US" sz="2000" dirty="0" smtClean="0"/>
              <a:t>entry and  management </a:t>
            </a:r>
            <a:r>
              <a:rPr lang="en-US" sz="2000" dirty="0"/>
              <a:t>of the data. 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Example of Alberta inventory records (with coordinates removed):</a:t>
            </a: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87203"/>
              </p:ext>
            </p:extLst>
          </p:nvPr>
        </p:nvGraphicFramePr>
        <p:xfrm>
          <a:off x="609600" y="4038600"/>
          <a:ext cx="7924799" cy="2518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8243"/>
                <a:gridCol w="1082294"/>
                <a:gridCol w="1212263"/>
                <a:gridCol w="832070"/>
                <a:gridCol w="1671544"/>
                <a:gridCol w="2068385"/>
              </a:tblGrid>
              <a:tr h="187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BORDEN_NO_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SITE_CLASS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SITE_CONTENT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SITE_TYPE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FEATURES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CULTURE_AGE</a:t>
                      </a:r>
                      <a:endParaRPr lang="en-US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  <a:tr h="353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DgOu-70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surface, subsurface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campsite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hearth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undetermined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  <a:tr h="18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DgOu-71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subsurface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campsite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hearth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undetermined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  <a:tr h="18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DgOu-72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surface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homestead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foundation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  <a:tr h="18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DgOu-73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surface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isolated find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undetermined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  <a:tr h="18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DgOu-74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surface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isolated find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undetermined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  <a:tr h="18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DgOu-75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surface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stone feature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stone circle, stone arc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undetermined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  <a:tr h="18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DgOu-76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surface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stone feature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stone circle, cairn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undetermined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  <a:tr h="18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DgOu-77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surface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stone feature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stone circle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undetermined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  <a:tr h="18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DgOu-79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surface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campsite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undetermined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  <a:tr h="18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DgOv-1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surface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killsite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bison jump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  <a:tr h="353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DgOv-2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prehistoric; 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subsurface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rock art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pictograph; petroglyph; hearth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Middle Prehistoric; Middle Prehistoric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7215" marR="7215" marT="721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9400" y="655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(Source: Alberta Culture)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br>
              <a:rPr lang="en-US" sz="4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8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b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34404"/>
            <a:ext cx="6781800" cy="570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9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79248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800" y="838200"/>
            <a:ext cx="7924800" cy="6096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Predictive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Archaeological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Resource Management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Scope &amp; Study Area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Archaeological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Inventory of Alberta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 Independent Variables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Analysis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Building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 Products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 Timeline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Anticipated Results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6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unit resolution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25237" y="3785060"/>
            <a:ext cx="1981200" cy="6501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Low </a:t>
            </a:r>
            <a:r>
              <a:rPr lang="en-US" sz="2000" dirty="0"/>
              <a:t>resolution models are quicker and less expensive </a:t>
            </a:r>
            <a:r>
              <a:rPr lang="en-US" sz="2000" dirty="0" smtClean="0"/>
              <a:t> </a:t>
            </a:r>
            <a:r>
              <a:rPr lang="en-US" sz="2000" dirty="0"/>
              <a:t>but </a:t>
            </a:r>
            <a:r>
              <a:rPr lang="en-US" sz="2000" dirty="0" smtClean="0"/>
              <a:t>generate lower </a:t>
            </a:r>
            <a:r>
              <a:rPr lang="en-US" sz="2000" dirty="0"/>
              <a:t>precisional </a:t>
            </a:r>
            <a:r>
              <a:rPr lang="en-US" sz="2000" dirty="0" smtClean="0"/>
              <a:t>accuracy.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76" y="3895726"/>
            <a:ext cx="4495801" cy="25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76137" y="3808927"/>
            <a:ext cx="2207466" cy="647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High resolution models are more expensive and time consuming  but generate higher precision results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1066800"/>
            <a:ext cx="8763000" cy="5935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Procurement of datasets that will determine the size of the land unit of study. </a:t>
            </a:r>
          </a:p>
          <a:p>
            <a:r>
              <a:rPr lang="en-US" sz="2000" dirty="0" smtClean="0"/>
              <a:t>In general, high resolution GIS models have parcel sizes less than 4 ha (10 acres) and low resolution models use parcels as large as  100 ha (250 acres), (Mn Model 200?). </a:t>
            </a:r>
          </a:p>
          <a:p>
            <a:r>
              <a:rPr lang="en-US" sz="2000" dirty="0" smtClean="0"/>
              <a:t>There are advantages and disadvantages to both: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63246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(Adapted from: DiBiase 2012)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45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52211" y="5791200"/>
            <a:ext cx="8915400" cy="11417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Currently, I have obtained the datasets at 30 metres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(100 ft.)</a:t>
            </a:r>
            <a:r>
              <a:rPr lang="en-US" sz="2000" baseline="30000" dirty="0" smtClean="0"/>
              <a:t> </a:t>
            </a:r>
            <a:r>
              <a:rPr lang="en-US" sz="2000" dirty="0"/>
              <a:t>resolution</a:t>
            </a:r>
          </a:p>
          <a:p>
            <a:endParaRPr lang="en-US" sz="2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7379" y="381000"/>
            <a:ext cx="79248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unit resolution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991583" y="4703763"/>
            <a:ext cx="4114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pic>
        <p:nvPicPr>
          <p:cNvPr id="4177" name="Picture 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77571"/>
            <a:ext cx="5754359" cy="428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8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3027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 primary </a:t>
            </a: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datasets</a:t>
            </a:r>
            <a:b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r="-18930"/>
          <a:stretch/>
        </p:blipFill>
        <p:spPr bwMode="auto">
          <a:xfrm>
            <a:off x="4389120" y="857518"/>
            <a:ext cx="4267200" cy="580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52400" y="1828800"/>
            <a:ext cx="42672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Determination of environmental variables  based on  the existing state of knowledge of  settlement patterns in the prehistoric Northern Great Plains (determined by literature review), </a:t>
            </a:r>
          </a:p>
        </p:txBody>
      </p:sp>
    </p:spTree>
    <p:extLst>
      <p:ext uri="{BB962C8B-B14F-4D97-AF65-F5344CB8AC3E}">
        <p14:creationId xmlns:p14="http://schemas.microsoft.com/office/powerpoint/2010/main" val="39439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8683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Derive secondary datasets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sz="quarter" idx="13"/>
          </p:nvPr>
        </p:nvSpPr>
        <p:spPr>
          <a:xfrm>
            <a:off x="3810000" y="1066800"/>
            <a:ext cx="5029200" cy="699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 prehistoric camp sites and buffer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343400" y="2743200"/>
            <a:ext cx="5029200" cy="69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Derived from DEM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1715631"/>
            <a:ext cx="748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 smtClean="0"/>
              <a:t>}</a:t>
            </a:r>
            <a:endParaRPr lang="en-US" sz="140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931920" y="4495800"/>
            <a:ext cx="5029200" cy="699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 zones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896503" y="5257800"/>
            <a:ext cx="5029200" cy="69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soil types</a:t>
            </a:r>
            <a:endParaRPr lang="en-US" sz="2000" b="1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886200" y="6082048"/>
            <a:ext cx="5029200" cy="69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Grasses vs. woodlands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923640"/>
            <a:ext cx="2499360" cy="582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5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078533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Quantify relationship between </a:t>
            </a: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 </a:t>
            </a: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</a:t>
            </a:r>
            <a:b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-2143"/>
          <a:stretch/>
        </p:blipFill>
        <p:spPr bwMode="auto">
          <a:xfrm>
            <a:off x="2270760" y="1219200"/>
            <a:ext cx="649224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5772" y="1492984"/>
            <a:ext cx="2802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Intersect the environmental variables and archaeological site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37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534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environmental variables 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5772" y="1492984"/>
            <a:ext cx="2802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838200"/>
            <a:ext cx="3900487" cy="596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9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analysis for Identification of Significant Variables and their classes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-14191"/>
          <a:stretch/>
        </p:blipFill>
        <p:spPr bwMode="auto">
          <a:xfrm>
            <a:off x="2688307" y="1371600"/>
            <a:ext cx="554129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8172" y="1492984"/>
            <a:ext cx="2802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a statistical analysis to identify the significant variable classes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4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analysis to calculate  Weighting of Significant Variables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r="-12463"/>
          <a:stretch/>
        </p:blipFill>
        <p:spPr bwMode="auto">
          <a:xfrm>
            <a:off x="2584441" y="1207910"/>
            <a:ext cx="5797559" cy="557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5772" y="1492984"/>
            <a:ext cx="2802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regression analysis to calculate weight of significant  variable classes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50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48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 building - the </a:t>
            </a: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weighted sum of significant variables</a:t>
            </a:r>
            <a:b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839200" cy="96464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38200" y="35814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model will be designed as a formula that will allow for the dynamic inclusion of new archaeological data, as it becomes available.  </a:t>
            </a:r>
          </a:p>
          <a:p>
            <a:endParaRPr lang="en-US" sz="2000" b="1" dirty="0"/>
          </a:p>
          <a:p>
            <a:r>
              <a:rPr lang="en-US" sz="2000" b="1" dirty="0"/>
              <a:t>Static thematic maps can also be produced at any point in time to symbolize all lands within the region as having either:  high, moderate or low archaeological site distribution potential.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50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of model and </a:t>
            </a: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Re-iteration</a:t>
            </a: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Establishing </a:t>
            </a:r>
            <a:r>
              <a:rPr lang="en-US" sz="2000" b="1" dirty="0"/>
              <a:t>Model Error with resampling methods </a:t>
            </a:r>
            <a:r>
              <a:rPr lang="en-US" sz="2000" b="1" dirty="0" smtClean="0"/>
              <a:t>will quantify uncertainty </a:t>
            </a:r>
            <a:r>
              <a:rPr lang="en-US" sz="2000" b="1" dirty="0"/>
              <a:t>of the </a:t>
            </a:r>
            <a:r>
              <a:rPr lang="en-US" sz="2000" b="1" dirty="0" smtClean="0"/>
              <a:t>prediction</a:t>
            </a:r>
          </a:p>
          <a:p>
            <a:pPr lvl="1"/>
            <a:r>
              <a:rPr lang="en-US" sz="2000" b="1" dirty="0" smtClean="0"/>
              <a:t>Split </a:t>
            </a:r>
            <a:r>
              <a:rPr lang="en-US" sz="2000" b="1" dirty="0"/>
              <a:t>sampling – withholds 50% of data available to measure predictive ability of the other 50%.  </a:t>
            </a:r>
            <a:endParaRPr lang="en-US" sz="2000" b="1" dirty="0" smtClean="0"/>
          </a:p>
          <a:p>
            <a:pPr lvl="1"/>
            <a:r>
              <a:rPr lang="en-US" sz="2000" b="1" dirty="0"/>
              <a:t>Cross Validation, Jackknife sampling and Boot Strap </a:t>
            </a:r>
            <a:r>
              <a:rPr lang="en-US" sz="2000" b="1" dirty="0" smtClean="0"/>
              <a:t>sampling methods that use </a:t>
            </a:r>
            <a:r>
              <a:rPr lang="en-US" sz="2000" b="1" dirty="0"/>
              <a:t>parts of the complete data </a:t>
            </a:r>
            <a:r>
              <a:rPr lang="en-US" sz="2000" b="1" dirty="0" smtClean="0"/>
              <a:t>set</a:t>
            </a:r>
          </a:p>
          <a:p>
            <a:pPr lvl="1"/>
            <a:r>
              <a:rPr lang="en-US" sz="2000" b="1" dirty="0" smtClean="0"/>
              <a:t>Obtain </a:t>
            </a:r>
            <a:r>
              <a:rPr lang="en-US" sz="2000" b="1" dirty="0"/>
              <a:t>independent test data </a:t>
            </a:r>
            <a:r>
              <a:rPr lang="en-US" sz="2000" b="1" dirty="0" smtClean="0"/>
              <a:t>from recent compliance surveys </a:t>
            </a:r>
            <a:r>
              <a:rPr lang="en-US" sz="2000" b="1" dirty="0"/>
              <a:t>and measure predictive ability of that.  The shortcomings of independent data are survey sampling bias (see Verhagen article for more</a:t>
            </a:r>
            <a:r>
              <a:rPr lang="en-US" sz="2000" b="1" dirty="0" smtClean="0"/>
              <a:t>).</a:t>
            </a:r>
            <a:r>
              <a:rPr lang="en-US" sz="2000" b="1" dirty="0"/>
              <a:t> (Verhagen, P 2007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50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115409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295400"/>
            <a:ext cx="7315200" cy="4800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b="1" dirty="0" smtClean="0"/>
              <a:t>Goal :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sz="2000" dirty="0" smtClean="0"/>
              <a:t>Use </a:t>
            </a:r>
            <a:r>
              <a:rPr lang="en-US" sz="2000" dirty="0"/>
              <a:t>Geographic Information System (GIS) technology to investigate the potential for archaeological site distribution on the northern Great Plains of Alberta. </a:t>
            </a:r>
            <a:endParaRPr lang="en-US" sz="2000" dirty="0" smtClean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800" b="1" dirty="0" smtClean="0"/>
              <a:t>Objective: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000" dirty="0"/>
              <a:t>To develop a dynamic spatial and temporal model </a:t>
            </a:r>
            <a:r>
              <a:rPr lang="en-US" sz="2000" dirty="0" smtClean="0"/>
              <a:t>that will uniquely combine significant  </a:t>
            </a:r>
            <a:r>
              <a:rPr lang="en-US" sz="2000" dirty="0"/>
              <a:t>regional landscape elements </a:t>
            </a:r>
            <a:r>
              <a:rPr lang="en-US" sz="2000" dirty="0" smtClean="0"/>
              <a:t>to </a:t>
            </a:r>
            <a:r>
              <a:rPr lang="en-US" sz="2000" dirty="0"/>
              <a:t>provide </a:t>
            </a:r>
            <a:r>
              <a:rPr lang="en-US" sz="2000" dirty="0" smtClean="0"/>
              <a:t>an </a:t>
            </a:r>
            <a:r>
              <a:rPr lang="en-US" sz="2000" dirty="0"/>
              <a:t>accurate </a:t>
            </a:r>
            <a:r>
              <a:rPr lang="en-US" sz="2000" dirty="0" smtClean="0"/>
              <a:t>context for the identification of </a:t>
            </a:r>
            <a:r>
              <a:rPr lang="en-US" sz="2000" dirty="0"/>
              <a:t>yet unknown </a:t>
            </a:r>
            <a:r>
              <a:rPr lang="en-US" sz="2000" dirty="0" smtClean="0"/>
              <a:t>archaeological sites</a:t>
            </a:r>
            <a:r>
              <a:rPr lang="en-US" sz="2000" dirty="0"/>
              <a:t>.  </a:t>
            </a:r>
            <a:r>
              <a:rPr lang="en-US" sz="2000" dirty="0" smtClean="0"/>
              <a:t> 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9493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49468" y="3810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Formula  and </a:t>
            </a:r>
            <a:b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of predictability surface</a:t>
            </a:r>
            <a:b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0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48" y="152400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Projected 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</a:t>
            </a: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6" y="1981200"/>
            <a:ext cx="8735104" cy="397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5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Anticipated 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763000" cy="4648200"/>
          </a:xfrm>
        </p:spPr>
        <p:txBody>
          <a:bodyPr>
            <a:noAutofit/>
          </a:bodyPr>
          <a:lstStyle/>
          <a:p>
            <a:pPr marL="27432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Based on the literature review its anticipated that the distance to fresh water, vegetation and local relief  variables will have the highest correlation with known archaeological sites.</a:t>
            </a:r>
          </a:p>
          <a:p>
            <a:pPr marL="274320">
              <a:spcBef>
                <a:spcPts val="0"/>
              </a:spcBef>
              <a:spcAft>
                <a:spcPts val="0"/>
              </a:spcAft>
            </a:pPr>
            <a:endParaRPr lang="en-US" sz="2400" b="1" dirty="0" smtClean="0"/>
          </a:p>
          <a:p>
            <a:pPr marL="27432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/>
          </a:p>
          <a:p>
            <a:pPr marL="274320" lvl="1" indent="-34290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The goal of predicting the distribution of prehistoric sites will be met to some degree and provide useful information for CRM projects, but will not </a:t>
            </a:r>
            <a:r>
              <a:rPr lang="en-US" sz="2400" b="1" dirty="0"/>
              <a:t>be a substitute or eliminate the need for intensive archaeological survey</a:t>
            </a:r>
          </a:p>
          <a:p>
            <a:pPr marL="274320">
              <a:spcBef>
                <a:spcPts val="0"/>
              </a:spcBef>
              <a:spcAft>
                <a:spcPts val="0"/>
              </a:spcAf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622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Thanks to Tim Murtha for all his advice and direction </a:t>
            </a:r>
            <a:r>
              <a:rPr lang="en-US" sz="2000" dirty="0" smtClean="0">
                <a:sym typeface="Wingdings" pitchFamily="2" charset="2"/>
              </a:rPr>
              <a:t></a:t>
            </a:r>
          </a:p>
          <a:p>
            <a:r>
              <a:rPr lang="en-US" sz="2000" dirty="0" smtClean="0">
                <a:sym typeface="Wingdings" pitchFamily="2" charset="2"/>
              </a:rPr>
              <a:t>Thanks to Neil </a:t>
            </a:r>
            <a:r>
              <a:rPr lang="en-US" sz="2000" dirty="0" err="1" smtClean="0">
                <a:sym typeface="Wingdings" pitchFamily="2" charset="2"/>
              </a:rPr>
              <a:t>Mirau</a:t>
            </a:r>
            <a:r>
              <a:rPr lang="en-US" sz="2000" dirty="0" smtClean="0">
                <a:sym typeface="Wingdings" pitchFamily="2" charset="2"/>
              </a:rPr>
              <a:t> from Arrow Archaeology for his help in obtaining access to the archaeological database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96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660033"/>
                </a:solidFill>
              </a:rPr>
              <a:t>References</a:t>
            </a:r>
            <a:endParaRPr lang="en-US" sz="3200" dirty="0">
              <a:solidFill>
                <a:srgbClr val="6600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14400"/>
            <a:ext cx="8915400" cy="48768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CPRC – Canadian Plains Research Centre (</a:t>
            </a:r>
            <a:r>
              <a:rPr lang="en-US" sz="1800" dirty="0"/>
              <a:t>2012) </a:t>
            </a:r>
            <a:r>
              <a:rPr lang="en-US" sz="1800" dirty="0">
                <a:hlinkClick r:id="rId2"/>
              </a:rPr>
              <a:t>http://www.cprc.ca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tx1">
                    <a:lumMod val="95000"/>
                  </a:schemeClr>
                </a:solidFill>
              </a:rPr>
              <a:t>Environment Canada (2012) </a:t>
            </a:r>
            <a:r>
              <a:rPr lang="en-US" sz="1800" dirty="0">
                <a:solidFill>
                  <a:schemeClr val="tx1">
                    <a:lumMod val="95000"/>
                  </a:schemeClr>
                </a:solidFill>
                <a:hlinkClick r:id="rId3"/>
              </a:rPr>
              <a:t>http://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www.weatheroffice.gc.ca/city/pages/ab-30_metric_e.html</a:t>
            </a:r>
            <a:endParaRPr 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Green</a:t>
            </a:r>
            <a:r>
              <a:rPr lang="en-US" sz="1800" dirty="0"/>
              <a:t>, W., &amp; </a:t>
            </a:r>
            <a:r>
              <a:rPr lang="en-US" sz="1800" dirty="0" err="1"/>
              <a:t>Doershuk</a:t>
            </a:r>
            <a:r>
              <a:rPr lang="en-US" sz="1800" dirty="0"/>
              <a:t>, J. F. (1998). Cultural resource management and American archaeology. </a:t>
            </a:r>
            <a:r>
              <a:rPr lang="en-US" sz="1800" i="1" dirty="0"/>
              <a:t>Journal of Archaeological Research</a:t>
            </a:r>
            <a:r>
              <a:rPr lang="en-US" sz="1800" dirty="0"/>
              <a:t>, </a:t>
            </a:r>
            <a:r>
              <a:rPr lang="en-US" sz="1800" i="1" dirty="0"/>
              <a:t>6</a:t>
            </a:r>
            <a:r>
              <a:rPr lang="en-US" sz="1800" dirty="0"/>
              <a:t>(2), 121-167.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Hudak</a:t>
            </a:r>
            <a:r>
              <a:rPr lang="en-US" sz="1800" dirty="0"/>
              <a:t>, G. J. (2002). </a:t>
            </a:r>
            <a:r>
              <a:rPr lang="en-US" sz="1800" i="1" dirty="0"/>
              <a:t>A Predictive Model of Precontact Archaeological Site Location for the State of Minnesota: Final Report</a:t>
            </a:r>
            <a:r>
              <a:rPr lang="en-US" sz="1800" dirty="0"/>
              <a:t>. Minnesota Department of Transportation.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Peck</a:t>
            </a:r>
            <a:r>
              <a:rPr lang="en-US" sz="1800" dirty="0"/>
              <a:t>, T. R. (2010). </a:t>
            </a:r>
            <a:r>
              <a:rPr lang="en-US" sz="1800" i="1" dirty="0"/>
              <a:t>Light from Ancient Campfires: Archaeological Evidence for Native </a:t>
            </a:r>
            <a:r>
              <a:rPr lang="en-US" sz="1800" i="1" dirty="0" err="1"/>
              <a:t>Lifeways</a:t>
            </a:r>
            <a:r>
              <a:rPr lang="en-US" sz="1800" i="1" dirty="0"/>
              <a:t> on the Northern Plains</a:t>
            </a:r>
            <a:r>
              <a:rPr lang="en-US" sz="1800" dirty="0"/>
              <a:t>. Athabasca University Press.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b="1" dirty="0"/>
              <a:t>University of Nebraska – Lincoln (2012)  Center for Great Plains Studies. L</a:t>
            </a:r>
            <a:r>
              <a:rPr lang="en-US" sz="1800" dirty="0"/>
              <a:t>incoln, NE 68588-0214 </a:t>
            </a:r>
            <a:r>
              <a:rPr lang="en-US" sz="1800" dirty="0">
                <a:hlinkClick r:id="rId4"/>
              </a:rPr>
              <a:t>http://www.unl.edu/plains/about/map.shtml</a:t>
            </a:r>
            <a:endParaRPr lang="en-US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Verhagen</a:t>
            </a:r>
            <a:r>
              <a:rPr lang="en-US" sz="1800" dirty="0"/>
              <a:t>, P. (2008). Testing archaeological predictive models: a rough guide}. </a:t>
            </a:r>
            <a:r>
              <a:rPr lang="en-US" sz="1800" i="1" dirty="0"/>
              <a:t>A. Posluschny/K. Lambers/I. Herzog (eds.), Layers </a:t>
            </a:r>
            <a:r>
              <a:rPr lang="en-US" sz="1800" i="1" dirty="0" smtClean="0"/>
              <a:t>of</a:t>
            </a:r>
            <a:r>
              <a:rPr lang="en-US" sz="1800" dirty="0"/>
              <a:t> </a:t>
            </a:r>
            <a:r>
              <a:rPr lang="en-US" sz="1800" dirty="0" smtClean="0"/>
              <a:t>(2008).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Wikimedia Commons (accessed Nov 30, 2012) </a:t>
            </a: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://commons.wikimedia.org/wiki/File:Bison_skull_pile_edit.jpg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73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1000" cy="115409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Predictive Archaeological 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76400"/>
            <a:ext cx="4343400" cy="463296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Predictive modeling is based </a:t>
            </a:r>
            <a:r>
              <a:rPr lang="en-US" sz="2000" dirty="0"/>
              <a:t>on the assumption that all prehistoric </a:t>
            </a:r>
            <a:r>
              <a:rPr lang="en-US" sz="2000" dirty="0" smtClean="0"/>
              <a:t>communities </a:t>
            </a:r>
            <a:r>
              <a:rPr lang="en-US" sz="2000" dirty="0"/>
              <a:t>made </a:t>
            </a:r>
            <a:r>
              <a:rPr lang="en-US" sz="2000" u="sng" dirty="0"/>
              <a:t>rational environmental </a:t>
            </a:r>
            <a:r>
              <a:rPr lang="en-US" sz="2000" dirty="0"/>
              <a:t>decisions </a:t>
            </a:r>
            <a:r>
              <a:rPr lang="en-US" sz="2000" dirty="0" smtClean="0"/>
              <a:t>regarding site selection (Hudak 2002). </a:t>
            </a:r>
          </a:p>
          <a:p>
            <a:endParaRPr lang="en-US" sz="2000" dirty="0"/>
          </a:p>
          <a:p>
            <a:r>
              <a:rPr lang="en-US" sz="2000" dirty="0" smtClean="0"/>
              <a:t>To survive</a:t>
            </a:r>
            <a:r>
              <a:rPr lang="en-US" sz="2000" dirty="0"/>
              <a:t>, prehistoric people had to exploit their environment wisely and ensure that they had quick and easy access to the necessities of everyday life.  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676400"/>
            <a:ext cx="4657725" cy="483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7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381000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Limitations and Assumptions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220200" cy="5486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model assumptions are(Hudak 2002</a:t>
            </a:r>
            <a:r>
              <a:rPr lang="en-US" sz="2000" dirty="0" smtClean="0"/>
              <a:t>) </a:t>
            </a:r>
            <a:r>
              <a:rPr lang="en-US" sz="2000" dirty="0"/>
              <a:t>: 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Spatial organization and site location prior to European contact was primarily determined by </a:t>
            </a:r>
            <a:r>
              <a:rPr lang="en-US" sz="2000" dirty="0" smtClean="0"/>
              <a:t>environmental </a:t>
            </a:r>
            <a:r>
              <a:rPr lang="en-US" sz="2000" dirty="0"/>
              <a:t>variables. 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Environmental </a:t>
            </a:r>
            <a:r>
              <a:rPr lang="en-US" sz="2000" dirty="0"/>
              <a:t>attributes present in the pre-contact period are still recognizable in current data sources </a:t>
            </a:r>
            <a:r>
              <a:rPr lang="en-US" sz="2000" dirty="0" smtClean="0"/>
              <a:t> 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 smtClean="0"/>
          </a:p>
          <a:p>
            <a:pPr marL="857250" lvl="1" indent="-457200">
              <a:buFont typeface="+mj-lt"/>
              <a:buAutoNum type="arabicPeriod"/>
            </a:pP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endParaRPr lang="en-US" sz="2000" dirty="0" smtClean="0"/>
          </a:p>
          <a:p>
            <a:pPr marL="857250" lvl="1" indent="-457200">
              <a:buFont typeface="+mj-lt"/>
              <a:buAutoNum type="arabicPeriod"/>
            </a:pPr>
            <a:endParaRPr lang="en-US" sz="2000" dirty="0"/>
          </a:p>
          <a:p>
            <a:pPr marL="857250" lvl="1" indent="-457200">
              <a:buFont typeface="+mj-lt"/>
              <a:buAutoNum type="arabicPeriod"/>
            </a:pPr>
            <a:endParaRPr lang="en-US" sz="2000" dirty="0" smtClean="0"/>
          </a:p>
          <a:p>
            <a:pPr marL="857250" lvl="1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 smtClean="0"/>
              <a:t>Because </a:t>
            </a:r>
            <a:r>
              <a:rPr lang="en-US" sz="2000" dirty="0"/>
              <a:t>of the assumptions inherent in the predictive model, it is not intended to </a:t>
            </a:r>
            <a:r>
              <a:rPr lang="en-US" sz="2000" u="sng" dirty="0"/>
              <a:t>pinpoint</a:t>
            </a:r>
            <a:r>
              <a:rPr lang="en-US" sz="2000" dirty="0"/>
              <a:t> the actual location of unknown archaeological </a:t>
            </a:r>
            <a:r>
              <a:rPr lang="en-US" sz="2000" dirty="0" smtClean="0"/>
              <a:t>sites</a:t>
            </a:r>
            <a:endParaRPr lang="en-US" sz="2000" dirty="0"/>
          </a:p>
          <a:p>
            <a:r>
              <a:rPr lang="en-US" sz="2000" dirty="0"/>
              <a:t> It can </a:t>
            </a:r>
            <a:r>
              <a:rPr lang="en-US" sz="2000" dirty="0" smtClean="0"/>
              <a:t>however, </a:t>
            </a:r>
            <a:r>
              <a:rPr lang="en-US" sz="2000" dirty="0"/>
              <a:t>identify those areas with high archaeological site potential.   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05100"/>
            <a:ext cx="5143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5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-381000"/>
            <a:ext cx="8077200" cy="115409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Resource Management (CRM)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838200"/>
            <a:ext cx="8610600" cy="470535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Accounts for most  </a:t>
            </a:r>
            <a:r>
              <a:rPr lang="en-US" sz="2200" dirty="0"/>
              <a:t>archaeological activities in North </a:t>
            </a:r>
            <a:r>
              <a:rPr lang="en-US" sz="2200" dirty="0" smtClean="0"/>
              <a:t>America 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objective of </a:t>
            </a:r>
            <a:r>
              <a:rPr lang="en-US" sz="2200" dirty="0" smtClean="0"/>
              <a:t>is </a:t>
            </a:r>
            <a:r>
              <a:rPr lang="en-US" sz="2200" dirty="0"/>
              <a:t>to protect archaeological and historical sites from loss or damage due to land </a:t>
            </a:r>
            <a:r>
              <a:rPr lang="en-US" sz="2200" dirty="0" smtClean="0"/>
              <a:t>development</a:t>
            </a:r>
          </a:p>
          <a:p>
            <a:r>
              <a:rPr lang="en-US" sz="2200" dirty="0" smtClean="0"/>
              <a:t>Required </a:t>
            </a:r>
            <a:r>
              <a:rPr lang="en-US" sz="2200" dirty="0"/>
              <a:t>by law in Canada and the US</a:t>
            </a:r>
            <a:r>
              <a:rPr lang="en-US" sz="2200" dirty="0" smtClean="0"/>
              <a:t> (Green et al 1998)</a:t>
            </a:r>
          </a:p>
          <a:p>
            <a:r>
              <a:rPr lang="en-US" sz="2200" dirty="0" smtClean="0"/>
              <a:t>Predictive </a:t>
            </a:r>
            <a:r>
              <a:rPr lang="en-US" sz="2200" dirty="0"/>
              <a:t>GIS models are valuable tools for </a:t>
            </a:r>
            <a:r>
              <a:rPr lang="en-US" sz="2200" dirty="0" smtClean="0"/>
              <a:t>CRM used in the </a:t>
            </a:r>
            <a:r>
              <a:rPr lang="en-US" sz="2200" dirty="0"/>
              <a:t>early planning stages of land development to identify areas </a:t>
            </a:r>
            <a:r>
              <a:rPr lang="en-US" sz="2200" dirty="0" smtClean="0"/>
              <a:t>to be avoided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513137"/>
            <a:ext cx="7788275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4956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</a:t>
            </a: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828800"/>
            <a:ext cx="9067800" cy="4953000"/>
          </a:xfrm>
        </p:spPr>
        <p:txBody>
          <a:bodyPr>
            <a:normAutofit/>
          </a:bodyPr>
          <a:lstStyle/>
          <a:p>
            <a:r>
              <a:rPr lang="en-US" sz="2000" dirty="0"/>
              <a:t>This predictive model will only be concerned with the analysis of pre-contact archaeological sites that occur prior to 1750.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European contact introduced new technologies – horses, guns and new ways of life - trading </a:t>
            </a:r>
          </a:p>
          <a:p>
            <a:endParaRPr lang="en-US" sz="2000" dirty="0"/>
          </a:p>
          <a:p>
            <a:r>
              <a:rPr lang="en-US" sz="2000" dirty="0" smtClean="0"/>
              <a:t>After European contact, </a:t>
            </a:r>
            <a:r>
              <a:rPr lang="en-US" sz="2000" dirty="0"/>
              <a:t>250 years </a:t>
            </a:r>
            <a:r>
              <a:rPr lang="en-US" sz="2000" dirty="0" smtClean="0"/>
              <a:t>ago, the  site selection process became more complex  - based on non- environmental characteristics 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62388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76200"/>
            <a:ext cx="3962400" cy="115409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24400" y="1371600"/>
            <a:ext cx="4419600" cy="53943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Great Plains </a:t>
            </a:r>
            <a:r>
              <a:rPr lang="en-US" sz="2000" dirty="0" smtClean="0"/>
              <a:t>region extends </a:t>
            </a:r>
            <a:r>
              <a:rPr lang="en-US" sz="2000" dirty="0"/>
              <a:t>across the central grasslands of North America, from Texas to central </a:t>
            </a:r>
            <a:r>
              <a:rPr lang="en-US" sz="2000" dirty="0" smtClean="0"/>
              <a:t>Canada. </a:t>
            </a:r>
          </a:p>
          <a:p>
            <a:endParaRPr lang="en-US" sz="2000" dirty="0"/>
          </a:p>
          <a:p>
            <a:r>
              <a:rPr lang="en-US" sz="2000" dirty="0" smtClean="0"/>
              <a:t>Each of the sub-regions of the Great Plains has unique environmental characteristics that resulted in similar prehistoric socio-economic  adaptations. </a:t>
            </a:r>
          </a:p>
          <a:p>
            <a:endParaRPr lang="en-US" sz="2000" dirty="0"/>
          </a:p>
        </p:txBody>
      </p:sp>
      <p:pic>
        <p:nvPicPr>
          <p:cNvPr id="5" name="Content Placeholder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038600" cy="5986341"/>
          </a:xfrm>
          <a:prstGeom prst="rect">
            <a:avLst/>
          </a:prstGeom>
          <a:ln>
            <a:solidFill>
              <a:srgbClr val="66003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" y="6477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(source:  www.unl.edu)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15409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Plains </a:t>
            </a:r>
            <a:r>
              <a:rPr lang="en-US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48047" y="1524000"/>
            <a:ext cx="5257800" cy="4785360"/>
          </a:xfrm>
        </p:spPr>
        <p:txBody>
          <a:bodyPr>
            <a:noAutofit/>
          </a:bodyPr>
          <a:lstStyle/>
          <a:p>
            <a:r>
              <a:rPr lang="en-US" sz="2000" dirty="0"/>
              <a:t>The study area for this project is limited to the </a:t>
            </a:r>
            <a:r>
              <a:rPr lang="en-US" sz="2000" dirty="0" smtClean="0"/>
              <a:t>Northern Great Plains region located in the southeast </a:t>
            </a:r>
            <a:r>
              <a:rPr lang="en-US" sz="2000" dirty="0"/>
              <a:t>corner of the Province of </a:t>
            </a:r>
            <a:r>
              <a:rPr lang="en-US" sz="2000" dirty="0" smtClean="0"/>
              <a:t>Alberta. </a:t>
            </a:r>
          </a:p>
          <a:p>
            <a:pPr marL="4572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dirty="0" smtClean="0"/>
              <a:t>to ensure </a:t>
            </a:r>
            <a:r>
              <a:rPr lang="en-US" sz="2000" dirty="0"/>
              <a:t>that the </a:t>
            </a:r>
            <a:r>
              <a:rPr lang="en-US" sz="2000" dirty="0" smtClean="0"/>
              <a:t>analysis dataset contains </a:t>
            </a:r>
            <a:r>
              <a:rPr lang="en-US" sz="2000" dirty="0"/>
              <a:t>evidence of similar locational decisions being made over time.  </a:t>
            </a:r>
            <a:endParaRPr lang="en-US" sz="2000" dirty="0" smtClean="0"/>
          </a:p>
          <a:p>
            <a:pPr marL="45720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 limited to the province of  </a:t>
            </a:r>
            <a:r>
              <a:rPr lang="en-US" sz="2000" dirty="0"/>
              <a:t>Alberta </a:t>
            </a:r>
            <a:r>
              <a:rPr lang="en-US" sz="2000" dirty="0" smtClean="0"/>
              <a:t>to </a:t>
            </a:r>
            <a:r>
              <a:rPr lang="en-US" sz="2000" dirty="0"/>
              <a:t>ensure archaeological data availability and consistency.    </a:t>
            </a:r>
          </a:p>
          <a:p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-2687" r="45473" b="69081"/>
          <a:stretch/>
        </p:blipFill>
        <p:spPr bwMode="auto">
          <a:xfrm>
            <a:off x="150908" y="1905000"/>
            <a:ext cx="3607724" cy="330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51692" y="2438400"/>
            <a:ext cx="1981200" cy="2057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3432" y="521208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(source:  www.unl.edu)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5640</TotalTime>
  <Words>1679</Words>
  <Application>Microsoft Office PowerPoint</Application>
  <PresentationFormat>On-screen Show (4:3)</PresentationFormat>
  <Paragraphs>288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Horizon</vt:lpstr>
      <vt:lpstr>PowerPoint Presentation</vt:lpstr>
      <vt:lpstr>Outline</vt:lpstr>
      <vt:lpstr>Introduction</vt:lpstr>
      <vt:lpstr>Predictive Archaeological Models</vt:lpstr>
      <vt:lpstr>Model Limitations and Assumptions</vt:lpstr>
      <vt:lpstr>Cultural Resource Management (CRM)</vt:lpstr>
      <vt:lpstr>Study Scope</vt:lpstr>
      <vt:lpstr>Study Area</vt:lpstr>
      <vt:lpstr>Northern Great Plains Region</vt:lpstr>
      <vt:lpstr>Environment of the Northern Great Plains  </vt:lpstr>
      <vt:lpstr>Landforms </vt:lpstr>
      <vt:lpstr>Climate </vt:lpstr>
      <vt:lpstr>Flora</vt:lpstr>
      <vt:lpstr>Fauna</vt:lpstr>
      <vt:lpstr>FAUNA</vt:lpstr>
      <vt:lpstr>Prehistory </vt:lpstr>
      <vt:lpstr>Archaeological site  inventory</vt:lpstr>
      <vt:lpstr>Methodology </vt:lpstr>
      <vt:lpstr>Methodology </vt:lpstr>
      <vt:lpstr>Land unit resolution </vt:lpstr>
      <vt:lpstr>Land unit resolution </vt:lpstr>
      <vt:lpstr>Acquire primary datasets </vt:lpstr>
      <vt:lpstr>Derive secondary datasets</vt:lpstr>
      <vt:lpstr>Quantify relationship between  sites &amp; variables </vt:lpstr>
      <vt:lpstr>Classification of environmental variables </vt:lpstr>
      <vt:lpstr>Statistical analysis for Identification of Significant Variables and their classes</vt:lpstr>
      <vt:lpstr>regression analysis to calculate  Weighting of Significant Variables</vt:lpstr>
      <vt:lpstr>Formula building - the weighted sum of significant variables </vt:lpstr>
      <vt:lpstr>Testing of model and  Re-iteration </vt:lpstr>
      <vt:lpstr>PowerPoint Presentation</vt:lpstr>
      <vt:lpstr>Projected Timeline</vt:lpstr>
      <vt:lpstr> Anticipated Results</vt:lpstr>
      <vt:lpstr>Acknowledgements</vt:lpstr>
      <vt:lpstr>References</vt:lpstr>
    </vt:vector>
  </TitlesOfParts>
  <Company>Lethbridge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 Baugh</dc:creator>
  <cp:lastModifiedBy>Tobi Baugh</cp:lastModifiedBy>
  <cp:revision>197</cp:revision>
  <dcterms:created xsi:type="dcterms:W3CDTF">2012-11-28T15:33:02Z</dcterms:created>
  <dcterms:modified xsi:type="dcterms:W3CDTF">2012-12-19T23:59:57Z</dcterms:modified>
</cp:coreProperties>
</file>