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48" r:id="rId1"/>
    <p:sldMasterId id="2147484260" r:id="rId2"/>
  </p:sldMasterIdLst>
  <p:notesMasterIdLst>
    <p:notesMasterId r:id="rId30"/>
  </p:notesMasterIdLst>
  <p:sldIdLst>
    <p:sldId id="256" r:id="rId3"/>
    <p:sldId id="257" r:id="rId4"/>
    <p:sldId id="259" r:id="rId5"/>
    <p:sldId id="263" r:id="rId6"/>
    <p:sldId id="260" r:id="rId7"/>
    <p:sldId id="262" r:id="rId8"/>
    <p:sldId id="279" r:id="rId9"/>
    <p:sldId id="284" r:id="rId10"/>
    <p:sldId id="289" r:id="rId11"/>
    <p:sldId id="288" r:id="rId12"/>
    <p:sldId id="285" r:id="rId13"/>
    <p:sldId id="287" r:id="rId14"/>
    <p:sldId id="267" r:id="rId15"/>
    <p:sldId id="268" r:id="rId16"/>
    <p:sldId id="291" r:id="rId17"/>
    <p:sldId id="297" r:id="rId18"/>
    <p:sldId id="296" r:id="rId19"/>
    <p:sldId id="298" r:id="rId20"/>
    <p:sldId id="299" r:id="rId21"/>
    <p:sldId id="300" r:id="rId22"/>
    <p:sldId id="301" r:id="rId23"/>
    <p:sldId id="302" r:id="rId24"/>
    <p:sldId id="274" r:id="rId25"/>
    <p:sldId id="272" r:id="rId26"/>
    <p:sldId id="275" r:id="rId27"/>
    <p:sldId id="276" r:id="rId28"/>
    <p:sldId id="277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552314"/>
    <a:srgbClr val="572314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74" autoAdjust="0"/>
    <p:restoredTop sz="94717" autoAdjust="0"/>
  </p:normalViewPr>
  <p:slideViewPr>
    <p:cSldViewPr>
      <p:cViewPr>
        <p:scale>
          <a:sx n="80" d="100"/>
          <a:sy n="80" d="100"/>
        </p:scale>
        <p:origin x="-2520" y="-10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Total Crime</c:v>
                </c:pt>
              </c:strCache>
            </c:strRef>
          </c:tx>
          <c:cat>
            <c:strRef>
              <c:f>Sheet1!$A$2:$A$5</c:f>
              <c:strCache>
                <c:ptCount val="4"/>
                <c:pt idx="0">
                  <c:v>Per Capita Income</c:v>
                </c:pt>
                <c:pt idx="1">
                  <c:v>White</c:v>
                </c:pt>
                <c:pt idx="2">
                  <c:v>Vacant</c:v>
                </c:pt>
                <c:pt idx="3">
                  <c:v>Foreign Born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0.9</c:v>
                </c:pt>
                <c:pt idx="1">
                  <c:v>-60.230000000000011</c:v>
                </c:pt>
                <c:pt idx="2">
                  <c:v>249.58</c:v>
                </c:pt>
                <c:pt idx="3">
                  <c:v>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Violent Crime</c:v>
                </c:pt>
              </c:strCache>
            </c:strRef>
          </c:tx>
          <c:cat>
            <c:strRef>
              <c:f>Sheet1!$A$2:$A$5</c:f>
              <c:strCache>
                <c:ptCount val="4"/>
                <c:pt idx="0">
                  <c:v>Per Capita Income</c:v>
                </c:pt>
                <c:pt idx="1">
                  <c:v>White</c:v>
                </c:pt>
                <c:pt idx="2">
                  <c:v>Vacant</c:v>
                </c:pt>
                <c:pt idx="3">
                  <c:v>Foreign Born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-1.0000000000000007E-2</c:v>
                </c:pt>
                <c:pt idx="1">
                  <c:v>-11.67</c:v>
                </c:pt>
                <c:pt idx="2">
                  <c:v>78.95</c:v>
                </c:pt>
                <c:pt idx="3">
                  <c:v>-19.68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Property Crime</c:v>
                </c:pt>
              </c:strCache>
            </c:strRef>
          </c:tx>
          <c:cat>
            <c:strRef>
              <c:f>Sheet1!$A$2:$A$5</c:f>
              <c:strCache>
                <c:ptCount val="4"/>
                <c:pt idx="0">
                  <c:v>Per Capita Income</c:v>
                </c:pt>
                <c:pt idx="1">
                  <c:v>White</c:v>
                </c:pt>
                <c:pt idx="2">
                  <c:v>Vacant</c:v>
                </c:pt>
                <c:pt idx="3">
                  <c:v>Foreign Born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9.0000000000000052E-2</c:v>
                </c:pt>
                <c:pt idx="1">
                  <c:v>-42.09</c:v>
                </c:pt>
                <c:pt idx="2">
                  <c:v>158.30000000000001</c:v>
                </c:pt>
                <c:pt idx="3">
                  <c:v>0</c:v>
                </c:pt>
              </c:numCache>
            </c:numRef>
          </c:val>
        </c:ser>
        <c:axId val="66281472"/>
        <c:axId val="66283008"/>
      </c:barChart>
      <c:catAx>
        <c:axId val="66281472"/>
        <c:scaling>
          <c:orientation val="minMax"/>
        </c:scaling>
        <c:axPos val="b"/>
        <c:tickLblPos val="nextTo"/>
        <c:crossAx val="66283008"/>
        <c:crosses val="autoZero"/>
        <c:auto val="1"/>
        <c:lblAlgn val="ctr"/>
        <c:lblOffset val="100"/>
      </c:catAx>
      <c:valAx>
        <c:axId val="66283008"/>
        <c:scaling>
          <c:orientation val="minMax"/>
        </c:scaling>
        <c:axPos val="l"/>
        <c:majorGridlines/>
        <c:numFmt formatCode="General" sourceLinked="1"/>
        <c:tickLblPos val="nextTo"/>
        <c:crossAx val="66281472"/>
        <c:crosses val="autoZero"/>
        <c:crossBetween val="between"/>
      </c:valAx>
    </c:plotArea>
    <c:legend>
      <c:legendPos val="r"/>
    </c:legend>
    <c:plotVisOnly val="1"/>
    <c:dispBlanksAs val="gap"/>
  </c:chart>
  <c:txPr>
    <a:bodyPr/>
    <a:lstStyle/>
    <a:p>
      <a:pPr>
        <a:defRPr sz="1800"/>
      </a:pPr>
      <a:endParaRPr lang="en-US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00F73F-864D-4E6B-8522-7BC1419B20ED}" type="datetimeFigureOut">
              <a:rPr lang="en-US" smtClean="0"/>
              <a:pPr/>
              <a:t>5/15/2014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8B74F0-9156-46AE-A69C-640E29B68C9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897041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8B74F0-9156-46AE-A69C-640E29B68C9E}" type="slidenum">
              <a:rPr lang="en-US" smtClean="0"/>
              <a:pPr/>
              <a:t>21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60AA8AF-96CF-4F66-91E1-9C7A5C6BA197}" type="datetime1">
              <a:rPr lang="en-US" smtClean="0"/>
              <a:pPr/>
              <a:t>5/15/2014</a:t>
            </a:fld>
            <a:endParaRPr lang="en-US" dirty="0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EF9CF10-7F04-4761-B597-E3CC9799A08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DA27F11-6C7C-4A77-B0F9-FD7C1733EEB3}" type="datetime1">
              <a:rPr lang="en-US" smtClean="0"/>
              <a:pPr/>
              <a:t>5/15/2014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EF9CF10-7F04-4761-B597-E3CC9799A08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1DB12A-5C2D-471C-AB9C-4C072A61584E}" type="datetime1">
              <a:rPr lang="en-US" smtClean="0"/>
              <a:pPr/>
              <a:t>5/15/2014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EF9CF10-7F04-4761-B597-E3CC9799A08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83142-7C02-4033-B538-DF9971C16435}" type="datetime1">
              <a:rPr lang="en-US" smtClean="0"/>
              <a:pPr/>
              <a:t>5/15/2014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9CF10-7F04-4761-B597-E3CC9799A08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5A640-7487-4E62-8676-EE0B7E6EDAF3}" type="datetime1">
              <a:rPr lang="en-US" smtClean="0"/>
              <a:pPr/>
              <a:t>5/15/2014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9CF10-7F04-4761-B597-E3CC9799A08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0BAE1-2DEA-480E-98BD-44A0F2F8E6D1}" type="datetime1">
              <a:rPr lang="en-US" smtClean="0"/>
              <a:pPr/>
              <a:t>5/15/2014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9CF10-7F04-4761-B597-E3CC9799A08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420B8-4D83-4895-8E34-ED21FD9E3F13}" type="datetime1">
              <a:rPr lang="en-US" smtClean="0"/>
              <a:pPr/>
              <a:t>5/15/2014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9CF10-7F04-4761-B597-E3CC9799A08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A7D3B-9325-4C7E-B36F-9C82640D182F}" type="datetime1">
              <a:rPr lang="en-US" smtClean="0"/>
              <a:pPr/>
              <a:t>5/15/2014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9CF10-7F04-4761-B597-E3CC9799A08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02AB4-7F08-494C-B9DE-2F14699BBA52}" type="datetime1">
              <a:rPr lang="en-US" smtClean="0"/>
              <a:pPr/>
              <a:t>5/15/2014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9CF10-7F04-4761-B597-E3CC9799A08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3E98E-D055-4990-8F8F-8E75B5987002}" type="datetime1">
              <a:rPr lang="en-US" smtClean="0"/>
              <a:pPr/>
              <a:t>5/15/2014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9CF10-7F04-4761-B597-E3CC9799A08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2F79B-97AE-4D24-A62A-81E166DFFAAA}" type="datetime1">
              <a:rPr lang="en-US" smtClean="0"/>
              <a:pPr/>
              <a:t>5/15/2014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9CF10-7F04-4761-B597-E3CC9799A08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32EAA99-F676-49F1-AEA2-6764D4658B52}" type="datetime1">
              <a:rPr lang="en-US" smtClean="0"/>
              <a:pPr/>
              <a:t>5/15/2014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EF9CF10-7F04-4761-B597-E3CC9799A08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9A505-7E6B-466A-9975-DF054BB5D037}" type="datetime1">
              <a:rPr lang="en-US" smtClean="0"/>
              <a:pPr/>
              <a:t>5/15/2014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9CF10-7F04-4761-B597-E3CC9799A08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2F8BB-DF82-45A0-9AD1-77187281A29A}" type="datetime1">
              <a:rPr lang="en-US" smtClean="0"/>
              <a:pPr/>
              <a:t>5/15/2014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9CF10-7F04-4761-B597-E3CC9799A08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79888-AC86-486B-A429-0F576D124F4B}" type="datetime1">
              <a:rPr lang="en-US" smtClean="0"/>
              <a:pPr/>
              <a:t>5/15/2014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9CF10-7F04-4761-B597-E3CC9799A08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D7EA162-DDDD-4D1D-B6DC-50A3E3E5AE4D}" type="datetime1">
              <a:rPr lang="en-US" smtClean="0"/>
              <a:pPr/>
              <a:t>5/15/2014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EF9CF10-7F04-4761-B597-E3CC9799A08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7B6DE9-E550-43ED-B079-C3D37B8F9771}" type="datetime1">
              <a:rPr lang="en-US" smtClean="0"/>
              <a:pPr/>
              <a:t>5/15/2014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EF9CF10-7F04-4761-B597-E3CC9799A08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219FF4B-3557-4DA0-A232-4AF786B56AEE}" type="datetime1">
              <a:rPr lang="en-US" smtClean="0"/>
              <a:pPr/>
              <a:t>5/15/2014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EF9CF10-7F04-4761-B597-E3CC9799A08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87479D8-098C-4077-9FF2-BB1739EAA0E6}" type="datetime1">
              <a:rPr lang="en-US" smtClean="0"/>
              <a:pPr/>
              <a:t>5/15/2014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EF9CF10-7F04-4761-B597-E3CC9799A08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DAAA458-F271-46F9-9E54-AFFDD6851D20}" type="datetime1">
              <a:rPr lang="en-US" smtClean="0"/>
              <a:pPr/>
              <a:t>5/15/2014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EF9CF10-7F04-4761-B597-E3CC9799A08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0658C16-79C3-4B83-B246-EE039E8BF096}" type="datetime1">
              <a:rPr lang="en-US" smtClean="0"/>
              <a:pPr/>
              <a:t>5/15/2014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EF9CF10-7F04-4761-B597-E3CC9799A08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1705F4C-F76F-4946-BECD-4A5A3C3BEF6D}" type="datetime1">
              <a:rPr lang="en-US" smtClean="0"/>
              <a:pPr/>
              <a:t>5/15/2014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EF9CF10-7F04-4761-B597-E3CC9799A08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EC16FF29-2016-4161-B38A-22D4078D6272}" type="datetime1">
              <a:rPr lang="en-US" smtClean="0"/>
              <a:pPr/>
              <a:t>5/15/2014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CEF9CF10-7F04-4761-B597-E3CC9799A08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49" r:id="rId1"/>
    <p:sldLayoutId id="2147484250" r:id="rId2"/>
    <p:sldLayoutId id="2147484251" r:id="rId3"/>
    <p:sldLayoutId id="2147484252" r:id="rId4"/>
    <p:sldLayoutId id="2147484253" r:id="rId5"/>
    <p:sldLayoutId id="2147484254" r:id="rId6"/>
    <p:sldLayoutId id="2147484255" r:id="rId7"/>
    <p:sldLayoutId id="2147484256" r:id="rId8"/>
    <p:sldLayoutId id="2147484257" r:id="rId9"/>
    <p:sldLayoutId id="2147484258" r:id="rId10"/>
    <p:sldLayoutId id="2147484259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AF143F-DF13-43E1-8BEF-8018C7D034B7}" type="datetime1">
              <a:rPr lang="en-US" smtClean="0"/>
              <a:pPr/>
              <a:t>5/15/2014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F9CF10-7F04-4761-B597-E3CC9799A08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61" r:id="rId1"/>
    <p:sldLayoutId id="2147484262" r:id="rId2"/>
    <p:sldLayoutId id="2147484263" r:id="rId3"/>
    <p:sldLayoutId id="2147484264" r:id="rId4"/>
    <p:sldLayoutId id="2147484265" r:id="rId5"/>
    <p:sldLayoutId id="2147484266" r:id="rId6"/>
    <p:sldLayoutId id="2147484267" r:id="rId7"/>
    <p:sldLayoutId id="2147484268" r:id="rId8"/>
    <p:sldLayoutId id="2147484269" r:id="rId9"/>
    <p:sldLayoutId id="2147484270" r:id="rId10"/>
    <p:sldLayoutId id="214748427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kgarner.com/blog/archives/2011/08/26/photo-238-chicago-skyline/" TargetMode="External"/><Relationship Id="rId4" Type="http://schemas.openxmlformats.org/officeDocument/2006/relationships/hyperlink" Target="http://www.personal.psu.edu/zul112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9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ensus.gov/acs/www/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crdatatool.gov/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hicago-skyline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52400"/>
            <a:ext cx="8229600" cy="22098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A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bg1"/>
                </a:solidFill>
              </a:rPr>
              <a:t>Spatial Analysis of Predictors of Different Types of Crime in Chicago Community Areas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4876800"/>
            <a:ext cx="7854696" cy="1752600"/>
          </a:xfrm>
        </p:spPr>
        <p:txBody>
          <a:bodyPr>
            <a:normAutofit fontScale="47500" lnSpcReduction="20000"/>
          </a:bodyPr>
          <a:lstStyle/>
          <a:p>
            <a:pPr algn="ctr"/>
            <a:r>
              <a:rPr lang="en-US" sz="6300" dirty="0" smtClean="0">
                <a:solidFill>
                  <a:schemeClr val="bg1"/>
                </a:solidFill>
                <a:latin typeface="Calibri" pitchFamily="34" charset="0"/>
              </a:rPr>
              <a:t>Brett Beardsley</a:t>
            </a:r>
          </a:p>
          <a:p>
            <a:pPr algn="ctr"/>
            <a:r>
              <a:rPr lang="en-US" sz="2800" dirty="0" smtClean="0">
                <a:solidFill>
                  <a:schemeClr val="bg1"/>
                </a:solidFill>
                <a:latin typeface="Calibri" pitchFamily="34" charset="0"/>
              </a:rPr>
              <a:t>Pennsylvania State University MGIS Candidate</a:t>
            </a:r>
          </a:p>
          <a:p>
            <a:pPr algn="ctr"/>
            <a:r>
              <a:rPr lang="en-US" sz="2800" dirty="0" smtClean="0">
                <a:solidFill>
                  <a:schemeClr val="bg1"/>
                </a:solidFill>
                <a:latin typeface="Calibri" pitchFamily="34" charset="0"/>
              </a:rPr>
              <a:t>5/7/2014</a:t>
            </a:r>
          </a:p>
          <a:p>
            <a:pPr algn="ctr"/>
            <a:endParaRPr lang="en-US" sz="2800" dirty="0" smtClean="0">
              <a:solidFill>
                <a:schemeClr val="bg1"/>
              </a:solidFill>
            </a:endParaRPr>
          </a:p>
          <a:p>
            <a:pPr algn="ctr"/>
            <a:r>
              <a:rPr lang="en-US" sz="4000" dirty="0" smtClean="0">
                <a:solidFill>
                  <a:schemeClr val="bg1"/>
                </a:solidFill>
                <a:latin typeface="Calibri" pitchFamily="34" charset="0"/>
              </a:rPr>
              <a:t>Stephen A. Matthews</a:t>
            </a:r>
          </a:p>
          <a:p>
            <a:pPr algn="ctr"/>
            <a:r>
              <a:rPr lang="en-US" sz="2800" dirty="0" smtClean="0">
                <a:solidFill>
                  <a:schemeClr val="bg1"/>
                </a:solidFill>
                <a:latin typeface="Calibri" pitchFamily="34" charset="0"/>
              </a:rPr>
              <a:t>Faculty Advisor</a:t>
            </a:r>
          </a:p>
        </p:txBody>
      </p:sp>
      <p:pic>
        <p:nvPicPr>
          <p:cNvPr id="4" name="Picture 3" descr="Penn_State_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61504" y="5791200"/>
            <a:ext cx="1682496" cy="80467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010400" y="6553200"/>
            <a:ext cx="2590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chemeClr val="bg1"/>
                </a:solidFill>
              </a:rPr>
              <a:t>Source:</a:t>
            </a:r>
            <a:r>
              <a:rPr lang="en-US" sz="800" dirty="0" smtClean="0"/>
              <a:t>   </a:t>
            </a:r>
            <a:r>
              <a:rPr lang="en-US" sz="800" dirty="0" smtClean="0">
                <a:solidFill>
                  <a:schemeClr val="bg1"/>
                </a:solidFill>
                <a:hlinkClick r:id="rId4"/>
              </a:rPr>
              <a:t>http://www.personal.psu.edu/zul112/</a:t>
            </a:r>
            <a:endParaRPr lang="en-US" sz="8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6642556"/>
            <a:ext cx="6553200" cy="2154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chemeClr val="bg1"/>
                </a:solidFill>
              </a:rPr>
              <a:t>Source: </a:t>
            </a:r>
            <a:r>
              <a:rPr lang="en-US" sz="800" dirty="0" smtClean="0">
                <a:solidFill>
                  <a:schemeClr val="bg1"/>
                </a:solidFill>
                <a:hlinkClick r:id="rId5"/>
              </a:rPr>
              <a:t>http://www.kgarner.com/blog/archives/2011/08/26/photo-238-chicago-skyline/</a:t>
            </a:r>
            <a:endParaRPr lang="en-US" sz="800" dirty="0">
              <a:solidFill>
                <a:schemeClr val="bg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9CF10-7F04-4761-B597-E3CC9799A088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990600" y="304800"/>
            <a:ext cx="3429000" cy="21336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54864" lvl="0">
              <a:spcBef>
                <a:spcPct val="0"/>
              </a:spcBef>
            </a:pPr>
            <a:r>
              <a:rPr lang="en-US" sz="3100" dirty="0" smtClean="0">
                <a:solidFill>
                  <a:srgbClr val="57231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Preliminary </a:t>
            </a:r>
          </a:p>
          <a:p>
            <a:pPr marL="54864" lvl="0">
              <a:spcBef>
                <a:spcPct val="0"/>
              </a:spcBef>
            </a:pPr>
            <a:r>
              <a:rPr lang="en-US" sz="3100" dirty="0" smtClean="0">
                <a:solidFill>
                  <a:srgbClr val="57231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Analysis </a:t>
            </a:r>
          </a:p>
          <a:p>
            <a:pPr marL="54864" lvl="0">
              <a:spcBef>
                <a:spcPct val="0"/>
              </a:spcBef>
            </a:pPr>
            <a:r>
              <a:rPr lang="en-US" sz="3100" dirty="0" smtClean="0">
                <a:solidFill>
                  <a:srgbClr val="57231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Outcome </a:t>
            </a:r>
          </a:p>
          <a:p>
            <a:pPr marL="54864" lvl="0">
              <a:spcBef>
                <a:spcPct val="0"/>
              </a:spcBef>
            </a:pPr>
            <a:r>
              <a:rPr lang="en-US" sz="3100" dirty="0" smtClean="0">
                <a:solidFill>
                  <a:srgbClr val="57231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Variable Map</a:t>
            </a:r>
            <a:endParaRPr lang="en-US" sz="3100" dirty="0">
              <a:solidFill>
                <a:srgbClr val="57231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5" name="Picture 4" descr="Property_Crime_Rate.jpg"/>
          <p:cNvPicPr>
            <a:picLocks noChangeAspect="1"/>
          </p:cNvPicPr>
          <p:nvPr/>
        </p:nvPicPr>
        <p:blipFill>
          <a:blip r:embed="rId2" cstate="print"/>
          <a:srcRect l="5425" t="4444" r="5425"/>
          <a:stretch>
            <a:fillRect/>
          </a:stretch>
        </p:blipFill>
        <p:spPr>
          <a:xfrm>
            <a:off x="4114800" y="152400"/>
            <a:ext cx="4834270" cy="67056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9CF10-7F04-4761-B597-E3CC9799A088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78624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990600" y="304800"/>
            <a:ext cx="3429000" cy="21336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4864" lvl="0">
              <a:spcBef>
                <a:spcPct val="0"/>
              </a:spcBef>
            </a:pPr>
            <a:r>
              <a:rPr lang="en-US" sz="3100" dirty="0" smtClean="0">
                <a:solidFill>
                  <a:srgbClr val="57231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Preliminary </a:t>
            </a:r>
          </a:p>
          <a:p>
            <a:pPr marL="54864" lvl="0">
              <a:spcBef>
                <a:spcPct val="0"/>
              </a:spcBef>
            </a:pPr>
            <a:r>
              <a:rPr lang="en-US" sz="3100" dirty="0" smtClean="0">
                <a:solidFill>
                  <a:srgbClr val="57231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Analysis </a:t>
            </a:r>
          </a:p>
          <a:p>
            <a:pPr marL="54864" lvl="0">
              <a:spcBef>
                <a:spcPct val="0"/>
              </a:spcBef>
            </a:pPr>
            <a:r>
              <a:rPr lang="en-US" sz="3100" dirty="0" smtClean="0">
                <a:solidFill>
                  <a:srgbClr val="57231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Predictor </a:t>
            </a:r>
          </a:p>
          <a:p>
            <a:pPr marL="54864" lvl="0">
              <a:spcBef>
                <a:spcPct val="0"/>
              </a:spcBef>
            </a:pPr>
            <a:r>
              <a:rPr lang="en-US" sz="3100" dirty="0" smtClean="0">
                <a:solidFill>
                  <a:srgbClr val="57231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Variable Map</a:t>
            </a:r>
            <a:endParaRPr lang="en-US" sz="3100" dirty="0">
              <a:solidFill>
                <a:srgbClr val="57231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 descr="Per_Capita_income.jpg"/>
          <p:cNvPicPr>
            <a:picLocks noChangeAspect="1"/>
          </p:cNvPicPr>
          <p:nvPr/>
        </p:nvPicPr>
        <p:blipFill>
          <a:blip r:embed="rId2" cstate="print"/>
          <a:srcRect l="5425" t="4444" r="5425"/>
          <a:stretch>
            <a:fillRect/>
          </a:stretch>
        </p:blipFill>
        <p:spPr>
          <a:xfrm>
            <a:off x="4114800" y="152400"/>
            <a:ext cx="4834270" cy="67056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9CF10-7F04-4761-B597-E3CC9799A088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66956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990600" y="304800"/>
            <a:ext cx="3429000" cy="21336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4864" lvl="0">
              <a:spcBef>
                <a:spcPct val="0"/>
              </a:spcBef>
            </a:pPr>
            <a:r>
              <a:rPr lang="en-US" sz="3100" dirty="0" smtClean="0">
                <a:solidFill>
                  <a:srgbClr val="57231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Preliminary</a:t>
            </a:r>
          </a:p>
          <a:p>
            <a:pPr marL="54864" lvl="0">
              <a:spcBef>
                <a:spcPct val="0"/>
              </a:spcBef>
            </a:pPr>
            <a:r>
              <a:rPr lang="en-US" sz="3100" dirty="0" smtClean="0">
                <a:solidFill>
                  <a:srgbClr val="57231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Analysis </a:t>
            </a:r>
          </a:p>
          <a:p>
            <a:pPr marL="54864" lvl="0">
              <a:spcBef>
                <a:spcPct val="0"/>
              </a:spcBef>
            </a:pPr>
            <a:r>
              <a:rPr lang="en-US" sz="3100" dirty="0" smtClean="0">
                <a:solidFill>
                  <a:srgbClr val="57231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Predictor </a:t>
            </a:r>
          </a:p>
          <a:p>
            <a:pPr marL="54864" lvl="0">
              <a:spcBef>
                <a:spcPct val="0"/>
              </a:spcBef>
            </a:pPr>
            <a:r>
              <a:rPr lang="en-US" sz="3100" dirty="0" smtClean="0">
                <a:solidFill>
                  <a:srgbClr val="57231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Variable Map</a:t>
            </a:r>
            <a:endParaRPr lang="en-US" sz="3100" dirty="0">
              <a:solidFill>
                <a:srgbClr val="57231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 descr="16_Over_Unemployed.jpg"/>
          <p:cNvPicPr>
            <a:picLocks noChangeAspect="1"/>
          </p:cNvPicPr>
          <p:nvPr/>
        </p:nvPicPr>
        <p:blipFill>
          <a:blip r:embed="rId2" cstate="print"/>
          <a:srcRect l="5425" t="4444" r="5425"/>
          <a:stretch>
            <a:fillRect/>
          </a:stretch>
        </p:blipFill>
        <p:spPr>
          <a:xfrm>
            <a:off x="4114800" y="152400"/>
            <a:ext cx="4834270" cy="670560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9CF10-7F04-4761-B597-E3CC9799A088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0933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Variable Correlation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1600200"/>
            <a:ext cx="7498080" cy="48006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2100" dirty="0" smtClean="0"/>
              <a:t>Used Correlation Matrices to test the strength and significance of the relationship among variables</a:t>
            </a:r>
          </a:p>
          <a:p>
            <a:pPr>
              <a:spcBef>
                <a:spcPts val="0"/>
              </a:spcBef>
              <a:buNone/>
            </a:pPr>
            <a:endParaRPr lang="en-US" sz="2100" dirty="0" smtClean="0"/>
          </a:p>
          <a:p>
            <a:pPr>
              <a:spcBef>
                <a:spcPts val="0"/>
              </a:spcBef>
            </a:pPr>
            <a:r>
              <a:rPr lang="en-US" sz="2100" dirty="0" smtClean="0"/>
              <a:t>Decided to use violent, property, and total crime rate only as outcome variables</a:t>
            </a:r>
          </a:p>
          <a:p>
            <a:pPr>
              <a:spcBef>
                <a:spcPts val="0"/>
              </a:spcBef>
              <a:buNone/>
            </a:pPr>
            <a:endParaRPr lang="en-US" sz="2100" dirty="0" smtClean="0"/>
          </a:p>
          <a:p>
            <a:pPr>
              <a:spcBef>
                <a:spcPts val="0"/>
              </a:spcBef>
            </a:pPr>
            <a:r>
              <a:rPr lang="en-US" sz="2100" dirty="0" smtClean="0"/>
              <a:t>Decided to use 16+ unemployed,  25+ no high school diploma, per capita income, white, aged 15 to 24, vacant housing units, foreign born, renter occupied housing units, and mean household value as predictor variables</a:t>
            </a:r>
            <a:endParaRPr lang="en-US" sz="2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9CF10-7F04-4761-B597-E3CC9799A088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Regression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371600"/>
            <a:ext cx="7620000" cy="5257800"/>
          </a:xfrm>
        </p:spPr>
        <p:txBody>
          <a:bodyPr>
            <a:normAutofit/>
          </a:bodyPr>
          <a:lstStyle/>
          <a:p>
            <a:r>
              <a:rPr lang="en-US" sz="2100" dirty="0" smtClean="0"/>
              <a:t>Ordinary Least Squares (OLS) Regression can determine if a relationship exists between each crime type and the predictor variables</a:t>
            </a:r>
          </a:p>
          <a:p>
            <a:endParaRPr lang="en-US" sz="2100" dirty="0" smtClean="0"/>
          </a:p>
          <a:p>
            <a:r>
              <a:rPr lang="en-US" sz="2100" dirty="0" smtClean="0"/>
              <a:t>OLS diagnostics can also be used to reduce the variables in a model and to determine if a spatial regression model is needed</a:t>
            </a:r>
          </a:p>
          <a:p>
            <a:endParaRPr lang="en-US" sz="2100" dirty="0" smtClean="0"/>
          </a:p>
          <a:p>
            <a:r>
              <a:rPr lang="en-US" sz="2100" dirty="0" smtClean="0"/>
              <a:t>Through OLS and spatial regression final predictor variables for each outcome variable were determined.</a:t>
            </a:r>
          </a:p>
          <a:p>
            <a:endParaRPr lang="en-US" sz="2100" dirty="0" smtClean="0"/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9CF10-7F04-4761-B597-E3CC9799A088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Predictor Variables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2100" dirty="0" smtClean="0"/>
              <a:t>Total Crime Rate-percent aged 15 to 24, per capita income, percent white, and percent vacant housing units</a:t>
            </a:r>
          </a:p>
          <a:p>
            <a:pPr>
              <a:spcBef>
                <a:spcPts val="0"/>
              </a:spcBef>
            </a:pPr>
            <a:endParaRPr lang="en-US" sz="2100" dirty="0" smtClean="0"/>
          </a:p>
          <a:p>
            <a:pPr>
              <a:spcBef>
                <a:spcPts val="0"/>
              </a:spcBef>
            </a:pPr>
            <a:r>
              <a:rPr lang="en-US" sz="2100" dirty="0" smtClean="0"/>
              <a:t>Violent Crime Rate-percent aged 15 to 24, per capita income, percent white, percent vacant housing units, and percent foreign born</a:t>
            </a:r>
          </a:p>
          <a:p>
            <a:pPr>
              <a:spcBef>
                <a:spcPts val="0"/>
              </a:spcBef>
            </a:pPr>
            <a:endParaRPr lang="en-US" sz="2100" dirty="0" smtClean="0"/>
          </a:p>
          <a:p>
            <a:pPr>
              <a:spcBef>
                <a:spcPts val="0"/>
              </a:spcBef>
            </a:pPr>
            <a:r>
              <a:rPr lang="en-US" sz="2100" dirty="0" smtClean="0"/>
              <a:t>Property Crime Rate-percent aged 15 to 24, per capita income, percent white, and percent vacant housing units</a:t>
            </a:r>
            <a:endParaRPr lang="en-US" sz="2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9CF10-7F04-4761-B597-E3CC9799A088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52400"/>
            <a:ext cx="9144000" cy="1143000"/>
          </a:xfrm>
        </p:spPr>
        <p:txBody>
          <a:bodyPr>
            <a:noAutofit/>
          </a:bodyPr>
          <a:lstStyle/>
          <a:p>
            <a:r>
              <a:rPr lang="en-US" sz="4300" dirty="0" smtClean="0">
                <a:solidFill>
                  <a:srgbClr val="55231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4" charset="0"/>
              </a:rPr>
              <a:t>Regression Analysis of Total Crime Rate</a:t>
            </a:r>
            <a:endParaRPr lang="en-US" sz="4300" dirty="0">
              <a:solidFill>
                <a:srgbClr val="55231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itchFamily="34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869545842"/>
              </p:ext>
            </p:extLst>
          </p:nvPr>
        </p:nvGraphicFramePr>
        <p:xfrm>
          <a:off x="0" y="1219201"/>
          <a:ext cx="4419600" cy="55549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4900"/>
                <a:gridCol w="1104900"/>
                <a:gridCol w="1104900"/>
                <a:gridCol w="1104900"/>
              </a:tblGrid>
              <a:tr h="297182"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latin typeface="Gill Sans MT" pitchFamily="34" charset="0"/>
                        </a:rPr>
                        <a:t>Diagnostic</a:t>
                      </a:r>
                      <a:endParaRPr lang="en-US" sz="900" dirty="0">
                        <a:latin typeface="Gill Sans M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latin typeface="Gill Sans MT" pitchFamily="34" charset="0"/>
                        </a:rPr>
                        <a:t>Coefficient</a:t>
                      </a:r>
                      <a:endParaRPr lang="en-US" sz="900" dirty="0">
                        <a:latin typeface="Gill Sans M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latin typeface="Gill Sans MT" pitchFamily="34" charset="0"/>
                        </a:rPr>
                        <a:t>Value/T-Statistic</a:t>
                      </a:r>
                      <a:endParaRPr lang="en-US" sz="900" dirty="0">
                        <a:latin typeface="Gill Sans M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latin typeface="Gill Sans MT" pitchFamily="34" charset="0"/>
                        </a:rPr>
                        <a:t>Probability</a:t>
                      </a:r>
                      <a:endParaRPr lang="en-US" sz="900" dirty="0">
                        <a:latin typeface="Gill Sans MT" pitchFamily="34" charset="0"/>
                      </a:endParaRPr>
                    </a:p>
                  </a:txBody>
                  <a:tcPr/>
                </a:tc>
              </a:tr>
              <a:tr h="297182">
                <a:tc>
                  <a:txBody>
                    <a:bodyPr/>
                    <a:lstStyle/>
                    <a:p>
                      <a:r>
                        <a:rPr lang="en-US" sz="900" b="0" dirty="0" smtClean="0">
                          <a:latin typeface="Gill Sans MT" pitchFamily="34" charset="0"/>
                        </a:rPr>
                        <a:t>Constant</a:t>
                      </a:r>
                      <a:endParaRPr lang="en-US" sz="900" b="0" dirty="0">
                        <a:latin typeface="Gill Sans M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latin typeface="Gill Sans MT" pitchFamily="34" charset="0"/>
                        </a:rPr>
                        <a:t>1,330.20</a:t>
                      </a:r>
                      <a:endParaRPr lang="en-US" sz="900" dirty="0">
                        <a:latin typeface="Gill Sans M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latin typeface="Gill Sans MT" pitchFamily="34" charset="0"/>
                        </a:rPr>
                        <a:t>0.96</a:t>
                      </a:r>
                      <a:endParaRPr lang="en-US" sz="900" dirty="0">
                        <a:latin typeface="Gill Sans M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latin typeface="Gill Sans MT" pitchFamily="34" charset="0"/>
                        </a:rPr>
                        <a:t>0.205</a:t>
                      </a:r>
                      <a:endParaRPr lang="en-US" sz="900" dirty="0">
                        <a:latin typeface="Gill Sans MT" pitchFamily="34" charset="0"/>
                      </a:endParaRPr>
                    </a:p>
                  </a:txBody>
                  <a:tcPr/>
                </a:tc>
              </a:tr>
              <a:tr h="297182">
                <a:tc>
                  <a:txBody>
                    <a:bodyPr/>
                    <a:lstStyle/>
                    <a:p>
                      <a:r>
                        <a:rPr lang="en-US" sz="900" b="0" dirty="0" smtClean="0">
                          <a:latin typeface="Gill Sans MT" pitchFamily="34" charset="0"/>
                        </a:rPr>
                        <a:t>Per Capita</a:t>
                      </a:r>
                      <a:r>
                        <a:rPr lang="en-US" sz="900" b="0" baseline="0" dirty="0" smtClean="0">
                          <a:latin typeface="Gill Sans MT" pitchFamily="34" charset="0"/>
                        </a:rPr>
                        <a:t> Income</a:t>
                      </a:r>
                      <a:endParaRPr lang="en-US" sz="900" b="0" dirty="0">
                        <a:latin typeface="Gill Sans M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latin typeface="Gill Sans MT" pitchFamily="34" charset="0"/>
                        </a:rPr>
                        <a:t>0.09</a:t>
                      </a:r>
                      <a:endParaRPr lang="en-US" sz="900" dirty="0">
                        <a:latin typeface="Gill Sans M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latin typeface="Gill Sans MT" pitchFamily="34" charset="0"/>
                        </a:rPr>
                        <a:t>5.00</a:t>
                      </a:r>
                      <a:endParaRPr lang="en-US" sz="900" dirty="0">
                        <a:latin typeface="Gill Sans M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latin typeface="Gill Sans MT" pitchFamily="34" charset="0"/>
                        </a:rPr>
                        <a:t>0.000</a:t>
                      </a:r>
                      <a:endParaRPr lang="en-US" sz="900" dirty="0">
                        <a:latin typeface="Gill Sans MT" pitchFamily="34" charset="0"/>
                      </a:endParaRPr>
                    </a:p>
                  </a:txBody>
                  <a:tcPr/>
                </a:tc>
              </a:tr>
              <a:tr h="297182">
                <a:tc>
                  <a:txBody>
                    <a:bodyPr/>
                    <a:lstStyle/>
                    <a:p>
                      <a:r>
                        <a:rPr lang="en-US" sz="900" b="0" dirty="0" smtClean="0">
                          <a:latin typeface="Gill Sans MT" pitchFamily="34" charset="0"/>
                        </a:rPr>
                        <a:t>Percent</a:t>
                      </a:r>
                      <a:r>
                        <a:rPr lang="en-US" sz="900" b="0" baseline="0" dirty="0" smtClean="0">
                          <a:latin typeface="Gill Sans MT" pitchFamily="34" charset="0"/>
                        </a:rPr>
                        <a:t> White</a:t>
                      </a:r>
                      <a:endParaRPr lang="en-US" sz="900" b="0" dirty="0">
                        <a:latin typeface="Gill Sans M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latin typeface="Gill Sans MT" pitchFamily="34" charset="0"/>
                        </a:rPr>
                        <a:t>-60.23</a:t>
                      </a:r>
                      <a:endParaRPr lang="en-US" sz="900" dirty="0">
                        <a:latin typeface="Gill Sans M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latin typeface="Gill Sans MT" pitchFamily="34" charset="0"/>
                        </a:rPr>
                        <a:t>-6.01</a:t>
                      </a:r>
                      <a:endParaRPr lang="en-US" sz="900" dirty="0">
                        <a:latin typeface="Gill Sans M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latin typeface="Gill Sans MT" pitchFamily="34" charset="0"/>
                        </a:rPr>
                        <a:t>0.000</a:t>
                      </a:r>
                      <a:endParaRPr lang="en-US" sz="900" dirty="0">
                        <a:latin typeface="Gill Sans MT" pitchFamily="34" charset="0"/>
                      </a:endParaRPr>
                    </a:p>
                  </a:txBody>
                  <a:tcPr/>
                </a:tc>
              </a:tr>
              <a:tr h="297182">
                <a:tc>
                  <a:txBody>
                    <a:bodyPr/>
                    <a:lstStyle/>
                    <a:p>
                      <a:r>
                        <a:rPr lang="en-US" sz="900" b="0" dirty="0" smtClean="0">
                          <a:latin typeface="Gill Sans MT" pitchFamily="34" charset="0"/>
                        </a:rPr>
                        <a:t>Percent 15-24</a:t>
                      </a:r>
                      <a:endParaRPr lang="en-US" sz="900" b="0" dirty="0">
                        <a:latin typeface="Gill Sans M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latin typeface="Gill Sans MT" pitchFamily="34" charset="0"/>
                        </a:rPr>
                        <a:t>91.00</a:t>
                      </a:r>
                      <a:endParaRPr lang="en-US" sz="900" dirty="0">
                        <a:latin typeface="Gill Sans M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latin typeface="Gill Sans MT" pitchFamily="34" charset="0"/>
                        </a:rPr>
                        <a:t>1.08</a:t>
                      </a:r>
                      <a:endParaRPr lang="en-US" sz="900" dirty="0">
                        <a:latin typeface="Gill Sans M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latin typeface="Gill Sans MT" pitchFamily="34" charset="0"/>
                        </a:rPr>
                        <a:t>0.285</a:t>
                      </a:r>
                      <a:endParaRPr lang="en-US" sz="900" dirty="0">
                        <a:latin typeface="Gill Sans MT" pitchFamily="34" charset="0"/>
                      </a:endParaRPr>
                    </a:p>
                  </a:txBody>
                  <a:tcPr/>
                </a:tc>
              </a:tr>
              <a:tr h="297182">
                <a:tc>
                  <a:txBody>
                    <a:bodyPr/>
                    <a:lstStyle/>
                    <a:p>
                      <a:r>
                        <a:rPr lang="en-US" sz="900" b="0" dirty="0" smtClean="0">
                          <a:latin typeface="Gill Sans MT" pitchFamily="34" charset="0"/>
                        </a:rPr>
                        <a:t>Percent Vacant</a:t>
                      </a:r>
                      <a:endParaRPr lang="en-US" sz="900" b="0" dirty="0">
                        <a:latin typeface="Gill Sans M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latin typeface="Gill Sans MT" pitchFamily="34" charset="0"/>
                        </a:rPr>
                        <a:t>249.58</a:t>
                      </a:r>
                      <a:endParaRPr lang="en-US" sz="900" dirty="0">
                        <a:latin typeface="Gill Sans M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latin typeface="Gill Sans MT" pitchFamily="34" charset="0"/>
                        </a:rPr>
                        <a:t>5.78</a:t>
                      </a:r>
                      <a:endParaRPr lang="en-US" sz="900" dirty="0">
                        <a:latin typeface="Gill Sans M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latin typeface="Gill Sans MT" pitchFamily="34" charset="0"/>
                        </a:rPr>
                        <a:t>0.000</a:t>
                      </a:r>
                      <a:endParaRPr lang="en-US" sz="900" dirty="0">
                        <a:latin typeface="Gill Sans MT" pitchFamily="34" charset="0"/>
                      </a:endParaRPr>
                    </a:p>
                  </a:txBody>
                  <a:tcPr/>
                </a:tc>
              </a:tr>
              <a:tr h="297182">
                <a:tc>
                  <a:txBody>
                    <a:bodyPr/>
                    <a:lstStyle/>
                    <a:p>
                      <a:r>
                        <a:rPr lang="en-US" sz="900" b="0" dirty="0" smtClean="0">
                          <a:latin typeface="Gill Sans MT" pitchFamily="34" charset="0"/>
                        </a:rPr>
                        <a:t>Multicollinearity</a:t>
                      </a:r>
                      <a:r>
                        <a:rPr lang="en-US" sz="900" b="0" baseline="0" dirty="0" smtClean="0">
                          <a:latin typeface="Gill Sans MT" pitchFamily="34" charset="0"/>
                        </a:rPr>
                        <a:t> Condition Number</a:t>
                      </a:r>
                      <a:endParaRPr lang="en-US" sz="900" b="0" dirty="0">
                        <a:latin typeface="Gill Sans M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900" dirty="0">
                        <a:latin typeface="Gill Sans M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latin typeface="Gill Sans MT" pitchFamily="34" charset="0"/>
                        </a:rPr>
                        <a:t>17.17</a:t>
                      </a:r>
                      <a:endParaRPr lang="en-US" sz="900" dirty="0">
                        <a:latin typeface="Gill Sans M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900" dirty="0">
                        <a:latin typeface="Gill Sans MT" pitchFamily="34" charset="0"/>
                      </a:endParaRPr>
                    </a:p>
                  </a:txBody>
                  <a:tcPr/>
                </a:tc>
              </a:tr>
              <a:tr h="297182">
                <a:tc>
                  <a:txBody>
                    <a:bodyPr/>
                    <a:lstStyle/>
                    <a:p>
                      <a:r>
                        <a:rPr lang="en-US" sz="900" b="0" dirty="0" smtClean="0">
                          <a:latin typeface="Gill Sans MT" pitchFamily="34" charset="0"/>
                        </a:rPr>
                        <a:t>Log likelihood</a:t>
                      </a:r>
                      <a:endParaRPr lang="en-US" sz="900" b="0" dirty="0">
                        <a:latin typeface="Gill Sans M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900" dirty="0">
                        <a:latin typeface="Gill Sans M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latin typeface="Gill Sans MT" pitchFamily="34" charset="0"/>
                        </a:rPr>
                        <a:t>-687.55</a:t>
                      </a:r>
                      <a:endParaRPr lang="en-US" sz="900" dirty="0">
                        <a:latin typeface="Gill Sans M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900" dirty="0">
                        <a:latin typeface="Gill Sans MT" pitchFamily="34" charset="0"/>
                      </a:endParaRPr>
                    </a:p>
                  </a:txBody>
                  <a:tcPr/>
                </a:tc>
              </a:tr>
              <a:tr h="297182">
                <a:tc>
                  <a:txBody>
                    <a:bodyPr/>
                    <a:lstStyle/>
                    <a:p>
                      <a:r>
                        <a:rPr lang="en-US" sz="900" b="0" dirty="0" smtClean="0">
                          <a:latin typeface="Gill Sans MT" pitchFamily="34" charset="0"/>
                        </a:rPr>
                        <a:t>Akaike info criterion</a:t>
                      </a:r>
                      <a:endParaRPr lang="en-US" sz="900" b="0" dirty="0">
                        <a:latin typeface="Gill Sans M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900" dirty="0">
                        <a:latin typeface="Gill Sans M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latin typeface="Gill Sans MT" pitchFamily="34" charset="0"/>
                        </a:rPr>
                        <a:t>1,385.09</a:t>
                      </a:r>
                      <a:endParaRPr lang="en-US" sz="900" dirty="0">
                        <a:latin typeface="Gill Sans M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900" dirty="0">
                        <a:latin typeface="Gill Sans MT" pitchFamily="34" charset="0"/>
                      </a:endParaRPr>
                    </a:p>
                  </a:txBody>
                  <a:tcPr/>
                </a:tc>
              </a:tr>
              <a:tr h="297182">
                <a:tc>
                  <a:txBody>
                    <a:bodyPr/>
                    <a:lstStyle/>
                    <a:p>
                      <a:r>
                        <a:rPr lang="en-US" sz="900" dirty="0" smtClean="0">
                          <a:latin typeface="Gill Sans MT" pitchFamily="34" charset="0"/>
                        </a:rPr>
                        <a:t>Schwarz criterion</a:t>
                      </a:r>
                      <a:endParaRPr lang="en-US" sz="900" dirty="0">
                        <a:latin typeface="Gill Sans M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900" dirty="0">
                        <a:latin typeface="Gill Sans M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latin typeface="Gill Sans MT" pitchFamily="34" charset="0"/>
                        </a:rPr>
                        <a:t>1,396.81</a:t>
                      </a:r>
                      <a:endParaRPr lang="en-US" sz="900" dirty="0">
                        <a:latin typeface="Gill Sans M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900" dirty="0">
                        <a:latin typeface="Gill Sans MT" pitchFamily="34" charset="0"/>
                      </a:endParaRPr>
                    </a:p>
                  </a:txBody>
                  <a:tcPr/>
                </a:tc>
              </a:tr>
              <a:tr h="228579">
                <a:tc>
                  <a:txBody>
                    <a:bodyPr/>
                    <a:lstStyle/>
                    <a:p>
                      <a:r>
                        <a:rPr lang="en-US" sz="900" b="0" dirty="0" smtClean="0">
                          <a:latin typeface="Gill Sans MT" pitchFamily="34" charset="0"/>
                        </a:rPr>
                        <a:t>R-squared</a:t>
                      </a:r>
                      <a:endParaRPr lang="en-US" sz="900" b="0" dirty="0">
                        <a:latin typeface="Gill Sans M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900" dirty="0">
                        <a:latin typeface="Gill Sans M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latin typeface="Gill Sans MT" pitchFamily="34" charset="0"/>
                        </a:rPr>
                        <a:t>0.72</a:t>
                      </a:r>
                      <a:endParaRPr lang="en-US" sz="900" dirty="0">
                        <a:latin typeface="Gill Sans M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900" dirty="0">
                        <a:latin typeface="Gill Sans MT" pitchFamily="34" charset="0"/>
                      </a:endParaRPr>
                    </a:p>
                  </a:txBody>
                  <a:tcPr/>
                </a:tc>
              </a:tr>
              <a:tr h="441951">
                <a:tc>
                  <a:txBody>
                    <a:bodyPr/>
                    <a:lstStyle/>
                    <a:p>
                      <a:r>
                        <a:rPr lang="en-US" sz="900" b="0" dirty="0" smtClean="0">
                          <a:latin typeface="Gill Sans MT" pitchFamily="34" charset="0"/>
                        </a:rPr>
                        <a:t>F-statistic</a:t>
                      </a:r>
                      <a:endParaRPr lang="en-US" sz="900" b="0" dirty="0">
                        <a:latin typeface="Gill Sans M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900" dirty="0">
                        <a:latin typeface="Gill Sans M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latin typeface="Gill Sans MT" pitchFamily="34" charset="0"/>
                        </a:rPr>
                        <a:t>46.45</a:t>
                      </a:r>
                      <a:endParaRPr lang="en-US" sz="900" dirty="0">
                        <a:latin typeface="Gill Sans M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latin typeface="Gill Sans MT" pitchFamily="34" charset="0"/>
                        </a:rPr>
                        <a:t>3.07e-019</a:t>
                      </a:r>
                      <a:endParaRPr lang="en-US" sz="900" dirty="0">
                        <a:latin typeface="Gill Sans MT" pitchFamily="34" charset="0"/>
                      </a:endParaRPr>
                    </a:p>
                  </a:txBody>
                  <a:tcPr/>
                </a:tc>
              </a:tr>
              <a:tr h="297182">
                <a:tc>
                  <a:txBody>
                    <a:bodyPr/>
                    <a:lstStyle/>
                    <a:p>
                      <a:r>
                        <a:rPr lang="en-US" sz="900" b="0" dirty="0" smtClean="0">
                          <a:latin typeface="Gill Sans MT" pitchFamily="34" charset="0"/>
                        </a:rPr>
                        <a:t>Moran’s I</a:t>
                      </a:r>
                      <a:endParaRPr lang="en-US" sz="900" b="0" dirty="0">
                        <a:latin typeface="Gill Sans M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900" dirty="0">
                        <a:latin typeface="Gill Sans M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latin typeface="Gill Sans MT" pitchFamily="34" charset="0"/>
                        </a:rPr>
                        <a:t>1.53</a:t>
                      </a:r>
                      <a:endParaRPr lang="en-US" sz="900" dirty="0">
                        <a:latin typeface="Gill Sans M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latin typeface="Gill Sans MT" pitchFamily="34" charset="0"/>
                        </a:rPr>
                        <a:t>0.126</a:t>
                      </a:r>
                      <a:endParaRPr lang="en-US" sz="900" dirty="0">
                        <a:latin typeface="Gill Sans MT" pitchFamily="34" charset="0"/>
                      </a:endParaRPr>
                    </a:p>
                  </a:txBody>
                  <a:tcPr/>
                </a:tc>
              </a:tr>
              <a:tr h="441951">
                <a:tc>
                  <a:txBody>
                    <a:bodyPr/>
                    <a:lstStyle/>
                    <a:p>
                      <a:r>
                        <a:rPr lang="en-US" sz="900" b="0" dirty="0" smtClean="0">
                          <a:latin typeface="Gill Sans MT" pitchFamily="34" charset="0"/>
                        </a:rPr>
                        <a:t>Lagrange</a:t>
                      </a:r>
                      <a:r>
                        <a:rPr lang="en-US" sz="900" b="0" baseline="0" dirty="0" smtClean="0">
                          <a:latin typeface="Gill Sans MT" pitchFamily="34" charset="0"/>
                        </a:rPr>
                        <a:t> Multiplier (lag)</a:t>
                      </a:r>
                      <a:endParaRPr lang="en-US" sz="900" b="0" dirty="0">
                        <a:latin typeface="Gill Sans M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900" dirty="0">
                        <a:latin typeface="Gill Sans M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latin typeface="Gill Sans MT" pitchFamily="34" charset="0"/>
                        </a:rPr>
                        <a:t>4.10</a:t>
                      </a:r>
                      <a:endParaRPr lang="en-US" sz="900" dirty="0">
                        <a:latin typeface="Gill Sans M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latin typeface="Gill Sans MT" pitchFamily="34" charset="0"/>
                        </a:rPr>
                        <a:t>0.043</a:t>
                      </a:r>
                    </a:p>
                  </a:txBody>
                  <a:tcPr/>
                </a:tc>
              </a:tr>
              <a:tr h="297182">
                <a:tc>
                  <a:txBody>
                    <a:bodyPr/>
                    <a:lstStyle/>
                    <a:p>
                      <a:r>
                        <a:rPr lang="en-US" sz="900" b="0" dirty="0" smtClean="0">
                          <a:latin typeface="Gill Sans MT" pitchFamily="34" charset="0"/>
                        </a:rPr>
                        <a:t>Robust LM (lag)</a:t>
                      </a:r>
                      <a:endParaRPr lang="en-US" sz="900" b="0" dirty="0">
                        <a:latin typeface="Gill Sans M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900" dirty="0">
                        <a:latin typeface="Gill Sans M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latin typeface="Gill Sans MT" pitchFamily="34" charset="0"/>
                        </a:rPr>
                        <a:t>3.75</a:t>
                      </a:r>
                      <a:endParaRPr lang="en-US" sz="900" dirty="0">
                        <a:latin typeface="Gill Sans M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latin typeface="Gill Sans MT" pitchFamily="34" charset="0"/>
                        </a:rPr>
                        <a:t>0.053</a:t>
                      </a:r>
                    </a:p>
                  </a:txBody>
                  <a:tcPr/>
                </a:tc>
              </a:tr>
              <a:tr h="441951">
                <a:tc>
                  <a:txBody>
                    <a:bodyPr/>
                    <a:lstStyle/>
                    <a:p>
                      <a:r>
                        <a:rPr lang="en-US" sz="900" b="0" dirty="0" smtClean="0">
                          <a:latin typeface="Gill Sans MT" pitchFamily="34" charset="0"/>
                        </a:rPr>
                        <a:t>Lagrange Multiplier (error)</a:t>
                      </a:r>
                      <a:endParaRPr lang="en-US" sz="900" b="0" dirty="0">
                        <a:latin typeface="Gill Sans M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900" dirty="0">
                        <a:latin typeface="Gill Sans M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latin typeface="Gill Sans MT" pitchFamily="34" charset="0"/>
                        </a:rPr>
                        <a:t>0.94</a:t>
                      </a:r>
                      <a:endParaRPr lang="en-US" sz="900" dirty="0">
                        <a:latin typeface="Gill Sans M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latin typeface="Gill Sans MT" pitchFamily="34" charset="0"/>
                        </a:rPr>
                        <a:t>0.333</a:t>
                      </a:r>
                    </a:p>
                  </a:txBody>
                  <a:tcPr/>
                </a:tc>
              </a:tr>
              <a:tr h="297182">
                <a:tc>
                  <a:txBody>
                    <a:bodyPr/>
                    <a:lstStyle/>
                    <a:p>
                      <a:r>
                        <a:rPr lang="en-US" sz="900" b="0" dirty="0" smtClean="0">
                          <a:latin typeface="Gill Sans MT" pitchFamily="34" charset="0"/>
                        </a:rPr>
                        <a:t>Robust LM (error)</a:t>
                      </a:r>
                      <a:endParaRPr lang="en-US" sz="900" b="0" dirty="0">
                        <a:latin typeface="Gill Sans M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900" dirty="0">
                        <a:latin typeface="Gill Sans M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latin typeface="Gill Sans MT" pitchFamily="34" charset="0"/>
                        </a:rPr>
                        <a:t>0.58</a:t>
                      </a:r>
                      <a:endParaRPr lang="en-US" sz="900" dirty="0">
                        <a:latin typeface="Gill Sans M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latin typeface="Gill Sans MT" pitchFamily="34" charset="0"/>
                        </a:rPr>
                        <a:t>0.445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143000" y="762000"/>
            <a:ext cx="2255746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 smtClean="0">
                <a:latin typeface="Gill Sans MT" pitchFamily="34" charset="0"/>
              </a:rPr>
              <a:t>OLS Regression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172200" y="762000"/>
            <a:ext cx="1532792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 smtClean="0">
                <a:latin typeface="Gill Sans MT" pitchFamily="34" charset="0"/>
              </a:rPr>
              <a:t>Spatial Lag</a:t>
            </a: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271708650"/>
              </p:ext>
            </p:extLst>
          </p:nvPr>
        </p:nvGraphicFramePr>
        <p:xfrm>
          <a:off x="4572000" y="1219200"/>
          <a:ext cx="4419600" cy="3352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4900"/>
                <a:gridCol w="1104900"/>
                <a:gridCol w="1104900"/>
                <a:gridCol w="1104900"/>
              </a:tblGrid>
              <a:tr h="297182"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latin typeface="Gill Sans MT" pitchFamily="34" charset="0"/>
                        </a:rPr>
                        <a:t>Diagnostic</a:t>
                      </a:r>
                      <a:endParaRPr lang="en-US" sz="900" dirty="0">
                        <a:latin typeface="Gill Sans M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latin typeface="Gill Sans MT" pitchFamily="34" charset="0"/>
                        </a:rPr>
                        <a:t>Coefficient</a:t>
                      </a:r>
                      <a:endParaRPr lang="en-US" sz="900" dirty="0">
                        <a:latin typeface="Gill Sans M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latin typeface="Gill Sans MT" pitchFamily="34" charset="0"/>
                        </a:rPr>
                        <a:t>Value/Z-Test</a:t>
                      </a:r>
                      <a:endParaRPr lang="en-US" sz="900" dirty="0">
                        <a:latin typeface="Gill Sans M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latin typeface="Gill Sans MT" pitchFamily="34" charset="0"/>
                        </a:rPr>
                        <a:t>Probability</a:t>
                      </a:r>
                      <a:endParaRPr lang="en-US" sz="900" dirty="0">
                        <a:latin typeface="Gill Sans MT" pitchFamily="34" charset="0"/>
                      </a:endParaRPr>
                    </a:p>
                  </a:txBody>
                  <a:tcPr/>
                </a:tc>
              </a:tr>
              <a:tr h="297182">
                <a:tc>
                  <a:txBody>
                    <a:bodyPr/>
                    <a:lstStyle/>
                    <a:p>
                      <a:r>
                        <a:rPr lang="en-US" sz="900" dirty="0" smtClean="0">
                          <a:latin typeface="Gill Sans MT" pitchFamily="34" charset="0"/>
                        </a:rPr>
                        <a:t>Constant</a:t>
                      </a:r>
                      <a:endParaRPr lang="en-US" sz="900" dirty="0">
                        <a:latin typeface="Gill Sans M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latin typeface="Gill Sans MT" pitchFamily="34" charset="0"/>
                        </a:rPr>
                        <a:t>231.36</a:t>
                      </a:r>
                      <a:endParaRPr lang="en-US" sz="900" dirty="0">
                        <a:latin typeface="Gill Sans M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latin typeface="Gill Sans MT" pitchFamily="34" charset="0"/>
                        </a:rPr>
                        <a:t>0.17</a:t>
                      </a:r>
                      <a:endParaRPr lang="en-US" sz="900" dirty="0">
                        <a:latin typeface="Gill Sans M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latin typeface="Gill Sans MT" pitchFamily="34" charset="0"/>
                        </a:rPr>
                        <a:t>0.864</a:t>
                      </a:r>
                      <a:endParaRPr lang="en-US" sz="900" dirty="0">
                        <a:latin typeface="Gill Sans MT" pitchFamily="34" charset="0"/>
                      </a:endParaRPr>
                    </a:p>
                  </a:txBody>
                  <a:tcPr/>
                </a:tc>
              </a:tr>
              <a:tr h="297182">
                <a:tc>
                  <a:txBody>
                    <a:bodyPr/>
                    <a:lstStyle/>
                    <a:p>
                      <a:r>
                        <a:rPr lang="en-US" sz="900" dirty="0" smtClean="0">
                          <a:latin typeface="Gill Sans MT" pitchFamily="34" charset="0"/>
                        </a:rPr>
                        <a:t>Per Capita</a:t>
                      </a:r>
                      <a:r>
                        <a:rPr lang="en-US" sz="900" baseline="0" dirty="0" smtClean="0">
                          <a:latin typeface="Gill Sans MT" pitchFamily="34" charset="0"/>
                        </a:rPr>
                        <a:t> Income</a:t>
                      </a:r>
                      <a:endParaRPr lang="en-US" sz="900" dirty="0">
                        <a:latin typeface="Gill Sans M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latin typeface="Gill Sans MT" pitchFamily="34" charset="0"/>
                        </a:rPr>
                        <a:t>0.07</a:t>
                      </a:r>
                      <a:endParaRPr lang="en-US" sz="900" dirty="0">
                        <a:latin typeface="Gill Sans M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latin typeface="Gill Sans MT" pitchFamily="34" charset="0"/>
                        </a:rPr>
                        <a:t>3.62</a:t>
                      </a:r>
                      <a:endParaRPr lang="en-US" sz="900" dirty="0">
                        <a:latin typeface="Gill Sans M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latin typeface="Gill Sans MT" pitchFamily="34" charset="0"/>
                        </a:rPr>
                        <a:t>0.000</a:t>
                      </a:r>
                      <a:endParaRPr lang="en-US" sz="900" dirty="0">
                        <a:latin typeface="Gill Sans MT" pitchFamily="34" charset="0"/>
                      </a:endParaRPr>
                    </a:p>
                  </a:txBody>
                  <a:tcPr/>
                </a:tc>
              </a:tr>
              <a:tr h="297182">
                <a:tc>
                  <a:txBody>
                    <a:bodyPr/>
                    <a:lstStyle/>
                    <a:p>
                      <a:r>
                        <a:rPr lang="en-US" sz="900" dirty="0" smtClean="0">
                          <a:latin typeface="Gill Sans MT" pitchFamily="34" charset="0"/>
                        </a:rPr>
                        <a:t>Percent</a:t>
                      </a:r>
                      <a:r>
                        <a:rPr lang="en-US" sz="900" baseline="0" dirty="0" smtClean="0">
                          <a:latin typeface="Gill Sans MT" pitchFamily="34" charset="0"/>
                        </a:rPr>
                        <a:t> White</a:t>
                      </a:r>
                      <a:endParaRPr lang="en-US" sz="900" dirty="0">
                        <a:latin typeface="Gill Sans M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latin typeface="Gill Sans MT" pitchFamily="34" charset="0"/>
                        </a:rPr>
                        <a:t>-42.85</a:t>
                      </a:r>
                      <a:endParaRPr lang="en-US" sz="900" dirty="0">
                        <a:latin typeface="Gill Sans M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latin typeface="Gill Sans MT" pitchFamily="34" charset="0"/>
                        </a:rPr>
                        <a:t>-3.80</a:t>
                      </a:r>
                      <a:endParaRPr lang="en-US" sz="900" dirty="0">
                        <a:latin typeface="Gill Sans M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latin typeface="Gill Sans MT" pitchFamily="34" charset="0"/>
                        </a:rPr>
                        <a:t>0.000</a:t>
                      </a:r>
                      <a:endParaRPr lang="en-US" sz="900" dirty="0">
                        <a:latin typeface="Gill Sans MT" pitchFamily="34" charset="0"/>
                      </a:endParaRPr>
                    </a:p>
                  </a:txBody>
                  <a:tcPr/>
                </a:tc>
              </a:tr>
              <a:tr h="297182">
                <a:tc>
                  <a:txBody>
                    <a:bodyPr/>
                    <a:lstStyle/>
                    <a:p>
                      <a:r>
                        <a:rPr lang="en-US" sz="900" dirty="0" smtClean="0">
                          <a:latin typeface="Gill Sans MT" pitchFamily="34" charset="0"/>
                        </a:rPr>
                        <a:t>Percent 15-24</a:t>
                      </a:r>
                      <a:endParaRPr lang="en-US" sz="900" dirty="0">
                        <a:latin typeface="Gill Sans M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latin typeface="Gill Sans MT" pitchFamily="34" charset="0"/>
                        </a:rPr>
                        <a:t>64.71</a:t>
                      </a:r>
                      <a:endParaRPr lang="en-US" sz="900" dirty="0">
                        <a:latin typeface="Gill Sans M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latin typeface="Gill Sans MT" pitchFamily="34" charset="0"/>
                        </a:rPr>
                        <a:t>0.82</a:t>
                      </a:r>
                      <a:endParaRPr lang="en-US" sz="900" dirty="0">
                        <a:latin typeface="Gill Sans M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latin typeface="Gill Sans MT" pitchFamily="34" charset="0"/>
                        </a:rPr>
                        <a:t>0.415</a:t>
                      </a:r>
                      <a:endParaRPr lang="en-US" sz="900" dirty="0">
                        <a:latin typeface="Gill Sans MT" pitchFamily="34" charset="0"/>
                      </a:endParaRPr>
                    </a:p>
                  </a:txBody>
                  <a:tcPr/>
                </a:tc>
              </a:tr>
              <a:tr h="297182">
                <a:tc>
                  <a:txBody>
                    <a:bodyPr/>
                    <a:lstStyle/>
                    <a:p>
                      <a:r>
                        <a:rPr lang="en-US" sz="900" dirty="0" smtClean="0">
                          <a:latin typeface="Gill Sans MT" pitchFamily="34" charset="0"/>
                        </a:rPr>
                        <a:t>Percent Vacant</a:t>
                      </a:r>
                      <a:endParaRPr lang="en-US" sz="900" dirty="0">
                        <a:latin typeface="Gill Sans M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latin typeface="Gill Sans MT" pitchFamily="34" charset="0"/>
                        </a:rPr>
                        <a:t>215.45</a:t>
                      </a:r>
                      <a:endParaRPr lang="en-US" sz="900" dirty="0">
                        <a:latin typeface="Gill Sans M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latin typeface="Gill Sans MT" pitchFamily="34" charset="0"/>
                        </a:rPr>
                        <a:t>5.24</a:t>
                      </a:r>
                      <a:endParaRPr lang="en-US" sz="900" dirty="0">
                        <a:latin typeface="Gill Sans M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latin typeface="Gill Sans MT" pitchFamily="34" charset="0"/>
                        </a:rPr>
                        <a:t>0.000</a:t>
                      </a:r>
                      <a:endParaRPr lang="en-US" sz="900" dirty="0">
                        <a:latin typeface="Gill Sans MT" pitchFamily="34" charset="0"/>
                      </a:endParaRPr>
                    </a:p>
                  </a:txBody>
                  <a:tcPr/>
                </a:tc>
              </a:tr>
              <a:tr h="350508">
                <a:tc>
                  <a:txBody>
                    <a:bodyPr/>
                    <a:lstStyle/>
                    <a:p>
                      <a:r>
                        <a:rPr lang="en-US" sz="900" dirty="0" smtClean="0">
                          <a:latin typeface="Gill Sans MT" pitchFamily="34" charset="0"/>
                        </a:rPr>
                        <a:t>Spatial</a:t>
                      </a:r>
                      <a:r>
                        <a:rPr lang="en-US" sz="900" baseline="0" dirty="0" smtClean="0">
                          <a:latin typeface="Gill Sans MT" pitchFamily="34" charset="0"/>
                        </a:rPr>
                        <a:t> lag term</a:t>
                      </a:r>
                      <a:endParaRPr lang="en-US" sz="900" dirty="0">
                        <a:latin typeface="Gill Sans M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latin typeface="Gill Sans MT" pitchFamily="34" charset="0"/>
                        </a:rPr>
                        <a:t>0.31</a:t>
                      </a:r>
                      <a:endParaRPr lang="en-US" sz="900" dirty="0">
                        <a:latin typeface="Gill Sans M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latin typeface="Gill Sans MT" pitchFamily="34" charset="0"/>
                        </a:rPr>
                        <a:t>2.73</a:t>
                      </a:r>
                      <a:endParaRPr lang="en-US" sz="900" dirty="0">
                        <a:latin typeface="Gill Sans M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latin typeface="Gill Sans MT" pitchFamily="34" charset="0"/>
                        </a:rPr>
                        <a:t>0.006</a:t>
                      </a:r>
                      <a:endParaRPr lang="en-US" sz="900" dirty="0">
                        <a:latin typeface="Gill Sans MT" pitchFamily="34" charset="0"/>
                      </a:endParaRPr>
                    </a:p>
                  </a:txBody>
                  <a:tcPr/>
                </a:tc>
              </a:tr>
              <a:tr h="297182">
                <a:tc>
                  <a:txBody>
                    <a:bodyPr/>
                    <a:lstStyle/>
                    <a:p>
                      <a:r>
                        <a:rPr lang="en-US" sz="900" dirty="0" smtClean="0">
                          <a:latin typeface="Gill Sans MT" pitchFamily="34" charset="0"/>
                        </a:rPr>
                        <a:t>Log likelihood</a:t>
                      </a:r>
                      <a:endParaRPr lang="en-US" sz="900" dirty="0">
                        <a:latin typeface="Gill Sans M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900" dirty="0">
                        <a:latin typeface="Gill Sans M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latin typeface="Gill Sans MT" pitchFamily="34" charset="0"/>
                        </a:rPr>
                        <a:t>-685.01</a:t>
                      </a:r>
                      <a:endParaRPr lang="en-US" sz="900" dirty="0">
                        <a:latin typeface="Gill Sans M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900" dirty="0">
                        <a:latin typeface="Gill Sans MT" pitchFamily="34" charset="0"/>
                      </a:endParaRPr>
                    </a:p>
                  </a:txBody>
                  <a:tcPr/>
                </a:tc>
              </a:tr>
              <a:tr h="297182">
                <a:tc>
                  <a:txBody>
                    <a:bodyPr/>
                    <a:lstStyle/>
                    <a:p>
                      <a:r>
                        <a:rPr lang="en-US" sz="900" dirty="0" smtClean="0">
                          <a:latin typeface="Gill Sans MT" pitchFamily="34" charset="0"/>
                        </a:rPr>
                        <a:t>Akaike info criterion</a:t>
                      </a:r>
                      <a:endParaRPr lang="en-US" sz="900" dirty="0">
                        <a:latin typeface="Gill Sans M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900" dirty="0">
                        <a:latin typeface="Gill Sans M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latin typeface="Gill Sans MT" pitchFamily="34" charset="0"/>
                        </a:rPr>
                        <a:t>1,382.01</a:t>
                      </a:r>
                      <a:endParaRPr lang="en-US" sz="900" dirty="0">
                        <a:latin typeface="Gill Sans M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900" dirty="0">
                        <a:latin typeface="Gill Sans MT" pitchFamily="34" charset="0"/>
                      </a:endParaRPr>
                    </a:p>
                  </a:txBody>
                  <a:tcPr/>
                </a:tc>
              </a:tr>
              <a:tr h="297182">
                <a:tc>
                  <a:txBody>
                    <a:bodyPr/>
                    <a:lstStyle/>
                    <a:p>
                      <a:r>
                        <a:rPr lang="en-US" sz="900" dirty="0" smtClean="0">
                          <a:latin typeface="Gill Sans MT" pitchFamily="34" charset="0"/>
                        </a:rPr>
                        <a:t>Schwarz criterion</a:t>
                      </a:r>
                      <a:endParaRPr lang="en-US" sz="900" dirty="0">
                        <a:latin typeface="Gill Sans M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900" dirty="0">
                        <a:latin typeface="Gill Sans M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latin typeface="Gill Sans MT" pitchFamily="34" charset="0"/>
                        </a:rPr>
                        <a:t>1,396.08</a:t>
                      </a:r>
                      <a:endParaRPr lang="en-US" sz="900" dirty="0">
                        <a:latin typeface="Gill Sans M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900" dirty="0">
                        <a:latin typeface="Gill Sans MT" pitchFamily="34" charset="0"/>
                      </a:endParaRPr>
                    </a:p>
                  </a:txBody>
                  <a:tcPr/>
                </a:tc>
              </a:tr>
              <a:tr h="259076">
                <a:tc>
                  <a:txBody>
                    <a:bodyPr/>
                    <a:lstStyle/>
                    <a:p>
                      <a:r>
                        <a:rPr lang="en-US" sz="900" dirty="0" smtClean="0">
                          <a:latin typeface="Gill Sans MT" pitchFamily="34" charset="0"/>
                        </a:rPr>
                        <a:t>R-squared</a:t>
                      </a:r>
                      <a:endParaRPr lang="en-US" sz="900" dirty="0">
                        <a:latin typeface="Gill Sans M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900" dirty="0">
                        <a:latin typeface="Gill Sans M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latin typeface="Gill Sans MT" pitchFamily="34" charset="0"/>
                        </a:rPr>
                        <a:t>0.74</a:t>
                      </a:r>
                      <a:endParaRPr lang="en-US" sz="900" dirty="0">
                        <a:latin typeface="Gill Sans M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900" dirty="0">
                        <a:latin typeface="Gill Sans MT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9CF10-7F04-4761-B597-E3CC9799A088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304800"/>
            <a:ext cx="8229600" cy="1143000"/>
          </a:xfrm>
        </p:spPr>
        <p:txBody>
          <a:bodyPr>
            <a:normAutofit/>
          </a:bodyPr>
          <a:lstStyle/>
          <a:p>
            <a:r>
              <a:rPr lang="en-US" sz="3500" dirty="0" smtClean="0">
                <a:solidFill>
                  <a:srgbClr val="55231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Total Crime Rate OLS and Lag Residual Maps</a:t>
            </a:r>
            <a:endParaRPr lang="en-US" sz="3500" dirty="0">
              <a:solidFill>
                <a:srgbClr val="55231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Picture 10" descr="Total_Crime_OLS_Residuals.jpg"/>
          <p:cNvPicPr>
            <a:picLocks noChangeAspect="1"/>
          </p:cNvPicPr>
          <p:nvPr/>
        </p:nvPicPr>
        <p:blipFill>
          <a:blip r:embed="rId2" cstate="print"/>
          <a:srcRect l="5752" t="4444" r="5098"/>
          <a:stretch>
            <a:fillRect/>
          </a:stretch>
        </p:blipFill>
        <p:spPr>
          <a:xfrm>
            <a:off x="0" y="516193"/>
            <a:ext cx="4572000" cy="6341807"/>
          </a:xfrm>
          <a:prstGeom prst="rect">
            <a:avLst/>
          </a:prstGeom>
        </p:spPr>
      </p:pic>
      <p:pic>
        <p:nvPicPr>
          <p:cNvPr id="12" name="Picture 11" descr="Total_Crime_Residuals.jpg"/>
          <p:cNvPicPr>
            <a:picLocks noChangeAspect="1"/>
          </p:cNvPicPr>
          <p:nvPr/>
        </p:nvPicPr>
        <p:blipFill>
          <a:blip r:embed="rId3" cstate="print"/>
          <a:srcRect l="5752" t="4444" r="5098"/>
          <a:stretch>
            <a:fillRect/>
          </a:stretch>
        </p:blipFill>
        <p:spPr>
          <a:xfrm>
            <a:off x="4572000" y="516194"/>
            <a:ext cx="4572000" cy="6341806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9CF10-7F04-4761-B597-E3CC9799A088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52400"/>
            <a:ext cx="9144000" cy="1143000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rgbClr val="55231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4" charset="0"/>
              </a:rPr>
              <a:t>Regression Analysis of Violent Crime Rate</a:t>
            </a:r>
            <a:endParaRPr lang="en-US" sz="4000" dirty="0">
              <a:solidFill>
                <a:srgbClr val="55231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itchFamily="34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887331805"/>
              </p:ext>
            </p:extLst>
          </p:nvPr>
        </p:nvGraphicFramePr>
        <p:xfrm>
          <a:off x="0" y="1219201"/>
          <a:ext cx="4419600" cy="54990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4900"/>
                <a:gridCol w="1104900"/>
                <a:gridCol w="1104900"/>
                <a:gridCol w="1104900"/>
              </a:tblGrid>
              <a:tr h="277493"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latin typeface="Gill Sans MT" pitchFamily="34" charset="0"/>
                        </a:rPr>
                        <a:t>Diagnostic</a:t>
                      </a:r>
                      <a:endParaRPr lang="en-US" sz="900" dirty="0">
                        <a:latin typeface="Gill Sans M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latin typeface="Gill Sans MT" pitchFamily="34" charset="0"/>
                        </a:rPr>
                        <a:t>Coefficient</a:t>
                      </a:r>
                      <a:endParaRPr lang="en-US" sz="900" dirty="0">
                        <a:latin typeface="Gill Sans M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latin typeface="Gill Sans MT" pitchFamily="34" charset="0"/>
                        </a:rPr>
                        <a:t>Value/T-Statistic</a:t>
                      </a:r>
                      <a:endParaRPr lang="en-US" sz="900" dirty="0">
                        <a:latin typeface="Gill Sans M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latin typeface="Gill Sans MT" pitchFamily="34" charset="0"/>
                        </a:rPr>
                        <a:t>Probability</a:t>
                      </a:r>
                      <a:endParaRPr lang="en-US" sz="900" dirty="0">
                        <a:latin typeface="Gill Sans MT" pitchFamily="34" charset="0"/>
                      </a:endParaRPr>
                    </a:p>
                  </a:txBody>
                  <a:tcPr/>
                </a:tc>
              </a:tr>
              <a:tr h="277493">
                <a:tc>
                  <a:txBody>
                    <a:bodyPr/>
                    <a:lstStyle/>
                    <a:p>
                      <a:r>
                        <a:rPr lang="en-US" sz="900" dirty="0" smtClean="0">
                          <a:latin typeface="Gill Sans MT" pitchFamily="34" charset="0"/>
                        </a:rPr>
                        <a:t>Constant</a:t>
                      </a:r>
                      <a:endParaRPr lang="en-US" sz="900" dirty="0">
                        <a:latin typeface="Gill Sans M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latin typeface="Gill Sans MT" pitchFamily="34" charset="0"/>
                        </a:rPr>
                        <a:t>1,153.85</a:t>
                      </a:r>
                      <a:endParaRPr lang="en-US" sz="900" dirty="0">
                        <a:latin typeface="Gill Sans M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latin typeface="Gill Sans MT" pitchFamily="34" charset="0"/>
                        </a:rPr>
                        <a:t>3.85</a:t>
                      </a:r>
                      <a:endParaRPr lang="en-US" sz="900" dirty="0">
                        <a:latin typeface="Gill Sans M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latin typeface="Gill Sans MT" pitchFamily="34" charset="0"/>
                        </a:rPr>
                        <a:t>0.000</a:t>
                      </a:r>
                      <a:endParaRPr lang="en-US" sz="900" dirty="0">
                        <a:latin typeface="Gill Sans MT" pitchFamily="34" charset="0"/>
                      </a:endParaRPr>
                    </a:p>
                  </a:txBody>
                  <a:tcPr/>
                </a:tc>
              </a:tr>
              <a:tr h="277493">
                <a:tc>
                  <a:txBody>
                    <a:bodyPr/>
                    <a:lstStyle/>
                    <a:p>
                      <a:r>
                        <a:rPr lang="en-US" sz="900" dirty="0" smtClean="0">
                          <a:latin typeface="Gill Sans MT" pitchFamily="34" charset="0"/>
                        </a:rPr>
                        <a:t>Per Capita</a:t>
                      </a:r>
                      <a:r>
                        <a:rPr lang="en-US" sz="900" baseline="0" dirty="0" smtClean="0">
                          <a:latin typeface="Gill Sans MT" pitchFamily="34" charset="0"/>
                        </a:rPr>
                        <a:t> Income</a:t>
                      </a:r>
                      <a:endParaRPr lang="en-US" sz="900" dirty="0">
                        <a:latin typeface="Gill Sans M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latin typeface="Gill Sans MT" pitchFamily="34" charset="0"/>
                        </a:rPr>
                        <a:t>-0.01</a:t>
                      </a:r>
                      <a:endParaRPr lang="en-US" sz="900" dirty="0">
                        <a:latin typeface="Gill Sans M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latin typeface="Gill Sans MT" pitchFamily="34" charset="0"/>
                        </a:rPr>
                        <a:t>-2.17</a:t>
                      </a:r>
                      <a:endParaRPr lang="en-US" sz="900" dirty="0">
                        <a:latin typeface="Gill Sans M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latin typeface="Gill Sans MT" pitchFamily="34" charset="0"/>
                        </a:rPr>
                        <a:t>0.033</a:t>
                      </a:r>
                      <a:endParaRPr lang="en-US" sz="900" dirty="0">
                        <a:latin typeface="Gill Sans MT" pitchFamily="34" charset="0"/>
                      </a:endParaRPr>
                    </a:p>
                  </a:txBody>
                  <a:tcPr/>
                </a:tc>
              </a:tr>
              <a:tr h="277493">
                <a:tc>
                  <a:txBody>
                    <a:bodyPr/>
                    <a:lstStyle/>
                    <a:p>
                      <a:r>
                        <a:rPr lang="en-US" sz="900" dirty="0" smtClean="0">
                          <a:latin typeface="Gill Sans MT" pitchFamily="34" charset="0"/>
                        </a:rPr>
                        <a:t>Percent</a:t>
                      </a:r>
                      <a:r>
                        <a:rPr lang="en-US" sz="900" baseline="0" dirty="0" smtClean="0">
                          <a:latin typeface="Gill Sans MT" pitchFamily="34" charset="0"/>
                        </a:rPr>
                        <a:t> White</a:t>
                      </a:r>
                      <a:endParaRPr lang="en-US" sz="900" dirty="0">
                        <a:latin typeface="Gill Sans M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latin typeface="Gill Sans MT" pitchFamily="34" charset="0"/>
                        </a:rPr>
                        <a:t>-11.67</a:t>
                      </a:r>
                      <a:endParaRPr lang="en-US" sz="900" dirty="0">
                        <a:latin typeface="Gill Sans M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latin typeface="Gill Sans MT" pitchFamily="34" charset="0"/>
                        </a:rPr>
                        <a:t>-4.59</a:t>
                      </a:r>
                      <a:endParaRPr lang="en-US" sz="900" dirty="0">
                        <a:latin typeface="Gill Sans M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latin typeface="Gill Sans MT" pitchFamily="34" charset="0"/>
                        </a:rPr>
                        <a:t>0.000</a:t>
                      </a:r>
                      <a:endParaRPr lang="en-US" sz="900" dirty="0">
                        <a:latin typeface="Gill Sans MT" pitchFamily="34" charset="0"/>
                      </a:endParaRPr>
                    </a:p>
                  </a:txBody>
                  <a:tcPr/>
                </a:tc>
              </a:tr>
              <a:tr h="277493">
                <a:tc>
                  <a:txBody>
                    <a:bodyPr/>
                    <a:lstStyle/>
                    <a:p>
                      <a:r>
                        <a:rPr lang="en-US" sz="900" dirty="0" smtClean="0">
                          <a:latin typeface="Gill Sans MT" pitchFamily="34" charset="0"/>
                        </a:rPr>
                        <a:t>Percent 15-24</a:t>
                      </a:r>
                      <a:endParaRPr lang="en-US" sz="900" dirty="0">
                        <a:latin typeface="Gill Sans M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latin typeface="Gill Sans MT" pitchFamily="34" charset="0"/>
                        </a:rPr>
                        <a:t>10.07</a:t>
                      </a:r>
                      <a:endParaRPr lang="en-US" sz="900" dirty="0">
                        <a:latin typeface="Gill Sans M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latin typeface="Gill Sans MT" pitchFamily="34" charset="0"/>
                        </a:rPr>
                        <a:t>0.54</a:t>
                      </a:r>
                      <a:endParaRPr lang="en-US" sz="900" dirty="0">
                        <a:latin typeface="Gill Sans M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latin typeface="Gill Sans MT" pitchFamily="34" charset="0"/>
                        </a:rPr>
                        <a:t>0.588</a:t>
                      </a:r>
                      <a:endParaRPr lang="en-US" sz="900" dirty="0">
                        <a:latin typeface="Gill Sans MT" pitchFamily="34" charset="0"/>
                      </a:endParaRPr>
                    </a:p>
                  </a:txBody>
                  <a:tcPr/>
                </a:tc>
              </a:tr>
              <a:tr h="277493">
                <a:tc>
                  <a:txBody>
                    <a:bodyPr/>
                    <a:lstStyle/>
                    <a:p>
                      <a:r>
                        <a:rPr lang="en-US" sz="900" dirty="0" smtClean="0">
                          <a:latin typeface="Gill Sans MT" pitchFamily="34" charset="0"/>
                        </a:rPr>
                        <a:t>Percent Vacant</a:t>
                      </a:r>
                      <a:endParaRPr lang="en-US" sz="900" dirty="0">
                        <a:latin typeface="Gill Sans M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latin typeface="Gill Sans MT" pitchFamily="34" charset="0"/>
                        </a:rPr>
                        <a:t>78.95</a:t>
                      </a:r>
                      <a:endParaRPr lang="en-US" sz="900" dirty="0">
                        <a:latin typeface="Gill Sans M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latin typeface="Gill Sans MT" pitchFamily="34" charset="0"/>
                        </a:rPr>
                        <a:t>8.26</a:t>
                      </a:r>
                      <a:endParaRPr lang="en-US" sz="900" dirty="0">
                        <a:latin typeface="Gill Sans M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latin typeface="Gill Sans MT" pitchFamily="34" charset="0"/>
                        </a:rPr>
                        <a:t>0.000</a:t>
                      </a:r>
                      <a:endParaRPr lang="en-US" sz="900" dirty="0">
                        <a:latin typeface="Gill Sans MT" pitchFamily="34" charset="0"/>
                      </a:endParaRPr>
                    </a:p>
                  </a:txBody>
                  <a:tcPr/>
                </a:tc>
              </a:tr>
              <a:tr h="277493">
                <a:tc>
                  <a:txBody>
                    <a:bodyPr/>
                    <a:lstStyle/>
                    <a:p>
                      <a:r>
                        <a:rPr lang="en-US" sz="900" dirty="0" smtClean="0">
                          <a:latin typeface="Gill Sans MT" pitchFamily="34" charset="0"/>
                        </a:rPr>
                        <a:t>Percent</a:t>
                      </a:r>
                      <a:r>
                        <a:rPr lang="en-US" sz="900" baseline="0" dirty="0" smtClean="0">
                          <a:latin typeface="Gill Sans MT" pitchFamily="34" charset="0"/>
                        </a:rPr>
                        <a:t> Foreign </a:t>
                      </a:r>
                      <a:endParaRPr lang="en-US" sz="900" dirty="0">
                        <a:latin typeface="Gill Sans M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latin typeface="Gill Sans MT" pitchFamily="34" charset="0"/>
                        </a:rPr>
                        <a:t>-19.68</a:t>
                      </a:r>
                      <a:endParaRPr lang="en-US" sz="900" dirty="0">
                        <a:latin typeface="Gill Sans M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latin typeface="Gill Sans MT" pitchFamily="34" charset="0"/>
                        </a:rPr>
                        <a:t>-4.68</a:t>
                      </a:r>
                      <a:endParaRPr lang="en-US" sz="900" dirty="0">
                        <a:latin typeface="Gill Sans M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latin typeface="Gill Sans MT" pitchFamily="34" charset="0"/>
                        </a:rPr>
                        <a:t>0.000</a:t>
                      </a:r>
                      <a:endParaRPr lang="en-US" sz="900" dirty="0">
                        <a:latin typeface="Gill Sans MT" pitchFamily="34" charset="0"/>
                      </a:endParaRPr>
                    </a:p>
                  </a:txBody>
                  <a:tcPr/>
                </a:tc>
              </a:tr>
              <a:tr h="277493">
                <a:tc>
                  <a:txBody>
                    <a:bodyPr/>
                    <a:lstStyle/>
                    <a:p>
                      <a:r>
                        <a:rPr lang="en-US" sz="900" dirty="0" smtClean="0">
                          <a:latin typeface="Gill Sans MT" pitchFamily="34" charset="0"/>
                        </a:rPr>
                        <a:t>Multicollinearity</a:t>
                      </a:r>
                      <a:r>
                        <a:rPr lang="en-US" sz="900" baseline="0" dirty="0" smtClean="0">
                          <a:latin typeface="Gill Sans MT" pitchFamily="34" charset="0"/>
                        </a:rPr>
                        <a:t> Condition Number</a:t>
                      </a:r>
                      <a:endParaRPr lang="en-US" sz="900" dirty="0">
                        <a:latin typeface="Gill Sans M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900" dirty="0">
                        <a:latin typeface="Gill Sans M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latin typeface="Gill Sans MT" pitchFamily="34" charset="0"/>
                        </a:rPr>
                        <a:t>18.45</a:t>
                      </a:r>
                      <a:endParaRPr lang="en-US" sz="900" dirty="0">
                        <a:latin typeface="Gill Sans M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900" dirty="0">
                        <a:latin typeface="Gill Sans MT" pitchFamily="34" charset="0"/>
                      </a:endParaRPr>
                    </a:p>
                  </a:txBody>
                  <a:tcPr/>
                </a:tc>
              </a:tr>
              <a:tr h="277493">
                <a:tc>
                  <a:txBody>
                    <a:bodyPr/>
                    <a:lstStyle/>
                    <a:p>
                      <a:r>
                        <a:rPr lang="en-US" sz="900" dirty="0" smtClean="0">
                          <a:latin typeface="Gill Sans MT" pitchFamily="34" charset="0"/>
                        </a:rPr>
                        <a:t>Log likelihood</a:t>
                      </a:r>
                      <a:endParaRPr lang="en-US" sz="900" dirty="0">
                        <a:latin typeface="Gill Sans M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900" dirty="0">
                        <a:latin typeface="Gill Sans M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latin typeface="Gill Sans MT" pitchFamily="34" charset="0"/>
                        </a:rPr>
                        <a:t>-567.88</a:t>
                      </a:r>
                      <a:endParaRPr lang="en-US" sz="900" dirty="0">
                        <a:latin typeface="Gill Sans M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900" dirty="0">
                        <a:latin typeface="Gill Sans MT" pitchFamily="34" charset="0"/>
                      </a:endParaRPr>
                    </a:p>
                  </a:txBody>
                  <a:tcPr/>
                </a:tc>
              </a:tr>
              <a:tr h="277493">
                <a:tc>
                  <a:txBody>
                    <a:bodyPr/>
                    <a:lstStyle/>
                    <a:p>
                      <a:r>
                        <a:rPr lang="en-US" sz="900" dirty="0" smtClean="0">
                          <a:latin typeface="Gill Sans MT" pitchFamily="34" charset="0"/>
                        </a:rPr>
                        <a:t>Akaike info criterion</a:t>
                      </a:r>
                      <a:endParaRPr lang="en-US" sz="900" dirty="0">
                        <a:latin typeface="Gill Sans M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900" dirty="0">
                        <a:latin typeface="Gill Sans M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latin typeface="Gill Sans MT" pitchFamily="34" charset="0"/>
                        </a:rPr>
                        <a:t>1,147.77</a:t>
                      </a:r>
                      <a:endParaRPr lang="en-US" sz="900" dirty="0">
                        <a:latin typeface="Gill Sans M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900" dirty="0">
                        <a:latin typeface="Gill Sans MT" pitchFamily="34" charset="0"/>
                      </a:endParaRPr>
                    </a:p>
                  </a:txBody>
                  <a:tcPr/>
                </a:tc>
              </a:tr>
              <a:tr h="277493">
                <a:tc>
                  <a:txBody>
                    <a:bodyPr/>
                    <a:lstStyle/>
                    <a:p>
                      <a:r>
                        <a:rPr lang="en-US" sz="900" dirty="0" smtClean="0">
                          <a:latin typeface="Gill Sans MT" pitchFamily="34" charset="0"/>
                        </a:rPr>
                        <a:t>Schawrz criterion</a:t>
                      </a:r>
                      <a:endParaRPr lang="en-US" sz="900" dirty="0">
                        <a:latin typeface="Gill Sans M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900" dirty="0">
                        <a:latin typeface="Gill Sans M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latin typeface="Gill Sans MT" pitchFamily="34" charset="0"/>
                        </a:rPr>
                        <a:t>1,161.83</a:t>
                      </a:r>
                      <a:endParaRPr lang="en-US" sz="900" dirty="0">
                        <a:latin typeface="Gill Sans M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900" dirty="0">
                        <a:latin typeface="Gill Sans MT" pitchFamily="34" charset="0"/>
                      </a:endParaRPr>
                    </a:p>
                  </a:txBody>
                  <a:tcPr/>
                </a:tc>
              </a:tr>
              <a:tr h="277493">
                <a:tc>
                  <a:txBody>
                    <a:bodyPr/>
                    <a:lstStyle/>
                    <a:p>
                      <a:r>
                        <a:rPr lang="en-US" sz="900" dirty="0" smtClean="0">
                          <a:latin typeface="Gill Sans MT" pitchFamily="34" charset="0"/>
                        </a:rPr>
                        <a:t>R-squared</a:t>
                      </a:r>
                      <a:endParaRPr lang="en-US" sz="900" dirty="0">
                        <a:latin typeface="Gill Sans M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900" dirty="0">
                        <a:latin typeface="Gill Sans M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latin typeface="Gill Sans MT" pitchFamily="34" charset="0"/>
                        </a:rPr>
                        <a:t>0.89</a:t>
                      </a:r>
                      <a:endParaRPr lang="en-US" sz="900" dirty="0">
                        <a:latin typeface="Gill Sans M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900" dirty="0">
                        <a:latin typeface="Gill Sans MT" pitchFamily="34" charset="0"/>
                      </a:endParaRPr>
                    </a:p>
                  </a:txBody>
                  <a:tcPr/>
                </a:tc>
              </a:tr>
              <a:tr h="277493">
                <a:tc>
                  <a:txBody>
                    <a:bodyPr/>
                    <a:lstStyle/>
                    <a:p>
                      <a:r>
                        <a:rPr lang="en-US" sz="900" dirty="0" smtClean="0">
                          <a:latin typeface="Gill Sans MT" pitchFamily="34" charset="0"/>
                        </a:rPr>
                        <a:t>F-statistic</a:t>
                      </a:r>
                      <a:endParaRPr lang="en-US" sz="900" dirty="0">
                        <a:latin typeface="Gill Sans M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900" dirty="0">
                        <a:latin typeface="Gill Sans M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latin typeface="Gill Sans MT" pitchFamily="34" charset="0"/>
                        </a:rPr>
                        <a:t>110.705</a:t>
                      </a:r>
                      <a:endParaRPr lang="en-US" sz="900" dirty="0">
                        <a:latin typeface="Gill Sans M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latin typeface="Gill Sans MT" pitchFamily="34" charset="0"/>
                        </a:rPr>
                        <a:t>4.22e-32</a:t>
                      </a:r>
                      <a:endParaRPr lang="en-US" sz="900" dirty="0">
                        <a:latin typeface="Gill Sans MT" pitchFamily="34" charset="0"/>
                      </a:endParaRPr>
                    </a:p>
                  </a:txBody>
                  <a:tcPr/>
                </a:tc>
              </a:tr>
              <a:tr h="277493">
                <a:tc>
                  <a:txBody>
                    <a:bodyPr/>
                    <a:lstStyle/>
                    <a:p>
                      <a:r>
                        <a:rPr lang="en-US" sz="900" dirty="0" smtClean="0">
                          <a:latin typeface="Gill Sans MT" pitchFamily="34" charset="0"/>
                        </a:rPr>
                        <a:t>Moran’s I</a:t>
                      </a:r>
                      <a:endParaRPr lang="en-US" sz="900" dirty="0">
                        <a:latin typeface="Gill Sans M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900" dirty="0">
                        <a:latin typeface="Gill Sans M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latin typeface="Gill Sans MT" pitchFamily="34" charset="0"/>
                        </a:rPr>
                        <a:t>4.29</a:t>
                      </a:r>
                      <a:endParaRPr lang="en-US" sz="900" dirty="0">
                        <a:latin typeface="Gill Sans M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latin typeface="Gill Sans MT" pitchFamily="34" charset="0"/>
                        </a:rPr>
                        <a:t>0.000</a:t>
                      </a:r>
                      <a:endParaRPr lang="en-US" sz="900" dirty="0">
                        <a:latin typeface="Gill Sans MT" pitchFamily="34" charset="0"/>
                      </a:endParaRPr>
                    </a:p>
                  </a:txBody>
                  <a:tcPr/>
                </a:tc>
              </a:tr>
              <a:tr h="441334">
                <a:tc>
                  <a:txBody>
                    <a:bodyPr/>
                    <a:lstStyle/>
                    <a:p>
                      <a:r>
                        <a:rPr lang="en-US" sz="900" dirty="0" smtClean="0">
                          <a:latin typeface="Gill Sans MT" pitchFamily="34" charset="0"/>
                        </a:rPr>
                        <a:t>Lagrange</a:t>
                      </a:r>
                      <a:r>
                        <a:rPr lang="en-US" sz="900" baseline="0" dirty="0" smtClean="0">
                          <a:latin typeface="Gill Sans MT" pitchFamily="34" charset="0"/>
                        </a:rPr>
                        <a:t> Multiplier (lag)</a:t>
                      </a:r>
                      <a:endParaRPr lang="en-US" sz="900" dirty="0">
                        <a:latin typeface="Gill Sans M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900" dirty="0">
                        <a:latin typeface="Gill Sans M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latin typeface="Gill Sans MT" pitchFamily="34" charset="0"/>
                        </a:rPr>
                        <a:t>2.29</a:t>
                      </a:r>
                      <a:endParaRPr lang="en-US" sz="900" dirty="0">
                        <a:latin typeface="Gill Sans M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latin typeface="Gill Sans MT" pitchFamily="34" charset="0"/>
                        </a:rPr>
                        <a:t>0.130</a:t>
                      </a:r>
                    </a:p>
                  </a:txBody>
                  <a:tcPr/>
                </a:tc>
              </a:tr>
              <a:tr h="277493">
                <a:tc>
                  <a:txBody>
                    <a:bodyPr/>
                    <a:lstStyle/>
                    <a:p>
                      <a:r>
                        <a:rPr lang="en-US" sz="900" dirty="0" smtClean="0">
                          <a:latin typeface="Gill Sans MT" pitchFamily="34" charset="0"/>
                        </a:rPr>
                        <a:t>Robust LM (lag)</a:t>
                      </a:r>
                      <a:endParaRPr lang="en-US" sz="900" dirty="0">
                        <a:latin typeface="Gill Sans M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900" dirty="0">
                        <a:latin typeface="Gill Sans M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latin typeface="Gill Sans MT" pitchFamily="34" charset="0"/>
                        </a:rPr>
                        <a:t>0.14</a:t>
                      </a:r>
                      <a:endParaRPr lang="en-US" sz="900" dirty="0">
                        <a:latin typeface="Gill Sans M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latin typeface="Gill Sans MT" pitchFamily="34" charset="0"/>
                        </a:rPr>
                        <a:t>0.712</a:t>
                      </a:r>
                    </a:p>
                  </a:txBody>
                  <a:tcPr/>
                </a:tc>
              </a:tr>
              <a:tr h="441334">
                <a:tc>
                  <a:txBody>
                    <a:bodyPr/>
                    <a:lstStyle/>
                    <a:p>
                      <a:r>
                        <a:rPr lang="en-US" sz="900" dirty="0" smtClean="0">
                          <a:latin typeface="Gill Sans MT" pitchFamily="34" charset="0"/>
                        </a:rPr>
                        <a:t>Lagrange Multiplier (error)</a:t>
                      </a:r>
                      <a:endParaRPr lang="en-US" sz="900" dirty="0">
                        <a:latin typeface="Gill Sans M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900" dirty="0">
                        <a:latin typeface="Gill Sans M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latin typeface="Gill Sans MT" pitchFamily="34" charset="0"/>
                        </a:rPr>
                        <a:t>11.67</a:t>
                      </a:r>
                      <a:endParaRPr lang="en-US" sz="900" dirty="0">
                        <a:latin typeface="Gill Sans M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latin typeface="Gill Sans MT" pitchFamily="34" charset="0"/>
                        </a:rPr>
                        <a:t>0.000</a:t>
                      </a:r>
                    </a:p>
                  </a:txBody>
                  <a:tcPr/>
                </a:tc>
              </a:tr>
              <a:tr h="277493">
                <a:tc>
                  <a:txBody>
                    <a:bodyPr/>
                    <a:lstStyle/>
                    <a:p>
                      <a:r>
                        <a:rPr lang="en-US" sz="900" dirty="0" smtClean="0">
                          <a:latin typeface="Gill Sans MT" pitchFamily="34" charset="0"/>
                        </a:rPr>
                        <a:t>Robust LM (error)</a:t>
                      </a:r>
                      <a:endParaRPr lang="en-US" sz="900" dirty="0">
                        <a:latin typeface="Gill Sans M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900" dirty="0">
                        <a:latin typeface="Gill Sans M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latin typeface="Gill Sans MT" pitchFamily="34" charset="0"/>
                        </a:rPr>
                        <a:t>9.51</a:t>
                      </a:r>
                      <a:endParaRPr lang="en-US" sz="900" dirty="0">
                        <a:latin typeface="Gill Sans M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latin typeface="Gill Sans MT" pitchFamily="34" charset="0"/>
                        </a:rPr>
                        <a:t>0.002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143000" y="762000"/>
            <a:ext cx="2255746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 smtClean="0">
                <a:latin typeface="Gill Sans MT" pitchFamily="34" charset="0"/>
              </a:rPr>
              <a:t>OLS Regression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867400" y="762000"/>
            <a:ext cx="1808572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 smtClean="0">
                <a:latin typeface="Gill Sans MT" pitchFamily="34" charset="0"/>
              </a:rPr>
              <a:t>Spatial Error</a:t>
            </a: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709332776"/>
              </p:ext>
            </p:extLst>
          </p:nvPr>
        </p:nvGraphicFramePr>
        <p:xfrm>
          <a:off x="4572000" y="1219201"/>
          <a:ext cx="4419600" cy="34968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4900"/>
                <a:gridCol w="1104900"/>
                <a:gridCol w="1104900"/>
                <a:gridCol w="1104900"/>
              </a:tblGrid>
              <a:tr h="270164"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latin typeface="Gill Sans MT" pitchFamily="34" charset="0"/>
                        </a:rPr>
                        <a:t>Diagnostic</a:t>
                      </a:r>
                      <a:endParaRPr lang="en-US" sz="900" dirty="0">
                        <a:latin typeface="Gill Sans M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latin typeface="Gill Sans MT" pitchFamily="34" charset="0"/>
                        </a:rPr>
                        <a:t>Coefficient</a:t>
                      </a:r>
                      <a:endParaRPr lang="en-US" sz="900" dirty="0">
                        <a:latin typeface="Gill Sans M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latin typeface="Gill Sans MT" pitchFamily="34" charset="0"/>
                        </a:rPr>
                        <a:t>Value/Z-Test</a:t>
                      </a:r>
                      <a:endParaRPr lang="en-US" sz="900" dirty="0">
                        <a:latin typeface="Gill Sans M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latin typeface="Gill Sans MT" pitchFamily="34" charset="0"/>
                        </a:rPr>
                        <a:t>Probability</a:t>
                      </a:r>
                      <a:endParaRPr lang="en-US" sz="900" dirty="0">
                        <a:latin typeface="Gill Sans MT" pitchFamily="34" charset="0"/>
                      </a:endParaRPr>
                    </a:p>
                  </a:txBody>
                  <a:tcPr/>
                </a:tc>
              </a:tr>
              <a:tr h="270164">
                <a:tc>
                  <a:txBody>
                    <a:bodyPr/>
                    <a:lstStyle/>
                    <a:p>
                      <a:r>
                        <a:rPr lang="en-US" sz="900" dirty="0" smtClean="0">
                          <a:latin typeface="Gill Sans MT" pitchFamily="34" charset="0"/>
                        </a:rPr>
                        <a:t>Constant</a:t>
                      </a:r>
                      <a:endParaRPr lang="en-US" sz="900" dirty="0">
                        <a:latin typeface="Gill Sans M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latin typeface="Gill Sans MT" pitchFamily="34" charset="0"/>
                        </a:rPr>
                        <a:t>1,728.25</a:t>
                      </a:r>
                      <a:endParaRPr lang="en-US" sz="900" dirty="0">
                        <a:latin typeface="Gill Sans M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latin typeface="Gill Sans MT" pitchFamily="34" charset="0"/>
                        </a:rPr>
                        <a:t>5.25</a:t>
                      </a:r>
                      <a:endParaRPr lang="en-US" sz="900" dirty="0">
                        <a:latin typeface="Gill Sans M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latin typeface="Gill Sans MT" pitchFamily="34" charset="0"/>
                        </a:rPr>
                        <a:t>0.000</a:t>
                      </a:r>
                      <a:endParaRPr lang="en-US" sz="900" dirty="0">
                        <a:latin typeface="Gill Sans MT" pitchFamily="34" charset="0"/>
                      </a:endParaRPr>
                    </a:p>
                  </a:txBody>
                  <a:tcPr/>
                </a:tc>
              </a:tr>
              <a:tr h="270164">
                <a:tc>
                  <a:txBody>
                    <a:bodyPr/>
                    <a:lstStyle/>
                    <a:p>
                      <a:r>
                        <a:rPr lang="en-US" sz="900" dirty="0" smtClean="0">
                          <a:latin typeface="Gill Sans MT" pitchFamily="34" charset="0"/>
                        </a:rPr>
                        <a:t>Per Capita</a:t>
                      </a:r>
                      <a:r>
                        <a:rPr lang="en-US" sz="900" baseline="0" dirty="0" smtClean="0">
                          <a:latin typeface="Gill Sans MT" pitchFamily="34" charset="0"/>
                        </a:rPr>
                        <a:t> Income</a:t>
                      </a:r>
                      <a:endParaRPr lang="en-US" sz="900" dirty="0">
                        <a:latin typeface="Gill Sans M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latin typeface="Gill Sans MT" pitchFamily="34" charset="0"/>
                        </a:rPr>
                        <a:t>-0.02</a:t>
                      </a:r>
                      <a:endParaRPr lang="en-US" sz="900" dirty="0">
                        <a:latin typeface="Gill Sans M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latin typeface="Gill Sans MT" pitchFamily="34" charset="0"/>
                        </a:rPr>
                        <a:t>-2.97</a:t>
                      </a:r>
                      <a:endParaRPr lang="en-US" sz="900" dirty="0">
                        <a:latin typeface="Gill Sans M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latin typeface="Gill Sans MT" pitchFamily="34" charset="0"/>
                        </a:rPr>
                        <a:t>0.003</a:t>
                      </a:r>
                      <a:endParaRPr lang="en-US" sz="900" dirty="0">
                        <a:latin typeface="Gill Sans MT" pitchFamily="34" charset="0"/>
                      </a:endParaRPr>
                    </a:p>
                  </a:txBody>
                  <a:tcPr/>
                </a:tc>
              </a:tr>
              <a:tr h="270164">
                <a:tc>
                  <a:txBody>
                    <a:bodyPr/>
                    <a:lstStyle/>
                    <a:p>
                      <a:r>
                        <a:rPr lang="en-US" sz="900" dirty="0" smtClean="0">
                          <a:latin typeface="Gill Sans MT" pitchFamily="34" charset="0"/>
                        </a:rPr>
                        <a:t>Percent</a:t>
                      </a:r>
                      <a:r>
                        <a:rPr lang="en-US" sz="900" baseline="0" dirty="0" smtClean="0">
                          <a:latin typeface="Gill Sans MT" pitchFamily="34" charset="0"/>
                        </a:rPr>
                        <a:t> White</a:t>
                      </a:r>
                      <a:endParaRPr lang="en-US" sz="900" dirty="0">
                        <a:latin typeface="Gill Sans M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latin typeface="Gill Sans MT" pitchFamily="34" charset="0"/>
                        </a:rPr>
                        <a:t>-12.59</a:t>
                      </a:r>
                      <a:endParaRPr lang="en-US" sz="900" dirty="0">
                        <a:latin typeface="Gill Sans M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latin typeface="Gill Sans MT" pitchFamily="34" charset="0"/>
                        </a:rPr>
                        <a:t>-4.50</a:t>
                      </a:r>
                      <a:endParaRPr lang="en-US" sz="900" dirty="0">
                        <a:latin typeface="Gill Sans M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latin typeface="Gill Sans MT" pitchFamily="34" charset="0"/>
                        </a:rPr>
                        <a:t>0.000</a:t>
                      </a:r>
                    </a:p>
                  </a:txBody>
                  <a:tcPr/>
                </a:tc>
              </a:tr>
              <a:tr h="270164">
                <a:tc>
                  <a:txBody>
                    <a:bodyPr/>
                    <a:lstStyle/>
                    <a:p>
                      <a:r>
                        <a:rPr lang="en-US" sz="900" dirty="0" smtClean="0">
                          <a:latin typeface="Gill Sans MT" pitchFamily="34" charset="0"/>
                        </a:rPr>
                        <a:t>Percent 15-24</a:t>
                      </a:r>
                      <a:endParaRPr lang="en-US" sz="900" dirty="0">
                        <a:latin typeface="Gill Sans M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latin typeface="Gill Sans MT" pitchFamily="34" charset="0"/>
                        </a:rPr>
                        <a:t>11.49</a:t>
                      </a:r>
                      <a:endParaRPr lang="en-US" sz="900" dirty="0">
                        <a:latin typeface="Gill Sans M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latin typeface="Gill Sans MT" pitchFamily="34" charset="0"/>
                        </a:rPr>
                        <a:t>0.81</a:t>
                      </a:r>
                      <a:endParaRPr lang="en-US" sz="900" dirty="0">
                        <a:latin typeface="Gill Sans M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latin typeface="Gill Sans MT" pitchFamily="34" charset="0"/>
                        </a:rPr>
                        <a:t>0.415</a:t>
                      </a:r>
                      <a:endParaRPr lang="en-US" sz="900" dirty="0">
                        <a:latin typeface="Gill Sans MT" pitchFamily="34" charset="0"/>
                      </a:endParaRPr>
                    </a:p>
                  </a:txBody>
                  <a:tcPr/>
                </a:tc>
              </a:tr>
              <a:tr h="270164">
                <a:tc>
                  <a:txBody>
                    <a:bodyPr/>
                    <a:lstStyle/>
                    <a:p>
                      <a:r>
                        <a:rPr lang="en-US" sz="900" dirty="0" smtClean="0">
                          <a:latin typeface="Gill Sans MT" pitchFamily="34" charset="0"/>
                        </a:rPr>
                        <a:t>Percent Vacant</a:t>
                      </a:r>
                      <a:endParaRPr lang="en-US" sz="900" dirty="0">
                        <a:latin typeface="Gill Sans M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latin typeface="Gill Sans MT" pitchFamily="34" charset="0"/>
                        </a:rPr>
                        <a:t>58.36</a:t>
                      </a:r>
                      <a:endParaRPr lang="en-US" sz="900" dirty="0">
                        <a:latin typeface="Gill Sans M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latin typeface="Gill Sans MT" pitchFamily="34" charset="0"/>
                        </a:rPr>
                        <a:t>6.71</a:t>
                      </a:r>
                      <a:endParaRPr lang="en-US" sz="900" dirty="0">
                        <a:latin typeface="Gill Sans M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latin typeface="Gill Sans MT" pitchFamily="34" charset="0"/>
                        </a:rPr>
                        <a:t>0.000</a:t>
                      </a:r>
                      <a:endParaRPr lang="en-US" sz="900" dirty="0">
                        <a:latin typeface="Gill Sans MT" pitchFamily="34" charset="0"/>
                      </a:endParaRPr>
                    </a:p>
                  </a:txBody>
                  <a:tcPr/>
                </a:tc>
              </a:tr>
              <a:tr h="284015">
                <a:tc>
                  <a:txBody>
                    <a:bodyPr/>
                    <a:lstStyle/>
                    <a:p>
                      <a:r>
                        <a:rPr lang="en-US" sz="900" dirty="0" smtClean="0">
                          <a:latin typeface="Gill Sans MT" pitchFamily="34" charset="0"/>
                        </a:rPr>
                        <a:t>Percent Foreign</a:t>
                      </a:r>
                      <a:endParaRPr lang="en-US" sz="900" dirty="0">
                        <a:latin typeface="Gill Sans M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latin typeface="Gill Sans MT" pitchFamily="34" charset="0"/>
                        </a:rPr>
                        <a:t>-26.02</a:t>
                      </a:r>
                      <a:endParaRPr lang="en-US" sz="900" dirty="0">
                        <a:latin typeface="Gill Sans M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latin typeface="Gill Sans MT" pitchFamily="34" charset="0"/>
                        </a:rPr>
                        <a:t>-5.76</a:t>
                      </a:r>
                      <a:endParaRPr lang="en-US" sz="900" dirty="0">
                        <a:latin typeface="Gill Sans M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latin typeface="Gill Sans MT" pitchFamily="34" charset="0"/>
                        </a:rPr>
                        <a:t>0.000</a:t>
                      </a:r>
                      <a:endParaRPr lang="en-US" sz="900" dirty="0">
                        <a:latin typeface="Gill Sans MT" pitchFamily="34" charset="0"/>
                      </a:endParaRPr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r>
                        <a:rPr lang="en-US" sz="900" dirty="0" smtClean="0">
                          <a:latin typeface="Gill Sans MT" pitchFamily="34" charset="0"/>
                        </a:rPr>
                        <a:t>Spatial</a:t>
                      </a:r>
                      <a:r>
                        <a:rPr lang="en-US" sz="900" baseline="0" dirty="0" smtClean="0">
                          <a:latin typeface="Gill Sans MT" pitchFamily="34" charset="0"/>
                        </a:rPr>
                        <a:t> error term</a:t>
                      </a:r>
                      <a:endParaRPr lang="en-US" sz="900" dirty="0">
                        <a:latin typeface="Gill Sans M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latin typeface="Gill Sans MT" pitchFamily="34" charset="0"/>
                        </a:rPr>
                        <a:t>0.69</a:t>
                      </a:r>
                      <a:endParaRPr lang="en-US" sz="900" dirty="0">
                        <a:latin typeface="Gill Sans M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latin typeface="Gill Sans MT" pitchFamily="34" charset="0"/>
                        </a:rPr>
                        <a:t>7.41</a:t>
                      </a:r>
                      <a:endParaRPr lang="en-US" sz="900" dirty="0">
                        <a:latin typeface="Gill Sans M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latin typeface="Gill Sans MT" pitchFamily="34" charset="0"/>
                        </a:rPr>
                        <a:t>0.000</a:t>
                      </a:r>
                      <a:endParaRPr lang="en-US" sz="900" dirty="0">
                        <a:latin typeface="Gill Sans MT" pitchFamily="34" charset="0"/>
                      </a:endParaRPr>
                    </a:p>
                  </a:txBody>
                  <a:tcPr/>
                </a:tc>
              </a:tr>
              <a:tr h="304800">
                <a:tc>
                  <a:txBody>
                    <a:bodyPr/>
                    <a:lstStyle/>
                    <a:p>
                      <a:r>
                        <a:rPr lang="en-US" sz="900" dirty="0" smtClean="0">
                          <a:latin typeface="Gill Sans MT" pitchFamily="34" charset="0"/>
                        </a:rPr>
                        <a:t>Log likelihood</a:t>
                      </a:r>
                      <a:endParaRPr lang="en-US" sz="900" dirty="0">
                        <a:latin typeface="Gill Sans M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900" dirty="0">
                        <a:latin typeface="Gill Sans M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latin typeface="Gill Sans MT" pitchFamily="34" charset="0"/>
                        </a:rPr>
                        <a:t>-559.81</a:t>
                      </a:r>
                      <a:endParaRPr lang="en-US" sz="900" dirty="0">
                        <a:latin typeface="Gill Sans M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900" dirty="0">
                        <a:latin typeface="Gill Sans MT" pitchFamily="34" charset="0"/>
                      </a:endParaRPr>
                    </a:p>
                  </a:txBody>
                  <a:tcPr/>
                </a:tc>
              </a:tr>
              <a:tr h="270164">
                <a:tc>
                  <a:txBody>
                    <a:bodyPr/>
                    <a:lstStyle/>
                    <a:p>
                      <a:r>
                        <a:rPr lang="en-US" sz="900" dirty="0" smtClean="0">
                          <a:latin typeface="Gill Sans MT" pitchFamily="34" charset="0"/>
                        </a:rPr>
                        <a:t>Akaike info criterion</a:t>
                      </a:r>
                      <a:endParaRPr lang="en-US" sz="900" dirty="0">
                        <a:latin typeface="Gill Sans M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900" dirty="0">
                        <a:latin typeface="Gill Sans M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latin typeface="Gill Sans MT" pitchFamily="34" charset="0"/>
                        </a:rPr>
                        <a:t>1,131.62</a:t>
                      </a:r>
                      <a:endParaRPr lang="en-US" sz="900" dirty="0">
                        <a:latin typeface="Gill Sans M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900" dirty="0">
                        <a:latin typeface="Gill Sans MT" pitchFamily="34" charset="0"/>
                      </a:endParaRPr>
                    </a:p>
                  </a:txBody>
                  <a:tcPr/>
                </a:tc>
              </a:tr>
              <a:tr h="270164">
                <a:tc>
                  <a:txBody>
                    <a:bodyPr/>
                    <a:lstStyle/>
                    <a:p>
                      <a:r>
                        <a:rPr lang="en-US" sz="900" dirty="0" smtClean="0">
                          <a:latin typeface="Gill Sans MT" pitchFamily="34" charset="0"/>
                        </a:rPr>
                        <a:t>Schwarz criterion</a:t>
                      </a:r>
                      <a:endParaRPr lang="en-US" sz="900" dirty="0">
                        <a:latin typeface="Gill Sans M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900" dirty="0">
                        <a:latin typeface="Gill Sans M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latin typeface="Gill Sans MT" pitchFamily="34" charset="0"/>
                        </a:rPr>
                        <a:t>1,145.68</a:t>
                      </a:r>
                      <a:endParaRPr lang="en-US" sz="900" dirty="0">
                        <a:latin typeface="Gill Sans M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900" dirty="0">
                        <a:latin typeface="Gill Sans MT" pitchFamily="34" charset="0"/>
                      </a:endParaRPr>
                    </a:p>
                  </a:txBody>
                  <a:tcPr/>
                </a:tc>
              </a:tr>
              <a:tr h="270164">
                <a:tc>
                  <a:txBody>
                    <a:bodyPr/>
                    <a:lstStyle/>
                    <a:p>
                      <a:r>
                        <a:rPr lang="en-US" sz="900" dirty="0" smtClean="0">
                          <a:latin typeface="Gill Sans MT" pitchFamily="34" charset="0"/>
                        </a:rPr>
                        <a:t>R-squared</a:t>
                      </a:r>
                      <a:endParaRPr lang="en-US" sz="900" dirty="0">
                        <a:latin typeface="Gill Sans M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900" dirty="0">
                        <a:latin typeface="Gill Sans M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latin typeface="Gill Sans MT" pitchFamily="34" charset="0"/>
                        </a:rPr>
                        <a:t>0.92</a:t>
                      </a:r>
                      <a:endParaRPr lang="en-US" sz="900" dirty="0">
                        <a:latin typeface="Gill Sans M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900" dirty="0">
                        <a:latin typeface="Gill Sans MT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9CF10-7F04-4761-B597-E3CC9799A088}" type="slidenum">
              <a:rPr lang="en-US" smtClean="0"/>
              <a:pPr/>
              <a:t>18</a:t>
            </a:fld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887331805"/>
              </p:ext>
            </p:extLst>
          </p:nvPr>
        </p:nvGraphicFramePr>
        <p:xfrm>
          <a:off x="0" y="1239054"/>
          <a:ext cx="4419600" cy="54990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4900"/>
                <a:gridCol w="1104900"/>
                <a:gridCol w="1104900"/>
                <a:gridCol w="1104900"/>
              </a:tblGrid>
              <a:tr h="277493"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latin typeface="Gill Sans MT" pitchFamily="34" charset="0"/>
                        </a:rPr>
                        <a:t>Diagnostic</a:t>
                      </a:r>
                      <a:endParaRPr lang="en-US" sz="900" dirty="0">
                        <a:latin typeface="Gill Sans M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latin typeface="Gill Sans MT" pitchFamily="34" charset="0"/>
                        </a:rPr>
                        <a:t>Coefficient</a:t>
                      </a:r>
                      <a:endParaRPr lang="en-US" sz="900" dirty="0">
                        <a:latin typeface="Gill Sans M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latin typeface="Gill Sans MT" pitchFamily="34" charset="0"/>
                        </a:rPr>
                        <a:t>Value/T-Statistic</a:t>
                      </a:r>
                      <a:endParaRPr lang="en-US" sz="900" dirty="0">
                        <a:latin typeface="Gill Sans M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latin typeface="Gill Sans MT" pitchFamily="34" charset="0"/>
                        </a:rPr>
                        <a:t>Probability</a:t>
                      </a:r>
                      <a:endParaRPr lang="en-US" sz="900" dirty="0">
                        <a:latin typeface="Gill Sans MT" pitchFamily="34" charset="0"/>
                      </a:endParaRPr>
                    </a:p>
                  </a:txBody>
                  <a:tcPr/>
                </a:tc>
              </a:tr>
              <a:tr h="277493">
                <a:tc>
                  <a:txBody>
                    <a:bodyPr/>
                    <a:lstStyle/>
                    <a:p>
                      <a:r>
                        <a:rPr lang="en-US" sz="900" dirty="0" smtClean="0">
                          <a:latin typeface="Gill Sans MT" pitchFamily="34" charset="0"/>
                        </a:rPr>
                        <a:t>Constant</a:t>
                      </a:r>
                      <a:endParaRPr lang="en-US" sz="900" dirty="0">
                        <a:latin typeface="Gill Sans M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latin typeface="Gill Sans MT" pitchFamily="34" charset="0"/>
                        </a:rPr>
                        <a:t>1,153.85</a:t>
                      </a:r>
                      <a:endParaRPr lang="en-US" sz="900" dirty="0">
                        <a:latin typeface="Gill Sans M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latin typeface="Gill Sans MT" pitchFamily="34" charset="0"/>
                        </a:rPr>
                        <a:t>3.85</a:t>
                      </a:r>
                      <a:endParaRPr lang="en-US" sz="900" dirty="0">
                        <a:latin typeface="Gill Sans M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latin typeface="Gill Sans MT" pitchFamily="34" charset="0"/>
                        </a:rPr>
                        <a:t>0.000</a:t>
                      </a:r>
                      <a:endParaRPr lang="en-US" sz="900" dirty="0">
                        <a:latin typeface="Gill Sans MT" pitchFamily="34" charset="0"/>
                      </a:endParaRPr>
                    </a:p>
                  </a:txBody>
                  <a:tcPr/>
                </a:tc>
              </a:tr>
              <a:tr h="277493">
                <a:tc>
                  <a:txBody>
                    <a:bodyPr/>
                    <a:lstStyle/>
                    <a:p>
                      <a:r>
                        <a:rPr lang="en-US" sz="900" dirty="0" smtClean="0">
                          <a:latin typeface="Gill Sans MT" pitchFamily="34" charset="0"/>
                        </a:rPr>
                        <a:t>Per Capita</a:t>
                      </a:r>
                      <a:r>
                        <a:rPr lang="en-US" sz="900" baseline="0" dirty="0" smtClean="0">
                          <a:latin typeface="Gill Sans MT" pitchFamily="34" charset="0"/>
                        </a:rPr>
                        <a:t> Income</a:t>
                      </a:r>
                      <a:endParaRPr lang="en-US" sz="900" dirty="0">
                        <a:latin typeface="Gill Sans M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latin typeface="Gill Sans MT" pitchFamily="34" charset="0"/>
                        </a:rPr>
                        <a:t>-0.01</a:t>
                      </a:r>
                      <a:endParaRPr lang="en-US" sz="900" dirty="0">
                        <a:latin typeface="Gill Sans M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latin typeface="Gill Sans MT" pitchFamily="34" charset="0"/>
                        </a:rPr>
                        <a:t>-2.17</a:t>
                      </a:r>
                      <a:endParaRPr lang="en-US" sz="900" dirty="0">
                        <a:latin typeface="Gill Sans M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latin typeface="Gill Sans MT" pitchFamily="34" charset="0"/>
                        </a:rPr>
                        <a:t>0.033</a:t>
                      </a:r>
                      <a:endParaRPr lang="en-US" sz="900" dirty="0">
                        <a:latin typeface="Gill Sans MT" pitchFamily="34" charset="0"/>
                      </a:endParaRPr>
                    </a:p>
                  </a:txBody>
                  <a:tcPr/>
                </a:tc>
              </a:tr>
              <a:tr h="277493">
                <a:tc>
                  <a:txBody>
                    <a:bodyPr/>
                    <a:lstStyle/>
                    <a:p>
                      <a:r>
                        <a:rPr lang="en-US" sz="900" dirty="0" smtClean="0">
                          <a:latin typeface="Gill Sans MT" pitchFamily="34" charset="0"/>
                        </a:rPr>
                        <a:t>Percent</a:t>
                      </a:r>
                      <a:r>
                        <a:rPr lang="en-US" sz="900" baseline="0" dirty="0" smtClean="0">
                          <a:latin typeface="Gill Sans MT" pitchFamily="34" charset="0"/>
                        </a:rPr>
                        <a:t> White</a:t>
                      </a:r>
                      <a:endParaRPr lang="en-US" sz="900" dirty="0">
                        <a:latin typeface="Gill Sans M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latin typeface="Gill Sans MT" pitchFamily="34" charset="0"/>
                        </a:rPr>
                        <a:t>-11.67</a:t>
                      </a:r>
                      <a:endParaRPr lang="en-US" sz="900" dirty="0">
                        <a:latin typeface="Gill Sans M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latin typeface="Gill Sans MT" pitchFamily="34" charset="0"/>
                        </a:rPr>
                        <a:t>-4.59</a:t>
                      </a:r>
                      <a:endParaRPr lang="en-US" sz="900" dirty="0">
                        <a:latin typeface="Gill Sans M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latin typeface="Gill Sans MT" pitchFamily="34" charset="0"/>
                        </a:rPr>
                        <a:t>0.000</a:t>
                      </a:r>
                      <a:endParaRPr lang="en-US" sz="900" dirty="0">
                        <a:latin typeface="Gill Sans MT" pitchFamily="34" charset="0"/>
                      </a:endParaRPr>
                    </a:p>
                  </a:txBody>
                  <a:tcPr/>
                </a:tc>
              </a:tr>
              <a:tr h="277493">
                <a:tc>
                  <a:txBody>
                    <a:bodyPr/>
                    <a:lstStyle/>
                    <a:p>
                      <a:r>
                        <a:rPr lang="en-US" sz="900" dirty="0" smtClean="0">
                          <a:latin typeface="Gill Sans MT" pitchFamily="34" charset="0"/>
                        </a:rPr>
                        <a:t>Percent 15-24</a:t>
                      </a:r>
                      <a:endParaRPr lang="en-US" sz="900" dirty="0">
                        <a:latin typeface="Gill Sans M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latin typeface="Gill Sans MT" pitchFamily="34" charset="0"/>
                        </a:rPr>
                        <a:t>10.07</a:t>
                      </a:r>
                      <a:endParaRPr lang="en-US" sz="900" dirty="0">
                        <a:latin typeface="Gill Sans M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latin typeface="Gill Sans MT" pitchFamily="34" charset="0"/>
                        </a:rPr>
                        <a:t>0.54</a:t>
                      </a:r>
                      <a:endParaRPr lang="en-US" sz="900" dirty="0">
                        <a:latin typeface="Gill Sans M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latin typeface="Gill Sans MT" pitchFamily="34" charset="0"/>
                        </a:rPr>
                        <a:t>0.588</a:t>
                      </a:r>
                      <a:endParaRPr lang="en-US" sz="900" dirty="0">
                        <a:latin typeface="Gill Sans MT" pitchFamily="34" charset="0"/>
                      </a:endParaRPr>
                    </a:p>
                  </a:txBody>
                  <a:tcPr/>
                </a:tc>
              </a:tr>
              <a:tr h="277493">
                <a:tc>
                  <a:txBody>
                    <a:bodyPr/>
                    <a:lstStyle/>
                    <a:p>
                      <a:r>
                        <a:rPr lang="en-US" sz="900" dirty="0" smtClean="0">
                          <a:latin typeface="Gill Sans MT" pitchFamily="34" charset="0"/>
                        </a:rPr>
                        <a:t>Percent Vacant</a:t>
                      </a:r>
                      <a:endParaRPr lang="en-US" sz="900" dirty="0">
                        <a:latin typeface="Gill Sans M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latin typeface="Gill Sans MT" pitchFamily="34" charset="0"/>
                        </a:rPr>
                        <a:t>78.95</a:t>
                      </a:r>
                      <a:endParaRPr lang="en-US" sz="900" dirty="0">
                        <a:latin typeface="Gill Sans M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latin typeface="Gill Sans MT" pitchFamily="34" charset="0"/>
                        </a:rPr>
                        <a:t>8.26</a:t>
                      </a:r>
                      <a:endParaRPr lang="en-US" sz="900" dirty="0">
                        <a:latin typeface="Gill Sans M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latin typeface="Gill Sans MT" pitchFamily="34" charset="0"/>
                        </a:rPr>
                        <a:t>0.000</a:t>
                      </a:r>
                      <a:endParaRPr lang="en-US" sz="900" dirty="0">
                        <a:latin typeface="Gill Sans MT" pitchFamily="34" charset="0"/>
                      </a:endParaRPr>
                    </a:p>
                  </a:txBody>
                  <a:tcPr/>
                </a:tc>
              </a:tr>
              <a:tr h="277493">
                <a:tc>
                  <a:txBody>
                    <a:bodyPr/>
                    <a:lstStyle/>
                    <a:p>
                      <a:r>
                        <a:rPr lang="en-US" sz="900" dirty="0" smtClean="0">
                          <a:latin typeface="Gill Sans MT" pitchFamily="34" charset="0"/>
                        </a:rPr>
                        <a:t>Percent</a:t>
                      </a:r>
                      <a:r>
                        <a:rPr lang="en-US" sz="900" baseline="0" dirty="0" smtClean="0">
                          <a:latin typeface="Gill Sans MT" pitchFamily="34" charset="0"/>
                        </a:rPr>
                        <a:t> Foreign </a:t>
                      </a:r>
                      <a:endParaRPr lang="en-US" sz="900" dirty="0">
                        <a:latin typeface="Gill Sans M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latin typeface="Gill Sans MT" pitchFamily="34" charset="0"/>
                        </a:rPr>
                        <a:t>-19.68</a:t>
                      </a:r>
                      <a:endParaRPr lang="en-US" sz="900" dirty="0">
                        <a:latin typeface="Gill Sans M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latin typeface="Gill Sans MT" pitchFamily="34" charset="0"/>
                        </a:rPr>
                        <a:t>-4.68</a:t>
                      </a:r>
                      <a:endParaRPr lang="en-US" sz="900" dirty="0">
                        <a:latin typeface="Gill Sans M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latin typeface="Gill Sans MT" pitchFamily="34" charset="0"/>
                        </a:rPr>
                        <a:t>0.000</a:t>
                      </a:r>
                      <a:endParaRPr lang="en-US" sz="900" dirty="0">
                        <a:latin typeface="Gill Sans MT" pitchFamily="34" charset="0"/>
                      </a:endParaRPr>
                    </a:p>
                  </a:txBody>
                  <a:tcPr/>
                </a:tc>
              </a:tr>
              <a:tr h="277493">
                <a:tc>
                  <a:txBody>
                    <a:bodyPr/>
                    <a:lstStyle/>
                    <a:p>
                      <a:r>
                        <a:rPr lang="en-US" sz="900" dirty="0" smtClean="0">
                          <a:latin typeface="Gill Sans MT" pitchFamily="34" charset="0"/>
                        </a:rPr>
                        <a:t>Multicollinearity</a:t>
                      </a:r>
                      <a:r>
                        <a:rPr lang="en-US" sz="900" baseline="0" dirty="0" smtClean="0">
                          <a:latin typeface="Gill Sans MT" pitchFamily="34" charset="0"/>
                        </a:rPr>
                        <a:t> Condition Number</a:t>
                      </a:r>
                      <a:endParaRPr lang="en-US" sz="900" dirty="0">
                        <a:latin typeface="Gill Sans M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900" dirty="0">
                        <a:latin typeface="Gill Sans M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latin typeface="Gill Sans MT" pitchFamily="34" charset="0"/>
                        </a:rPr>
                        <a:t>18.45</a:t>
                      </a:r>
                      <a:endParaRPr lang="en-US" sz="900" dirty="0">
                        <a:latin typeface="Gill Sans M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900" dirty="0">
                        <a:latin typeface="Gill Sans MT" pitchFamily="34" charset="0"/>
                      </a:endParaRPr>
                    </a:p>
                  </a:txBody>
                  <a:tcPr/>
                </a:tc>
              </a:tr>
              <a:tr h="277493">
                <a:tc>
                  <a:txBody>
                    <a:bodyPr/>
                    <a:lstStyle/>
                    <a:p>
                      <a:r>
                        <a:rPr lang="en-US" sz="900" dirty="0" smtClean="0">
                          <a:latin typeface="Gill Sans MT" pitchFamily="34" charset="0"/>
                        </a:rPr>
                        <a:t>Log likelihood</a:t>
                      </a:r>
                      <a:endParaRPr lang="en-US" sz="900" dirty="0">
                        <a:latin typeface="Gill Sans M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900" dirty="0">
                        <a:latin typeface="Gill Sans M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latin typeface="Gill Sans MT" pitchFamily="34" charset="0"/>
                        </a:rPr>
                        <a:t>-567.88</a:t>
                      </a:r>
                      <a:endParaRPr lang="en-US" sz="900" dirty="0">
                        <a:latin typeface="Gill Sans M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900" dirty="0">
                        <a:latin typeface="Gill Sans MT" pitchFamily="34" charset="0"/>
                      </a:endParaRPr>
                    </a:p>
                  </a:txBody>
                  <a:tcPr/>
                </a:tc>
              </a:tr>
              <a:tr h="277493">
                <a:tc>
                  <a:txBody>
                    <a:bodyPr/>
                    <a:lstStyle/>
                    <a:p>
                      <a:r>
                        <a:rPr lang="en-US" sz="900" dirty="0" smtClean="0">
                          <a:latin typeface="Gill Sans MT" pitchFamily="34" charset="0"/>
                        </a:rPr>
                        <a:t>Akaike info criterion</a:t>
                      </a:r>
                      <a:endParaRPr lang="en-US" sz="900" dirty="0">
                        <a:latin typeface="Gill Sans M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900" dirty="0">
                        <a:latin typeface="Gill Sans M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latin typeface="Gill Sans MT" pitchFamily="34" charset="0"/>
                        </a:rPr>
                        <a:t>1,147.77</a:t>
                      </a:r>
                      <a:endParaRPr lang="en-US" sz="900" dirty="0">
                        <a:latin typeface="Gill Sans M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900" dirty="0">
                        <a:latin typeface="Gill Sans MT" pitchFamily="34" charset="0"/>
                      </a:endParaRPr>
                    </a:p>
                  </a:txBody>
                  <a:tcPr/>
                </a:tc>
              </a:tr>
              <a:tr h="277493">
                <a:tc>
                  <a:txBody>
                    <a:bodyPr/>
                    <a:lstStyle/>
                    <a:p>
                      <a:r>
                        <a:rPr lang="en-US" sz="900" dirty="0" smtClean="0">
                          <a:latin typeface="Gill Sans MT" pitchFamily="34" charset="0"/>
                        </a:rPr>
                        <a:t>Schwarz criterion</a:t>
                      </a:r>
                      <a:endParaRPr lang="en-US" sz="900" dirty="0">
                        <a:latin typeface="Gill Sans M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900" dirty="0">
                        <a:latin typeface="Gill Sans M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latin typeface="Gill Sans MT" pitchFamily="34" charset="0"/>
                        </a:rPr>
                        <a:t>1,161.83</a:t>
                      </a:r>
                      <a:endParaRPr lang="en-US" sz="900" dirty="0">
                        <a:latin typeface="Gill Sans M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900" dirty="0">
                        <a:latin typeface="Gill Sans MT" pitchFamily="34" charset="0"/>
                      </a:endParaRPr>
                    </a:p>
                  </a:txBody>
                  <a:tcPr/>
                </a:tc>
              </a:tr>
              <a:tr h="277493">
                <a:tc>
                  <a:txBody>
                    <a:bodyPr/>
                    <a:lstStyle/>
                    <a:p>
                      <a:r>
                        <a:rPr lang="en-US" sz="900" dirty="0" smtClean="0">
                          <a:latin typeface="Gill Sans MT" pitchFamily="34" charset="0"/>
                        </a:rPr>
                        <a:t>R-squared</a:t>
                      </a:r>
                      <a:endParaRPr lang="en-US" sz="900" dirty="0">
                        <a:latin typeface="Gill Sans M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900" dirty="0">
                        <a:latin typeface="Gill Sans M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latin typeface="Gill Sans MT" pitchFamily="34" charset="0"/>
                        </a:rPr>
                        <a:t>0.89</a:t>
                      </a:r>
                      <a:endParaRPr lang="en-US" sz="900" dirty="0">
                        <a:latin typeface="Gill Sans M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900" dirty="0">
                        <a:latin typeface="Gill Sans MT" pitchFamily="34" charset="0"/>
                      </a:endParaRPr>
                    </a:p>
                  </a:txBody>
                  <a:tcPr/>
                </a:tc>
              </a:tr>
              <a:tr h="277493">
                <a:tc>
                  <a:txBody>
                    <a:bodyPr/>
                    <a:lstStyle/>
                    <a:p>
                      <a:r>
                        <a:rPr lang="en-US" sz="900" dirty="0" smtClean="0">
                          <a:latin typeface="Gill Sans MT" pitchFamily="34" charset="0"/>
                        </a:rPr>
                        <a:t>F-statistic</a:t>
                      </a:r>
                      <a:endParaRPr lang="en-US" sz="900" dirty="0">
                        <a:latin typeface="Gill Sans M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900" dirty="0">
                        <a:latin typeface="Gill Sans M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latin typeface="Gill Sans MT" pitchFamily="34" charset="0"/>
                        </a:rPr>
                        <a:t>110.705</a:t>
                      </a:r>
                      <a:endParaRPr lang="en-US" sz="900" dirty="0">
                        <a:latin typeface="Gill Sans M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latin typeface="Gill Sans MT" pitchFamily="34" charset="0"/>
                        </a:rPr>
                        <a:t>4.22e-32</a:t>
                      </a:r>
                      <a:endParaRPr lang="en-US" sz="900" dirty="0">
                        <a:latin typeface="Gill Sans MT" pitchFamily="34" charset="0"/>
                      </a:endParaRPr>
                    </a:p>
                  </a:txBody>
                  <a:tcPr/>
                </a:tc>
              </a:tr>
              <a:tr h="277493">
                <a:tc>
                  <a:txBody>
                    <a:bodyPr/>
                    <a:lstStyle/>
                    <a:p>
                      <a:r>
                        <a:rPr lang="en-US" sz="900" dirty="0" smtClean="0">
                          <a:latin typeface="Gill Sans MT" pitchFamily="34" charset="0"/>
                        </a:rPr>
                        <a:t>Moran’s I</a:t>
                      </a:r>
                      <a:endParaRPr lang="en-US" sz="900" dirty="0">
                        <a:latin typeface="Gill Sans M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900" dirty="0">
                        <a:latin typeface="Gill Sans M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latin typeface="Gill Sans MT" pitchFamily="34" charset="0"/>
                        </a:rPr>
                        <a:t>4.29</a:t>
                      </a:r>
                      <a:endParaRPr lang="en-US" sz="900" dirty="0">
                        <a:latin typeface="Gill Sans M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latin typeface="Gill Sans MT" pitchFamily="34" charset="0"/>
                        </a:rPr>
                        <a:t>0.000</a:t>
                      </a:r>
                      <a:endParaRPr lang="en-US" sz="900" dirty="0">
                        <a:latin typeface="Gill Sans MT" pitchFamily="34" charset="0"/>
                      </a:endParaRPr>
                    </a:p>
                  </a:txBody>
                  <a:tcPr/>
                </a:tc>
              </a:tr>
              <a:tr h="441334">
                <a:tc>
                  <a:txBody>
                    <a:bodyPr/>
                    <a:lstStyle/>
                    <a:p>
                      <a:r>
                        <a:rPr lang="en-US" sz="900" dirty="0" smtClean="0">
                          <a:latin typeface="Gill Sans MT" pitchFamily="34" charset="0"/>
                        </a:rPr>
                        <a:t>Lagrange</a:t>
                      </a:r>
                      <a:r>
                        <a:rPr lang="en-US" sz="900" baseline="0" dirty="0" smtClean="0">
                          <a:latin typeface="Gill Sans MT" pitchFamily="34" charset="0"/>
                        </a:rPr>
                        <a:t> Multiplier (lag)</a:t>
                      </a:r>
                      <a:endParaRPr lang="en-US" sz="900" dirty="0">
                        <a:latin typeface="Gill Sans M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900" dirty="0">
                        <a:latin typeface="Gill Sans M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latin typeface="Gill Sans MT" pitchFamily="34" charset="0"/>
                        </a:rPr>
                        <a:t>2.29</a:t>
                      </a:r>
                      <a:endParaRPr lang="en-US" sz="900" dirty="0">
                        <a:latin typeface="Gill Sans M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latin typeface="Gill Sans MT" pitchFamily="34" charset="0"/>
                        </a:rPr>
                        <a:t>0.130</a:t>
                      </a:r>
                    </a:p>
                  </a:txBody>
                  <a:tcPr/>
                </a:tc>
              </a:tr>
              <a:tr h="277493">
                <a:tc>
                  <a:txBody>
                    <a:bodyPr/>
                    <a:lstStyle/>
                    <a:p>
                      <a:r>
                        <a:rPr lang="en-US" sz="900" dirty="0" smtClean="0">
                          <a:latin typeface="Gill Sans MT" pitchFamily="34" charset="0"/>
                        </a:rPr>
                        <a:t>Robust LM (lag)</a:t>
                      </a:r>
                      <a:endParaRPr lang="en-US" sz="900" dirty="0">
                        <a:latin typeface="Gill Sans M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900" dirty="0">
                        <a:latin typeface="Gill Sans M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latin typeface="Gill Sans MT" pitchFamily="34" charset="0"/>
                        </a:rPr>
                        <a:t>0.14</a:t>
                      </a:r>
                      <a:endParaRPr lang="en-US" sz="900" dirty="0">
                        <a:latin typeface="Gill Sans M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latin typeface="Gill Sans MT" pitchFamily="34" charset="0"/>
                        </a:rPr>
                        <a:t>0.712</a:t>
                      </a:r>
                    </a:p>
                  </a:txBody>
                  <a:tcPr/>
                </a:tc>
              </a:tr>
              <a:tr h="441334">
                <a:tc>
                  <a:txBody>
                    <a:bodyPr/>
                    <a:lstStyle/>
                    <a:p>
                      <a:r>
                        <a:rPr lang="en-US" sz="900" dirty="0" smtClean="0">
                          <a:latin typeface="Gill Sans MT" pitchFamily="34" charset="0"/>
                        </a:rPr>
                        <a:t>Lagrange Multiplier (error)</a:t>
                      </a:r>
                      <a:endParaRPr lang="en-US" sz="900" dirty="0">
                        <a:latin typeface="Gill Sans M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900" dirty="0">
                        <a:latin typeface="Gill Sans M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latin typeface="Gill Sans MT" pitchFamily="34" charset="0"/>
                        </a:rPr>
                        <a:t>11.67</a:t>
                      </a:r>
                      <a:endParaRPr lang="en-US" sz="900" dirty="0">
                        <a:latin typeface="Gill Sans M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latin typeface="Gill Sans MT" pitchFamily="34" charset="0"/>
                        </a:rPr>
                        <a:t>0.000</a:t>
                      </a:r>
                    </a:p>
                  </a:txBody>
                  <a:tcPr/>
                </a:tc>
              </a:tr>
              <a:tr h="277493">
                <a:tc>
                  <a:txBody>
                    <a:bodyPr/>
                    <a:lstStyle/>
                    <a:p>
                      <a:r>
                        <a:rPr lang="en-US" sz="900" dirty="0" smtClean="0">
                          <a:latin typeface="Gill Sans MT" pitchFamily="34" charset="0"/>
                        </a:rPr>
                        <a:t>Robust LM (error)</a:t>
                      </a:r>
                      <a:endParaRPr lang="en-US" sz="900" dirty="0">
                        <a:latin typeface="Gill Sans M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900" dirty="0">
                        <a:latin typeface="Gill Sans M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latin typeface="Gill Sans MT" pitchFamily="34" charset="0"/>
                        </a:rPr>
                        <a:t>9.51</a:t>
                      </a:r>
                      <a:endParaRPr lang="en-US" sz="900" dirty="0">
                        <a:latin typeface="Gill Sans M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latin typeface="Gill Sans MT" pitchFamily="34" charset="0"/>
                        </a:rPr>
                        <a:t>0.002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304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500" dirty="0" smtClean="0">
                <a:solidFill>
                  <a:srgbClr val="55231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Violent Crime Rate OLS and Error Residual Maps</a:t>
            </a:r>
            <a:endParaRPr lang="en-US" sz="3500" dirty="0">
              <a:solidFill>
                <a:srgbClr val="55231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 descr="Violent_Crime_OLS_Residuals.jpg"/>
          <p:cNvPicPr>
            <a:picLocks noChangeAspect="1"/>
          </p:cNvPicPr>
          <p:nvPr/>
        </p:nvPicPr>
        <p:blipFill>
          <a:blip r:embed="rId2" cstate="print"/>
          <a:srcRect l="5752" t="4444" r="5098"/>
          <a:stretch>
            <a:fillRect/>
          </a:stretch>
        </p:blipFill>
        <p:spPr>
          <a:xfrm>
            <a:off x="0" y="533400"/>
            <a:ext cx="4559595" cy="6324600"/>
          </a:xfrm>
          <a:prstGeom prst="rect">
            <a:avLst/>
          </a:prstGeom>
        </p:spPr>
      </p:pic>
      <p:pic>
        <p:nvPicPr>
          <p:cNvPr id="6" name="Picture 5" descr="Violent_Crime_Residuals.jpg"/>
          <p:cNvPicPr>
            <a:picLocks noChangeAspect="1"/>
          </p:cNvPicPr>
          <p:nvPr/>
        </p:nvPicPr>
        <p:blipFill>
          <a:blip r:embed="rId3" cstate="print"/>
          <a:srcRect l="5752" t="4444" r="5098"/>
          <a:stretch>
            <a:fillRect/>
          </a:stretch>
        </p:blipFill>
        <p:spPr>
          <a:xfrm>
            <a:off x="4572000" y="516194"/>
            <a:ext cx="4572000" cy="6341806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9CF10-7F04-4761-B597-E3CC9799A088}" type="slidenum">
              <a:rPr lang="en-US" smtClean="0"/>
              <a:pPr/>
              <a:t>19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100" dirty="0" smtClean="0"/>
              <a:t>Background</a:t>
            </a:r>
          </a:p>
          <a:p>
            <a:pPr>
              <a:buFontTx/>
              <a:buNone/>
            </a:pPr>
            <a:endParaRPr lang="en-US" sz="2100" dirty="0" smtClean="0"/>
          </a:p>
          <a:p>
            <a:r>
              <a:rPr lang="en-US" sz="2100" dirty="0" smtClean="0"/>
              <a:t>Research questions</a:t>
            </a:r>
          </a:p>
          <a:p>
            <a:endParaRPr lang="en-US" sz="2100" dirty="0" smtClean="0"/>
          </a:p>
          <a:p>
            <a:r>
              <a:rPr lang="en-US" sz="2100" dirty="0" smtClean="0"/>
              <a:t>Literature review</a:t>
            </a:r>
          </a:p>
          <a:p>
            <a:endParaRPr lang="en-US" sz="2100" dirty="0" smtClean="0"/>
          </a:p>
          <a:p>
            <a:r>
              <a:rPr lang="en-US" sz="2100" dirty="0" smtClean="0"/>
              <a:t>Characteristics of study</a:t>
            </a:r>
          </a:p>
          <a:p>
            <a:endParaRPr lang="en-US" sz="2100" dirty="0" smtClean="0"/>
          </a:p>
          <a:p>
            <a:r>
              <a:rPr lang="en-US" sz="2100" dirty="0" smtClean="0"/>
              <a:t>Regression analysis</a:t>
            </a:r>
          </a:p>
          <a:p>
            <a:pPr>
              <a:buFontTx/>
              <a:buNone/>
            </a:pPr>
            <a:endParaRPr lang="en-US" sz="2100" dirty="0" smtClean="0"/>
          </a:p>
          <a:p>
            <a:r>
              <a:rPr lang="en-US" sz="2100" dirty="0" smtClean="0"/>
              <a:t>Limitations and possible further studies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9CF10-7F04-4761-B597-E3CC9799A088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52400" y="-152400"/>
            <a:ext cx="9144000" cy="1143000"/>
          </a:xfrm>
        </p:spPr>
        <p:txBody>
          <a:bodyPr>
            <a:noAutofit/>
          </a:bodyPr>
          <a:lstStyle/>
          <a:p>
            <a:r>
              <a:rPr lang="en-US" sz="3800" dirty="0" smtClean="0">
                <a:solidFill>
                  <a:srgbClr val="55231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4" charset="0"/>
              </a:rPr>
              <a:t>Regression Analysis of Property Crime Rate</a:t>
            </a:r>
            <a:endParaRPr lang="en-US" sz="3800" dirty="0">
              <a:solidFill>
                <a:srgbClr val="55231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itchFamily="34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93176943"/>
              </p:ext>
            </p:extLst>
          </p:nvPr>
        </p:nvGraphicFramePr>
        <p:xfrm>
          <a:off x="0" y="1219201"/>
          <a:ext cx="4419600" cy="54787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4900"/>
                <a:gridCol w="1104900"/>
                <a:gridCol w="1104900"/>
                <a:gridCol w="1104900"/>
              </a:tblGrid>
              <a:tr h="297182"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latin typeface="Gill Sans MT" pitchFamily="34" charset="0"/>
                        </a:rPr>
                        <a:t>Diagnostic</a:t>
                      </a:r>
                      <a:endParaRPr lang="en-US" sz="900" dirty="0">
                        <a:latin typeface="Gill Sans M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latin typeface="Gill Sans MT" pitchFamily="34" charset="0"/>
                        </a:rPr>
                        <a:t>Coefficient</a:t>
                      </a:r>
                      <a:endParaRPr lang="en-US" sz="900" dirty="0">
                        <a:latin typeface="Gill Sans M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latin typeface="Gill Sans MT" pitchFamily="34" charset="0"/>
                        </a:rPr>
                        <a:t>Value/T-Statistic</a:t>
                      </a:r>
                      <a:endParaRPr lang="en-US" sz="900" dirty="0">
                        <a:latin typeface="Gill Sans M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latin typeface="Gill Sans MT" pitchFamily="34" charset="0"/>
                        </a:rPr>
                        <a:t>Probability</a:t>
                      </a:r>
                      <a:endParaRPr lang="en-US" sz="900" dirty="0">
                        <a:latin typeface="Gill Sans MT" pitchFamily="34" charset="0"/>
                      </a:endParaRPr>
                    </a:p>
                  </a:txBody>
                  <a:tcPr/>
                </a:tc>
              </a:tr>
              <a:tr h="297182">
                <a:tc>
                  <a:txBody>
                    <a:bodyPr/>
                    <a:lstStyle/>
                    <a:p>
                      <a:r>
                        <a:rPr lang="en-US" sz="900" dirty="0" smtClean="0">
                          <a:latin typeface="Gill Sans MT" pitchFamily="34" charset="0"/>
                        </a:rPr>
                        <a:t>Constant</a:t>
                      </a:r>
                      <a:endParaRPr lang="en-US" sz="900" dirty="0">
                        <a:latin typeface="Gill Sans M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latin typeface="Gill Sans MT" pitchFamily="34" charset="0"/>
                        </a:rPr>
                        <a:t>398.53</a:t>
                      </a:r>
                      <a:endParaRPr lang="en-US" sz="900" dirty="0">
                        <a:latin typeface="Gill Sans M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latin typeface="Gill Sans MT" pitchFamily="34" charset="0"/>
                        </a:rPr>
                        <a:t>0.34</a:t>
                      </a:r>
                      <a:endParaRPr lang="en-US" sz="900" dirty="0">
                        <a:latin typeface="Gill Sans M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latin typeface="Gill Sans MT" pitchFamily="34" charset="0"/>
                        </a:rPr>
                        <a:t>0.732</a:t>
                      </a:r>
                      <a:endParaRPr lang="en-US" sz="900" dirty="0">
                        <a:latin typeface="Gill Sans MT" pitchFamily="34" charset="0"/>
                      </a:endParaRPr>
                    </a:p>
                  </a:txBody>
                  <a:tcPr/>
                </a:tc>
              </a:tr>
              <a:tr h="297182">
                <a:tc>
                  <a:txBody>
                    <a:bodyPr/>
                    <a:lstStyle/>
                    <a:p>
                      <a:r>
                        <a:rPr lang="en-US" sz="900" dirty="0" smtClean="0">
                          <a:latin typeface="Gill Sans MT" pitchFamily="34" charset="0"/>
                        </a:rPr>
                        <a:t>Per Capita</a:t>
                      </a:r>
                      <a:r>
                        <a:rPr lang="en-US" sz="900" baseline="0" dirty="0" smtClean="0">
                          <a:latin typeface="Gill Sans MT" pitchFamily="34" charset="0"/>
                        </a:rPr>
                        <a:t> Income </a:t>
                      </a:r>
                      <a:endParaRPr lang="en-US" sz="900" dirty="0">
                        <a:latin typeface="Gill Sans M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latin typeface="Gill Sans MT" pitchFamily="34" charset="0"/>
                        </a:rPr>
                        <a:t>0.09</a:t>
                      </a:r>
                      <a:endParaRPr lang="en-US" sz="900" dirty="0">
                        <a:latin typeface="Gill Sans M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latin typeface="Gill Sans MT" pitchFamily="34" charset="0"/>
                        </a:rPr>
                        <a:t>6.00</a:t>
                      </a:r>
                      <a:endParaRPr lang="en-US" sz="900" dirty="0">
                        <a:latin typeface="Gill Sans M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latin typeface="Gill Sans MT" pitchFamily="34" charset="0"/>
                        </a:rPr>
                        <a:t>0.000</a:t>
                      </a:r>
                      <a:endParaRPr lang="en-US" sz="900" dirty="0">
                        <a:latin typeface="Gill Sans MT" pitchFamily="34" charset="0"/>
                      </a:endParaRPr>
                    </a:p>
                  </a:txBody>
                  <a:tcPr/>
                </a:tc>
              </a:tr>
              <a:tr h="297182">
                <a:tc>
                  <a:txBody>
                    <a:bodyPr/>
                    <a:lstStyle/>
                    <a:p>
                      <a:r>
                        <a:rPr lang="en-US" sz="900" dirty="0" smtClean="0">
                          <a:latin typeface="Gill Sans MT" pitchFamily="34" charset="0"/>
                        </a:rPr>
                        <a:t>Percent</a:t>
                      </a:r>
                      <a:r>
                        <a:rPr lang="en-US" sz="900" baseline="0" dirty="0" smtClean="0">
                          <a:latin typeface="Gill Sans MT" pitchFamily="34" charset="0"/>
                        </a:rPr>
                        <a:t> White</a:t>
                      </a:r>
                      <a:endParaRPr lang="en-US" sz="900" dirty="0">
                        <a:latin typeface="Gill Sans M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latin typeface="Gill Sans MT" pitchFamily="34" charset="0"/>
                        </a:rPr>
                        <a:t>-42.09</a:t>
                      </a:r>
                      <a:endParaRPr lang="en-US" sz="900" dirty="0">
                        <a:latin typeface="Gill Sans M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latin typeface="Gill Sans MT" pitchFamily="34" charset="0"/>
                        </a:rPr>
                        <a:t>-5.03</a:t>
                      </a:r>
                      <a:endParaRPr lang="en-US" sz="900" dirty="0">
                        <a:latin typeface="Gill Sans M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latin typeface="Gill Sans MT" pitchFamily="34" charset="0"/>
                        </a:rPr>
                        <a:t>0.000</a:t>
                      </a:r>
                      <a:endParaRPr lang="en-US" sz="900" dirty="0">
                        <a:latin typeface="Gill Sans MT" pitchFamily="34" charset="0"/>
                      </a:endParaRPr>
                    </a:p>
                  </a:txBody>
                  <a:tcPr/>
                </a:tc>
              </a:tr>
              <a:tr h="297182">
                <a:tc>
                  <a:txBody>
                    <a:bodyPr/>
                    <a:lstStyle/>
                    <a:p>
                      <a:r>
                        <a:rPr lang="en-US" sz="900" dirty="0" smtClean="0">
                          <a:latin typeface="Gill Sans MT" pitchFamily="34" charset="0"/>
                        </a:rPr>
                        <a:t>Percent 15-24</a:t>
                      </a:r>
                      <a:endParaRPr lang="en-US" sz="900" dirty="0">
                        <a:latin typeface="Gill Sans M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latin typeface="Gill Sans MT" pitchFamily="34" charset="0"/>
                        </a:rPr>
                        <a:t>100.74</a:t>
                      </a:r>
                      <a:endParaRPr lang="en-US" sz="900" dirty="0">
                        <a:latin typeface="Gill Sans M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latin typeface="Gill Sans MT" pitchFamily="34" charset="0"/>
                        </a:rPr>
                        <a:t>1.43</a:t>
                      </a:r>
                      <a:endParaRPr lang="en-US" sz="900" dirty="0">
                        <a:latin typeface="Gill Sans M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latin typeface="Gill Sans MT" pitchFamily="34" charset="0"/>
                        </a:rPr>
                        <a:t>0.158</a:t>
                      </a:r>
                      <a:endParaRPr lang="en-US" sz="900" dirty="0">
                        <a:latin typeface="Gill Sans MT" pitchFamily="34" charset="0"/>
                      </a:endParaRPr>
                    </a:p>
                  </a:txBody>
                  <a:tcPr/>
                </a:tc>
              </a:tr>
              <a:tr h="297182">
                <a:tc>
                  <a:txBody>
                    <a:bodyPr/>
                    <a:lstStyle/>
                    <a:p>
                      <a:r>
                        <a:rPr lang="en-US" sz="900" dirty="0" smtClean="0">
                          <a:latin typeface="Gill Sans MT" pitchFamily="34" charset="0"/>
                        </a:rPr>
                        <a:t>Percent Vacant</a:t>
                      </a:r>
                      <a:endParaRPr lang="en-US" sz="900" dirty="0">
                        <a:latin typeface="Gill Sans M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latin typeface="Gill Sans MT" pitchFamily="34" charset="0"/>
                        </a:rPr>
                        <a:t>158.30</a:t>
                      </a:r>
                      <a:endParaRPr lang="en-US" sz="900" dirty="0">
                        <a:latin typeface="Gill Sans M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latin typeface="Gill Sans MT" pitchFamily="34" charset="0"/>
                        </a:rPr>
                        <a:t>4.39</a:t>
                      </a:r>
                      <a:endParaRPr lang="en-US" sz="900" dirty="0">
                        <a:latin typeface="Gill Sans M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latin typeface="Gill Sans MT" pitchFamily="34" charset="0"/>
                        </a:rPr>
                        <a:t>0.000</a:t>
                      </a:r>
                      <a:endParaRPr lang="en-US" sz="900" dirty="0">
                        <a:latin typeface="Gill Sans MT" pitchFamily="34" charset="0"/>
                      </a:endParaRPr>
                    </a:p>
                  </a:txBody>
                  <a:tcPr/>
                </a:tc>
              </a:tr>
              <a:tr h="297182">
                <a:tc>
                  <a:txBody>
                    <a:bodyPr/>
                    <a:lstStyle/>
                    <a:p>
                      <a:r>
                        <a:rPr lang="en-US" sz="900" dirty="0" smtClean="0">
                          <a:latin typeface="Gill Sans MT" pitchFamily="34" charset="0"/>
                        </a:rPr>
                        <a:t>Multicollinearity</a:t>
                      </a:r>
                      <a:r>
                        <a:rPr lang="en-US" sz="900" baseline="0" dirty="0" smtClean="0">
                          <a:latin typeface="Gill Sans MT" pitchFamily="34" charset="0"/>
                        </a:rPr>
                        <a:t> Condition Number</a:t>
                      </a:r>
                      <a:endParaRPr lang="en-US" sz="900" dirty="0">
                        <a:latin typeface="Gill Sans M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900" dirty="0">
                        <a:latin typeface="Gill Sans M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latin typeface="Gill Sans MT" pitchFamily="34" charset="0"/>
                        </a:rPr>
                        <a:t>17.17</a:t>
                      </a:r>
                      <a:endParaRPr lang="en-US" sz="900" dirty="0">
                        <a:latin typeface="Gill Sans M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900" dirty="0">
                        <a:latin typeface="Gill Sans MT" pitchFamily="34" charset="0"/>
                      </a:endParaRPr>
                    </a:p>
                  </a:txBody>
                  <a:tcPr/>
                </a:tc>
              </a:tr>
              <a:tr h="297182">
                <a:tc>
                  <a:txBody>
                    <a:bodyPr/>
                    <a:lstStyle/>
                    <a:p>
                      <a:r>
                        <a:rPr lang="en-US" sz="900" dirty="0" smtClean="0">
                          <a:latin typeface="Gill Sans MT" pitchFamily="34" charset="0"/>
                        </a:rPr>
                        <a:t>Log likelihood</a:t>
                      </a:r>
                      <a:endParaRPr lang="en-US" sz="900" dirty="0">
                        <a:latin typeface="Gill Sans M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900" dirty="0">
                        <a:latin typeface="Gill Sans M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latin typeface="Gill Sans MT" pitchFamily="34" charset="0"/>
                        </a:rPr>
                        <a:t>-673.71</a:t>
                      </a:r>
                      <a:endParaRPr lang="en-US" sz="900" dirty="0">
                        <a:latin typeface="Gill Sans M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900" dirty="0">
                        <a:latin typeface="Gill Sans MT" pitchFamily="34" charset="0"/>
                      </a:endParaRPr>
                    </a:p>
                  </a:txBody>
                  <a:tcPr/>
                </a:tc>
              </a:tr>
              <a:tr h="297182">
                <a:tc>
                  <a:txBody>
                    <a:bodyPr/>
                    <a:lstStyle/>
                    <a:p>
                      <a:r>
                        <a:rPr lang="en-US" sz="900" dirty="0" smtClean="0">
                          <a:latin typeface="Gill Sans MT" pitchFamily="34" charset="0"/>
                        </a:rPr>
                        <a:t>Akaike info criterion</a:t>
                      </a:r>
                      <a:endParaRPr lang="en-US" sz="900" dirty="0">
                        <a:latin typeface="Gill Sans M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900" dirty="0">
                        <a:latin typeface="Gill Sans M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latin typeface="Gill Sans MT" pitchFamily="34" charset="0"/>
                        </a:rPr>
                        <a:t>1,357.41</a:t>
                      </a:r>
                      <a:endParaRPr lang="en-US" sz="900" dirty="0">
                        <a:latin typeface="Gill Sans M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900" dirty="0">
                        <a:latin typeface="Gill Sans MT" pitchFamily="34" charset="0"/>
                      </a:endParaRPr>
                    </a:p>
                  </a:txBody>
                  <a:tcPr/>
                </a:tc>
              </a:tr>
              <a:tr h="297182">
                <a:tc>
                  <a:txBody>
                    <a:bodyPr/>
                    <a:lstStyle/>
                    <a:p>
                      <a:r>
                        <a:rPr lang="en-US" sz="900" dirty="0" smtClean="0">
                          <a:latin typeface="Gill Sans MT" pitchFamily="34" charset="0"/>
                        </a:rPr>
                        <a:t>Schwarz criterion</a:t>
                      </a:r>
                      <a:endParaRPr lang="en-US" sz="900" dirty="0">
                        <a:latin typeface="Gill Sans M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900" dirty="0">
                        <a:latin typeface="Gill Sans M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latin typeface="Gill Sans MT" pitchFamily="34" charset="0"/>
                        </a:rPr>
                        <a:t>1,369.13</a:t>
                      </a:r>
                      <a:endParaRPr lang="en-US" sz="900" dirty="0">
                        <a:latin typeface="Gill Sans M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900" dirty="0">
                        <a:latin typeface="Gill Sans MT" pitchFamily="34" charset="0"/>
                      </a:endParaRPr>
                    </a:p>
                  </a:txBody>
                  <a:tcPr/>
                </a:tc>
              </a:tr>
              <a:tr h="297182">
                <a:tc>
                  <a:txBody>
                    <a:bodyPr/>
                    <a:lstStyle/>
                    <a:p>
                      <a:r>
                        <a:rPr lang="en-US" sz="900" dirty="0" smtClean="0">
                          <a:latin typeface="Gill Sans MT" pitchFamily="34" charset="0"/>
                        </a:rPr>
                        <a:t>R-squared</a:t>
                      </a:r>
                      <a:endParaRPr lang="en-US" sz="900" dirty="0">
                        <a:latin typeface="Gill Sans M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900" dirty="0">
                        <a:latin typeface="Gill Sans M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latin typeface="Gill Sans MT" pitchFamily="34" charset="0"/>
                        </a:rPr>
                        <a:t>0.63</a:t>
                      </a:r>
                      <a:endParaRPr lang="en-US" sz="900" dirty="0">
                        <a:latin typeface="Gill Sans M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900" dirty="0">
                        <a:latin typeface="Gill Sans MT" pitchFamily="34" charset="0"/>
                      </a:endParaRPr>
                    </a:p>
                  </a:txBody>
                  <a:tcPr/>
                </a:tc>
              </a:tr>
              <a:tr h="297182">
                <a:tc>
                  <a:txBody>
                    <a:bodyPr/>
                    <a:lstStyle/>
                    <a:p>
                      <a:r>
                        <a:rPr lang="en-US" sz="900" dirty="0" smtClean="0">
                          <a:latin typeface="Gill Sans MT" pitchFamily="34" charset="0"/>
                        </a:rPr>
                        <a:t>F-statistic</a:t>
                      </a:r>
                      <a:endParaRPr lang="en-US" sz="900" dirty="0">
                        <a:latin typeface="Gill Sans M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900" dirty="0">
                        <a:latin typeface="Gill Sans M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latin typeface="Gill Sans MT" pitchFamily="34" charset="0"/>
                        </a:rPr>
                        <a:t>30.90</a:t>
                      </a:r>
                      <a:endParaRPr lang="en-US" sz="900" dirty="0">
                        <a:latin typeface="Gill Sans M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latin typeface="Gill Sans MT" pitchFamily="34" charset="0"/>
                        </a:rPr>
                        <a:t>5.63e-15</a:t>
                      </a:r>
                      <a:endParaRPr lang="en-US" sz="900" dirty="0">
                        <a:latin typeface="Gill Sans MT" pitchFamily="34" charset="0"/>
                      </a:endParaRPr>
                    </a:p>
                  </a:txBody>
                  <a:tcPr/>
                </a:tc>
              </a:tr>
              <a:tr h="297182">
                <a:tc>
                  <a:txBody>
                    <a:bodyPr/>
                    <a:lstStyle/>
                    <a:p>
                      <a:r>
                        <a:rPr lang="en-US" sz="900" dirty="0" smtClean="0">
                          <a:latin typeface="Gill Sans MT" pitchFamily="34" charset="0"/>
                        </a:rPr>
                        <a:t>Moran’s I</a:t>
                      </a:r>
                      <a:endParaRPr lang="en-US" sz="900" dirty="0">
                        <a:latin typeface="Gill Sans M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900" dirty="0">
                        <a:latin typeface="Gill Sans M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latin typeface="Gill Sans MT" pitchFamily="34" charset="0"/>
                        </a:rPr>
                        <a:t>1.17</a:t>
                      </a:r>
                      <a:endParaRPr lang="en-US" sz="900" dirty="0">
                        <a:latin typeface="Gill Sans M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latin typeface="Gill Sans MT" pitchFamily="34" charset="0"/>
                        </a:rPr>
                        <a:t>0.242</a:t>
                      </a:r>
                      <a:endParaRPr lang="en-US" sz="900" dirty="0">
                        <a:latin typeface="Gill Sans MT" pitchFamily="34" charset="0"/>
                      </a:endParaRPr>
                    </a:p>
                  </a:txBody>
                  <a:tcPr/>
                </a:tc>
              </a:tr>
              <a:tr h="441951">
                <a:tc>
                  <a:txBody>
                    <a:bodyPr/>
                    <a:lstStyle/>
                    <a:p>
                      <a:r>
                        <a:rPr lang="en-US" sz="900" dirty="0" smtClean="0">
                          <a:latin typeface="Gill Sans MT" pitchFamily="34" charset="0"/>
                        </a:rPr>
                        <a:t>Lagrange</a:t>
                      </a:r>
                      <a:r>
                        <a:rPr lang="en-US" sz="900" baseline="0" dirty="0" smtClean="0">
                          <a:latin typeface="Gill Sans MT" pitchFamily="34" charset="0"/>
                        </a:rPr>
                        <a:t> Multiplier (lag)</a:t>
                      </a:r>
                      <a:endParaRPr lang="en-US" sz="900" dirty="0">
                        <a:latin typeface="Gill Sans M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900" dirty="0">
                        <a:latin typeface="Gill Sans M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latin typeface="Gill Sans MT" pitchFamily="34" charset="0"/>
                        </a:rPr>
                        <a:t>3.95</a:t>
                      </a:r>
                      <a:endParaRPr lang="en-US" sz="900" dirty="0">
                        <a:latin typeface="Gill Sans M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latin typeface="Gill Sans MT" pitchFamily="34" charset="0"/>
                        </a:rPr>
                        <a:t>0.047</a:t>
                      </a:r>
                    </a:p>
                  </a:txBody>
                  <a:tcPr/>
                </a:tc>
              </a:tr>
              <a:tr h="297182">
                <a:tc>
                  <a:txBody>
                    <a:bodyPr/>
                    <a:lstStyle/>
                    <a:p>
                      <a:r>
                        <a:rPr lang="en-US" sz="900" dirty="0" smtClean="0">
                          <a:latin typeface="Gill Sans MT" pitchFamily="34" charset="0"/>
                        </a:rPr>
                        <a:t>Robust LM (lag)</a:t>
                      </a:r>
                      <a:endParaRPr lang="en-US" sz="900" dirty="0">
                        <a:latin typeface="Gill Sans M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900" dirty="0">
                        <a:latin typeface="Gill Sans M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latin typeface="Gill Sans MT" pitchFamily="34" charset="0"/>
                        </a:rPr>
                        <a:t>0.40</a:t>
                      </a:r>
                      <a:endParaRPr lang="en-US" sz="900" dirty="0">
                        <a:latin typeface="Gill Sans M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latin typeface="Gill Sans MT" pitchFamily="34" charset="0"/>
                        </a:rPr>
                        <a:t>0.012</a:t>
                      </a:r>
                    </a:p>
                  </a:txBody>
                  <a:tcPr/>
                </a:tc>
              </a:tr>
              <a:tr h="441951">
                <a:tc>
                  <a:txBody>
                    <a:bodyPr/>
                    <a:lstStyle/>
                    <a:p>
                      <a:r>
                        <a:rPr lang="en-US" sz="900" dirty="0" smtClean="0">
                          <a:latin typeface="Gill Sans MT" pitchFamily="34" charset="0"/>
                        </a:rPr>
                        <a:t>Lagrange Multiplier (error)</a:t>
                      </a:r>
                      <a:endParaRPr lang="en-US" sz="900" dirty="0">
                        <a:latin typeface="Gill Sans M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900" dirty="0">
                        <a:latin typeface="Gill Sans M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latin typeface="Gill Sans MT" pitchFamily="34" charset="0"/>
                        </a:rPr>
                        <a:t>2.71</a:t>
                      </a:r>
                      <a:endParaRPr lang="en-US" sz="900" dirty="0">
                        <a:latin typeface="Gill Sans M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latin typeface="Gill Sans MT" pitchFamily="34" charset="0"/>
                        </a:rPr>
                        <a:t>0.529</a:t>
                      </a:r>
                    </a:p>
                  </a:txBody>
                  <a:tcPr/>
                </a:tc>
              </a:tr>
              <a:tr h="297182">
                <a:tc>
                  <a:txBody>
                    <a:bodyPr/>
                    <a:lstStyle/>
                    <a:p>
                      <a:r>
                        <a:rPr lang="en-US" sz="900" dirty="0" smtClean="0">
                          <a:latin typeface="Gill Sans MT" pitchFamily="34" charset="0"/>
                        </a:rPr>
                        <a:t>Robust LM (error)</a:t>
                      </a:r>
                      <a:endParaRPr lang="en-US" sz="900" dirty="0">
                        <a:latin typeface="Gill Sans M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900" dirty="0">
                        <a:latin typeface="Gill Sans M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latin typeface="Gill Sans MT" pitchFamily="34" charset="0"/>
                        </a:rPr>
                        <a:t>6.66</a:t>
                      </a:r>
                      <a:endParaRPr lang="en-US" sz="900" dirty="0">
                        <a:latin typeface="Gill Sans M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latin typeface="Gill Sans MT" pitchFamily="34" charset="0"/>
                        </a:rPr>
                        <a:t>0.099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143000" y="762000"/>
            <a:ext cx="2255746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 smtClean="0">
                <a:latin typeface="Gill Sans MT" pitchFamily="34" charset="0"/>
              </a:rPr>
              <a:t>OLS Regression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172200" y="762000"/>
            <a:ext cx="1532792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 smtClean="0">
                <a:latin typeface="Gill Sans MT" pitchFamily="34" charset="0"/>
              </a:rPr>
              <a:t>Spatial Lag</a:t>
            </a: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754707700"/>
              </p:ext>
            </p:extLst>
          </p:nvPr>
        </p:nvGraphicFramePr>
        <p:xfrm>
          <a:off x="4572000" y="1219200"/>
          <a:ext cx="4419600" cy="34518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4900"/>
                <a:gridCol w="1104900"/>
                <a:gridCol w="1104900"/>
                <a:gridCol w="1104900"/>
              </a:tblGrid>
              <a:tr h="297182"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latin typeface="Gill Sans MT" pitchFamily="34" charset="0"/>
                        </a:rPr>
                        <a:t>Diagnostic</a:t>
                      </a:r>
                      <a:endParaRPr lang="en-US" sz="900" dirty="0">
                        <a:latin typeface="Gill Sans M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latin typeface="Gill Sans MT" pitchFamily="34" charset="0"/>
                        </a:rPr>
                        <a:t>Coefficient</a:t>
                      </a:r>
                      <a:endParaRPr lang="en-US" sz="900" dirty="0">
                        <a:latin typeface="Gill Sans M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latin typeface="Gill Sans MT" pitchFamily="34" charset="0"/>
                        </a:rPr>
                        <a:t>Value/Z-Test</a:t>
                      </a:r>
                      <a:endParaRPr lang="en-US" sz="900" dirty="0">
                        <a:latin typeface="Gill Sans M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latin typeface="Gill Sans MT" pitchFamily="34" charset="0"/>
                        </a:rPr>
                        <a:t>Probability</a:t>
                      </a:r>
                      <a:endParaRPr lang="en-US" sz="900" dirty="0">
                        <a:latin typeface="Gill Sans MT" pitchFamily="34" charset="0"/>
                      </a:endParaRPr>
                    </a:p>
                  </a:txBody>
                  <a:tcPr/>
                </a:tc>
              </a:tr>
              <a:tr h="312418">
                <a:tc>
                  <a:txBody>
                    <a:bodyPr/>
                    <a:lstStyle/>
                    <a:p>
                      <a:r>
                        <a:rPr lang="en-US" sz="900" dirty="0" smtClean="0">
                          <a:latin typeface="Gill Sans MT" pitchFamily="34" charset="0"/>
                        </a:rPr>
                        <a:t>Constant</a:t>
                      </a:r>
                      <a:endParaRPr lang="en-US" sz="900" dirty="0">
                        <a:latin typeface="Gill Sans M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latin typeface="Gill Sans MT" pitchFamily="34" charset="0"/>
                        </a:rPr>
                        <a:t>-378.66</a:t>
                      </a:r>
                      <a:endParaRPr lang="en-US" sz="900" dirty="0">
                        <a:latin typeface="Gill Sans M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latin typeface="Gill Sans MT" pitchFamily="34" charset="0"/>
                        </a:rPr>
                        <a:t>-0.34</a:t>
                      </a:r>
                      <a:endParaRPr lang="en-US" sz="900" dirty="0">
                        <a:latin typeface="Gill Sans M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latin typeface="Gill Sans MT" pitchFamily="34" charset="0"/>
                        </a:rPr>
                        <a:t>0.734</a:t>
                      </a:r>
                      <a:endParaRPr lang="en-US" sz="900" dirty="0">
                        <a:latin typeface="Gill Sans MT" pitchFamily="34" charset="0"/>
                      </a:endParaRPr>
                    </a:p>
                  </a:txBody>
                  <a:tcPr/>
                </a:tc>
              </a:tr>
              <a:tr h="297182">
                <a:tc>
                  <a:txBody>
                    <a:bodyPr/>
                    <a:lstStyle/>
                    <a:p>
                      <a:r>
                        <a:rPr lang="en-US" sz="900" dirty="0" smtClean="0">
                          <a:latin typeface="Gill Sans MT" pitchFamily="34" charset="0"/>
                        </a:rPr>
                        <a:t>Per Capita</a:t>
                      </a:r>
                      <a:r>
                        <a:rPr lang="en-US" sz="900" baseline="0" dirty="0" smtClean="0">
                          <a:latin typeface="Gill Sans MT" pitchFamily="34" charset="0"/>
                        </a:rPr>
                        <a:t> Income</a:t>
                      </a:r>
                      <a:endParaRPr lang="en-US" sz="900" dirty="0">
                        <a:latin typeface="Gill Sans M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latin typeface="Gill Sans MT" pitchFamily="34" charset="0"/>
                        </a:rPr>
                        <a:t>0.07</a:t>
                      </a:r>
                      <a:endParaRPr lang="en-US" sz="900" dirty="0">
                        <a:latin typeface="Gill Sans M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latin typeface="Gill Sans MT" pitchFamily="34" charset="0"/>
                        </a:rPr>
                        <a:t>4.20</a:t>
                      </a:r>
                      <a:endParaRPr lang="en-US" sz="900" dirty="0">
                        <a:latin typeface="Gill Sans M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latin typeface="Gill Sans MT" pitchFamily="34" charset="0"/>
                        </a:rPr>
                        <a:t>0.000</a:t>
                      </a:r>
                      <a:endParaRPr lang="en-US" sz="900" dirty="0">
                        <a:latin typeface="Gill Sans MT" pitchFamily="34" charset="0"/>
                      </a:endParaRPr>
                    </a:p>
                  </a:txBody>
                  <a:tcPr/>
                </a:tc>
              </a:tr>
              <a:tr h="297182">
                <a:tc>
                  <a:txBody>
                    <a:bodyPr/>
                    <a:lstStyle/>
                    <a:p>
                      <a:r>
                        <a:rPr lang="en-US" sz="900" dirty="0" smtClean="0">
                          <a:latin typeface="Gill Sans MT" pitchFamily="34" charset="0"/>
                        </a:rPr>
                        <a:t>Percent</a:t>
                      </a:r>
                      <a:r>
                        <a:rPr lang="en-US" sz="900" baseline="0" dirty="0" smtClean="0">
                          <a:latin typeface="Gill Sans MT" pitchFamily="34" charset="0"/>
                        </a:rPr>
                        <a:t> White</a:t>
                      </a:r>
                      <a:endParaRPr lang="en-US" sz="900" dirty="0">
                        <a:latin typeface="Gill Sans M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latin typeface="Gill Sans MT" pitchFamily="34" charset="0"/>
                        </a:rPr>
                        <a:t>-29.25</a:t>
                      </a:r>
                      <a:endParaRPr lang="en-US" sz="900" dirty="0">
                        <a:latin typeface="Gill Sans M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latin typeface="Gill Sans MT" pitchFamily="34" charset="0"/>
                        </a:rPr>
                        <a:t>-3.24</a:t>
                      </a:r>
                      <a:endParaRPr lang="en-US" sz="900" dirty="0">
                        <a:latin typeface="Gill Sans M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latin typeface="Gill Sans MT" pitchFamily="34" charset="0"/>
                        </a:rPr>
                        <a:t>0.001</a:t>
                      </a:r>
                      <a:endParaRPr lang="en-US" sz="900" dirty="0">
                        <a:latin typeface="Gill Sans MT" pitchFamily="34" charset="0"/>
                      </a:endParaRPr>
                    </a:p>
                  </a:txBody>
                  <a:tcPr/>
                </a:tc>
              </a:tr>
              <a:tr h="297182">
                <a:tc>
                  <a:txBody>
                    <a:bodyPr/>
                    <a:lstStyle/>
                    <a:p>
                      <a:r>
                        <a:rPr lang="en-US" sz="900" dirty="0" smtClean="0">
                          <a:latin typeface="Gill Sans MT" pitchFamily="34" charset="0"/>
                        </a:rPr>
                        <a:t>Percent 15-24</a:t>
                      </a:r>
                      <a:endParaRPr lang="en-US" sz="900" dirty="0">
                        <a:latin typeface="Gill Sans M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latin typeface="Gill Sans MT" pitchFamily="34" charset="0"/>
                        </a:rPr>
                        <a:t>77.73</a:t>
                      </a:r>
                      <a:endParaRPr lang="en-US" sz="900" dirty="0">
                        <a:latin typeface="Gill Sans M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latin typeface="Gill Sans MT" pitchFamily="34" charset="0"/>
                        </a:rPr>
                        <a:t>1.17</a:t>
                      </a:r>
                      <a:endParaRPr lang="en-US" sz="900" dirty="0">
                        <a:latin typeface="Gill Sans M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latin typeface="Gill Sans MT" pitchFamily="34" charset="0"/>
                        </a:rPr>
                        <a:t>0.240</a:t>
                      </a:r>
                      <a:endParaRPr lang="en-US" sz="900" dirty="0">
                        <a:latin typeface="Gill Sans MT" pitchFamily="34" charset="0"/>
                      </a:endParaRPr>
                    </a:p>
                  </a:txBody>
                  <a:tcPr/>
                </a:tc>
              </a:tr>
              <a:tr h="297182">
                <a:tc>
                  <a:txBody>
                    <a:bodyPr/>
                    <a:lstStyle/>
                    <a:p>
                      <a:r>
                        <a:rPr lang="en-US" sz="900" dirty="0" smtClean="0">
                          <a:latin typeface="Gill Sans MT" pitchFamily="34" charset="0"/>
                        </a:rPr>
                        <a:t>Percent Vacant</a:t>
                      </a:r>
                      <a:endParaRPr lang="en-US" sz="900" dirty="0">
                        <a:latin typeface="Gill Sans M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latin typeface="Gill Sans MT" pitchFamily="34" charset="0"/>
                        </a:rPr>
                        <a:t>131.76</a:t>
                      </a:r>
                      <a:endParaRPr lang="en-US" sz="900" dirty="0">
                        <a:latin typeface="Gill Sans M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latin typeface="Gill Sans MT" pitchFamily="34" charset="0"/>
                        </a:rPr>
                        <a:t>3.86</a:t>
                      </a:r>
                      <a:endParaRPr lang="en-US" sz="900" dirty="0">
                        <a:latin typeface="Gill Sans M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latin typeface="Gill Sans MT" pitchFamily="34" charset="0"/>
                        </a:rPr>
                        <a:t>0.000</a:t>
                      </a:r>
                      <a:endParaRPr lang="en-US" sz="900" dirty="0">
                        <a:latin typeface="Gill Sans MT" pitchFamily="34" charset="0"/>
                      </a:endParaRPr>
                    </a:p>
                  </a:txBody>
                  <a:tcPr/>
                </a:tc>
              </a:tr>
              <a:tr h="335272">
                <a:tc>
                  <a:txBody>
                    <a:bodyPr/>
                    <a:lstStyle/>
                    <a:p>
                      <a:r>
                        <a:rPr lang="en-US" sz="900" dirty="0" smtClean="0">
                          <a:latin typeface="Gill Sans MT" pitchFamily="34" charset="0"/>
                        </a:rPr>
                        <a:t>Spatial</a:t>
                      </a:r>
                      <a:r>
                        <a:rPr lang="en-US" sz="900" baseline="0" dirty="0" smtClean="0">
                          <a:latin typeface="Gill Sans MT" pitchFamily="34" charset="0"/>
                        </a:rPr>
                        <a:t> lag term</a:t>
                      </a:r>
                      <a:endParaRPr lang="en-US" sz="900" dirty="0">
                        <a:latin typeface="Gill Sans M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latin typeface="Gill Sans MT" pitchFamily="34" charset="0"/>
                        </a:rPr>
                        <a:t>0.33</a:t>
                      </a:r>
                    </a:p>
                    <a:p>
                      <a:pPr algn="r"/>
                      <a:endParaRPr lang="en-US" sz="900" dirty="0">
                        <a:latin typeface="Gill Sans M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latin typeface="Gill Sans MT" pitchFamily="34" charset="0"/>
                        </a:rPr>
                        <a:t>2.75</a:t>
                      </a:r>
                      <a:endParaRPr lang="en-US" sz="900" dirty="0">
                        <a:latin typeface="Gill Sans M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latin typeface="Gill Sans MT" pitchFamily="34" charset="0"/>
                        </a:rPr>
                        <a:t>0.006</a:t>
                      </a:r>
                      <a:endParaRPr lang="en-US" sz="900" dirty="0">
                        <a:latin typeface="Gill Sans MT" pitchFamily="34" charset="0"/>
                      </a:endParaRPr>
                    </a:p>
                  </a:txBody>
                  <a:tcPr/>
                </a:tc>
              </a:tr>
              <a:tr h="297182">
                <a:tc>
                  <a:txBody>
                    <a:bodyPr/>
                    <a:lstStyle/>
                    <a:p>
                      <a:r>
                        <a:rPr lang="en-US" sz="900" dirty="0" smtClean="0">
                          <a:latin typeface="Gill Sans MT" pitchFamily="34" charset="0"/>
                        </a:rPr>
                        <a:t>Log likelihood</a:t>
                      </a:r>
                      <a:endParaRPr lang="en-US" sz="900" dirty="0">
                        <a:latin typeface="Gill Sans M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900" dirty="0">
                        <a:latin typeface="Gill Sans M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latin typeface="Gill Sans MT" pitchFamily="34" charset="0"/>
                        </a:rPr>
                        <a:t>-671.23</a:t>
                      </a:r>
                      <a:endParaRPr lang="en-US" sz="900" dirty="0">
                        <a:latin typeface="Gill Sans M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900" dirty="0">
                        <a:latin typeface="Gill Sans MT" pitchFamily="34" charset="0"/>
                      </a:endParaRPr>
                    </a:p>
                  </a:txBody>
                  <a:tcPr/>
                </a:tc>
              </a:tr>
              <a:tr h="297182">
                <a:tc>
                  <a:txBody>
                    <a:bodyPr/>
                    <a:lstStyle/>
                    <a:p>
                      <a:r>
                        <a:rPr lang="en-US" sz="900" dirty="0" smtClean="0">
                          <a:latin typeface="Gill Sans MT" pitchFamily="34" charset="0"/>
                        </a:rPr>
                        <a:t>Akaike info criterion</a:t>
                      </a:r>
                      <a:endParaRPr lang="en-US" sz="900" dirty="0">
                        <a:latin typeface="Gill Sans M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900" dirty="0">
                        <a:latin typeface="Gill Sans M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latin typeface="Gill Sans MT" pitchFamily="34" charset="0"/>
                        </a:rPr>
                        <a:t>1,354.46</a:t>
                      </a:r>
                      <a:endParaRPr lang="en-US" sz="900" dirty="0">
                        <a:latin typeface="Gill Sans M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900" dirty="0">
                        <a:latin typeface="Gill Sans MT" pitchFamily="34" charset="0"/>
                      </a:endParaRPr>
                    </a:p>
                  </a:txBody>
                  <a:tcPr/>
                </a:tc>
              </a:tr>
              <a:tr h="327658">
                <a:tc>
                  <a:txBody>
                    <a:bodyPr/>
                    <a:lstStyle/>
                    <a:p>
                      <a:r>
                        <a:rPr lang="en-US" sz="900" smtClean="0">
                          <a:latin typeface="Gill Sans MT" pitchFamily="34" charset="0"/>
                        </a:rPr>
                        <a:t>Schwarz criterion</a:t>
                      </a:r>
                      <a:endParaRPr lang="en-US" sz="900" dirty="0">
                        <a:latin typeface="Gill Sans M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900" dirty="0">
                        <a:latin typeface="Gill Sans M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latin typeface="Gill Sans MT" pitchFamily="34" charset="0"/>
                        </a:rPr>
                        <a:t>1,368.52</a:t>
                      </a:r>
                      <a:endParaRPr lang="en-US" sz="900" dirty="0">
                        <a:latin typeface="Gill Sans M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900" dirty="0">
                        <a:latin typeface="Gill Sans MT" pitchFamily="34" charset="0"/>
                      </a:endParaRPr>
                    </a:p>
                  </a:txBody>
                  <a:tcPr/>
                </a:tc>
              </a:tr>
              <a:tr h="297182">
                <a:tc>
                  <a:txBody>
                    <a:bodyPr/>
                    <a:lstStyle/>
                    <a:p>
                      <a:r>
                        <a:rPr lang="en-US" sz="900" dirty="0" smtClean="0">
                          <a:latin typeface="Gill Sans MT" pitchFamily="34" charset="0"/>
                        </a:rPr>
                        <a:t>R-squared</a:t>
                      </a:r>
                      <a:endParaRPr lang="en-US" sz="900" dirty="0">
                        <a:latin typeface="Gill Sans M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900" dirty="0">
                        <a:latin typeface="Gill Sans M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latin typeface="Gill Sans MT" pitchFamily="34" charset="0"/>
                        </a:rPr>
                        <a:t>0.66</a:t>
                      </a:r>
                      <a:endParaRPr lang="en-US" sz="900" dirty="0">
                        <a:latin typeface="Gill Sans M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900" dirty="0">
                        <a:latin typeface="Gill Sans MT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9CF10-7F04-4761-B597-E3CC9799A088}" type="slidenum">
              <a:rPr lang="en-US" smtClean="0"/>
              <a:pPr/>
              <a:t>20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304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500" dirty="0" smtClean="0">
                <a:solidFill>
                  <a:srgbClr val="55231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Property Crime Rate OLS and Lag Residual Maps</a:t>
            </a:r>
            <a:endParaRPr lang="en-US" sz="3500" dirty="0">
              <a:solidFill>
                <a:srgbClr val="55231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 descr="Property_Crime_OLS_Residuals.jpg"/>
          <p:cNvPicPr>
            <a:picLocks noChangeAspect="1"/>
          </p:cNvPicPr>
          <p:nvPr/>
        </p:nvPicPr>
        <p:blipFill>
          <a:blip r:embed="rId3" cstate="print"/>
          <a:srcRect l="5706" t="4444" r="5143"/>
          <a:stretch>
            <a:fillRect/>
          </a:stretch>
        </p:blipFill>
        <p:spPr>
          <a:xfrm>
            <a:off x="0" y="533400"/>
            <a:ext cx="4559596" cy="6324600"/>
          </a:xfrm>
          <a:prstGeom prst="rect">
            <a:avLst/>
          </a:prstGeom>
        </p:spPr>
      </p:pic>
      <p:pic>
        <p:nvPicPr>
          <p:cNvPr id="7" name="Picture 6" descr="Property_Crime_Residuals.jpg"/>
          <p:cNvPicPr>
            <a:picLocks noChangeAspect="1"/>
          </p:cNvPicPr>
          <p:nvPr/>
        </p:nvPicPr>
        <p:blipFill>
          <a:blip r:embed="rId4" cstate="print"/>
          <a:srcRect l="5425" t="4444" r="5425"/>
          <a:stretch>
            <a:fillRect/>
          </a:stretch>
        </p:blipFill>
        <p:spPr>
          <a:xfrm>
            <a:off x="4584404" y="533400"/>
            <a:ext cx="4559595" cy="63246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9CF10-7F04-4761-B597-E3CC9799A088}" type="slidenum">
              <a:rPr lang="en-US" smtClean="0"/>
              <a:pPr/>
              <a:t>21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Significant Predictor Coefficients Across Crime Types</a:t>
            </a:r>
            <a:endParaRPr lang="en-US" dirty="0"/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xmlns="" val="3437596551"/>
              </p:ext>
            </p:extLst>
          </p:nvPr>
        </p:nvGraphicFramePr>
        <p:xfrm>
          <a:off x="1295400" y="1447800"/>
          <a:ext cx="68580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9CF10-7F04-4761-B597-E3CC9799A088}" type="slidenum">
              <a:rPr lang="en-US" smtClean="0"/>
              <a:pPr/>
              <a:t>22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Limitations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100" dirty="0" smtClean="0"/>
              <a:t>Chicago Community Areas-Small number of observations for the unit of analysis (77)</a:t>
            </a:r>
          </a:p>
          <a:p>
            <a:endParaRPr lang="en-US" sz="2100" dirty="0" smtClean="0"/>
          </a:p>
          <a:p>
            <a:r>
              <a:rPr lang="en-US" sz="2100" dirty="0" smtClean="0"/>
              <a:t>American Community Survey is an estimate</a:t>
            </a:r>
          </a:p>
          <a:p>
            <a:endParaRPr lang="en-US" sz="2100" dirty="0" smtClean="0"/>
          </a:p>
          <a:p>
            <a:r>
              <a:rPr lang="en-US" sz="2100" dirty="0" smtClean="0"/>
              <a:t>Did not create an index for similar socioeconomic measures as was done in studies in literature review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9CF10-7F04-4761-B597-E3CC9799A088}" type="slidenum">
              <a:rPr lang="en-US" smtClean="0"/>
              <a:pPr/>
              <a:t>23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Further Studies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t"/>
            <a:r>
              <a:rPr lang="en-US" sz="2300" dirty="0" smtClean="0"/>
              <a:t>Could use more up to date ACS data (2008-2012)</a:t>
            </a:r>
          </a:p>
          <a:p>
            <a:endParaRPr lang="en-US" sz="2300" dirty="0" smtClean="0"/>
          </a:p>
          <a:p>
            <a:r>
              <a:rPr lang="en-US" sz="2300" dirty="0" smtClean="0"/>
              <a:t>Create indices for certain socioeconomic data</a:t>
            </a:r>
          </a:p>
          <a:p>
            <a:endParaRPr lang="en-US" sz="2300" dirty="0" smtClean="0"/>
          </a:p>
          <a:p>
            <a:r>
              <a:rPr lang="en-US" sz="2300" dirty="0" smtClean="0"/>
              <a:t>Run study on census blocks and tracts for a more detailed analysis</a:t>
            </a:r>
          </a:p>
          <a:p>
            <a:endParaRPr lang="en-US" sz="2300" dirty="0" smtClean="0"/>
          </a:p>
          <a:p>
            <a:r>
              <a:rPr lang="en-US" sz="2300" dirty="0" smtClean="0"/>
              <a:t>Look into large residuals and what causes those Community Areas to be higher or lower than expected</a:t>
            </a:r>
          </a:p>
          <a:p>
            <a:endParaRPr lang="en-US" sz="2300" dirty="0" smtClean="0"/>
          </a:p>
          <a:p>
            <a:r>
              <a:rPr lang="en-US" sz="2300" dirty="0" smtClean="0"/>
              <a:t>Why does Fuller Park have so much crime?</a:t>
            </a:r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9CF10-7F04-4761-B597-E3CC9799A088}" type="slidenum">
              <a:rPr lang="en-US" smtClean="0"/>
              <a:pPr/>
              <a:t>24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Acknowledgements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100" dirty="0" smtClean="0"/>
              <a:t>Advisor-Stephen A. Matthews</a:t>
            </a:r>
          </a:p>
          <a:p>
            <a:endParaRPr lang="en-US" sz="2100" dirty="0" smtClean="0"/>
          </a:p>
          <a:p>
            <a:r>
              <a:rPr lang="en-US" sz="2100" dirty="0" smtClean="0"/>
              <a:t>Geography 586 Instructor-David O’Sullivan</a:t>
            </a:r>
          </a:p>
          <a:p>
            <a:endParaRPr lang="en-US" sz="2100" dirty="0" smtClean="0"/>
          </a:p>
          <a:p>
            <a:r>
              <a:rPr lang="en-US" sz="2100" dirty="0" smtClean="0"/>
              <a:t>Capstone Workshop-Pat Kennelly</a:t>
            </a:r>
          </a:p>
          <a:p>
            <a:endParaRPr lang="en-US" sz="2100" dirty="0" smtClean="0"/>
          </a:p>
          <a:p>
            <a:r>
              <a:rPr lang="en-US" sz="2100" dirty="0" smtClean="0"/>
              <a:t>Overall Guidance-Doug Miller and Beth King</a:t>
            </a:r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9CF10-7F04-4761-B597-E3CC9799A088}" type="slidenum">
              <a:rPr lang="en-US" smtClean="0"/>
              <a:pPr/>
              <a:t>25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en-US" dirty="0" smtClean="0"/>
              <a:t>Arnio, A. N. &amp; Baumer, E. P. (2012).  Demography, foreclosure, and crime:  Assessing spatial  heterogeneity in contemporary models of neighborhood crime rates.  </a:t>
            </a:r>
            <a:r>
              <a:rPr lang="en-US" i="1" dirty="0" smtClean="0"/>
              <a:t>Demographic Research  26:18, </a:t>
            </a:r>
            <a:r>
              <a:rPr lang="en-US" dirty="0" smtClean="0"/>
              <a:t>449-488.</a:t>
            </a:r>
          </a:p>
          <a:p>
            <a:r>
              <a:rPr lang="en-US" dirty="0" smtClean="0"/>
              <a:t>Anselin, L. (2005).   </a:t>
            </a:r>
            <a:r>
              <a:rPr lang="en-US" i="1" dirty="0" smtClean="0"/>
              <a:t>GeoDa Workbook. </a:t>
            </a:r>
            <a:r>
              <a:rPr lang="en-US" dirty="0" smtClean="0"/>
              <a:t>Retrieved 04 29, 2014 from GeoDa:  https://geodacenter.asu.edu/system/files/geodaworkbook.pdf	</a:t>
            </a:r>
          </a:p>
          <a:p>
            <a:endParaRPr lang="en-US" dirty="0" smtClean="0"/>
          </a:p>
          <a:p>
            <a:r>
              <a:rPr lang="en-US" dirty="0" smtClean="0"/>
              <a:t>Berg, M.T., Brunson, R.K., Stewart, E.A., &amp; Simons, R.L (2011).  Neighborhood Cultural Heterogeneity  and Adolescent Violence.  </a:t>
            </a:r>
            <a:r>
              <a:rPr lang="en-US" i="1" dirty="0" smtClean="0"/>
              <a:t>Journal of  Quantitative Criminology 28, </a:t>
            </a:r>
            <a:r>
              <a:rPr lang="en-US" dirty="0" smtClean="0"/>
              <a:t>411-435.</a:t>
            </a:r>
          </a:p>
          <a:p>
            <a:endParaRPr lang="en-US" dirty="0" smtClean="0"/>
          </a:p>
          <a:p>
            <a:r>
              <a:rPr lang="en-US" dirty="0" smtClean="0"/>
              <a:t>Boggs, S. (1965).  Urban Crime Patterns.  </a:t>
            </a:r>
            <a:r>
              <a:rPr lang="en-US" i="1" dirty="0" smtClean="0"/>
              <a:t>American Sociological Review 30:6. </a:t>
            </a:r>
            <a:r>
              <a:rPr lang="en-US" dirty="0" smtClean="0"/>
              <a:t>899-908.</a:t>
            </a:r>
          </a:p>
          <a:p>
            <a:endParaRPr lang="en-US" dirty="0" smtClean="0"/>
          </a:p>
          <a:p>
            <a:r>
              <a:rPr lang="en-US" dirty="0" smtClean="0"/>
              <a:t>Bowers, K. &amp; Hirschfield, A. (1999).  Exploring links between crime and disadvantage in north-west  England:  an analysis using geographical information systems.  </a:t>
            </a:r>
            <a:r>
              <a:rPr lang="en-US" i="1" dirty="0" smtClean="0"/>
              <a:t>International Journal of  Geographical Information Science 13:2. </a:t>
            </a:r>
            <a:r>
              <a:rPr lang="en-US" dirty="0" smtClean="0"/>
              <a:t>159-184.  </a:t>
            </a:r>
          </a:p>
          <a:p>
            <a:endParaRPr lang="en-US" dirty="0" smtClean="0"/>
          </a:p>
          <a:p>
            <a:r>
              <a:rPr lang="en-US" dirty="0" smtClean="0"/>
              <a:t>Ceccato, V. (2005).  Homicide in Sao Paulo, Brazil: Assessing spatial-temporal and weather variations.  </a:t>
            </a:r>
            <a:r>
              <a:rPr lang="en-US" i="1" dirty="0" smtClean="0"/>
              <a:t>Journal of Environmental Psychology 25:3, </a:t>
            </a:r>
            <a:r>
              <a:rPr lang="en-US" dirty="0" smtClean="0"/>
              <a:t>307-321.</a:t>
            </a:r>
          </a:p>
          <a:p>
            <a:endParaRPr lang="en-US" dirty="0" smtClean="0"/>
          </a:p>
          <a:p>
            <a:r>
              <a:rPr lang="en-US" dirty="0" smtClean="0"/>
              <a:t>Census.  (2014).  </a:t>
            </a:r>
            <a:r>
              <a:rPr lang="en-US" i="1" dirty="0" smtClean="0"/>
              <a:t>What is the American Community Survey.  </a:t>
            </a:r>
            <a:r>
              <a:rPr lang="en-US" dirty="0" smtClean="0"/>
              <a:t>Retrieved 04 03, 2014 from Census.gov:.  </a:t>
            </a:r>
            <a:r>
              <a:rPr lang="en-US" dirty="0" smtClean="0">
                <a:hlinkClick r:id="rId2"/>
              </a:rPr>
              <a:t>https://www.census.gov/acs/www/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City of Chicago.  (2014).  </a:t>
            </a:r>
            <a:r>
              <a:rPr lang="en-US" i="1" dirty="0" smtClean="0"/>
              <a:t>Data Portal</a:t>
            </a:r>
            <a:r>
              <a:rPr lang="en-US" dirty="0" smtClean="0"/>
              <a:t>.  Retrieved 10 31, 2013, from data.cityofchicago.org:  https://data.cityofchicago.org/Public-Safety/Crimes-2001-to-present/ijzp-q8t2   </a:t>
            </a:r>
          </a:p>
          <a:p>
            <a:endParaRPr lang="en-US" dirty="0" smtClean="0"/>
          </a:p>
          <a:p>
            <a:r>
              <a:rPr lang="en-US" dirty="0" smtClean="0"/>
              <a:t>Earls, F., Morenoff, J.D, &amp; Sampson, R.J. (1999).  Beyond Social Capital:  Spatial Dynamics of Collective Efficacy for Children.  </a:t>
            </a:r>
            <a:r>
              <a:rPr lang="en-US" i="1" dirty="0" smtClean="0"/>
              <a:t>American Sociological Review 64:5, </a:t>
            </a:r>
            <a:r>
              <a:rPr lang="en-US" dirty="0" smtClean="0"/>
              <a:t>633-660.</a:t>
            </a:r>
          </a:p>
          <a:p>
            <a:endParaRPr lang="en-US" dirty="0" smtClean="0"/>
          </a:p>
          <a:p>
            <a:r>
              <a:rPr lang="en-US" dirty="0" smtClean="0"/>
              <a:t>Graif, C. &amp; Sampson, R. J. (2009).  Spatial Heterogeneity in the Effects of Immigration and Diversity on Neighborhood Homicide Rates.  </a:t>
            </a:r>
            <a:r>
              <a:rPr lang="en-US" i="1" dirty="0" smtClean="0"/>
              <a:t>Homicide Studies</a:t>
            </a:r>
            <a:r>
              <a:rPr lang="en-US" dirty="0" smtClean="0"/>
              <a:t> </a:t>
            </a:r>
            <a:r>
              <a:rPr lang="en-US" i="1" dirty="0" smtClean="0"/>
              <a:t>13:3, </a:t>
            </a:r>
            <a:r>
              <a:rPr lang="en-US" dirty="0" smtClean="0"/>
              <a:t>242-260.</a:t>
            </a:r>
          </a:p>
          <a:p>
            <a:endParaRPr lang="en-US" dirty="0" smtClean="0"/>
          </a:p>
          <a:p>
            <a:r>
              <a:rPr lang="en-US" dirty="0" smtClean="0"/>
              <a:t>Matthews, S.A., Yang T-C., Hayslett, K.L., &amp; Ruback, R.B. (2010).  Built environment and property crime in Seattle, 1998-2000: a Bayesian analysis. </a:t>
            </a:r>
            <a:r>
              <a:rPr lang="en-US" i="1" dirty="0" smtClean="0"/>
              <a:t> Environment and Planning 42:6, </a:t>
            </a:r>
            <a:r>
              <a:rPr lang="en-US" dirty="0" smtClean="0"/>
              <a:t>1403-1420.</a:t>
            </a:r>
          </a:p>
          <a:p>
            <a:endParaRPr lang="en-US" dirty="0" smtClean="0"/>
          </a:p>
          <a:p>
            <a:r>
              <a:rPr lang="en-US" dirty="0" smtClean="0"/>
              <a:t>Morenoff, J.D. (2003).    Neighborhood Mechanisms and the Spatial Dynamics of Birth Weight.  </a:t>
            </a:r>
            <a:r>
              <a:rPr lang="en-US" i="1" dirty="0" smtClean="0"/>
              <a:t>American Journal of Sociology 108:5, </a:t>
            </a:r>
            <a:r>
              <a:rPr lang="en-US" dirty="0" smtClean="0"/>
              <a:t>976-1017.</a:t>
            </a:r>
          </a:p>
          <a:p>
            <a:endParaRPr lang="en-US" dirty="0" smtClean="0"/>
          </a:p>
          <a:p>
            <a:r>
              <a:rPr lang="en-US" dirty="0" smtClean="0"/>
              <a:t>Raudenbush, S.W., Sampson, R.J., &amp; Sharkey, P. (2008).  Durable effects of concentrated disadvantage on verbal ability among African-American children.   </a:t>
            </a:r>
            <a:r>
              <a:rPr lang="en-US" i="1" dirty="0" smtClean="0"/>
              <a:t>Proceedings of the National Academy of Sciences</a:t>
            </a:r>
            <a:r>
              <a:rPr lang="en-US" dirty="0" smtClean="0"/>
              <a:t> </a:t>
            </a:r>
            <a:r>
              <a:rPr lang="en-US" i="1" dirty="0" smtClean="0"/>
              <a:t>105:3, </a:t>
            </a:r>
            <a:r>
              <a:rPr lang="en-US" dirty="0" smtClean="0"/>
              <a:t>845-852.   </a:t>
            </a:r>
          </a:p>
          <a:p>
            <a:r>
              <a:rPr lang="en-US" dirty="0" smtClean="0"/>
              <a:t>Shaw, C.R. (1929). </a:t>
            </a:r>
            <a:r>
              <a:rPr lang="en-US" i="1" dirty="0" smtClean="0"/>
              <a:t>Delinquency Areas.  </a:t>
            </a:r>
            <a:r>
              <a:rPr lang="en-US" dirty="0" smtClean="0"/>
              <a:t>Chicago: University of Chicago Press.</a:t>
            </a:r>
          </a:p>
          <a:p>
            <a:endParaRPr lang="en-US" dirty="0" smtClean="0"/>
          </a:p>
          <a:p>
            <a:r>
              <a:rPr lang="en-US" dirty="0" smtClean="0"/>
              <a:t>White, R.C. (1932).  The Relation to Felonies to Environmental Factors in Indianapolis.  </a:t>
            </a:r>
            <a:r>
              <a:rPr lang="en-US" i="1" dirty="0" smtClean="0"/>
              <a:t>Social Forces 10:4, </a:t>
            </a:r>
            <a:r>
              <a:rPr lang="en-US" dirty="0" smtClean="0"/>
              <a:t>498-509.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9CF10-7F04-4761-B597-E3CC9799A088}" type="slidenum">
              <a:rPr lang="en-US" smtClean="0"/>
              <a:pPr/>
              <a:t>26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4267200"/>
            <a:ext cx="7391400" cy="1630363"/>
          </a:xfrm>
        </p:spPr>
        <p:txBody>
          <a:bodyPr/>
          <a:lstStyle/>
          <a:p>
            <a:pPr algn="ctr">
              <a:buNone/>
            </a:pPr>
            <a:r>
              <a:rPr lang="en-US" dirty="0" smtClean="0"/>
              <a:t>Brett Beardsley</a:t>
            </a:r>
          </a:p>
          <a:p>
            <a:pPr algn="ctr">
              <a:buNone/>
            </a:pPr>
            <a:r>
              <a:rPr lang="en-US" dirty="0" smtClean="0"/>
              <a:t>brett.a.beardsley@gmail.com</a:t>
            </a:r>
            <a:endParaRPr lang="en-US" dirty="0"/>
          </a:p>
        </p:txBody>
      </p:sp>
      <p:pic>
        <p:nvPicPr>
          <p:cNvPr id="1026" name="Picture 2" descr="C:\Users\Brett Beardsley\AppData\Local\Microsoft\Windows\Temporary Internet Files\Content.IE5\873R977B\MP900315598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1524000"/>
            <a:ext cx="3657600" cy="2609088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9CF10-7F04-4761-B597-E3CC9799A088}" type="slidenum">
              <a:rPr lang="en-US" smtClean="0"/>
              <a:pPr/>
              <a:t>27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28600"/>
            <a:ext cx="7498080" cy="1143000"/>
          </a:xfrm>
        </p:spPr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47800"/>
            <a:ext cx="8229600" cy="3733800"/>
          </a:xfrm>
        </p:spPr>
        <p:txBody>
          <a:bodyPr>
            <a:normAutofit/>
          </a:bodyPr>
          <a:lstStyle/>
          <a:p>
            <a:r>
              <a:rPr lang="en-US" sz="2100" dirty="0" smtClean="0"/>
              <a:t>Chicago is the third largest city in the United States with 2.7 million people</a:t>
            </a:r>
          </a:p>
          <a:p>
            <a:endParaRPr lang="en-US" sz="2100" dirty="0" smtClean="0"/>
          </a:p>
          <a:p>
            <a:r>
              <a:rPr lang="en-US" sz="2100" dirty="0" smtClean="0"/>
              <a:t>In 2011Chicago had 29% to 92% higher rates of crime per 100,000 people than all cities in the United States with more than 1 million people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50" y="4114800"/>
            <a:ext cx="8172450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9CF10-7F04-4761-B597-E3CC9799A088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2100" dirty="0" smtClean="0"/>
              <a:t>Identify which Chicago Community Areas had the highest rates of specific crimes and indexed crime from 2007 to 2011</a:t>
            </a:r>
          </a:p>
          <a:p>
            <a:pPr>
              <a:spcBef>
                <a:spcPts val="0"/>
              </a:spcBef>
            </a:pPr>
            <a:endParaRPr lang="en-US" sz="2100" dirty="0" smtClean="0"/>
          </a:p>
          <a:p>
            <a:pPr>
              <a:spcBef>
                <a:spcPts val="0"/>
              </a:spcBef>
            </a:pPr>
            <a:r>
              <a:rPr lang="en-US" sz="2100" dirty="0" smtClean="0"/>
              <a:t>Identify predictors associated with total, property, and violent crime in Chicago Community Areas from 2007 to 2011</a:t>
            </a:r>
          </a:p>
          <a:p>
            <a:pPr>
              <a:spcBef>
                <a:spcPts val="0"/>
              </a:spcBef>
            </a:pPr>
            <a:endParaRPr lang="en-US" sz="2100" dirty="0" smtClean="0"/>
          </a:p>
          <a:p>
            <a:pPr>
              <a:spcBef>
                <a:spcPts val="0"/>
              </a:spcBef>
            </a:pPr>
            <a:r>
              <a:rPr lang="en-US" sz="2100" dirty="0" smtClean="0"/>
              <a:t>Identify the most influential predictors for each crime type in Chicago Community Areas from 2007 to 2011</a:t>
            </a:r>
          </a:p>
          <a:p>
            <a:pPr>
              <a:spcBef>
                <a:spcPts val="0"/>
              </a:spcBef>
            </a:pPr>
            <a:endParaRPr lang="en-US" sz="2100" dirty="0" smtClean="0"/>
          </a:p>
          <a:p>
            <a:pPr>
              <a:spcBef>
                <a:spcPts val="0"/>
              </a:spcBef>
            </a:pPr>
            <a:r>
              <a:rPr lang="en-US" sz="2100" dirty="0" smtClean="0"/>
              <a:t>Identify any patterns and relationships among the statistically significant predictors across crime type in Chicago Community Areas from 2007 to 2011</a:t>
            </a:r>
          </a:p>
          <a:p>
            <a:pPr>
              <a:spcBef>
                <a:spcPts val="0"/>
              </a:spcBef>
            </a:pPr>
            <a:endParaRPr lang="en-US" sz="2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9CF10-7F04-4761-B597-E3CC9799A088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Literature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2100" dirty="0" smtClean="0"/>
              <a:t>Spatial crime studies increasingly popular</a:t>
            </a:r>
          </a:p>
          <a:p>
            <a:pPr>
              <a:lnSpc>
                <a:spcPct val="200000"/>
              </a:lnSpc>
            </a:pPr>
            <a:r>
              <a:rPr lang="en-US" sz="2100" dirty="0" smtClean="0"/>
              <a:t>Origins date back to 1820s in France</a:t>
            </a:r>
          </a:p>
          <a:p>
            <a:pPr>
              <a:lnSpc>
                <a:spcPct val="200000"/>
              </a:lnSpc>
            </a:pPr>
            <a:r>
              <a:rPr lang="en-US" sz="2100" dirty="0" smtClean="0"/>
              <a:t>Data and methods have evolved</a:t>
            </a:r>
          </a:p>
          <a:p>
            <a:pPr>
              <a:lnSpc>
                <a:spcPct val="200000"/>
              </a:lnSpc>
            </a:pPr>
            <a:r>
              <a:rPr lang="en-US" sz="2100" dirty="0" smtClean="0"/>
              <a:t>Focused on 5 Chicago studies from 1990-2009</a:t>
            </a:r>
          </a:p>
          <a:p>
            <a:pPr>
              <a:lnSpc>
                <a:spcPct val="200000"/>
              </a:lnSpc>
            </a:pPr>
            <a:r>
              <a:rPr lang="en-US" sz="2100" dirty="0" smtClean="0"/>
              <a:t>All regression or modeling techniques</a:t>
            </a:r>
          </a:p>
          <a:p>
            <a:pPr>
              <a:lnSpc>
                <a:spcPct val="200000"/>
              </a:lnSpc>
            </a:pPr>
            <a:r>
              <a:rPr lang="en-US" sz="2100" dirty="0" smtClean="0"/>
              <a:t>Numerous standard outcome and predictor variables</a:t>
            </a:r>
          </a:p>
          <a:p>
            <a:pPr>
              <a:lnSpc>
                <a:spcPct val="200000"/>
              </a:lnSpc>
            </a:pPr>
            <a:endParaRPr lang="en-US" sz="21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9CF10-7F04-4761-B597-E3CC9799A088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Previous Studies’ 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100" dirty="0" smtClean="0"/>
              <a:t>Surrounding areas have an affect on one another (i.e., Spatial dependence matters)</a:t>
            </a:r>
          </a:p>
          <a:p>
            <a:endParaRPr lang="en-US" sz="2100" dirty="0" smtClean="0"/>
          </a:p>
          <a:p>
            <a:r>
              <a:rPr lang="en-US" sz="2100" dirty="0" smtClean="0"/>
              <a:t>Traditional indicators of crime ring true (e.g. unemployment, poverty, population density)</a:t>
            </a:r>
          </a:p>
          <a:p>
            <a:endParaRPr lang="en-US" sz="2100" dirty="0" smtClean="0"/>
          </a:p>
          <a:p>
            <a:r>
              <a:rPr lang="en-US" sz="2100" dirty="0" smtClean="0"/>
              <a:t>Not every variation can be explained</a:t>
            </a:r>
          </a:p>
          <a:p>
            <a:pPr>
              <a:lnSpc>
                <a:spcPct val="200000"/>
              </a:lnSpc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9CF10-7F04-4761-B597-E3CC9799A088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 txBox="1">
            <a:spLocks/>
          </p:cNvSpPr>
          <p:nvPr/>
        </p:nvSpPr>
        <p:spPr>
          <a:xfrm>
            <a:off x="1066800" y="1447800"/>
            <a:ext cx="3810000" cy="452628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2007-2011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21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American Community</a:t>
            </a:r>
            <a:r>
              <a:rPr kumimoji="0" lang="en-US" sz="21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n-US" sz="21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100" dirty="0" smtClean="0"/>
              <a:t>    Survey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1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City of Chicago Data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100" dirty="0" smtClean="0"/>
              <a:t>     Portal</a:t>
            </a:r>
            <a:endParaRPr kumimoji="0" lang="en-US" sz="21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1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77 Chicago Community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100" dirty="0" smtClean="0"/>
              <a:t>     </a:t>
            </a: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Areas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Picture 8" descr="Chicago_Community Areas.jpg"/>
          <p:cNvPicPr>
            <a:picLocks noChangeAspect="1"/>
          </p:cNvPicPr>
          <p:nvPr/>
        </p:nvPicPr>
        <p:blipFill>
          <a:blip r:embed="rId2" cstate="print"/>
          <a:srcRect l="6536" t="16667" r="8627" b="5556"/>
          <a:stretch>
            <a:fillRect/>
          </a:stretch>
        </p:blipFill>
        <p:spPr>
          <a:xfrm>
            <a:off x="4198620" y="685800"/>
            <a:ext cx="4945380" cy="58674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066800" y="0"/>
            <a:ext cx="7498080" cy="1143000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Time Frame</a:t>
            </a:r>
            <a:r>
              <a:rPr lang="en-US" sz="4300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, Sources, and Unit of Analysis</a:t>
            </a:r>
            <a:endParaRPr kumimoji="0" lang="en-US" sz="43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9CF10-7F04-4761-B597-E3CC9799A088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Original Variables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100" dirty="0" smtClean="0"/>
              <a:t>Potential Outcome Variables</a:t>
            </a:r>
            <a:endParaRPr lang="en-US" sz="21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100" dirty="0" smtClean="0"/>
              <a:t>Potential Predictor Variables</a:t>
            </a:r>
            <a:endParaRPr lang="en-US" sz="2100" dirty="0"/>
          </a:p>
        </p:txBody>
      </p:sp>
      <p:sp>
        <p:nvSpPr>
          <p:cNvPr id="8" name="Rectangle 7"/>
          <p:cNvSpPr/>
          <p:nvPr/>
        </p:nvSpPr>
        <p:spPr>
          <a:xfrm>
            <a:off x="1676400" y="4495800"/>
            <a:ext cx="30283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dirty="0" smtClean="0"/>
              <a:t>*rate per 100,000 people</a:t>
            </a:r>
            <a:endParaRPr lang="en-US" dirty="0"/>
          </a:p>
        </p:txBody>
      </p:sp>
      <p:pic>
        <p:nvPicPr>
          <p:cNvPr id="9" name="Picture 8" descr="FBI UC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9200" y="5638800"/>
            <a:ext cx="4191000" cy="695016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143000" y="6324600"/>
            <a:ext cx="1752403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 smtClean="0"/>
              <a:t>Source: </a:t>
            </a:r>
            <a:r>
              <a:rPr lang="en-US" sz="800" dirty="0" smtClean="0">
                <a:hlinkClick r:id="rId3"/>
              </a:rPr>
              <a:t>http://www.ucrdatatool.gov/</a:t>
            </a:r>
            <a:endParaRPr lang="en-US" sz="8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52600" y="2133600"/>
            <a:ext cx="2886075" cy="223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38800" y="2057400"/>
            <a:ext cx="3381375" cy="344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9CF10-7F04-4761-B597-E3CC9799A088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0"/>
            <a:ext cx="3429000" cy="21336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54864" lvl="0">
              <a:spcBef>
                <a:spcPct val="0"/>
              </a:spcBef>
              <a:tabLst>
                <a:tab pos="569913" algn="l"/>
              </a:tabLst>
            </a:pPr>
            <a:r>
              <a:rPr lang="en-US" sz="3100" dirty="0" smtClean="0">
                <a:solidFill>
                  <a:srgbClr val="57231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4" charset="0"/>
              </a:rPr>
              <a:t>Preliminary Analysis </a:t>
            </a:r>
          </a:p>
          <a:p>
            <a:pPr marL="54864" lvl="0">
              <a:spcBef>
                <a:spcPct val="0"/>
              </a:spcBef>
              <a:tabLst>
                <a:tab pos="569913" algn="l"/>
              </a:tabLst>
            </a:pPr>
            <a:r>
              <a:rPr lang="en-US" sz="3100" dirty="0" smtClean="0">
                <a:solidFill>
                  <a:srgbClr val="57231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4" charset="0"/>
              </a:rPr>
              <a:t>Outcome </a:t>
            </a:r>
          </a:p>
          <a:p>
            <a:pPr marL="54864" lvl="0">
              <a:spcBef>
                <a:spcPct val="0"/>
              </a:spcBef>
              <a:tabLst>
                <a:tab pos="569913" algn="l"/>
              </a:tabLst>
            </a:pPr>
            <a:r>
              <a:rPr lang="en-US" sz="3100" dirty="0" smtClean="0">
                <a:solidFill>
                  <a:srgbClr val="57231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4" charset="0"/>
              </a:rPr>
              <a:t>Variable Map and Min/Max Statistics </a:t>
            </a:r>
            <a:endParaRPr lang="en-US" sz="3100" dirty="0">
              <a:solidFill>
                <a:srgbClr val="57231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20639"/>
            <a:ext cx="3810000" cy="4737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AllCrime_Rate.jpg"/>
          <p:cNvPicPr>
            <a:picLocks noChangeAspect="1"/>
          </p:cNvPicPr>
          <p:nvPr/>
        </p:nvPicPr>
        <p:blipFill>
          <a:blip r:embed="rId3" cstate="print"/>
          <a:srcRect l="5752" t="4444" r="5098"/>
          <a:stretch>
            <a:fillRect/>
          </a:stretch>
        </p:blipFill>
        <p:spPr>
          <a:xfrm>
            <a:off x="4148470" y="152400"/>
            <a:ext cx="4834270" cy="670560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9CF10-7F04-4761-B597-E3CC9799A088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155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37724</TotalTime>
  <Words>1303</Words>
  <Application>Microsoft Office PowerPoint</Application>
  <PresentationFormat>On-screen Show (4:3)</PresentationFormat>
  <Paragraphs>520</Paragraphs>
  <Slides>27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29" baseType="lpstr">
      <vt:lpstr>Solstice</vt:lpstr>
      <vt:lpstr>Office Theme</vt:lpstr>
      <vt:lpstr>A Spatial Analysis of Predictors of Different Types of Crime in Chicago Community Areas</vt:lpstr>
      <vt:lpstr>Outline</vt:lpstr>
      <vt:lpstr>Background</vt:lpstr>
      <vt:lpstr>Research Questions</vt:lpstr>
      <vt:lpstr>Literature Review</vt:lpstr>
      <vt:lpstr>Previous Studies’ Conclusions</vt:lpstr>
      <vt:lpstr>Slide 7</vt:lpstr>
      <vt:lpstr>Original Variables</vt:lpstr>
      <vt:lpstr>Slide 9</vt:lpstr>
      <vt:lpstr>Slide 10</vt:lpstr>
      <vt:lpstr>Slide 11</vt:lpstr>
      <vt:lpstr>Slide 12</vt:lpstr>
      <vt:lpstr>Variable Correlation</vt:lpstr>
      <vt:lpstr>Regression Analysis</vt:lpstr>
      <vt:lpstr>Final Predictor Variables</vt:lpstr>
      <vt:lpstr>Regression Analysis of Total Crime Rate</vt:lpstr>
      <vt:lpstr>Total Crime Rate OLS and Lag Residual Maps</vt:lpstr>
      <vt:lpstr>Regression Analysis of Violent Crime Rate</vt:lpstr>
      <vt:lpstr>Violent Crime Rate OLS and Error Residual Maps</vt:lpstr>
      <vt:lpstr>Regression Analysis of Property Crime Rate</vt:lpstr>
      <vt:lpstr>Property Crime Rate OLS and Lag Residual Maps</vt:lpstr>
      <vt:lpstr>Significant Predictor Coefficients Across Crime Types</vt:lpstr>
      <vt:lpstr>Limitations</vt:lpstr>
      <vt:lpstr>Further Studies</vt:lpstr>
      <vt:lpstr>Acknowledgements </vt:lpstr>
      <vt:lpstr>References</vt:lpstr>
      <vt:lpstr>Questions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Spatial Analysis of Predictors of Different Types of Crime in Chicago Community Areas</dc:title>
  <dc:creator>Brett Beardsley</dc:creator>
  <cp:lastModifiedBy>exf107</cp:lastModifiedBy>
  <cp:revision>1466</cp:revision>
  <dcterms:created xsi:type="dcterms:W3CDTF">2013-12-12T02:53:49Z</dcterms:created>
  <dcterms:modified xsi:type="dcterms:W3CDTF">2014-05-15T15:59:35Z</dcterms:modified>
</cp:coreProperties>
</file>