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310" r:id="rId6"/>
    <p:sldId id="315" r:id="rId7"/>
    <p:sldId id="334" r:id="rId8"/>
    <p:sldId id="321" r:id="rId9"/>
    <p:sldId id="322" r:id="rId10"/>
    <p:sldId id="323" r:id="rId11"/>
    <p:sldId id="314" r:id="rId12"/>
    <p:sldId id="330" r:id="rId13"/>
    <p:sldId id="331" r:id="rId14"/>
    <p:sldId id="332" r:id="rId15"/>
    <p:sldId id="333" r:id="rId16"/>
    <p:sldId id="312" r:id="rId17"/>
    <p:sldId id="316" r:id="rId18"/>
    <p:sldId id="335" r:id="rId19"/>
    <p:sldId id="325" r:id="rId20"/>
    <p:sldId id="327" r:id="rId21"/>
    <p:sldId id="317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9" d="100"/>
          <a:sy n="89" d="100"/>
        </p:scale>
        <p:origin x="466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User Input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 smtClean="0"/>
            <a:t>Input </a:t>
          </a:r>
          <a:r>
            <a:rPr lang="en-US" dirty="0" err="1" smtClean="0"/>
            <a:t>Shapefile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 smtClean="0"/>
            <a:t>View data in a simple leaflet map</a:t>
          </a:r>
          <a:endParaRPr lang="en-US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Choose Regression Model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 smtClean="0"/>
            <a:t>OLS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Analysis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dirty="0" smtClean="0"/>
            <a:t>Create &amp; Compare Maps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 smtClean="0"/>
            <a:t>GWR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835CA1EF-8C73-4A92-AB14-7F18CFCB3BBE}" type="presOf" srcId="{65B6D8B9-E558-4264-B37F-7B4B2A8896DF}" destId="{67FFE978-6FBE-4424-80BE-B9E4B4DD0695}" srcOrd="1" destOrd="1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FCC960F1-FFDB-446D-9C7D-06DB34FE036C}" type="presOf" srcId="{BF381BD4-48DC-48BF-8C18-C307CDD4D490}" destId="{96015622-8A46-45CF-A72A-2856B699B374}" srcOrd="0" destOrd="1" presId="urn:microsoft.com/office/officeart/2005/8/layout/hProcess4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EBBAEC4-0282-4F3E-860C-A6A26E3998F2}" type="presOf" srcId="{65B6D8B9-E558-4264-B37F-7B4B2A8896DF}" destId="{E83793B4-2C5C-4D90-82FA-E5EE4745664D}" srcOrd="0" destOrd="1" presId="urn:microsoft.com/office/officeart/2005/8/layout/hProcess4"/>
    <dgm:cxn modelId="{E33DA73B-C4A7-472D-88E9-D1B7FEC0C1F5}" type="presOf" srcId="{BF381BD4-48DC-48BF-8C18-C307CDD4D490}" destId="{BFE859F2-A9E8-4F95-9161-8EC68F2D30C4}" srcOrd="1" destOrd="1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Input </a:t>
          </a:r>
          <a:r>
            <a:rPr lang="en-US" sz="2400" kern="1200" dirty="0" err="1" smtClean="0"/>
            <a:t>Shapefile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View data in a simple leaflet map</a:t>
          </a:r>
          <a:endParaRPr lang="en-US" sz="2400" kern="1200" dirty="0"/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User Input</a:t>
          </a:r>
          <a:endParaRPr lang="en-US" sz="2100" kern="1200" dirty="0"/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OLS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GWR</a:t>
          </a:r>
          <a:endParaRPr lang="en-US" sz="2400" kern="1200" dirty="0"/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Choose Regression Model</a:t>
          </a:r>
          <a:endParaRPr lang="en-US" sz="2100" kern="1200" dirty="0"/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Create &amp; Compare Maps</a:t>
          </a:r>
          <a:endParaRPr lang="en-US" sz="2400" kern="1200" dirty="0"/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Analysis</a:t>
          </a:r>
          <a:endParaRPr lang="en-US" sz="2100" kern="1200" dirty="0"/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rstudio.github.io/leafle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hinyapps.io" TargetMode="External"/><Relationship Id="rId2" Type="http://schemas.openxmlformats.org/officeDocument/2006/relationships/hyperlink" Target="shiny.rstudio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Spatial Regression </a:t>
            </a:r>
            <a:r>
              <a:rPr lang="en-US" sz="4800" dirty="0" smtClean="0"/>
              <a:t>Explorer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FOSS Web Tool for Spatial Regression </a:t>
            </a:r>
            <a:r>
              <a:rPr lang="en-US" dirty="0" smtClean="0"/>
              <a:t>Techniques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Spencer Bell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August 18, 2017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Spatial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an integrated suite of software facilities for data manipulation, calculation and graphical </a:t>
            </a:r>
            <a:r>
              <a:rPr lang="en-US" dirty="0" smtClean="0"/>
              <a:t>display</a:t>
            </a:r>
          </a:p>
          <a:p>
            <a:r>
              <a:rPr lang="en-US" dirty="0" smtClean="0"/>
              <a:t>R as a statistical system; an environment in which statistical techniques are implemented </a:t>
            </a:r>
          </a:p>
          <a:p>
            <a:r>
              <a:rPr lang="en-US" dirty="0" smtClean="0"/>
              <a:t>R as a GIS – Numerous libraries to handle spatial data (leaflet, sf, </a:t>
            </a:r>
            <a:r>
              <a:rPr lang="en-US" dirty="0" err="1" smtClean="0"/>
              <a:t>mapview</a:t>
            </a:r>
            <a:r>
              <a:rPr lang="en-US" dirty="0" smtClean="0"/>
              <a:t>, </a:t>
            </a:r>
            <a:r>
              <a:rPr lang="en-US" dirty="0" err="1" smtClean="0"/>
              <a:t>sp</a:t>
            </a:r>
            <a:r>
              <a:rPr lang="en-US" dirty="0" smtClean="0"/>
              <a:t>, </a:t>
            </a:r>
            <a:r>
              <a:rPr lang="en-US" dirty="0" err="1" smtClean="0"/>
              <a:t>ggmap</a:t>
            </a:r>
            <a:r>
              <a:rPr lang="en-US" dirty="0" smtClean="0"/>
              <a:t>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Lightweight open source JavaScript library</a:t>
            </a:r>
          </a:p>
          <a:p>
            <a:r>
              <a:rPr lang="en-US" dirty="0" smtClean="0">
                <a:hlinkClick r:id="rId2"/>
              </a:rPr>
              <a:t>Leaflet package</a:t>
            </a:r>
            <a:r>
              <a:rPr lang="en-US" dirty="0" smtClean="0"/>
              <a:t> created and maintained by the </a:t>
            </a:r>
            <a:r>
              <a:rPr lang="en-US" dirty="0" err="1" smtClean="0"/>
              <a:t>Rstudio</a:t>
            </a:r>
            <a:r>
              <a:rPr lang="en-US" dirty="0" smtClean="0"/>
              <a:t> Team</a:t>
            </a:r>
          </a:p>
          <a:p>
            <a:r>
              <a:rPr lang="en-US" dirty="0" smtClean="0"/>
              <a:t>Easily create a fully interactive web map with one line of code</a:t>
            </a:r>
            <a:endParaRPr lang="en-US" dirty="0"/>
          </a:p>
          <a:p>
            <a:endParaRPr lang="en-US" dirty="0"/>
          </a:p>
        </p:txBody>
      </p:sp>
      <p:pic>
        <p:nvPicPr>
          <p:cNvPr id="15" name="Content Placeholder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02" y="1884873"/>
            <a:ext cx="2151062" cy="2151062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65" y="1883435"/>
            <a:ext cx="2151062" cy="21510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55" y="4876800"/>
            <a:ext cx="77914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web application </a:t>
            </a:r>
            <a:r>
              <a:rPr lang="en-US" dirty="0" smtClean="0">
                <a:hlinkClick r:id="rId2" action="ppaction://hlinkfile"/>
              </a:rPr>
              <a:t>framework</a:t>
            </a:r>
            <a:r>
              <a:rPr lang="en-US" dirty="0" smtClean="0"/>
              <a:t> for R</a:t>
            </a:r>
          </a:p>
          <a:p>
            <a:r>
              <a:rPr lang="en-US" dirty="0" smtClean="0"/>
              <a:t>Free web deployment via </a:t>
            </a:r>
            <a:r>
              <a:rPr lang="en-US" dirty="0" smtClean="0">
                <a:hlinkClick r:id="rId3" action="ppaction://hlinkfile"/>
              </a:rPr>
              <a:t>shinyapps.io</a:t>
            </a:r>
            <a:r>
              <a:rPr lang="en-US" dirty="0" smtClean="0"/>
              <a:t> by </a:t>
            </a:r>
            <a:r>
              <a:rPr lang="en-US" dirty="0" err="1" smtClean="0"/>
              <a:t>Rstudio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752600"/>
            <a:ext cx="2667000" cy="2667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80" y="3810000"/>
            <a:ext cx="4419600" cy="2430780"/>
          </a:xfrm>
        </p:spPr>
      </p:pic>
    </p:spTree>
    <p:extLst>
      <p:ext uri="{BB962C8B-B14F-4D97-AF65-F5344CB8AC3E}">
        <p14:creationId xmlns:p14="http://schemas.microsoft.com/office/powerpoint/2010/main" val="24995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Tool Workflow</a:t>
            </a:r>
            <a:endParaRPr lang="en-US" dirty="0"/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067694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Positive correlation in Center City and University City</a:t>
            </a:r>
          </a:p>
          <a:p>
            <a:r>
              <a:rPr lang="en-US" dirty="0" smtClean="0"/>
              <a:t>Only one BG with negative correlation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60" y="1905000"/>
            <a:ext cx="4318580" cy="4114800"/>
          </a:xfrm>
        </p:spPr>
      </p:pic>
    </p:spTree>
    <p:extLst>
      <p:ext uri="{BB962C8B-B14F-4D97-AF65-F5344CB8AC3E}">
        <p14:creationId xmlns:p14="http://schemas.microsoft.com/office/powerpoint/2010/main" val="32059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R/Shiny very easy to create a small projects; difficult trying to accommodate </a:t>
            </a:r>
            <a:r>
              <a:rPr lang="en-US" dirty="0" smtClean="0"/>
              <a:t>all types of user data</a:t>
            </a:r>
          </a:p>
          <a:p>
            <a:endParaRPr lang="en-US" dirty="0" smtClean="0"/>
          </a:p>
          <a:p>
            <a:r>
              <a:rPr lang="en-US" dirty="0" smtClean="0"/>
              <a:t>Improvements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for raster</a:t>
            </a:r>
          </a:p>
          <a:p>
            <a:pPr lvl="1"/>
            <a:r>
              <a:rPr lang="en-US" dirty="0" smtClean="0"/>
              <a:t>Dynamic linking and brushing between maps/data</a:t>
            </a:r>
          </a:p>
          <a:p>
            <a:pPr lvl="1"/>
            <a:r>
              <a:rPr lang="en-US" dirty="0" smtClean="0"/>
              <a:t>Increase options for current analysis tools and add new analysis tools</a:t>
            </a:r>
          </a:p>
          <a:p>
            <a:pPr marL="231775" lvl="1" indent="0">
              <a:buNone/>
            </a:pPr>
            <a:endParaRPr lang="en-US" dirty="0" smtClean="0"/>
          </a:p>
          <a:p>
            <a:r>
              <a:rPr lang="en-US" dirty="0" smtClean="0"/>
              <a:t>Available at https</a:t>
            </a:r>
            <a:r>
              <a:rPr lang="en-US" dirty="0"/>
              <a:t>://github.com/spencerbell/SpatialRegExp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cap="all" spc="200" dirty="0">
                <a:solidFill>
                  <a:schemeClr val="accent1"/>
                </a:solidFill>
              </a:rPr>
              <a:t>[1] </a:t>
            </a:r>
            <a:r>
              <a:rPr lang="en-US" sz="2100" cap="all" spc="200" dirty="0" err="1">
                <a:solidFill>
                  <a:schemeClr val="accent1"/>
                </a:solidFill>
              </a:rPr>
              <a:t>Anselin</a:t>
            </a:r>
            <a:r>
              <a:rPr lang="en-US" sz="2100" cap="all" spc="200" dirty="0">
                <a:solidFill>
                  <a:schemeClr val="accent1"/>
                </a:solidFill>
              </a:rPr>
              <a:t>, L. 2007. Discrete Spatial Heterogeneity, and Continuous Spatial Heterogeneity. In Spatial Regression Analysis in R: A workbook. Pp. 102–115 and 116–130</a:t>
            </a:r>
            <a:endParaRPr lang="en-US" sz="2100" cap="all" spc="2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100" cap="all" spc="200" dirty="0">
                <a:solidFill>
                  <a:schemeClr val="accent1"/>
                </a:solidFill>
              </a:rPr>
              <a:t>[2] </a:t>
            </a:r>
            <a:r>
              <a:rPr lang="en-US" sz="2100" cap="all" spc="200" dirty="0" err="1">
                <a:solidFill>
                  <a:schemeClr val="accent1"/>
                </a:solidFill>
              </a:rPr>
              <a:t>Fotheringham</a:t>
            </a:r>
            <a:r>
              <a:rPr lang="en-US" sz="2100" cap="all" spc="200" dirty="0">
                <a:solidFill>
                  <a:schemeClr val="accent1"/>
                </a:solidFill>
              </a:rPr>
              <a:t>, A. Stewart, Chris </a:t>
            </a:r>
            <a:r>
              <a:rPr lang="en-US" sz="2100" cap="all" spc="200" dirty="0" err="1">
                <a:solidFill>
                  <a:schemeClr val="accent1"/>
                </a:solidFill>
              </a:rPr>
              <a:t>Brunsdon</a:t>
            </a:r>
            <a:r>
              <a:rPr lang="en-US" sz="2100" cap="all" spc="200" dirty="0">
                <a:solidFill>
                  <a:schemeClr val="accent1"/>
                </a:solidFill>
              </a:rPr>
              <a:t>, and Martin Charlton. 2002. Geographically Weighted Regression: The analysis of spatially varying relationships. </a:t>
            </a:r>
            <a:r>
              <a:rPr lang="en-US" sz="2100" cap="all" spc="200" dirty="0" err="1">
                <a:solidFill>
                  <a:schemeClr val="accent1"/>
                </a:solidFill>
              </a:rPr>
              <a:t>Chichester</a:t>
            </a:r>
            <a:r>
              <a:rPr lang="en-US" sz="2100" cap="all" spc="200" dirty="0">
                <a:solidFill>
                  <a:schemeClr val="accent1"/>
                </a:solidFill>
              </a:rPr>
              <a:t>, England: John Wiley.</a:t>
            </a:r>
            <a:endParaRPr lang="en-US" sz="2100" cap="all" spc="2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cap="all" spc="200" dirty="0" smtClean="0">
                <a:solidFill>
                  <a:schemeClr val="accent1"/>
                </a:solidFill>
              </a:rPr>
              <a:t>[3] </a:t>
            </a:r>
            <a:r>
              <a:rPr lang="en-US" sz="2000" cap="all" spc="200" dirty="0">
                <a:solidFill>
                  <a:schemeClr val="accent1"/>
                </a:solidFill>
              </a:rPr>
              <a:t>Matthews, Stephen A., and </a:t>
            </a:r>
            <a:r>
              <a:rPr lang="en-US" sz="2000" cap="all" spc="200" dirty="0" err="1">
                <a:solidFill>
                  <a:schemeClr val="accent1"/>
                </a:solidFill>
              </a:rPr>
              <a:t>Tse-Chuan</a:t>
            </a:r>
            <a:r>
              <a:rPr lang="en-US" sz="2000" cap="all" spc="200" dirty="0">
                <a:solidFill>
                  <a:schemeClr val="accent1"/>
                </a:solidFill>
              </a:rPr>
              <a:t> Yang. "Mapping the Results of Local Statistics." Demographic Research 26 (2012): 151-66. Web.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cap="all" spc="200" dirty="0" smtClean="0">
                <a:solidFill>
                  <a:schemeClr val="accent1"/>
                </a:solidFill>
              </a:rPr>
              <a:t>[4] </a:t>
            </a:r>
            <a:r>
              <a:rPr lang="en-US" sz="2000" cap="all" spc="200" dirty="0" err="1">
                <a:solidFill>
                  <a:schemeClr val="accent1"/>
                </a:solidFill>
              </a:rPr>
              <a:t>Mennis</a:t>
            </a:r>
            <a:r>
              <a:rPr lang="en-US" sz="2000" cap="all" spc="200" dirty="0">
                <a:solidFill>
                  <a:schemeClr val="accent1"/>
                </a:solidFill>
              </a:rPr>
              <a:t>, J.L. (2006). Mapping the results of geographically weighted regression. The Cartographic Journal 43(2): 171-179. doi:10.1179/000870406X114658.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cap="all" spc="200" dirty="0" smtClean="0">
                <a:solidFill>
                  <a:schemeClr val="accent1"/>
                </a:solidFill>
              </a:rPr>
              <a:t>[5] </a:t>
            </a:r>
            <a:r>
              <a:rPr lang="en-US" sz="2000" cap="all" spc="200" dirty="0">
                <a:solidFill>
                  <a:schemeClr val="accent1"/>
                </a:solidFill>
              </a:rPr>
              <a:t>https://www.rideindego.com/about/data/  Retrieved November 15th, 2016.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cap="all" spc="200" dirty="0" smtClean="0">
                <a:solidFill>
                  <a:schemeClr val="accent1"/>
                </a:solidFill>
              </a:rPr>
              <a:t>[6] </a:t>
            </a:r>
            <a:r>
              <a:rPr lang="en-US" sz="2000" cap="all" spc="200" dirty="0">
                <a:solidFill>
                  <a:schemeClr val="accent1"/>
                </a:solidFill>
              </a:rPr>
              <a:t>Sarmiento-</a:t>
            </a:r>
            <a:r>
              <a:rPr lang="en-US" sz="2000" cap="all" spc="200" dirty="0" err="1">
                <a:solidFill>
                  <a:schemeClr val="accent1"/>
                </a:solidFill>
              </a:rPr>
              <a:t>Barbieri</a:t>
            </a:r>
            <a:r>
              <a:rPr lang="en-US" sz="2000" cap="all" spc="200" dirty="0">
                <a:solidFill>
                  <a:schemeClr val="accent1"/>
                </a:solidFill>
              </a:rPr>
              <a:t>, Ignacio. “An Introduction to Spatial Econometrics in R”. http://www.econ.uiuc.edu/~</a:t>
            </a:r>
            <a:r>
              <a:rPr lang="en-US" sz="2000" cap="all" spc="200" dirty="0" smtClean="0">
                <a:solidFill>
                  <a:schemeClr val="accent1"/>
                </a:solidFill>
              </a:rPr>
              <a:t>lab/workshop/Spatial_in_R.html</a:t>
            </a:r>
            <a:endParaRPr lang="en-US" sz="2000" cap="all" spc="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&amp; Motivation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FOSS web tool that can run spatial regression</a:t>
            </a:r>
          </a:p>
          <a:p>
            <a:r>
              <a:rPr lang="en-US" dirty="0" smtClean="0"/>
              <a:t>Use visual analytics techniques to present, explore, and disseminate results of spatial analysis</a:t>
            </a:r>
          </a:p>
          <a:p>
            <a:r>
              <a:rPr lang="en-US" dirty="0" smtClean="0"/>
              <a:t>Investigate my bike share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Share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orbel (Body)"/>
                <a:ea typeface="Microsoft YaHei"/>
              </a:rPr>
              <a:t>The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orbel (Body)"/>
                <a:ea typeface="Microsoft YaHei"/>
              </a:rPr>
              <a:t>more roads with bike lanes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latin typeface="Corbel (Body)"/>
                <a:ea typeface="Microsoft YaHei"/>
              </a:rPr>
              <a:t>near a given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orbel (Body)"/>
                <a:ea typeface="Microsoft YaHei"/>
              </a:rPr>
              <a:t>bike station, the greater the chance the station will have high bike usage</a:t>
            </a:r>
            <a:endParaRPr lang="en-US" spc="-1" dirty="0">
              <a:uFill>
                <a:solidFill>
                  <a:srgbClr val="FFFFFF"/>
                </a:solidFill>
              </a:uFill>
              <a:latin typeface="Corbel (Body)"/>
            </a:endParaRPr>
          </a:p>
          <a:p>
            <a:r>
              <a:rPr lang="en-US" dirty="0"/>
              <a:t>Test the hypotheses using the Web Tool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Indego</a:t>
            </a:r>
            <a:r>
              <a:rPr lang="en-US" dirty="0" smtClean="0"/>
              <a:t> Bike Share Program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2908640"/>
            <a:ext cx="4416425" cy="2945720"/>
          </a:xfr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Software in Spatial Regression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ArcGIS – Very expensive; not as much customization</a:t>
            </a:r>
          </a:p>
          <a:p>
            <a:r>
              <a:rPr lang="en-US" dirty="0" err="1" smtClean="0"/>
              <a:t>Geoda</a:t>
            </a:r>
            <a:r>
              <a:rPr lang="en-US" dirty="0" smtClean="0"/>
              <a:t> – </a:t>
            </a:r>
            <a:r>
              <a:rPr lang="en-US" dirty="0" smtClean="0"/>
              <a:t>FOSS, Unable </a:t>
            </a:r>
            <a:r>
              <a:rPr lang="en-US" dirty="0" smtClean="0"/>
              <a:t>to run analysis on the </a:t>
            </a:r>
            <a:r>
              <a:rPr lang="en-US" dirty="0" smtClean="0"/>
              <a:t>web, no bivariate </a:t>
            </a:r>
            <a:r>
              <a:rPr lang="en-US" dirty="0" err="1" smtClean="0"/>
              <a:t>choropleth</a:t>
            </a:r>
            <a:r>
              <a:rPr lang="en-US" dirty="0" smtClean="0"/>
              <a:t> map</a:t>
            </a:r>
            <a:endParaRPr lang="en-US" dirty="0" smtClean="0"/>
          </a:p>
          <a:p>
            <a:r>
              <a:rPr lang="en-US" dirty="0" smtClean="0"/>
              <a:t>GWR4 – Very customizable; no visualization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56" y="2743201"/>
            <a:ext cx="1952625" cy="1219200"/>
          </a:xfrm>
          <a:prstGeom prst="rect">
            <a:avLst/>
          </a:prstGeom>
        </p:spPr>
      </p:pic>
      <p:pic>
        <p:nvPicPr>
          <p:cNvPr id="1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41" y="4112080"/>
            <a:ext cx="3924300" cy="1681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11" y="2743201"/>
            <a:ext cx="2059092" cy="1219200"/>
          </a:xfrm>
        </p:spPr>
      </p:pic>
    </p:spTree>
    <p:extLst>
      <p:ext uri="{BB962C8B-B14F-4D97-AF65-F5344CB8AC3E}">
        <p14:creationId xmlns:p14="http://schemas.microsoft.com/office/powerpoint/2010/main" val="3783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Spatial 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Spatial Regression analysis helps answer the question WHY</a:t>
            </a:r>
          </a:p>
          <a:p>
            <a:r>
              <a:rPr lang="en-US" dirty="0" smtClean="0"/>
              <a:t>Allows the user to model, examine, and explore spatial relationships</a:t>
            </a:r>
          </a:p>
          <a:p>
            <a:r>
              <a:rPr lang="en-US" dirty="0" smtClean="0"/>
              <a:t>Assists in predictions and forecasting to help make better decisions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Least Squares &amp; Modeling Spatial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Models a dependent variable in terms of its relationship to a set of explanatory variables</a:t>
            </a:r>
          </a:p>
          <a:p>
            <a:r>
              <a:rPr lang="en-US" dirty="0" smtClean="0"/>
              <a:t>Build a spatial weight matrix to test for spatial autocorrelation</a:t>
            </a:r>
          </a:p>
          <a:p>
            <a:r>
              <a:rPr lang="en-US" dirty="0" smtClean="0"/>
              <a:t>Test residual </a:t>
            </a:r>
            <a:r>
              <a:rPr lang="en-US" dirty="0" smtClean="0"/>
              <a:t>values of </a:t>
            </a:r>
            <a:r>
              <a:rPr lang="en-US" dirty="0" smtClean="0"/>
              <a:t>OLS </a:t>
            </a:r>
            <a:r>
              <a:rPr lang="en-US" dirty="0" smtClean="0"/>
              <a:t>using </a:t>
            </a:r>
            <a:r>
              <a:rPr lang="en-US" dirty="0" smtClean="0"/>
              <a:t>Moran’s I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4" y="2133600"/>
            <a:ext cx="4419600" cy="261568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36" y="5043795"/>
            <a:ext cx="1185863" cy="135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62" y="5046941"/>
            <a:ext cx="1192152" cy="1355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17" y="5046941"/>
            <a:ext cx="1204736" cy="13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Geographically Weighted </a:t>
            </a:r>
            <a:r>
              <a:rPr lang="en-US" dirty="0"/>
              <a:t>R</a:t>
            </a:r>
            <a:r>
              <a:rPr lang="en-US" dirty="0" smtClean="0"/>
              <a:t>egression </a:t>
            </a:r>
            <a:r>
              <a:rPr lang="en-US" dirty="0" smtClean="0"/>
              <a:t>(GWR</a:t>
            </a:r>
            <a:r>
              <a:rPr lang="en-US" dirty="0" smtClean="0"/>
              <a:t>) &amp;</a:t>
            </a:r>
            <a:br>
              <a:rPr lang="en-US" dirty="0" smtClean="0"/>
            </a:br>
            <a:r>
              <a:rPr lang="en-US" dirty="0" smtClean="0"/>
              <a:t>&amp; Choosing Bandwidths in Localized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 Spatial Non-</a:t>
            </a:r>
            <a:r>
              <a:rPr lang="en-US" dirty="0" err="1" smtClean="0"/>
              <a:t>Stationarity</a:t>
            </a:r>
            <a:endParaRPr lang="en-US" dirty="0" smtClean="0"/>
          </a:p>
          <a:p>
            <a:r>
              <a:rPr lang="en-US" dirty="0"/>
              <a:t>GWR constructs a separate equation for each target </a:t>
            </a:r>
            <a:r>
              <a:rPr lang="en-US" dirty="0" smtClean="0"/>
              <a:t>feature</a:t>
            </a:r>
          </a:p>
          <a:p>
            <a:r>
              <a:rPr lang="en-US" dirty="0"/>
              <a:t>The features that fall within each feature’s separate equation is dependent upon the bandwidth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504310"/>
            <a:ext cx="4419600" cy="2916179"/>
          </a:xfrm>
        </p:spPr>
      </p:pic>
    </p:spTree>
    <p:extLst>
      <p:ext uri="{BB962C8B-B14F-4D97-AF65-F5344CB8AC3E}">
        <p14:creationId xmlns:p14="http://schemas.microsoft.com/office/powerpoint/2010/main" val="265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6012120"/>
            <a:ext cx="8692399" cy="76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cap="all" spc="200" dirty="0">
                <a:solidFill>
                  <a:schemeClr val="accent1"/>
                </a:solidFill>
              </a:rPr>
              <a:t>[4] </a:t>
            </a:r>
            <a:r>
              <a:rPr lang="en-US" sz="1000" cap="all" spc="200" dirty="0" err="1">
                <a:solidFill>
                  <a:schemeClr val="accent1"/>
                </a:solidFill>
              </a:rPr>
              <a:t>Mennis</a:t>
            </a:r>
            <a:r>
              <a:rPr lang="en-US" sz="1000" cap="all" spc="200" dirty="0">
                <a:solidFill>
                  <a:schemeClr val="accent1"/>
                </a:solidFill>
              </a:rPr>
              <a:t>, J.L. (2006). Mapping the results of geographically weighted regression. The Cartographic Journal 43(2): 171-179. doi:10.1179/000870406X114658.</a:t>
            </a:r>
            <a:endParaRPr lang="en-US" sz="1000" cap="all" spc="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903412" y="3733800"/>
            <a:ext cx="5111640" cy="2430720"/>
          </a:xfrm>
          <a:prstGeom prst="rect">
            <a:avLst/>
          </a:prstGeom>
          <a:ln w="12600"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676012" y="1219200"/>
            <a:ext cx="3961200" cy="2286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5865812" y="1235978"/>
            <a:ext cx="3886200" cy="228600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3733800"/>
            <a:ext cx="2249226" cy="24307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51012" y="308520"/>
            <a:ext cx="8692399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Visualizing GWR 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 Technology 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</a:t>
            </a:r>
          </a:p>
          <a:p>
            <a:pPr lvl="1"/>
            <a:r>
              <a:rPr lang="en-US" dirty="0" smtClean="0"/>
              <a:t>A powerful statistical language in which to build the web tool</a:t>
            </a:r>
          </a:p>
          <a:p>
            <a:r>
              <a:rPr lang="en-US" dirty="0" smtClean="0"/>
              <a:t>Leaflet</a:t>
            </a:r>
          </a:p>
          <a:p>
            <a:pPr lvl="1"/>
            <a:r>
              <a:rPr lang="en-US" dirty="0" smtClean="0"/>
              <a:t>Visualize, explore, and disseminate results</a:t>
            </a:r>
            <a:endParaRPr lang="en-US" dirty="0"/>
          </a:p>
          <a:p>
            <a:r>
              <a:rPr lang="en-US" dirty="0" smtClean="0"/>
              <a:t>Shiny</a:t>
            </a:r>
          </a:p>
          <a:p>
            <a:pPr lvl="1"/>
            <a:r>
              <a:rPr lang="en-US" dirty="0" smtClean="0"/>
              <a:t>Create interactivity for the user</a:t>
            </a:r>
          </a:p>
        </p:txBody>
      </p:sp>
    </p:spTree>
    <p:extLst>
      <p:ext uri="{BB962C8B-B14F-4D97-AF65-F5344CB8AC3E}">
        <p14:creationId xmlns:p14="http://schemas.microsoft.com/office/powerpoint/2010/main" val="417371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18991</TotalTime>
  <Words>505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Microsoft YaHei</vt:lpstr>
      <vt:lpstr>Arial</vt:lpstr>
      <vt:lpstr>Corbel</vt:lpstr>
      <vt:lpstr>Corbel (Body)</vt:lpstr>
      <vt:lpstr>Digital Blue Tunnel 16x9</vt:lpstr>
      <vt:lpstr>Spatial Regression Explorer</vt:lpstr>
      <vt:lpstr>Project Goals &amp; Motivation</vt:lpstr>
      <vt:lpstr>Bike Share Example</vt:lpstr>
      <vt:lpstr>Existing Software in Spatial Regression </vt:lpstr>
      <vt:lpstr>Overview of Spatial Regression Analysis</vt:lpstr>
      <vt:lpstr>Ordinary Least Squares &amp; Modeling Spatial Dependence</vt:lpstr>
      <vt:lpstr>Geographically Weighted Regression (GWR) &amp; &amp; Choosing Bandwidths in Localized Models</vt:lpstr>
      <vt:lpstr>[4] Mennis, J.L. (2006). Mapping the results of geographically weighted regression. The Cartographic Journal 43(2): 171-179. doi:10.1179/000870406X114658.</vt:lpstr>
      <vt:lpstr>FOSS Technology Overview</vt:lpstr>
      <vt:lpstr>R Spatial Overview</vt:lpstr>
      <vt:lpstr>Leaflet</vt:lpstr>
      <vt:lpstr>Shiny</vt:lpstr>
      <vt:lpstr>Web Tool Workflow</vt:lpstr>
      <vt:lpstr>Video</vt:lpstr>
      <vt:lpstr>Results</vt:lpstr>
      <vt:lpstr>Conclusion &amp; Future Work</vt:lpstr>
      <vt:lpstr>Literature List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Regression Explorer</dc:title>
  <dc:creator>Spencer Bell</dc:creator>
  <cp:lastModifiedBy>Spencer Bell</cp:lastModifiedBy>
  <cp:revision>46</cp:revision>
  <dcterms:created xsi:type="dcterms:W3CDTF">2017-07-31T22:21:51Z</dcterms:created>
  <dcterms:modified xsi:type="dcterms:W3CDTF">2017-08-18T12:36:28Z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