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7" r:id="rId3"/>
    <p:sldId id="259" r:id="rId4"/>
    <p:sldId id="264" r:id="rId5"/>
    <p:sldId id="265" r:id="rId6"/>
    <p:sldId id="260" r:id="rId7"/>
    <p:sldId id="261" r:id="rId8"/>
    <p:sldId id="274" r:id="rId9"/>
    <p:sldId id="279" r:id="rId10"/>
    <p:sldId id="275" r:id="rId11"/>
    <p:sldId id="272" r:id="rId12"/>
    <p:sldId id="271" r:id="rId13"/>
    <p:sldId id="278" r:id="rId14"/>
    <p:sldId id="280" r:id="rId15"/>
    <p:sldId id="270" r:id="rId16"/>
    <p:sldId id="262" r:id="rId17"/>
    <p:sldId id="269" r:id="rId18"/>
    <p:sldId id="277" r:id="rId19"/>
    <p:sldId id="273" r:id="rId20"/>
    <p:sldId id="268" r:id="rId21"/>
    <p:sldId id="281" r:id="rId22"/>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B4C"/>
    <a:srgbClr val="42477B"/>
    <a:srgbClr val="82899E"/>
    <a:srgbClr val="024640"/>
    <a:srgbClr val="036158"/>
    <a:srgbClr val="5FDBBD"/>
    <a:srgbClr val="58A69B"/>
    <a:srgbClr val="50141E"/>
    <a:srgbClr val="721C2A"/>
    <a:srgbClr val="A2283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5594" autoAdjust="0"/>
    <p:restoredTop sz="80194" autoAdjust="0"/>
  </p:normalViewPr>
  <p:slideViewPr>
    <p:cSldViewPr>
      <p:cViewPr varScale="1">
        <p:scale>
          <a:sx n="91" d="100"/>
          <a:sy n="91" d="100"/>
        </p:scale>
        <p:origin x="-2532" y="-90"/>
      </p:cViewPr>
      <p:guideLst>
        <p:guide orient="horz" pos="2448"/>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4BBCC-2DC1-403F-B946-CE7BD56AF42D}" type="datetimeFigureOut">
              <a:rPr lang="en-US" smtClean="0"/>
              <a:pPr/>
              <a:t>5/7/2013</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69E85E-912F-478C-A14B-ACD866CB64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1: Introduction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Thank you all for attending and listening to my presentation.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DIALOG: Today I will be discussing how we might predict pumice raft trajectories.</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10:  Methodology (Sea Shipping Lanes)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As you can see, there is a volume of Earth observation data to sift through, but there is one last data set that is necessary to complete the project.  The final piece of the puzzle is the commercial shipping lanes.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Luckily, the National Center for Ecological Analysis and Synthesis (NCEAS) has already solved this problem.  Ships from all over the world collect meteorological data as part of a voluntary program with the World Meteorological Organization (WMO).  Included with the weather information the ships provide is their </a:t>
            </a:r>
            <a:r>
              <a:rPr lang="en-US" sz="1200" kern="1200" dirty="0" err="1" smtClean="0">
                <a:solidFill>
                  <a:schemeClr val="tx1"/>
                </a:solidFill>
                <a:latin typeface="+mn-lt"/>
                <a:ea typeface="+mn-ea"/>
                <a:cs typeface="+mn-cs"/>
              </a:rPr>
              <a:t>locational</a:t>
            </a:r>
            <a:r>
              <a:rPr lang="en-US" sz="1200" kern="1200" dirty="0" smtClean="0">
                <a:solidFill>
                  <a:schemeClr val="tx1"/>
                </a:solidFill>
                <a:latin typeface="+mn-lt"/>
                <a:ea typeface="+mn-ea"/>
                <a:cs typeface="+mn-cs"/>
              </a:rPr>
              <a:t> data.  The NCEAS collected this data from October 2004 to October 2005 and created shipping tracks for approximately 3,374 commercial and research vessels.  The tracks were then converted to a raster product containing one square kilometer cells with values ranging from 0 to 1,158 indicating the volume of ships that occupied that square.  It almost certainty does not account for every ship on the sea (NCEAS estimates that it is around 11%), but for the purpose of this project, it provides an adequate depiction of shipping lanes around the world.</a:t>
            </a:r>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11:  Methodology (Data Acquisition)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Now that we have discussed what datasets are needed for this project, where do we get them?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All of the Earth observation data as well as the shipping lanes can be found through open source at the websites listed on this slide.  NCEAS hosts their own data, while NASA, the U.S. Geological Survey (USGS), and the National Oceanic and Atmospheric Administration (NOAA) all provide for the various Earth observation data.</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12:  Methodology (Data Processing)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So, once the data is obtained, what do we do with it?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The MODIS and </a:t>
            </a:r>
            <a:r>
              <a:rPr lang="en-US" sz="1200" kern="1200" dirty="0" err="1" smtClean="0">
                <a:solidFill>
                  <a:schemeClr val="tx1"/>
                </a:solidFill>
                <a:latin typeface="+mn-lt"/>
                <a:ea typeface="+mn-ea"/>
                <a:cs typeface="+mn-cs"/>
              </a:rPr>
              <a:t>Landsat</a:t>
            </a:r>
            <a:r>
              <a:rPr lang="en-US" sz="1200" kern="1200" dirty="0" smtClean="0">
                <a:solidFill>
                  <a:schemeClr val="tx1"/>
                </a:solidFill>
                <a:latin typeface="+mn-lt"/>
                <a:ea typeface="+mn-ea"/>
                <a:cs typeface="+mn-cs"/>
              </a:rPr>
              <a:t> data will comprise the first part of the project.  After obtaining all usable imagery covering the two subject pumice raft events, the imagery will analyzed, pixel by pixel, for the presence of pumice.  As mentioned previously, a DEVELOP project that was performed two summers ago did an outstanding job of producing a well defined spectral signature for pumice.  That signature will now be used to create binary classification raster images depicting the presence or absence of pumice in each pixel.  These raster products can then be merged to produce a single product each which will portray the main spread of the pumice from both Home Reef and Havre Seamount.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second part of the project can, and probably will, happen concurrently with the first.  This part involves processing the Poseidon and </a:t>
            </a:r>
            <a:r>
              <a:rPr lang="en-US" sz="1200" kern="1200" dirty="0" err="1" smtClean="0">
                <a:solidFill>
                  <a:schemeClr val="tx1"/>
                </a:solidFill>
                <a:latin typeface="+mn-lt"/>
                <a:ea typeface="+mn-ea"/>
                <a:cs typeface="+mn-cs"/>
              </a:rPr>
              <a:t>Seawinds</a:t>
            </a:r>
            <a:r>
              <a:rPr lang="en-US" sz="1200" kern="1200" dirty="0" smtClean="0">
                <a:solidFill>
                  <a:schemeClr val="tx1"/>
                </a:solidFill>
                <a:latin typeface="+mn-lt"/>
                <a:ea typeface="+mn-ea"/>
                <a:cs typeface="+mn-cs"/>
              </a:rPr>
              <a:t> data to obtain current and wind data.  During the processing, the two datasets will be merged to create a raster product depicting direction of flow within the subject areas.  This will allow us to predict a pattern of movement from a given point of origin, i.e. the eruption point.  I am anticipating that the final product will somewhat resemble a hurricane map such as the one shown on this slide.  This will indicate the areas at risk from the pumice raft.</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13:  Methodology (Data Processing)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Those two efforts represent the bulk of the information to process, but before we move on to the analysis, there are two other steps that are crucial to the success of this project.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From the beginning, it will be critical that every step in this process is recorded with the foresight that the validation for this project is its capability to reproduce credible results for any potential risk area in the world.  Also, although the shipping lane dataset is mostly ready-to-use, we must make sure that it, along with all of the other raster products in the project aligns with necessary geographic precision.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Once we have completed our data processing we will have three raster types, a total of five files, on which to perform our analysis: two binary classifications recording the actual pumice spread for each of our two subject events; two dispersal maps showing cumulative current and wind direction in each area, and the worldwide sea shipping lanes file.</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14:  Methodology (Data Analysis)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With these five files complete and properly aligned, it will be time </a:t>
            </a:r>
            <a:r>
              <a:rPr lang="en-US" sz="1200" kern="1200" smtClean="0">
                <a:solidFill>
                  <a:schemeClr val="tx1"/>
                </a:solidFill>
                <a:latin typeface="+mn-lt"/>
                <a:ea typeface="+mn-ea"/>
                <a:cs typeface="+mn-cs"/>
              </a:rPr>
              <a:t>to perform </a:t>
            </a:r>
            <a:r>
              <a:rPr lang="en-US" sz="1200" kern="1200" dirty="0" smtClean="0">
                <a:solidFill>
                  <a:schemeClr val="tx1"/>
                </a:solidFill>
                <a:latin typeface="+mn-lt"/>
                <a:ea typeface="+mn-ea"/>
                <a:cs typeface="+mn-cs"/>
              </a:rPr>
              <a:t>the analysis, and build the products that will answer the three objectives stated earlier in this brief.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The first objective was to build and verify two predictive maps for the pumice raft events at Home Reef and Havre Seamount.  Building the maps will involve analyzing the current and wind raster product to trace the path from the eruption site. Once complete, it will be verified against the binary classifications of the actual events.  The final product will be a raster where each cell represents one of four possibilities:  no pumice predicted or observed; pumice predicted and observed; pumice predicted but not observed; and pumice not predicted, but observed. Negative outcomes will be reviewed and analyzed in an attempt to ascertain a reason.  If the negative outcomes are extensive enough to warrant, the data will be reprocessed and analyzed to incorporate the findings from the previous attempt.</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15:  Methodology (Data Analysis)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a:t>
            </a:r>
            <a:r>
              <a:rPr lang="en-US" sz="1200" i="1" kern="1200" dirty="0" smtClean="0">
                <a:solidFill>
                  <a:schemeClr val="tx1"/>
                </a:solidFill>
                <a:latin typeface="+mn-lt"/>
                <a:ea typeface="+mn-ea"/>
                <a:cs typeface="+mn-cs"/>
              </a:rPr>
              <a:t>No Transition</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The second objective was to develop and document a methodology for predictive mapping for worldwide application.  This document will be completed and made available through DEVELOP National Program and its partners.  It will include all of the technical aspects of the project, limitations and best practices, and step-by-step instructions for worldwide application.  As time and resources permit, additional at-risk areas will be identified and the methodology will be applied to verify its relevance </a:t>
            </a:r>
            <a:r>
              <a:rPr lang="en-US" sz="1200" kern="1200" smtClean="0">
                <a:solidFill>
                  <a:schemeClr val="tx1"/>
                </a:solidFill>
                <a:latin typeface="+mn-lt"/>
                <a:ea typeface="+mn-ea"/>
                <a:cs typeface="+mn-cs"/>
              </a:rPr>
              <a:t>and</a:t>
            </a:r>
            <a:r>
              <a:rPr lang="en-US" sz="1200" kern="1200" baseline="0" smtClean="0">
                <a:solidFill>
                  <a:schemeClr val="tx1"/>
                </a:solidFill>
                <a:latin typeface="+mn-lt"/>
                <a:ea typeface="+mn-ea"/>
                <a:cs typeface="+mn-cs"/>
              </a:rPr>
              <a:t> accuracy</a:t>
            </a:r>
            <a:r>
              <a:rPr lang="en-US" sz="1200" kern="120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Finally, the third objective was to apply the predictive maps to commercial shipping lanes.  All predictive models produced by this project will be analyzed against the shipping lane raster file.  A final map product (or products), identifying areas where the shipping lanes intersect with at-risk areas, will be produced.</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16:  Timeline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Each of the three products discussed will address one of our objectives.   Now let’s look at the timeline for completing this project.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Because I am completing this project as part of the NASA DEVELOP National Program’s summer term, they have a very structured schedule to follow. They also require several deliverables beyond the presentation required by the University.  The main effort of the project will be completed over a ten-week period from June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to August 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with the milestones and deliverable shown on the slide here and the final presentation on August 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at Langley Research Center in Hampton, Virginia.</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17:  Anticipated Results &amp; Discussion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The final topic I would like to share with you before taking your questions addresses my anticipated results and some final discussion items.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Beyond the three products previously identified, I feel that this project will result in an improved capability to predict the impact of pumice raft events on local populations and commercial sea travel.  I do not anticipate one hundred percent accuracy in this model, but I believe that it will be within the realm of acceptable error, and will provide a strong basis for further evolution.  I am certain that DEVELOP will take this work and continue it on in future terms.  With this in mind, I offer some suggestions for future work, shown here.</a:t>
            </a:r>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18:  Questions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This concludes my presentation.  Before I recognize those who have helped me thus far through my endeavor, I would like take any questions you may have and try to answer them.</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a:t>
            </a:r>
            <a:r>
              <a:rPr lang="en-US" sz="1200" i="1" kern="1200" dirty="0" smtClean="0">
                <a:solidFill>
                  <a:schemeClr val="tx1"/>
                </a:solidFill>
                <a:latin typeface="+mn-lt"/>
                <a:ea typeface="+mn-ea"/>
                <a:cs typeface="+mn-cs"/>
              </a:rPr>
              <a:t>Question and answer session</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19, 20, &amp; 21:  Acknowledgements &amp; References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Thank you again, but before I let you go, I would like to recognize some others.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Dr. Parrish for his guidance; Everyone at DEVELOP for their support; and everyone listed in my references whose work allowed me to build a foundation for my own.  Thank you.</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2: Outline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Before we get into the specifics, let’s outline our approach.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I will, of course, start out with a brief explanation of what a pumice raft is, for those that don’t know.  I will also try to explain why we should care and include a couple of examples for illustration.  Once done, I will explain the objectives of my project followed by my methodology.  Next, I will provide a general timeline for when I expect to have the project complete and the results I anticipate, along a few items for discussion.  I will finish by trying to answer any questions you may have, and acknowledge those without who’s help and expertise I would not have gotten even this far.</a:t>
            </a:r>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SLIDE 3:  Community Concerns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Now, with your indulgence, we will start with the background.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DIALOG:  You are probably already aware of what a pumice rock is.  They are used commonly as mild abrasives in cleaners, for removal of dry skin, and as decorative landscaping rock.  Its light but durable nature makes it perfect for all of these applications, but it also presents some problems as well.  Pumice is naturally formed when hot magma from a volcanic eruption comes into contact with cool air or,</a:t>
            </a:r>
            <a:r>
              <a:rPr lang="en-US" sz="1200" kern="1200" baseline="0" dirty="0" smtClean="0">
                <a:solidFill>
                  <a:schemeClr val="tx1"/>
                </a:solidFill>
                <a:latin typeface="+mn-lt"/>
                <a:ea typeface="+mn-ea"/>
                <a:cs typeface="+mn-cs"/>
              </a:rPr>
              <a:t> in some cases, </a:t>
            </a:r>
            <a:r>
              <a:rPr lang="en-US" sz="1200" kern="1200" dirty="0" smtClean="0">
                <a:solidFill>
                  <a:schemeClr val="tx1"/>
                </a:solidFill>
                <a:latin typeface="+mn-lt"/>
                <a:ea typeface="+mn-ea"/>
                <a:cs typeface="+mn-cs"/>
              </a:rPr>
              <a:t>water.  Rapid cooling and de-pressurization of the molten rock traps air bubbles creating the pumice stone.  Of course, this most often occurs when volcanoes are near a shoreline, on an island, or even subsurface.  Because of their porous nature and low density, these rocks tend to float on water. The resulting raft’s size is dependent on the amount of, and speed at which, molten rock is ejected and how quickly it cools, but a single raft has been known to reach tens of kilometers across and several feet deep (</a:t>
            </a:r>
            <a:r>
              <a:rPr lang="en-US" sz="1200" kern="1200" dirty="0" err="1" smtClean="0">
                <a:solidFill>
                  <a:schemeClr val="tx1"/>
                </a:solidFill>
                <a:latin typeface="+mn-lt"/>
                <a:ea typeface="+mn-ea"/>
                <a:cs typeface="+mn-cs"/>
              </a:rPr>
              <a:t>Chojnacki</a:t>
            </a:r>
            <a:r>
              <a:rPr lang="en-US" sz="1200" kern="1200" dirty="0" smtClean="0">
                <a:solidFill>
                  <a:schemeClr val="tx1"/>
                </a:solidFill>
                <a:latin typeface="+mn-lt"/>
                <a:ea typeface="+mn-ea"/>
                <a:cs typeface="+mn-cs"/>
              </a:rPr>
              <a:t>, 2011).</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Obviously, an object of this size floating around the ocean presents a host of hazards.  Although typically considered a low frequency event, surveys have revealed that pumice rafts have been observed in all of the major oceans over the last 200 years and are particularly abundant in the Pacific Ocean (Bryan, 2012).  When they do occur, local fishing and shipping are greatly affected.  The photograph on the lower left of the slide, taken by associated press photographer Carlos </a:t>
            </a:r>
            <a:r>
              <a:rPr lang="en-US" sz="1200" kern="1200" dirty="0" err="1" smtClean="0">
                <a:solidFill>
                  <a:schemeClr val="tx1"/>
                </a:solidFill>
                <a:latin typeface="+mn-lt"/>
                <a:ea typeface="+mn-ea"/>
                <a:cs typeface="+mn-cs"/>
              </a:rPr>
              <a:t>Succo</a:t>
            </a:r>
            <a:r>
              <a:rPr lang="en-US" sz="1200" kern="1200" dirty="0" smtClean="0">
                <a:solidFill>
                  <a:schemeClr val="tx1"/>
                </a:solidFill>
                <a:latin typeface="+mn-lt"/>
                <a:ea typeface="+mn-ea"/>
                <a:cs typeface="+mn-cs"/>
              </a:rPr>
              <a:t>, shows how Pumice rock can choke nearby waterways, killing indigenous marine life and endangering manmade structures such as dams (</a:t>
            </a:r>
            <a:r>
              <a:rPr lang="en-US" sz="1200" kern="1200" dirty="0" err="1" smtClean="0">
                <a:solidFill>
                  <a:schemeClr val="tx1"/>
                </a:solidFill>
                <a:latin typeface="+mn-lt"/>
                <a:ea typeface="+mn-ea"/>
                <a:cs typeface="+mn-cs"/>
              </a:rPr>
              <a:t>Succo</a:t>
            </a:r>
            <a:r>
              <a:rPr lang="en-US" sz="1200" kern="1200" dirty="0" smtClean="0">
                <a:solidFill>
                  <a:schemeClr val="tx1"/>
                </a:solidFill>
                <a:latin typeface="+mn-lt"/>
                <a:ea typeface="+mn-ea"/>
                <a:cs typeface="+mn-cs"/>
              </a:rPr>
              <a:t>, 2011).  More to the purpose of this project, as harbors and shipping lanes are blocked by the debris; the pumice obstructs maritime shipping and travel.   Pumice rock can also cause problems for ships that attempt to pass through the rafts by clogging the seawater intakes and causing the engine cooling system to fail, thus overheating the engines (</a:t>
            </a:r>
            <a:r>
              <a:rPr lang="en-US" sz="1200" kern="1200" dirty="0" err="1" smtClean="0">
                <a:solidFill>
                  <a:schemeClr val="tx1"/>
                </a:solidFill>
                <a:latin typeface="+mn-lt"/>
                <a:ea typeface="+mn-ea"/>
                <a:cs typeface="+mn-cs"/>
              </a:rPr>
              <a:t>Chojnacki</a:t>
            </a:r>
            <a:r>
              <a:rPr lang="en-US" sz="1200" kern="1200" dirty="0" smtClean="0">
                <a:solidFill>
                  <a:schemeClr val="tx1"/>
                </a:solidFill>
                <a:latin typeface="+mn-lt"/>
                <a:ea typeface="+mn-ea"/>
                <a:cs typeface="+mn-cs"/>
              </a:rPr>
              <a:t>, 2011).</a:t>
            </a:r>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4:  Home Reef, Tonga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Based on the availability of collected data, I have chosen two specific events as the test subjects for this project.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The first is Home Reef, Tonga, located between </a:t>
            </a:r>
            <a:r>
              <a:rPr lang="en-US" sz="1200" kern="1200" dirty="0" err="1" smtClean="0">
                <a:solidFill>
                  <a:schemeClr val="tx1"/>
                </a:solidFill>
                <a:latin typeface="+mn-lt"/>
                <a:ea typeface="+mn-ea"/>
                <a:cs typeface="+mn-cs"/>
              </a:rPr>
              <a:t>Metis</a:t>
            </a:r>
            <a:r>
              <a:rPr lang="en-US" sz="1200" kern="1200" dirty="0" smtClean="0">
                <a:solidFill>
                  <a:schemeClr val="tx1"/>
                </a:solidFill>
                <a:latin typeface="+mn-lt"/>
                <a:ea typeface="+mn-ea"/>
                <a:cs typeface="+mn-cs"/>
              </a:rPr>
              <a:t> Shoal and Late Island in the Tonga Islands.  In August of 2006, an eruption occurred forming a transitory island, or pumice cone, which was subsequently eroded by wave action over the following eight months.  Pumice rafts produced by the initial eruption, and subsequent airborne cooling, covered over 440 square kilometers, moving towards the </a:t>
            </a:r>
            <a:r>
              <a:rPr lang="en-US" sz="1200" kern="1200" dirty="0" err="1" smtClean="0">
                <a:solidFill>
                  <a:schemeClr val="tx1"/>
                </a:solidFill>
                <a:latin typeface="+mn-lt"/>
                <a:ea typeface="+mn-ea"/>
                <a:cs typeface="+mn-cs"/>
              </a:rPr>
              <a:t>Vava’u</a:t>
            </a:r>
            <a:r>
              <a:rPr lang="en-US" sz="1200" kern="1200" dirty="0" smtClean="0">
                <a:solidFill>
                  <a:schemeClr val="tx1"/>
                </a:solidFill>
                <a:latin typeface="+mn-lt"/>
                <a:ea typeface="+mn-ea"/>
                <a:cs typeface="+mn-cs"/>
              </a:rPr>
              <a:t> Islands before turning westward and arriving in Fiji and Vanuatu around mid-September.  Local sea travel around the islands of Fiji was nearly brought to a standstill. Soon after, the pumice raft dispersed into tendrils measuring tens to hundreds of kilometers long, covering an ocean area of approximately 1,600 square kilometers.  They eventually reached Australian waters by March 2007, seven months after the original eruption (Bryan, 2012).</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5:  Havre Seamount, New Zealand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My second test subject occurred more recently and initially provided a bit of a mystery to researchers and scientists.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On August 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2012, a naval vessel belonging to the Royal New Zealand Navy came across what was described as a floating pumice island measuring 482 kilometers long and 48 km wide.  A lieutenant aboard ship was quoted as saying, “The rock looked to be sitting two feet above the surface of the waves, and lit up a brilliant white color in the spotlight. It looked exactly like the edge of an ice shelf."  Using imagery obtained by NASA's Moderate Resolution Imaging </a:t>
            </a:r>
            <a:r>
              <a:rPr lang="en-US" sz="1200" kern="1200" dirty="0" err="1" smtClean="0">
                <a:solidFill>
                  <a:schemeClr val="tx1"/>
                </a:solidFill>
                <a:latin typeface="+mn-lt"/>
                <a:ea typeface="+mn-ea"/>
                <a:cs typeface="+mn-cs"/>
              </a:rPr>
              <a:t>Spectro</a:t>
            </a:r>
            <a:r>
              <a:rPr lang="en-US" sz="1200" kern="1200" dirty="0" smtClean="0">
                <a:solidFill>
                  <a:schemeClr val="tx1"/>
                </a:solidFill>
                <a:latin typeface="+mn-lt"/>
                <a:ea typeface="+mn-ea"/>
                <a:cs typeface="+mn-cs"/>
              </a:rPr>
              <a:t>-radiometer (MODIS), it was determined that this pumice raft originated from Havre Seamount, located near the </a:t>
            </a:r>
            <a:r>
              <a:rPr lang="en-US" sz="1200" kern="1200" dirty="0" err="1" smtClean="0">
                <a:solidFill>
                  <a:schemeClr val="tx1"/>
                </a:solidFill>
                <a:latin typeface="+mn-lt"/>
                <a:ea typeface="+mn-ea"/>
                <a:cs typeface="+mn-cs"/>
              </a:rPr>
              <a:t>L'Esperance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L'Havre</a:t>
            </a:r>
            <a:r>
              <a:rPr lang="en-US" sz="1200" kern="1200" dirty="0" smtClean="0">
                <a:solidFill>
                  <a:schemeClr val="tx1"/>
                </a:solidFill>
                <a:latin typeface="+mn-lt"/>
                <a:ea typeface="+mn-ea"/>
                <a:cs typeface="+mn-cs"/>
              </a:rPr>
              <a:t> Rocks in the </a:t>
            </a:r>
            <a:r>
              <a:rPr lang="en-US" sz="1200" kern="1200" dirty="0" err="1" smtClean="0">
                <a:solidFill>
                  <a:schemeClr val="tx1"/>
                </a:solidFill>
                <a:latin typeface="+mn-lt"/>
                <a:ea typeface="+mn-ea"/>
                <a:cs typeface="+mn-cs"/>
              </a:rPr>
              <a:t>Kermadec</a:t>
            </a:r>
            <a:r>
              <a:rPr lang="en-US" sz="1200" kern="1200" dirty="0" smtClean="0">
                <a:solidFill>
                  <a:schemeClr val="tx1"/>
                </a:solidFill>
                <a:latin typeface="+mn-lt"/>
                <a:ea typeface="+mn-ea"/>
                <a:cs typeface="+mn-cs"/>
              </a:rPr>
              <a:t> Islands of New Zealand (</a:t>
            </a:r>
            <a:r>
              <a:rPr lang="en-US" sz="1200" kern="1200" dirty="0" err="1" smtClean="0">
                <a:solidFill>
                  <a:schemeClr val="tx1"/>
                </a:solidFill>
                <a:latin typeface="+mn-lt"/>
                <a:ea typeface="+mn-ea"/>
                <a:cs typeface="+mn-cs"/>
              </a:rPr>
              <a:t>Bryner</a:t>
            </a:r>
            <a:r>
              <a:rPr lang="en-US" sz="1200" kern="1200" dirty="0" smtClean="0">
                <a:solidFill>
                  <a:schemeClr val="tx1"/>
                </a:solidFill>
                <a:latin typeface="+mn-lt"/>
                <a:ea typeface="+mn-ea"/>
                <a:cs typeface="+mn-cs"/>
              </a:rPr>
              <a:t>, 2012).  Unnoticed, this subsurface volcano, from an estimated 700 to 1,100 meters below the surface of the ocean, erupted around July 18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2012.  This eruption created a pumice raft estimated at 450 by 250 kilometers by August 13</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then dispersing over an area of 270,000 square kilometers by August 19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It likely stayed afloat for months traveling to wherever the currents took it (Havre Seamount, 2012).</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6:  Project Objectives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As you can see, pumice rafts can present a fairly distinctive problem set to scientists and local populations alike.  This project will attempt to begin the process of making that problem more manageable.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DIALOG:  This project builds on work done previously by NASA’s DEVELOP National Program and constructs a framework for future projects, which I will discuss briefly later on in this presentation.  The previous project utilized multispectral imagery to develop spectral signatures for the phenomena, and this project will utilize those signatures to complete its three objectives.  First, utilizing current and wind data, predictive mapping will be created for the two previously discussed events.  These maps will be compared to the actual routes taken by the pumice rafts described earlier.  Discrepancies will be identified and, if possible, corrected; and when not possible, limitations to the predictive mapping will be identified and documented.  Finally, the predictive maps created by the first two objectives will be compared to established shipping lanes in order to identify potential risk areas for commercial shipping.</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7:  Methodology (Earth Observations)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NASA’s DEVELOP National Program strives to “bridge the gap between NASA Earth Science and society” (About DEVELOP, 2012).  As such, several of NASA’s Earth observation sensors will be used as keystones in this project, so before going any further, I would like to introduce them and explain how they will be used.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DIALOG:  The first two are Multispectral imaging sensors, each with their benefits and limitations.  MODIS provides 36 spectral bands, allowing for more coverage of the electromagnetic spectrum, and thus a more refined spectral signature than </a:t>
            </a:r>
            <a:r>
              <a:rPr lang="en-US" sz="1200" kern="1200" dirty="0" err="1" smtClean="0">
                <a:solidFill>
                  <a:schemeClr val="tx1"/>
                </a:solidFill>
                <a:latin typeface="+mn-lt"/>
                <a:ea typeface="+mn-ea"/>
                <a:cs typeface="+mn-cs"/>
              </a:rPr>
              <a:t>Landsat</a:t>
            </a:r>
            <a:r>
              <a:rPr lang="en-US" sz="1200" kern="1200" dirty="0" smtClean="0">
                <a:solidFill>
                  <a:schemeClr val="tx1"/>
                </a:solidFill>
                <a:latin typeface="+mn-lt"/>
                <a:ea typeface="+mn-ea"/>
                <a:cs typeface="+mn-cs"/>
              </a:rPr>
              <a:t>.  However, </a:t>
            </a:r>
            <a:r>
              <a:rPr lang="en-US" sz="1200" kern="1200" dirty="0" err="1" smtClean="0">
                <a:solidFill>
                  <a:schemeClr val="tx1"/>
                </a:solidFill>
                <a:latin typeface="+mn-lt"/>
                <a:ea typeface="+mn-ea"/>
                <a:cs typeface="+mn-cs"/>
              </a:rPr>
              <a:t>Landsat’s</a:t>
            </a:r>
            <a:r>
              <a:rPr lang="en-US" sz="1200" kern="1200" dirty="0" smtClean="0">
                <a:solidFill>
                  <a:schemeClr val="tx1"/>
                </a:solidFill>
                <a:latin typeface="+mn-lt"/>
                <a:ea typeface="+mn-ea"/>
                <a:cs typeface="+mn-cs"/>
              </a:rPr>
              <a:t> higher resolution allows for a more detailed analysis of the subject area.  These two sensors will be used in conjunction to identify and track the pumice rafts from Home Reef and Havre Seamount.</a:t>
            </a:r>
          </a:p>
        </p:txBody>
      </p:sp>
      <p:sp>
        <p:nvSpPr>
          <p:cNvPr id="4" name="Slide Number Placeholder 3"/>
          <p:cNvSpPr>
            <a:spLocks noGrp="1"/>
          </p:cNvSpPr>
          <p:nvPr>
            <p:ph type="sldNum" sz="quarter" idx="10"/>
          </p:nvPr>
        </p:nvSpPr>
        <p:spPr/>
        <p:txBody>
          <a:bodyPr/>
          <a:lstStyle/>
          <a:p>
            <a:fld id="{3D69E85E-912F-478C-A14B-ACD866CB64B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8:  Methodology (Earth Observations)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The next Earth observation sensor is NASA’s Poseidon Radar Altimeter.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Poseidon is part of the Ocean Surface Topography Mission (OSTM) and uses high-precision ocean altimetry to measure the distance between the satellite and the ocean surface to within a few centimeters.  This information provides speed and direction of ocean currents as well as heat stored in the ocean.  The current information will be one of two influences utilized in our prediction model.</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SLIDE 9:  Methodology (Earth Observations)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TRANSITION:  The last Earth observation sensor I will introduce is NASA’s </a:t>
            </a:r>
            <a:r>
              <a:rPr lang="en-US" sz="1200" kern="1200" dirty="0" err="1" smtClean="0">
                <a:solidFill>
                  <a:schemeClr val="tx1"/>
                </a:solidFill>
                <a:latin typeface="+mn-lt"/>
                <a:ea typeface="+mn-ea"/>
                <a:cs typeface="+mn-cs"/>
              </a:rPr>
              <a:t>SeaWinds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Scatterometer</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DIALOG:  </a:t>
            </a:r>
            <a:r>
              <a:rPr lang="en-US" sz="1200" kern="1200" dirty="0" err="1" smtClean="0">
                <a:solidFill>
                  <a:schemeClr val="tx1"/>
                </a:solidFill>
                <a:latin typeface="+mn-lt"/>
                <a:ea typeface="+mn-ea"/>
                <a:cs typeface="+mn-cs"/>
              </a:rPr>
              <a:t>Seawinds</a:t>
            </a:r>
            <a:r>
              <a:rPr lang="en-US" sz="1200" kern="1200" dirty="0" smtClean="0">
                <a:solidFill>
                  <a:schemeClr val="tx1"/>
                </a:solidFill>
                <a:latin typeface="+mn-lt"/>
                <a:ea typeface="+mn-ea"/>
                <a:cs typeface="+mn-cs"/>
              </a:rPr>
              <a:t> is a specialized microwave radar antenna which measures near-surface wind velocity over Earth's oceans.  Analyzing speed and direction of ocean winds, it will (in conjunction with Poseidon’s current data) allow us to predict, within a limited degree of certainty, where a pumice raft will travel from the point of eruption.</a:t>
            </a:r>
          </a:p>
          <a:p>
            <a:endParaRPr lang="en-US" dirty="0"/>
          </a:p>
        </p:txBody>
      </p:sp>
      <p:sp>
        <p:nvSpPr>
          <p:cNvPr id="4" name="Slide Number Placeholder 3"/>
          <p:cNvSpPr>
            <a:spLocks noGrp="1"/>
          </p:cNvSpPr>
          <p:nvPr>
            <p:ph type="sldNum" sz="quarter" idx="10"/>
          </p:nvPr>
        </p:nvSpPr>
        <p:spPr/>
        <p:txBody>
          <a:bodyPr/>
          <a:lstStyle/>
          <a:p>
            <a:fld id="{3D69E85E-912F-478C-A14B-ACD866CB64B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lvl1pPr>
              <a:defRPr>
                <a:solidFill>
                  <a:srgbClr val="282B4C"/>
                </a:solidFill>
              </a:defRPr>
            </a:lvl1p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rgbClr val="282B4C"/>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F29E42-49D1-4CA9-9EDB-AFCEF446F5FF}" type="datetimeFigureOut">
              <a:rPr lang="en-US" smtClean="0"/>
              <a:pPr/>
              <a:t>5/7/2013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11707-2314-4C4A-B5BF-66F98026842F}" type="slidenum">
              <a:rPr lang="en-US" smtClean="0"/>
              <a:pPr/>
              <a:t>‹#›</a:t>
            </a:fld>
            <a:endParaRPr lang="en-US" dirty="0"/>
          </a:p>
        </p:txBody>
      </p:sp>
      <p:pic>
        <p:nvPicPr>
          <p:cNvPr id="20" name="Picture 1" descr="outline.psd"/>
          <p:cNvPicPr>
            <a:picLocks noChangeAspect="1"/>
          </p:cNvPicPr>
          <p:nvPr userDrawn="1"/>
        </p:nvPicPr>
        <p:blipFill>
          <a:blip r:embed="rId2" cstate="print"/>
          <a:srcRect l="7327" t="12820" r="4886" b="16916"/>
          <a:stretch>
            <a:fillRect/>
          </a:stretch>
        </p:blipFill>
        <p:spPr bwMode="auto">
          <a:xfrm>
            <a:off x="8991600" y="76200"/>
            <a:ext cx="990600" cy="915438"/>
          </a:xfrm>
          <a:prstGeom prst="rect">
            <a:avLst/>
          </a:prstGeom>
          <a:noFill/>
          <a:ln w="9525">
            <a:noFill/>
            <a:miter lim="800000"/>
            <a:headEnd/>
            <a:tailEnd/>
          </a:ln>
        </p:spPr>
      </p:pic>
      <p:pic>
        <p:nvPicPr>
          <p:cNvPr id="21" name="Picture 2" descr="DEVELOP letters white.png"/>
          <p:cNvPicPr>
            <a:picLocks noChangeAspect="1"/>
          </p:cNvPicPr>
          <p:nvPr userDrawn="1"/>
        </p:nvPicPr>
        <p:blipFill>
          <a:blip r:embed="rId3" cstate="print"/>
          <a:srcRect t="37427" b="39181"/>
          <a:stretch>
            <a:fillRect/>
          </a:stretch>
        </p:blipFill>
        <p:spPr bwMode="auto">
          <a:xfrm>
            <a:off x="255271" y="381000"/>
            <a:ext cx="1497330" cy="35025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29E42-49D1-4CA9-9EDB-AFCEF446F5FF}" type="datetimeFigureOut">
              <a:rPr lang="en-US" smtClean="0"/>
              <a:pPr/>
              <a:t>5/7/2013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11707-2314-4C4A-B5BF-66F98026842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3" y="1904999"/>
            <a:ext cx="1807528" cy="5105401"/>
          </a:xfrm>
        </p:spPr>
        <p:txBody>
          <a:bodyPr vert="eaVert"/>
          <a:lstStyle>
            <a:lvl1pPr>
              <a:defRPr>
                <a:solidFill>
                  <a:srgbClr val="282B4C"/>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1904999"/>
            <a:ext cx="7301071" cy="5105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29E42-49D1-4CA9-9EDB-AFCEF446F5FF}" type="datetimeFigureOut">
              <a:rPr lang="en-US" smtClean="0"/>
              <a:pPr/>
              <a:t>5/7/2013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11707-2314-4C4A-B5BF-66F98026842F}" type="slidenum">
              <a:rPr lang="en-US" smtClean="0"/>
              <a:pPr/>
              <a:t>‹#›</a:t>
            </a:fld>
            <a:endParaRPr lang="en-US" dirty="0"/>
          </a:p>
        </p:txBody>
      </p:sp>
      <p:sp>
        <p:nvSpPr>
          <p:cNvPr id="7" name="Title 1"/>
          <p:cNvSpPr txBox="1">
            <a:spLocks/>
          </p:cNvSpPr>
          <p:nvPr userDrawn="1"/>
        </p:nvSpPr>
        <p:spPr>
          <a:xfrm>
            <a:off x="502920" y="0"/>
            <a:ext cx="9052560" cy="1066800"/>
          </a:xfrm>
          <a:prstGeom prst="rect">
            <a:avLst/>
          </a:prstGeom>
        </p:spPr>
        <p:txBody>
          <a:bodyPr vert="horz" lIns="101882" tIns="50941" rIns="101882" bIns="50941" rtlCol="0" anchor="ctr">
            <a:normAutofit/>
          </a:bodyPr>
          <a:lstStyle>
            <a:lvl1pPr>
              <a:defRPr sz="3600"/>
            </a:lvl1pPr>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66800"/>
          </a:xfrm>
        </p:spPr>
        <p:txBody>
          <a:bodyPr>
            <a:normAutofit/>
          </a:bodyPr>
          <a:lstStyle>
            <a:lvl1pPr>
              <a:defRPr sz="3600">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502920" y="1813560"/>
            <a:ext cx="9052560" cy="5273040"/>
          </a:xfrm>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29E42-49D1-4CA9-9EDB-AFCEF446F5FF}" type="datetimeFigureOut">
              <a:rPr lang="en-US" smtClean="0"/>
              <a:pPr/>
              <a:t>5/7/2013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11707-2314-4C4A-B5BF-66F98026842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solidFill>
                  <a:srgbClr val="282B4C"/>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rgbClr val="282B4C"/>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F29E42-49D1-4CA9-9EDB-AFCEF446F5FF}" type="datetimeFigureOut">
              <a:rPr lang="en-US" smtClean="0"/>
              <a:pPr/>
              <a:t>5/7/2013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11707-2314-4C4A-B5BF-66F98026842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a:p>
        </p:txBody>
      </p:sp>
      <p:sp>
        <p:nvSpPr>
          <p:cNvPr id="3" name="Content Placeholder 2"/>
          <p:cNvSpPr>
            <a:spLocks noGrp="1"/>
          </p:cNvSpPr>
          <p:nvPr>
            <p:ph sz="half" idx="1"/>
          </p:nvPr>
        </p:nvSpPr>
        <p:spPr>
          <a:xfrm>
            <a:off x="101282" y="1905000"/>
            <a:ext cx="4894738" cy="5814907"/>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905000"/>
            <a:ext cx="4894739" cy="5814907"/>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F29E42-49D1-4CA9-9EDB-AFCEF446F5FF}" type="datetimeFigureOut">
              <a:rPr lang="en-US" smtClean="0"/>
              <a:pPr/>
              <a:t>5/7/2013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311707-2314-4C4A-B5BF-66F98026842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66800"/>
          </a:xfrm>
        </p:spPr>
        <p:txBody>
          <a:bodyPr>
            <a:normAutofit/>
          </a:bodyPr>
          <a:lstStyle>
            <a:lvl1pPr>
              <a:defRPr sz="3600"/>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393805"/>
          </a:xfrm>
        </p:spPr>
        <p:txBody>
          <a:bodyPr anchor="b"/>
          <a:lstStyle>
            <a:lvl1pPr marL="0" indent="0">
              <a:buNone/>
              <a:defRPr sz="20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209800"/>
            <a:ext cx="4444207" cy="4876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393805"/>
          </a:xfrm>
        </p:spPr>
        <p:txBody>
          <a:bodyPr anchor="b"/>
          <a:lstStyle>
            <a:lvl1pPr marL="0" indent="0">
              <a:buNone/>
              <a:defRPr sz="20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209800"/>
            <a:ext cx="4445953" cy="4876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F29E42-49D1-4CA9-9EDB-AFCEF446F5FF}" type="datetimeFigureOut">
              <a:rPr lang="en-US" smtClean="0"/>
              <a:pPr/>
              <a:t>5/7/2013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311707-2314-4C4A-B5BF-66F98026842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F29E42-49D1-4CA9-9EDB-AFCEF446F5FF}" type="datetimeFigureOut">
              <a:rPr lang="en-US" smtClean="0"/>
              <a:pPr/>
              <a:t>5/7/2013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311707-2314-4C4A-B5BF-66F98026842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29E42-49D1-4CA9-9EDB-AFCEF446F5FF}" type="datetimeFigureOut">
              <a:rPr lang="en-US" smtClean="0"/>
              <a:pPr/>
              <a:t>5/7/2013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311707-2314-4C4A-B5BF-66F98026842F}" type="slidenum">
              <a:rPr lang="en-US" smtClean="0"/>
              <a:pPr/>
              <a:t>‹#›</a:t>
            </a:fld>
            <a:endParaRPr lang="en-US" dirty="0"/>
          </a:p>
        </p:txBody>
      </p:sp>
      <p:sp>
        <p:nvSpPr>
          <p:cNvPr id="16" name="Title 1"/>
          <p:cNvSpPr>
            <a:spLocks noGrp="1"/>
          </p:cNvSpPr>
          <p:nvPr>
            <p:ph type="title"/>
          </p:nvPr>
        </p:nvSpPr>
        <p:spPr>
          <a:xfrm>
            <a:off x="502920" y="0"/>
            <a:ext cx="9052560" cy="1066800"/>
          </a:xfrm>
        </p:spPr>
        <p:txBody>
          <a:bodyPr>
            <a:normAutofit/>
          </a:bodyPr>
          <a:lstStyle>
            <a:lvl1pPr>
              <a:defRPr sz="3600"/>
            </a:lvl1p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828800"/>
            <a:ext cx="3309144" cy="1066800"/>
          </a:xfrm>
        </p:spPr>
        <p:txBody>
          <a:bodyPr anchor="b"/>
          <a:lstStyle>
            <a:lvl1pPr algn="l">
              <a:defRPr sz="2200" b="1">
                <a:solidFill>
                  <a:srgbClr val="282B4C"/>
                </a:solidFill>
              </a:defRPr>
            </a:lvl1pPr>
          </a:lstStyle>
          <a:p>
            <a:r>
              <a:rPr lang="en-US" smtClean="0"/>
              <a:t>Click to edit Master title style</a:t>
            </a:r>
            <a:endParaRPr lang="en-US"/>
          </a:p>
        </p:txBody>
      </p:sp>
      <p:sp>
        <p:nvSpPr>
          <p:cNvPr id="3" name="Content Placeholder 2"/>
          <p:cNvSpPr>
            <a:spLocks noGrp="1"/>
          </p:cNvSpPr>
          <p:nvPr>
            <p:ph idx="1"/>
          </p:nvPr>
        </p:nvSpPr>
        <p:spPr>
          <a:xfrm>
            <a:off x="3932555" y="1828799"/>
            <a:ext cx="5622925" cy="5114185"/>
          </a:xfrm>
        </p:spPr>
        <p:txBody>
          <a:bodyPr>
            <a:normAutofit/>
          </a:bodyPr>
          <a:lstStyle>
            <a:lvl1pPr>
              <a:defRPr sz="2000"/>
            </a:lvl1pPr>
            <a:lvl2pPr>
              <a:defRPr sz="1800"/>
            </a:lvl2pPr>
            <a:lvl3pPr>
              <a:defRPr sz="1600"/>
            </a:lvl3pPr>
            <a:lvl4pPr>
              <a:defRPr sz="1400"/>
            </a:lvl4pPr>
            <a:lvl5pPr>
              <a:defRPr sz="14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2971799"/>
            <a:ext cx="3309144" cy="3971185"/>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9E42-49D1-4CA9-9EDB-AFCEF446F5FF}" type="datetimeFigureOut">
              <a:rPr lang="en-US" smtClean="0"/>
              <a:pPr/>
              <a:t>5/7/2013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311707-2314-4C4A-B5BF-66F98026842F}" type="slidenum">
              <a:rPr lang="en-US" smtClean="0"/>
              <a:pPr/>
              <a:t>‹#›</a:t>
            </a:fld>
            <a:endParaRPr lang="en-US" dirty="0"/>
          </a:p>
        </p:txBody>
      </p:sp>
      <p:sp>
        <p:nvSpPr>
          <p:cNvPr id="19" name="Title 1"/>
          <p:cNvSpPr txBox="1">
            <a:spLocks/>
          </p:cNvSpPr>
          <p:nvPr userDrawn="1"/>
        </p:nvSpPr>
        <p:spPr>
          <a:xfrm>
            <a:off x="502920" y="0"/>
            <a:ext cx="9052560" cy="1066800"/>
          </a:xfrm>
          <a:prstGeom prst="rect">
            <a:avLst/>
          </a:prstGeom>
        </p:spPr>
        <p:txBody>
          <a:bodyPr vert="horz" lIns="101882" tIns="50941" rIns="101882" bIns="50941" rtlCol="0" anchor="ctr">
            <a:normAutofit/>
          </a:bodyPr>
          <a:lstStyle>
            <a:lvl1pPr>
              <a:defRPr sz="3600"/>
            </a:lvl1pPr>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00" y="1828800"/>
            <a:ext cx="3291840" cy="1981200"/>
          </a:xfrm>
        </p:spPr>
        <p:txBody>
          <a:bodyPr anchor="b"/>
          <a:lstStyle>
            <a:lvl1pPr algn="l">
              <a:defRPr sz="2200" b="1">
                <a:solidFill>
                  <a:srgbClr val="282B4C"/>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4800" y="1828800"/>
            <a:ext cx="6035040" cy="52578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6400800" y="3886200"/>
            <a:ext cx="3276600" cy="3200400"/>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29E42-49D1-4CA9-9EDB-AFCEF446F5FF}" type="datetimeFigureOut">
              <a:rPr lang="en-US" smtClean="0"/>
              <a:pPr/>
              <a:t>5/7/2013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311707-2314-4C4A-B5BF-66F98026842F}" type="slidenum">
              <a:rPr lang="en-US" smtClean="0"/>
              <a:pPr/>
              <a:t>‹#›</a:t>
            </a:fld>
            <a:endParaRPr lang="en-US" dirty="0"/>
          </a:p>
        </p:txBody>
      </p:sp>
      <p:sp>
        <p:nvSpPr>
          <p:cNvPr id="19" name="Title 1"/>
          <p:cNvSpPr txBox="1">
            <a:spLocks/>
          </p:cNvSpPr>
          <p:nvPr userDrawn="1"/>
        </p:nvSpPr>
        <p:spPr>
          <a:xfrm>
            <a:off x="502920" y="0"/>
            <a:ext cx="9052560" cy="1066800"/>
          </a:xfrm>
          <a:prstGeom prst="rect">
            <a:avLst/>
          </a:prstGeom>
        </p:spPr>
        <p:txBody>
          <a:bodyPr vert="horz" lIns="101882" tIns="50941" rIns="101882" bIns="50941" rtlCol="0" anchor="ctr">
            <a:normAutofit/>
          </a:bodyPr>
          <a:lstStyle>
            <a:lvl1pPr>
              <a:defRPr sz="3600"/>
            </a:lvl1pPr>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p:nvSpPr>
        <p:spPr>
          <a:xfrm>
            <a:off x="0" y="0"/>
            <a:ext cx="10058400" cy="1066800"/>
          </a:xfrm>
          <a:prstGeom prst="rect">
            <a:avLst/>
          </a:prstGeom>
          <a:solidFill>
            <a:srgbClr val="224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600" dirty="0"/>
          </a:p>
        </p:txBody>
      </p:sp>
      <p:sp>
        <p:nvSpPr>
          <p:cNvPr id="19" name="Rectangle 18"/>
          <p:cNvSpPr/>
          <p:nvPr/>
        </p:nvSpPr>
        <p:spPr>
          <a:xfrm>
            <a:off x="0" y="1143000"/>
            <a:ext cx="10058400" cy="76200"/>
          </a:xfrm>
          <a:prstGeom prst="rect">
            <a:avLst/>
          </a:prstGeom>
          <a:solidFill>
            <a:srgbClr val="224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Pentagon 19"/>
          <p:cNvSpPr/>
          <p:nvPr/>
        </p:nvSpPr>
        <p:spPr>
          <a:xfrm>
            <a:off x="0" y="1295401"/>
            <a:ext cx="990600" cy="381000"/>
          </a:xfrm>
          <a:prstGeom prst="homePlate">
            <a:avLst/>
          </a:prstGeom>
          <a:solidFill>
            <a:srgbClr val="224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Chevron 20"/>
          <p:cNvSpPr/>
          <p:nvPr/>
        </p:nvSpPr>
        <p:spPr>
          <a:xfrm>
            <a:off x="914400" y="1295401"/>
            <a:ext cx="729073" cy="381000"/>
          </a:xfrm>
          <a:prstGeom prst="chevr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2" name="Chevron 21"/>
          <p:cNvSpPr/>
          <p:nvPr/>
        </p:nvSpPr>
        <p:spPr>
          <a:xfrm>
            <a:off x="2209801" y="1295401"/>
            <a:ext cx="1905000" cy="381000"/>
          </a:xfrm>
          <a:prstGeom prst="chevron">
            <a:avLst/>
          </a:prstGeom>
          <a:solidFill>
            <a:srgbClr val="224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3" name="Chevron 22"/>
          <p:cNvSpPr/>
          <p:nvPr/>
        </p:nvSpPr>
        <p:spPr>
          <a:xfrm>
            <a:off x="4038600" y="1295401"/>
            <a:ext cx="1117914" cy="381000"/>
          </a:xfrm>
          <a:prstGeom prst="chevr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4" name="Chevron 23"/>
          <p:cNvSpPr/>
          <p:nvPr/>
        </p:nvSpPr>
        <p:spPr>
          <a:xfrm>
            <a:off x="5062127" y="1295401"/>
            <a:ext cx="729073" cy="381000"/>
          </a:xfrm>
          <a:prstGeom prst="chevr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5" name="Chevron 24"/>
          <p:cNvSpPr/>
          <p:nvPr/>
        </p:nvSpPr>
        <p:spPr>
          <a:xfrm>
            <a:off x="6367713" y="1295401"/>
            <a:ext cx="3081087" cy="381000"/>
          </a:xfrm>
          <a:prstGeom prst="chevron">
            <a:avLst/>
          </a:prstGeom>
          <a:solidFill>
            <a:srgbClr val="2244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8" name="Chevron 27"/>
          <p:cNvSpPr/>
          <p:nvPr/>
        </p:nvSpPr>
        <p:spPr>
          <a:xfrm>
            <a:off x="1556927" y="1295401"/>
            <a:ext cx="729073" cy="381000"/>
          </a:xfrm>
          <a:prstGeom prst="chevr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9" name="Chevron 28"/>
          <p:cNvSpPr/>
          <p:nvPr/>
        </p:nvSpPr>
        <p:spPr>
          <a:xfrm>
            <a:off x="5715000" y="1295401"/>
            <a:ext cx="729073" cy="381000"/>
          </a:xfrm>
          <a:prstGeom prst="chevr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0" name="Chevron 29"/>
          <p:cNvSpPr/>
          <p:nvPr/>
        </p:nvSpPr>
        <p:spPr>
          <a:xfrm>
            <a:off x="9372600" y="1295401"/>
            <a:ext cx="685800" cy="381000"/>
          </a:xfrm>
          <a:prstGeom prst="chevr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 name="Title Placeholder 1"/>
          <p:cNvSpPr>
            <a:spLocks noGrp="1"/>
          </p:cNvSpPr>
          <p:nvPr>
            <p:ph type="title"/>
          </p:nvPr>
        </p:nvSpPr>
        <p:spPr>
          <a:xfrm>
            <a:off x="502920" y="0"/>
            <a:ext cx="9052560" cy="10668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B7F29E42-49D1-4CA9-9EDB-AFCEF446F5FF}" type="datetimeFigureOut">
              <a:rPr lang="en-US" smtClean="0"/>
              <a:pPr/>
              <a:t>5/7/2013</a:t>
            </a:fld>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10311707-2314-4C4A-B5BF-66F9802684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3600" kern="1200">
          <a:solidFill>
            <a:schemeClr val="bg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rgbClr val="282B4C"/>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rgbClr val="282B4C"/>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rgbClr val="282B4C"/>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rgbClr val="282B4C"/>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rgbClr val="282B4C"/>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podaac.jpl.nasa.gov/" TargetMode="External"/><Relationship Id="rId13" Type="http://schemas.openxmlformats.org/officeDocument/2006/relationships/image" Target="../media/image28.png"/><Relationship Id="rId3" Type="http://schemas.openxmlformats.org/officeDocument/2006/relationships/hyperlink" Target="http://www.nceas.ucsb.edu/GlobalMarine/impacts" TargetMode="External"/><Relationship Id="rId7" Type="http://schemas.openxmlformats.org/officeDocument/2006/relationships/hyperlink" Target="http://glovis.usgs.gov/" TargetMode="External"/><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earthexplorer.usgs.gov/" TargetMode="External"/><Relationship Id="rId11" Type="http://schemas.openxmlformats.org/officeDocument/2006/relationships/image" Target="../media/image26.png"/><Relationship Id="rId5" Type="http://schemas.openxmlformats.org/officeDocument/2006/relationships/hyperlink" Target="http://landsatlook.usgs.gov/" TargetMode="External"/><Relationship Id="rId10" Type="http://schemas.openxmlformats.org/officeDocument/2006/relationships/image" Target="../media/image25.png"/><Relationship Id="rId4" Type="http://schemas.openxmlformats.org/officeDocument/2006/relationships/hyperlink" Target="http://ladsweb.nascom.nasa.gov/" TargetMode="External"/><Relationship Id="rId9" Type="http://schemas.openxmlformats.org/officeDocument/2006/relationships/hyperlink" Target="http://www.oscar.noa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losone.org/article/info:doi/10.1371/journal.pone.0040583?imageURI=info:doi/10.1371/" TargetMode="External"/><Relationship Id="rId7" Type="http://schemas.openxmlformats.org/officeDocument/2006/relationships/hyperlink" Target="http://www.earthzine.org/2011/08/10/implementing-nasa-remote-sensing-to-protect-and-monitor-our-waterways/" TargetMode="External"/><Relationship Id="rId2" Type="http://schemas.openxmlformats.org/officeDocument/2006/relationships/hyperlink" Target="http://develop.larc.nasa.gov/IE/aboutIE.html" TargetMode="External"/><Relationship Id="rId1" Type="http://schemas.openxmlformats.org/officeDocument/2006/relationships/slideLayout" Target="../slideLayouts/slideLayout2.xml"/><Relationship Id="rId6" Type="http://schemas.openxmlformats.org/officeDocument/2006/relationships/hyperlink" Target="http://www.nianet.org/NIA/media/photo-gallery/Remote-Sensing-Monitoring-of-Pumice-Rafts-in-the-Pacific-Ocean.pdf" TargetMode="External"/><Relationship Id="rId5" Type="http://schemas.openxmlformats.org/officeDocument/2006/relationships/hyperlink" Target="http://adsabs.harvard.edu/abs/2011AGUFM.V44C..04C" TargetMode="External"/><Relationship Id="rId4" Type="http://schemas.openxmlformats.org/officeDocument/2006/relationships/hyperlink" Target="http://news.yahoo.com/source-mysterious-pumice-raft-pacific-found-nasa-says-061029144.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theatlantic.com/infocus/2011/06/volcanic-ash-and-pumice-from-puyehue/100088/" TargetMode="External"/><Relationship Id="rId3" Type="http://schemas.openxmlformats.org/officeDocument/2006/relationships/hyperlink" Target="http://www.volcano.si.edu/world/volcano.cfm?vnum=0402-005" TargetMode="External"/><Relationship Id="rId7" Type="http://schemas.openxmlformats.org/officeDocument/2006/relationships/hyperlink" Target="http://winds.jpl.nasa.gov/missions/seawinds/index.cfm" TargetMode="External"/><Relationship Id="rId2" Type="http://schemas.openxmlformats.org/officeDocument/2006/relationships/hyperlink" Target="http://www.volcano.si.edu/world/vol_extra.cfm?name=Tonga_Pumice" TargetMode="External"/><Relationship Id="rId1" Type="http://schemas.openxmlformats.org/officeDocument/2006/relationships/slideLayout" Target="../slideLayouts/slideLayout2.xml"/><Relationship Id="rId6" Type="http://schemas.openxmlformats.org/officeDocument/2006/relationships/hyperlink" Target="http://en.wikipedia.org/wiki/Pumice_raft" TargetMode="External"/><Relationship Id="rId5" Type="http://schemas.openxmlformats.org/officeDocument/2006/relationships/hyperlink" Target="http://www.nasa.gov/mission_pages/ostm/overview/index.html" TargetMode="External"/><Relationship Id="rId4" Type="http://schemas.openxmlformats.org/officeDocument/2006/relationships/hyperlink" Target="http://earthobservatory.nasa.gov/IOTD/view.php?id=7884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23000" r="-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743200"/>
            <a:ext cx="8549640" cy="1905000"/>
          </a:xfrm>
        </p:spPr>
        <p:txBody>
          <a:bodyPr>
            <a:normAutofit/>
          </a:bodyPr>
          <a:lstStyle/>
          <a:p>
            <a:r>
              <a:rPr lang="en-US" sz="4400" dirty="0" smtClean="0">
                <a:effectLst>
                  <a:outerShdw blurRad="38100" dist="38100" dir="2700000" algn="tl">
                    <a:srgbClr val="000000">
                      <a:alpha val="43137"/>
                    </a:srgbClr>
                  </a:outerShdw>
                </a:effectLst>
              </a:rPr>
              <a:t>Predicting Pumice Raft Trajectories</a:t>
            </a:r>
            <a:endParaRPr lang="en-US" sz="4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08760" y="5410200"/>
            <a:ext cx="7040880" cy="2209800"/>
          </a:xfrm>
        </p:spPr>
        <p:txBody>
          <a:bodyPr>
            <a:normAutofit/>
          </a:bodyPr>
          <a:lstStyle/>
          <a:p>
            <a:r>
              <a:rPr lang="en-US" sz="2000" dirty="0" smtClean="0">
                <a:effectLst>
                  <a:outerShdw blurRad="38100" dist="38100" dir="2700000" algn="tl">
                    <a:srgbClr val="000000">
                      <a:alpha val="43137"/>
                    </a:srgbClr>
                  </a:outerShdw>
                </a:effectLst>
              </a:rPr>
              <a:t>Michael Bender, Pennsylvania State University</a:t>
            </a:r>
          </a:p>
          <a:p>
            <a:r>
              <a:rPr lang="en-US" sz="2000" dirty="0" smtClean="0">
                <a:effectLst>
                  <a:outerShdw blurRad="38100" dist="38100" dir="2700000" algn="tl">
                    <a:srgbClr val="000000">
                      <a:alpha val="43137"/>
                    </a:srgbClr>
                  </a:outerShdw>
                </a:effectLst>
              </a:rPr>
              <a:t>Advisor: </a:t>
            </a:r>
          </a:p>
          <a:p>
            <a:r>
              <a:rPr lang="en-US" sz="2000" dirty="0" smtClean="0">
                <a:effectLst>
                  <a:outerShdw blurRad="38100" dist="38100" dir="2700000" algn="tl">
                    <a:srgbClr val="000000">
                      <a:alpha val="43137"/>
                    </a:srgbClr>
                  </a:outerShdw>
                </a:effectLst>
              </a:rPr>
              <a:t>Dr. Jay Parrish, Pennsylvania State University</a:t>
            </a:r>
          </a:p>
        </p:txBody>
      </p:sp>
      <p:sp>
        <p:nvSpPr>
          <p:cNvPr id="21" name="Title 1"/>
          <p:cNvSpPr txBox="1">
            <a:spLocks/>
          </p:cNvSpPr>
          <p:nvPr/>
        </p:nvSpPr>
        <p:spPr>
          <a:xfrm>
            <a:off x="762000" y="4495800"/>
            <a:ext cx="8549640" cy="914400"/>
          </a:xfrm>
          <a:prstGeom prst="rect">
            <a:avLst/>
          </a:prstGeom>
        </p:spPr>
        <p:txBody>
          <a:bodyPr vert="horz" lIns="101882" tIns="50941" rIns="101882" bIns="50941" rtlCol="0" anchor="ctr">
            <a:normAutofit/>
          </a:bodyPr>
          <a:lstStyle/>
          <a:p>
            <a:pPr marL="0" marR="0" lvl="0" indent="0" algn="ctr" defTabSz="1018824" rtl="0" eaLnBrk="1" fontAlgn="auto" latinLnBrk="0" hangingPunct="1">
              <a:lnSpc>
                <a:spcPct val="100000"/>
              </a:lnSpc>
              <a:spcBef>
                <a:spcPct val="0"/>
              </a:spcBef>
              <a:spcAft>
                <a:spcPts val="0"/>
              </a:spcAft>
              <a:buClrTx/>
              <a:buSzTx/>
              <a:buFontTx/>
              <a:buNone/>
              <a:tabLst/>
              <a:defRPr/>
            </a:pPr>
            <a:r>
              <a:rPr lang="en-US" sz="3200" dirty="0" smtClean="0">
                <a:solidFill>
                  <a:srgbClr val="282B4C"/>
                </a:solidFill>
                <a:effectLst>
                  <a:outerShdw blurRad="38100" dist="38100" dir="2700000" algn="tl">
                    <a:srgbClr val="000000">
                      <a:alpha val="43137"/>
                    </a:srgbClr>
                  </a:outerShdw>
                </a:effectLst>
                <a:latin typeface="+mj-lt"/>
                <a:ea typeface="+mj-ea"/>
                <a:cs typeface="+mj-cs"/>
              </a:rPr>
              <a:t>Langley Research Center (LaRC)</a:t>
            </a:r>
            <a:endParaRPr kumimoji="0" lang="en-US" sz="3200" b="0" i="0" u="none" strike="noStrike" kern="1200" cap="none" spc="0" normalizeH="0" baseline="0" noProof="0" dirty="0" smtClean="0">
              <a:ln>
                <a:noFill/>
              </a:ln>
              <a:solidFill>
                <a:srgbClr val="282B4C"/>
              </a:solidFill>
              <a:effectLst>
                <a:outerShdw blurRad="38100" dist="38100" dir="2700000" algn="tl">
                  <a:srgbClr val="000000">
                    <a:alpha val="43137"/>
                  </a:srgbClr>
                </a:outerShdw>
              </a:effectLst>
              <a:uLnTx/>
              <a:uFillTx/>
              <a:latin typeface="+mj-lt"/>
              <a:ea typeface="+mj-ea"/>
              <a:cs typeface="+mj-cs"/>
            </a:endParaRPr>
          </a:p>
        </p:txBody>
      </p:sp>
      <p:sp>
        <p:nvSpPr>
          <p:cNvPr id="22" name="Title 1"/>
          <p:cNvSpPr txBox="1">
            <a:spLocks/>
          </p:cNvSpPr>
          <p:nvPr/>
        </p:nvSpPr>
        <p:spPr>
          <a:xfrm>
            <a:off x="762000" y="1752600"/>
            <a:ext cx="8549640" cy="1143000"/>
          </a:xfrm>
          <a:prstGeom prst="rect">
            <a:avLst/>
          </a:prstGeom>
        </p:spPr>
        <p:txBody>
          <a:bodyPr vert="horz" lIns="101882" tIns="50941" rIns="101882" bIns="50941" rtlCol="0" anchor="ctr">
            <a:normAutofit/>
          </a:bodyPr>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282B4C"/>
                </a:solidFill>
                <a:effectLst>
                  <a:outerShdw blurRad="38100" dist="38100" dir="2700000" algn="tl">
                    <a:srgbClr val="000000">
                      <a:alpha val="43137"/>
                    </a:srgbClr>
                  </a:outerShdw>
                </a:effectLst>
                <a:uLnTx/>
                <a:uFillTx/>
                <a:latin typeface="+mj-lt"/>
                <a:ea typeface="+mj-ea"/>
                <a:cs typeface="+mj-cs"/>
              </a:rPr>
              <a:t>South Pacific Oceans</a:t>
            </a:r>
          </a:p>
        </p:txBody>
      </p:sp>
      <p:grpSp>
        <p:nvGrpSpPr>
          <p:cNvPr id="10" name="Group 9"/>
          <p:cNvGrpSpPr/>
          <p:nvPr/>
        </p:nvGrpSpPr>
        <p:grpSpPr>
          <a:xfrm>
            <a:off x="3886200" y="6705600"/>
            <a:ext cx="2297277" cy="838200"/>
            <a:chOff x="4114800" y="6705600"/>
            <a:chExt cx="2297277" cy="838200"/>
          </a:xfrm>
        </p:grpSpPr>
        <p:pic>
          <p:nvPicPr>
            <p:cNvPr id="9" name="Picture 12" descr="https://encrypted-tbn3.gstatic.com/images?q=tbn:ANd9GcSo2P4NWmzx5LunBxayJvDHsgO6O5M0SW7U4sE_0JaalfENoOck4w"/>
            <p:cNvPicPr>
              <a:picLocks noChangeAspect="1" noChangeArrowheads="1"/>
            </p:cNvPicPr>
            <p:nvPr/>
          </p:nvPicPr>
          <p:blipFill>
            <a:blip r:embed="rId4" cstate="print"/>
            <a:srcRect/>
            <a:stretch>
              <a:fillRect/>
            </a:stretch>
          </p:blipFill>
          <p:spPr bwMode="auto">
            <a:xfrm>
              <a:off x="5562600" y="6705600"/>
              <a:ext cx="849477" cy="838200"/>
            </a:xfrm>
            <a:prstGeom prst="rect">
              <a:avLst/>
            </a:prstGeom>
            <a:noFill/>
          </p:spPr>
        </p:pic>
        <p:pic>
          <p:nvPicPr>
            <p:cNvPr id="9218" name="Picture 2" descr="http://www.onlinebusinessdegree.org/wp-content/uploads/2012/09/penn-state-world-campus-logo.jpg"/>
            <p:cNvPicPr>
              <a:picLocks noChangeAspect="1" noChangeArrowheads="1"/>
            </p:cNvPicPr>
            <p:nvPr/>
          </p:nvPicPr>
          <p:blipFill>
            <a:blip r:embed="rId5" cstate="print"/>
            <a:srcRect/>
            <a:stretch>
              <a:fillRect/>
            </a:stretch>
          </p:blipFill>
          <p:spPr bwMode="auto">
            <a:xfrm>
              <a:off x="4114800" y="6705600"/>
              <a:ext cx="1447800" cy="827314"/>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t>Sea Shipping Lanes</a:t>
            </a:r>
          </a:p>
          <a:p>
            <a:pPr lvl="1"/>
            <a:r>
              <a:rPr lang="en-US" dirty="0" smtClean="0"/>
              <a:t>Raster product with values ranging from 0 to 1,158</a:t>
            </a:r>
          </a:p>
          <a:p>
            <a:pPr lvl="1"/>
            <a:r>
              <a:rPr lang="en-US" dirty="0" smtClean="0"/>
              <a:t>Data collected from October 2004 to October 2005</a:t>
            </a:r>
          </a:p>
          <a:p>
            <a:pPr lvl="1"/>
            <a:r>
              <a:rPr lang="en-US" dirty="0" smtClean="0"/>
              <a:t>Collected as part of the World Meteorological Organization Voluntary Observing Ships Scheme</a:t>
            </a:r>
          </a:p>
          <a:p>
            <a:pPr lvl="1"/>
            <a:r>
              <a:rPr lang="en-US" dirty="0" smtClean="0"/>
              <a:t>All stationary and single point ship data removed</a:t>
            </a:r>
          </a:p>
          <a:p>
            <a:pPr lvl="1"/>
            <a:r>
              <a:rPr lang="en-US" dirty="0" smtClean="0"/>
              <a:t>Connected all mobile ship data</a:t>
            </a:r>
          </a:p>
          <a:p>
            <a:pPr lvl="1"/>
            <a:r>
              <a:rPr lang="en-US" dirty="0" smtClean="0"/>
              <a:t>Removed those crossing land</a:t>
            </a:r>
          </a:p>
          <a:p>
            <a:pPr lvl="1"/>
            <a:r>
              <a:rPr lang="en-US" dirty="0" smtClean="0"/>
              <a:t>Buffered tracks to 1km</a:t>
            </a:r>
          </a:p>
          <a:p>
            <a:pPr lvl="1"/>
            <a:r>
              <a:rPr lang="en-US" dirty="0" smtClean="0"/>
              <a:t>Summed overlapping </a:t>
            </a:r>
            <a:br>
              <a:rPr lang="en-US" dirty="0" smtClean="0"/>
            </a:br>
            <a:r>
              <a:rPr lang="en-US" dirty="0" smtClean="0"/>
              <a:t>ship tracks</a:t>
            </a:r>
          </a:p>
          <a:p>
            <a:endParaRPr lang="en-US" dirty="0" smtClean="0"/>
          </a:p>
        </p:txBody>
      </p:sp>
      <p:pic>
        <p:nvPicPr>
          <p:cNvPr id="2051" name="Picture 3"/>
          <p:cNvPicPr>
            <a:picLocks noChangeAspect="1" noChangeArrowheads="1"/>
          </p:cNvPicPr>
          <p:nvPr/>
        </p:nvPicPr>
        <p:blipFill>
          <a:blip r:embed="rId3" cstate="print"/>
          <a:srcRect l="21875" t="29688" r="6875" b="25781"/>
          <a:stretch>
            <a:fillRect/>
          </a:stretch>
        </p:blipFill>
        <p:spPr bwMode="auto">
          <a:xfrm>
            <a:off x="5334000" y="5334000"/>
            <a:ext cx="4572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lnSpcReduction="10000"/>
          </a:bodyPr>
          <a:lstStyle/>
          <a:p>
            <a:r>
              <a:rPr lang="en-US" dirty="0" smtClean="0"/>
              <a:t>Data Acquisition</a:t>
            </a:r>
          </a:p>
          <a:p>
            <a:pPr lvl="1"/>
            <a:r>
              <a:rPr lang="en-US" dirty="0" smtClean="0"/>
              <a:t>Sea Shipping Lanes</a:t>
            </a:r>
          </a:p>
          <a:p>
            <a:pPr lvl="2"/>
            <a:r>
              <a:rPr lang="en-US" dirty="0" smtClean="0">
                <a:hlinkClick r:id="rId3"/>
              </a:rPr>
              <a:t>http://www.nceas.ucsb.edu/GlobalMarine/impacts</a:t>
            </a:r>
            <a:endParaRPr lang="en-US" dirty="0" smtClean="0"/>
          </a:p>
          <a:p>
            <a:pPr lvl="1"/>
            <a:r>
              <a:rPr lang="en-US" dirty="0" smtClean="0"/>
              <a:t>MODIS</a:t>
            </a:r>
          </a:p>
          <a:p>
            <a:pPr lvl="2"/>
            <a:r>
              <a:rPr lang="en-US" dirty="0" smtClean="0">
                <a:hlinkClick r:id="rId4"/>
              </a:rPr>
              <a:t>http://ladsweb.nascom.nasa.gov/</a:t>
            </a:r>
            <a:endParaRPr lang="en-US" dirty="0" smtClean="0"/>
          </a:p>
          <a:p>
            <a:pPr lvl="1"/>
            <a:r>
              <a:rPr lang="en-US" dirty="0" err="1" smtClean="0"/>
              <a:t>Landsat</a:t>
            </a:r>
            <a:endParaRPr lang="en-US" dirty="0" smtClean="0"/>
          </a:p>
          <a:p>
            <a:pPr lvl="2"/>
            <a:r>
              <a:rPr lang="en-US" dirty="0" smtClean="0">
                <a:hlinkClick r:id="rId5"/>
              </a:rPr>
              <a:t>http://landsatlook.usgs.gov/</a:t>
            </a:r>
            <a:endParaRPr lang="en-US" dirty="0" smtClean="0"/>
          </a:p>
          <a:p>
            <a:pPr lvl="2"/>
            <a:r>
              <a:rPr lang="en-US" dirty="0" smtClean="0">
                <a:hlinkClick r:id="rId6"/>
              </a:rPr>
              <a:t>http://earthexplorer.usgs.gov/</a:t>
            </a:r>
            <a:endParaRPr lang="en-US" dirty="0" smtClean="0"/>
          </a:p>
          <a:p>
            <a:pPr lvl="2"/>
            <a:r>
              <a:rPr lang="en-US" dirty="0" smtClean="0">
                <a:hlinkClick r:id="rId7"/>
              </a:rPr>
              <a:t>http://glovis.usgs.gov/</a:t>
            </a:r>
            <a:endParaRPr lang="en-US" dirty="0" smtClean="0"/>
          </a:p>
          <a:p>
            <a:pPr lvl="1"/>
            <a:r>
              <a:rPr lang="en-US" dirty="0" smtClean="0"/>
              <a:t>Poseidon/</a:t>
            </a:r>
            <a:r>
              <a:rPr lang="en-US" dirty="0" err="1" smtClean="0"/>
              <a:t>Seawinds</a:t>
            </a:r>
            <a:endParaRPr lang="en-US" dirty="0" smtClean="0"/>
          </a:p>
          <a:p>
            <a:pPr lvl="2"/>
            <a:r>
              <a:rPr lang="en-US" dirty="0" smtClean="0"/>
              <a:t>Physical Oceanography Distributed Active Archive Center (PODAAC) </a:t>
            </a:r>
            <a:r>
              <a:rPr lang="en-US" dirty="0" smtClean="0">
                <a:hlinkClick r:id="rId8"/>
              </a:rPr>
              <a:t>http://podaac.jpl.nasa.gov/</a:t>
            </a:r>
            <a:endParaRPr lang="en-US" dirty="0" smtClean="0"/>
          </a:p>
          <a:p>
            <a:pPr lvl="2"/>
            <a:r>
              <a:rPr lang="en-US" dirty="0" smtClean="0"/>
              <a:t>Ocean Surface Current Analysis – Real time (OSCAR) </a:t>
            </a:r>
            <a:r>
              <a:rPr lang="en-US" dirty="0" smtClean="0">
                <a:hlinkClick r:id="rId9"/>
              </a:rPr>
              <a:t>http://www.oscar.noaa.gov/</a:t>
            </a:r>
            <a:endParaRPr lang="en-US" dirty="0" smtClean="0"/>
          </a:p>
        </p:txBody>
      </p:sp>
      <p:pic>
        <p:nvPicPr>
          <p:cNvPr id="2050" name="Picture 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8382000" y="1828800"/>
            <a:ext cx="1514475" cy="15348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191249" y="3178044"/>
            <a:ext cx="1647825" cy="1416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7620000" y="4038600"/>
            <a:ext cx="2286000"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382000" y="5943600"/>
            <a:ext cx="1450848" cy="145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lnSpcReduction="10000"/>
          </a:bodyPr>
          <a:lstStyle/>
          <a:p>
            <a:r>
              <a:rPr lang="en-US" dirty="0" smtClean="0"/>
              <a:t>Data Processing</a:t>
            </a:r>
          </a:p>
          <a:p>
            <a:pPr lvl="1"/>
            <a:r>
              <a:rPr lang="en-US" dirty="0" smtClean="0"/>
              <a:t>MODIS/</a:t>
            </a:r>
            <a:r>
              <a:rPr lang="en-US" dirty="0" err="1" smtClean="0"/>
              <a:t>Landsat</a:t>
            </a:r>
            <a:endParaRPr lang="en-US" dirty="0" smtClean="0"/>
          </a:p>
          <a:p>
            <a:pPr lvl="2"/>
            <a:r>
              <a:rPr lang="en-US" dirty="0" smtClean="0"/>
              <a:t>Utilize previously derived spectral signature of pumice</a:t>
            </a:r>
          </a:p>
          <a:p>
            <a:pPr lvl="2"/>
            <a:r>
              <a:rPr lang="en-US" dirty="0" smtClean="0"/>
              <a:t>Identify pumice spread over duration following eruption</a:t>
            </a:r>
          </a:p>
          <a:p>
            <a:pPr lvl="2"/>
            <a:r>
              <a:rPr lang="en-US" dirty="0" smtClean="0"/>
              <a:t>Create a binary classification raster for each volcano where each pixel represents the presence or absence of the subject pumice raft over time</a:t>
            </a:r>
          </a:p>
          <a:p>
            <a:pPr lvl="1"/>
            <a:r>
              <a:rPr lang="en-US" dirty="0" smtClean="0"/>
              <a:t>Poseidon/</a:t>
            </a:r>
            <a:r>
              <a:rPr lang="en-US" dirty="0" err="1" smtClean="0"/>
              <a:t>Seawinds</a:t>
            </a:r>
            <a:endParaRPr lang="en-US" dirty="0" smtClean="0"/>
          </a:p>
          <a:p>
            <a:pPr lvl="2"/>
            <a:r>
              <a:rPr lang="en-US" dirty="0" smtClean="0"/>
              <a:t>Utilize pre-existing algorithm to determine currents from collected altimeter data</a:t>
            </a:r>
          </a:p>
          <a:p>
            <a:pPr lvl="2"/>
            <a:r>
              <a:rPr lang="en-US" dirty="0" smtClean="0"/>
              <a:t>Process to determine currents and winds in the area </a:t>
            </a:r>
            <a:br>
              <a:rPr lang="en-US" dirty="0" smtClean="0"/>
            </a:br>
            <a:r>
              <a:rPr lang="en-US" dirty="0" smtClean="0"/>
              <a:t>of subject volcanoes</a:t>
            </a:r>
          </a:p>
          <a:p>
            <a:pPr lvl="2"/>
            <a:r>
              <a:rPr lang="en-US" dirty="0" smtClean="0"/>
              <a:t>Create predictive raster indicating </a:t>
            </a:r>
            <a:br>
              <a:rPr lang="en-US" dirty="0" smtClean="0"/>
            </a:br>
            <a:r>
              <a:rPr lang="en-US" dirty="0" smtClean="0"/>
              <a:t>direction and spread of pumice from </a:t>
            </a:r>
            <a:br>
              <a:rPr lang="en-US" dirty="0" smtClean="0"/>
            </a:br>
            <a:r>
              <a:rPr lang="en-US" dirty="0" smtClean="0"/>
              <a:t>eruption (may resemble hurricane map)</a:t>
            </a:r>
          </a:p>
        </p:txBody>
      </p:sp>
      <p:pic>
        <p:nvPicPr>
          <p:cNvPr id="5" name="Picture 4" descr="http://2.bp.blogspot.com/_r8GjWqN6cvM/SomEVPOePMI/AAAAAAAAGLQ/IY4QTIhxF3I/s320/hurricane-bill-projected-path.jpg"/>
          <p:cNvPicPr/>
          <p:nvPr/>
        </p:nvPicPr>
        <p:blipFill>
          <a:blip r:embed="rId3" cstate="print"/>
          <a:srcRect/>
          <a:stretch>
            <a:fillRect/>
          </a:stretch>
        </p:blipFill>
        <p:spPr bwMode="auto">
          <a:xfrm>
            <a:off x="7010400" y="5640978"/>
            <a:ext cx="280035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t>Data Processing</a:t>
            </a:r>
          </a:p>
          <a:p>
            <a:pPr lvl="1"/>
            <a:r>
              <a:rPr lang="en-US" dirty="0" smtClean="0"/>
              <a:t>Document processes used to build and prepare the datasets</a:t>
            </a:r>
          </a:p>
          <a:p>
            <a:pPr lvl="2"/>
            <a:r>
              <a:rPr lang="en-US" dirty="0" smtClean="0"/>
              <a:t>Provide step-by-step methodology to repeat process for worldwide risk areas</a:t>
            </a:r>
          </a:p>
          <a:p>
            <a:pPr lvl="2"/>
            <a:r>
              <a:rPr lang="en-US" dirty="0" smtClean="0"/>
              <a:t>Identify and document best-practices, limitations, and lessons-learned in the process as they occur</a:t>
            </a:r>
          </a:p>
          <a:p>
            <a:pPr lvl="1"/>
            <a:r>
              <a:rPr lang="en-US" dirty="0" smtClean="0"/>
              <a:t>Incorporate sea shipping lanes</a:t>
            </a:r>
          </a:p>
          <a:p>
            <a:pPr lvl="2"/>
            <a:r>
              <a:rPr lang="en-US" dirty="0" smtClean="0"/>
              <a:t>Only minor processing should </a:t>
            </a:r>
            <a:br>
              <a:rPr lang="en-US" dirty="0" smtClean="0"/>
            </a:br>
            <a:r>
              <a:rPr lang="en-US" dirty="0" smtClean="0"/>
              <a:t>be required</a:t>
            </a:r>
          </a:p>
          <a:p>
            <a:pPr lvl="2"/>
            <a:r>
              <a:rPr lang="en-US" dirty="0" smtClean="0"/>
              <a:t>Ensure that this raster file lines </a:t>
            </a:r>
            <a:br>
              <a:rPr lang="en-US" dirty="0" smtClean="0"/>
            </a:br>
            <a:r>
              <a:rPr lang="en-US" dirty="0" smtClean="0"/>
              <a:t>up correctly with all others in the </a:t>
            </a:r>
            <a:br>
              <a:rPr lang="en-US" dirty="0" smtClean="0"/>
            </a:br>
            <a:r>
              <a:rPr lang="en-US" dirty="0" smtClean="0"/>
              <a:t>project</a:t>
            </a:r>
          </a:p>
        </p:txBody>
      </p:sp>
      <p:grpSp>
        <p:nvGrpSpPr>
          <p:cNvPr id="11" name="Group 10"/>
          <p:cNvGrpSpPr/>
          <p:nvPr/>
        </p:nvGrpSpPr>
        <p:grpSpPr>
          <a:xfrm>
            <a:off x="6179494" y="4445913"/>
            <a:ext cx="3726506" cy="2793087"/>
            <a:chOff x="6179494" y="4445913"/>
            <a:chExt cx="3726506" cy="2793087"/>
          </a:xfrm>
        </p:grpSpPr>
        <p:pic>
          <p:nvPicPr>
            <p:cNvPr id="1028" name="Picture 4" descr="http://pcraster.geo.uu.nl/documentation/pcrman/figures/stack.gif"/>
            <p:cNvPicPr>
              <a:picLocks noChangeAspect="1" noChangeArrowheads="1"/>
            </p:cNvPicPr>
            <p:nvPr/>
          </p:nvPicPr>
          <p:blipFill>
            <a:blip r:embed="rId3" cstate="print"/>
            <a:srcRect/>
            <a:stretch>
              <a:fillRect/>
            </a:stretch>
          </p:blipFill>
          <p:spPr bwMode="auto">
            <a:xfrm>
              <a:off x="6188767" y="4648200"/>
              <a:ext cx="3717233" cy="2590800"/>
            </a:xfrm>
            <a:prstGeom prst="rect">
              <a:avLst/>
            </a:prstGeom>
            <a:noFill/>
          </p:spPr>
        </p:pic>
        <p:sp>
          <p:nvSpPr>
            <p:cNvPr id="7" name="TextBox 6"/>
            <p:cNvSpPr txBox="1"/>
            <p:nvPr/>
          </p:nvSpPr>
          <p:spPr>
            <a:xfrm>
              <a:off x="6179494" y="4797623"/>
              <a:ext cx="526106" cy="307777"/>
            </a:xfrm>
            <a:prstGeom prst="rect">
              <a:avLst/>
            </a:prstGeom>
            <a:solidFill>
              <a:schemeClr val="bg1"/>
            </a:solidFill>
          </p:spPr>
          <p:txBody>
            <a:bodyPr wrap="none" rtlCol="0">
              <a:spAutoFit/>
            </a:bodyPr>
            <a:lstStyle/>
            <a:p>
              <a:r>
                <a:rPr lang="en-US" sz="1400" b="1" dirty="0" smtClean="0">
                  <a:solidFill>
                    <a:srgbClr val="282B4C"/>
                  </a:solidFill>
                </a:rPr>
                <a:t>Cell</a:t>
              </a:r>
              <a:endParaRPr lang="en-US" sz="1400" b="1" dirty="0">
                <a:solidFill>
                  <a:srgbClr val="282B4C"/>
                </a:solidFill>
              </a:endParaRPr>
            </a:p>
          </p:txBody>
        </p:sp>
        <p:sp>
          <p:nvSpPr>
            <p:cNvPr id="8" name="TextBox 7"/>
            <p:cNvSpPr txBox="1"/>
            <p:nvPr/>
          </p:nvSpPr>
          <p:spPr>
            <a:xfrm>
              <a:off x="9105895" y="5257800"/>
              <a:ext cx="718145" cy="430887"/>
            </a:xfrm>
            <a:prstGeom prst="rect">
              <a:avLst/>
            </a:prstGeom>
            <a:solidFill>
              <a:schemeClr val="bg1"/>
            </a:solidFill>
          </p:spPr>
          <p:txBody>
            <a:bodyPr wrap="none" lIns="0" tIns="0" rIns="0" bIns="0" rtlCol="0">
              <a:spAutoFit/>
            </a:bodyPr>
            <a:lstStyle/>
            <a:p>
              <a:pPr algn="ctr"/>
              <a:r>
                <a:rPr lang="en-US" sz="1400" b="1" dirty="0" smtClean="0">
                  <a:solidFill>
                    <a:srgbClr val="282B4C"/>
                  </a:solidFill>
                </a:rPr>
                <a:t>Currents</a:t>
              </a:r>
            </a:p>
            <a:p>
              <a:pPr algn="ctr"/>
              <a:r>
                <a:rPr lang="en-US" sz="1400" b="1" dirty="0" smtClean="0">
                  <a:solidFill>
                    <a:srgbClr val="282B4C"/>
                  </a:solidFill>
                </a:rPr>
                <a:t>&amp; Winds</a:t>
              </a:r>
              <a:endParaRPr lang="en-US" sz="1400" b="1" dirty="0">
                <a:solidFill>
                  <a:srgbClr val="282B4C"/>
                </a:solidFill>
              </a:endParaRPr>
            </a:p>
          </p:txBody>
        </p:sp>
        <p:sp>
          <p:nvSpPr>
            <p:cNvPr id="9" name="TextBox 8"/>
            <p:cNvSpPr txBox="1"/>
            <p:nvPr/>
          </p:nvSpPr>
          <p:spPr>
            <a:xfrm>
              <a:off x="9079595" y="4445913"/>
              <a:ext cx="750205" cy="430887"/>
            </a:xfrm>
            <a:prstGeom prst="rect">
              <a:avLst/>
            </a:prstGeom>
            <a:solidFill>
              <a:schemeClr val="bg1"/>
            </a:solidFill>
          </p:spPr>
          <p:txBody>
            <a:bodyPr wrap="none" lIns="0" tIns="0" rIns="0" bIns="0" rtlCol="0">
              <a:spAutoFit/>
            </a:bodyPr>
            <a:lstStyle/>
            <a:p>
              <a:pPr algn="ctr"/>
              <a:r>
                <a:rPr lang="en-US" sz="1400" b="1" dirty="0" smtClean="0">
                  <a:solidFill>
                    <a:srgbClr val="282B4C"/>
                  </a:solidFill>
                </a:rPr>
                <a:t>Shipping</a:t>
              </a:r>
            </a:p>
            <a:p>
              <a:pPr algn="ctr"/>
              <a:r>
                <a:rPr lang="en-US" sz="1400" b="1" dirty="0" smtClean="0">
                  <a:solidFill>
                    <a:srgbClr val="282B4C"/>
                  </a:solidFill>
                </a:rPr>
                <a:t>Lanes</a:t>
              </a:r>
              <a:endParaRPr lang="en-US" sz="1400" b="1" dirty="0">
                <a:solidFill>
                  <a:srgbClr val="282B4C"/>
                </a:solidFill>
              </a:endParaRPr>
            </a:p>
          </p:txBody>
        </p:sp>
        <p:sp>
          <p:nvSpPr>
            <p:cNvPr id="10" name="TextBox 9"/>
            <p:cNvSpPr txBox="1"/>
            <p:nvPr/>
          </p:nvSpPr>
          <p:spPr>
            <a:xfrm>
              <a:off x="9102781" y="6046113"/>
              <a:ext cx="650819" cy="430887"/>
            </a:xfrm>
            <a:prstGeom prst="rect">
              <a:avLst/>
            </a:prstGeom>
            <a:solidFill>
              <a:schemeClr val="bg1"/>
            </a:solidFill>
          </p:spPr>
          <p:txBody>
            <a:bodyPr wrap="none" lIns="0" tIns="0" rIns="0" bIns="0" rtlCol="0">
              <a:spAutoFit/>
            </a:bodyPr>
            <a:lstStyle/>
            <a:p>
              <a:pPr algn="ctr"/>
              <a:r>
                <a:rPr lang="en-US" sz="1400" b="1" dirty="0" smtClean="0">
                  <a:solidFill>
                    <a:srgbClr val="282B4C"/>
                  </a:solidFill>
                </a:rPr>
                <a:t>Pumice</a:t>
              </a:r>
            </a:p>
            <a:p>
              <a:pPr algn="ctr"/>
              <a:r>
                <a:rPr lang="en-US" sz="1400" b="1" dirty="0" smtClean="0">
                  <a:solidFill>
                    <a:srgbClr val="282B4C"/>
                  </a:solidFill>
                </a:rPr>
                <a:t>Rafts</a:t>
              </a:r>
              <a:endParaRPr lang="en-US" sz="1400" b="1" dirty="0">
                <a:solidFill>
                  <a:srgbClr val="282B4C"/>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t>Data Analysis</a:t>
            </a:r>
          </a:p>
          <a:p>
            <a:pPr lvl="1"/>
            <a:r>
              <a:rPr lang="en-US" dirty="0" smtClean="0"/>
              <a:t>Analyze predictive pumice dispersal map against binary classification raster</a:t>
            </a:r>
          </a:p>
          <a:p>
            <a:pPr lvl="2"/>
            <a:r>
              <a:rPr lang="en-US" dirty="0" smtClean="0"/>
              <a:t>Determine accuracy of predictive map</a:t>
            </a:r>
          </a:p>
          <a:p>
            <a:pPr lvl="2"/>
            <a:r>
              <a:rPr lang="en-US" dirty="0" smtClean="0"/>
              <a:t>Identify contributing influences to errors and correct if possible</a:t>
            </a:r>
          </a:p>
          <a:p>
            <a:pPr lvl="1"/>
            <a:r>
              <a:rPr lang="en-US" dirty="0" smtClean="0"/>
              <a:t>Four Possible outcomes:</a:t>
            </a:r>
          </a:p>
        </p:txBody>
      </p:sp>
      <p:graphicFrame>
        <p:nvGraphicFramePr>
          <p:cNvPr id="4" name="Table 3"/>
          <p:cNvGraphicFramePr>
            <a:graphicFrameLocks noGrp="1"/>
          </p:cNvGraphicFramePr>
          <p:nvPr/>
        </p:nvGraphicFramePr>
        <p:xfrm>
          <a:off x="1600200" y="4876800"/>
          <a:ext cx="6705600" cy="1935480"/>
        </p:xfrm>
        <a:graphic>
          <a:graphicData uri="http://schemas.openxmlformats.org/drawingml/2006/table">
            <a:tbl>
              <a:tblPr firstRow="1" bandRow="1">
                <a:tableStyleId>{5940675A-B579-460E-94D1-54222C63F5DA}</a:tableStyleId>
              </a:tblPr>
              <a:tblGrid>
                <a:gridCol w="2235200"/>
                <a:gridCol w="2235200"/>
                <a:gridCol w="2235200"/>
              </a:tblGrid>
              <a:tr h="533400">
                <a:tc>
                  <a:txBody>
                    <a:bodyPr/>
                    <a:lstStyle/>
                    <a:p>
                      <a:r>
                        <a:rPr lang="en-US" dirty="0" smtClean="0">
                          <a:solidFill>
                            <a:srgbClr val="282B4C"/>
                          </a:solidFill>
                        </a:rPr>
                        <a:t>Pumice</a:t>
                      </a:r>
                      <a:endParaRPr lang="en-US" dirty="0">
                        <a:solidFill>
                          <a:srgbClr val="282B4C"/>
                        </a:solidFill>
                      </a:endParaRPr>
                    </a:p>
                  </a:txBody>
                  <a:tcPr>
                    <a:solidFill>
                      <a:schemeClr val="bg1">
                        <a:lumMod val="85000"/>
                      </a:schemeClr>
                    </a:solidFill>
                  </a:tcPr>
                </a:tc>
                <a:tc>
                  <a:txBody>
                    <a:bodyPr/>
                    <a:lstStyle/>
                    <a:p>
                      <a:r>
                        <a:rPr lang="en-US" dirty="0" smtClean="0">
                          <a:solidFill>
                            <a:srgbClr val="282B4C"/>
                          </a:solidFill>
                        </a:rPr>
                        <a:t>Predicted</a:t>
                      </a:r>
                      <a:endParaRPr lang="en-US" dirty="0">
                        <a:solidFill>
                          <a:srgbClr val="282B4C"/>
                        </a:solidFill>
                      </a:endParaRPr>
                    </a:p>
                  </a:txBody>
                  <a:tcPr>
                    <a:solidFill>
                      <a:schemeClr val="bg1">
                        <a:lumMod val="85000"/>
                      </a:schemeClr>
                    </a:solidFill>
                  </a:tcPr>
                </a:tc>
                <a:tc>
                  <a:txBody>
                    <a:bodyPr/>
                    <a:lstStyle/>
                    <a:p>
                      <a:r>
                        <a:rPr lang="en-US" dirty="0" smtClean="0">
                          <a:solidFill>
                            <a:srgbClr val="282B4C"/>
                          </a:solidFill>
                        </a:rPr>
                        <a:t>Not Predicted</a:t>
                      </a:r>
                      <a:endParaRPr lang="en-US" dirty="0">
                        <a:solidFill>
                          <a:srgbClr val="282B4C"/>
                        </a:solidFill>
                      </a:endParaRPr>
                    </a:p>
                  </a:txBody>
                  <a:tcPr>
                    <a:solidFill>
                      <a:schemeClr val="bg1">
                        <a:lumMod val="85000"/>
                      </a:schemeClr>
                    </a:solidFill>
                  </a:tcPr>
                </a:tc>
              </a:tr>
              <a:tr h="370840">
                <a:tc>
                  <a:txBody>
                    <a:bodyPr/>
                    <a:lstStyle/>
                    <a:p>
                      <a:r>
                        <a:rPr lang="en-US" dirty="0" smtClean="0">
                          <a:solidFill>
                            <a:srgbClr val="282B4C"/>
                          </a:solidFill>
                        </a:rPr>
                        <a:t>Observed</a:t>
                      </a:r>
                      <a:endParaRPr lang="en-US" dirty="0">
                        <a:solidFill>
                          <a:srgbClr val="282B4C"/>
                        </a:solidFill>
                      </a:endParaRPr>
                    </a:p>
                  </a:txBody>
                  <a:tcPr>
                    <a:solidFill>
                      <a:schemeClr val="bg1">
                        <a:lumMod val="85000"/>
                      </a:schemeClr>
                    </a:solidFill>
                  </a:tcPr>
                </a:tc>
                <a:tc>
                  <a:txBody>
                    <a:bodyPr/>
                    <a:lstStyle/>
                    <a:p>
                      <a:r>
                        <a:rPr lang="en-US" dirty="0" smtClean="0">
                          <a:solidFill>
                            <a:srgbClr val="282B4C"/>
                          </a:solidFill>
                        </a:rPr>
                        <a:t>Positive Outcome</a:t>
                      </a:r>
                      <a:endParaRPr lang="en-US" dirty="0">
                        <a:solidFill>
                          <a:srgbClr val="282B4C"/>
                        </a:solidFill>
                      </a:endParaRPr>
                    </a:p>
                  </a:txBody>
                  <a:tcPr/>
                </a:tc>
                <a:tc>
                  <a:txBody>
                    <a:bodyPr/>
                    <a:lstStyle/>
                    <a:p>
                      <a:r>
                        <a:rPr lang="en-US" dirty="0" smtClean="0">
                          <a:solidFill>
                            <a:srgbClr val="282B4C"/>
                          </a:solidFill>
                        </a:rPr>
                        <a:t>Negative Outcome</a:t>
                      </a:r>
                      <a:endParaRPr lang="en-US" dirty="0">
                        <a:solidFill>
                          <a:srgbClr val="282B4C"/>
                        </a:solidFill>
                      </a:endParaRPr>
                    </a:p>
                  </a:txBody>
                  <a:tcPr/>
                </a:tc>
              </a:tr>
              <a:tr h="370840">
                <a:tc>
                  <a:txBody>
                    <a:bodyPr/>
                    <a:lstStyle/>
                    <a:p>
                      <a:r>
                        <a:rPr lang="en-US" dirty="0" smtClean="0">
                          <a:solidFill>
                            <a:srgbClr val="282B4C"/>
                          </a:solidFill>
                        </a:rPr>
                        <a:t>Not Observed</a:t>
                      </a:r>
                      <a:endParaRPr lang="en-US" dirty="0">
                        <a:solidFill>
                          <a:srgbClr val="282B4C"/>
                        </a:solidFill>
                      </a:endParaRPr>
                    </a:p>
                  </a:txBody>
                  <a:tcPr>
                    <a:solidFill>
                      <a:schemeClr val="bg1">
                        <a:lumMod val="85000"/>
                      </a:schemeClr>
                    </a:solidFill>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dirty="0" smtClean="0">
                          <a:solidFill>
                            <a:srgbClr val="282B4C"/>
                          </a:solidFill>
                        </a:rPr>
                        <a:t>Negative Outcome</a:t>
                      </a:r>
                    </a:p>
                  </a:txBody>
                  <a:tcP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dirty="0" smtClean="0">
                          <a:solidFill>
                            <a:srgbClr val="282B4C"/>
                          </a:solidFill>
                        </a:rPr>
                        <a:t>Positive Outcome</a:t>
                      </a: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dirty="0" smtClean="0"/>
              <a:t>Data Analysis</a:t>
            </a:r>
          </a:p>
          <a:p>
            <a:pPr lvl="1"/>
            <a:r>
              <a:rPr lang="en-US" dirty="0" smtClean="0"/>
              <a:t>Document and weigh processes used for predictive analysis</a:t>
            </a:r>
          </a:p>
          <a:p>
            <a:pPr lvl="2"/>
            <a:r>
              <a:rPr lang="en-US" dirty="0" smtClean="0"/>
              <a:t>Identify limitations and best practices</a:t>
            </a:r>
          </a:p>
          <a:p>
            <a:pPr lvl="2"/>
            <a:r>
              <a:rPr lang="en-US" dirty="0" smtClean="0"/>
              <a:t>Provide defined methodology for universal application</a:t>
            </a:r>
          </a:p>
          <a:p>
            <a:pPr lvl="1"/>
            <a:r>
              <a:rPr lang="en-US" dirty="0" smtClean="0"/>
              <a:t>Analyze predictive pumice dispersal map against sea shipping lanes</a:t>
            </a:r>
          </a:p>
          <a:p>
            <a:pPr lvl="2"/>
            <a:r>
              <a:rPr lang="en-US" dirty="0" smtClean="0"/>
              <a:t>Identify shipping lanes affected and resulting ports</a:t>
            </a:r>
          </a:p>
          <a:p>
            <a:pPr lvl="2"/>
            <a:r>
              <a:rPr lang="en-US" dirty="0" smtClean="0"/>
              <a:t>Provide final product identifying “at-risk” areas.</a:t>
            </a:r>
          </a:p>
          <a:p>
            <a:pPr lv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lnSpcReduction="10000"/>
          </a:bodyPr>
          <a:lstStyle/>
          <a:p>
            <a:r>
              <a:rPr lang="en-US" dirty="0" smtClean="0"/>
              <a:t>NASA DEVELOP National Program</a:t>
            </a:r>
          </a:p>
          <a:p>
            <a:pPr lvl="1"/>
            <a:r>
              <a:rPr lang="en-US" dirty="0" smtClean="0"/>
              <a:t>Summer 2013 term: June 3</a:t>
            </a:r>
            <a:r>
              <a:rPr lang="en-US" baseline="30000" dirty="0" smtClean="0"/>
              <a:t>rd</a:t>
            </a:r>
            <a:r>
              <a:rPr lang="en-US" dirty="0" smtClean="0"/>
              <a:t> to August 9</a:t>
            </a:r>
            <a:r>
              <a:rPr lang="en-US" baseline="30000" dirty="0" smtClean="0"/>
              <a:t>th</a:t>
            </a:r>
          </a:p>
          <a:p>
            <a:pPr lvl="2"/>
            <a:r>
              <a:rPr lang="en-US" dirty="0" smtClean="0"/>
              <a:t>Week 3: Project Summary Rough Draft</a:t>
            </a:r>
          </a:p>
          <a:p>
            <a:pPr lvl="2"/>
            <a:r>
              <a:rPr lang="en-US" dirty="0" smtClean="0"/>
              <a:t>Week 4: VPS Submission Wave 1 (Storyboard &amp; project details)</a:t>
            </a:r>
            <a:r>
              <a:rPr lang="en-US" dirty="0" smtClean="0">
                <a:solidFill>
                  <a:srgbClr val="FF0000"/>
                </a:solidFill>
              </a:rPr>
              <a:t>*</a:t>
            </a:r>
            <a:endParaRPr lang="en-US" dirty="0" smtClean="0"/>
          </a:p>
          <a:p>
            <a:pPr lvl="2"/>
            <a:r>
              <a:rPr lang="en-US" dirty="0" smtClean="0"/>
              <a:t>Week 5: Tech Paper Rough Draft</a:t>
            </a:r>
          </a:p>
          <a:p>
            <a:pPr lvl="2"/>
            <a:r>
              <a:rPr lang="en-US" dirty="0" smtClean="0"/>
              <a:t>Week 6: PPT Rough Draft</a:t>
            </a:r>
          </a:p>
          <a:p>
            <a:pPr lvl="2"/>
            <a:r>
              <a:rPr lang="en-US" dirty="0" smtClean="0"/>
              <a:t>Week 7: Poster Rough Draft</a:t>
            </a:r>
          </a:p>
          <a:p>
            <a:pPr lvl="2"/>
            <a:r>
              <a:rPr lang="en-US" dirty="0" smtClean="0"/>
              <a:t>Week 8: Project Summary Final Draft</a:t>
            </a:r>
            <a:r>
              <a:rPr lang="en-US" dirty="0" smtClean="0">
                <a:solidFill>
                  <a:srgbClr val="FF0000"/>
                </a:solidFill>
              </a:rPr>
              <a:t>*</a:t>
            </a:r>
          </a:p>
          <a:p>
            <a:pPr lvl="2"/>
            <a:r>
              <a:rPr lang="en-US" dirty="0" smtClean="0"/>
              <a:t>Week 9: VPS Submission Wave 2 (Video &amp; Full Transcript)</a:t>
            </a:r>
            <a:r>
              <a:rPr lang="en-US" dirty="0" smtClean="0">
                <a:solidFill>
                  <a:srgbClr val="FF0000"/>
                </a:solidFill>
              </a:rPr>
              <a:t>*</a:t>
            </a:r>
            <a:endParaRPr lang="en-US" dirty="0" smtClean="0"/>
          </a:p>
          <a:p>
            <a:pPr lvl="2"/>
            <a:r>
              <a:rPr lang="en-US" dirty="0" smtClean="0"/>
              <a:t>Week 9: Final Poster</a:t>
            </a:r>
            <a:r>
              <a:rPr lang="en-US" dirty="0" smtClean="0">
                <a:solidFill>
                  <a:srgbClr val="FF0000"/>
                </a:solidFill>
              </a:rPr>
              <a:t> *</a:t>
            </a:r>
            <a:endParaRPr lang="en-US" dirty="0" smtClean="0"/>
          </a:p>
          <a:p>
            <a:pPr lvl="2"/>
            <a:r>
              <a:rPr lang="en-US" dirty="0" smtClean="0"/>
              <a:t>Week 9: Final PPT Presentation w/Speaker Notes</a:t>
            </a:r>
            <a:r>
              <a:rPr lang="en-US" dirty="0" smtClean="0">
                <a:solidFill>
                  <a:srgbClr val="FF0000"/>
                </a:solidFill>
              </a:rPr>
              <a:t> *</a:t>
            </a:r>
            <a:endParaRPr lang="en-US" dirty="0" smtClean="0"/>
          </a:p>
          <a:p>
            <a:pPr lvl="2"/>
            <a:r>
              <a:rPr lang="en-US" dirty="0" smtClean="0"/>
              <a:t>Week 10: Tech Paper Final Draft</a:t>
            </a:r>
            <a:r>
              <a:rPr lang="en-US" dirty="0" smtClean="0">
                <a:solidFill>
                  <a:srgbClr val="FF0000"/>
                </a:solidFill>
              </a:rPr>
              <a:t> *</a:t>
            </a:r>
            <a:endParaRPr lang="en-US" dirty="0" smtClean="0"/>
          </a:p>
          <a:p>
            <a:pPr lvl="2"/>
            <a:r>
              <a:rPr lang="en-US" dirty="0" smtClean="0"/>
              <a:t>Week 10: Brochure Deliverables</a:t>
            </a:r>
            <a:r>
              <a:rPr lang="en-US" dirty="0" smtClean="0">
                <a:solidFill>
                  <a:srgbClr val="FF0000"/>
                </a:solidFill>
              </a:rPr>
              <a:t> *</a:t>
            </a:r>
            <a:endParaRPr lang="en-US" baseline="30000" dirty="0" smtClean="0"/>
          </a:p>
          <a:p>
            <a:pPr lvl="1"/>
            <a:r>
              <a:rPr lang="en-US" dirty="0" smtClean="0"/>
              <a:t>Summer Close-out presentations: August 8</a:t>
            </a:r>
            <a:r>
              <a:rPr lang="en-US" baseline="30000" dirty="0" smtClean="0"/>
              <a:t>th</a:t>
            </a:r>
          </a:p>
        </p:txBody>
      </p:sp>
      <p:sp>
        <p:nvSpPr>
          <p:cNvPr id="5" name="TextBox 4"/>
          <p:cNvSpPr txBox="1"/>
          <p:nvPr/>
        </p:nvSpPr>
        <p:spPr>
          <a:xfrm>
            <a:off x="8001000" y="7162800"/>
            <a:ext cx="1806905" cy="400110"/>
          </a:xfrm>
          <a:prstGeom prst="rect">
            <a:avLst/>
          </a:prstGeom>
          <a:noFill/>
        </p:spPr>
        <p:txBody>
          <a:bodyPr wrap="none" rtlCol="0">
            <a:spAutoFit/>
          </a:bodyPr>
          <a:lstStyle/>
          <a:p>
            <a:r>
              <a:rPr lang="en-US" dirty="0" smtClean="0">
                <a:solidFill>
                  <a:srgbClr val="FF0000"/>
                </a:solidFill>
              </a:rPr>
              <a:t>*</a:t>
            </a:r>
            <a:r>
              <a:rPr lang="en-US" dirty="0" smtClean="0">
                <a:solidFill>
                  <a:srgbClr val="282B4C"/>
                </a:solidFill>
              </a:rPr>
              <a:t>Deliverables</a:t>
            </a:r>
            <a:endParaRPr lang="en-US" dirty="0">
              <a:solidFill>
                <a:srgbClr val="282B4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Results &amp; Discussion</a:t>
            </a:r>
            <a:endParaRPr lang="en-US" dirty="0"/>
          </a:p>
        </p:txBody>
      </p:sp>
      <p:sp>
        <p:nvSpPr>
          <p:cNvPr id="3" name="Content Placeholder 2"/>
          <p:cNvSpPr>
            <a:spLocks noGrp="1"/>
          </p:cNvSpPr>
          <p:nvPr>
            <p:ph idx="1"/>
          </p:nvPr>
        </p:nvSpPr>
        <p:spPr/>
        <p:txBody>
          <a:bodyPr>
            <a:normAutofit fontScale="92500"/>
          </a:bodyPr>
          <a:lstStyle/>
          <a:p>
            <a:r>
              <a:rPr lang="en-US" dirty="0" smtClean="0"/>
              <a:t>Anticipated Results</a:t>
            </a:r>
          </a:p>
          <a:p>
            <a:pPr lvl="1"/>
            <a:r>
              <a:rPr lang="en-US" dirty="0" smtClean="0"/>
              <a:t>An understanding  of the influences of currents on ocean surface debris and the effects on surrounding populations</a:t>
            </a:r>
          </a:p>
          <a:p>
            <a:r>
              <a:rPr lang="en-US" dirty="0" smtClean="0"/>
              <a:t>Discussion</a:t>
            </a:r>
          </a:p>
          <a:p>
            <a:pPr lvl="1"/>
            <a:r>
              <a:rPr lang="en-US" dirty="0" smtClean="0"/>
              <a:t>Information can be used to predict where pumice rafts might have the greatest impact, and what areas of the world might be at risk from future volcanic raft formations</a:t>
            </a:r>
          </a:p>
          <a:p>
            <a:pPr lvl="1"/>
            <a:r>
              <a:rPr lang="en-US" dirty="0" smtClean="0"/>
              <a:t>Future work</a:t>
            </a:r>
          </a:p>
          <a:p>
            <a:pPr lvl="2"/>
            <a:r>
              <a:rPr lang="en-US" dirty="0" smtClean="0"/>
              <a:t>Refine predictions by identifying other possible influences</a:t>
            </a:r>
          </a:p>
          <a:p>
            <a:pPr lvl="2"/>
            <a:r>
              <a:rPr lang="en-US" dirty="0" smtClean="0"/>
              <a:t>Incorporate timelines and speed of travel</a:t>
            </a:r>
          </a:p>
          <a:p>
            <a:pPr lvl="2"/>
            <a:r>
              <a:rPr lang="en-US" dirty="0" smtClean="0"/>
              <a:t>Develop variable probability profile as distance increases from source</a:t>
            </a:r>
          </a:p>
          <a:p>
            <a:pPr lvl="2"/>
            <a:r>
              <a:rPr lang="en-US" dirty="0" smtClean="0"/>
              <a:t>Automate near real-time alerts and monitoring based on most current data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chorCtr="0">
            <a:normAutofit/>
          </a:bodyPr>
          <a:lstStyle/>
          <a:p>
            <a:pPr algn="ctr">
              <a:buNone/>
            </a:pPr>
            <a:r>
              <a:rPr lang="en-US" sz="6000" dirty="0" smtClean="0"/>
              <a:t>Questions?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0.gstatic.com/images?q=tbn:ANd9GcT1HfDzPqXJu6QuebYbGDldvKMjw5bEW-vsGG0cc7gm32SIBeSO"/>
          <p:cNvPicPr>
            <a:picLocks noChangeAspect="1" noChangeArrowheads="1"/>
          </p:cNvPicPr>
          <p:nvPr/>
        </p:nvPicPr>
        <p:blipFill>
          <a:blip r:embed="rId3" cstate="print"/>
          <a:srcRect/>
          <a:stretch>
            <a:fillRect/>
          </a:stretch>
        </p:blipFill>
        <p:spPr bwMode="auto">
          <a:xfrm>
            <a:off x="8467725" y="2137044"/>
            <a:ext cx="1438275" cy="987156"/>
          </a:xfrm>
          <a:prstGeom prst="rect">
            <a:avLst/>
          </a:prstGeom>
          <a:noFill/>
        </p:spPr>
      </p:pic>
      <p:sp>
        <p:nvSpPr>
          <p:cNvPr id="2" name="Title 1"/>
          <p:cNvSpPr>
            <a:spLocks noGrp="1"/>
          </p:cNvSpPr>
          <p:nvPr>
            <p:ph type="title"/>
          </p:nvPr>
        </p:nvSpPr>
        <p:spPr/>
        <p:txBody>
          <a:bodyPr/>
          <a:lstStyle/>
          <a:p>
            <a:r>
              <a:rPr lang="en-US" dirty="0" smtClean="0"/>
              <a:t>Acknowledgements &amp; References</a:t>
            </a:r>
          </a:p>
        </p:txBody>
      </p:sp>
      <p:sp>
        <p:nvSpPr>
          <p:cNvPr id="3" name="Content Placeholder 2"/>
          <p:cNvSpPr>
            <a:spLocks noGrp="1"/>
          </p:cNvSpPr>
          <p:nvPr>
            <p:ph idx="1"/>
          </p:nvPr>
        </p:nvSpPr>
        <p:spPr/>
        <p:txBody>
          <a:bodyPr>
            <a:noAutofit/>
          </a:bodyPr>
          <a:lstStyle/>
          <a:p>
            <a:r>
              <a:rPr lang="en-US" sz="2400" dirty="0" smtClean="0"/>
              <a:t>Thanks to Dr. Jay Parrish for his advice and direction!</a:t>
            </a:r>
            <a:endParaRPr lang="en-US" sz="2400" dirty="0" smtClean="0">
              <a:sym typeface="Wingdings" pitchFamily="2" charset="2"/>
            </a:endParaRPr>
          </a:p>
          <a:p>
            <a:endParaRPr lang="en-US" sz="2400" dirty="0" smtClean="0">
              <a:sym typeface="Wingdings" pitchFamily="2" charset="2"/>
            </a:endParaRPr>
          </a:p>
          <a:p>
            <a:r>
              <a:rPr lang="en-US" sz="2400" dirty="0" smtClean="0">
                <a:sym typeface="Wingdings" pitchFamily="2" charset="2"/>
              </a:rPr>
              <a:t>Thanks to everyone with </a:t>
            </a:r>
            <a:r>
              <a:rPr lang="en-US" sz="2400" dirty="0" smtClean="0"/>
              <a:t>NASA DEVELOP National Program at Langley Research Center for sponsoring me, letting me bounce ideas of them, and just letting me hang out.</a:t>
            </a:r>
          </a:p>
          <a:p>
            <a:pPr lvl="1"/>
            <a:r>
              <a:rPr lang="en-US" sz="2000" dirty="0" smtClean="0"/>
              <a:t>Mike Ruiz, DEVELOP Program Manager</a:t>
            </a:r>
          </a:p>
          <a:p>
            <a:pPr lvl="1"/>
            <a:r>
              <a:rPr lang="en-US" sz="2000" dirty="0" smtClean="0"/>
              <a:t>Lindsay Rogers, Assistant Program Manager</a:t>
            </a:r>
          </a:p>
          <a:p>
            <a:pPr lvl="1"/>
            <a:r>
              <a:rPr lang="en-US" sz="2000" dirty="0" smtClean="0"/>
              <a:t>Dr. Kenton Ross, National Science Advisor</a:t>
            </a:r>
          </a:p>
          <a:p>
            <a:pPr lvl="1"/>
            <a:r>
              <a:rPr lang="en-US" sz="2000" dirty="0" smtClean="0"/>
              <a:t>Lauren Childs, National Lead</a:t>
            </a:r>
          </a:p>
          <a:p>
            <a:pPr lvl="1"/>
            <a:r>
              <a:rPr lang="en-US" sz="2000" dirty="0" smtClean="0"/>
              <a:t>Jamie Favors, Deputy National Lead</a:t>
            </a:r>
          </a:p>
          <a:p>
            <a:pPr lvl="1"/>
            <a:r>
              <a:rPr lang="en-US" sz="2000" dirty="0" smtClean="0"/>
              <a:t>Kelsey Rooks, Langley Center Lead</a:t>
            </a:r>
          </a:p>
          <a:p>
            <a:pPr lvl="1"/>
            <a:r>
              <a:rPr lang="en-US" sz="2000" dirty="0" err="1" smtClean="0"/>
              <a:t>Quinten</a:t>
            </a:r>
            <a:r>
              <a:rPr lang="en-US" sz="2000" dirty="0" smtClean="0"/>
              <a:t> Geddes, Assistant Center Lead</a:t>
            </a:r>
          </a:p>
          <a:p>
            <a:pPr lvl="1"/>
            <a:r>
              <a:rPr lang="en-US" sz="2000" dirty="0" smtClean="0"/>
              <a:t>The Spring 2013 Oregon Health and Air </a:t>
            </a:r>
            <a:br>
              <a:rPr lang="en-US" sz="2000" dirty="0" smtClean="0"/>
            </a:br>
            <a:r>
              <a:rPr lang="en-US" sz="2000" dirty="0" smtClean="0"/>
              <a:t>Quality Team</a:t>
            </a:r>
          </a:p>
        </p:txBody>
      </p:sp>
      <p:pic>
        <p:nvPicPr>
          <p:cNvPr id="6146" name="Picture 2" descr="http://upload.wikimedia.org/wikipedia/en/a/ac/NASA_DEVELOP_National_Program_logo,_full_color,_2013.jpg"/>
          <p:cNvPicPr>
            <a:picLocks noChangeAspect="1" noChangeArrowheads="1"/>
          </p:cNvPicPr>
          <p:nvPr/>
        </p:nvPicPr>
        <p:blipFill>
          <a:blip r:embed="rId4" cstate="print"/>
          <a:srcRect/>
          <a:stretch>
            <a:fillRect/>
          </a:stretch>
        </p:blipFill>
        <p:spPr bwMode="auto">
          <a:xfrm>
            <a:off x="7086600" y="4419600"/>
            <a:ext cx="2552700" cy="25527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0"/>
            <a:ext cx="9052560" cy="1066800"/>
          </a:xfrm>
        </p:spPr>
        <p:txBody>
          <a:bodyPr/>
          <a:lstStyle/>
          <a:p>
            <a:r>
              <a:rPr lang="en-US" dirty="0" smtClean="0"/>
              <a:t>Outline</a:t>
            </a:r>
            <a:endParaRPr lang="en-US" dirty="0"/>
          </a:p>
        </p:txBody>
      </p:sp>
      <p:sp>
        <p:nvSpPr>
          <p:cNvPr id="3" name="Content Placeholder 2"/>
          <p:cNvSpPr>
            <a:spLocks noGrp="1"/>
          </p:cNvSpPr>
          <p:nvPr>
            <p:ph idx="1"/>
          </p:nvPr>
        </p:nvSpPr>
        <p:spPr>
          <a:xfrm>
            <a:off x="502920" y="1813560"/>
            <a:ext cx="9052560" cy="5273040"/>
          </a:xfrm>
        </p:spPr>
        <p:txBody>
          <a:bodyPr>
            <a:noAutofit/>
          </a:bodyPr>
          <a:lstStyle/>
          <a:p>
            <a:r>
              <a:rPr lang="en-US" sz="2400" dirty="0" smtClean="0">
                <a:solidFill>
                  <a:srgbClr val="000000"/>
                </a:solidFill>
              </a:rPr>
              <a:t>Community Concerns</a:t>
            </a:r>
          </a:p>
          <a:p>
            <a:pPr lvl="1"/>
            <a:r>
              <a:rPr lang="en-US" sz="2000" dirty="0" smtClean="0"/>
              <a:t>Home Reef, Tonga</a:t>
            </a:r>
          </a:p>
          <a:p>
            <a:pPr lvl="1"/>
            <a:r>
              <a:rPr lang="en-US" sz="2000" dirty="0" smtClean="0"/>
              <a:t>Havre Seamount, New Zealand</a:t>
            </a:r>
          </a:p>
          <a:p>
            <a:r>
              <a:rPr lang="en-US" sz="2400" dirty="0" smtClean="0"/>
              <a:t>Project Objectives</a:t>
            </a:r>
          </a:p>
          <a:p>
            <a:r>
              <a:rPr lang="en-US" sz="2400" dirty="0" smtClean="0"/>
              <a:t>Methodology</a:t>
            </a:r>
          </a:p>
          <a:p>
            <a:pPr lvl="1"/>
            <a:r>
              <a:rPr lang="en-US" sz="2000" dirty="0" smtClean="0"/>
              <a:t>Earth Observations</a:t>
            </a:r>
          </a:p>
          <a:p>
            <a:pPr lvl="1"/>
            <a:r>
              <a:rPr lang="en-US" sz="2000" dirty="0" smtClean="0"/>
              <a:t>Data Acquisition</a:t>
            </a:r>
          </a:p>
          <a:p>
            <a:pPr lvl="1"/>
            <a:r>
              <a:rPr lang="en-US" sz="2000" dirty="0" smtClean="0"/>
              <a:t>Data Processing</a:t>
            </a:r>
          </a:p>
          <a:p>
            <a:pPr lvl="1"/>
            <a:r>
              <a:rPr lang="en-US" sz="2000" dirty="0" smtClean="0"/>
              <a:t>Data Analysis</a:t>
            </a:r>
          </a:p>
          <a:p>
            <a:r>
              <a:rPr lang="en-US" sz="2400" dirty="0" smtClean="0"/>
              <a:t>Timeline</a:t>
            </a:r>
          </a:p>
          <a:p>
            <a:r>
              <a:rPr lang="en-US" sz="2400" dirty="0" smtClean="0"/>
              <a:t>Anticipated Results &amp; Discussion</a:t>
            </a:r>
          </a:p>
          <a:p>
            <a:r>
              <a:rPr lang="en-US" sz="2400" dirty="0" smtClean="0"/>
              <a:t>Questions</a:t>
            </a:r>
          </a:p>
          <a:p>
            <a:r>
              <a:rPr lang="en-US" sz="2400" dirty="0" smtClean="0"/>
              <a:t>Acknowledgements &amp; References</a:t>
            </a:r>
          </a:p>
          <a:p>
            <a:endParaRPr lang="en-US" sz="2400" dirty="0" smtClean="0"/>
          </a:p>
        </p:txBody>
      </p:sp>
      <p:pic>
        <p:nvPicPr>
          <p:cNvPr id="6" name="Picture 1" descr="C:\Users\ccoady\Desktop\Picture1.jpg"/>
          <p:cNvPicPr>
            <a:picLocks noChangeAspect="1" noChangeArrowheads="1"/>
          </p:cNvPicPr>
          <p:nvPr/>
        </p:nvPicPr>
        <p:blipFill>
          <a:blip r:embed="rId3" cstate="print"/>
          <a:srcRect/>
          <a:stretch>
            <a:fillRect/>
          </a:stretch>
        </p:blipFill>
        <p:spPr bwMode="auto">
          <a:xfrm>
            <a:off x="5181600" y="3010172"/>
            <a:ext cx="4670353" cy="2789144"/>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&amp; References</a:t>
            </a:r>
          </a:p>
        </p:txBody>
      </p:sp>
      <p:sp>
        <p:nvSpPr>
          <p:cNvPr id="3" name="Content Placeholder 2"/>
          <p:cNvSpPr>
            <a:spLocks noGrp="1"/>
          </p:cNvSpPr>
          <p:nvPr>
            <p:ph idx="1"/>
          </p:nvPr>
        </p:nvSpPr>
        <p:spPr/>
        <p:txBody>
          <a:bodyPr>
            <a:noAutofit/>
          </a:bodyPr>
          <a:lstStyle/>
          <a:p>
            <a:pPr>
              <a:buNone/>
            </a:pPr>
            <a:r>
              <a:rPr lang="en-US" sz="1400" dirty="0" smtClean="0"/>
              <a:t>"About DEVELOP." </a:t>
            </a:r>
            <a:r>
              <a:rPr lang="en-US" sz="1400" i="1" dirty="0" smtClean="0"/>
              <a:t>DEVELOP National Program Office</a:t>
            </a:r>
            <a:r>
              <a:rPr lang="en-US" sz="1400" dirty="0" smtClean="0"/>
              <a:t>. NASA Langley Research Center, 26 Sept. 2012. Web. 15 Nov. 2012. &lt;</a:t>
            </a:r>
            <a:r>
              <a:rPr lang="en-US" sz="1400" dirty="0" smtClean="0">
                <a:hlinkClick r:id="rId2"/>
              </a:rPr>
              <a:t>http://develop.larc.nasa.gov/IE/aboutIE.html</a:t>
            </a:r>
            <a:r>
              <a:rPr lang="en-US" sz="1400" dirty="0" smtClean="0"/>
              <a:t>&gt;. </a:t>
            </a:r>
          </a:p>
          <a:p>
            <a:pPr>
              <a:buNone/>
            </a:pPr>
            <a:r>
              <a:rPr lang="en-US" sz="1400" dirty="0" smtClean="0"/>
              <a:t>Bryan, Scott E., Alex G. Cook, Jason P. Evans, Kerry </a:t>
            </a:r>
            <a:r>
              <a:rPr lang="en-US" sz="1400" dirty="0" err="1" smtClean="0"/>
              <a:t>Hebden</a:t>
            </a:r>
            <a:r>
              <a:rPr lang="en-US" sz="1400" dirty="0" smtClean="0"/>
              <a:t>, Lucy </a:t>
            </a:r>
            <a:r>
              <a:rPr lang="en-US" sz="1400" dirty="0" err="1" smtClean="0"/>
              <a:t>Hurrey</a:t>
            </a:r>
            <a:r>
              <a:rPr lang="en-US" sz="1400" dirty="0" smtClean="0"/>
              <a:t>, Peter </a:t>
            </a:r>
            <a:r>
              <a:rPr lang="en-US" sz="1400" dirty="0" err="1" smtClean="0"/>
              <a:t>Colls</a:t>
            </a:r>
            <a:r>
              <a:rPr lang="en-US" sz="1400" dirty="0" smtClean="0"/>
              <a:t>, John S. Jell, Dion </a:t>
            </a:r>
            <a:r>
              <a:rPr lang="en-US" sz="1400" dirty="0" err="1" smtClean="0"/>
              <a:t>Weatherley</a:t>
            </a:r>
            <a:r>
              <a:rPr lang="en-US" sz="1400" dirty="0" smtClean="0"/>
              <a:t>, and Jennifer </a:t>
            </a:r>
            <a:r>
              <a:rPr lang="en-US" sz="1400" dirty="0" err="1" smtClean="0"/>
              <a:t>Firn</a:t>
            </a:r>
            <a:r>
              <a:rPr lang="en-US" sz="1400" dirty="0" smtClean="0"/>
              <a:t>. "Rapid, Long-Distance Dispersal by Pumice Rafting." </a:t>
            </a:r>
            <a:r>
              <a:rPr lang="en-US" sz="1400" i="1" dirty="0" err="1" smtClean="0"/>
              <a:t>PLoS</a:t>
            </a:r>
            <a:r>
              <a:rPr lang="en-US" sz="1400" i="1" dirty="0" smtClean="0"/>
              <a:t> ONE</a:t>
            </a:r>
            <a:r>
              <a:rPr lang="en-US" sz="1400" dirty="0" smtClean="0"/>
              <a:t>. </a:t>
            </a:r>
            <a:r>
              <a:rPr lang="en-US" sz="1400" dirty="0" err="1" smtClean="0"/>
              <a:t>N.p</a:t>
            </a:r>
            <a:r>
              <a:rPr lang="en-US" sz="1400" dirty="0" smtClean="0"/>
              <a:t>., July 2012. Web. 14 Apr. 2013. &lt;</a:t>
            </a:r>
            <a:r>
              <a:rPr lang="en-US" sz="1400" dirty="0" smtClean="0">
                <a:hlinkClick r:id="rId3"/>
              </a:rPr>
              <a:t>http://www.plosone.org/article/info:doi/10.1371/journal.pone. 0040583?imageURI=</a:t>
            </a:r>
            <a:r>
              <a:rPr lang="en-US" sz="1400" dirty="0" err="1" smtClean="0">
                <a:hlinkClick r:id="rId3"/>
              </a:rPr>
              <a:t>info:doi</a:t>
            </a:r>
            <a:r>
              <a:rPr lang="en-US" sz="1400" dirty="0" smtClean="0">
                <a:hlinkClick r:id="rId3"/>
              </a:rPr>
              <a:t>/10.1371/</a:t>
            </a:r>
            <a:r>
              <a:rPr lang="en-US" sz="1400" dirty="0" smtClean="0"/>
              <a:t>&gt;. </a:t>
            </a:r>
          </a:p>
          <a:p>
            <a:pPr>
              <a:buNone/>
            </a:pPr>
            <a:r>
              <a:rPr lang="en-US" sz="1400" dirty="0" err="1" smtClean="0"/>
              <a:t>Bryner</a:t>
            </a:r>
            <a:r>
              <a:rPr lang="en-US" sz="1400" dirty="0" smtClean="0"/>
              <a:t>, </a:t>
            </a:r>
            <a:r>
              <a:rPr lang="en-US" sz="1400" dirty="0" err="1" smtClean="0"/>
              <a:t>Jeanna</a:t>
            </a:r>
            <a:r>
              <a:rPr lang="en-US" sz="1400" dirty="0" smtClean="0"/>
              <a:t>. "Source of Mysterious Pumice 'Raft' in Pacific Found, NASA Says." </a:t>
            </a:r>
            <a:r>
              <a:rPr lang="en-US" sz="1400" i="1" dirty="0" smtClean="0"/>
              <a:t>Yahoo! News</a:t>
            </a:r>
            <a:r>
              <a:rPr lang="en-US" sz="1400" dirty="0" smtClean="0"/>
              <a:t>. Yahoo!, 14 Aug. 2012. Web. 14 Apr. 2013. &lt;</a:t>
            </a:r>
            <a:r>
              <a:rPr lang="en-US" sz="1400" dirty="0" smtClean="0">
                <a:hlinkClick r:id="rId4"/>
              </a:rPr>
              <a:t>http://news.yahoo.com/source-mysterious-pumice-raft-pacific-found-nasa-says-061029144.html</a:t>
            </a:r>
            <a:r>
              <a:rPr lang="en-US" sz="1400" dirty="0" smtClean="0"/>
              <a:t>&gt;. </a:t>
            </a:r>
          </a:p>
          <a:p>
            <a:pPr>
              <a:buNone/>
            </a:pPr>
            <a:r>
              <a:rPr lang="en-US" sz="1400" dirty="0" smtClean="0"/>
              <a:t>Childs, L. M., P. R. </a:t>
            </a:r>
            <a:r>
              <a:rPr lang="en-US" sz="1400" dirty="0" err="1" smtClean="0"/>
              <a:t>Chojnacki</a:t>
            </a:r>
            <a:r>
              <a:rPr lang="en-US" sz="1400" dirty="0" smtClean="0"/>
              <a:t>, C. </a:t>
            </a:r>
            <a:r>
              <a:rPr lang="en-US" sz="1400" dirty="0" err="1" smtClean="0"/>
              <a:t>Coady</a:t>
            </a:r>
            <a:r>
              <a:rPr lang="en-US" sz="1400" dirty="0" smtClean="0"/>
              <a:t>, Q. Geddes, L. B. Honaker, W. </a:t>
            </a:r>
            <a:r>
              <a:rPr lang="en-US" sz="1400" dirty="0" err="1" smtClean="0"/>
              <a:t>Lyddane</a:t>
            </a:r>
            <a:r>
              <a:rPr lang="en-US" sz="1400" dirty="0" smtClean="0"/>
              <a:t>, J. </a:t>
            </a:r>
            <a:r>
              <a:rPr lang="en-US" sz="1400" dirty="0" err="1" smtClean="0"/>
              <a:t>McGilloway</a:t>
            </a:r>
            <a:r>
              <a:rPr lang="en-US" sz="1400" dirty="0" smtClean="0"/>
              <a:t>, and J. Scott. "Pacific Ocean Disasters - Enhanced Detection and Monitoring of Pumice Rafts Using NASA EOS." </a:t>
            </a:r>
            <a:r>
              <a:rPr lang="en-US" sz="1400" i="1" dirty="0" smtClean="0"/>
              <a:t>The Smithsonian/NASA Astrophysics Data System</a:t>
            </a:r>
            <a:r>
              <a:rPr lang="en-US" sz="1400" dirty="0" smtClean="0"/>
              <a:t>. Smithsonian Astrophysical Observatory, Fall 2011. Web. 15 Nov. 2012. &lt;</a:t>
            </a:r>
            <a:r>
              <a:rPr lang="en-US" sz="1400" dirty="0" smtClean="0">
                <a:hlinkClick r:id="rId5"/>
              </a:rPr>
              <a:t>http://adsabs.harvard.edu/abs/2011AGUFM.V44C..04C</a:t>
            </a:r>
            <a:r>
              <a:rPr lang="en-US" sz="1400" dirty="0" smtClean="0"/>
              <a:t>&gt;. </a:t>
            </a:r>
          </a:p>
          <a:p>
            <a:pPr>
              <a:buNone/>
            </a:pPr>
            <a:r>
              <a:rPr lang="en-US" sz="1400" dirty="0" smtClean="0"/>
              <a:t>Childs, Lauren, and Lindsey B. Honaker. "Remote Sensing Monitoring of Pumice Rafts in the Pacific Ocean." National Institute of Aerospace, 2011. Web. &lt;</a:t>
            </a:r>
            <a:r>
              <a:rPr lang="en-US" sz="1400" dirty="0" smtClean="0">
                <a:hlinkClick r:id="rId6"/>
              </a:rPr>
              <a:t>http://www.nianet.org/NIA/media/photo-gallery/Remote-Sensing-Monitoring-of-Pumice-Rafts-in-the-Pacific-Ocean.pdf</a:t>
            </a:r>
            <a:r>
              <a:rPr lang="en-US" sz="1400" dirty="0" smtClean="0"/>
              <a:t>&gt;. </a:t>
            </a:r>
          </a:p>
          <a:p>
            <a:pPr>
              <a:buNone/>
            </a:pPr>
            <a:r>
              <a:rPr lang="en-US" sz="1400" dirty="0" err="1" smtClean="0"/>
              <a:t>Chojnacki</a:t>
            </a:r>
            <a:r>
              <a:rPr lang="en-US" sz="1400" dirty="0" smtClean="0"/>
              <a:t>, Paula, William </a:t>
            </a:r>
            <a:r>
              <a:rPr lang="en-US" sz="1400" dirty="0" err="1" smtClean="0"/>
              <a:t>Lyddane</a:t>
            </a:r>
            <a:r>
              <a:rPr lang="en-US" sz="1400" dirty="0" smtClean="0"/>
              <a:t>, Jason </a:t>
            </a:r>
            <a:r>
              <a:rPr lang="en-US" sz="1400" dirty="0" err="1" smtClean="0"/>
              <a:t>McGilloway</a:t>
            </a:r>
            <a:r>
              <a:rPr lang="en-US" sz="1400" dirty="0" smtClean="0"/>
              <a:t>, </a:t>
            </a:r>
            <a:r>
              <a:rPr lang="en-US" sz="1400" dirty="0" err="1" smtClean="0"/>
              <a:t>Quinten</a:t>
            </a:r>
            <a:r>
              <a:rPr lang="en-US" sz="1400" dirty="0" smtClean="0"/>
              <a:t> Geddes, Lindsay Honaker, </a:t>
            </a:r>
            <a:r>
              <a:rPr lang="en-US" sz="1400" dirty="0" err="1" smtClean="0"/>
              <a:t>Conor</a:t>
            </a:r>
            <a:r>
              <a:rPr lang="en-US" sz="1400" dirty="0" smtClean="0"/>
              <a:t> </a:t>
            </a:r>
            <a:r>
              <a:rPr lang="en-US" sz="1400" dirty="0" err="1" smtClean="0"/>
              <a:t>Coady</a:t>
            </a:r>
            <a:r>
              <a:rPr lang="en-US" sz="1400" dirty="0" smtClean="0"/>
              <a:t>, and Josh Scott. "Implementing NASA Remote Sensing to Protect and Monitor Our Waterways." </a:t>
            </a:r>
            <a:r>
              <a:rPr lang="en-US" sz="1400" i="1" dirty="0" err="1" smtClean="0"/>
              <a:t>Earthzine</a:t>
            </a:r>
            <a:r>
              <a:rPr lang="en-US" sz="1400" dirty="0" smtClean="0"/>
              <a:t>. Shane &amp; Peter, Inc., 10 Aug. 2011. Web. 15 Nov. 2012. &lt;</a:t>
            </a:r>
            <a:r>
              <a:rPr lang="en-US" sz="1400" dirty="0" smtClean="0">
                <a:hlinkClick r:id="rId7"/>
              </a:rPr>
              <a:t>http://www.earthzine.org/2011/08/10/implementing-nasa-remote-sensing-to-protect-and-monitor-our-waterways/</a:t>
            </a:r>
            <a:r>
              <a:rPr lang="en-US" sz="1400" dirty="0" smtClean="0"/>
              <a:t>&gt;.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&amp; References</a:t>
            </a:r>
          </a:p>
        </p:txBody>
      </p:sp>
      <p:sp>
        <p:nvSpPr>
          <p:cNvPr id="3" name="Content Placeholder 2"/>
          <p:cNvSpPr>
            <a:spLocks noGrp="1"/>
          </p:cNvSpPr>
          <p:nvPr>
            <p:ph idx="1"/>
          </p:nvPr>
        </p:nvSpPr>
        <p:spPr/>
        <p:txBody>
          <a:bodyPr>
            <a:noAutofit/>
          </a:bodyPr>
          <a:lstStyle/>
          <a:p>
            <a:pPr>
              <a:buNone/>
            </a:pPr>
            <a:r>
              <a:rPr lang="en-US" sz="1400" dirty="0" smtClean="0"/>
              <a:t>"Floating Pumice (Tonga)." </a:t>
            </a:r>
            <a:r>
              <a:rPr lang="en-US" sz="1400" i="1" dirty="0" smtClean="0"/>
              <a:t>Global Volcanism Program</a:t>
            </a:r>
            <a:r>
              <a:rPr lang="en-US" sz="1400" dirty="0" smtClean="0"/>
              <a:t>. Smithsonian Institution, Sept. 2011. Web. 15 Nov. 2012. &lt;</a:t>
            </a:r>
            <a:r>
              <a:rPr lang="en-US" sz="1400" dirty="0" smtClean="0">
                <a:hlinkClick r:id="rId2"/>
              </a:rPr>
              <a:t>http://www.volcano.si.edu/world/vol_extra.cfm?name=Tonga_Pumice</a:t>
            </a:r>
            <a:r>
              <a:rPr lang="en-US" sz="1400" dirty="0" smtClean="0"/>
              <a:t>&gt;. </a:t>
            </a:r>
          </a:p>
          <a:p>
            <a:pPr>
              <a:buNone/>
            </a:pPr>
            <a:r>
              <a:rPr lang="en-US" sz="1400" dirty="0" smtClean="0"/>
              <a:t>"Havre Seamount." </a:t>
            </a:r>
            <a:r>
              <a:rPr lang="en-US" sz="1400" i="1" dirty="0" smtClean="0"/>
              <a:t>Global Volcanism Program</a:t>
            </a:r>
            <a:r>
              <a:rPr lang="en-US" sz="1400" dirty="0" smtClean="0"/>
              <a:t>. Smithsonian Institute, Sept. 2012. Web. 14 Apr. 2013. &lt;</a:t>
            </a:r>
            <a:r>
              <a:rPr lang="en-US" sz="1400" dirty="0" smtClean="0">
                <a:hlinkClick r:id="rId3"/>
              </a:rPr>
              <a:t>http://www.volcano.si.edu/world/volcano.cfm?vnum=0402-005</a:t>
            </a:r>
            <a:r>
              <a:rPr lang="en-US" sz="1400" dirty="0" smtClean="0"/>
              <a:t>&gt;. </a:t>
            </a:r>
          </a:p>
          <a:p>
            <a:pPr>
              <a:buNone/>
            </a:pPr>
            <a:r>
              <a:rPr lang="en-US" sz="1400" dirty="0" err="1" smtClean="0"/>
              <a:t>Klemetti</a:t>
            </a:r>
            <a:r>
              <a:rPr lang="en-US" sz="1400" dirty="0" smtClean="0"/>
              <a:t>, Erik. "NASA Satellites Pinpoint Volcanic Eruption." </a:t>
            </a:r>
            <a:r>
              <a:rPr lang="en-US" sz="1400" i="1" dirty="0" smtClean="0"/>
              <a:t>The Earth Observatory</a:t>
            </a:r>
            <a:r>
              <a:rPr lang="en-US" sz="1400" dirty="0" smtClean="0"/>
              <a:t>. EOS Project Science Office, 14 Aug. 2012. Web. 15 Nov. 2012. &lt;</a:t>
            </a:r>
            <a:r>
              <a:rPr lang="en-US" sz="1400" dirty="0" smtClean="0">
                <a:hlinkClick r:id="rId4"/>
              </a:rPr>
              <a:t>http://earthobservatory.nasa.gov/IOTD/view.php?id=78849</a:t>
            </a:r>
            <a:r>
              <a:rPr lang="en-US" sz="1400" dirty="0" smtClean="0"/>
              <a:t>&gt;. </a:t>
            </a:r>
          </a:p>
          <a:p>
            <a:pPr>
              <a:buNone/>
            </a:pPr>
            <a:r>
              <a:rPr lang="en-US" sz="1400" dirty="0" smtClean="0"/>
              <a:t>"Ocean Surface Topography Mission (OSTM)/Jason-2." </a:t>
            </a:r>
            <a:r>
              <a:rPr lang="en-US" sz="1400" i="1" dirty="0" smtClean="0"/>
              <a:t>NASA</a:t>
            </a:r>
            <a:r>
              <a:rPr lang="en-US" sz="1400" dirty="0" smtClean="0"/>
              <a:t>. </a:t>
            </a:r>
            <a:r>
              <a:rPr lang="en-US" sz="1400" dirty="0" err="1" smtClean="0"/>
              <a:t>N.p</a:t>
            </a:r>
            <a:r>
              <a:rPr lang="en-US" sz="1400" dirty="0" smtClean="0"/>
              <a:t>., </a:t>
            </a:r>
            <a:r>
              <a:rPr lang="en-US" sz="1400" dirty="0" err="1" smtClean="0"/>
              <a:t>n.d</a:t>
            </a:r>
            <a:r>
              <a:rPr lang="en-US" sz="1400" dirty="0" smtClean="0"/>
              <a:t>. Web. 14 Apr. 2013. &lt;</a:t>
            </a:r>
            <a:r>
              <a:rPr lang="en-US" sz="1400" dirty="0" smtClean="0">
                <a:hlinkClick r:id="rId5"/>
              </a:rPr>
              <a:t>http://www.nasa.gov/mission_pages/ostm/overview/index.html</a:t>
            </a:r>
            <a:r>
              <a:rPr lang="en-US" sz="1400" dirty="0" smtClean="0"/>
              <a:t>&gt;. </a:t>
            </a:r>
          </a:p>
          <a:p>
            <a:pPr>
              <a:buNone/>
            </a:pPr>
            <a:r>
              <a:rPr lang="en-US" sz="1400" dirty="0" smtClean="0"/>
              <a:t>"Pumice Raft." </a:t>
            </a:r>
            <a:r>
              <a:rPr lang="en-US" sz="1400" i="1" dirty="0" smtClean="0"/>
              <a:t>Wikipedia</a:t>
            </a:r>
            <a:r>
              <a:rPr lang="en-US" sz="1400" dirty="0" smtClean="0"/>
              <a:t>. Wikimedia Foundation, 11 Dec. 2012. Web. 15 Nov. 2012. &lt;</a:t>
            </a:r>
            <a:r>
              <a:rPr lang="en-US" sz="1400" dirty="0" smtClean="0">
                <a:hlinkClick r:id="rId6"/>
              </a:rPr>
              <a:t>http://en.wikipedia.org/wiki/Pumice_raft</a:t>
            </a:r>
            <a:r>
              <a:rPr lang="en-US" sz="1400" dirty="0" smtClean="0"/>
              <a:t>&gt;. </a:t>
            </a:r>
          </a:p>
          <a:p>
            <a:pPr>
              <a:buNone/>
            </a:pPr>
            <a:r>
              <a:rPr lang="en-US" sz="1400" dirty="0" smtClean="0"/>
              <a:t>"</a:t>
            </a:r>
            <a:r>
              <a:rPr lang="en-US" sz="1400" dirty="0" err="1" smtClean="0"/>
              <a:t>SeaWinds</a:t>
            </a:r>
            <a:r>
              <a:rPr lang="en-US" sz="1400" dirty="0" smtClean="0"/>
              <a:t> on ADEOS II." </a:t>
            </a:r>
            <a:r>
              <a:rPr lang="en-US" sz="1400" i="1" dirty="0" smtClean="0"/>
              <a:t>WINDS: Missions: </a:t>
            </a:r>
            <a:r>
              <a:rPr lang="en-US" sz="1400" i="1" dirty="0" err="1" smtClean="0"/>
              <a:t>SeaWinds</a:t>
            </a:r>
            <a:r>
              <a:rPr lang="en-US" sz="1400" i="1" dirty="0" smtClean="0"/>
              <a:t> on ADEOS II</a:t>
            </a:r>
            <a:r>
              <a:rPr lang="en-US" sz="1400" dirty="0" smtClean="0"/>
              <a:t>. NASA, </a:t>
            </a:r>
            <a:r>
              <a:rPr lang="en-US" sz="1400" dirty="0" err="1" smtClean="0"/>
              <a:t>n.d</a:t>
            </a:r>
            <a:r>
              <a:rPr lang="en-US" sz="1400" dirty="0" smtClean="0"/>
              <a:t>. Web. 14 Apr. 2013. &lt;</a:t>
            </a:r>
            <a:r>
              <a:rPr lang="en-US" sz="1400" dirty="0" smtClean="0">
                <a:hlinkClick r:id="rId7"/>
              </a:rPr>
              <a:t>http://winds.jpl.nasa.gov/missions/seawinds/index.cfm</a:t>
            </a:r>
            <a:r>
              <a:rPr lang="en-US" sz="1400" dirty="0" smtClean="0"/>
              <a:t>&gt;. </a:t>
            </a:r>
          </a:p>
          <a:p>
            <a:pPr>
              <a:buNone/>
            </a:pPr>
            <a:r>
              <a:rPr lang="en-US" sz="1400" dirty="0" err="1" smtClean="0"/>
              <a:t>Succo</a:t>
            </a:r>
            <a:r>
              <a:rPr lang="en-US" sz="1400" dirty="0" smtClean="0"/>
              <a:t>, Carlos. </a:t>
            </a:r>
            <a:r>
              <a:rPr lang="en-US" sz="1400" i="1" dirty="0" err="1" smtClean="0"/>
              <a:t>Potograph</a:t>
            </a:r>
            <a:r>
              <a:rPr lang="en-US" sz="1400" i="1" dirty="0" smtClean="0"/>
              <a:t> 10</a:t>
            </a:r>
            <a:r>
              <a:rPr lang="en-US" sz="1400" dirty="0" smtClean="0"/>
              <a:t>. 2011. Photograph. Volcanic Ash and Pumice From </a:t>
            </a:r>
            <a:r>
              <a:rPr lang="en-US" sz="1400" dirty="0" err="1" smtClean="0"/>
              <a:t>Puyehue</a:t>
            </a:r>
            <a:r>
              <a:rPr lang="en-US" sz="1400" dirty="0" smtClean="0"/>
              <a:t>, </a:t>
            </a:r>
            <a:r>
              <a:rPr lang="en-US" sz="1400" dirty="0" err="1" smtClean="0"/>
              <a:t>Puyehue</a:t>
            </a:r>
            <a:r>
              <a:rPr lang="en-US" sz="1400" dirty="0" smtClean="0"/>
              <a:t>-Cordon </a:t>
            </a:r>
            <a:r>
              <a:rPr lang="en-US" sz="1400" dirty="0" err="1" smtClean="0"/>
              <a:t>Caulle</a:t>
            </a:r>
            <a:r>
              <a:rPr lang="en-US" sz="1400" dirty="0" smtClean="0"/>
              <a:t>, Chile. </a:t>
            </a:r>
            <a:r>
              <a:rPr lang="en-US" sz="1400" i="1" dirty="0" smtClean="0"/>
              <a:t>The Atlantic</a:t>
            </a:r>
            <a:r>
              <a:rPr lang="en-US" sz="1400" dirty="0" smtClean="0"/>
              <a:t>. 17 June 2011. Web. 14 Apr. 2013. &lt;</a:t>
            </a:r>
            <a:r>
              <a:rPr lang="en-US" sz="1400" dirty="0" smtClean="0">
                <a:hlinkClick r:id="rId8"/>
              </a:rPr>
              <a:t>http://www.theatlantic.com/infocus/2011/06/volcanic-ash-and-pumice-from-puyehue/100088/</a:t>
            </a:r>
            <a:r>
              <a:rPr lang="en-US" sz="1400" dirty="0" smtClean="0"/>
              <a:t>&gt;. </a:t>
            </a:r>
          </a:p>
          <a:p>
            <a:pPr>
              <a:buNone/>
            </a:pP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hvo.wr.usgs.gov/volcanowatch/archive/2006/images/pumiceraft2.jpg"/>
          <p:cNvPicPr>
            <a:picLocks noChangeAspect="1" noChangeArrowheads="1"/>
          </p:cNvPicPr>
          <p:nvPr/>
        </p:nvPicPr>
        <p:blipFill>
          <a:blip r:embed="rId3" cstate="print"/>
          <a:srcRect t="7714" b="15149"/>
          <a:stretch>
            <a:fillRect/>
          </a:stretch>
        </p:blipFill>
        <p:spPr bwMode="auto">
          <a:xfrm>
            <a:off x="7543801" y="4504311"/>
            <a:ext cx="2438400" cy="1609274"/>
          </a:xfrm>
          <a:prstGeom prst="rect">
            <a:avLst/>
          </a:prstGeom>
          <a:noFill/>
        </p:spPr>
      </p:pic>
      <p:sp>
        <p:nvSpPr>
          <p:cNvPr id="3" name="Subtitle 2"/>
          <p:cNvSpPr>
            <a:spLocks noGrp="1"/>
          </p:cNvSpPr>
          <p:nvPr>
            <p:ph idx="1"/>
          </p:nvPr>
        </p:nvSpPr>
        <p:spPr>
          <a:xfrm>
            <a:off x="502920" y="1981200"/>
            <a:ext cx="6964680" cy="5334000"/>
          </a:xfrm>
        </p:spPr>
        <p:txBody>
          <a:bodyPr>
            <a:normAutofit fontScale="92500" lnSpcReduction="10000"/>
          </a:bodyPr>
          <a:lstStyle/>
          <a:p>
            <a:r>
              <a:rPr lang="en-US" dirty="0" smtClean="0">
                <a:solidFill>
                  <a:srgbClr val="000000"/>
                </a:solidFill>
              </a:rPr>
              <a:t>Pumice Rafts</a:t>
            </a:r>
          </a:p>
          <a:p>
            <a:pPr lvl="1"/>
            <a:r>
              <a:rPr lang="en-US" dirty="0" smtClean="0">
                <a:solidFill>
                  <a:srgbClr val="000000"/>
                </a:solidFill>
              </a:rPr>
              <a:t>Masses of volcanic rock </a:t>
            </a:r>
          </a:p>
          <a:p>
            <a:pPr lvl="1"/>
            <a:r>
              <a:rPr lang="en-US" dirty="0" smtClean="0">
                <a:solidFill>
                  <a:srgbClr val="000000"/>
                </a:solidFill>
              </a:rPr>
              <a:t>Magma from large volcanic </a:t>
            </a:r>
            <a:br>
              <a:rPr lang="en-US" dirty="0" smtClean="0">
                <a:solidFill>
                  <a:srgbClr val="000000"/>
                </a:solidFill>
              </a:rPr>
            </a:br>
            <a:r>
              <a:rPr lang="en-US" dirty="0" smtClean="0">
                <a:solidFill>
                  <a:srgbClr val="000000"/>
                </a:solidFill>
              </a:rPr>
              <a:t>eruptions</a:t>
            </a:r>
          </a:p>
          <a:p>
            <a:pPr lvl="2"/>
            <a:r>
              <a:rPr lang="en-US" dirty="0" smtClean="0">
                <a:solidFill>
                  <a:srgbClr val="000000"/>
                </a:solidFill>
              </a:rPr>
              <a:t>Subsurface</a:t>
            </a:r>
          </a:p>
          <a:p>
            <a:pPr lvl="2"/>
            <a:r>
              <a:rPr lang="en-US" dirty="0" smtClean="0">
                <a:solidFill>
                  <a:srgbClr val="000000"/>
                </a:solidFill>
              </a:rPr>
              <a:t>Near-ocean</a:t>
            </a:r>
          </a:p>
          <a:p>
            <a:pPr lvl="1"/>
            <a:r>
              <a:rPr lang="en-US" dirty="0" smtClean="0">
                <a:solidFill>
                  <a:srgbClr val="000000"/>
                </a:solidFill>
              </a:rPr>
              <a:t>rapid cooling/depressurization</a:t>
            </a:r>
          </a:p>
          <a:p>
            <a:r>
              <a:rPr lang="en-US" dirty="0" smtClean="0">
                <a:solidFill>
                  <a:srgbClr val="000000"/>
                </a:solidFill>
              </a:rPr>
              <a:t>Have been known to reach tens of kilometers across and several feet deep </a:t>
            </a:r>
          </a:p>
          <a:p>
            <a:r>
              <a:rPr lang="en-US" dirty="0" smtClean="0">
                <a:solidFill>
                  <a:srgbClr val="000000"/>
                </a:solidFill>
              </a:rPr>
              <a:t>Can create a host of hazards: </a:t>
            </a:r>
          </a:p>
          <a:p>
            <a:pPr lvl="1"/>
            <a:r>
              <a:rPr lang="en-US" dirty="0" smtClean="0">
                <a:solidFill>
                  <a:srgbClr val="000000"/>
                </a:solidFill>
              </a:rPr>
              <a:t>Crossing established shipping lanes</a:t>
            </a:r>
          </a:p>
          <a:p>
            <a:pPr lvl="1"/>
            <a:r>
              <a:rPr lang="en-US" dirty="0" smtClean="0">
                <a:solidFill>
                  <a:srgbClr val="000000"/>
                </a:solidFill>
              </a:rPr>
              <a:t>Risk to navigation and sea life</a:t>
            </a:r>
          </a:p>
          <a:p>
            <a:pPr lvl="1"/>
            <a:r>
              <a:rPr lang="en-US" dirty="0" smtClean="0">
                <a:solidFill>
                  <a:srgbClr val="000000"/>
                </a:solidFill>
              </a:rPr>
              <a:t>Can block seawater intake valves, affecting engine cooling systems.</a:t>
            </a:r>
          </a:p>
          <a:p>
            <a:endParaRPr lang="en-US" dirty="0" smtClean="0">
              <a:solidFill>
                <a:srgbClr val="000000"/>
              </a:solidFill>
            </a:endParaRPr>
          </a:p>
        </p:txBody>
      </p:sp>
      <p:sp>
        <p:nvSpPr>
          <p:cNvPr id="2" name="Title 1"/>
          <p:cNvSpPr>
            <a:spLocks noGrp="1"/>
          </p:cNvSpPr>
          <p:nvPr>
            <p:ph type="title"/>
          </p:nvPr>
        </p:nvSpPr>
        <p:spPr>
          <a:xfrm>
            <a:off x="502920" y="0"/>
            <a:ext cx="9052560" cy="1066800"/>
          </a:xfrm>
        </p:spPr>
        <p:txBody>
          <a:bodyPr>
            <a:normAutofit/>
          </a:bodyPr>
          <a:lstStyle/>
          <a:p>
            <a:r>
              <a:rPr lang="en-US" sz="3600" dirty="0" smtClean="0">
                <a:solidFill>
                  <a:schemeClr val="bg1"/>
                </a:solidFill>
              </a:rPr>
              <a:t>Community Concerns</a:t>
            </a:r>
            <a:endParaRPr lang="en-US" sz="3600" dirty="0">
              <a:solidFill>
                <a:schemeClr val="bg1"/>
              </a:solidFill>
            </a:endParaRPr>
          </a:p>
        </p:txBody>
      </p:sp>
      <p:pic>
        <p:nvPicPr>
          <p:cNvPr id="7" name="Picture 6"/>
          <p:cNvPicPr>
            <a:picLocks noChangeAspect="1"/>
          </p:cNvPicPr>
          <p:nvPr/>
        </p:nvPicPr>
        <p:blipFill>
          <a:blip r:embed="rId4" cstate="print"/>
          <a:srcRect/>
          <a:stretch>
            <a:fillRect/>
          </a:stretch>
        </p:blipFill>
        <p:spPr bwMode="auto">
          <a:xfrm>
            <a:off x="7557438" y="6172200"/>
            <a:ext cx="2424762" cy="1447800"/>
          </a:xfrm>
          <a:prstGeom prst="rect">
            <a:avLst/>
          </a:prstGeom>
          <a:noFill/>
          <a:ln w="9525">
            <a:noFill/>
            <a:miter lim="800000"/>
            <a:headEnd/>
            <a:tailEnd/>
          </a:ln>
        </p:spPr>
      </p:pic>
      <p:pic>
        <p:nvPicPr>
          <p:cNvPr id="8" name="Picture 7" descr="boat.jpg"/>
          <p:cNvPicPr>
            <a:picLocks noChangeAspect="1"/>
          </p:cNvPicPr>
          <p:nvPr/>
        </p:nvPicPr>
        <p:blipFill>
          <a:blip r:embed="rId5" cstate="print"/>
          <a:stretch>
            <a:fillRect/>
          </a:stretch>
        </p:blipFill>
        <p:spPr>
          <a:xfrm>
            <a:off x="6019800" y="1780162"/>
            <a:ext cx="3962400" cy="266842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Reef, Tonga</a:t>
            </a:r>
            <a:endParaRPr lang="en-US" dirty="0"/>
          </a:p>
        </p:txBody>
      </p:sp>
      <p:sp>
        <p:nvSpPr>
          <p:cNvPr id="3" name="Content Placeholder 2"/>
          <p:cNvSpPr>
            <a:spLocks noGrp="1"/>
          </p:cNvSpPr>
          <p:nvPr>
            <p:ph idx="1"/>
          </p:nvPr>
        </p:nvSpPr>
        <p:spPr>
          <a:xfrm>
            <a:off x="502920" y="1813560"/>
            <a:ext cx="4526280" cy="5273040"/>
          </a:xfrm>
        </p:spPr>
        <p:txBody>
          <a:bodyPr>
            <a:normAutofit fontScale="92500" lnSpcReduction="10000"/>
          </a:bodyPr>
          <a:lstStyle/>
          <a:p>
            <a:r>
              <a:rPr lang="en-US" dirty="0" smtClean="0"/>
              <a:t>Coordinates: 18°59′28″S 174°45′47″W</a:t>
            </a:r>
          </a:p>
          <a:p>
            <a:r>
              <a:rPr lang="en-US" dirty="0" smtClean="0"/>
              <a:t>Eruption started:</a:t>
            </a:r>
            <a:br>
              <a:rPr lang="en-US" dirty="0" smtClean="0"/>
            </a:br>
            <a:r>
              <a:rPr lang="en-US" dirty="0" smtClean="0"/>
              <a:t>August 8, 2006</a:t>
            </a:r>
          </a:p>
          <a:p>
            <a:r>
              <a:rPr lang="en-US" dirty="0" smtClean="0"/>
              <a:t>Visibly forming an island by August 12</a:t>
            </a:r>
            <a:r>
              <a:rPr lang="en-US" baseline="30000" dirty="0" smtClean="0"/>
              <a:t>th</a:t>
            </a:r>
            <a:endParaRPr lang="en-US" dirty="0" smtClean="0"/>
          </a:p>
          <a:p>
            <a:r>
              <a:rPr lang="en-US" dirty="0" smtClean="0"/>
              <a:t>Pumice traveled both N and S around Fiji's Lau Group.</a:t>
            </a:r>
          </a:p>
          <a:p>
            <a:r>
              <a:rPr lang="en-US" dirty="0" smtClean="0"/>
              <a:t>Water travel around the nearby islands was nearly brought to a standstill.</a:t>
            </a:r>
          </a:p>
        </p:txBody>
      </p:sp>
      <p:pic>
        <p:nvPicPr>
          <p:cNvPr id="4" name="Picture 6" descr="Pumice Raft"/>
          <p:cNvPicPr>
            <a:picLocks noChangeAspect="1" noChangeArrowheads="1"/>
          </p:cNvPicPr>
          <p:nvPr/>
        </p:nvPicPr>
        <p:blipFill>
          <a:blip r:embed="rId3" cstate="print"/>
          <a:srcRect l="11612" r="4832"/>
          <a:stretch>
            <a:fillRect/>
          </a:stretch>
        </p:blipFill>
        <p:spPr bwMode="auto">
          <a:xfrm>
            <a:off x="5162300" y="4114801"/>
            <a:ext cx="4743700" cy="3496918"/>
          </a:xfrm>
          <a:prstGeom prst="rect">
            <a:avLst/>
          </a:prstGeom>
          <a:noFill/>
        </p:spPr>
      </p:pic>
      <p:pic>
        <p:nvPicPr>
          <p:cNvPr id="5" name="Picture 2" descr="Home reef.jpg"/>
          <p:cNvPicPr>
            <a:picLocks noChangeAspect="1" noChangeArrowheads="1"/>
          </p:cNvPicPr>
          <p:nvPr/>
        </p:nvPicPr>
        <p:blipFill>
          <a:blip r:embed="rId4" cstate="print"/>
          <a:srcRect t="3054" r="20000" b="5343"/>
          <a:stretch>
            <a:fillRect/>
          </a:stretch>
        </p:blipFill>
        <p:spPr bwMode="auto">
          <a:xfrm>
            <a:off x="7620000" y="1828800"/>
            <a:ext cx="2286000" cy="2286000"/>
          </a:xfrm>
          <a:prstGeom prst="rect">
            <a:avLst/>
          </a:prstGeom>
          <a:noFill/>
        </p:spPr>
      </p:pic>
      <p:grpSp>
        <p:nvGrpSpPr>
          <p:cNvPr id="6" name="Group 5"/>
          <p:cNvGrpSpPr/>
          <p:nvPr/>
        </p:nvGrpSpPr>
        <p:grpSpPr>
          <a:xfrm>
            <a:off x="5161723" y="1828800"/>
            <a:ext cx="2511286" cy="3085058"/>
            <a:chOff x="5161723" y="1828800"/>
            <a:chExt cx="2511286" cy="3085058"/>
          </a:xfrm>
        </p:grpSpPr>
        <p:pic>
          <p:nvPicPr>
            <p:cNvPr id="7" name="Picture 10" descr="http://www.vidiani.com/maps/maps_of_australia_and_oceania/maps_of_tonga/large_detailed_political_map_of_tonga.jpg"/>
            <p:cNvPicPr>
              <a:picLocks noChangeAspect="1" noChangeArrowheads="1"/>
            </p:cNvPicPr>
            <p:nvPr/>
          </p:nvPicPr>
          <p:blipFill>
            <a:blip r:embed="rId5" cstate="print"/>
            <a:srcRect l="2613" t="2280" r="2670" b="3743"/>
            <a:stretch>
              <a:fillRect/>
            </a:stretch>
          </p:blipFill>
          <p:spPr bwMode="auto">
            <a:xfrm>
              <a:off x="5161723" y="1828800"/>
              <a:ext cx="2511286" cy="3085058"/>
            </a:xfrm>
            <a:prstGeom prst="rect">
              <a:avLst/>
            </a:prstGeom>
            <a:noFill/>
          </p:spPr>
        </p:pic>
        <p:sp>
          <p:nvSpPr>
            <p:cNvPr id="8" name="5-Point Star 7"/>
            <p:cNvSpPr/>
            <p:nvPr/>
          </p:nvSpPr>
          <p:spPr>
            <a:xfrm>
              <a:off x="6324600" y="2971800"/>
              <a:ext cx="152400" cy="152400"/>
            </a:xfrm>
            <a:prstGeom prst="star5">
              <a:avLst/>
            </a:prstGeom>
            <a:solidFill>
              <a:srgbClr val="FFFF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Havre Seamount, New Zealand</a:t>
            </a:r>
            <a:endParaRPr lang="en-US" dirty="0"/>
          </a:p>
        </p:txBody>
      </p:sp>
      <p:sp>
        <p:nvSpPr>
          <p:cNvPr id="3" name="Content Placeholder 2"/>
          <p:cNvSpPr>
            <a:spLocks noGrp="1"/>
          </p:cNvSpPr>
          <p:nvPr>
            <p:ph idx="1"/>
          </p:nvPr>
        </p:nvSpPr>
        <p:spPr>
          <a:xfrm>
            <a:off x="502920" y="1813560"/>
            <a:ext cx="4526280" cy="5654040"/>
          </a:xfrm>
        </p:spPr>
        <p:txBody>
          <a:bodyPr>
            <a:noAutofit/>
          </a:bodyPr>
          <a:lstStyle/>
          <a:p>
            <a:r>
              <a:rPr lang="en-US" sz="2600" dirty="0" smtClean="0"/>
              <a:t>Coordinates: 31°07′13″S 178°59′07″W</a:t>
            </a:r>
          </a:p>
          <a:p>
            <a:r>
              <a:rPr lang="en-US" sz="2600" dirty="0" smtClean="0"/>
              <a:t>Eruption started:</a:t>
            </a:r>
            <a:br>
              <a:rPr lang="en-US" sz="2600" dirty="0" smtClean="0"/>
            </a:br>
            <a:r>
              <a:rPr lang="en-US" sz="2600" dirty="0" smtClean="0"/>
              <a:t>July 18, 2012</a:t>
            </a:r>
          </a:p>
          <a:p>
            <a:r>
              <a:rPr lang="en-US" sz="2600" dirty="0" smtClean="0"/>
              <a:t>Produced ash plume breaching the ocean surface from a depth of at least 700m.</a:t>
            </a:r>
          </a:p>
          <a:p>
            <a:r>
              <a:rPr lang="en-US" sz="2600" dirty="0" smtClean="0"/>
              <a:t>By August 13</a:t>
            </a:r>
            <a:r>
              <a:rPr lang="en-US" sz="2600" baseline="30000" dirty="0" smtClean="0"/>
              <a:t>th</a:t>
            </a:r>
            <a:r>
              <a:rPr lang="en-US" sz="2600" dirty="0" smtClean="0"/>
              <a:t>, winds &amp; currents spread the pumice into twisted strands over an approx. 450x250 km area.</a:t>
            </a:r>
          </a:p>
        </p:txBody>
      </p:sp>
      <p:pic>
        <p:nvPicPr>
          <p:cNvPr id="4" name="Picture 4" descr="http://www.wired.com/images_blogs/wiredscience/2012/08/KermadecIsland_sm_ann.jpg"/>
          <p:cNvPicPr>
            <a:picLocks noChangeAspect="1" noChangeArrowheads="1"/>
          </p:cNvPicPr>
          <p:nvPr/>
        </p:nvPicPr>
        <p:blipFill>
          <a:blip r:embed="rId3" cstate="print"/>
          <a:srcRect l="10303" r="15758" b="25859"/>
          <a:stretch>
            <a:fillRect/>
          </a:stretch>
        </p:blipFill>
        <p:spPr bwMode="auto">
          <a:xfrm>
            <a:off x="5156477" y="4038600"/>
            <a:ext cx="4749523" cy="3571876"/>
          </a:xfrm>
          <a:prstGeom prst="rect">
            <a:avLst/>
          </a:prstGeom>
          <a:noFill/>
        </p:spPr>
      </p:pic>
      <p:pic>
        <p:nvPicPr>
          <p:cNvPr id="5" name="Picture 8" descr="http://i.livescience.com/images/i/000/032/702/iFF/Havre-Volcano.jpg?1351292469"/>
          <p:cNvPicPr>
            <a:picLocks noChangeAspect="1" noChangeArrowheads="1"/>
          </p:cNvPicPr>
          <p:nvPr/>
        </p:nvPicPr>
        <p:blipFill>
          <a:blip r:embed="rId4" cstate="print"/>
          <a:srcRect l="11111" r="15555"/>
          <a:stretch>
            <a:fillRect/>
          </a:stretch>
        </p:blipFill>
        <p:spPr bwMode="auto">
          <a:xfrm>
            <a:off x="7391400" y="1828800"/>
            <a:ext cx="2514600" cy="2286001"/>
          </a:xfrm>
          <a:prstGeom prst="rect">
            <a:avLst/>
          </a:prstGeom>
          <a:noFill/>
        </p:spPr>
      </p:pic>
      <p:grpSp>
        <p:nvGrpSpPr>
          <p:cNvPr id="6" name="Group 5"/>
          <p:cNvGrpSpPr/>
          <p:nvPr/>
        </p:nvGrpSpPr>
        <p:grpSpPr>
          <a:xfrm>
            <a:off x="5161722" y="1828800"/>
            <a:ext cx="2514600" cy="2766060"/>
            <a:chOff x="5161722" y="1828800"/>
            <a:chExt cx="2514600" cy="2766060"/>
          </a:xfrm>
        </p:grpSpPr>
        <p:pic>
          <p:nvPicPr>
            <p:cNvPr id="7" name="Picture 6" descr="http://www.volcano.si.edu/volcanoes/region04/kermadec/havre/3709_01s.jpg"/>
            <p:cNvPicPr>
              <a:picLocks noChangeAspect="1" noChangeArrowheads="1"/>
            </p:cNvPicPr>
            <p:nvPr/>
          </p:nvPicPr>
          <p:blipFill>
            <a:blip r:embed="rId5" cstate="print"/>
            <a:srcRect b="28745"/>
            <a:stretch>
              <a:fillRect/>
            </a:stretch>
          </p:blipFill>
          <p:spPr bwMode="auto">
            <a:xfrm>
              <a:off x="5161722" y="1828800"/>
              <a:ext cx="2514600" cy="2766060"/>
            </a:xfrm>
            <a:prstGeom prst="rect">
              <a:avLst/>
            </a:prstGeom>
            <a:noFill/>
          </p:spPr>
        </p:pic>
        <p:sp>
          <p:nvSpPr>
            <p:cNvPr id="8" name="5-Point Star 7"/>
            <p:cNvSpPr/>
            <p:nvPr/>
          </p:nvSpPr>
          <p:spPr>
            <a:xfrm>
              <a:off x="6904383" y="2560983"/>
              <a:ext cx="152400" cy="152400"/>
            </a:xfrm>
            <a:prstGeom prst="star5">
              <a:avLst/>
            </a:prstGeom>
            <a:solidFill>
              <a:srgbClr val="FFFF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12" descr="http://www.worldatlas.com/webimage/countrys/oceania/nzau.gif"/>
            <p:cNvPicPr>
              <a:picLocks noChangeAspect="1" noChangeArrowheads="1"/>
            </p:cNvPicPr>
            <p:nvPr/>
          </p:nvPicPr>
          <p:blipFill>
            <a:blip r:embed="rId6" cstate="print"/>
            <a:srcRect l="17500" t="45714" b="8571"/>
            <a:stretch>
              <a:fillRect/>
            </a:stretch>
          </p:blipFill>
          <p:spPr bwMode="auto">
            <a:xfrm>
              <a:off x="5208105" y="1875183"/>
              <a:ext cx="1043940" cy="632691"/>
            </a:xfrm>
            <a:prstGeom prst="rect">
              <a:avLst/>
            </a:prstGeom>
            <a:noFill/>
            <a:ln>
              <a:solidFill>
                <a:srgbClr val="000000"/>
              </a:solidFill>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Project Objectives</a:t>
            </a:r>
          </a:p>
          <a:p>
            <a:pPr lvl="1"/>
            <a:endParaRPr lang="en-US" dirty="0" smtClean="0"/>
          </a:p>
          <a:p>
            <a:pPr lvl="1"/>
            <a:r>
              <a:rPr lang="en-US" dirty="0" smtClean="0"/>
              <a:t>Build and verify two predictive maps for the pumice rafts produced by the Home Reef and Havre Seamount volcanic eruptions of 2006 and 2012.</a:t>
            </a:r>
          </a:p>
          <a:p>
            <a:pPr lvl="1"/>
            <a:endParaRPr lang="en-US" dirty="0" smtClean="0"/>
          </a:p>
          <a:p>
            <a:pPr lvl="1"/>
            <a:r>
              <a:rPr lang="en-US" dirty="0" smtClean="0"/>
              <a:t>Develop and document a methodology for predictive mapping that can be applied to other near-sea or subsurface volcanoes around the world.</a:t>
            </a:r>
          </a:p>
          <a:p>
            <a:pPr lvl="1"/>
            <a:endParaRPr lang="en-US" dirty="0" smtClean="0"/>
          </a:p>
          <a:p>
            <a:pPr lvl="1"/>
            <a:r>
              <a:rPr lang="en-US" dirty="0" smtClean="0"/>
              <a:t>Apply predictive maps to commercial shipping lanes to identify high risk areas that may provide a hazard for ship and crew.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502920" y="1813560"/>
            <a:ext cx="8031480" cy="5273040"/>
          </a:xfrm>
        </p:spPr>
        <p:txBody>
          <a:bodyPr>
            <a:normAutofit lnSpcReduction="10000"/>
          </a:bodyPr>
          <a:lstStyle/>
          <a:p>
            <a:r>
              <a:rPr lang="en-US" dirty="0" smtClean="0"/>
              <a:t>Earth Observations</a:t>
            </a:r>
          </a:p>
          <a:p>
            <a:pPr lvl="1"/>
            <a:r>
              <a:rPr lang="en-US" dirty="0" smtClean="0"/>
              <a:t>MODIS (Moderate Resolution</a:t>
            </a:r>
            <a:br>
              <a:rPr lang="en-US" dirty="0" smtClean="0"/>
            </a:br>
            <a:r>
              <a:rPr lang="en-US" dirty="0" smtClean="0"/>
              <a:t>Imaging </a:t>
            </a:r>
            <a:r>
              <a:rPr lang="en-US" dirty="0" err="1" smtClean="0"/>
              <a:t>Spectroradiometer</a:t>
            </a:r>
            <a:r>
              <a:rPr lang="en-US" dirty="0" smtClean="0"/>
              <a:t>)</a:t>
            </a:r>
          </a:p>
          <a:p>
            <a:pPr lvl="2"/>
            <a:r>
              <a:rPr lang="en-US" dirty="0" smtClean="0"/>
              <a:t>Atmospheric, land, and ocean imaging in a single instrument</a:t>
            </a:r>
          </a:p>
          <a:p>
            <a:pPr lvl="2"/>
            <a:r>
              <a:rPr lang="en-US" dirty="0" smtClean="0"/>
              <a:t>On Terra (EOS AM) and Aqua (EOS PM) satellites</a:t>
            </a:r>
          </a:p>
          <a:p>
            <a:pPr lvl="2"/>
            <a:r>
              <a:rPr lang="en-US" dirty="0" smtClean="0"/>
              <a:t>36 spectral bands</a:t>
            </a:r>
          </a:p>
          <a:p>
            <a:pPr lvl="2"/>
            <a:r>
              <a:rPr lang="en-US" dirty="0" smtClean="0"/>
              <a:t>1,000m, 500m, and 250m resolution</a:t>
            </a:r>
          </a:p>
          <a:p>
            <a:pPr lvl="1"/>
            <a:r>
              <a:rPr lang="en-US" dirty="0" err="1" smtClean="0"/>
              <a:t>Landsat</a:t>
            </a:r>
            <a:r>
              <a:rPr lang="en-US" dirty="0" smtClean="0"/>
              <a:t> (Land Remote-Sensing Satellite)</a:t>
            </a:r>
          </a:p>
          <a:p>
            <a:pPr lvl="2"/>
            <a:r>
              <a:rPr lang="en-US" dirty="0" smtClean="0"/>
              <a:t>The longest continuous global record of the Earth's surface</a:t>
            </a:r>
          </a:p>
          <a:p>
            <a:pPr lvl="2"/>
            <a:r>
              <a:rPr lang="en-US" dirty="0" smtClean="0"/>
              <a:t>Encompasses eight satellite missions since 1972</a:t>
            </a:r>
          </a:p>
          <a:p>
            <a:pPr lvl="2"/>
            <a:r>
              <a:rPr lang="en-US" dirty="0" smtClean="0"/>
              <a:t>8 spectral bands (</a:t>
            </a:r>
            <a:r>
              <a:rPr lang="en-US" dirty="0" err="1" smtClean="0"/>
              <a:t>Landsat</a:t>
            </a:r>
            <a:r>
              <a:rPr lang="en-US" dirty="0" smtClean="0"/>
              <a:t> 7 ETM+)</a:t>
            </a:r>
          </a:p>
          <a:p>
            <a:pPr lvl="2"/>
            <a:r>
              <a:rPr lang="en-US" dirty="0" smtClean="0"/>
              <a:t>60m, 30m, and 15m resolution</a:t>
            </a:r>
          </a:p>
        </p:txBody>
      </p:sp>
      <p:pic>
        <p:nvPicPr>
          <p:cNvPr id="4098" name="Picture 2" descr="Landsat Missions Timeline"/>
          <p:cNvPicPr>
            <a:picLocks noChangeAspect="1" noChangeArrowheads="1"/>
          </p:cNvPicPr>
          <p:nvPr/>
        </p:nvPicPr>
        <p:blipFill>
          <a:blip r:embed="rId3" cstate="print"/>
          <a:srcRect/>
          <a:stretch>
            <a:fillRect/>
          </a:stretch>
        </p:blipFill>
        <p:spPr bwMode="auto">
          <a:xfrm rot="5400000">
            <a:off x="6263564" y="3977564"/>
            <a:ext cx="6065672" cy="1524000"/>
          </a:xfrm>
          <a:prstGeom prst="rect">
            <a:avLst/>
          </a:prstGeom>
          <a:noFill/>
        </p:spPr>
      </p:pic>
      <p:pic>
        <p:nvPicPr>
          <p:cNvPr id="5" name="Picture 2" descr="http://www.smhi.se/polopoly_fs/1.11742!image/figur2_modis.jpg_gen/derivatives/fullSizeImage/figur2_modis.jpg"/>
          <p:cNvPicPr>
            <a:picLocks noChangeAspect="1" noChangeArrowheads="1"/>
          </p:cNvPicPr>
          <p:nvPr/>
        </p:nvPicPr>
        <p:blipFill>
          <a:blip r:embed="rId4" cstate="print"/>
          <a:srcRect/>
          <a:stretch>
            <a:fillRect/>
          </a:stretch>
        </p:blipFill>
        <p:spPr bwMode="auto">
          <a:xfrm>
            <a:off x="6172200" y="1752600"/>
            <a:ext cx="2150533" cy="1209675"/>
          </a:xfrm>
          <a:prstGeom prst="rect">
            <a:avLst/>
          </a:prstGeom>
          <a:noFill/>
        </p:spPr>
      </p:pic>
      <p:pic>
        <p:nvPicPr>
          <p:cNvPr id="4100" name="Picture 4" descr="Landsat 7"/>
          <p:cNvPicPr>
            <a:picLocks noChangeAspect="1" noChangeArrowheads="1"/>
          </p:cNvPicPr>
          <p:nvPr/>
        </p:nvPicPr>
        <p:blipFill>
          <a:blip r:embed="rId5" cstate="print"/>
          <a:srcRect/>
          <a:stretch>
            <a:fillRect/>
          </a:stretch>
        </p:blipFill>
        <p:spPr bwMode="auto">
          <a:xfrm>
            <a:off x="6629400" y="6096000"/>
            <a:ext cx="1657350" cy="14916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Earth Observations</a:t>
            </a:r>
          </a:p>
          <a:p>
            <a:pPr lvl="1"/>
            <a:r>
              <a:rPr lang="en-US" dirty="0" smtClean="0"/>
              <a:t>Poseidon Radar Altimeter</a:t>
            </a:r>
          </a:p>
          <a:p>
            <a:pPr lvl="2"/>
            <a:r>
              <a:rPr lang="en-US" dirty="0" smtClean="0"/>
              <a:t>Precisely measures sea surface height and topography</a:t>
            </a:r>
          </a:p>
          <a:p>
            <a:pPr lvl="2"/>
            <a:r>
              <a:rPr lang="en-US" dirty="0" smtClean="0"/>
              <a:t>Aboard Jason-1 and Jason-2 satellites</a:t>
            </a:r>
          </a:p>
          <a:p>
            <a:pPr lvl="2"/>
            <a:r>
              <a:rPr lang="en-US" dirty="0" smtClean="0"/>
              <a:t>Emits pulses at 2 freq, 13.6 GHz (Ku-band)/5.3 GHz (C-band) </a:t>
            </a:r>
          </a:p>
          <a:p>
            <a:pPr lvl="2"/>
            <a:r>
              <a:rPr lang="en-US" dirty="0" smtClean="0"/>
              <a:t>Analyzes the return signal reflected by the surface.</a:t>
            </a:r>
          </a:p>
        </p:txBody>
      </p:sp>
      <p:pic>
        <p:nvPicPr>
          <p:cNvPr id="30722" name="Picture 2" descr="Jason-2 Satellite"/>
          <p:cNvPicPr>
            <a:picLocks noChangeAspect="1" noChangeArrowheads="1"/>
          </p:cNvPicPr>
          <p:nvPr/>
        </p:nvPicPr>
        <p:blipFill>
          <a:blip r:embed="rId3" cstate="print"/>
          <a:srcRect/>
          <a:stretch>
            <a:fillRect/>
          </a:stretch>
        </p:blipFill>
        <p:spPr bwMode="auto">
          <a:xfrm>
            <a:off x="381000" y="4648200"/>
            <a:ext cx="4572000" cy="2571751"/>
          </a:xfrm>
          <a:prstGeom prst="rect">
            <a:avLst/>
          </a:prstGeom>
          <a:noFill/>
        </p:spPr>
      </p:pic>
      <p:pic>
        <p:nvPicPr>
          <p:cNvPr id="30726" name="Picture 6" descr="NASA 02"/>
          <p:cNvPicPr>
            <a:picLocks noChangeAspect="1" noChangeArrowheads="1"/>
          </p:cNvPicPr>
          <p:nvPr/>
        </p:nvPicPr>
        <p:blipFill>
          <a:blip r:embed="rId4" cstate="print"/>
          <a:srcRect/>
          <a:stretch>
            <a:fillRect/>
          </a:stretch>
        </p:blipFill>
        <p:spPr bwMode="auto">
          <a:xfrm>
            <a:off x="5334000" y="4267200"/>
            <a:ext cx="4495800" cy="344395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Earth Observations</a:t>
            </a:r>
          </a:p>
          <a:p>
            <a:pPr lvl="1"/>
            <a:r>
              <a:rPr lang="en-US" dirty="0" err="1"/>
              <a:t>SeaWinds</a:t>
            </a:r>
            <a:r>
              <a:rPr lang="en-US" dirty="0"/>
              <a:t> </a:t>
            </a:r>
            <a:r>
              <a:rPr lang="en-US" dirty="0" err="1" smtClean="0"/>
              <a:t>Scatterometer</a:t>
            </a:r>
            <a:endParaRPr lang="en-US" dirty="0"/>
          </a:p>
          <a:p>
            <a:pPr lvl="2"/>
            <a:r>
              <a:rPr lang="en-US" dirty="0"/>
              <a:t>Measures near-surface wind velocity over Earth's oceans</a:t>
            </a:r>
          </a:p>
          <a:p>
            <a:pPr lvl="2"/>
            <a:r>
              <a:rPr lang="en-US" dirty="0" smtClean="0"/>
              <a:t>Aboard </a:t>
            </a:r>
            <a:r>
              <a:rPr lang="en-US" dirty="0" err="1"/>
              <a:t>QuikSCAT</a:t>
            </a:r>
            <a:r>
              <a:rPr lang="en-US" dirty="0" smtClean="0"/>
              <a:t> and </a:t>
            </a:r>
            <a:r>
              <a:rPr lang="en-US" dirty="0"/>
              <a:t>ADEOS II</a:t>
            </a:r>
            <a:r>
              <a:rPr lang="en-US" dirty="0" smtClean="0"/>
              <a:t> satellites</a:t>
            </a:r>
          </a:p>
          <a:p>
            <a:pPr lvl="2"/>
            <a:r>
              <a:rPr lang="en-US" dirty="0" smtClean="0"/>
              <a:t>A </a:t>
            </a:r>
            <a:r>
              <a:rPr lang="en-US" dirty="0"/>
              <a:t>specialized microwave </a:t>
            </a:r>
            <a:r>
              <a:rPr lang="en-US" dirty="0" smtClean="0"/>
              <a:t>radar (13.4 gigahertz)</a:t>
            </a:r>
          </a:p>
          <a:p>
            <a:pPr lvl="2"/>
            <a:r>
              <a:rPr lang="en-US" dirty="0" smtClean="0"/>
              <a:t>Analyzes speed &amp; direction in </a:t>
            </a:r>
            <a:r>
              <a:rPr lang="en-US" dirty="0"/>
              <a:t>all </a:t>
            </a:r>
            <a:r>
              <a:rPr lang="en-US" dirty="0" smtClean="0"/>
              <a:t>weather &amp; cloud </a:t>
            </a:r>
            <a:r>
              <a:rPr lang="en-US" dirty="0"/>
              <a:t>conditions</a:t>
            </a:r>
          </a:p>
          <a:p>
            <a:pPr lvl="2"/>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90600" y="4427220"/>
            <a:ext cx="3429000" cy="3154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24400" y="4495800"/>
            <a:ext cx="4762500" cy="2905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78924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4">
      <a:dk1>
        <a:srgbClr val="0B5394"/>
      </a:dk1>
      <a:lt1>
        <a:srgbClr val="FFFFFF"/>
      </a:lt1>
      <a:dk2>
        <a:srgbClr val="6ADAFA"/>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2289</TotalTime>
  <Words>1483</Words>
  <Application>Microsoft Office PowerPoint</Application>
  <PresentationFormat>Custom</PresentationFormat>
  <Paragraphs>324</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Predicting Pumice Raft Trajectories</vt:lpstr>
      <vt:lpstr>Outline</vt:lpstr>
      <vt:lpstr>Community Concerns</vt:lpstr>
      <vt:lpstr>Home Reef, Tonga</vt:lpstr>
      <vt:lpstr>Havre Seamount, New Zealand</vt:lpstr>
      <vt:lpstr>Project Objectives</vt:lpstr>
      <vt:lpstr>Methodology</vt:lpstr>
      <vt:lpstr>Methodology</vt:lpstr>
      <vt:lpstr>Methodology</vt:lpstr>
      <vt:lpstr>Methodology</vt:lpstr>
      <vt:lpstr>Methodology</vt:lpstr>
      <vt:lpstr>Methodology</vt:lpstr>
      <vt:lpstr>Methodology</vt:lpstr>
      <vt:lpstr>Methodology</vt:lpstr>
      <vt:lpstr>Methodology</vt:lpstr>
      <vt:lpstr>Timeline</vt:lpstr>
      <vt:lpstr>Anticipated Results &amp; Discussion</vt:lpstr>
      <vt:lpstr>Slide 18</vt:lpstr>
      <vt:lpstr>Acknowledgements &amp; References</vt:lpstr>
      <vt:lpstr>Acknowledgements &amp; References</vt:lpstr>
      <vt:lpstr>Acknowledgements &amp; References</vt:lpstr>
    </vt:vector>
  </TitlesOfParts>
  <Company>ODIN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lmchilds</dc:creator>
  <cp:lastModifiedBy>exf107</cp:lastModifiedBy>
  <cp:revision>206</cp:revision>
  <dcterms:created xsi:type="dcterms:W3CDTF">2012-06-02T20:45:55Z</dcterms:created>
  <dcterms:modified xsi:type="dcterms:W3CDTF">2013-05-07T19:20:54Z</dcterms:modified>
</cp:coreProperties>
</file>