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3"/>
  </p:notesMasterIdLst>
  <p:sldIdLst>
    <p:sldId id="256" r:id="rId2"/>
    <p:sldId id="258" r:id="rId3"/>
    <p:sldId id="305" r:id="rId4"/>
    <p:sldId id="287" r:id="rId5"/>
    <p:sldId id="307" r:id="rId6"/>
    <p:sldId id="308" r:id="rId7"/>
    <p:sldId id="314" r:id="rId8"/>
    <p:sldId id="288" r:id="rId9"/>
    <p:sldId id="300" r:id="rId10"/>
    <p:sldId id="289" r:id="rId11"/>
    <p:sldId id="292" r:id="rId12"/>
    <p:sldId id="293" r:id="rId13"/>
    <p:sldId id="294" r:id="rId14"/>
    <p:sldId id="295" r:id="rId15"/>
    <p:sldId id="309" r:id="rId16"/>
    <p:sldId id="311" r:id="rId17"/>
    <p:sldId id="310" r:id="rId18"/>
    <p:sldId id="301" r:id="rId19"/>
    <p:sldId id="276" r:id="rId20"/>
    <p:sldId id="302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13" autoAdjust="0"/>
  </p:normalViewPr>
  <p:slideViewPr>
    <p:cSldViewPr snapToGrid="0" snapToObjects="1">
      <p:cViewPr varScale="1">
        <p:scale>
          <a:sx n="54" d="100"/>
          <a:sy n="54" d="100"/>
        </p:scale>
        <p:origin x="18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77305-1D0A-418B-9F91-6BECED41DA3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6A81449-6CA3-4BA9-BCF7-CCB5D2A63594}">
      <dgm:prSet phldrT="[Text]" custT="1"/>
      <dgm:spPr/>
      <dgm:t>
        <a:bodyPr/>
        <a:lstStyle/>
        <a:p>
          <a:r>
            <a:rPr lang="en-US" sz="1600" b="1" dirty="0" smtClean="0"/>
            <a:t>Point Pattern Analysis</a:t>
          </a:r>
          <a:endParaRPr lang="en-US" sz="1600" b="1" dirty="0"/>
        </a:p>
      </dgm:t>
    </dgm:pt>
    <dgm:pt modelId="{66DFC389-8662-46EB-A965-650183B1D4C0}" type="parTrans" cxnId="{F44051CD-5277-4935-992A-785726C105D3}">
      <dgm:prSet/>
      <dgm:spPr/>
      <dgm:t>
        <a:bodyPr/>
        <a:lstStyle/>
        <a:p>
          <a:endParaRPr lang="en-US"/>
        </a:p>
      </dgm:t>
    </dgm:pt>
    <dgm:pt modelId="{D7E12FDB-0BB5-42AB-9EDF-B3EA5FA5DA54}" type="sibTrans" cxnId="{F44051CD-5277-4935-992A-785726C105D3}">
      <dgm:prSet/>
      <dgm:spPr/>
      <dgm:t>
        <a:bodyPr/>
        <a:lstStyle/>
        <a:p>
          <a:endParaRPr lang="en-US"/>
        </a:p>
      </dgm:t>
    </dgm:pt>
    <dgm:pt modelId="{6B280E46-717B-44C0-8E92-3D528A14D58F}">
      <dgm:prSet phldrT="[Text]" custT="1"/>
      <dgm:spPr/>
      <dgm:t>
        <a:bodyPr/>
        <a:lstStyle/>
        <a:p>
          <a:r>
            <a:rPr lang="en-US" sz="1600" b="1" dirty="0" smtClean="0"/>
            <a:t>Time Series &amp; Trend Analysis</a:t>
          </a:r>
          <a:endParaRPr lang="en-US" sz="1600" b="1" dirty="0"/>
        </a:p>
      </dgm:t>
    </dgm:pt>
    <dgm:pt modelId="{5EF539FC-CBFF-4EE2-9920-6F79F4518580}" type="parTrans" cxnId="{0CD540D5-2B55-49D6-93A3-20D4842E7057}">
      <dgm:prSet/>
      <dgm:spPr/>
      <dgm:t>
        <a:bodyPr/>
        <a:lstStyle/>
        <a:p>
          <a:endParaRPr lang="en-US"/>
        </a:p>
      </dgm:t>
    </dgm:pt>
    <dgm:pt modelId="{CF6545EF-7DEC-4EF6-AF97-9D8AA9D2DA6D}" type="sibTrans" cxnId="{0CD540D5-2B55-49D6-93A3-20D4842E7057}">
      <dgm:prSet/>
      <dgm:spPr/>
      <dgm:t>
        <a:bodyPr/>
        <a:lstStyle/>
        <a:p>
          <a:endParaRPr lang="en-US"/>
        </a:p>
      </dgm:t>
    </dgm:pt>
    <dgm:pt modelId="{98E795C2-D4A7-4196-9BB9-F79891D26083}">
      <dgm:prSet phldrT="[Text]" custT="1"/>
      <dgm:spPr/>
      <dgm:t>
        <a:bodyPr/>
        <a:lstStyle/>
        <a:p>
          <a:r>
            <a:rPr lang="en-US" sz="1600" b="1" dirty="0" smtClean="0"/>
            <a:t>Applications</a:t>
          </a:r>
        </a:p>
      </dgm:t>
    </dgm:pt>
    <dgm:pt modelId="{2A22248D-2AE0-4F9A-A7F1-46975FF4651F}" type="parTrans" cxnId="{04B2363A-280D-43EB-AE2A-5955023E98F2}">
      <dgm:prSet/>
      <dgm:spPr/>
      <dgm:t>
        <a:bodyPr/>
        <a:lstStyle/>
        <a:p>
          <a:endParaRPr lang="en-US"/>
        </a:p>
      </dgm:t>
    </dgm:pt>
    <dgm:pt modelId="{60584FC6-3B5A-4C0D-9645-106107DB6EDC}" type="sibTrans" cxnId="{04B2363A-280D-43EB-AE2A-5955023E98F2}">
      <dgm:prSet/>
      <dgm:spPr/>
      <dgm:t>
        <a:bodyPr/>
        <a:lstStyle/>
        <a:p>
          <a:endParaRPr lang="en-US"/>
        </a:p>
      </dgm:t>
    </dgm:pt>
    <dgm:pt modelId="{7FDF1729-862D-429D-ADA7-143FFD3BADA3}">
      <dgm:prSet phldrT="[Text]" custT="1"/>
      <dgm:spPr/>
      <dgm:t>
        <a:bodyPr/>
        <a:lstStyle/>
        <a:p>
          <a:r>
            <a:rPr lang="en-US" sz="1600" b="1" dirty="0" smtClean="0"/>
            <a:t>Map &amp; Graph Ground-water Elevation Gradients</a:t>
          </a:r>
          <a:endParaRPr lang="en-US" sz="1100" b="1" dirty="0" smtClean="0"/>
        </a:p>
      </dgm:t>
    </dgm:pt>
    <dgm:pt modelId="{E8ED01E9-1A02-45A5-83DE-9831B7F25361}" type="parTrans" cxnId="{613BE4F7-272D-4821-B960-64F4F873C8BF}">
      <dgm:prSet/>
      <dgm:spPr/>
      <dgm:t>
        <a:bodyPr/>
        <a:lstStyle/>
        <a:p>
          <a:endParaRPr lang="en-US"/>
        </a:p>
      </dgm:t>
    </dgm:pt>
    <dgm:pt modelId="{CBA3DFEB-7407-416B-901D-FD0E66B48843}" type="sibTrans" cxnId="{613BE4F7-272D-4821-B960-64F4F873C8BF}">
      <dgm:prSet/>
      <dgm:spPr/>
      <dgm:t>
        <a:bodyPr/>
        <a:lstStyle/>
        <a:p>
          <a:endParaRPr lang="en-US"/>
        </a:p>
      </dgm:t>
    </dgm:pt>
    <dgm:pt modelId="{554F2AC6-69BB-4795-8E54-BB0C8C9DCDDE}">
      <dgm:prSet phldrT="[Text]" custT="1"/>
      <dgm:spPr/>
      <dgm:t>
        <a:bodyPr/>
        <a:lstStyle/>
        <a:p>
          <a:r>
            <a:rPr lang="en-US" sz="1600" b="1" dirty="0" smtClean="0"/>
            <a:t>Overlay Analysis &amp; Evaluation</a:t>
          </a:r>
          <a:endParaRPr lang="en-US" sz="1600" b="1" dirty="0"/>
        </a:p>
      </dgm:t>
    </dgm:pt>
    <dgm:pt modelId="{1BDADFAB-F6E5-4954-895C-F7B6201944DC}" type="parTrans" cxnId="{3D10F9F7-836F-4039-9260-FC52BAD4F988}">
      <dgm:prSet/>
      <dgm:spPr/>
      <dgm:t>
        <a:bodyPr/>
        <a:lstStyle/>
        <a:p>
          <a:endParaRPr lang="en-US"/>
        </a:p>
      </dgm:t>
    </dgm:pt>
    <dgm:pt modelId="{3DD50BF6-F891-4835-AB3B-DDCB2DEC83D1}" type="sibTrans" cxnId="{3D10F9F7-836F-4039-9260-FC52BAD4F988}">
      <dgm:prSet/>
      <dgm:spPr/>
      <dgm:t>
        <a:bodyPr/>
        <a:lstStyle/>
        <a:p>
          <a:endParaRPr lang="en-US"/>
        </a:p>
      </dgm:t>
    </dgm:pt>
    <dgm:pt modelId="{A2284FF6-FF10-459F-9B67-35FD7FE3A32E}">
      <dgm:prSet phldrT="[Text]"/>
      <dgm:spPr/>
      <dgm:t>
        <a:bodyPr/>
        <a:lstStyle/>
        <a:p>
          <a:r>
            <a:rPr lang="en-US" sz="1100" dirty="0" smtClean="0"/>
            <a:t>Average Daily Precipitation  per Year</a:t>
          </a:r>
          <a:endParaRPr lang="en-US" sz="1100" dirty="0"/>
        </a:p>
      </dgm:t>
    </dgm:pt>
    <dgm:pt modelId="{279BB99F-666A-46F5-8633-87B148B0FAD3}" type="parTrans" cxnId="{DE10F2BE-9D0E-470D-91B0-BCA67AEEC0B6}">
      <dgm:prSet/>
      <dgm:spPr/>
      <dgm:t>
        <a:bodyPr/>
        <a:lstStyle/>
        <a:p>
          <a:endParaRPr lang="en-US"/>
        </a:p>
      </dgm:t>
    </dgm:pt>
    <dgm:pt modelId="{97C19835-A611-4AE9-AF63-C30E9B1D4764}" type="sibTrans" cxnId="{DE10F2BE-9D0E-470D-91B0-BCA67AEEC0B6}">
      <dgm:prSet/>
      <dgm:spPr/>
      <dgm:t>
        <a:bodyPr/>
        <a:lstStyle/>
        <a:p>
          <a:endParaRPr lang="en-US"/>
        </a:p>
      </dgm:t>
    </dgm:pt>
    <dgm:pt modelId="{3D568FA7-5AF5-4AFF-B565-C58782216846}">
      <dgm:prSet phldrT="[Text]"/>
      <dgm:spPr/>
      <dgm:t>
        <a:bodyPr/>
        <a:lstStyle/>
        <a:p>
          <a:r>
            <a:rPr lang="en-US" sz="1100" dirty="0" smtClean="0"/>
            <a:t>Groundwater Elevation Gradients</a:t>
          </a:r>
          <a:endParaRPr lang="en-US" sz="1100" dirty="0"/>
        </a:p>
      </dgm:t>
    </dgm:pt>
    <dgm:pt modelId="{DD7A5002-2A82-4C07-9F12-0288E2FB6C73}" type="parTrans" cxnId="{F6A4671C-628A-4083-B3C2-51AA54D5F7DE}">
      <dgm:prSet/>
      <dgm:spPr/>
      <dgm:t>
        <a:bodyPr/>
        <a:lstStyle/>
        <a:p>
          <a:endParaRPr lang="en-US"/>
        </a:p>
      </dgm:t>
    </dgm:pt>
    <dgm:pt modelId="{A8FBD2B5-3AD2-4F48-A99A-502F719D08FD}" type="sibTrans" cxnId="{F6A4671C-628A-4083-B3C2-51AA54D5F7DE}">
      <dgm:prSet/>
      <dgm:spPr/>
      <dgm:t>
        <a:bodyPr/>
        <a:lstStyle/>
        <a:p>
          <a:endParaRPr lang="en-US"/>
        </a:p>
      </dgm:t>
    </dgm:pt>
    <dgm:pt modelId="{5D7CB803-E8B9-4FBB-A6E1-2C2601BB6D0B}">
      <dgm:prSet phldrT="[Text]"/>
      <dgm:spPr/>
      <dgm:t>
        <a:bodyPr/>
        <a:lstStyle/>
        <a:p>
          <a:r>
            <a:rPr lang="en-US" sz="1100" dirty="0" smtClean="0"/>
            <a:t>Soil Map</a:t>
          </a:r>
          <a:endParaRPr lang="en-US" sz="1100" dirty="0"/>
        </a:p>
      </dgm:t>
    </dgm:pt>
    <dgm:pt modelId="{1E5CC8D7-690F-4CB4-B956-21F4FD620E03}" type="parTrans" cxnId="{68D580C7-96ED-4DCC-A292-45E7B991C5AB}">
      <dgm:prSet/>
      <dgm:spPr/>
      <dgm:t>
        <a:bodyPr/>
        <a:lstStyle/>
        <a:p>
          <a:endParaRPr lang="en-US"/>
        </a:p>
      </dgm:t>
    </dgm:pt>
    <dgm:pt modelId="{21A46132-22B0-4548-98C3-ED9DE3F890BD}" type="sibTrans" cxnId="{68D580C7-96ED-4DCC-A292-45E7B991C5AB}">
      <dgm:prSet/>
      <dgm:spPr/>
      <dgm:t>
        <a:bodyPr/>
        <a:lstStyle/>
        <a:p>
          <a:endParaRPr lang="en-US"/>
        </a:p>
      </dgm:t>
    </dgm:pt>
    <dgm:pt modelId="{578DF0DB-E24B-4D4C-9170-1A66C8FD3127}">
      <dgm:prSet phldrT="[Text]"/>
      <dgm:spPr/>
      <dgm:t>
        <a:bodyPr/>
        <a:lstStyle/>
        <a:p>
          <a:r>
            <a:rPr lang="en-US" sz="1100" dirty="0" smtClean="0"/>
            <a:t>NLCD Maps </a:t>
          </a:r>
          <a:endParaRPr lang="en-US" sz="1100" dirty="0"/>
        </a:p>
      </dgm:t>
    </dgm:pt>
    <dgm:pt modelId="{D7B83676-7E49-4495-ADAB-41509253B676}" type="parTrans" cxnId="{3CB6FCCC-18B5-4AB8-BB5F-C2EA14CC4886}">
      <dgm:prSet/>
      <dgm:spPr/>
      <dgm:t>
        <a:bodyPr/>
        <a:lstStyle/>
        <a:p>
          <a:endParaRPr lang="en-US"/>
        </a:p>
      </dgm:t>
    </dgm:pt>
    <dgm:pt modelId="{99EC6833-5A5E-4CE4-92CE-74B66FAABAFF}" type="sibTrans" cxnId="{3CB6FCCC-18B5-4AB8-BB5F-C2EA14CC4886}">
      <dgm:prSet/>
      <dgm:spPr/>
      <dgm:t>
        <a:bodyPr/>
        <a:lstStyle/>
        <a:p>
          <a:endParaRPr lang="en-US"/>
        </a:p>
      </dgm:t>
    </dgm:pt>
    <dgm:pt modelId="{F98E7243-C701-49B9-9B0A-E11BCB07AC77}">
      <dgm:prSet phldrT="[Text]"/>
      <dgm:spPr/>
      <dgm:t>
        <a:bodyPr/>
        <a:lstStyle/>
        <a:p>
          <a:r>
            <a:rPr lang="en-US" sz="1100" dirty="0" smtClean="0"/>
            <a:t>Yearly Average Groundwater Elevations</a:t>
          </a:r>
          <a:endParaRPr lang="en-US" sz="1100" dirty="0"/>
        </a:p>
      </dgm:t>
    </dgm:pt>
    <dgm:pt modelId="{B72F08E5-3675-4847-A150-1DFA5E9463A7}" type="parTrans" cxnId="{557777F1-5213-4BE0-9A9A-89F645591710}">
      <dgm:prSet/>
      <dgm:spPr/>
      <dgm:t>
        <a:bodyPr/>
        <a:lstStyle/>
        <a:p>
          <a:endParaRPr lang="en-US"/>
        </a:p>
      </dgm:t>
    </dgm:pt>
    <dgm:pt modelId="{36947F79-A2B9-42E3-9833-04EE4A44F73D}" type="sibTrans" cxnId="{557777F1-5213-4BE0-9A9A-89F645591710}">
      <dgm:prSet/>
      <dgm:spPr/>
      <dgm:t>
        <a:bodyPr/>
        <a:lstStyle/>
        <a:p>
          <a:endParaRPr lang="en-US"/>
        </a:p>
      </dgm:t>
    </dgm:pt>
    <dgm:pt modelId="{A9801987-46C1-4ABA-B601-30D09D128745}">
      <dgm:prSet phldrT="[Text]"/>
      <dgm:spPr/>
      <dgm:t>
        <a:bodyPr/>
        <a:lstStyle/>
        <a:p>
          <a:r>
            <a:rPr lang="en-US" sz="1100" dirty="0" smtClean="0"/>
            <a:t>Years of Extreme Drought</a:t>
          </a:r>
          <a:endParaRPr lang="en-US" sz="1100" dirty="0"/>
        </a:p>
      </dgm:t>
    </dgm:pt>
    <dgm:pt modelId="{51757326-DAAD-442D-90BC-729C1D70AFCC}" type="parTrans" cxnId="{C1386AB5-D55F-4018-A4CA-9F46C4E56860}">
      <dgm:prSet/>
      <dgm:spPr/>
      <dgm:t>
        <a:bodyPr/>
        <a:lstStyle/>
        <a:p>
          <a:endParaRPr lang="en-US"/>
        </a:p>
      </dgm:t>
    </dgm:pt>
    <dgm:pt modelId="{7598F52B-C857-4681-BAB2-016F5D5BC102}" type="sibTrans" cxnId="{C1386AB5-D55F-4018-A4CA-9F46C4E56860}">
      <dgm:prSet/>
      <dgm:spPr/>
      <dgm:t>
        <a:bodyPr/>
        <a:lstStyle/>
        <a:p>
          <a:endParaRPr lang="en-US"/>
        </a:p>
      </dgm:t>
    </dgm:pt>
    <dgm:pt modelId="{026627B7-1132-4E80-96C6-9BE25D775136}">
      <dgm:prSet phldrT="[Text]"/>
      <dgm:spPr/>
      <dgm:t>
        <a:bodyPr/>
        <a:lstStyle/>
        <a:p>
          <a:r>
            <a:rPr lang="en-US" sz="1100" dirty="0" smtClean="0"/>
            <a:t>Years of Extreme Flooding</a:t>
          </a:r>
          <a:endParaRPr lang="en-US" sz="1100" dirty="0"/>
        </a:p>
      </dgm:t>
    </dgm:pt>
    <dgm:pt modelId="{5DD41587-C7CF-40B6-9D1F-C0ACE9BD9B4A}" type="parTrans" cxnId="{5A5CA8AA-30A4-4263-89D7-A09CADBFDB67}">
      <dgm:prSet/>
      <dgm:spPr/>
      <dgm:t>
        <a:bodyPr/>
        <a:lstStyle/>
        <a:p>
          <a:endParaRPr lang="en-US"/>
        </a:p>
      </dgm:t>
    </dgm:pt>
    <dgm:pt modelId="{82D2B9A1-C447-4B32-AC01-F4E7D491494E}" type="sibTrans" cxnId="{5A5CA8AA-30A4-4263-89D7-A09CADBFDB67}">
      <dgm:prSet/>
      <dgm:spPr/>
      <dgm:t>
        <a:bodyPr/>
        <a:lstStyle/>
        <a:p>
          <a:endParaRPr lang="en-US"/>
        </a:p>
      </dgm:t>
    </dgm:pt>
    <dgm:pt modelId="{0DA23545-5D24-43BF-BE2C-A3BE8BE5EE0B}">
      <dgm:prSet phldrT="[Text]"/>
      <dgm:spPr/>
      <dgm:t>
        <a:bodyPr/>
        <a:lstStyle/>
        <a:p>
          <a:r>
            <a:rPr lang="en-US" sz="1100" dirty="0" smtClean="0"/>
            <a:t>Years of High Precipitation</a:t>
          </a:r>
          <a:endParaRPr lang="en-US" sz="1100" dirty="0"/>
        </a:p>
      </dgm:t>
    </dgm:pt>
    <dgm:pt modelId="{8C7D8572-C7D0-41B0-B5A7-A5E414F6AF12}" type="parTrans" cxnId="{9F0A8D7F-20EF-4A7C-9334-23885CB348A0}">
      <dgm:prSet/>
      <dgm:spPr/>
      <dgm:t>
        <a:bodyPr/>
        <a:lstStyle/>
        <a:p>
          <a:endParaRPr lang="en-US"/>
        </a:p>
      </dgm:t>
    </dgm:pt>
    <dgm:pt modelId="{1D226F1C-2F76-4D7F-96E2-2AA9EC00B082}" type="sibTrans" cxnId="{9F0A8D7F-20EF-4A7C-9334-23885CB348A0}">
      <dgm:prSet/>
      <dgm:spPr/>
      <dgm:t>
        <a:bodyPr/>
        <a:lstStyle/>
        <a:p>
          <a:endParaRPr lang="en-US"/>
        </a:p>
      </dgm:t>
    </dgm:pt>
    <dgm:pt modelId="{C6310372-5A55-4066-A0E6-4F56B368E8DB}">
      <dgm:prSet phldrT="[Text]"/>
      <dgm:spPr/>
      <dgm:t>
        <a:bodyPr/>
        <a:lstStyle/>
        <a:p>
          <a:r>
            <a:rPr lang="en-US" sz="1100" dirty="0" smtClean="0"/>
            <a:t>Identify Control MW Points Grouped by Topography</a:t>
          </a:r>
          <a:endParaRPr lang="en-US" sz="1100" dirty="0"/>
        </a:p>
      </dgm:t>
    </dgm:pt>
    <dgm:pt modelId="{0383C94B-EF42-4CE8-8D63-B7B23A031E14}" type="parTrans" cxnId="{8D83EA4E-E9DD-4B2D-95D0-C42057144208}">
      <dgm:prSet/>
      <dgm:spPr/>
      <dgm:t>
        <a:bodyPr/>
        <a:lstStyle/>
        <a:p>
          <a:endParaRPr lang="en-US"/>
        </a:p>
      </dgm:t>
    </dgm:pt>
    <dgm:pt modelId="{F125EA56-24A7-4BAC-8EC4-9AE1707DF097}" type="sibTrans" cxnId="{8D83EA4E-E9DD-4B2D-95D0-C42057144208}">
      <dgm:prSet/>
      <dgm:spPr/>
      <dgm:t>
        <a:bodyPr/>
        <a:lstStyle/>
        <a:p>
          <a:endParaRPr lang="en-US"/>
        </a:p>
      </dgm:t>
    </dgm:pt>
    <dgm:pt modelId="{C577A0DE-173B-4F20-BF6A-F27DFD0F626F}">
      <dgm:prSet phldrT="[Text]"/>
      <dgm:spPr/>
      <dgm:t>
        <a:bodyPr/>
        <a:lstStyle/>
        <a:p>
          <a:r>
            <a:rPr lang="en-US" sz="1100" dirty="0" smtClean="0"/>
            <a:t>Research Regression Models</a:t>
          </a:r>
          <a:endParaRPr lang="en-US" sz="1100" dirty="0"/>
        </a:p>
      </dgm:t>
    </dgm:pt>
    <dgm:pt modelId="{5625E8D9-0BA7-4286-9FC6-8217808DCD4F}" type="parTrans" cxnId="{649B17E3-D1D0-4760-8083-DB7A7C32C725}">
      <dgm:prSet/>
      <dgm:spPr/>
      <dgm:t>
        <a:bodyPr/>
        <a:lstStyle/>
        <a:p>
          <a:endParaRPr lang="en-US"/>
        </a:p>
      </dgm:t>
    </dgm:pt>
    <dgm:pt modelId="{51EFB337-3D2A-44FB-8F8B-F4332FD0DD22}" type="sibTrans" cxnId="{649B17E3-D1D0-4760-8083-DB7A7C32C725}">
      <dgm:prSet/>
      <dgm:spPr/>
      <dgm:t>
        <a:bodyPr/>
        <a:lstStyle/>
        <a:p>
          <a:endParaRPr lang="en-US"/>
        </a:p>
      </dgm:t>
    </dgm:pt>
    <dgm:pt modelId="{30CAF4BC-8CA4-4920-B201-6814204D12D2}">
      <dgm:prSet phldrT="[Text]"/>
      <dgm:spPr/>
      <dgm:t>
        <a:bodyPr/>
        <a:lstStyle/>
        <a:p>
          <a:r>
            <a:rPr lang="en-US" sz="1100" dirty="0" smtClean="0"/>
            <a:t>Develop Correlation Coefficients</a:t>
          </a:r>
          <a:endParaRPr lang="en-US" sz="1100" dirty="0"/>
        </a:p>
      </dgm:t>
    </dgm:pt>
    <dgm:pt modelId="{6A74BB97-089A-4915-B96E-12962FF0FFF4}" type="parTrans" cxnId="{8C115441-DAFC-4F3D-AC2D-63FCF8B9F4A5}">
      <dgm:prSet/>
      <dgm:spPr/>
      <dgm:t>
        <a:bodyPr/>
        <a:lstStyle/>
        <a:p>
          <a:endParaRPr lang="en-US"/>
        </a:p>
      </dgm:t>
    </dgm:pt>
    <dgm:pt modelId="{9E7D2B6E-E074-47C7-B06D-34DD2AFD3CC9}" type="sibTrans" cxnId="{8C115441-DAFC-4F3D-AC2D-63FCF8B9F4A5}">
      <dgm:prSet/>
      <dgm:spPr/>
      <dgm:t>
        <a:bodyPr/>
        <a:lstStyle/>
        <a:p>
          <a:endParaRPr lang="en-US"/>
        </a:p>
      </dgm:t>
    </dgm:pt>
    <dgm:pt modelId="{D5153F03-4783-477C-805F-B92894F41A6C}">
      <dgm:prSet phldrT="[Text]" custT="1"/>
      <dgm:spPr/>
      <dgm:t>
        <a:bodyPr/>
        <a:lstStyle/>
        <a:p>
          <a:r>
            <a:rPr lang="en-US" sz="1100" dirty="0" smtClean="0"/>
            <a:t>Utilization of regression model for assignment of groundwater protection area &amp; decision making</a:t>
          </a:r>
          <a:endParaRPr lang="en-US" sz="1100" dirty="0"/>
        </a:p>
      </dgm:t>
    </dgm:pt>
    <dgm:pt modelId="{A378E6D3-0CA5-4834-8E27-269B92EF32BE}" type="sibTrans" cxnId="{49615F10-0903-4BDD-A7DF-6EB8AB34D199}">
      <dgm:prSet/>
      <dgm:spPr/>
      <dgm:t>
        <a:bodyPr/>
        <a:lstStyle/>
        <a:p>
          <a:endParaRPr lang="en-US"/>
        </a:p>
      </dgm:t>
    </dgm:pt>
    <dgm:pt modelId="{8A6FA988-9D7C-4988-9233-21E53D3B8D9B}" type="parTrans" cxnId="{49615F10-0903-4BDD-A7DF-6EB8AB34D199}">
      <dgm:prSet/>
      <dgm:spPr/>
      <dgm:t>
        <a:bodyPr/>
        <a:lstStyle/>
        <a:p>
          <a:endParaRPr lang="en-US"/>
        </a:p>
      </dgm:t>
    </dgm:pt>
    <dgm:pt modelId="{B9508C5A-DE28-48A4-8D79-668511049432}">
      <dgm:prSet phldrT="[Text]" custT="1"/>
      <dgm:spPr/>
      <dgm:t>
        <a:bodyPr/>
        <a:lstStyle/>
        <a:p>
          <a:r>
            <a:rPr lang="en-US" sz="1100" b="0" dirty="0" smtClean="0"/>
            <a:t>DEM</a:t>
          </a:r>
        </a:p>
      </dgm:t>
    </dgm:pt>
    <dgm:pt modelId="{84866D8A-CCEF-45E1-B794-E5A3090A4B1F}" type="parTrans" cxnId="{3A8AF63A-B1AA-4064-B0AD-75CB28CA2818}">
      <dgm:prSet/>
      <dgm:spPr/>
      <dgm:t>
        <a:bodyPr/>
        <a:lstStyle/>
        <a:p>
          <a:endParaRPr lang="en-US"/>
        </a:p>
      </dgm:t>
    </dgm:pt>
    <dgm:pt modelId="{22D41F8F-975B-4619-92CE-E613C9170310}" type="sibTrans" cxnId="{3A8AF63A-B1AA-4064-B0AD-75CB28CA2818}">
      <dgm:prSet/>
      <dgm:spPr/>
      <dgm:t>
        <a:bodyPr/>
        <a:lstStyle/>
        <a:p>
          <a:endParaRPr lang="en-US"/>
        </a:p>
      </dgm:t>
    </dgm:pt>
    <dgm:pt modelId="{2D5AFB28-2142-41F6-AB4B-DA7454F78FA7}" type="pres">
      <dgm:prSet presAssocID="{91077305-1D0A-418B-9F91-6BECED41DA36}" presName="CompostProcess" presStyleCnt="0">
        <dgm:presLayoutVars>
          <dgm:dir/>
          <dgm:resizeHandles val="exact"/>
        </dgm:presLayoutVars>
      </dgm:prSet>
      <dgm:spPr/>
    </dgm:pt>
    <dgm:pt modelId="{DAC3003C-8ACD-4BAF-A8CB-31D4B9053616}" type="pres">
      <dgm:prSet presAssocID="{91077305-1D0A-418B-9F91-6BECED41DA36}" presName="arrow" presStyleLbl="bgShp" presStyleIdx="0" presStyleCnt="1"/>
      <dgm:spPr/>
    </dgm:pt>
    <dgm:pt modelId="{7E23B9ED-8843-46C2-ABF9-D05F53994950}" type="pres">
      <dgm:prSet presAssocID="{91077305-1D0A-418B-9F91-6BECED41DA36}" presName="linearProcess" presStyleCnt="0"/>
      <dgm:spPr/>
    </dgm:pt>
    <dgm:pt modelId="{522E0A85-4F8D-4E11-9134-2B5A5A8FDF9F}" type="pres">
      <dgm:prSet presAssocID="{36A81449-6CA3-4BA9-BCF7-CCB5D2A63594}" presName="textNode" presStyleLbl="node1" presStyleIdx="0" presStyleCnt="5" custScaleX="103970" custScaleY="144125" custLinFactNeighborX="40435" custLinFactNeighborY="-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571F1-E039-4240-99ED-76407E556ED4}" type="pres">
      <dgm:prSet presAssocID="{D7E12FDB-0BB5-42AB-9EDF-B3EA5FA5DA54}" presName="sibTrans" presStyleCnt="0"/>
      <dgm:spPr/>
    </dgm:pt>
    <dgm:pt modelId="{38F98F29-D862-46FE-B848-7BC769931E12}" type="pres">
      <dgm:prSet presAssocID="{554F2AC6-69BB-4795-8E54-BB0C8C9DCDDE}" presName="textNode" presStyleLbl="node1" presStyleIdx="1" presStyleCnt="5" custScaleX="122531" custScaleY="143331" custLinFactX="91668" custLinFactNeighborX="100000" custLinFactNeighborY="-1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28851-D498-4BC8-98F2-A9C27F9CC364}" type="pres">
      <dgm:prSet presAssocID="{3DD50BF6-F891-4835-AB3B-DDCB2DEC83D1}" presName="sibTrans" presStyleCnt="0"/>
      <dgm:spPr/>
    </dgm:pt>
    <dgm:pt modelId="{B3D5D488-5108-4058-B5B4-E7F0930172A2}" type="pres">
      <dgm:prSet presAssocID="{6B280E46-717B-44C0-8E92-3D528A14D58F}" presName="textNode" presStyleLbl="node1" presStyleIdx="2" presStyleCnt="5" custScaleX="142984" custScaleY="143331" custLinFactX="86937" custLinFactNeighborX="100000" custLinFactNeighborY="-1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ACF26-4748-4C29-8F89-C8F2813CBE18}" type="pres">
      <dgm:prSet presAssocID="{CF6545EF-7DEC-4EF6-AF97-9D8AA9D2DA6D}" presName="sibTrans" presStyleCnt="0"/>
      <dgm:spPr/>
    </dgm:pt>
    <dgm:pt modelId="{4E12D15E-308F-4511-A571-9542F62BFBCE}" type="pres">
      <dgm:prSet presAssocID="{7FDF1729-862D-429D-ADA7-143FFD3BADA3}" presName="textNode" presStyleLbl="node1" presStyleIdx="3" presStyleCnt="5" custScaleX="92664" custScaleY="144125" custLinFactX="-246267" custLinFactNeighborX="-300000" custLinFactNeighborY="-1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23CD0-2E77-4908-BE8F-70D1CA64128A}" type="pres">
      <dgm:prSet presAssocID="{CBA3DFEB-7407-416B-901D-FD0E66B48843}" presName="sibTrans" presStyleCnt="0"/>
      <dgm:spPr/>
    </dgm:pt>
    <dgm:pt modelId="{6F339D55-94C5-4B2E-B5ED-A2907E8819D8}" type="pres">
      <dgm:prSet presAssocID="{98E795C2-D4A7-4196-9BB9-F79891D26083}" presName="textNode" presStyleLbl="node1" presStyleIdx="4" presStyleCnt="5" custScaleX="119821" custScaleY="143207" custLinFactNeighborX="-72919" custLinFactNeighborY="-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AF63A-B1AA-4064-B0AD-75CB28CA2818}" srcId="{7FDF1729-862D-429D-ADA7-143FFD3BADA3}" destId="{B9508C5A-DE28-48A4-8D79-668511049432}" srcOrd="0" destOrd="0" parTransId="{84866D8A-CCEF-45E1-B794-E5A3090A4B1F}" sibTransId="{22D41F8F-975B-4619-92CE-E613C9170310}"/>
    <dgm:cxn modelId="{E15774A3-8857-4925-8ECF-51A1AEBB95C3}" type="presOf" srcId="{0DA23545-5D24-43BF-BE2C-A3BE8BE5EE0B}" destId="{B3D5D488-5108-4058-B5B4-E7F0930172A2}" srcOrd="0" destOrd="3" presId="urn:microsoft.com/office/officeart/2005/8/layout/hProcess9"/>
    <dgm:cxn modelId="{3A3C78FA-514B-4EC7-9A35-3CC996DA69FF}" type="presOf" srcId="{5D7CB803-E8B9-4FBB-A6E1-2C2601BB6D0B}" destId="{38F98F29-D862-46FE-B848-7BC769931E12}" srcOrd="0" destOrd="4" presId="urn:microsoft.com/office/officeart/2005/8/layout/hProcess9"/>
    <dgm:cxn modelId="{2C243B42-5BA5-4B00-A02B-30B460B97FAF}" type="presOf" srcId="{F98E7243-C701-49B9-9B0A-E11BCB07AC77}" destId="{522E0A85-4F8D-4E11-9134-2B5A5A8FDF9F}" srcOrd="0" destOrd="1" presId="urn:microsoft.com/office/officeart/2005/8/layout/hProcess9"/>
    <dgm:cxn modelId="{B683CF28-2AB3-472D-846D-057184470C2A}" type="presOf" srcId="{026627B7-1132-4E80-96C6-9BE25D775136}" destId="{B3D5D488-5108-4058-B5B4-E7F0930172A2}" srcOrd="0" destOrd="2" presId="urn:microsoft.com/office/officeart/2005/8/layout/hProcess9"/>
    <dgm:cxn modelId="{34F7B573-D126-43D2-B500-04681A1FD65D}" type="presOf" srcId="{554F2AC6-69BB-4795-8E54-BB0C8C9DCDDE}" destId="{38F98F29-D862-46FE-B848-7BC769931E12}" srcOrd="0" destOrd="0" presId="urn:microsoft.com/office/officeart/2005/8/layout/hProcess9"/>
    <dgm:cxn modelId="{EB6F5092-99A5-4D9A-AC62-AB0074012066}" type="presOf" srcId="{36A81449-6CA3-4BA9-BCF7-CCB5D2A63594}" destId="{522E0A85-4F8D-4E11-9134-2B5A5A8FDF9F}" srcOrd="0" destOrd="0" presId="urn:microsoft.com/office/officeart/2005/8/layout/hProcess9"/>
    <dgm:cxn modelId="{3CB6FCCC-18B5-4AB8-BB5F-C2EA14CC4886}" srcId="{554F2AC6-69BB-4795-8E54-BB0C8C9DCDDE}" destId="{578DF0DB-E24B-4D4C-9170-1A66C8FD3127}" srcOrd="2" destOrd="0" parTransId="{D7B83676-7E49-4495-ADAB-41509253B676}" sibTransId="{99EC6833-5A5E-4CE4-92CE-74B66FAABAFF}"/>
    <dgm:cxn modelId="{DE10F2BE-9D0E-470D-91B0-BCA67AEEC0B6}" srcId="{554F2AC6-69BB-4795-8E54-BB0C8C9DCDDE}" destId="{A2284FF6-FF10-459F-9B67-35FD7FE3A32E}" srcOrd="0" destOrd="0" parTransId="{279BB99F-666A-46F5-8633-87B148B0FAD3}" sibTransId="{97C19835-A611-4AE9-AF63-C30E9B1D4764}"/>
    <dgm:cxn modelId="{68D580C7-96ED-4DCC-A292-45E7B991C5AB}" srcId="{554F2AC6-69BB-4795-8E54-BB0C8C9DCDDE}" destId="{5D7CB803-E8B9-4FBB-A6E1-2C2601BB6D0B}" srcOrd="3" destOrd="0" parTransId="{1E5CC8D7-690F-4CB4-B956-21F4FD620E03}" sibTransId="{21A46132-22B0-4548-98C3-ED9DE3F890BD}"/>
    <dgm:cxn modelId="{27B9C487-B055-46D6-ABF1-969F1AFDA2FD}" type="presOf" srcId="{B9508C5A-DE28-48A4-8D79-668511049432}" destId="{4E12D15E-308F-4511-A571-9542F62BFBCE}" srcOrd="0" destOrd="1" presId="urn:microsoft.com/office/officeart/2005/8/layout/hProcess9"/>
    <dgm:cxn modelId="{A068DD18-15FB-4768-8386-FA8EB7A9D34A}" type="presOf" srcId="{30CAF4BC-8CA4-4920-B201-6814204D12D2}" destId="{B3D5D488-5108-4058-B5B4-E7F0930172A2}" srcOrd="0" destOrd="6" presId="urn:microsoft.com/office/officeart/2005/8/layout/hProcess9"/>
    <dgm:cxn modelId="{613BE4F7-272D-4821-B960-64F4F873C8BF}" srcId="{91077305-1D0A-418B-9F91-6BECED41DA36}" destId="{7FDF1729-862D-429D-ADA7-143FFD3BADA3}" srcOrd="3" destOrd="0" parTransId="{E8ED01E9-1A02-45A5-83DE-9831B7F25361}" sibTransId="{CBA3DFEB-7407-416B-901D-FD0E66B48843}"/>
    <dgm:cxn modelId="{04B2363A-280D-43EB-AE2A-5955023E98F2}" srcId="{91077305-1D0A-418B-9F91-6BECED41DA36}" destId="{98E795C2-D4A7-4196-9BB9-F79891D26083}" srcOrd="4" destOrd="0" parTransId="{2A22248D-2AE0-4F9A-A7F1-46975FF4651F}" sibTransId="{60584FC6-3B5A-4C0D-9645-106107DB6EDC}"/>
    <dgm:cxn modelId="{649B17E3-D1D0-4760-8083-DB7A7C32C725}" srcId="{6B280E46-717B-44C0-8E92-3D528A14D58F}" destId="{C577A0DE-173B-4F20-BF6A-F27DFD0F626F}" srcOrd="4" destOrd="0" parTransId="{5625E8D9-0BA7-4286-9FC6-8217808DCD4F}" sibTransId="{51EFB337-3D2A-44FB-8F8B-F4332FD0DD22}"/>
    <dgm:cxn modelId="{49615F10-0903-4BDD-A7DF-6EB8AB34D199}" srcId="{98E795C2-D4A7-4196-9BB9-F79891D26083}" destId="{D5153F03-4783-477C-805F-B92894F41A6C}" srcOrd="0" destOrd="0" parTransId="{8A6FA988-9D7C-4988-9233-21E53D3B8D9B}" sibTransId="{A378E6D3-0CA5-4834-8E27-269B92EF32BE}"/>
    <dgm:cxn modelId="{9F0A8D7F-20EF-4A7C-9334-23885CB348A0}" srcId="{6B280E46-717B-44C0-8E92-3D528A14D58F}" destId="{0DA23545-5D24-43BF-BE2C-A3BE8BE5EE0B}" srcOrd="2" destOrd="0" parTransId="{8C7D8572-C7D0-41B0-B5A7-A5E414F6AF12}" sibTransId="{1D226F1C-2F76-4D7F-96E2-2AA9EC00B082}"/>
    <dgm:cxn modelId="{8D83EA4E-E9DD-4B2D-95D0-C42057144208}" srcId="{6B280E46-717B-44C0-8E92-3D528A14D58F}" destId="{C6310372-5A55-4066-A0E6-4F56B368E8DB}" srcOrd="3" destOrd="0" parTransId="{0383C94B-EF42-4CE8-8D63-B7B23A031E14}" sibTransId="{F125EA56-24A7-4BAC-8EC4-9AE1707DF097}"/>
    <dgm:cxn modelId="{5A5CA8AA-30A4-4263-89D7-A09CADBFDB67}" srcId="{6B280E46-717B-44C0-8E92-3D528A14D58F}" destId="{026627B7-1132-4E80-96C6-9BE25D775136}" srcOrd="1" destOrd="0" parTransId="{5DD41587-C7CF-40B6-9D1F-C0ACE9BD9B4A}" sibTransId="{82D2B9A1-C447-4B32-AC01-F4E7D491494E}"/>
    <dgm:cxn modelId="{0CD540D5-2B55-49D6-93A3-20D4842E7057}" srcId="{91077305-1D0A-418B-9F91-6BECED41DA36}" destId="{6B280E46-717B-44C0-8E92-3D528A14D58F}" srcOrd="2" destOrd="0" parTransId="{5EF539FC-CBFF-4EE2-9920-6F79F4518580}" sibTransId="{CF6545EF-7DEC-4EF6-AF97-9D8AA9D2DA6D}"/>
    <dgm:cxn modelId="{A9CF3E58-B408-4CF0-8FEE-8E4A5C98CF7E}" type="presOf" srcId="{D5153F03-4783-477C-805F-B92894F41A6C}" destId="{6F339D55-94C5-4B2E-B5ED-A2907E8819D8}" srcOrd="0" destOrd="1" presId="urn:microsoft.com/office/officeart/2005/8/layout/hProcess9"/>
    <dgm:cxn modelId="{020B72F6-E0E5-4AC1-96EB-9F1EF651B03D}" type="presOf" srcId="{A2284FF6-FF10-459F-9B67-35FD7FE3A32E}" destId="{38F98F29-D862-46FE-B848-7BC769931E12}" srcOrd="0" destOrd="1" presId="urn:microsoft.com/office/officeart/2005/8/layout/hProcess9"/>
    <dgm:cxn modelId="{F6A4671C-628A-4083-B3C2-51AA54D5F7DE}" srcId="{554F2AC6-69BB-4795-8E54-BB0C8C9DCDDE}" destId="{3D568FA7-5AF5-4AFF-B565-C58782216846}" srcOrd="1" destOrd="0" parTransId="{DD7A5002-2A82-4C07-9F12-0288E2FB6C73}" sibTransId="{A8FBD2B5-3AD2-4F48-A99A-502F719D08FD}"/>
    <dgm:cxn modelId="{036F4699-D326-4D17-9610-C059128BE9C5}" type="presOf" srcId="{A9801987-46C1-4ABA-B601-30D09D128745}" destId="{B3D5D488-5108-4058-B5B4-E7F0930172A2}" srcOrd="0" destOrd="1" presId="urn:microsoft.com/office/officeart/2005/8/layout/hProcess9"/>
    <dgm:cxn modelId="{CECB0C2A-5E5B-4E3E-9F54-C70B8A96BCC3}" type="presOf" srcId="{578DF0DB-E24B-4D4C-9170-1A66C8FD3127}" destId="{38F98F29-D862-46FE-B848-7BC769931E12}" srcOrd="0" destOrd="3" presId="urn:microsoft.com/office/officeart/2005/8/layout/hProcess9"/>
    <dgm:cxn modelId="{39F2C8CA-4F5F-4A05-AE78-E2FDE9C41B51}" type="presOf" srcId="{6B280E46-717B-44C0-8E92-3D528A14D58F}" destId="{B3D5D488-5108-4058-B5B4-E7F0930172A2}" srcOrd="0" destOrd="0" presId="urn:microsoft.com/office/officeart/2005/8/layout/hProcess9"/>
    <dgm:cxn modelId="{C1386AB5-D55F-4018-A4CA-9F46C4E56860}" srcId="{6B280E46-717B-44C0-8E92-3D528A14D58F}" destId="{A9801987-46C1-4ABA-B601-30D09D128745}" srcOrd="0" destOrd="0" parTransId="{51757326-DAAD-442D-90BC-729C1D70AFCC}" sibTransId="{7598F52B-C857-4681-BAB2-016F5D5BC102}"/>
    <dgm:cxn modelId="{3D10F9F7-836F-4039-9260-FC52BAD4F988}" srcId="{91077305-1D0A-418B-9F91-6BECED41DA36}" destId="{554F2AC6-69BB-4795-8E54-BB0C8C9DCDDE}" srcOrd="1" destOrd="0" parTransId="{1BDADFAB-F6E5-4954-895C-F7B6201944DC}" sibTransId="{3DD50BF6-F891-4835-AB3B-DDCB2DEC83D1}"/>
    <dgm:cxn modelId="{1F81FD38-5D13-4D9D-A976-A505D681A58E}" type="presOf" srcId="{3D568FA7-5AF5-4AFF-B565-C58782216846}" destId="{38F98F29-D862-46FE-B848-7BC769931E12}" srcOrd="0" destOrd="2" presId="urn:microsoft.com/office/officeart/2005/8/layout/hProcess9"/>
    <dgm:cxn modelId="{9D34EA2D-DA91-49BE-B62B-27B3C82E664B}" type="presOf" srcId="{91077305-1D0A-418B-9F91-6BECED41DA36}" destId="{2D5AFB28-2142-41F6-AB4B-DA7454F78FA7}" srcOrd="0" destOrd="0" presId="urn:microsoft.com/office/officeart/2005/8/layout/hProcess9"/>
    <dgm:cxn modelId="{7EC78617-354E-4B30-BC7E-E96E3007AFA0}" type="presOf" srcId="{C6310372-5A55-4066-A0E6-4F56B368E8DB}" destId="{B3D5D488-5108-4058-B5B4-E7F0930172A2}" srcOrd="0" destOrd="4" presId="urn:microsoft.com/office/officeart/2005/8/layout/hProcess9"/>
    <dgm:cxn modelId="{49F39415-F581-4643-A1B8-E1F8FE1FEC98}" type="presOf" srcId="{C577A0DE-173B-4F20-BF6A-F27DFD0F626F}" destId="{B3D5D488-5108-4058-B5B4-E7F0930172A2}" srcOrd="0" destOrd="5" presId="urn:microsoft.com/office/officeart/2005/8/layout/hProcess9"/>
    <dgm:cxn modelId="{8C115441-DAFC-4F3D-AC2D-63FCF8B9F4A5}" srcId="{6B280E46-717B-44C0-8E92-3D528A14D58F}" destId="{30CAF4BC-8CA4-4920-B201-6814204D12D2}" srcOrd="5" destOrd="0" parTransId="{6A74BB97-089A-4915-B96E-12962FF0FFF4}" sibTransId="{9E7D2B6E-E074-47C7-B06D-34DD2AFD3CC9}"/>
    <dgm:cxn modelId="{0A9B07D1-50A6-4C90-AA15-E547A1B4F6FD}" type="presOf" srcId="{98E795C2-D4A7-4196-9BB9-F79891D26083}" destId="{6F339D55-94C5-4B2E-B5ED-A2907E8819D8}" srcOrd="0" destOrd="0" presId="urn:microsoft.com/office/officeart/2005/8/layout/hProcess9"/>
    <dgm:cxn modelId="{557777F1-5213-4BE0-9A9A-89F645591710}" srcId="{36A81449-6CA3-4BA9-BCF7-CCB5D2A63594}" destId="{F98E7243-C701-49B9-9B0A-E11BCB07AC77}" srcOrd="0" destOrd="0" parTransId="{B72F08E5-3675-4847-A150-1DFA5E9463A7}" sibTransId="{36947F79-A2B9-42E3-9833-04EE4A44F73D}"/>
    <dgm:cxn modelId="{9B200044-5768-4B18-AB97-5B1BB3F009DD}" type="presOf" srcId="{7FDF1729-862D-429D-ADA7-143FFD3BADA3}" destId="{4E12D15E-308F-4511-A571-9542F62BFBCE}" srcOrd="0" destOrd="0" presId="urn:microsoft.com/office/officeart/2005/8/layout/hProcess9"/>
    <dgm:cxn modelId="{F44051CD-5277-4935-992A-785726C105D3}" srcId="{91077305-1D0A-418B-9F91-6BECED41DA36}" destId="{36A81449-6CA3-4BA9-BCF7-CCB5D2A63594}" srcOrd="0" destOrd="0" parTransId="{66DFC389-8662-46EB-A965-650183B1D4C0}" sibTransId="{D7E12FDB-0BB5-42AB-9EDF-B3EA5FA5DA54}"/>
    <dgm:cxn modelId="{9A7A03AA-4D6C-46F5-9FAF-6534C2896329}" type="presParOf" srcId="{2D5AFB28-2142-41F6-AB4B-DA7454F78FA7}" destId="{DAC3003C-8ACD-4BAF-A8CB-31D4B9053616}" srcOrd="0" destOrd="0" presId="urn:microsoft.com/office/officeart/2005/8/layout/hProcess9"/>
    <dgm:cxn modelId="{49D221C6-FBC3-48C7-A480-8CAE2EF684B9}" type="presParOf" srcId="{2D5AFB28-2142-41F6-AB4B-DA7454F78FA7}" destId="{7E23B9ED-8843-46C2-ABF9-D05F53994950}" srcOrd="1" destOrd="0" presId="urn:microsoft.com/office/officeart/2005/8/layout/hProcess9"/>
    <dgm:cxn modelId="{E2D9619B-82C0-44B3-BA70-BCE3BAD0A389}" type="presParOf" srcId="{7E23B9ED-8843-46C2-ABF9-D05F53994950}" destId="{522E0A85-4F8D-4E11-9134-2B5A5A8FDF9F}" srcOrd="0" destOrd="0" presId="urn:microsoft.com/office/officeart/2005/8/layout/hProcess9"/>
    <dgm:cxn modelId="{41056F4A-4EDC-449E-8DE8-B6E6CA54DD8D}" type="presParOf" srcId="{7E23B9ED-8843-46C2-ABF9-D05F53994950}" destId="{A32571F1-E039-4240-99ED-76407E556ED4}" srcOrd="1" destOrd="0" presId="urn:microsoft.com/office/officeart/2005/8/layout/hProcess9"/>
    <dgm:cxn modelId="{A0A7F0CB-CDFC-4AB3-AD1C-6A18DAD5538C}" type="presParOf" srcId="{7E23B9ED-8843-46C2-ABF9-D05F53994950}" destId="{38F98F29-D862-46FE-B848-7BC769931E12}" srcOrd="2" destOrd="0" presId="urn:microsoft.com/office/officeart/2005/8/layout/hProcess9"/>
    <dgm:cxn modelId="{421CE59E-2449-4312-9F07-769A7B13BF26}" type="presParOf" srcId="{7E23B9ED-8843-46C2-ABF9-D05F53994950}" destId="{BAE28851-D498-4BC8-98F2-A9C27F9CC364}" srcOrd="3" destOrd="0" presId="urn:microsoft.com/office/officeart/2005/8/layout/hProcess9"/>
    <dgm:cxn modelId="{A6888EE3-8A79-456C-8248-319567D75DAF}" type="presParOf" srcId="{7E23B9ED-8843-46C2-ABF9-D05F53994950}" destId="{B3D5D488-5108-4058-B5B4-E7F0930172A2}" srcOrd="4" destOrd="0" presId="urn:microsoft.com/office/officeart/2005/8/layout/hProcess9"/>
    <dgm:cxn modelId="{207E47BA-3C57-4909-9B0C-AD8122780829}" type="presParOf" srcId="{7E23B9ED-8843-46C2-ABF9-D05F53994950}" destId="{67BACF26-4748-4C29-8F89-C8F2813CBE18}" srcOrd="5" destOrd="0" presId="urn:microsoft.com/office/officeart/2005/8/layout/hProcess9"/>
    <dgm:cxn modelId="{50DF68DC-3904-4B87-B63E-E23EADB5AE61}" type="presParOf" srcId="{7E23B9ED-8843-46C2-ABF9-D05F53994950}" destId="{4E12D15E-308F-4511-A571-9542F62BFBCE}" srcOrd="6" destOrd="0" presId="urn:microsoft.com/office/officeart/2005/8/layout/hProcess9"/>
    <dgm:cxn modelId="{E8F2A6E0-4D9A-4E6C-B025-D01BACAD8811}" type="presParOf" srcId="{7E23B9ED-8843-46C2-ABF9-D05F53994950}" destId="{C1A23CD0-2E77-4908-BE8F-70D1CA64128A}" srcOrd="7" destOrd="0" presId="urn:microsoft.com/office/officeart/2005/8/layout/hProcess9"/>
    <dgm:cxn modelId="{91397E68-983C-4E08-B635-A8E13DF3259C}" type="presParOf" srcId="{7E23B9ED-8843-46C2-ABF9-D05F53994950}" destId="{6F339D55-94C5-4B2E-B5ED-A2907E8819D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C6EE1-B8F8-497C-AD25-D0A9D74A306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D2AF9E8-DC82-4524-937B-0A9867B8D24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 smtClean="0"/>
            <a:t>Fall 2017</a:t>
          </a:r>
          <a:endParaRPr lang="en-US" sz="1600" dirty="0"/>
        </a:p>
      </dgm:t>
    </dgm:pt>
    <dgm:pt modelId="{69CA3194-3DBB-4D3E-B69A-768E38558B61}" type="parTrans" cxnId="{95A90DE0-3248-4FD4-B1DB-9821B9D38849}">
      <dgm:prSet/>
      <dgm:spPr/>
      <dgm:t>
        <a:bodyPr/>
        <a:lstStyle/>
        <a:p>
          <a:endParaRPr lang="en-US"/>
        </a:p>
      </dgm:t>
    </dgm:pt>
    <dgm:pt modelId="{21E8B70B-68FB-4538-97E1-DB92D0265BA3}" type="sibTrans" cxnId="{95A90DE0-3248-4FD4-B1DB-9821B9D38849}">
      <dgm:prSet/>
      <dgm:spPr/>
      <dgm:t>
        <a:bodyPr/>
        <a:lstStyle/>
        <a:p>
          <a:endParaRPr lang="en-US"/>
        </a:p>
      </dgm:t>
    </dgm:pt>
    <dgm:pt modelId="{33CC7865-EB38-4FC9-91AB-D4A1B26A815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600" dirty="0" smtClean="0"/>
            <a:t>January 2018</a:t>
          </a:r>
          <a:endParaRPr lang="en-US" sz="1600" dirty="0"/>
        </a:p>
      </dgm:t>
    </dgm:pt>
    <dgm:pt modelId="{34946DCF-1356-421B-9EBA-2C81781D32CE}" type="parTrans" cxnId="{D29D36CF-5DF5-4813-A46F-07C49E41EFDF}">
      <dgm:prSet/>
      <dgm:spPr/>
      <dgm:t>
        <a:bodyPr/>
        <a:lstStyle/>
        <a:p>
          <a:endParaRPr lang="en-US"/>
        </a:p>
      </dgm:t>
    </dgm:pt>
    <dgm:pt modelId="{BE308954-1251-4481-B37C-BB7045B6CFEF}" type="sibTrans" cxnId="{D29D36CF-5DF5-4813-A46F-07C49E41EFDF}">
      <dgm:prSet/>
      <dgm:spPr/>
      <dgm:t>
        <a:bodyPr/>
        <a:lstStyle/>
        <a:p>
          <a:endParaRPr lang="en-US"/>
        </a:p>
      </dgm:t>
    </dgm:pt>
    <dgm:pt modelId="{0887497D-1B92-422C-A2CF-7D433281CFC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600" dirty="0" smtClean="0"/>
            <a:t>February 2018</a:t>
          </a:r>
          <a:endParaRPr lang="en-US" sz="1600" dirty="0"/>
        </a:p>
      </dgm:t>
    </dgm:pt>
    <dgm:pt modelId="{DF2FBF3B-6033-4D06-B2DC-AE7D2BE39D38}" type="parTrans" cxnId="{DE5AF0F0-3513-418C-802A-3702E5D4A493}">
      <dgm:prSet/>
      <dgm:spPr/>
      <dgm:t>
        <a:bodyPr/>
        <a:lstStyle/>
        <a:p>
          <a:endParaRPr lang="en-US"/>
        </a:p>
      </dgm:t>
    </dgm:pt>
    <dgm:pt modelId="{0D83ABDA-CE90-4399-AE38-CEFADF35FDCE}" type="sibTrans" cxnId="{DE5AF0F0-3513-418C-802A-3702E5D4A493}">
      <dgm:prSet/>
      <dgm:spPr/>
      <dgm:t>
        <a:bodyPr/>
        <a:lstStyle/>
        <a:p>
          <a:endParaRPr lang="en-US"/>
        </a:p>
      </dgm:t>
    </dgm:pt>
    <dgm:pt modelId="{EEEAB887-2F2F-4C59-AF8A-BF510CFF306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dirty="0" smtClean="0"/>
            <a:t>March 2018</a:t>
          </a:r>
          <a:endParaRPr lang="en-US" sz="1600" dirty="0"/>
        </a:p>
      </dgm:t>
    </dgm:pt>
    <dgm:pt modelId="{96B16B79-80C7-474F-A79E-F77D9F826118}" type="parTrans" cxnId="{E27944BC-53AC-4427-A0EB-54FC5C322E78}">
      <dgm:prSet/>
      <dgm:spPr/>
      <dgm:t>
        <a:bodyPr/>
        <a:lstStyle/>
        <a:p>
          <a:endParaRPr lang="en-US"/>
        </a:p>
      </dgm:t>
    </dgm:pt>
    <dgm:pt modelId="{8FF2E9CA-8017-4B86-BE25-AE48EC1D5D29}" type="sibTrans" cxnId="{E27944BC-53AC-4427-A0EB-54FC5C322E78}">
      <dgm:prSet/>
      <dgm:spPr/>
      <dgm:t>
        <a:bodyPr/>
        <a:lstStyle/>
        <a:p>
          <a:endParaRPr lang="en-US"/>
        </a:p>
      </dgm:t>
    </dgm:pt>
    <dgm:pt modelId="{37BCF9C5-8503-41BC-A89C-680CD36B3EA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dirty="0" smtClean="0"/>
            <a:t>April 2018</a:t>
          </a:r>
          <a:endParaRPr lang="en-US" sz="1600" dirty="0"/>
        </a:p>
      </dgm:t>
    </dgm:pt>
    <dgm:pt modelId="{C8AE2DE3-3343-4738-BA9B-AC4ADFC270FF}" type="parTrans" cxnId="{0B542C62-29C5-449C-A12C-7327FF07378B}">
      <dgm:prSet/>
      <dgm:spPr/>
      <dgm:t>
        <a:bodyPr/>
        <a:lstStyle/>
        <a:p>
          <a:endParaRPr lang="en-US"/>
        </a:p>
      </dgm:t>
    </dgm:pt>
    <dgm:pt modelId="{EB2A407F-7B3C-4AEA-BC32-6B8D942C9AAF}" type="sibTrans" cxnId="{0B542C62-29C5-449C-A12C-7327FF07378B}">
      <dgm:prSet/>
      <dgm:spPr/>
      <dgm:t>
        <a:bodyPr/>
        <a:lstStyle/>
        <a:p>
          <a:endParaRPr lang="en-US"/>
        </a:p>
      </dgm:t>
    </dgm:pt>
    <dgm:pt modelId="{4EAE1565-0D75-417A-AD7D-AF8C744433F4}">
      <dgm:prSet phldrT="[Text]" custT="1"/>
      <dgm:spPr/>
      <dgm:t>
        <a:bodyPr/>
        <a:lstStyle/>
        <a:p>
          <a:r>
            <a:rPr lang="en-US" sz="1600" dirty="0" smtClean="0"/>
            <a:t>Summer 2017</a:t>
          </a:r>
          <a:endParaRPr lang="en-US" sz="1600" dirty="0"/>
        </a:p>
      </dgm:t>
    </dgm:pt>
    <dgm:pt modelId="{C7BB75B4-2B89-4014-AAA4-39B967B3B216}" type="parTrans" cxnId="{05288A01-F564-44CF-BEA6-CC12290B8169}">
      <dgm:prSet/>
      <dgm:spPr/>
      <dgm:t>
        <a:bodyPr/>
        <a:lstStyle/>
        <a:p>
          <a:endParaRPr lang="en-US"/>
        </a:p>
      </dgm:t>
    </dgm:pt>
    <dgm:pt modelId="{C177CA6D-92F2-4FC2-B0E3-FF2EC9D9EB5A}" type="sibTrans" cxnId="{05288A01-F564-44CF-BEA6-CC12290B8169}">
      <dgm:prSet/>
      <dgm:spPr/>
      <dgm:t>
        <a:bodyPr/>
        <a:lstStyle/>
        <a:p>
          <a:endParaRPr lang="en-US"/>
        </a:p>
      </dgm:t>
    </dgm:pt>
    <dgm:pt modelId="{135B1068-2B57-4FE8-BA83-B34490CAFF10}">
      <dgm:prSet phldrT="[Text]" custT="1"/>
      <dgm:spPr>
        <a:noFill/>
      </dgm:spPr>
      <dgm:t>
        <a:bodyPr/>
        <a:lstStyle/>
        <a:p>
          <a:r>
            <a:rPr lang="en-US" sz="1400" dirty="0" smtClean="0"/>
            <a:t>Prepare &amp; Finalize Presentation</a:t>
          </a:r>
          <a:endParaRPr lang="en-US" sz="1400" dirty="0"/>
        </a:p>
      </dgm:t>
    </dgm:pt>
    <dgm:pt modelId="{DD97ADEB-61E7-4BD9-BA1C-7651FB918358}" type="parTrans" cxnId="{8AE3C733-9947-4958-952C-3E720F7BCE80}">
      <dgm:prSet/>
      <dgm:spPr/>
      <dgm:t>
        <a:bodyPr/>
        <a:lstStyle/>
        <a:p>
          <a:endParaRPr lang="en-US"/>
        </a:p>
      </dgm:t>
    </dgm:pt>
    <dgm:pt modelId="{E15261A6-E68A-4B39-A849-E4843F3D6B2B}" type="sibTrans" cxnId="{8AE3C733-9947-4958-952C-3E720F7BCE80}">
      <dgm:prSet/>
      <dgm:spPr/>
      <dgm:t>
        <a:bodyPr/>
        <a:lstStyle/>
        <a:p>
          <a:endParaRPr lang="en-US"/>
        </a:p>
      </dgm:t>
    </dgm:pt>
    <dgm:pt modelId="{3B032713-6888-4676-B0D8-6D7CFADE2A83}">
      <dgm:prSet phldrT="[Text]" custT="1"/>
      <dgm:spPr>
        <a:noFill/>
      </dgm:spPr>
      <dgm:t>
        <a:bodyPr/>
        <a:lstStyle/>
        <a:p>
          <a:r>
            <a:rPr lang="en-US" sz="1400" dirty="0" smtClean="0"/>
            <a:t>Present at American Association of Geographers (AAG) Conference April 10-14, 2018</a:t>
          </a:r>
          <a:endParaRPr lang="en-US" sz="1400" dirty="0"/>
        </a:p>
      </dgm:t>
    </dgm:pt>
    <dgm:pt modelId="{4334BC5D-97C3-4767-994C-3EFADC83A08A}" type="parTrans" cxnId="{7A5317C3-BE81-4C31-A72E-C10E05AF8AB3}">
      <dgm:prSet/>
      <dgm:spPr/>
      <dgm:t>
        <a:bodyPr/>
        <a:lstStyle/>
        <a:p>
          <a:endParaRPr lang="en-US"/>
        </a:p>
      </dgm:t>
    </dgm:pt>
    <dgm:pt modelId="{80940053-F9BE-458D-90FD-38D12435D445}" type="sibTrans" cxnId="{7A5317C3-BE81-4C31-A72E-C10E05AF8AB3}">
      <dgm:prSet/>
      <dgm:spPr/>
      <dgm:t>
        <a:bodyPr/>
        <a:lstStyle/>
        <a:p>
          <a:endParaRPr lang="en-US"/>
        </a:p>
      </dgm:t>
    </dgm:pt>
    <dgm:pt modelId="{20CF0175-ADCA-435C-84D7-07A943A215DE}">
      <dgm:prSet phldrT="[Text]" custT="1"/>
      <dgm:spPr/>
      <dgm:t>
        <a:bodyPr/>
        <a:lstStyle/>
        <a:p>
          <a:r>
            <a:rPr lang="en-US" sz="1400" dirty="0" smtClean="0"/>
            <a:t>Data Collection &amp; Processing</a:t>
          </a:r>
          <a:endParaRPr lang="en-US" sz="1400" dirty="0"/>
        </a:p>
      </dgm:t>
    </dgm:pt>
    <dgm:pt modelId="{270E0D30-DD8D-4524-A12C-B444909C42A4}" type="parTrans" cxnId="{FDE6BB0E-B590-4783-AE56-AD2F811954D9}">
      <dgm:prSet/>
      <dgm:spPr/>
      <dgm:t>
        <a:bodyPr/>
        <a:lstStyle/>
        <a:p>
          <a:endParaRPr lang="en-US"/>
        </a:p>
      </dgm:t>
    </dgm:pt>
    <dgm:pt modelId="{F725A915-19F5-4832-9A82-4C0667D4303A}" type="sibTrans" cxnId="{FDE6BB0E-B590-4783-AE56-AD2F811954D9}">
      <dgm:prSet/>
      <dgm:spPr/>
      <dgm:t>
        <a:bodyPr/>
        <a:lstStyle/>
        <a:p>
          <a:endParaRPr lang="en-US"/>
        </a:p>
      </dgm:t>
    </dgm:pt>
    <dgm:pt modelId="{1D784B5F-67AC-45F4-8610-E7D80CD07CBA}">
      <dgm:prSet phldrT="[Text]" custT="1"/>
      <dgm:spPr>
        <a:noFill/>
      </dgm:spPr>
      <dgm:t>
        <a:bodyPr/>
        <a:lstStyle/>
        <a:p>
          <a:r>
            <a:rPr lang="en-US" sz="1400" dirty="0" smtClean="0"/>
            <a:t>Finish Data Analysis</a:t>
          </a:r>
          <a:endParaRPr lang="en-US" sz="1400" dirty="0"/>
        </a:p>
      </dgm:t>
    </dgm:pt>
    <dgm:pt modelId="{22EEBA9B-8F43-4442-9B4A-C0A7D4E71A51}" type="parTrans" cxnId="{0C7BF1D8-23D3-473B-9213-F880AC01620A}">
      <dgm:prSet/>
      <dgm:spPr/>
      <dgm:t>
        <a:bodyPr/>
        <a:lstStyle/>
        <a:p>
          <a:endParaRPr lang="en-US"/>
        </a:p>
      </dgm:t>
    </dgm:pt>
    <dgm:pt modelId="{0EE890DA-2159-4145-97C9-B30B90C71A67}" type="sibTrans" cxnId="{0C7BF1D8-23D3-473B-9213-F880AC01620A}">
      <dgm:prSet/>
      <dgm:spPr/>
      <dgm:t>
        <a:bodyPr/>
        <a:lstStyle/>
        <a:p>
          <a:endParaRPr lang="en-US"/>
        </a:p>
      </dgm:t>
    </dgm:pt>
    <dgm:pt modelId="{F51A5F82-327C-45D1-8450-7D9F964BFB52}">
      <dgm:prSet phldrT="[Text]" custT="1"/>
      <dgm:spPr>
        <a:solidFill>
          <a:schemeClr val="tx2">
            <a:lumMod val="90000"/>
          </a:schemeClr>
        </a:solidFill>
      </dgm:spPr>
      <dgm:t>
        <a:bodyPr/>
        <a:lstStyle/>
        <a:p>
          <a:r>
            <a:rPr lang="en-US" sz="1600" dirty="0" smtClean="0"/>
            <a:t>May 2017</a:t>
          </a:r>
          <a:endParaRPr lang="en-US" sz="1600" dirty="0"/>
        </a:p>
      </dgm:t>
    </dgm:pt>
    <dgm:pt modelId="{5905DE35-CC2A-45CD-A314-3CA1B0598C5E}" type="parTrans" cxnId="{01F0DAD3-54BD-43D2-AC80-BB4788E45584}">
      <dgm:prSet/>
      <dgm:spPr/>
      <dgm:t>
        <a:bodyPr/>
        <a:lstStyle/>
        <a:p>
          <a:endParaRPr lang="en-US"/>
        </a:p>
      </dgm:t>
    </dgm:pt>
    <dgm:pt modelId="{5096103C-78C2-479A-81D5-6829652E9474}" type="sibTrans" cxnId="{01F0DAD3-54BD-43D2-AC80-BB4788E45584}">
      <dgm:prSet/>
      <dgm:spPr/>
      <dgm:t>
        <a:bodyPr/>
        <a:lstStyle/>
        <a:p>
          <a:endParaRPr lang="en-US"/>
        </a:p>
      </dgm:t>
    </dgm:pt>
    <dgm:pt modelId="{256EBA4D-8FE2-4363-82C8-5358F8B188F8}">
      <dgm:prSet phldrT="[Text]" custT="1"/>
      <dgm:spPr/>
      <dgm:t>
        <a:bodyPr/>
        <a:lstStyle/>
        <a:p>
          <a:r>
            <a:rPr lang="en-US" sz="1400" dirty="0" smtClean="0"/>
            <a:t>Peer Review Presentation  on 5/14/17 </a:t>
          </a:r>
          <a:endParaRPr lang="en-US" sz="1400" dirty="0"/>
        </a:p>
      </dgm:t>
    </dgm:pt>
    <dgm:pt modelId="{46E64957-3D35-4AFB-A9E2-ADAAA406C7D6}" type="parTrans" cxnId="{D618299C-181A-4612-A4C2-25A875A97019}">
      <dgm:prSet/>
      <dgm:spPr/>
      <dgm:t>
        <a:bodyPr/>
        <a:lstStyle/>
        <a:p>
          <a:endParaRPr lang="en-US"/>
        </a:p>
      </dgm:t>
    </dgm:pt>
    <dgm:pt modelId="{51491403-FEC9-450D-BBF4-9B62A158EA72}" type="sibTrans" cxnId="{D618299C-181A-4612-A4C2-25A875A97019}">
      <dgm:prSet/>
      <dgm:spPr/>
      <dgm:t>
        <a:bodyPr/>
        <a:lstStyle/>
        <a:p>
          <a:endParaRPr lang="en-US"/>
        </a:p>
      </dgm:t>
    </dgm:pt>
    <dgm:pt modelId="{1BF52A6A-F4E4-4CD3-9B52-D21C0B6402FF}">
      <dgm:prSet phldrT="[Text]" custT="1"/>
      <dgm:spPr/>
      <dgm:t>
        <a:bodyPr/>
        <a:lstStyle/>
        <a:p>
          <a:r>
            <a:rPr lang="en-US" sz="1400" dirty="0" smtClean="0"/>
            <a:t>Edit &amp; Revise Based on Feedback by Beginning of June</a:t>
          </a:r>
          <a:endParaRPr lang="en-US" sz="1400" dirty="0"/>
        </a:p>
      </dgm:t>
    </dgm:pt>
    <dgm:pt modelId="{3DB51245-2151-4EA4-87C8-9181A3FC4843}" type="parTrans" cxnId="{5C6AF559-7659-4946-ABCE-509F6F8367A5}">
      <dgm:prSet/>
      <dgm:spPr/>
      <dgm:t>
        <a:bodyPr/>
        <a:lstStyle/>
        <a:p>
          <a:endParaRPr lang="en-US"/>
        </a:p>
      </dgm:t>
    </dgm:pt>
    <dgm:pt modelId="{2DE1ADFF-38F0-4387-8129-7EFD13C9EBFB}" type="sibTrans" cxnId="{5C6AF559-7659-4946-ABCE-509F6F8367A5}">
      <dgm:prSet/>
      <dgm:spPr/>
      <dgm:t>
        <a:bodyPr/>
        <a:lstStyle/>
        <a:p>
          <a:endParaRPr lang="en-US"/>
        </a:p>
      </dgm:t>
    </dgm:pt>
    <dgm:pt modelId="{E73F3A32-9AE9-48AA-876D-6DEDEAF90538}">
      <dgm:prSet phldrT="[Text]" custT="1"/>
      <dgm:spPr>
        <a:noFill/>
      </dgm:spPr>
      <dgm:t>
        <a:bodyPr/>
        <a:lstStyle/>
        <a:p>
          <a:r>
            <a:rPr lang="en-US" sz="1400" dirty="0" smtClean="0"/>
            <a:t>Evaluation of Results</a:t>
          </a:r>
          <a:endParaRPr lang="en-US" sz="1400" dirty="0"/>
        </a:p>
      </dgm:t>
    </dgm:pt>
    <dgm:pt modelId="{46A0CB38-9E55-450F-9BA0-EF4A0D1BCB99}" type="parTrans" cxnId="{902DCE5E-8099-4354-9DDE-29ECFC40BCF9}">
      <dgm:prSet/>
      <dgm:spPr/>
      <dgm:t>
        <a:bodyPr/>
        <a:lstStyle/>
        <a:p>
          <a:endParaRPr lang="en-US"/>
        </a:p>
      </dgm:t>
    </dgm:pt>
    <dgm:pt modelId="{17F774CD-8824-4759-AA6E-808510285F15}" type="sibTrans" cxnId="{902DCE5E-8099-4354-9DDE-29ECFC40BCF9}">
      <dgm:prSet/>
      <dgm:spPr/>
      <dgm:t>
        <a:bodyPr/>
        <a:lstStyle/>
        <a:p>
          <a:endParaRPr lang="en-US"/>
        </a:p>
      </dgm:t>
    </dgm:pt>
    <dgm:pt modelId="{D67F0579-81C7-4211-BD54-378AB75E5C5A}">
      <dgm:prSet phldrT="[Text]" custT="1"/>
      <dgm:spPr>
        <a:noFill/>
      </dgm:spPr>
      <dgm:t>
        <a:bodyPr/>
        <a:lstStyle/>
        <a:p>
          <a:r>
            <a:rPr lang="en-US" sz="1400" dirty="0" smtClean="0"/>
            <a:t>Submit Abstract by 11/17/2017</a:t>
          </a:r>
          <a:endParaRPr lang="en-US" sz="1400" dirty="0"/>
        </a:p>
      </dgm:t>
    </dgm:pt>
    <dgm:pt modelId="{6F705F52-E1F0-41C5-AE91-44ADEF1BE3F5}" type="sibTrans" cxnId="{CD14DF18-2EEC-48AE-B0B3-D8FEAF3C135B}">
      <dgm:prSet/>
      <dgm:spPr/>
      <dgm:t>
        <a:bodyPr/>
        <a:lstStyle/>
        <a:p>
          <a:endParaRPr lang="en-US"/>
        </a:p>
      </dgm:t>
    </dgm:pt>
    <dgm:pt modelId="{5522E5FE-F5DB-4464-BA93-8C789405C7ED}" type="parTrans" cxnId="{CD14DF18-2EEC-48AE-B0B3-D8FEAF3C135B}">
      <dgm:prSet/>
      <dgm:spPr/>
      <dgm:t>
        <a:bodyPr/>
        <a:lstStyle/>
        <a:p>
          <a:endParaRPr lang="en-US"/>
        </a:p>
      </dgm:t>
    </dgm:pt>
    <dgm:pt modelId="{E57C686D-46C1-4D6D-ACC7-7846927DE3E8}">
      <dgm:prSet phldrT="[Text]" custT="1"/>
      <dgm:spPr>
        <a:noFill/>
      </dgm:spPr>
      <dgm:t>
        <a:bodyPr/>
        <a:lstStyle/>
        <a:p>
          <a:r>
            <a:rPr lang="en-US" sz="1400" dirty="0" smtClean="0"/>
            <a:t>Application of Regression Model</a:t>
          </a:r>
          <a:endParaRPr lang="en-US" sz="1400" dirty="0"/>
        </a:p>
      </dgm:t>
    </dgm:pt>
    <dgm:pt modelId="{1316B218-9F01-4C25-8066-EFD8683878F2}" type="parTrans" cxnId="{0E8AFD3A-5B83-440A-B48B-C9787CD6A56E}">
      <dgm:prSet/>
      <dgm:spPr/>
      <dgm:t>
        <a:bodyPr/>
        <a:lstStyle/>
        <a:p>
          <a:endParaRPr lang="en-US"/>
        </a:p>
      </dgm:t>
    </dgm:pt>
    <dgm:pt modelId="{82182DD4-E4E2-41BE-BD0A-B80A5DB98400}" type="sibTrans" cxnId="{0E8AFD3A-5B83-440A-B48B-C9787CD6A56E}">
      <dgm:prSet/>
      <dgm:spPr/>
      <dgm:t>
        <a:bodyPr/>
        <a:lstStyle/>
        <a:p>
          <a:endParaRPr lang="en-US"/>
        </a:p>
      </dgm:t>
    </dgm:pt>
    <dgm:pt modelId="{9F5B506A-0E96-4CB8-9DF6-79FC83380B29}">
      <dgm:prSet phldrT="[Text]" custT="1"/>
      <dgm:spPr/>
      <dgm:t>
        <a:bodyPr/>
        <a:lstStyle/>
        <a:p>
          <a:r>
            <a:rPr lang="en-US" sz="1400" dirty="0" smtClean="0"/>
            <a:t>Research Regression Models</a:t>
          </a:r>
          <a:endParaRPr lang="en-US" sz="1400" dirty="0"/>
        </a:p>
      </dgm:t>
    </dgm:pt>
    <dgm:pt modelId="{CD3280A7-10B3-4105-8DA0-16C877B5CC2D}" type="parTrans" cxnId="{EBD93826-F195-4B73-AE66-91E2B9E73976}">
      <dgm:prSet/>
      <dgm:spPr/>
      <dgm:t>
        <a:bodyPr/>
        <a:lstStyle/>
        <a:p>
          <a:endParaRPr lang="en-US"/>
        </a:p>
      </dgm:t>
    </dgm:pt>
    <dgm:pt modelId="{821B43CA-EFDD-42E0-B7C1-394577318B3F}" type="sibTrans" cxnId="{EBD93826-F195-4B73-AE66-91E2B9E73976}">
      <dgm:prSet/>
      <dgm:spPr/>
      <dgm:t>
        <a:bodyPr/>
        <a:lstStyle/>
        <a:p>
          <a:endParaRPr lang="en-US"/>
        </a:p>
      </dgm:t>
    </dgm:pt>
    <dgm:pt modelId="{F4789F9C-0DD1-4CAC-8A17-177B0B877D58}">
      <dgm:prSet phldrT="[Text]" custT="1"/>
      <dgm:spPr>
        <a:noFill/>
      </dgm:spPr>
      <dgm:t>
        <a:bodyPr/>
        <a:lstStyle/>
        <a:p>
          <a:r>
            <a:rPr lang="en-US" sz="1400" dirty="0" smtClean="0"/>
            <a:t>Data Analysis</a:t>
          </a:r>
          <a:endParaRPr lang="en-US" sz="1400" dirty="0"/>
        </a:p>
      </dgm:t>
    </dgm:pt>
    <dgm:pt modelId="{CDF93BAA-0816-4C7C-B4FD-311814774E57}" type="sibTrans" cxnId="{9FDD4E6E-E15A-421F-9410-8DFA724C5D1C}">
      <dgm:prSet/>
      <dgm:spPr/>
      <dgm:t>
        <a:bodyPr/>
        <a:lstStyle/>
        <a:p>
          <a:endParaRPr lang="en-US"/>
        </a:p>
      </dgm:t>
    </dgm:pt>
    <dgm:pt modelId="{24C78DA1-5D9A-4050-8C45-121255DF07F5}" type="parTrans" cxnId="{9FDD4E6E-E15A-421F-9410-8DFA724C5D1C}">
      <dgm:prSet/>
      <dgm:spPr/>
      <dgm:t>
        <a:bodyPr/>
        <a:lstStyle/>
        <a:p>
          <a:endParaRPr lang="en-US"/>
        </a:p>
      </dgm:t>
    </dgm:pt>
    <dgm:pt modelId="{F63492EF-8A3B-4F14-ACF2-4CF2D0C96133}" type="pres">
      <dgm:prSet presAssocID="{513C6EE1-B8F8-497C-AD25-D0A9D74A3060}" presName="Name0" presStyleCnt="0">
        <dgm:presLayoutVars>
          <dgm:dir/>
          <dgm:animLvl val="lvl"/>
          <dgm:resizeHandles val="exact"/>
        </dgm:presLayoutVars>
      </dgm:prSet>
      <dgm:spPr/>
    </dgm:pt>
    <dgm:pt modelId="{E969D530-0F67-492B-B76E-F62B478C7B42}" type="pres">
      <dgm:prSet presAssocID="{F51A5F82-327C-45D1-8450-7D9F964BFB52}" presName="composite" presStyleCnt="0"/>
      <dgm:spPr/>
    </dgm:pt>
    <dgm:pt modelId="{C4E331C9-C6CB-4E33-80C7-BB0D58C58DAA}" type="pres">
      <dgm:prSet presAssocID="{F51A5F82-327C-45D1-8450-7D9F964BFB52}" presName="par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1505D-C4BD-4510-BF53-3B751C05BE62}" type="pres">
      <dgm:prSet presAssocID="{F51A5F82-327C-45D1-8450-7D9F964BFB52}" presName="desTx" presStyleLbl="revTx" presStyleIdx="0" presStyleCnt="7" custScaleX="111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0C943-80D6-4A4A-A49F-DE0E6A92F68D}" type="pres">
      <dgm:prSet presAssocID="{5096103C-78C2-479A-81D5-6829652E9474}" presName="space" presStyleCnt="0"/>
      <dgm:spPr/>
    </dgm:pt>
    <dgm:pt modelId="{ABE9127C-6431-43FC-BB8C-2C2E560DCB85}" type="pres">
      <dgm:prSet presAssocID="{4EAE1565-0D75-417A-AD7D-AF8C744433F4}" presName="composite" presStyleCnt="0"/>
      <dgm:spPr/>
    </dgm:pt>
    <dgm:pt modelId="{13C8C382-5983-401D-97D4-11A9A030E34A}" type="pres">
      <dgm:prSet presAssocID="{4EAE1565-0D75-417A-AD7D-AF8C744433F4}" presName="par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7D0E-319C-4CB7-90E2-984EA8D77754}" type="pres">
      <dgm:prSet presAssocID="{4EAE1565-0D75-417A-AD7D-AF8C744433F4}" presName="desTx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1E93D-658A-4CBE-AE18-0C33BF86F500}" type="pres">
      <dgm:prSet presAssocID="{C177CA6D-92F2-4FC2-B0E3-FF2EC9D9EB5A}" presName="space" presStyleCnt="0"/>
      <dgm:spPr/>
    </dgm:pt>
    <dgm:pt modelId="{FF388BB6-F85F-4190-8AF2-BA90417846F2}" type="pres">
      <dgm:prSet presAssocID="{2D2AF9E8-DC82-4524-937B-0A9867B8D24A}" presName="composite" presStyleCnt="0"/>
      <dgm:spPr/>
    </dgm:pt>
    <dgm:pt modelId="{D15951EB-36CF-44DF-9EB9-2227CC352642}" type="pres">
      <dgm:prSet presAssocID="{2D2AF9E8-DC82-4524-937B-0A9867B8D24A}" presName="par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9A047-5AD7-4FAD-86FA-1A38A19FB603}" type="pres">
      <dgm:prSet presAssocID="{2D2AF9E8-DC82-4524-937B-0A9867B8D24A}" presName="desTx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BA374-F283-4A46-86E9-0F024D371ED1}" type="pres">
      <dgm:prSet presAssocID="{21E8B70B-68FB-4538-97E1-DB92D0265BA3}" presName="space" presStyleCnt="0"/>
      <dgm:spPr/>
    </dgm:pt>
    <dgm:pt modelId="{57DCE0F8-FFE9-4877-B16F-0B75C0194923}" type="pres">
      <dgm:prSet presAssocID="{33CC7865-EB38-4FC9-91AB-D4A1B26A8151}" presName="composite" presStyleCnt="0"/>
      <dgm:spPr/>
    </dgm:pt>
    <dgm:pt modelId="{7331473C-87BB-42EE-A01C-F05864B23FAC}" type="pres">
      <dgm:prSet presAssocID="{33CC7865-EB38-4FC9-91AB-D4A1B26A8151}" presName="par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E9C73-10CD-4E10-84D7-BB9B8B000A9C}" type="pres">
      <dgm:prSet presAssocID="{33CC7865-EB38-4FC9-91AB-D4A1B26A8151}" presName="desTx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EB6CA-047F-4F2D-93A7-758708A08885}" type="pres">
      <dgm:prSet presAssocID="{BE308954-1251-4481-B37C-BB7045B6CFEF}" presName="space" presStyleCnt="0"/>
      <dgm:spPr/>
    </dgm:pt>
    <dgm:pt modelId="{33484006-87CD-4084-B3CA-B8542B4EC995}" type="pres">
      <dgm:prSet presAssocID="{0887497D-1B92-422C-A2CF-7D433281CFC6}" presName="composite" presStyleCnt="0"/>
      <dgm:spPr/>
    </dgm:pt>
    <dgm:pt modelId="{B6C7FA1C-A99C-4006-A1FE-4B72B38F370A}" type="pres">
      <dgm:prSet presAssocID="{0887497D-1B92-422C-A2CF-7D433281CFC6}" presName="parTx" presStyleLbl="node1" presStyleIdx="4" presStyleCnt="7" custScaleX="112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1E541-3A28-418C-AE59-EFD5901EC21E}" type="pres">
      <dgm:prSet presAssocID="{0887497D-1B92-422C-A2CF-7D433281CFC6}" presName="desTx" presStyleLbl="revTx" presStyleIdx="4" presStyleCnt="7" custScaleX="129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DD334-E0C9-460E-916C-5249B760A2C9}" type="pres">
      <dgm:prSet presAssocID="{0D83ABDA-CE90-4399-AE38-CEFADF35FDCE}" presName="space" presStyleCnt="0"/>
      <dgm:spPr/>
    </dgm:pt>
    <dgm:pt modelId="{278CC050-D132-49A9-B7FC-2C96182FA329}" type="pres">
      <dgm:prSet presAssocID="{EEEAB887-2F2F-4C59-AF8A-BF510CFF306D}" presName="composite" presStyleCnt="0"/>
      <dgm:spPr/>
    </dgm:pt>
    <dgm:pt modelId="{44C1517F-96BC-45BB-A4E9-FF4692A57807}" type="pres">
      <dgm:prSet presAssocID="{EEEAB887-2F2F-4C59-AF8A-BF510CFF306D}" presName="par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F1F80-CCBA-4F0A-B3BE-E5051C71616A}" type="pres">
      <dgm:prSet presAssocID="{EEEAB887-2F2F-4C59-AF8A-BF510CFF306D}" presName="desTx" presStyleLbl="revTx" presStyleIdx="5" presStyleCnt="7" custScaleX="111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F2154-AD30-4B9B-B859-0D4F8B844B58}" type="pres">
      <dgm:prSet presAssocID="{8FF2E9CA-8017-4B86-BE25-AE48EC1D5D29}" presName="space" presStyleCnt="0"/>
      <dgm:spPr/>
    </dgm:pt>
    <dgm:pt modelId="{832AE912-356E-4B9E-A48C-55DC645AE0FE}" type="pres">
      <dgm:prSet presAssocID="{37BCF9C5-8503-41BC-A89C-680CD36B3EA6}" presName="composite" presStyleCnt="0"/>
      <dgm:spPr/>
    </dgm:pt>
    <dgm:pt modelId="{5E102C80-34FE-4CDB-AFA8-78C443376BFE}" type="pres">
      <dgm:prSet presAssocID="{37BCF9C5-8503-41BC-A89C-680CD36B3EA6}" presName="par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34326-A020-423A-8F74-672635D59F52}" type="pres">
      <dgm:prSet presAssocID="{37BCF9C5-8503-41BC-A89C-680CD36B3EA6}" presName="desTx" presStyleLbl="revTx" presStyleIdx="6" presStyleCnt="7" custScaleX="111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BF1D8-23D3-473B-9213-F880AC01620A}" srcId="{33CC7865-EB38-4FC9-91AB-D4A1B26A8151}" destId="{1D784B5F-67AC-45F4-8610-E7D80CD07CBA}" srcOrd="0" destOrd="0" parTransId="{22EEBA9B-8F43-4442-9B4A-C0A7D4E71A51}" sibTransId="{0EE890DA-2159-4145-97C9-B30B90C71A67}"/>
    <dgm:cxn modelId="{54A74029-AD60-4F71-801E-6E0329E3A734}" type="presOf" srcId="{513C6EE1-B8F8-497C-AD25-D0A9D74A3060}" destId="{F63492EF-8A3B-4F14-ACF2-4CF2D0C96133}" srcOrd="0" destOrd="0" presId="urn:microsoft.com/office/officeart/2005/8/layout/chevron1"/>
    <dgm:cxn modelId="{9FDD4E6E-E15A-421F-9410-8DFA724C5D1C}" srcId="{2D2AF9E8-DC82-4524-937B-0A9867B8D24A}" destId="{F4789F9C-0DD1-4CAC-8A17-177B0B877D58}" srcOrd="0" destOrd="0" parTransId="{24C78DA1-5D9A-4050-8C45-121255DF07F5}" sibTransId="{CDF93BAA-0816-4C7C-B4FD-311814774E57}"/>
    <dgm:cxn modelId="{69BAE464-811E-4902-9FAC-190CBAF0EB22}" type="presOf" srcId="{4EAE1565-0D75-417A-AD7D-AF8C744433F4}" destId="{13C8C382-5983-401D-97D4-11A9A030E34A}" srcOrd="0" destOrd="0" presId="urn:microsoft.com/office/officeart/2005/8/layout/chevron1"/>
    <dgm:cxn modelId="{128F0636-E1E8-4BDB-A17A-A2636DAD3421}" type="presOf" srcId="{F4789F9C-0DD1-4CAC-8A17-177B0B877D58}" destId="{78E9A047-5AD7-4FAD-86FA-1A38A19FB603}" srcOrd="0" destOrd="0" presId="urn:microsoft.com/office/officeart/2005/8/layout/chevron1"/>
    <dgm:cxn modelId="{CA4FE599-8AB7-45D6-9EF0-07D4E91FA4DD}" type="presOf" srcId="{3B032713-6888-4676-B0D8-6D7CFADE2A83}" destId="{B5234326-A020-423A-8F74-672635D59F52}" srcOrd="0" destOrd="0" presId="urn:microsoft.com/office/officeart/2005/8/layout/chevron1"/>
    <dgm:cxn modelId="{CFC7C82B-C178-4F4E-9F31-C43BC769B544}" type="presOf" srcId="{256EBA4D-8FE2-4363-82C8-5358F8B188F8}" destId="{9561505D-C4BD-4510-BF53-3B751C05BE62}" srcOrd="0" destOrd="0" presId="urn:microsoft.com/office/officeart/2005/8/layout/chevron1"/>
    <dgm:cxn modelId="{5C6AF559-7659-4946-ABCE-509F6F8367A5}" srcId="{F51A5F82-327C-45D1-8450-7D9F964BFB52}" destId="{1BF52A6A-F4E4-4CD3-9B52-D21C0B6402FF}" srcOrd="1" destOrd="0" parTransId="{3DB51245-2151-4EA4-87C8-9181A3FC4843}" sibTransId="{2DE1ADFF-38F0-4387-8129-7EFD13C9EBFB}"/>
    <dgm:cxn modelId="{0E8AFD3A-5B83-440A-B48B-C9787CD6A56E}" srcId="{0887497D-1B92-422C-A2CF-7D433281CFC6}" destId="{E57C686D-46C1-4D6D-ACC7-7846927DE3E8}" srcOrd="1" destOrd="0" parTransId="{1316B218-9F01-4C25-8066-EFD8683878F2}" sibTransId="{82182DD4-E4E2-41BE-BD0A-B80A5DB98400}"/>
    <dgm:cxn modelId="{CC2F7B11-EF25-4ACE-8AD5-9DBF4D8D632A}" type="presOf" srcId="{20CF0175-ADCA-435C-84D7-07A943A215DE}" destId="{F43B7D0E-319C-4CB7-90E2-984EA8D77754}" srcOrd="0" destOrd="0" presId="urn:microsoft.com/office/officeart/2005/8/layout/chevron1"/>
    <dgm:cxn modelId="{05288A01-F564-44CF-BEA6-CC12290B8169}" srcId="{513C6EE1-B8F8-497C-AD25-D0A9D74A3060}" destId="{4EAE1565-0D75-417A-AD7D-AF8C744433F4}" srcOrd="1" destOrd="0" parTransId="{C7BB75B4-2B89-4014-AAA4-39B967B3B216}" sibTransId="{C177CA6D-92F2-4FC2-B0E3-FF2EC9D9EB5A}"/>
    <dgm:cxn modelId="{BCF9CBA6-3651-4E97-9907-327F76301127}" type="presOf" srcId="{0887497D-1B92-422C-A2CF-7D433281CFC6}" destId="{B6C7FA1C-A99C-4006-A1FE-4B72B38F370A}" srcOrd="0" destOrd="0" presId="urn:microsoft.com/office/officeart/2005/8/layout/chevron1"/>
    <dgm:cxn modelId="{B05828BE-12CE-44A3-A052-777653E71052}" type="presOf" srcId="{F51A5F82-327C-45D1-8450-7D9F964BFB52}" destId="{C4E331C9-C6CB-4E33-80C7-BB0D58C58DAA}" srcOrd="0" destOrd="0" presId="urn:microsoft.com/office/officeart/2005/8/layout/chevron1"/>
    <dgm:cxn modelId="{0B542C62-29C5-449C-A12C-7327FF07378B}" srcId="{513C6EE1-B8F8-497C-AD25-D0A9D74A3060}" destId="{37BCF9C5-8503-41BC-A89C-680CD36B3EA6}" srcOrd="6" destOrd="0" parTransId="{C8AE2DE3-3343-4738-BA9B-AC4ADFC270FF}" sibTransId="{EB2A407F-7B3C-4AEA-BC32-6B8D942C9AAF}"/>
    <dgm:cxn modelId="{E27944BC-53AC-4427-A0EB-54FC5C322E78}" srcId="{513C6EE1-B8F8-497C-AD25-D0A9D74A3060}" destId="{EEEAB887-2F2F-4C59-AF8A-BF510CFF306D}" srcOrd="5" destOrd="0" parTransId="{96B16B79-80C7-474F-A79E-F77D9F826118}" sibTransId="{8FF2E9CA-8017-4B86-BE25-AE48EC1D5D29}"/>
    <dgm:cxn modelId="{8AE3C733-9947-4958-952C-3E720F7BCE80}" srcId="{EEEAB887-2F2F-4C59-AF8A-BF510CFF306D}" destId="{135B1068-2B57-4FE8-BA83-B34490CAFF10}" srcOrd="0" destOrd="0" parTransId="{DD97ADEB-61E7-4BD9-BA1C-7651FB918358}" sibTransId="{E15261A6-E68A-4B39-A849-E4843F3D6B2B}"/>
    <dgm:cxn modelId="{77B45821-0B36-4B55-B5CE-23C06BF82B74}" type="presOf" srcId="{D67F0579-81C7-4211-BD54-378AB75E5C5A}" destId="{78E9A047-5AD7-4FAD-86FA-1A38A19FB603}" srcOrd="0" destOrd="1" presId="urn:microsoft.com/office/officeart/2005/8/layout/chevron1"/>
    <dgm:cxn modelId="{EBD93826-F195-4B73-AE66-91E2B9E73976}" srcId="{4EAE1565-0D75-417A-AD7D-AF8C744433F4}" destId="{9F5B506A-0E96-4CB8-9DF6-79FC83380B29}" srcOrd="1" destOrd="0" parTransId="{CD3280A7-10B3-4105-8DA0-16C877B5CC2D}" sibTransId="{821B43CA-EFDD-42E0-B7C1-394577318B3F}"/>
    <dgm:cxn modelId="{902DCE5E-8099-4354-9DDE-29ECFC40BCF9}" srcId="{0887497D-1B92-422C-A2CF-7D433281CFC6}" destId="{E73F3A32-9AE9-48AA-876D-6DEDEAF90538}" srcOrd="0" destOrd="0" parTransId="{46A0CB38-9E55-450F-9BA0-EF4A0D1BCB99}" sibTransId="{17F774CD-8824-4759-AA6E-808510285F15}"/>
    <dgm:cxn modelId="{D94E03A0-AA52-4F9E-857F-0472302B1C0B}" type="presOf" srcId="{1D784B5F-67AC-45F4-8610-E7D80CD07CBA}" destId="{B5BE9C73-10CD-4E10-84D7-BB9B8B000A9C}" srcOrd="0" destOrd="0" presId="urn:microsoft.com/office/officeart/2005/8/layout/chevron1"/>
    <dgm:cxn modelId="{A1F7ECC4-34F8-459B-A5EB-C7A39B25E001}" type="presOf" srcId="{33CC7865-EB38-4FC9-91AB-D4A1B26A8151}" destId="{7331473C-87BB-42EE-A01C-F05864B23FAC}" srcOrd="0" destOrd="0" presId="urn:microsoft.com/office/officeart/2005/8/layout/chevron1"/>
    <dgm:cxn modelId="{CD14DF18-2EEC-48AE-B0B3-D8FEAF3C135B}" srcId="{2D2AF9E8-DC82-4524-937B-0A9867B8D24A}" destId="{D67F0579-81C7-4211-BD54-378AB75E5C5A}" srcOrd="1" destOrd="0" parTransId="{5522E5FE-F5DB-4464-BA93-8C789405C7ED}" sibTransId="{6F705F52-E1F0-41C5-AE91-44ADEF1BE3F5}"/>
    <dgm:cxn modelId="{111FCC8C-B4E4-4EB6-A963-0F0DFE629247}" type="presOf" srcId="{1BF52A6A-F4E4-4CD3-9B52-D21C0B6402FF}" destId="{9561505D-C4BD-4510-BF53-3B751C05BE62}" srcOrd="0" destOrd="1" presId="urn:microsoft.com/office/officeart/2005/8/layout/chevron1"/>
    <dgm:cxn modelId="{9640EB57-D08C-4933-905C-1F235A193089}" type="presOf" srcId="{E73F3A32-9AE9-48AA-876D-6DEDEAF90538}" destId="{DFC1E541-3A28-418C-AE59-EFD5901EC21E}" srcOrd="0" destOrd="0" presId="urn:microsoft.com/office/officeart/2005/8/layout/chevron1"/>
    <dgm:cxn modelId="{ACC05415-2232-4C67-99CA-08ECED0CB74E}" type="presOf" srcId="{9F5B506A-0E96-4CB8-9DF6-79FC83380B29}" destId="{F43B7D0E-319C-4CB7-90E2-984EA8D77754}" srcOrd="0" destOrd="1" presId="urn:microsoft.com/office/officeart/2005/8/layout/chevron1"/>
    <dgm:cxn modelId="{DE699FC1-14E0-4C18-931C-EE9B150EDBDF}" type="presOf" srcId="{2D2AF9E8-DC82-4524-937B-0A9867B8D24A}" destId="{D15951EB-36CF-44DF-9EB9-2227CC352642}" srcOrd="0" destOrd="0" presId="urn:microsoft.com/office/officeart/2005/8/layout/chevron1"/>
    <dgm:cxn modelId="{D29D36CF-5DF5-4813-A46F-07C49E41EFDF}" srcId="{513C6EE1-B8F8-497C-AD25-D0A9D74A3060}" destId="{33CC7865-EB38-4FC9-91AB-D4A1B26A8151}" srcOrd="3" destOrd="0" parTransId="{34946DCF-1356-421B-9EBA-2C81781D32CE}" sibTransId="{BE308954-1251-4481-B37C-BB7045B6CFEF}"/>
    <dgm:cxn modelId="{94E41B89-6561-49CF-AFF8-E3BA25D7CCB4}" type="presOf" srcId="{37BCF9C5-8503-41BC-A89C-680CD36B3EA6}" destId="{5E102C80-34FE-4CDB-AFA8-78C443376BFE}" srcOrd="0" destOrd="0" presId="urn:microsoft.com/office/officeart/2005/8/layout/chevron1"/>
    <dgm:cxn modelId="{7A5317C3-BE81-4C31-A72E-C10E05AF8AB3}" srcId="{37BCF9C5-8503-41BC-A89C-680CD36B3EA6}" destId="{3B032713-6888-4676-B0D8-6D7CFADE2A83}" srcOrd="0" destOrd="0" parTransId="{4334BC5D-97C3-4767-994C-3EFADC83A08A}" sibTransId="{80940053-F9BE-458D-90FD-38D12435D445}"/>
    <dgm:cxn modelId="{D6D9CE07-B9D9-4064-BF26-8AA0545C78FC}" type="presOf" srcId="{EEEAB887-2F2F-4C59-AF8A-BF510CFF306D}" destId="{44C1517F-96BC-45BB-A4E9-FF4692A57807}" srcOrd="0" destOrd="0" presId="urn:microsoft.com/office/officeart/2005/8/layout/chevron1"/>
    <dgm:cxn modelId="{FDE6BB0E-B590-4783-AE56-AD2F811954D9}" srcId="{4EAE1565-0D75-417A-AD7D-AF8C744433F4}" destId="{20CF0175-ADCA-435C-84D7-07A943A215DE}" srcOrd="0" destOrd="0" parTransId="{270E0D30-DD8D-4524-A12C-B444909C42A4}" sibTransId="{F725A915-19F5-4832-9A82-4C0667D4303A}"/>
    <dgm:cxn modelId="{D618299C-181A-4612-A4C2-25A875A97019}" srcId="{F51A5F82-327C-45D1-8450-7D9F964BFB52}" destId="{256EBA4D-8FE2-4363-82C8-5358F8B188F8}" srcOrd="0" destOrd="0" parTransId="{46E64957-3D35-4AFB-A9E2-ADAAA406C7D6}" sibTransId="{51491403-FEC9-450D-BBF4-9B62A158EA72}"/>
    <dgm:cxn modelId="{DE5AF0F0-3513-418C-802A-3702E5D4A493}" srcId="{513C6EE1-B8F8-497C-AD25-D0A9D74A3060}" destId="{0887497D-1B92-422C-A2CF-7D433281CFC6}" srcOrd="4" destOrd="0" parTransId="{DF2FBF3B-6033-4D06-B2DC-AE7D2BE39D38}" sibTransId="{0D83ABDA-CE90-4399-AE38-CEFADF35FDCE}"/>
    <dgm:cxn modelId="{7F5D6C80-0869-41A7-8695-AC38A90E1C0F}" type="presOf" srcId="{135B1068-2B57-4FE8-BA83-B34490CAFF10}" destId="{F2DF1F80-CCBA-4F0A-B3BE-E5051C71616A}" srcOrd="0" destOrd="0" presId="urn:microsoft.com/office/officeart/2005/8/layout/chevron1"/>
    <dgm:cxn modelId="{95A90DE0-3248-4FD4-B1DB-9821B9D38849}" srcId="{513C6EE1-B8F8-497C-AD25-D0A9D74A3060}" destId="{2D2AF9E8-DC82-4524-937B-0A9867B8D24A}" srcOrd="2" destOrd="0" parTransId="{69CA3194-3DBB-4D3E-B69A-768E38558B61}" sibTransId="{21E8B70B-68FB-4538-97E1-DB92D0265BA3}"/>
    <dgm:cxn modelId="{DC4D1F9C-8356-4571-A675-1C4D6ECE2CDE}" type="presOf" srcId="{E57C686D-46C1-4D6D-ACC7-7846927DE3E8}" destId="{DFC1E541-3A28-418C-AE59-EFD5901EC21E}" srcOrd="0" destOrd="1" presId="urn:microsoft.com/office/officeart/2005/8/layout/chevron1"/>
    <dgm:cxn modelId="{01F0DAD3-54BD-43D2-AC80-BB4788E45584}" srcId="{513C6EE1-B8F8-497C-AD25-D0A9D74A3060}" destId="{F51A5F82-327C-45D1-8450-7D9F964BFB52}" srcOrd="0" destOrd="0" parTransId="{5905DE35-CC2A-45CD-A314-3CA1B0598C5E}" sibTransId="{5096103C-78C2-479A-81D5-6829652E9474}"/>
    <dgm:cxn modelId="{33FC36A0-AB2B-44B8-8E9D-6A2D4981D239}" type="presParOf" srcId="{F63492EF-8A3B-4F14-ACF2-4CF2D0C96133}" destId="{E969D530-0F67-492B-B76E-F62B478C7B42}" srcOrd="0" destOrd="0" presId="urn:microsoft.com/office/officeart/2005/8/layout/chevron1"/>
    <dgm:cxn modelId="{5FD5B9FB-62B7-4D0A-B384-0376D019E003}" type="presParOf" srcId="{E969D530-0F67-492B-B76E-F62B478C7B42}" destId="{C4E331C9-C6CB-4E33-80C7-BB0D58C58DAA}" srcOrd="0" destOrd="0" presId="urn:microsoft.com/office/officeart/2005/8/layout/chevron1"/>
    <dgm:cxn modelId="{F06C1088-3EB5-4F2B-A110-9AB9B2B14B49}" type="presParOf" srcId="{E969D530-0F67-492B-B76E-F62B478C7B42}" destId="{9561505D-C4BD-4510-BF53-3B751C05BE62}" srcOrd="1" destOrd="0" presId="urn:microsoft.com/office/officeart/2005/8/layout/chevron1"/>
    <dgm:cxn modelId="{83324CD7-3210-482B-868D-4E41EDE69D40}" type="presParOf" srcId="{F63492EF-8A3B-4F14-ACF2-4CF2D0C96133}" destId="{7510C943-80D6-4A4A-A49F-DE0E6A92F68D}" srcOrd="1" destOrd="0" presId="urn:microsoft.com/office/officeart/2005/8/layout/chevron1"/>
    <dgm:cxn modelId="{872CF3AD-C40F-48AC-9206-9523D37D287B}" type="presParOf" srcId="{F63492EF-8A3B-4F14-ACF2-4CF2D0C96133}" destId="{ABE9127C-6431-43FC-BB8C-2C2E560DCB85}" srcOrd="2" destOrd="0" presId="urn:microsoft.com/office/officeart/2005/8/layout/chevron1"/>
    <dgm:cxn modelId="{AA17109F-D2FB-4858-B000-531D5560D0BA}" type="presParOf" srcId="{ABE9127C-6431-43FC-BB8C-2C2E560DCB85}" destId="{13C8C382-5983-401D-97D4-11A9A030E34A}" srcOrd="0" destOrd="0" presId="urn:microsoft.com/office/officeart/2005/8/layout/chevron1"/>
    <dgm:cxn modelId="{5C118959-F661-48C7-B974-DD5BB25B7999}" type="presParOf" srcId="{ABE9127C-6431-43FC-BB8C-2C2E560DCB85}" destId="{F43B7D0E-319C-4CB7-90E2-984EA8D77754}" srcOrd="1" destOrd="0" presId="urn:microsoft.com/office/officeart/2005/8/layout/chevron1"/>
    <dgm:cxn modelId="{8AC05AAE-D60B-4FC3-92B8-0D15B58F4905}" type="presParOf" srcId="{F63492EF-8A3B-4F14-ACF2-4CF2D0C96133}" destId="{A741E93D-658A-4CBE-AE18-0C33BF86F500}" srcOrd="3" destOrd="0" presId="urn:microsoft.com/office/officeart/2005/8/layout/chevron1"/>
    <dgm:cxn modelId="{62053E2A-A742-4C85-9083-C96D080A60AA}" type="presParOf" srcId="{F63492EF-8A3B-4F14-ACF2-4CF2D0C96133}" destId="{FF388BB6-F85F-4190-8AF2-BA90417846F2}" srcOrd="4" destOrd="0" presId="urn:microsoft.com/office/officeart/2005/8/layout/chevron1"/>
    <dgm:cxn modelId="{EE80EE48-C4A8-44DC-88C8-447FA378B956}" type="presParOf" srcId="{FF388BB6-F85F-4190-8AF2-BA90417846F2}" destId="{D15951EB-36CF-44DF-9EB9-2227CC352642}" srcOrd="0" destOrd="0" presId="urn:microsoft.com/office/officeart/2005/8/layout/chevron1"/>
    <dgm:cxn modelId="{3B6CA288-F2E8-44C2-8C85-28B93D57FF67}" type="presParOf" srcId="{FF388BB6-F85F-4190-8AF2-BA90417846F2}" destId="{78E9A047-5AD7-4FAD-86FA-1A38A19FB603}" srcOrd="1" destOrd="0" presId="urn:microsoft.com/office/officeart/2005/8/layout/chevron1"/>
    <dgm:cxn modelId="{1EEEAAF9-F8D1-452B-B010-2B010FDE3D46}" type="presParOf" srcId="{F63492EF-8A3B-4F14-ACF2-4CF2D0C96133}" destId="{0E1BA374-F283-4A46-86E9-0F024D371ED1}" srcOrd="5" destOrd="0" presId="urn:microsoft.com/office/officeart/2005/8/layout/chevron1"/>
    <dgm:cxn modelId="{DED94E83-C152-4B69-96B8-2F4C4E1B5FAC}" type="presParOf" srcId="{F63492EF-8A3B-4F14-ACF2-4CF2D0C96133}" destId="{57DCE0F8-FFE9-4877-B16F-0B75C0194923}" srcOrd="6" destOrd="0" presId="urn:microsoft.com/office/officeart/2005/8/layout/chevron1"/>
    <dgm:cxn modelId="{E1067937-4E22-4A1B-9F21-C56194ED0B58}" type="presParOf" srcId="{57DCE0F8-FFE9-4877-B16F-0B75C0194923}" destId="{7331473C-87BB-42EE-A01C-F05864B23FAC}" srcOrd="0" destOrd="0" presId="urn:microsoft.com/office/officeart/2005/8/layout/chevron1"/>
    <dgm:cxn modelId="{7BB153A5-6E7D-492A-B219-EE64B864DF70}" type="presParOf" srcId="{57DCE0F8-FFE9-4877-B16F-0B75C0194923}" destId="{B5BE9C73-10CD-4E10-84D7-BB9B8B000A9C}" srcOrd="1" destOrd="0" presId="urn:microsoft.com/office/officeart/2005/8/layout/chevron1"/>
    <dgm:cxn modelId="{E41142B5-54C8-40FD-A339-CE56CF567ED2}" type="presParOf" srcId="{F63492EF-8A3B-4F14-ACF2-4CF2D0C96133}" destId="{540EB6CA-047F-4F2D-93A7-758708A08885}" srcOrd="7" destOrd="0" presId="urn:microsoft.com/office/officeart/2005/8/layout/chevron1"/>
    <dgm:cxn modelId="{F9F2EF22-7F02-4BB9-B9C6-A93C172BC3A0}" type="presParOf" srcId="{F63492EF-8A3B-4F14-ACF2-4CF2D0C96133}" destId="{33484006-87CD-4084-B3CA-B8542B4EC995}" srcOrd="8" destOrd="0" presId="urn:microsoft.com/office/officeart/2005/8/layout/chevron1"/>
    <dgm:cxn modelId="{3013B5CA-65F4-4912-973B-84A16BAD64E5}" type="presParOf" srcId="{33484006-87CD-4084-B3CA-B8542B4EC995}" destId="{B6C7FA1C-A99C-4006-A1FE-4B72B38F370A}" srcOrd="0" destOrd="0" presId="urn:microsoft.com/office/officeart/2005/8/layout/chevron1"/>
    <dgm:cxn modelId="{7709F43C-4A27-4DBE-AF9C-841ABB71CA1D}" type="presParOf" srcId="{33484006-87CD-4084-B3CA-B8542B4EC995}" destId="{DFC1E541-3A28-418C-AE59-EFD5901EC21E}" srcOrd="1" destOrd="0" presId="urn:microsoft.com/office/officeart/2005/8/layout/chevron1"/>
    <dgm:cxn modelId="{AECA5B81-1069-48CC-83A1-0809BC9AA007}" type="presParOf" srcId="{F63492EF-8A3B-4F14-ACF2-4CF2D0C96133}" destId="{923DD334-E0C9-460E-916C-5249B760A2C9}" srcOrd="9" destOrd="0" presId="urn:microsoft.com/office/officeart/2005/8/layout/chevron1"/>
    <dgm:cxn modelId="{C2C41BB9-EF97-41FB-A3D2-EDC1D124961A}" type="presParOf" srcId="{F63492EF-8A3B-4F14-ACF2-4CF2D0C96133}" destId="{278CC050-D132-49A9-B7FC-2C96182FA329}" srcOrd="10" destOrd="0" presId="urn:microsoft.com/office/officeart/2005/8/layout/chevron1"/>
    <dgm:cxn modelId="{B48A7294-6987-4E2A-BEB9-B39B43E3BB66}" type="presParOf" srcId="{278CC050-D132-49A9-B7FC-2C96182FA329}" destId="{44C1517F-96BC-45BB-A4E9-FF4692A57807}" srcOrd="0" destOrd="0" presId="urn:microsoft.com/office/officeart/2005/8/layout/chevron1"/>
    <dgm:cxn modelId="{9453360F-6C5A-4B15-9680-2EA3026FBDF3}" type="presParOf" srcId="{278CC050-D132-49A9-B7FC-2C96182FA329}" destId="{F2DF1F80-CCBA-4F0A-B3BE-E5051C71616A}" srcOrd="1" destOrd="0" presId="urn:microsoft.com/office/officeart/2005/8/layout/chevron1"/>
    <dgm:cxn modelId="{085134E2-786B-4F84-B6C8-1141F1903756}" type="presParOf" srcId="{F63492EF-8A3B-4F14-ACF2-4CF2D0C96133}" destId="{847F2154-AD30-4B9B-B859-0D4F8B844B58}" srcOrd="11" destOrd="0" presId="urn:microsoft.com/office/officeart/2005/8/layout/chevron1"/>
    <dgm:cxn modelId="{D36E586A-0371-4DE0-B4EC-49D39B762F34}" type="presParOf" srcId="{F63492EF-8A3B-4F14-ACF2-4CF2D0C96133}" destId="{832AE912-356E-4B9E-A48C-55DC645AE0FE}" srcOrd="12" destOrd="0" presId="urn:microsoft.com/office/officeart/2005/8/layout/chevron1"/>
    <dgm:cxn modelId="{86AD0B9A-2455-468D-901C-E2C030DD27E9}" type="presParOf" srcId="{832AE912-356E-4B9E-A48C-55DC645AE0FE}" destId="{5E102C80-34FE-4CDB-AFA8-78C443376BFE}" srcOrd="0" destOrd="0" presId="urn:microsoft.com/office/officeart/2005/8/layout/chevron1"/>
    <dgm:cxn modelId="{68244098-D067-40F5-8A80-3C4908D0F83A}" type="presParOf" srcId="{832AE912-356E-4B9E-A48C-55DC645AE0FE}" destId="{B5234326-A020-423A-8F74-672635D59F52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3003C-8ACD-4BAF-A8CB-31D4B9053616}">
      <dsp:nvSpPr>
        <dsp:cNvPr id="0" name=""/>
        <dsp:cNvSpPr/>
      </dsp:nvSpPr>
      <dsp:spPr>
        <a:xfrm>
          <a:off x="631507" y="0"/>
          <a:ext cx="7157085" cy="51879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E0A85-4F8D-4E11-9134-2B5A5A8FDF9F}">
      <dsp:nvSpPr>
        <dsp:cNvPr id="0" name=""/>
        <dsp:cNvSpPr/>
      </dsp:nvSpPr>
      <dsp:spPr>
        <a:xfrm>
          <a:off x="89299" y="1060448"/>
          <a:ext cx="1349063" cy="299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Point Pattern Analysis</a:t>
          </a:r>
          <a:endParaRPr lang="en-US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Yearly Average Groundwater Elevations</a:t>
          </a:r>
          <a:endParaRPr lang="en-US" sz="1100" kern="1200" dirty="0"/>
        </a:p>
      </dsp:txBody>
      <dsp:txXfrm>
        <a:off x="155155" y="1126304"/>
        <a:ext cx="1217351" cy="2859141"/>
      </dsp:txXfrm>
    </dsp:sp>
    <dsp:sp modelId="{38F98F29-D862-46FE-B848-7BC769931E12}">
      <dsp:nvSpPr>
        <dsp:cNvPr id="0" name=""/>
        <dsp:cNvSpPr/>
      </dsp:nvSpPr>
      <dsp:spPr>
        <a:xfrm>
          <a:off x="2972874" y="1076925"/>
          <a:ext cx="1589901" cy="2974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Overlay Analysis &amp; Evaluation</a:t>
          </a:r>
          <a:endParaRPr lang="en-US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Average Daily Precipitation  per Year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Groundwater Elevation Gradients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NLCD Maps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Soil Map</a:t>
          </a:r>
          <a:endParaRPr lang="en-US" sz="1100" kern="1200" dirty="0"/>
        </a:p>
      </dsp:txBody>
      <dsp:txXfrm>
        <a:off x="3050487" y="1154538"/>
        <a:ext cx="1434675" cy="2819150"/>
      </dsp:txXfrm>
    </dsp:sp>
    <dsp:sp modelId="{B3D5D488-5108-4058-B5B4-E7F0930172A2}">
      <dsp:nvSpPr>
        <dsp:cNvPr id="0" name=""/>
        <dsp:cNvSpPr/>
      </dsp:nvSpPr>
      <dsp:spPr>
        <a:xfrm>
          <a:off x="4717647" y="1076925"/>
          <a:ext cx="1855289" cy="2974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Time Series &amp; Trend Analysis</a:t>
          </a:r>
          <a:endParaRPr lang="en-US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Years of Extreme Drought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Years of Extreme Flooding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Years of High Precipitation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Identify Control MW Points Grouped by Topography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Research Regression Models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Develop Correlation Coefficients</a:t>
          </a:r>
          <a:endParaRPr lang="en-US" sz="1100" kern="1200" dirty="0"/>
        </a:p>
      </dsp:txBody>
      <dsp:txXfrm>
        <a:off x="4808215" y="1167493"/>
        <a:ext cx="1674153" cy="2793240"/>
      </dsp:txXfrm>
    </dsp:sp>
    <dsp:sp modelId="{4E12D15E-308F-4511-A571-9542F62BFBCE}">
      <dsp:nvSpPr>
        <dsp:cNvPr id="0" name=""/>
        <dsp:cNvSpPr/>
      </dsp:nvSpPr>
      <dsp:spPr>
        <a:xfrm>
          <a:off x="1600671" y="1060448"/>
          <a:ext cx="1202362" cy="29908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Map &amp; Graph Ground-water Elevation Gradients</a:t>
          </a:r>
          <a:endParaRPr lang="en-US" sz="1100" b="1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0" kern="1200" dirty="0" smtClean="0"/>
            <a:t>DEM</a:t>
          </a:r>
        </a:p>
      </dsp:txBody>
      <dsp:txXfrm>
        <a:off x="1659365" y="1119142"/>
        <a:ext cx="1084974" cy="2873465"/>
      </dsp:txXfrm>
    </dsp:sp>
    <dsp:sp modelId="{6F339D55-94C5-4B2E-B5ED-A2907E8819D8}">
      <dsp:nvSpPr>
        <dsp:cNvPr id="0" name=""/>
        <dsp:cNvSpPr/>
      </dsp:nvSpPr>
      <dsp:spPr>
        <a:xfrm>
          <a:off x="6705812" y="1089023"/>
          <a:ext cx="1554738" cy="2971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Utilization of regression model for assignment of groundwater protection area &amp; decision making</a:t>
          </a:r>
          <a:endParaRPr lang="en-US" sz="1100" kern="1200" dirty="0"/>
        </a:p>
      </dsp:txBody>
      <dsp:txXfrm>
        <a:off x="6781708" y="1164919"/>
        <a:ext cx="1402946" cy="2820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331C9-C6CB-4E33-80C7-BB0D58C58DAA}">
      <dsp:nvSpPr>
        <dsp:cNvPr id="0" name=""/>
        <dsp:cNvSpPr/>
      </dsp:nvSpPr>
      <dsp:spPr>
        <a:xfrm>
          <a:off x="71831" y="1637602"/>
          <a:ext cx="1324624" cy="489685"/>
        </a:xfrm>
        <a:prstGeom prst="chevron">
          <a:avLst/>
        </a:prstGeom>
        <a:solidFill>
          <a:schemeClr val="tx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 2017</a:t>
          </a:r>
          <a:endParaRPr lang="en-US" sz="1600" kern="1200" dirty="0"/>
        </a:p>
      </dsp:txBody>
      <dsp:txXfrm>
        <a:off x="316674" y="1637602"/>
        <a:ext cx="834939" cy="489685"/>
      </dsp:txXfrm>
    </dsp:sp>
    <dsp:sp modelId="{9561505D-C4BD-4510-BF53-3B751C05BE62}">
      <dsp:nvSpPr>
        <dsp:cNvPr id="0" name=""/>
        <dsp:cNvSpPr/>
      </dsp:nvSpPr>
      <dsp:spPr>
        <a:xfrm>
          <a:off x="11062" y="2188497"/>
          <a:ext cx="1181236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Peer Review Presentation  on 5/14/17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Edit &amp; Revise Based on Feedback by Beginning of June</a:t>
          </a:r>
          <a:endParaRPr lang="en-US" sz="1400" kern="1200" dirty="0"/>
        </a:p>
      </dsp:txBody>
      <dsp:txXfrm>
        <a:off x="11062" y="2188497"/>
        <a:ext cx="1181236" cy="1800000"/>
      </dsp:txXfrm>
    </dsp:sp>
    <dsp:sp modelId="{13C8C382-5983-401D-97D4-11A9A030E34A}">
      <dsp:nvSpPr>
        <dsp:cNvPr id="0" name=""/>
        <dsp:cNvSpPr/>
      </dsp:nvSpPr>
      <dsp:spPr>
        <a:xfrm>
          <a:off x="1180666" y="1637602"/>
          <a:ext cx="1324624" cy="4896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Summer 2017</a:t>
          </a:r>
          <a:endParaRPr lang="en-US" sz="1600" kern="1200" dirty="0"/>
        </a:p>
      </dsp:txBody>
      <dsp:txXfrm>
        <a:off x="1425509" y="1637602"/>
        <a:ext cx="834939" cy="489685"/>
      </dsp:txXfrm>
    </dsp:sp>
    <dsp:sp modelId="{F43B7D0E-319C-4CB7-90E2-984EA8D77754}">
      <dsp:nvSpPr>
        <dsp:cNvPr id="0" name=""/>
        <dsp:cNvSpPr/>
      </dsp:nvSpPr>
      <dsp:spPr>
        <a:xfrm>
          <a:off x="1180666" y="2188497"/>
          <a:ext cx="1059699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Data Collection &amp; Processing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Research Regression Models</a:t>
          </a:r>
          <a:endParaRPr lang="en-US" sz="1400" kern="1200" dirty="0"/>
        </a:p>
      </dsp:txBody>
      <dsp:txXfrm>
        <a:off x="1180666" y="2188497"/>
        <a:ext cx="1059699" cy="1800000"/>
      </dsp:txXfrm>
    </dsp:sp>
    <dsp:sp modelId="{D15951EB-36CF-44DF-9EB9-2227CC352642}">
      <dsp:nvSpPr>
        <dsp:cNvPr id="0" name=""/>
        <dsp:cNvSpPr/>
      </dsp:nvSpPr>
      <dsp:spPr>
        <a:xfrm>
          <a:off x="2289501" y="1637602"/>
          <a:ext cx="1324624" cy="489685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Fall 2017</a:t>
          </a:r>
          <a:endParaRPr lang="en-US" sz="1600" kern="1200" dirty="0"/>
        </a:p>
      </dsp:txBody>
      <dsp:txXfrm>
        <a:off x="2534344" y="1637602"/>
        <a:ext cx="834939" cy="489685"/>
      </dsp:txXfrm>
    </dsp:sp>
    <dsp:sp modelId="{78E9A047-5AD7-4FAD-86FA-1A38A19FB603}">
      <dsp:nvSpPr>
        <dsp:cNvPr id="0" name=""/>
        <dsp:cNvSpPr/>
      </dsp:nvSpPr>
      <dsp:spPr>
        <a:xfrm>
          <a:off x="2289501" y="2188497"/>
          <a:ext cx="1059699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Data Analysis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Submit Abstract by 11/17/2017</a:t>
          </a:r>
          <a:endParaRPr lang="en-US" sz="1400" kern="1200" dirty="0"/>
        </a:p>
      </dsp:txBody>
      <dsp:txXfrm>
        <a:off x="2289501" y="2188497"/>
        <a:ext cx="1059699" cy="1800000"/>
      </dsp:txXfrm>
    </dsp:sp>
    <dsp:sp modelId="{7331473C-87BB-42EE-A01C-F05864B23FAC}">
      <dsp:nvSpPr>
        <dsp:cNvPr id="0" name=""/>
        <dsp:cNvSpPr/>
      </dsp:nvSpPr>
      <dsp:spPr>
        <a:xfrm>
          <a:off x="3398336" y="1637602"/>
          <a:ext cx="1324624" cy="489685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January 2018</a:t>
          </a:r>
          <a:endParaRPr lang="en-US" sz="1600" kern="1200" dirty="0"/>
        </a:p>
      </dsp:txBody>
      <dsp:txXfrm>
        <a:off x="3643179" y="1637602"/>
        <a:ext cx="834939" cy="489685"/>
      </dsp:txXfrm>
    </dsp:sp>
    <dsp:sp modelId="{B5BE9C73-10CD-4E10-84D7-BB9B8B000A9C}">
      <dsp:nvSpPr>
        <dsp:cNvPr id="0" name=""/>
        <dsp:cNvSpPr/>
      </dsp:nvSpPr>
      <dsp:spPr>
        <a:xfrm>
          <a:off x="3398336" y="2188497"/>
          <a:ext cx="1059699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Finish Data Analysis</a:t>
          </a:r>
          <a:endParaRPr lang="en-US" sz="1400" kern="1200" dirty="0"/>
        </a:p>
      </dsp:txBody>
      <dsp:txXfrm>
        <a:off x="3398336" y="2188497"/>
        <a:ext cx="1059699" cy="1800000"/>
      </dsp:txXfrm>
    </dsp:sp>
    <dsp:sp modelId="{B6C7FA1C-A99C-4006-A1FE-4B72B38F370A}">
      <dsp:nvSpPr>
        <dsp:cNvPr id="0" name=""/>
        <dsp:cNvSpPr/>
      </dsp:nvSpPr>
      <dsp:spPr>
        <a:xfrm>
          <a:off x="4578130" y="1637602"/>
          <a:ext cx="1491195" cy="489685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 2018</a:t>
          </a:r>
          <a:endParaRPr lang="en-US" sz="1600" kern="1200" dirty="0"/>
        </a:p>
      </dsp:txBody>
      <dsp:txXfrm>
        <a:off x="4822973" y="1637602"/>
        <a:ext cx="1001510" cy="489685"/>
      </dsp:txXfrm>
    </dsp:sp>
    <dsp:sp modelId="{DFC1E541-3A28-418C-AE59-EFD5901EC21E}">
      <dsp:nvSpPr>
        <dsp:cNvPr id="0" name=""/>
        <dsp:cNvSpPr/>
      </dsp:nvSpPr>
      <dsp:spPr>
        <a:xfrm>
          <a:off x="4507171" y="2188497"/>
          <a:ext cx="1368188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Evaluation of Results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Application of Regression Model</a:t>
          </a:r>
          <a:endParaRPr lang="en-US" sz="1400" kern="1200" dirty="0"/>
        </a:p>
      </dsp:txBody>
      <dsp:txXfrm>
        <a:off x="4507171" y="2188497"/>
        <a:ext cx="1368188" cy="1800000"/>
      </dsp:txXfrm>
    </dsp:sp>
    <dsp:sp modelId="{44C1517F-96BC-45BB-A4E9-FF4692A57807}">
      <dsp:nvSpPr>
        <dsp:cNvPr id="0" name=""/>
        <dsp:cNvSpPr/>
      </dsp:nvSpPr>
      <dsp:spPr>
        <a:xfrm>
          <a:off x="5914210" y="1637602"/>
          <a:ext cx="1324624" cy="489685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 2018</a:t>
          </a:r>
          <a:endParaRPr lang="en-US" sz="1600" kern="1200" dirty="0"/>
        </a:p>
      </dsp:txBody>
      <dsp:txXfrm>
        <a:off x="6159053" y="1637602"/>
        <a:ext cx="834939" cy="489685"/>
      </dsp:txXfrm>
    </dsp:sp>
    <dsp:sp modelId="{F2DF1F80-CCBA-4F0A-B3BE-E5051C71616A}">
      <dsp:nvSpPr>
        <dsp:cNvPr id="0" name=""/>
        <dsp:cNvSpPr/>
      </dsp:nvSpPr>
      <dsp:spPr>
        <a:xfrm>
          <a:off x="5853537" y="2188497"/>
          <a:ext cx="1181045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Prepare &amp; Finalize Presentation</a:t>
          </a:r>
          <a:endParaRPr lang="en-US" sz="1400" kern="1200" dirty="0"/>
        </a:p>
      </dsp:txBody>
      <dsp:txXfrm>
        <a:off x="5853537" y="2188497"/>
        <a:ext cx="1181045" cy="1800000"/>
      </dsp:txXfrm>
    </dsp:sp>
    <dsp:sp modelId="{5E102C80-34FE-4CDB-AFA8-78C443376BFE}">
      <dsp:nvSpPr>
        <dsp:cNvPr id="0" name=""/>
        <dsp:cNvSpPr/>
      </dsp:nvSpPr>
      <dsp:spPr>
        <a:xfrm>
          <a:off x="7084412" y="1637602"/>
          <a:ext cx="1324624" cy="489685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 2018</a:t>
          </a:r>
          <a:endParaRPr lang="en-US" sz="1600" kern="1200" dirty="0"/>
        </a:p>
      </dsp:txBody>
      <dsp:txXfrm>
        <a:off x="7329255" y="1637602"/>
        <a:ext cx="834939" cy="489685"/>
      </dsp:txXfrm>
    </dsp:sp>
    <dsp:sp modelId="{B5234326-A020-423A-8F74-672635D59F52}">
      <dsp:nvSpPr>
        <dsp:cNvPr id="0" name=""/>
        <dsp:cNvSpPr/>
      </dsp:nvSpPr>
      <dsp:spPr>
        <a:xfrm>
          <a:off x="7023045" y="2188497"/>
          <a:ext cx="1182433" cy="18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Present at American Association of Geographers (AAG) Conference April 10-14, 2018</a:t>
          </a:r>
          <a:endParaRPr lang="en-US" sz="1400" kern="1200" dirty="0"/>
        </a:p>
      </dsp:txBody>
      <dsp:txXfrm>
        <a:off x="7023045" y="2188497"/>
        <a:ext cx="1182433" cy="180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97EB4-FD16-F545-A294-2D93FB7C46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B9CC8-210F-D44E-8F4F-80C94A38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9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3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6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0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5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Overall Objective:</a:t>
            </a:r>
          </a:p>
          <a:p>
            <a:pPr marL="0" indent="0">
              <a:buNone/>
            </a:pPr>
            <a:r>
              <a:rPr lang="en-US" sz="1200" dirty="0" smtClean="0"/>
              <a:t>To assess and categorize the impact of historically changing precipitation patterns on the groundwater elevations in the Northern Coastal Plain aquifer along the Atlantic coast from 1950 - 2010</a:t>
            </a:r>
            <a:endParaRPr lang="en-US" sz="8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To answer these questions I will:</a:t>
            </a:r>
          </a:p>
          <a:p>
            <a:pPr marL="0" indent="0">
              <a:buNone/>
            </a:pPr>
            <a:r>
              <a:rPr lang="en-US" sz="1200" dirty="0" smtClean="0"/>
              <a:t>-Examine years of extreme dry and wet periods to identify study control points in high irrigation and domestic well land use areas</a:t>
            </a:r>
          </a:p>
          <a:p>
            <a:pPr marL="0" indent="0">
              <a:buNone/>
            </a:pPr>
            <a:r>
              <a:rPr lang="en-US" sz="800" dirty="0" smtClean="0"/>
              <a:t>-</a:t>
            </a:r>
            <a:r>
              <a:rPr lang="en-US" sz="1200" dirty="0" smtClean="0"/>
              <a:t>Analyze the influence soil type &amp; porosity, topography, and land use have on groundwater elevations</a:t>
            </a:r>
          </a:p>
          <a:p>
            <a:pPr marL="0" indent="0">
              <a:buNone/>
            </a:pPr>
            <a:r>
              <a:rPr lang="en-US" sz="800" dirty="0" smtClean="0"/>
              <a:t>-</a:t>
            </a:r>
            <a:r>
              <a:rPr lang="en-US" sz="1200" dirty="0" smtClean="0"/>
              <a:t>Utilize historic correlation control points to estimate future trends based on possible seasonal changes in precipitation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6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i.e. my hypotheses for this project based on my literature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03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30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have time, I would like to create a multivariate regression model. The multivariate regression model will predict groundwater elevation using a number of independent</a:t>
            </a:r>
            <a:r>
              <a:rPr lang="en-US" baseline="0" dirty="0" smtClean="0"/>
              <a:t> variables.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9CC8-210F-D44E-8F4F-80C94A380D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859758"/>
            <a:ext cx="4041775" cy="65484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1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3"/>
            <a:ext cx="4762500" cy="63817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4130469"/>
            <a:ext cx="8253876" cy="8830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dirty="0" smtClean="0"/>
              <a:t>The Effects of Changing Precipitation Patterns on Mid-Atlantic Groundwater Supplies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2553421" y="4986013"/>
            <a:ext cx="59114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Lara Bennett</a:t>
            </a:r>
          </a:p>
          <a:p>
            <a:pPr algn="r"/>
            <a:r>
              <a:rPr lang="en-US" sz="2200" dirty="0" smtClean="0"/>
              <a:t>May 14, 2017</a:t>
            </a:r>
          </a:p>
          <a:p>
            <a:pPr algn="r"/>
            <a:r>
              <a:rPr lang="en-US" sz="2200" dirty="0" smtClean="0"/>
              <a:t>Penn State MGIS Program</a:t>
            </a:r>
          </a:p>
          <a:p>
            <a:pPr algn="r"/>
            <a:r>
              <a:rPr lang="en-US" sz="2200" dirty="0" smtClean="0"/>
              <a:t>Advisor: Dr. Tess Russo</a:t>
            </a:r>
          </a:p>
          <a:p>
            <a:pPr algn="r"/>
            <a:r>
              <a:rPr lang="en-US" sz="2200" dirty="0" smtClean="0"/>
              <a:t>GEOG 596A - Spring 2017</a:t>
            </a:r>
            <a:endParaRPr lang="en-US" sz="2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4" t="9764" r="14872" b="14282"/>
          <a:stretch/>
        </p:blipFill>
        <p:spPr>
          <a:xfrm>
            <a:off x="4467103" y="876663"/>
            <a:ext cx="3920123" cy="315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1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Focus on the Mid-Atlantic?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2371"/>
            <a:ext cx="4591050" cy="51878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Many US studies conducted in agriculture rich areas </a:t>
            </a:r>
            <a:r>
              <a:rPr lang="en-US" sz="2000" dirty="0"/>
              <a:t>[</a:t>
            </a:r>
            <a:r>
              <a:rPr lang="en-US" sz="2000" dirty="0" smtClean="0"/>
              <a:t>the High </a:t>
            </a:r>
            <a:r>
              <a:rPr lang="en-US" sz="2000" dirty="0"/>
              <a:t>P</a:t>
            </a:r>
            <a:r>
              <a:rPr lang="en-US" sz="2000" dirty="0" smtClean="0"/>
              <a:t>lains (Ogallala) Aquifer &amp; </a:t>
            </a:r>
            <a:r>
              <a:rPr lang="en-US" sz="2000" dirty="0"/>
              <a:t>the Gulf Coastal </a:t>
            </a:r>
            <a:r>
              <a:rPr lang="en-US" sz="2000" dirty="0" smtClean="0"/>
              <a:t>Plain] and areas of severe droughts [Central Valley in California &amp; Western Alluvial Basins]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Few if any direct studies on Mid-Atlantic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Highly populated area &amp; growing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Unique </a:t>
            </a:r>
            <a:r>
              <a:rPr lang="en-US" sz="2000" dirty="0"/>
              <a:t>m</a:t>
            </a:r>
            <a:r>
              <a:rPr lang="en-US" sz="2000" dirty="0" smtClean="0"/>
              <a:t>ixed water </a:t>
            </a:r>
            <a:r>
              <a:rPr lang="en-US" sz="2000" dirty="0"/>
              <a:t>u</a:t>
            </a:r>
            <a:r>
              <a:rPr lang="en-US" sz="2000" dirty="0" smtClean="0"/>
              <a:t>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Drastically changing groundwater levels over the last century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5" y="1388869"/>
            <a:ext cx="3623906" cy="51682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5874" y="6551453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(USGS, 2011)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954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GIS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2371"/>
            <a:ext cx="8420100" cy="51878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USGS Groundwater Historical Instantaneous Monitoring Well Depth to Water Level (~1950 – 2010)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Maurer Gridded Observed Meteorological Data (Annual Precipitation Rasters)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USGS 1 Meter DEMs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USDA SSURGO Soil Type Shapefiles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USGS National Land Cover Database (NLCD) Rasters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ACWI National Groundwater Monitoring Network Aquifer Shapefiles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6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Proposed 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0974"/>
              </p:ext>
            </p:extLst>
          </p:nvPr>
        </p:nvGraphicFramePr>
        <p:xfrm>
          <a:off x="419100" y="1492250"/>
          <a:ext cx="8420100" cy="518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586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Analysis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88869"/>
            <a:ext cx="8420100" cy="5469131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Point Pattern Analysis on Depth to Groundwater Levels for Years of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Kriging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Nearest Neighbor 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Map Groundwater Elevation Gradients for Years of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Create polygon layers to distinguish between different groundwater elevation zones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Overlay Analysis</a:t>
            </a:r>
          </a:p>
          <a:p>
            <a:pPr marL="628650" lvl="2" indent="-225425">
              <a:buFont typeface="Arial" panose="020B0604020202020204" pitchFamily="34" charset="0"/>
              <a:buChar char="•"/>
            </a:pPr>
            <a:r>
              <a:rPr lang="en-US" sz="2400" dirty="0" smtClean="0"/>
              <a:t>For each year of interest overlay precipitation averages, soil types, &amp; land use </a:t>
            </a:r>
            <a:r>
              <a:rPr lang="en-US" sz="2400" dirty="0" err="1" smtClean="0"/>
              <a:t>rasters</a:t>
            </a:r>
            <a:r>
              <a:rPr lang="en-US" sz="2400" dirty="0" smtClean="0"/>
              <a:t> onto groundwater elevation zones</a:t>
            </a:r>
          </a:p>
          <a:p>
            <a:pPr marL="628650" lvl="2" indent="-225425">
              <a:buFont typeface="Arial" panose="020B0604020202020204" pitchFamily="34" charset="0"/>
              <a:buChar char="•"/>
            </a:pPr>
            <a:r>
              <a:rPr lang="en-US" sz="2400" dirty="0" smtClean="0"/>
              <a:t>Identify &amp; </a:t>
            </a:r>
            <a:r>
              <a:rPr lang="en-US" sz="2400" dirty="0"/>
              <a:t>s</a:t>
            </a:r>
            <a:r>
              <a:rPr lang="en-US" sz="2400" dirty="0" smtClean="0"/>
              <a:t>ubcategorize areas based on types of soil, land use, and precipitation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 Series &amp; Trend Analysis of Temporal Datasets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Compare significant yearly results from overlay analysis in each decade from ~1950-2010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areas of significance </a:t>
            </a:r>
            <a:r>
              <a:rPr lang="en-US" dirty="0" smtClean="0"/>
              <a:t>(i.e</a:t>
            </a:r>
            <a:r>
              <a:rPr lang="en-US" dirty="0"/>
              <a:t>. areas that show significant response to precipitation patterns in years of </a:t>
            </a:r>
            <a:r>
              <a:rPr lang="en-US" dirty="0" smtClean="0"/>
              <a:t>high and low precipitation)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 key spatial control </a:t>
            </a:r>
            <a:r>
              <a:rPr lang="en-US" dirty="0" smtClean="0"/>
              <a:t>points within areas of significance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Graph groundwater elevation changes for each control point over each decade</a:t>
            </a:r>
          </a:p>
          <a:p>
            <a:pPr marL="393192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Tripathi</a:t>
            </a:r>
            <a:r>
              <a:rPr lang="en-US" dirty="0" smtClean="0"/>
              <a:t>, 2006)</a:t>
            </a:r>
          </a:p>
        </p:txBody>
      </p:sp>
    </p:spTree>
    <p:extLst>
      <p:ext uri="{BB962C8B-B14F-4D97-AF65-F5344CB8AC3E}">
        <p14:creationId xmlns:p14="http://schemas.microsoft.com/office/powerpoint/2010/main" val="411467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12" y="614044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46811"/>
            <a:ext cx="8420100" cy="2826871"/>
          </a:xfrm>
        </p:spPr>
        <p:txBody>
          <a:bodyPr>
            <a:normAutofit fontScale="70000" lnSpcReduction="20000"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Define historical trends for various types of parameters </a:t>
            </a:r>
            <a:r>
              <a:rPr lang="en-US" dirty="0" smtClean="0"/>
              <a:t>&amp; map high risk areas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Unconfined vs. confined aquifers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Agricultural land 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Urban land 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elevation topography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elevation topography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Soil </a:t>
            </a:r>
            <a:r>
              <a:rPr lang="en-US" dirty="0" smtClean="0"/>
              <a:t>types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time permits, </a:t>
            </a:r>
            <a:r>
              <a:rPr lang="en-US" sz="2400" dirty="0"/>
              <a:t>c</a:t>
            </a:r>
            <a:r>
              <a:rPr lang="en-US" sz="2400" dirty="0" smtClean="0"/>
              <a:t>alculating coefficients </a:t>
            </a:r>
            <a:r>
              <a:rPr lang="en-US" sz="2400" dirty="0"/>
              <a:t>for p</a:t>
            </a:r>
            <a:r>
              <a:rPr lang="en-US" sz="2400" dirty="0" smtClean="0"/>
              <a:t>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Regression Analysis (</a:t>
            </a:r>
            <a:r>
              <a:rPr lang="en-US" dirty="0" err="1" smtClean="0"/>
              <a:t>Risley</a:t>
            </a:r>
            <a:r>
              <a:rPr lang="en-US" dirty="0" smtClean="0"/>
              <a:t>, 2008)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Multiple Regression vs. Geographically Weighted Regression (GWR)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Control Point Groundwater Elevations = Dependent Variable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3" y="4038600"/>
            <a:ext cx="3781425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443" y="6429375"/>
            <a:ext cx="1608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</a:t>
            </a:r>
            <a:r>
              <a:rPr lang="en-US" sz="1200" dirty="0" err="1" smtClean="0"/>
              <a:t>Risley</a:t>
            </a:r>
            <a:r>
              <a:rPr lang="en-US" sz="1200" dirty="0" smtClean="0"/>
              <a:t>, 2008)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4598470"/>
            <a:ext cx="3905250" cy="9101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86300" y="5508658"/>
            <a:ext cx="1797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</a:t>
            </a:r>
            <a:r>
              <a:rPr lang="en-US" sz="1200" dirty="0" err="1" smtClean="0"/>
              <a:t>Bayramov</a:t>
            </a:r>
            <a:r>
              <a:rPr lang="en-US" sz="1200" dirty="0" smtClean="0"/>
              <a:t>, 2011)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475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994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 Kriging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6" y="653143"/>
            <a:ext cx="8420100" cy="95946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1980 </a:t>
            </a:r>
            <a:r>
              <a:rPr lang="en-US" sz="2200" dirty="0" smtClean="0"/>
              <a:t>(Intense Drought Year)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3809" b="4069"/>
          <a:stretch/>
        </p:blipFill>
        <p:spPr>
          <a:xfrm>
            <a:off x="779465" y="1244673"/>
            <a:ext cx="7687642" cy="555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8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85888"/>
            <a:ext cx="7581901" cy="75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 Kriging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751342"/>
            <a:ext cx="8420100" cy="98412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1985 </a:t>
            </a:r>
            <a:r>
              <a:rPr lang="en-US" sz="2200" dirty="0" smtClean="0"/>
              <a:t>(High Precipitation Year)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t="4502" b="4069"/>
          <a:stretch/>
        </p:blipFill>
        <p:spPr>
          <a:xfrm>
            <a:off x="779465" y="1246909"/>
            <a:ext cx="7671305" cy="54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3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665" y="547121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893693"/>
            <a:ext cx="3295650" cy="46595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Data </a:t>
            </a:r>
            <a:r>
              <a:rPr lang="en-US" sz="2200" dirty="0" smtClean="0"/>
              <a:t>Resolution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Spatial Gaps &amp; Localization </a:t>
            </a:r>
            <a:r>
              <a:rPr lang="en-US" sz="2200" dirty="0"/>
              <a:t>of </a:t>
            </a:r>
            <a:r>
              <a:rPr lang="en-US" sz="2200" dirty="0" smtClean="0"/>
              <a:t>Data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Incomplete </a:t>
            </a:r>
            <a:r>
              <a:rPr lang="en-US" sz="2200" dirty="0"/>
              <a:t>&amp; Spotty Groundwater Elevation </a:t>
            </a:r>
            <a:r>
              <a:rPr lang="en-US" sz="2200" dirty="0" smtClean="0"/>
              <a:t>Data 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Data Collection Errors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7" r="13188"/>
          <a:stretch/>
        </p:blipFill>
        <p:spPr>
          <a:xfrm>
            <a:off x="3905250" y="1322194"/>
            <a:ext cx="5067300" cy="534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4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Result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2371"/>
            <a:ext cx="8420100" cy="51878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Utilize historical findings to map areas at high risk of flooding and/or drought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 notification system for high risk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Create web application for assisting with predicting impacts to localized aquifers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Users: Hydrologist, Farmers, Urban Planners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Apply findings to further studies of localized aquifer yields via incorporation of pumping and discharge rates of irrigation and domestic well use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8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40" y="1875815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Capstone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320281"/>
              </p:ext>
            </p:extLst>
          </p:nvPr>
        </p:nvGraphicFramePr>
        <p:xfrm>
          <a:off x="419100" y="1054101"/>
          <a:ext cx="8420100" cy="562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21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27979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Personal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2371"/>
            <a:ext cx="8420100" cy="51878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Background in hydrogeology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Worked as an environmental consultant &amp; state government contractor for 7+ years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Chesapeake </a:t>
            </a:r>
            <a:r>
              <a:rPr lang="en-US" dirty="0" err="1" smtClean="0"/>
              <a:t>GeoSciences</a:t>
            </a:r>
            <a:r>
              <a:rPr lang="en-US" dirty="0" smtClean="0"/>
              <a:t>, Inc.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Maryland Department of the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Specialized in monitoring and management of contaminated groundwater via Petroleum LNAPL and Chlorinated Solvents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Completed PSU GIS certificate in Spring 2016 &amp; began MGIS program</a:t>
            </a:r>
          </a:p>
        </p:txBody>
      </p:sp>
    </p:spTree>
    <p:extLst>
      <p:ext uri="{BB962C8B-B14F-4D97-AF65-F5344CB8AC3E}">
        <p14:creationId xmlns:p14="http://schemas.microsoft.com/office/powerpoint/2010/main" val="88992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575742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3" y="1188890"/>
            <a:ext cx="8885207" cy="5432245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Bayramov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Buchroithner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M., and 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McGurty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 “Determination of main climate and ground factors controlling vegetation cover regrowth along oil and gas 	pipelines using multiple, spatial and geographically weighted regression procedures.” </a:t>
            </a:r>
            <a:r>
              <a:rPr lang="en-US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Earth Science,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27, 2011: 2047-2062.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Hansen, J., 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Ruedy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R., 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Glascoe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J., and Sato, M. “GISS Analysis of Surface Temperature Change.” </a:t>
            </a:r>
            <a:r>
              <a:rPr lang="en-US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Geophysical Research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1999 (Updated 2010): 104, 30997-31022. 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Klove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Ala-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Bertrand, G.,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Gurdak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Kupfersberger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et al.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"Climate Change Impacts on Groundwater and Dependent Ecosystems."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</a:t>
            </a:r>
            <a:r>
              <a:rPr lang="en-US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Hydrology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June 27, 2013: 250-266.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Konikow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Leonard. "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global groundwater depletion since 1900 to sea-level rise."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Geophysical </a:t>
            </a:r>
            <a:r>
              <a:rPr lang="en-US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September 2, 2011.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Materson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Pope, J.,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Fienen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Monti, J.,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Nardi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and Finkelstein, J.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Groundwater Availability in the Northern Atlantic Coastal Plan Aquifer System from Long Island, New York, to North Carolina.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Reston, VA: USGS Science Publishing Network, May 31, 2016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Risley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J., Stonewall, A., and 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Haluska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en-US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Flow-Duration and Low-Flow Frequency Statistics for Unregulated Streams in Oregon.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USGS Scientific Investigation Report, 2008.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Russo, T., Alfredo, K., and Fisher, J. "Sustainable Water Management in Urban, Agricultural, and Natural Systems."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December 12, 2014: 3934-3956.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Russo, T., and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Lall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U. "Depletion and response of deep groundwater to climate-induced pumping variability."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Geoscience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(Macmillan Publishers Limited, part of Springer Nature) 10 (January 23, 2017): 105-110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Tripathi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Srinivas, V., and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Nanjundiah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"Downscaling of precipitation for climate change scenarios: A support vector machine approach."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Hydrology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April 14, 2006: 621-640.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USGS. "Groundwater Basics."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2, 2014. https://pubs.usgs.gov/of/1993/ofr93-643/ (accessed April 29, 2017).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 Groundwater Resources Program.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Groundwater Availability in the Northern Atlantic Coastal Plain Aquifer System.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USGS, February 2011.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 Office of Global Change.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</a:t>
            </a:r>
            <a:r>
              <a:rPr lang="en-US" sz="10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Variability and Change on Groundwater Resources of the United States.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Idaho Falls, Idaho: USGS, September 2009.</a:t>
            </a: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indent="-344488">
              <a:lnSpc>
                <a:spcPct val="150000"/>
              </a:lnSpc>
              <a:spcBef>
                <a:spcPts val="0"/>
              </a:spcBef>
              <a:buNone/>
            </a:pPr>
            <a:endParaRPr lang="en-US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0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960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11" y="1400175"/>
            <a:ext cx="6055743" cy="4578142"/>
          </a:xfrm>
        </p:spPr>
      </p:pic>
      <p:sp>
        <p:nvSpPr>
          <p:cNvPr id="7" name="TextBox 6"/>
          <p:cNvSpPr txBox="1"/>
          <p:nvPr/>
        </p:nvSpPr>
        <p:spPr>
          <a:xfrm>
            <a:off x="1440610" y="6046113"/>
            <a:ext cx="6055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/>
              <a:t>Email:</a:t>
            </a:r>
            <a:r>
              <a:rPr lang="en-US" sz="2200" dirty="0" smtClean="0"/>
              <a:t> lqb5349@psu.edu / </a:t>
            </a:r>
            <a:r>
              <a:rPr lang="en-US" sz="2200" u="sng" dirty="0" smtClean="0"/>
              <a:t>Phone:</a:t>
            </a:r>
            <a:r>
              <a:rPr lang="en-US" sz="2200" dirty="0" smtClean="0"/>
              <a:t> (314) 570-3551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3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6" y="1492371"/>
            <a:ext cx="8315324" cy="518782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I. Project </a:t>
            </a:r>
            <a:r>
              <a:rPr lang="en-US" dirty="0"/>
              <a:t>Background</a:t>
            </a:r>
          </a:p>
          <a:p>
            <a:pPr marL="0" lvl="0" indent="0">
              <a:buNone/>
            </a:pPr>
            <a:r>
              <a:rPr lang="en-US" dirty="0" smtClean="0"/>
              <a:t>	A. Groundwater as a Resource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B. The Connection between Climate &amp; Groundwater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II. Project </a:t>
            </a:r>
            <a:r>
              <a:rPr lang="en-US" dirty="0"/>
              <a:t>Framework</a:t>
            </a:r>
          </a:p>
          <a:p>
            <a:pPr marL="0" lvl="0" indent="0">
              <a:buNone/>
            </a:pPr>
            <a:r>
              <a:rPr lang="en-US" dirty="0" smtClean="0"/>
              <a:t>	A. Objectives &amp; Key Research Questions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B. Study Area</a:t>
            </a:r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dirty="0"/>
              <a:t>C</a:t>
            </a:r>
            <a:r>
              <a:rPr lang="en-US" dirty="0" smtClean="0"/>
              <a:t>. Data </a:t>
            </a:r>
            <a:r>
              <a:rPr lang="en-US" dirty="0"/>
              <a:t>Sources</a:t>
            </a:r>
          </a:p>
          <a:p>
            <a:pPr marL="0" lvl="0" indent="0">
              <a:buNone/>
            </a:pPr>
            <a:r>
              <a:rPr lang="en-US" dirty="0" smtClean="0"/>
              <a:t>	D. Methodology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E. Evaluation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F. Example </a:t>
            </a:r>
            <a:r>
              <a:rPr lang="en-US" dirty="0"/>
              <a:t>Analysis</a:t>
            </a:r>
          </a:p>
          <a:p>
            <a:pPr marL="0" lvl="0" indent="0">
              <a:buNone/>
            </a:pPr>
            <a:r>
              <a:rPr lang="en-US" dirty="0" smtClean="0"/>
              <a:t>	G. Challenges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III. Result </a:t>
            </a:r>
            <a:r>
              <a:rPr lang="en-US" dirty="0"/>
              <a:t>Applications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Groundwater: A Key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492371"/>
            <a:ext cx="3952875" cy="51878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Groundwater accounts for more than 30% of the freshwater on Earth but makes up 94% of usable freshwater when excluding glaciers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Globally, groundwater is utilized as the primary source of potable water for over 1.5 billion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the United States, more than 50% of the population use groundwater as a drinking water 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Irrigation makes up 70% of groundwater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Multiple studies show widespread groundwater storage decline across the United States in the last 3 decades</a:t>
            </a:r>
          </a:p>
          <a:p>
            <a:pPr marL="0" indent="0">
              <a:buNone/>
            </a:pPr>
            <a:r>
              <a:rPr lang="en-US" sz="1400" dirty="0" smtClean="0"/>
              <a:t>(USGS Groundwater Resources Program, 2011)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9"/>
          <a:stretch/>
        </p:blipFill>
        <p:spPr>
          <a:xfrm>
            <a:off x="4476749" y="2195510"/>
            <a:ext cx="4437559" cy="3359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6748" y="5555043"/>
            <a:ext cx="1767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</a:t>
            </a:r>
            <a:r>
              <a:rPr lang="en-US" sz="1200" dirty="0" err="1" smtClean="0"/>
              <a:t>Konikow</a:t>
            </a:r>
            <a:r>
              <a:rPr lang="en-US" sz="1200" dirty="0" smtClean="0"/>
              <a:t>, 2011)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79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How Do We Obtain &amp; Monitor </a:t>
            </a:r>
            <a:r>
              <a:rPr lang="en-US" sz="3200" dirty="0"/>
              <a:t>G</a:t>
            </a:r>
            <a:r>
              <a:rPr lang="en-US" sz="3200" dirty="0" smtClean="0"/>
              <a:t>roundwater?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2371"/>
            <a:ext cx="8420100" cy="51878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Groundwater  wells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Often sourced from confined aquifers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Aquifer capacity is dependent on soil porosity &amp; permeability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Groundwater is depleted when more water is discharged than recharged within an aquifer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78" y="3338512"/>
            <a:ext cx="5756472" cy="2581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091" y="5509120"/>
            <a:ext cx="1569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(USGS, 2014)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91" y="3749177"/>
            <a:ext cx="2768526" cy="17599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77978" y="5938519"/>
            <a:ext cx="1569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(USGS, 2014)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36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709046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Connection Between Climate &amp; Groundwater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2900" y="1492371"/>
            <a:ext cx="4686299" cy="51878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Climate change </a:t>
            </a:r>
            <a:r>
              <a:rPr lang="en-US" sz="2000" dirty="0"/>
              <a:t>d</a:t>
            </a:r>
            <a:r>
              <a:rPr lang="en-US" sz="2000" dirty="0" smtClean="0"/>
              <a:t>irectly impacts annual temperature, precipitation patterns, and evapotranspiration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Results in impact to aquifer recharge rates over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Consequences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Drought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Waterlogging Resulting in Flooding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Seawater Intrusion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Groundwater Pollution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5" y="1446932"/>
            <a:ext cx="3155142" cy="5006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464" y="6456662"/>
            <a:ext cx="1702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(Hansen, 2010)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053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555773"/>
            <a:ext cx="7581901" cy="679823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The Connection Between </a:t>
            </a:r>
            <a:br>
              <a:rPr lang="en-US" sz="3800" dirty="0" smtClean="0"/>
            </a:br>
            <a:r>
              <a:rPr lang="en-US" sz="3800" dirty="0" smtClean="0"/>
              <a:t>Climate &amp; Groundwater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08" y="1262820"/>
            <a:ext cx="8245783" cy="10251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Paper published by </a:t>
            </a:r>
            <a:r>
              <a:rPr lang="en-US" sz="1600" dirty="0" err="1" smtClean="0"/>
              <a:t>Klove</a:t>
            </a:r>
            <a:r>
              <a:rPr lang="en-US" sz="1600" dirty="0" smtClean="0"/>
              <a:t> &amp; al. in 2013 shows the correlation between changes in precipitation patterns, land use, and the effects they have on groundwater storage levels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3875" y="6456662"/>
            <a:ext cx="1547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</a:t>
            </a:r>
            <a:r>
              <a:rPr lang="en-US" sz="1200" dirty="0" err="1" smtClean="0"/>
              <a:t>Klove</a:t>
            </a:r>
            <a:r>
              <a:rPr lang="en-US" sz="1200" dirty="0" smtClean="0"/>
              <a:t>, 2013)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1884662"/>
            <a:ext cx="80962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1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1388868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Objectives </a:t>
            </a:r>
            <a:br>
              <a:rPr lang="en-US" dirty="0" smtClean="0"/>
            </a:br>
            <a:r>
              <a:rPr lang="en-US" dirty="0" smtClean="0"/>
              <a:t>&amp; Key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69743"/>
            <a:ext cx="8420100" cy="4810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areas within the Northern Coastal Plain Aquifer have exhibited the most consistent correlation between groundwater elevations and precipitation patterns?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Are there specific correlations between: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Certain topographic features?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Soil types?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Land use types (i.e. agricultural, rural residential, urban)?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2600" dirty="0"/>
              <a:t>What </a:t>
            </a:r>
            <a:r>
              <a:rPr lang="en-US" sz="2600" dirty="0" smtClean="0"/>
              <a:t>are </a:t>
            </a:r>
            <a:r>
              <a:rPr lang="en-US" sz="2600" dirty="0"/>
              <a:t>the incrementally measured changes in groundwater elevation for shallow unconfined </a:t>
            </a:r>
            <a:r>
              <a:rPr lang="en-US" sz="2600" dirty="0" smtClean="0"/>
              <a:t>vs. </a:t>
            </a:r>
            <a:r>
              <a:rPr lang="en-US" sz="2600" dirty="0"/>
              <a:t>deep confined local aquifers from dry to wet years (and visa versa)?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2600" dirty="0"/>
              <a:t>Can a statistical coefficient be applied to measured changes to aid in predicting future impacts to groundwater supplies?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500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5" y="278973"/>
            <a:ext cx="7581901" cy="67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Anticipated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973650"/>
            <a:ext cx="4295775" cy="615866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Areas of shallow unconfined aquifers, low topography, &amp; high porosity soils respond quickest to climate changes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Areas of high irrigation &amp; domestic well water use require shorter timescales to respond to precipitation variability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Deep aquifers respond to extreme changes in precipitation at a slower rate, often responding to drastic changes in precipitation patterns over months rather than days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92" y="1059375"/>
            <a:ext cx="3985858" cy="55090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2392" y="6541701"/>
            <a:ext cx="1863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(</a:t>
            </a:r>
            <a:r>
              <a:rPr lang="en-US" sz="1200" dirty="0" err="1" smtClean="0"/>
              <a:t>Materson</a:t>
            </a:r>
            <a:r>
              <a:rPr lang="en-US" sz="1200" dirty="0" smtClean="0"/>
              <a:t>, 2016)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320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4681</TotalTime>
  <Words>1290</Words>
  <Application>Microsoft Office PowerPoint</Application>
  <PresentationFormat>On-screen Show (4:3)</PresentationFormat>
  <Paragraphs>208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The Effects of Changing Precipitation Patterns on Mid-Atlantic Groundwater Supplies</vt:lpstr>
      <vt:lpstr>Personal Background</vt:lpstr>
      <vt:lpstr>Overview</vt:lpstr>
      <vt:lpstr>Groundwater: A Key Resource</vt:lpstr>
      <vt:lpstr>How Do We Obtain &amp; Monitor Groundwater?</vt:lpstr>
      <vt:lpstr>The Connection Between Climate &amp; Groundwater</vt:lpstr>
      <vt:lpstr>The Connection Between  Climate &amp; Groundwater</vt:lpstr>
      <vt:lpstr>Project Objectives  &amp; Key Research Questions</vt:lpstr>
      <vt:lpstr>Anticipated Results</vt:lpstr>
      <vt:lpstr>Why Focus on the Mid-Atlantic?</vt:lpstr>
      <vt:lpstr>GIS Data Sources</vt:lpstr>
      <vt:lpstr>Proposed Methodology</vt:lpstr>
      <vt:lpstr>Analysis Methods</vt:lpstr>
      <vt:lpstr>Evaluation</vt:lpstr>
      <vt:lpstr>Example Kriging Analysis</vt:lpstr>
      <vt:lpstr>Example Kriging Analysis</vt:lpstr>
      <vt:lpstr>Challenges</vt:lpstr>
      <vt:lpstr>Result Applications</vt:lpstr>
      <vt:lpstr>Capstone Timeline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Application Design Study for County Government Planning</dc:title>
  <dc:creator>Lara Bennett</dc:creator>
  <cp:lastModifiedBy>local admin</cp:lastModifiedBy>
  <cp:revision>239</cp:revision>
  <cp:lastPrinted>2017-05-15T11:54:32Z</cp:lastPrinted>
  <dcterms:created xsi:type="dcterms:W3CDTF">2016-07-27T08:35:29Z</dcterms:created>
  <dcterms:modified xsi:type="dcterms:W3CDTF">2017-05-15T16:50:50Z</dcterms:modified>
</cp:coreProperties>
</file>