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72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Utilizing </a:t>
            </a:r>
            <a:r>
              <a:rPr lang="en-US" sz="3600" i="1" dirty="0" err="1" smtClean="0"/>
              <a:t>Esri’s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ModelBuilder</a:t>
            </a:r>
            <a:r>
              <a:rPr lang="en-US" sz="3600" i="1" dirty="0" smtClean="0"/>
              <a:t> for a Risk-Based Approach for </a:t>
            </a:r>
            <a:br>
              <a:rPr lang="en-US" sz="3600" i="1" dirty="0" smtClean="0"/>
            </a:br>
            <a:r>
              <a:rPr lang="en-US" sz="3600" i="1" dirty="0" err="1" smtClean="0"/>
              <a:t>Stormwater</a:t>
            </a:r>
            <a:r>
              <a:rPr lang="en-US" sz="3600" i="1" dirty="0" smtClean="0"/>
              <a:t> Asset Management and Maintenance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Tim Black</a:t>
            </a:r>
          </a:p>
          <a:p>
            <a:r>
              <a:rPr lang="en-US" dirty="0" smtClean="0"/>
              <a:t>GEOG 596A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COF Criteria (Preliminary)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Impact to Impaired Stream</a:t>
            </a:r>
            <a:r>
              <a:rPr lang="en-US" dirty="0" smtClean="0"/>
              <a:t> – does system flow to an impaired stream? (From 303(d) of CWA – too polluted to meet water quality standards)</a:t>
            </a:r>
          </a:p>
          <a:p>
            <a:endParaRPr lang="en-US" i="1" dirty="0"/>
          </a:p>
          <a:p>
            <a:r>
              <a:rPr lang="en-US" i="1" dirty="0" smtClean="0"/>
              <a:t>Distance to National Wetlands Inventory (NWI)</a:t>
            </a:r>
            <a:r>
              <a:rPr lang="en-US" dirty="0" smtClean="0"/>
              <a:t> – does system flow to a wetland?</a:t>
            </a:r>
          </a:p>
          <a:p>
            <a:endParaRPr lang="en-US" i="1" dirty="0"/>
          </a:p>
          <a:p>
            <a:r>
              <a:rPr lang="en-US" i="1" dirty="0" smtClean="0"/>
              <a:t>Distance to Outfall/Discharge Point</a:t>
            </a:r>
            <a:r>
              <a:rPr lang="en-US" dirty="0" smtClean="0"/>
              <a:t> – how far is asset from an outfall/discharge point in the system?</a:t>
            </a:r>
          </a:p>
          <a:p>
            <a:endParaRPr lang="en-US" i="1" dirty="0"/>
          </a:p>
          <a:p>
            <a:r>
              <a:rPr lang="en-US" i="1" dirty="0" smtClean="0"/>
              <a:t>Route Priority</a:t>
            </a:r>
            <a:r>
              <a:rPr lang="en-US" dirty="0" smtClean="0"/>
              <a:t> – what is the route classification, and what would be the level of disruption? (Example Factors: Interstate/State Route, AADT, Freight or Evacuation Corridor, Speed Limit)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272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 Criteria (Preliminary) part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Population</a:t>
            </a:r>
            <a:r>
              <a:rPr lang="en-US" dirty="0" smtClean="0"/>
              <a:t> – how many people living in the vicinity would be impacted?</a:t>
            </a:r>
          </a:p>
          <a:p>
            <a:endParaRPr lang="en-US" i="1" dirty="0"/>
          </a:p>
          <a:p>
            <a:r>
              <a:rPr lang="en-US" i="1" dirty="0" smtClean="0"/>
              <a:t>Critical Facility Impact</a:t>
            </a:r>
            <a:r>
              <a:rPr lang="en-US" dirty="0" smtClean="0"/>
              <a:t> – how many critical facilities (hospitals, police, fire stations, schools) would be disrupted?</a:t>
            </a:r>
          </a:p>
          <a:p>
            <a:endParaRPr lang="en-US" i="1" dirty="0"/>
          </a:p>
          <a:p>
            <a:r>
              <a:rPr lang="en-US" i="1" dirty="0" smtClean="0"/>
              <a:t>Pipe Under Road</a:t>
            </a:r>
            <a:r>
              <a:rPr lang="en-US" dirty="0" smtClean="0"/>
              <a:t> – does the system flow underneath a road?</a:t>
            </a:r>
          </a:p>
          <a:p>
            <a:endParaRPr lang="en-US" i="1" dirty="0"/>
          </a:p>
          <a:p>
            <a:r>
              <a:rPr lang="en-US" i="1" dirty="0" smtClean="0"/>
              <a:t>Cost Estimate of Replacement</a:t>
            </a:r>
            <a:r>
              <a:rPr lang="en-US" dirty="0" smtClean="0"/>
              <a:t> – what would it cost to replace the infrastructure?</a:t>
            </a:r>
          </a:p>
          <a:p>
            <a:endParaRPr lang="en-US" i="1" dirty="0"/>
          </a:p>
          <a:p>
            <a:r>
              <a:rPr lang="en-US" b="1" dirty="0" smtClean="0"/>
              <a:t>Note:</a:t>
            </a:r>
            <a:r>
              <a:rPr lang="en-US" dirty="0" smtClean="0"/>
              <a:t> All of the COF criteria are spatially related, thus the advantage of a GIS model to automate the scoring.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20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Criteria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criteria will be scored on a 5 point scale</a:t>
            </a:r>
          </a:p>
          <a:p>
            <a:r>
              <a:rPr lang="en-US" dirty="0" smtClean="0"/>
              <a:t>LOF Criteria will use “Max Grade” approach</a:t>
            </a:r>
          </a:p>
          <a:p>
            <a:pPr lvl="1"/>
            <a:r>
              <a:rPr lang="en-US" dirty="0" smtClean="0"/>
              <a:t>Highest score amongst criteria will be used as LOF score for final calculations</a:t>
            </a:r>
          </a:p>
          <a:p>
            <a:r>
              <a:rPr lang="en-US" dirty="0" smtClean="0"/>
              <a:t>COF Criteria will use a balanced, weighted approach</a:t>
            </a:r>
          </a:p>
          <a:p>
            <a:pPr lvl="1"/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Quick word on preliminary </a:t>
            </a:r>
            <a:r>
              <a:rPr lang="en-US" dirty="0" smtClean="0"/>
              <a:t>weight construction </a:t>
            </a:r>
            <a:r>
              <a:rPr lang="en-US" dirty="0"/>
              <a:t>and future adjustments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71096"/>
              </p:ext>
            </p:extLst>
          </p:nvPr>
        </p:nvGraphicFramePr>
        <p:xfrm>
          <a:off x="3140242" y="3555382"/>
          <a:ext cx="5334001" cy="1739265"/>
        </p:xfrm>
        <a:graphic>
          <a:graphicData uri="http://schemas.openxmlformats.org/drawingml/2006/table">
            <a:tbl>
              <a:tblPr/>
              <a:tblGrid>
                <a:gridCol w="1145045"/>
                <a:gridCol w="2576351"/>
                <a:gridCol w="868326"/>
                <a:gridCol w="744279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Consequence of Failure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Weighting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"Environmental"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Flows to Impaired Stream (w/POC)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Distance to NWI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Distance to Outfall\Discharge Point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"Socio-economic"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Route Priority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Population (Census Block Groups)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Critical Facility Impact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"Economic"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Pipe Under Road?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 Estimate for Replacement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2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68" y="1809583"/>
            <a:ext cx="3362397" cy="435133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062040" y="1809583"/>
            <a:ext cx="5033960" cy="4351338"/>
          </a:xfrm>
        </p:spPr>
        <p:txBody>
          <a:bodyPr/>
          <a:lstStyle/>
          <a:p>
            <a:r>
              <a:rPr lang="en-US" dirty="0" smtClean="0"/>
              <a:t>String together tools for automation</a:t>
            </a:r>
          </a:p>
          <a:p>
            <a:endParaRPr lang="en-US" dirty="0"/>
          </a:p>
          <a:p>
            <a:r>
              <a:rPr lang="en-US" dirty="0" smtClean="0"/>
              <a:t>Modular creation technique</a:t>
            </a:r>
          </a:p>
          <a:p>
            <a:endParaRPr lang="en-US" dirty="0" smtClean="0"/>
          </a:p>
          <a:p>
            <a:r>
              <a:rPr lang="en-US" dirty="0" smtClean="0"/>
              <a:t>Embedded scripts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logical, defensible prioritization method</a:t>
            </a:r>
          </a:p>
          <a:p>
            <a:endParaRPr lang="en-US" dirty="0"/>
          </a:p>
          <a:p>
            <a:r>
              <a:rPr lang="en-US" dirty="0" smtClean="0"/>
              <a:t>Demonstrate that </a:t>
            </a:r>
            <a:r>
              <a:rPr lang="en-US" dirty="0" err="1" smtClean="0"/>
              <a:t>Esri’s</a:t>
            </a:r>
            <a:r>
              <a:rPr lang="en-US" dirty="0" smtClean="0"/>
              <a:t> </a:t>
            </a:r>
            <a:r>
              <a:rPr lang="en-US" dirty="0" err="1" smtClean="0"/>
              <a:t>ModelBuilder</a:t>
            </a:r>
            <a:r>
              <a:rPr lang="en-US" dirty="0" smtClean="0"/>
              <a:t> is a viable out-of-the-box solution for this type of analysis</a:t>
            </a:r>
          </a:p>
          <a:p>
            <a:endParaRPr lang="en-US" dirty="0"/>
          </a:p>
          <a:p>
            <a:r>
              <a:rPr lang="en-US" dirty="0" smtClean="0"/>
              <a:t>Demonstrate a flexible and repeatable methodology that can be applied to other asset classes and jurisdictions</a:t>
            </a:r>
          </a:p>
          <a:p>
            <a:endParaRPr lang="en-US" dirty="0"/>
          </a:p>
          <a:p>
            <a:r>
              <a:rPr lang="en-US" dirty="0" smtClean="0"/>
              <a:t>Demonstrate that the end product is user-friendly</a:t>
            </a:r>
          </a:p>
        </p:txBody>
      </p:sp>
    </p:spTree>
    <p:extLst>
      <p:ext uri="{BB962C8B-B14F-4D97-AF65-F5344CB8AC3E}">
        <p14:creationId xmlns:p14="http://schemas.microsoft.com/office/powerpoint/2010/main" val="1845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Presentation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GIS related conference in Georgia</a:t>
            </a:r>
          </a:p>
          <a:p>
            <a:endParaRPr lang="en-US" dirty="0"/>
          </a:p>
          <a:p>
            <a:r>
              <a:rPr lang="en-US" dirty="0" err="1" smtClean="0"/>
              <a:t>Esri</a:t>
            </a:r>
            <a:r>
              <a:rPr lang="en-US" dirty="0" smtClean="0"/>
              <a:t> User Conference</a:t>
            </a:r>
          </a:p>
          <a:p>
            <a:endParaRPr lang="en-US" dirty="0"/>
          </a:p>
          <a:p>
            <a:r>
              <a:rPr lang="en-US" dirty="0" smtClean="0"/>
              <a:t>Water/</a:t>
            </a:r>
            <a:r>
              <a:rPr lang="en-US" dirty="0" err="1" smtClean="0"/>
              <a:t>Stormwater</a:t>
            </a:r>
            <a:r>
              <a:rPr lang="en-US" dirty="0" smtClean="0"/>
              <a:t>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55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Biedenbender</a:t>
            </a:r>
            <a:r>
              <a:rPr lang="en-US" dirty="0"/>
              <a:t>, Jerry and Jordan Hamm. </a:t>
            </a:r>
            <a:r>
              <a:rPr lang="en-US" i="1" dirty="0"/>
              <a:t>Determining Consequence of Failure Using </a:t>
            </a:r>
            <a:r>
              <a:rPr lang="en-US" i="1" dirty="0" err="1"/>
              <a:t>ModelBuilder</a:t>
            </a:r>
            <a:r>
              <a:rPr lang="en-US" i="1" dirty="0"/>
              <a:t>.</a:t>
            </a:r>
            <a:r>
              <a:rPr lang="en-US" dirty="0"/>
              <a:t> Presentation. 2015 </a:t>
            </a:r>
            <a:r>
              <a:rPr lang="en-US" dirty="0" err="1"/>
              <a:t>Esri</a:t>
            </a:r>
            <a:r>
              <a:rPr lang="en-US" dirty="0"/>
              <a:t> International User Conference. Online. Retrieved from http://proceedings.esri.com/library/userconf/proc15/index.html on October 11, 2015</a:t>
            </a:r>
            <a:r>
              <a:rPr lang="en-US" dirty="0" smtClean="0"/>
              <a:t>.</a:t>
            </a:r>
          </a:p>
          <a:p>
            <a:r>
              <a:rPr lang="en-US" dirty="0"/>
              <a:t>Powell, Luke. </a:t>
            </a:r>
            <a:r>
              <a:rPr lang="en-US" i="1" dirty="0"/>
              <a:t>GIS Modelling as a Unifying Tool in Environmental Impact Assessments.</a:t>
            </a:r>
            <a:r>
              <a:rPr lang="en-US" dirty="0"/>
              <a:t> Presentation. 2015 </a:t>
            </a:r>
            <a:r>
              <a:rPr lang="en-US" dirty="0" err="1"/>
              <a:t>Esri</a:t>
            </a:r>
            <a:r>
              <a:rPr lang="en-US" dirty="0"/>
              <a:t> International User Conference. Online. Retrieved from http://proceedings.esri.com/library/userconf/proc15/index.html on October 11, 2015.</a:t>
            </a:r>
          </a:p>
          <a:p>
            <a:r>
              <a:rPr lang="en-US" dirty="0"/>
              <a:t>Smith, Erin and Andy Baldwin. </a:t>
            </a:r>
            <a:r>
              <a:rPr lang="en-US" i="1" dirty="0"/>
              <a:t>Using </a:t>
            </a:r>
            <a:r>
              <a:rPr lang="en-US" i="1" dirty="0" err="1"/>
              <a:t>ModelBuilder</a:t>
            </a:r>
            <a:r>
              <a:rPr lang="en-US" i="1" dirty="0"/>
              <a:t> to Evaluate Risk and Prioritize Sewer Upgrades.</a:t>
            </a:r>
            <a:r>
              <a:rPr lang="en-US" dirty="0"/>
              <a:t> Presentation. 2015 </a:t>
            </a:r>
            <a:r>
              <a:rPr lang="en-US" dirty="0" err="1"/>
              <a:t>Esri</a:t>
            </a:r>
            <a:r>
              <a:rPr lang="en-US" dirty="0"/>
              <a:t> International User Conference. Online. Retrieved from http://proceedings.esri.com/library/userconf/proc15/index.html on October 11, 2015.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64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employed as a GIS Analyst at a global engineering firm</a:t>
            </a:r>
          </a:p>
          <a:p>
            <a:pPr lvl="1"/>
            <a:r>
              <a:rPr lang="en-US" dirty="0" smtClean="0"/>
              <a:t>Previous role at company involved field location of </a:t>
            </a:r>
            <a:r>
              <a:rPr lang="en-US" dirty="0" err="1" smtClean="0"/>
              <a:t>stormwater</a:t>
            </a:r>
            <a:r>
              <a:rPr lang="en-US" dirty="0" smtClean="0"/>
              <a:t> assets using GPS</a:t>
            </a:r>
          </a:p>
          <a:p>
            <a:endParaRPr lang="en-US" dirty="0" smtClean="0"/>
          </a:p>
          <a:p>
            <a:r>
              <a:rPr lang="en-US" dirty="0" smtClean="0"/>
              <a:t>Primary work projects involve asset inventory and inspection</a:t>
            </a:r>
          </a:p>
          <a:p>
            <a:pPr lvl="1"/>
            <a:r>
              <a:rPr lang="en-US" dirty="0" smtClean="0"/>
              <a:t>Concentration in </a:t>
            </a:r>
            <a:r>
              <a:rPr lang="en-US" dirty="0" err="1" smtClean="0"/>
              <a:t>stormwater</a:t>
            </a:r>
            <a:r>
              <a:rPr lang="en-US" dirty="0" smtClean="0"/>
              <a:t> assets, however have experience in sanitary sewer, water meter, and roadway projects as well</a:t>
            </a:r>
          </a:p>
        </p:txBody>
      </p:sp>
    </p:spTree>
    <p:extLst>
      <p:ext uri="{BB962C8B-B14F-4D97-AF65-F5344CB8AC3E}">
        <p14:creationId xmlns:p14="http://schemas.microsoft.com/office/powerpoint/2010/main" val="8941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/>
              <a:t>Esri’s</a:t>
            </a:r>
            <a:r>
              <a:rPr lang="en-US" dirty="0"/>
              <a:t> </a:t>
            </a:r>
            <a:r>
              <a:rPr lang="en-US" dirty="0" err="1"/>
              <a:t>ModelBuilder</a:t>
            </a:r>
            <a:r>
              <a:rPr lang="en-US" dirty="0"/>
              <a:t> to construct a model to help prioritize and optimize </a:t>
            </a:r>
            <a:r>
              <a:rPr lang="en-US" dirty="0" err="1"/>
              <a:t>stormwater</a:t>
            </a:r>
            <a:r>
              <a:rPr lang="en-US" dirty="0"/>
              <a:t> asset management and maintenance for the Georgia Department of Transportation (GDOT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Output will be a tool that can be used to help schedule work, plan for the future, and begin to outline potential budgetary costs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Initial target audience: Maintenance Group at GDOT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0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1972 Clean Water Act – regulates discharges and potential pollution to surface water</a:t>
            </a:r>
          </a:p>
          <a:p>
            <a:r>
              <a:rPr lang="en-US" dirty="0" smtClean="0"/>
              <a:t>National Pollutant Discharge Elimination System (NPDES) permit – program to regulate these discharges</a:t>
            </a:r>
          </a:p>
          <a:p>
            <a:r>
              <a:rPr lang="en-US" dirty="0" smtClean="0"/>
              <a:t>Municipal Separate Storm Sewer Systems (MS4s) – evolution of legislation required these areas to obtain permitting</a:t>
            </a:r>
          </a:p>
          <a:p>
            <a:r>
              <a:rPr lang="en-US" dirty="0" smtClean="0"/>
              <a:t>Inventory and Inspection programs are necessary for permit compliance, but also reveal maintenance needs</a:t>
            </a:r>
          </a:p>
          <a:p>
            <a:r>
              <a:rPr lang="en-US" dirty="0" smtClean="0"/>
              <a:t>Part of a team assisting GDOT with their MS4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Review: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focus on GIS Asset Management</a:t>
            </a:r>
          </a:p>
          <a:p>
            <a:pPr lvl="1"/>
            <a:r>
              <a:rPr lang="en-US" dirty="0" smtClean="0"/>
              <a:t>Various topics; agency approaches vary</a:t>
            </a:r>
          </a:p>
          <a:p>
            <a:r>
              <a:rPr lang="en-US" dirty="0" smtClean="0"/>
              <a:t>Narrowed to Risk Assessment and Modeling</a:t>
            </a:r>
          </a:p>
          <a:p>
            <a:pPr lvl="1"/>
            <a:r>
              <a:rPr lang="en-US" dirty="0" smtClean="0"/>
              <a:t>Similar risk-based approach, but asset and/or agency specific criteria</a:t>
            </a:r>
          </a:p>
          <a:p>
            <a:r>
              <a:rPr lang="en-US" dirty="0" smtClean="0"/>
              <a:t>Searched for incorporation of </a:t>
            </a:r>
            <a:r>
              <a:rPr lang="en-US" dirty="0" err="1" smtClean="0"/>
              <a:t>Esri’s</a:t>
            </a:r>
            <a:r>
              <a:rPr lang="en-US" dirty="0" smtClean="0"/>
              <a:t> </a:t>
            </a:r>
            <a:r>
              <a:rPr lang="en-US" dirty="0" err="1" smtClean="0"/>
              <a:t>ModelBuilder</a:t>
            </a:r>
            <a:endParaRPr lang="en-US" dirty="0" smtClean="0"/>
          </a:p>
          <a:p>
            <a:pPr lvl="1"/>
            <a:r>
              <a:rPr lang="en-US" dirty="0" smtClean="0"/>
              <a:t>2015 </a:t>
            </a:r>
            <a:r>
              <a:rPr lang="en-US" dirty="0" err="1" smtClean="0"/>
              <a:t>Esri</a:t>
            </a:r>
            <a:r>
              <a:rPr lang="en-US" dirty="0" smtClean="0"/>
              <a:t> User Conference examples</a:t>
            </a:r>
          </a:p>
          <a:p>
            <a:r>
              <a:rPr lang="en-US" dirty="0" smtClean="0"/>
              <a:t>Discussions with colleagues at work</a:t>
            </a:r>
          </a:p>
          <a:p>
            <a:pPr lvl="1"/>
            <a:r>
              <a:rPr lang="en-US" dirty="0" smtClean="0"/>
              <a:t>Water distribution network modeling; complex formulas and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Review: Discoveries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Asset Management principles are well documented</a:t>
            </a:r>
          </a:p>
          <a:p>
            <a:pPr lvl="1"/>
            <a:r>
              <a:rPr lang="en-US" dirty="0" smtClean="0"/>
              <a:t>GIS integration appears to be relatively recent (approx. within last 10 years)</a:t>
            </a:r>
          </a:p>
          <a:p>
            <a:r>
              <a:rPr lang="en-US" dirty="0" smtClean="0"/>
              <a:t>2015 User Conference Presentations suggest </a:t>
            </a:r>
            <a:r>
              <a:rPr lang="en-US" dirty="0" err="1" smtClean="0"/>
              <a:t>ModelBuilder</a:t>
            </a:r>
            <a:r>
              <a:rPr lang="en-US" dirty="0" smtClean="0"/>
              <a:t> is being utilized by some agencies for some asset classes</a:t>
            </a:r>
          </a:p>
          <a:p>
            <a:pPr lvl="1"/>
            <a:r>
              <a:rPr lang="en-US" dirty="0" smtClean="0"/>
              <a:t>Examples: Sewer Condition Assessment (</a:t>
            </a:r>
            <a:r>
              <a:rPr lang="en-US" dirty="0" err="1" smtClean="0"/>
              <a:t>Biedenbender</a:t>
            </a:r>
            <a:r>
              <a:rPr lang="en-US" dirty="0" smtClean="0"/>
              <a:t> &amp; Hamm), CIP Budget Allocation (Smith &amp; Baldwin), and Environmental Impact Study (Powell)</a:t>
            </a:r>
          </a:p>
          <a:p>
            <a:r>
              <a:rPr lang="en-US" dirty="0" smtClean="0"/>
              <a:t>General Risk Matrix structure appears to be common, but criteria, scoring and application of results vary greatly</a:t>
            </a:r>
          </a:p>
          <a:p>
            <a:r>
              <a:rPr lang="en-US" dirty="0" smtClean="0"/>
              <a:t>“Garbage in, Garbage out”</a:t>
            </a:r>
          </a:p>
          <a:p>
            <a:r>
              <a:rPr lang="en-US" dirty="0" smtClean="0"/>
              <a:t>Model should be a tool for the decision maker, not the decision maker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Matrix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Likelihood of Failure (LOF) </a:t>
            </a:r>
            <a:r>
              <a:rPr lang="en-US" dirty="0" smtClean="0"/>
              <a:t>– indication of the condition of an asset and an approximation of the remaining useful life</a:t>
            </a:r>
          </a:p>
          <a:p>
            <a:endParaRPr lang="en-US" dirty="0" smtClean="0"/>
          </a:p>
          <a:p>
            <a:r>
              <a:rPr lang="en-US" i="1" dirty="0" smtClean="0"/>
              <a:t>Consequence of Failure (COF) </a:t>
            </a:r>
            <a:r>
              <a:rPr lang="en-US" dirty="0" smtClean="0"/>
              <a:t>– impact of a scenario where the asset fails</a:t>
            </a:r>
          </a:p>
          <a:p>
            <a:endParaRPr lang="en-US" dirty="0"/>
          </a:p>
          <a:p>
            <a:r>
              <a:rPr lang="en-US" i="1" dirty="0" smtClean="0"/>
              <a:t>Overall Risk Score = LOF x COF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434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Matrix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880" y="2114934"/>
            <a:ext cx="11518239" cy="217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550" y="4716380"/>
            <a:ext cx="3108900" cy="118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 Criteria (Preliminary)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Remaining Useful Life </a:t>
            </a:r>
            <a:r>
              <a:rPr lang="en-US" dirty="0" smtClean="0"/>
              <a:t>– how much life does the asset have left before it fails?</a:t>
            </a:r>
          </a:p>
          <a:p>
            <a:endParaRPr lang="en-US" dirty="0" smtClean="0"/>
          </a:p>
          <a:p>
            <a:r>
              <a:rPr lang="en-US" i="1" dirty="0" smtClean="0"/>
              <a:t>Observed Condition </a:t>
            </a:r>
            <a:r>
              <a:rPr lang="en-US" dirty="0" smtClean="0"/>
              <a:t>– what is the current condition of the asset?</a:t>
            </a:r>
          </a:p>
          <a:p>
            <a:endParaRPr lang="en-US" dirty="0" smtClean="0"/>
          </a:p>
          <a:p>
            <a:r>
              <a:rPr lang="en-US" i="1" dirty="0" smtClean="0"/>
              <a:t>Surface Damage/Erosion </a:t>
            </a:r>
            <a:r>
              <a:rPr lang="en-US" dirty="0" smtClean="0"/>
              <a:t>– is there any surface damage or erosion that either indicates a larger problem or would contribute to future failure?</a:t>
            </a:r>
          </a:p>
          <a:p>
            <a:endParaRPr lang="en-US" dirty="0"/>
          </a:p>
          <a:p>
            <a:r>
              <a:rPr lang="en-US" i="1" dirty="0" smtClean="0"/>
              <a:t>Flow Limitations (Blockage/Water Level) </a:t>
            </a:r>
            <a:r>
              <a:rPr lang="en-US" dirty="0" smtClean="0"/>
              <a:t>– what percentage of the infrastructure is obstructed?</a:t>
            </a:r>
          </a:p>
          <a:p>
            <a:endParaRPr lang="en-US" dirty="0"/>
          </a:p>
          <a:p>
            <a:r>
              <a:rPr lang="en-US" b="1" dirty="0" smtClean="0"/>
              <a:t>Note</a:t>
            </a:r>
            <a:r>
              <a:rPr lang="en-US" dirty="0" smtClean="0"/>
              <a:t>: The LOF criteria, while captured in a GIS database, do not require a GIS model to calculate and compile (table level calculations).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234</TotalTime>
  <Words>1013</Words>
  <Application>Microsoft Office PowerPoint</Application>
  <PresentationFormat>Widescreen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Corbel</vt:lpstr>
      <vt:lpstr>Depth</vt:lpstr>
      <vt:lpstr>Utilizing Esri’s ModelBuilder for a Risk-Based Approach for  Stormwater Asset Management and Maintenance</vt:lpstr>
      <vt:lpstr>Personal Background</vt:lpstr>
      <vt:lpstr>Project Purpose</vt:lpstr>
      <vt:lpstr>Project Background</vt:lpstr>
      <vt:lpstr>Literature Review: Research</vt:lpstr>
      <vt:lpstr>Literature Review: Discoveries</vt:lpstr>
      <vt:lpstr>Risk Matrix Terminology</vt:lpstr>
      <vt:lpstr>Risk Matrix Example</vt:lpstr>
      <vt:lpstr>LOF Criteria (Preliminary)</vt:lpstr>
      <vt:lpstr>COF Criteria (Preliminary) part 1</vt:lpstr>
      <vt:lpstr>COF Criteria (Preliminary) part 2</vt:lpstr>
      <vt:lpstr>Criteria Scoring</vt:lpstr>
      <vt:lpstr>Building a Model</vt:lpstr>
      <vt:lpstr>Expectations</vt:lpstr>
      <vt:lpstr>Potential Presentation Locations</vt:lpstr>
      <vt:lpstr>References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Utilizing Esri’s ModelBuilder for a Risk-Based Approach for  Stormwater Asset Management and Maintenance</dc:title>
  <dc:creator>Black, Tim</dc:creator>
  <cp:lastModifiedBy>exf107</cp:lastModifiedBy>
  <cp:revision>46</cp:revision>
  <dcterms:created xsi:type="dcterms:W3CDTF">2015-12-14T01:22:48Z</dcterms:created>
  <dcterms:modified xsi:type="dcterms:W3CDTF">2015-12-18T18:29:48Z</dcterms:modified>
</cp:coreProperties>
</file>