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oboto Slab"/>
      <p:regular r:id="rId31"/>
      <p:bold r:id="rId32"/>
    </p:embeddedFont>
    <p:embeddedFont>
      <p:font typeface="Robo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4" name="Travis Bock"/>
  <p:cmAuthor clrIdx="1" id="1" initials="" lastIdx="2" name="Ryan Baxt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Slab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regular.fntdata"/><Relationship Id="rId10" Type="http://schemas.openxmlformats.org/officeDocument/2006/relationships/slide" Target="slides/slide5.xml"/><Relationship Id="rId32" Type="http://schemas.openxmlformats.org/officeDocument/2006/relationships/font" Target="fonts/RobotoSlab-bold.fntdata"/><Relationship Id="rId13" Type="http://schemas.openxmlformats.org/officeDocument/2006/relationships/slide" Target="slides/slide8.xml"/><Relationship Id="rId35" Type="http://schemas.openxmlformats.org/officeDocument/2006/relationships/font" Target="fonts/Roboto-italic.fntdata"/><Relationship Id="rId12" Type="http://schemas.openxmlformats.org/officeDocument/2006/relationships/slide" Target="slides/slide7.xml"/><Relationship Id="rId34" Type="http://schemas.openxmlformats.org/officeDocument/2006/relationships/font" Target="fonts/Robo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4">
    <p:pos x="6000" y="0"/>
    <p:text>move this into the What is a Geographic Response Plan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3">
    <p:pos x="6000" y="0"/>
    <p:text>provide more context and kind of a set of deliverables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2">
    <p:pos x="6000" y="0"/>
    <p:text>move up to before getting into technical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>
    <p:pos x="6000" y="0"/>
    <p:text>talk about how the map being a central component helps the collaboration</p:text>
  </p:cm>
  <p:cm authorId="1" idx="1">
    <p:pos x="6000" y="100"/>
    <p:text>I suggest including something in here about the benefit of integrating spatial into the system. A desired result is that by making a highly available, dynamic, collaborative map the centerpiece of the new system, everything will be better. :)</p:text>
  </p:cm>
  <p:cm authorId="1" idx="2">
    <p:pos x="6000" y="200"/>
    <p:text>"Always available applications." Is this jargon that should be defined?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AppBuilder UI doesn't lend itself to editing many attributes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While spatial data isn’t static appbuilder is barely used to edit anything b/c of the tedious nature of it. 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Collaboration needs to be enabled but controlled so people at editing the correct things. 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80-90% solutions out of box.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rPr lang="en"/>
              <a:t>Could also talk about attachments (not pictured)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Intro… mention American Samoa?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 have run into a lot of data that has a spatial component but it is often managed elsewhere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This cause data to be disorganized and out of sync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By creating this tool we will also enhance people’s ability to contribute</a:t>
            </a:r>
          </a:p>
          <a:p>
            <a:pPr indent="-228600" lvl="0" marL="45720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rPr lang="en"/>
              <a:t>What is a sensitive site… talk at some length about what these are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Give directions based on organization,  collection of documents, includes organizational structure for the response.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Mostly obvious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Talk about subject matter experts based on geographic location and the site type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rPr lang="en"/>
              <a:t>Be sure to make sure to make the point that this is disconnected, word/pdfs are not directly connected to geospatial data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49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cxnSp>
        <p:nvCxnSpPr>
          <p:cNvPr id="12" name="Shape 12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" name="Shape 18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Shape 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" name="Shape 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" name="Shape 36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" name="Shape 45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/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2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3.xml"/><Relationship Id="rId4" Type="http://schemas.openxmlformats.org/officeDocument/2006/relationships/image" Target="../media/image0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comments" Target="../comments/comment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6.png"/><Relationship Id="rId4" Type="http://schemas.openxmlformats.org/officeDocument/2006/relationships/image" Target="../media/image0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3.png"/><Relationship Id="rId4" Type="http://schemas.openxmlformats.org/officeDocument/2006/relationships/image" Target="../media/image04.png"/><Relationship Id="rId5" Type="http://schemas.openxmlformats.org/officeDocument/2006/relationships/image" Target="../media/image0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1680301" y="1112725"/>
            <a:ext cx="5783400" cy="14573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Developing a Web Mapping Application for Collaborative Database Management</a:t>
            </a:r>
          </a:p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1680300" y="3219275"/>
            <a:ext cx="5783400" cy="858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Travis Bock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GEOG 596A - Summer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Whats wrong with that?</a:t>
            </a:r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Spatially enabled in a disconnected manner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Lack of access controls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Not centralized (many version could exist)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Difficult to collaborate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Poor quality data model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can we do better?</a:t>
            </a:r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User requirements gathering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New data model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Create custom user interface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New Data Model</a:t>
            </a:r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387900" y="1489825"/>
            <a:ext cx="26076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Actual 1:Many relationships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All relevant information is stored in a single place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6112" y="458025"/>
            <a:ext cx="4753787" cy="44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will this look like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387900" y="1489825"/>
            <a:ext cx="28677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Start from scratch?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Frameworks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Use graphic designer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5138" y="1489825"/>
            <a:ext cx="5728188" cy="307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Graphic Designers!</a:t>
            </a:r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387900" y="1489825"/>
            <a:ext cx="29097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User requirements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Data structure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Create static mockup to present to end users for feedback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Starting point for developing UI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500" y="1140625"/>
            <a:ext cx="5553249" cy="377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2215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</a:t>
            </a:r>
            <a:r>
              <a:rPr lang="en"/>
              <a:t>ow to build	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387900" y="1489825"/>
            <a:ext cx="29937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Ajax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Client-side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HTML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CSS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JavaScript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API’s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Frameworks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7125" y="560350"/>
            <a:ext cx="5499050" cy="41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Asynchronous JavaScript and XML (Ajax)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387900" y="1489825"/>
            <a:ext cx="38697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Asynchronous is the key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Restful API 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XML = JSON</a:t>
            </a:r>
          </a:p>
        </p:txBody>
      </p:sp>
      <p:grpSp>
        <p:nvGrpSpPr>
          <p:cNvPr id="169" name="Shape 169"/>
          <p:cNvGrpSpPr/>
          <p:nvPr/>
        </p:nvGrpSpPr>
        <p:grpSpPr>
          <a:xfrm>
            <a:off x="4337400" y="1135487"/>
            <a:ext cx="3962400" cy="3787575"/>
            <a:chOff x="3894475" y="1144125"/>
            <a:chExt cx="3962400" cy="3787575"/>
          </a:xfrm>
        </p:grpSpPr>
        <p:pic>
          <p:nvPicPr>
            <p:cNvPr id="170" name="Shape 1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94475" y="1144125"/>
              <a:ext cx="3962400" cy="3219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Shape 171"/>
            <p:cNvSpPr txBox="1"/>
            <p:nvPr/>
          </p:nvSpPr>
          <p:spPr>
            <a:xfrm>
              <a:off x="3932200" y="4380300"/>
              <a:ext cx="3841800" cy="55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/>
                <a:t>http://stackoverflow.com/questions/1510011/how-does-ajax-work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Slippy Maps	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387900" y="1489825"/>
            <a:ext cx="21210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Fast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Responsive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Not possible without Ajax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625" y="1144112"/>
            <a:ext cx="6582075" cy="353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Building Blocks</a:t>
            </a:r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HTML5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CSS3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JavaScript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ArcGIS JS API 3.x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AngularJS 1.x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Angular Material 1.x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ArcGIS Server/Online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726" y="2599637"/>
            <a:ext cx="3472250" cy="22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5100" y="295587"/>
            <a:ext cx="1924400" cy="19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But what about ESRI Web AppBuilder?</a:t>
            </a: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387900" y="1489825"/>
            <a:ext cx="23931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Built using Ajax technology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Custom Widgets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Good for visualization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Bad for data entry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100" y="1292525"/>
            <a:ext cx="6237023" cy="33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Travis Bock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387900" y="1489825"/>
            <a:ext cx="43611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Geospatial Developer, Innovate, Inc.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Contractor for Local, Territorial and Federal Governments and private organizations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Build End-user solutions to collect/manage geospatial data and help answer questions. </a:t>
            </a:r>
          </a:p>
          <a:p>
            <a:pPr indent="0" lvl="0" marL="45720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5024" y="1144112"/>
            <a:ext cx="3681876" cy="349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User Interface Frameworks	</a:t>
            </a:r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Faster than starting from scratch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Angular Material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Dojo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Bootstrap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Other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8574" y="42199"/>
            <a:ext cx="2901700" cy="2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849" y="2943900"/>
            <a:ext cx="2046250" cy="205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3125" y="2685343"/>
            <a:ext cx="3604750" cy="161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Still need that server!	</a:t>
            </a:r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387900" y="1489825"/>
            <a:ext cx="23895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ArcGIS Server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Others?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JSON (ESRI JSON vs GeoJSON)</a:t>
            </a:r>
          </a:p>
        </p:txBody>
      </p:sp>
      <p:grpSp>
        <p:nvGrpSpPr>
          <p:cNvPr id="209" name="Shape 209"/>
          <p:cNvGrpSpPr/>
          <p:nvPr/>
        </p:nvGrpSpPr>
        <p:grpSpPr>
          <a:xfrm>
            <a:off x="3247059" y="1418010"/>
            <a:ext cx="5328167" cy="3180204"/>
            <a:chOff x="2969950" y="1489825"/>
            <a:chExt cx="4579823" cy="2461648"/>
          </a:xfrm>
        </p:grpSpPr>
        <p:pic>
          <p:nvPicPr>
            <p:cNvPr id="210" name="Shape 2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69950" y="1489825"/>
              <a:ext cx="4579823" cy="2461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Shape 2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68705" y="3185849"/>
              <a:ext cx="1640974" cy="606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Cloud Based ArcGIS Server	</a:t>
            </a:r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Amazon Web Services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Microsoft Azure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35014" l="0" r="0" t="26328"/>
          <a:stretch/>
        </p:blipFill>
        <p:spPr>
          <a:xfrm>
            <a:off x="4623575" y="1678150"/>
            <a:ext cx="2995475" cy="115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450" y="3078125"/>
            <a:ext cx="4405724" cy="12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Software as a Service	</a:t>
            </a:r>
          </a:p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ArcGIS Online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134" y="1358874"/>
            <a:ext cx="6215464" cy="334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Big Picture	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021" y="1311952"/>
            <a:ext cx="7195977" cy="366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Conclusion</a:t>
            </a:r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Web based spatially enabled tools will increase planning participation and collaboration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Collaboration increases the quality of information in the plan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Always available applications will increase the likelihood of having current information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Web base client side applications backed by cloud based services insures data will always be available.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Intro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GIS should be an integral part to an organization's day to day activities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Better data organization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Increase collaboration 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This approach can apply to many different databases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For this application I focused on Geographic Response Planning for the EPA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a Geographic Response Plan?</a:t>
            </a:r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87900" y="1489825"/>
            <a:ext cx="43200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en"/>
              <a:t>Plan covering loosely defined geographic area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en"/>
              <a:t>Used for early stage response to oil, chemical or any spill that could cause serious harm to sensitive sites.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en"/>
              <a:t>Comprised of Sensitive Sites (points), Booms (lines), Incident Action Plans (polygons) and various related tables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FEMA_-_31024_-_Oil_spill_clean_up_in_Kansas.jp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099" y="1665900"/>
            <a:ext cx="4090147" cy="272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Sensitive Sites with Strategies and Booms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87900" y="1489825"/>
            <a:ext cx="38493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Environmental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Economical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Historical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Cultural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Archeological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874" y="1201763"/>
            <a:ext cx="4363149" cy="365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Incident Action Plan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Early response coordination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Fire, Police and Medical resources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Spill response resources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Local, Regional and National contacts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Who creates these plans?</a:t>
            </a:r>
          </a:p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387900" y="1489825"/>
            <a:ext cx="37053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EPA Emergency Response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First Responders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Environmental Scientist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Local/Regional Experts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Various subject matter experts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273" y="1415763"/>
            <a:ext cx="4957027" cy="322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Current tools</a:t>
            </a:r>
          </a:p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387900" y="1489825"/>
            <a:ext cx="27006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Email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Microsoft Word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ESRI Web AppBuilder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100" y="1144125"/>
            <a:ext cx="6237023" cy="33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6534" y="1921475"/>
            <a:ext cx="574158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Current database</a:t>
            </a: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87900" y="1489825"/>
            <a:ext cx="3052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Single flat table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Attributes are repeated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Relationship is 1:7 instead of 1:Many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Missing lots of information</a:t>
            </a:r>
          </a:p>
        </p:txBody>
      </p:sp>
      <p:grpSp>
        <p:nvGrpSpPr>
          <p:cNvPr id="119" name="Shape 119"/>
          <p:cNvGrpSpPr/>
          <p:nvPr/>
        </p:nvGrpSpPr>
        <p:grpSpPr>
          <a:xfrm>
            <a:off x="4381450" y="395112"/>
            <a:ext cx="3878801" cy="4595985"/>
            <a:chOff x="3619450" y="547512"/>
            <a:chExt cx="3878801" cy="4595985"/>
          </a:xfrm>
        </p:grpSpPr>
        <p:pic>
          <p:nvPicPr>
            <p:cNvPr id="120" name="Shape 120"/>
            <p:cNvPicPr preferRelativeResize="0"/>
            <p:nvPr/>
          </p:nvPicPr>
          <p:blipFill rotWithShape="1">
            <a:blip r:embed="rId3">
              <a:alphaModFix/>
            </a:blip>
            <a:srcRect b="72676" l="85987" r="1033" t="0"/>
            <a:stretch/>
          </p:blipFill>
          <p:spPr>
            <a:xfrm>
              <a:off x="3619450" y="547512"/>
              <a:ext cx="1456951" cy="2773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Shape 121"/>
            <p:cNvPicPr preferRelativeResize="0"/>
            <p:nvPr/>
          </p:nvPicPr>
          <p:blipFill rotWithShape="1">
            <a:blip r:embed="rId4">
              <a:alphaModFix/>
            </a:blip>
            <a:srcRect b="38090" l="86136" r="1031" t="27162"/>
            <a:stretch/>
          </p:blipFill>
          <p:spPr>
            <a:xfrm>
              <a:off x="4735649" y="1084525"/>
              <a:ext cx="1423126" cy="348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Shape 122"/>
            <p:cNvPicPr preferRelativeResize="0"/>
            <p:nvPr/>
          </p:nvPicPr>
          <p:blipFill rotWithShape="1">
            <a:blip r:embed="rId5">
              <a:alphaModFix/>
            </a:blip>
            <a:srcRect b="4675" l="85693" r="1474" t="65330"/>
            <a:stretch/>
          </p:blipFill>
          <p:spPr>
            <a:xfrm>
              <a:off x="6041299" y="2064600"/>
              <a:ext cx="1456951" cy="30788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