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26"/>
  </p:notesMasterIdLst>
  <p:handoutMasterIdLst>
    <p:handoutMasterId r:id="rId27"/>
  </p:handoutMasterIdLst>
  <p:sldIdLst>
    <p:sldId id="522" r:id="rId2"/>
    <p:sldId id="1172" r:id="rId3"/>
    <p:sldId id="1151" r:id="rId4"/>
    <p:sldId id="1156" r:id="rId5"/>
    <p:sldId id="1142" r:id="rId6"/>
    <p:sldId id="1162" r:id="rId7"/>
    <p:sldId id="1171" r:id="rId8"/>
    <p:sldId id="1158" r:id="rId9"/>
    <p:sldId id="1163" r:id="rId10"/>
    <p:sldId id="1160" r:id="rId11"/>
    <p:sldId id="1159" r:id="rId12"/>
    <p:sldId id="1161" r:id="rId13"/>
    <p:sldId id="1164" r:id="rId14"/>
    <p:sldId id="1165" r:id="rId15"/>
    <p:sldId id="1166" r:id="rId16"/>
    <p:sldId id="1167" r:id="rId17"/>
    <p:sldId id="1174" r:id="rId18"/>
    <p:sldId id="1175" r:id="rId19"/>
    <p:sldId id="1177" r:id="rId20"/>
    <p:sldId id="1176" r:id="rId21"/>
    <p:sldId id="1168" r:id="rId22"/>
    <p:sldId id="1155" r:id="rId23"/>
    <p:sldId id="1169" r:id="rId24"/>
    <p:sldId id="1173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5" d="100"/>
          <a:sy n="95" d="100"/>
        </p:scale>
        <p:origin x="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0965">
              <a:defRPr sz="13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85" y="1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0965">
              <a:defRPr sz="13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30011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0965">
              <a:defRPr sz="13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85" y="8830011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0965">
              <a:defRPr sz="1300"/>
            </a:lvl1pPr>
          </a:lstStyle>
          <a:p>
            <a:pPr>
              <a:defRPr/>
            </a:pPr>
            <a:fld id="{E0066800-E67F-4CD5-B2AA-981E86DDF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2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0965">
              <a:defRPr sz="13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54" y="1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0965">
              <a:defRPr sz="13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303" y="4415791"/>
            <a:ext cx="5141796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1581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0965">
              <a:defRPr sz="13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354" y="8831581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0965">
              <a:defRPr sz="1300"/>
            </a:lvl1pPr>
          </a:lstStyle>
          <a:p>
            <a:pPr>
              <a:defRPr/>
            </a:pPr>
            <a:fld id="{786BF8A8-55F2-4569-B1A1-1D55DA3B6B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3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974"/>
            <a:fld id="{A230E021-7382-4AD0-9C87-8D3BBECB8482}" type="slidenum">
              <a:rPr lang="en-US" smtClean="0"/>
              <a:pPr defTabSz="929974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BF8A8-55F2-4569-B1A1-1D55DA3B6BE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3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0205B-BC80-44FD-AC2F-F2278F7739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9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1D19C-12A2-45AA-9EBF-3236AAB2F7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1EF78-8329-45B1-B76E-7F3230E077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D7A5-14E9-4275-B0F0-8134BE20A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7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0F48C-01FE-46D2-8D21-A2D374EABD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3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FC84-3D11-4CC3-BD42-805D1AB8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3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8A4B-E2BB-4F79-B68F-C6BDE33917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3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878F1-85B0-4331-800C-511EAACE0D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13786-8DC9-4CA0-8EFC-BB0A5A2AD8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1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DEEA6-A416-42B0-80E4-9F8CC49B3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72FC1-5DD1-4598-AAAD-AF1B57F6F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9C91DD-31E2-4CE0-8A9C-C8C0EA9DC7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36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1" name="Rectangle 11"/>
          <p:cNvSpPr>
            <a:spLocks noChangeArrowheads="1"/>
          </p:cNvSpPr>
          <p:nvPr/>
        </p:nvSpPr>
        <p:spPr bwMode="auto">
          <a:xfrm>
            <a:off x="3187700" y="5622925"/>
            <a:ext cx="2892425" cy="1235075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 dirty="0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0871"/>
            <a:ext cx="9144000" cy="128236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MGIS Capstone Project Proposal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Michael M. Bowser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Advisor: Jarlath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O'Neil-Dunne</a:t>
            </a:r>
          </a:p>
          <a:p>
            <a:pPr algn="ctr">
              <a:lnSpc>
                <a:spcPct val="90000"/>
              </a:lnSpc>
            </a:pP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1600" b="1" dirty="0"/>
          </a:p>
          <a:p>
            <a:pPr algn="ctr" eaLnBrk="1" hangingPunct="1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97424" y="1479802"/>
            <a:ext cx="8198603" cy="12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Object-Based Image Analysis of Pipeline Well Head Vegetation</a:t>
            </a: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924730" y="3556861"/>
            <a:ext cx="3294539" cy="775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5987" y="6311521"/>
            <a:ext cx="1850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Calibri" panose="020F0502020204030204" pitchFamily="34" charset="0"/>
                <a:cs typeface="Arial" panose="020B0604020202020204" pitchFamily="34" charset="0"/>
              </a:rPr>
              <a:t>December 13, 2018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Preprocessing – Spectral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BC7BD-B292-48AA-B24D-9C4F3D3B6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6399"/>
            <a:ext cx="2743200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B73646-42F1-413F-B723-2670B5C26B93}"/>
              </a:ext>
            </a:extLst>
          </p:cNvPr>
          <p:cNvSpPr txBox="1"/>
          <p:nvPr/>
        </p:nvSpPr>
        <p:spPr>
          <a:xfrm>
            <a:off x="1922039" y="688197"/>
            <a:ext cx="255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Normalized Difference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Vegetation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Index (NDVI)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69A50-C2BF-4759-B61B-0BA3F350A4CF}"/>
              </a:ext>
            </a:extLst>
          </p:cNvPr>
          <p:cNvSpPr txBox="1"/>
          <p:nvPr/>
        </p:nvSpPr>
        <p:spPr>
          <a:xfrm>
            <a:off x="4715244" y="688196"/>
            <a:ext cx="245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Normalized Difference 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Index (NDWI)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6AA93D3-6590-468A-9075-C623F0AEF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6398"/>
            <a:ext cx="2743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58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Preprocessing – Spatial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D0C81-7D5A-4C4E-AE07-7080944B0D73}"/>
              </a:ext>
            </a:extLst>
          </p:cNvPr>
          <p:cNvSpPr txBox="1"/>
          <p:nvPr/>
        </p:nvSpPr>
        <p:spPr>
          <a:xfrm>
            <a:off x="2490080" y="2351986"/>
            <a:ext cx="5665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Projecting all data to NY State Plane coordinate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Mosaic imagery to single raster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Clip imagery to study area to reduce the amount of processing.</a:t>
            </a:r>
          </a:p>
        </p:txBody>
      </p:sp>
    </p:spTree>
    <p:extLst>
      <p:ext uri="{BB962C8B-B14F-4D97-AF65-F5344CB8AC3E}">
        <p14:creationId xmlns:p14="http://schemas.microsoft.com/office/powerpoint/2010/main" val="2189273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Preprocessing – LiDAR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EEC9BD-619B-4AC2-90E8-FA2996A686FE}"/>
              </a:ext>
            </a:extLst>
          </p:cNvPr>
          <p:cNvGrpSpPr/>
          <p:nvPr/>
        </p:nvGrpSpPr>
        <p:grpSpPr>
          <a:xfrm>
            <a:off x="566860" y="914391"/>
            <a:ext cx="2743200" cy="5034008"/>
            <a:chOff x="566860" y="914391"/>
            <a:chExt cx="2743200" cy="5034008"/>
          </a:xfrm>
        </p:grpSpPr>
        <p:pic>
          <p:nvPicPr>
            <p:cNvPr id="18" name="Picture 17" descr="A circuit board&#10;&#10;Description automatically generated">
              <a:extLst>
                <a:ext uri="{FF2B5EF4-FFF2-40B4-BE49-F238E27FC236}">
                  <a16:creationId xmlns:a16="http://schemas.microsoft.com/office/drawing/2014/main" id="{F879DA9D-E47A-4D9F-93AD-F0599C505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60" y="1376399"/>
              <a:ext cx="2743200" cy="4572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19FFC2-20B5-43ED-87FD-7A8C68A0E2CD}"/>
                </a:ext>
              </a:extLst>
            </p:cNvPr>
            <p:cNvSpPr txBox="1"/>
            <p:nvPr/>
          </p:nvSpPr>
          <p:spPr>
            <a:xfrm>
              <a:off x="660099" y="914391"/>
              <a:ext cx="2556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Aerial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395DFC-5F4B-46C5-9FE1-E60ED26745E7}"/>
              </a:ext>
            </a:extLst>
          </p:cNvPr>
          <p:cNvGrpSpPr/>
          <p:nvPr/>
        </p:nvGrpSpPr>
        <p:grpSpPr>
          <a:xfrm>
            <a:off x="3310060" y="775891"/>
            <a:ext cx="2743200" cy="5172508"/>
            <a:chOff x="3310060" y="775891"/>
            <a:chExt cx="2743200" cy="5172508"/>
          </a:xfrm>
        </p:grpSpPr>
        <p:pic>
          <p:nvPicPr>
            <p:cNvPr id="11" name="Picture 10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46BA65F7-03EA-4D4E-997E-2CA0BDC0F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060" y="1376399"/>
              <a:ext cx="2743200" cy="4572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11A8A2-934F-4050-85B2-99B559E0239C}"/>
                </a:ext>
              </a:extLst>
            </p:cNvPr>
            <p:cNvSpPr txBox="1"/>
            <p:nvPr/>
          </p:nvSpPr>
          <p:spPr>
            <a:xfrm>
              <a:off x="3490716" y="775891"/>
              <a:ext cx="2381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Digital Elevation Model 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(DEM) – 395 meters</a:t>
              </a:r>
            </a:p>
          </p:txBody>
        </p:sp>
      </p:grpSp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BE42BF8E-5F57-4C56-99D0-A775F7A4756B}"/>
              </a:ext>
            </a:extLst>
          </p:cNvPr>
          <p:cNvGrpSpPr/>
          <p:nvPr/>
        </p:nvGrpSpPr>
        <p:grpSpPr>
          <a:xfrm>
            <a:off x="6053260" y="775891"/>
            <a:ext cx="2743200" cy="5172508"/>
            <a:chOff x="6053260" y="775891"/>
            <a:chExt cx="2743200" cy="51725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87A03E-266E-49D4-AC41-3436176D6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260" y="1376399"/>
              <a:ext cx="2743200" cy="4572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063F3F-056A-4D08-A78A-0CA70B929340}"/>
                </a:ext>
              </a:extLst>
            </p:cNvPr>
            <p:cNvSpPr txBox="1"/>
            <p:nvPr/>
          </p:nvSpPr>
          <p:spPr>
            <a:xfrm>
              <a:off x="6233916" y="775891"/>
              <a:ext cx="2381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Digital Surface Model 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(DSM) – 403 meters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617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Preprocessing – LiDAR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11F996-88DF-4E87-A674-DCC1FBFDDE2C}"/>
              </a:ext>
            </a:extLst>
          </p:cNvPr>
          <p:cNvGrpSpPr/>
          <p:nvPr/>
        </p:nvGrpSpPr>
        <p:grpSpPr>
          <a:xfrm>
            <a:off x="2285998" y="692884"/>
            <a:ext cx="4572000" cy="5255515"/>
            <a:chOff x="2285998" y="692884"/>
            <a:chExt cx="4572000" cy="52555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8C9D02-D9B8-4274-B7FF-E97846CA08CA}"/>
                </a:ext>
              </a:extLst>
            </p:cNvPr>
            <p:cNvSpPr txBox="1"/>
            <p:nvPr/>
          </p:nvSpPr>
          <p:spPr>
            <a:xfrm>
              <a:off x="2896384" y="692884"/>
              <a:ext cx="3351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Normalized Digital Surface Model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nDSM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 – 8 meters</a:t>
              </a:r>
            </a:p>
          </p:txBody>
        </p:sp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72ED1F08-5D19-4645-9C4D-4AC29ADCD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8" y="1376399"/>
              <a:ext cx="4572000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6531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Object Based Image Analysis 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BE4FD7-32FE-42AA-857A-063B34663C90}"/>
              </a:ext>
            </a:extLst>
          </p:cNvPr>
          <p:cNvGrpSpPr/>
          <p:nvPr/>
        </p:nvGrpSpPr>
        <p:grpSpPr>
          <a:xfrm>
            <a:off x="716439" y="750170"/>
            <a:ext cx="2300141" cy="2785728"/>
            <a:chOff x="716439" y="750170"/>
            <a:chExt cx="2300141" cy="2785728"/>
          </a:xfrm>
        </p:grpSpPr>
        <p:pic>
          <p:nvPicPr>
            <p:cNvPr id="3" name="Picture 2" descr="A picture containing tree, photo, animal&#10;&#10;Description automatically generated">
              <a:extLst>
                <a:ext uri="{FF2B5EF4-FFF2-40B4-BE49-F238E27FC236}">
                  <a16:creationId xmlns:a16="http://schemas.microsoft.com/office/drawing/2014/main" id="{00538CD5-D6FE-453F-BFF6-05D05A41C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780" y="1707098"/>
              <a:ext cx="18288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A808A637-80A6-4F4D-A5C0-6AFCE6876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9" y="1162029"/>
              <a:ext cx="1828800" cy="1828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210358-15FF-4899-920E-3CB54DE2E1A1}"/>
                </a:ext>
              </a:extLst>
            </p:cNvPr>
            <p:cNvSpPr txBox="1"/>
            <p:nvPr/>
          </p:nvSpPr>
          <p:spPr>
            <a:xfrm>
              <a:off x="716439" y="75017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Input Datasets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69B49A-26C4-40A1-95F0-25B8716738E6}"/>
              </a:ext>
            </a:extLst>
          </p:cNvPr>
          <p:cNvGrpSpPr/>
          <p:nvPr/>
        </p:nvGrpSpPr>
        <p:grpSpPr>
          <a:xfrm>
            <a:off x="742006" y="3603499"/>
            <a:ext cx="2720347" cy="3228570"/>
            <a:chOff x="742006" y="3603499"/>
            <a:chExt cx="2720347" cy="32285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14BD3F-2741-4A07-869B-B5379424D50B}"/>
                </a:ext>
              </a:extLst>
            </p:cNvPr>
            <p:cNvSpPr txBox="1"/>
            <p:nvPr/>
          </p:nvSpPr>
          <p:spPr>
            <a:xfrm>
              <a:off x="1187780" y="6462737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Segmentation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472C911B-D384-4933-ADE2-E71BE8376B0A}"/>
                </a:ext>
              </a:extLst>
            </p:cNvPr>
            <p:cNvSpPr/>
            <p:nvPr/>
          </p:nvSpPr>
          <p:spPr>
            <a:xfrm rot="5400000">
              <a:off x="1734047" y="3777961"/>
              <a:ext cx="736263" cy="38734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E17EE81-2DBC-4105-9DF1-D068281C3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006" y="4407364"/>
              <a:ext cx="2720347" cy="205537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03C0DD-5C04-4A4C-9157-1CCF76B00BC5}"/>
              </a:ext>
            </a:extLst>
          </p:cNvPr>
          <p:cNvGrpSpPr/>
          <p:nvPr/>
        </p:nvGrpSpPr>
        <p:grpSpPr>
          <a:xfrm>
            <a:off x="2923661" y="1688677"/>
            <a:ext cx="5895553" cy="5061198"/>
            <a:chOff x="2923661" y="1688677"/>
            <a:chExt cx="5895553" cy="5061198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723400F-CD64-425F-98A8-992E941A7E6F}"/>
                </a:ext>
              </a:extLst>
            </p:cNvPr>
            <p:cNvSpPr/>
            <p:nvPr/>
          </p:nvSpPr>
          <p:spPr>
            <a:xfrm rot="16200000">
              <a:off x="5866742" y="6055335"/>
              <a:ext cx="937943" cy="321943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0331C84-E16C-4E49-B27B-2EBFEB353DBB}"/>
                </a:ext>
              </a:extLst>
            </p:cNvPr>
            <p:cNvGrpSpPr/>
            <p:nvPr/>
          </p:nvGrpSpPr>
          <p:grpSpPr>
            <a:xfrm>
              <a:off x="2923661" y="1688677"/>
              <a:ext cx="5895553" cy="5061198"/>
              <a:chOff x="2923661" y="1688677"/>
              <a:chExt cx="5895553" cy="506119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EA25B5-EE00-4F22-A7E2-749A3A381DE6}"/>
                  </a:ext>
                </a:extLst>
              </p:cNvPr>
              <p:cNvSpPr txBox="1"/>
              <p:nvPr/>
            </p:nvSpPr>
            <p:spPr>
              <a:xfrm>
                <a:off x="5462054" y="5378005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Classification</a:t>
                </a:r>
              </a:p>
            </p:txBody>
          </p:sp>
          <p:pic>
            <p:nvPicPr>
              <p:cNvPr id="23" name="Picture 22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FFED002A-997D-4A37-8DE6-9B39EAB76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3694" y="1688677"/>
                <a:ext cx="4885520" cy="369444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936473F-EC30-42B0-A574-1D56E1B25CA1}"/>
                  </a:ext>
                </a:extLst>
              </p:cNvPr>
              <p:cNvSpPr/>
              <p:nvPr/>
            </p:nvSpPr>
            <p:spPr>
              <a:xfrm>
                <a:off x="2923661" y="6560820"/>
                <a:ext cx="3500000" cy="18905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4739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Object Based Image Analysis - Segmentation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14D264-96B3-4679-BAC9-E8C1BB27A4F4}"/>
              </a:ext>
            </a:extLst>
          </p:cNvPr>
          <p:cNvSpPr txBox="1"/>
          <p:nvPr/>
        </p:nvSpPr>
        <p:spPr>
          <a:xfrm>
            <a:off x="4643120" y="2672602"/>
            <a:ext cx="4242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segmentations will be used.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Multiresolution segmentation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scale, shape, and 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Spectral difference segmentation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Neighboring objects are merged.</a:t>
            </a: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2697B5-6BF5-40BC-899E-769A785F7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3" y="4108920"/>
            <a:ext cx="3909414" cy="2396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18EDD61-7741-4BAE-A84B-6EE71C1FC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3" y="1015316"/>
            <a:ext cx="3905007" cy="23963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638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Object Based Image Analysis - Classification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9E2641-4EC6-4100-A220-6C8A756DC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6816"/>
            <a:ext cx="4304652" cy="4564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large green field&#10;&#10;Description automatically generated">
            <a:extLst>
              <a:ext uri="{FF2B5EF4-FFF2-40B4-BE49-F238E27FC236}">
                <a16:creationId xmlns:a16="http://schemas.microsoft.com/office/drawing/2014/main" id="{E3235D54-E4A7-46B1-81A4-3B802CA27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8" y="1958340"/>
            <a:ext cx="2941319" cy="29413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27C825-8EDE-4847-A2CB-2CDB8230BDCD}"/>
              </a:ext>
            </a:extLst>
          </p:cNvPr>
          <p:cNvSpPr txBox="1"/>
          <p:nvPr/>
        </p:nvSpPr>
        <p:spPr>
          <a:xfrm>
            <a:off x="1441978" y="1496332"/>
            <a:ext cx="255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Tree Canopy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64E10-BE16-4BE3-8AAF-3AD43A94581A}"/>
              </a:ext>
            </a:extLst>
          </p:cNvPr>
          <p:cNvSpPr txBox="1"/>
          <p:nvPr/>
        </p:nvSpPr>
        <p:spPr>
          <a:xfrm>
            <a:off x="1441978" y="4992335"/>
            <a:ext cx="2574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Tall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NDVI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Coarse/Rough objects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5F575D-34C5-4559-A57E-E89DDE3C10AC}"/>
              </a:ext>
            </a:extLst>
          </p:cNvPr>
          <p:cNvSpPr/>
          <p:nvPr/>
        </p:nvSpPr>
        <p:spPr>
          <a:xfrm>
            <a:off x="4693920" y="1625600"/>
            <a:ext cx="4063580" cy="3810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96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Object Based Image Analysis - Classification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9E2641-4EC6-4100-A220-6C8A756DC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6816"/>
            <a:ext cx="4304652" cy="4564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35D54-E4A7-46B1-81A4-3B802CA27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8" y="1958340"/>
            <a:ext cx="2941319" cy="29413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27C825-8EDE-4847-A2CB-2CDB8230BDCD}"/>
              </a:ext>
            </a:extLst>
          </p:cNvPr>
          <p:cNvSpPr txBox="1"/>
          <p:nvPr/>
        </p:nvSpPr>
        <p:spPr>
          <a:xfrm>
            <a:off x="1441978" y="1496332"/>
            <a:ext cx="255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64E10-BE16-4BE3-8AAF-3AD43A94581A}"/>
              </a:ext>
            </a:extLst>
          </p:cNvPr>
          <p:cNvSpPr txBox="1"/>
          <p:nvPr/>
        </p:nvSpPr>
        <p:spPr>
          <a:xfrm>
            <a:off x="1616785" y="4992335"/>
            <a:ext cx="2207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Tall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 NDVI values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3425FE-562D-4DBE-A9AA-3D580101F355}"/>
              </a:ext>
            </a:extLst>
          </p:cNvPr>
          <p:cNvSpPr/>
          <p:nvPr/>
        </p:nvSpPr>
        <p:spPr>
          <a:xfrm>
            <a:off x="4693920" y="2002675"/>
            <a:ext cx="4063580" cy="749951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38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Object Based Image Analysis - Classification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9E2641-4EC6-4100-A220-6C8A756DC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6816"/>
            <a:ext cx="4304652" cy="4564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35D54-E4A7-46B1-81A4-3B802CA27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8" y="1958340"/>
            <a:ext cx="2941319" cy="29413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27C825-8EDE-4847-A2CB-2CDB8230BDCD}"/>
              </a:ext>
            </a:extLst>
          </p:cNvPr>
          <p:cNvSpPr txBox="1"/>
          <p:nvPr/>
        </p:nvSpPr>
        <p:spPr>
          <a:xfrm>
            <a:off x="1441978" y="1496332"/>
            <a:ext cx="255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64E10-BE16-4BE3-8AAF-3AD43A94581A}"/>
              </a:ext>
            </a:extLst>
          </p:cNvPr>
          <p:cNvSpPr txBox="1"/>
          <p:nvPr/>
        </p:nvSpPr>
        <p:spPr>
          <a:xfrm>
            <a:off x="1330134" y="4992335"/>
            <a:ext cx="2780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 near infrared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 density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NDWI values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3E9F2-1368-483E-BE2D-1DD78AAA5DB5}"/>
              </a:ext>
            </a:extLst>
          </p:cNvPr>
          <p:cNvSpPr/>
          <p:nvPr/>
        </p:nvSpPr>
        <p:spPr>
          <a:xfrm>
            <a:off x="4693920" y="2728543"/>
            <a:ext cx="4063580" cy="159835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23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Object Based Image Analysis - Classification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9E2641-4EC6-4100-A220-6C8A756DC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6816"/>
            <a:ext cx="4304652" cy="4564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35D54-E4A7-46B1-81A4-3B802CA27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8" y="1958340"/>
            <a:ext cx="2941319" cy="29413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27C825-8EDE-4847-A2CB-2CDB8230BDCD}"/>
              </a:ext>
            </a:extLst>
          </p:cNvPr>
          <p:cNvSpPr txBox="1"/>
          <p:nvPr/>
        </p:nvSpPr>
        <p:spPr>
          <a:xfrm>
            <a:off x="1441978" y="1496332"/>
            <a:ext cx="255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Pavement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64E10-BE16-4BE3-8AAF-3AD43A94581A}"/>
              </a:ext>
            </a:extLst>
          </p:cNvPr>
          <p:cNvSpPr txBox="1"/>
          <p:nvPr/>
        </p:nvSpPr>
        <p:spPr>
          <a:xfrm>
            <a:off x="1330134" y="4992335"/>
            <a:ext cx="2780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 density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 NDVI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Smooth objects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3E9F2-1368-483E-BE2D-1DD78AAA5DB5}"/>
              </a:ext>
            </a:extLst>
          </p:cNvPr>
          <p:cNvSpPr/>
          <p:nvPr/>
        </p:nvSpPr>
        <p:spPr>
          <a:xfrm>
            <a:off x="4693920" y="4312250"/>
            <a:ext cx="4063580" cy="60646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9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BF069-ECB2-4980-9AD4-380BCEAD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D7A5-14E9-4275-B0F0-8134BE20AD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B0F6C36-FD1D-4A3F-B715-0FDA16E2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262" y="3105084"/>
            <a:ext cx="3175475" cy="64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2592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Object Based Image Analysis - Classification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9E2641-4EC6-4100-A220-6C8A756DC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6816"/>
            <a:ext cx="4304652" cy="4564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35D54-E4A7-46B1-81A4-3B802CA27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8" y="1958340"/>
            <a:ext cx="2941319" cy="29413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27C825-8EDE-4847-A2CB-2CDB8230BDCD}"/>
              </a:ext>
            </a:extLst>
          </p:cNvPr>
          <p:cNvSpPr txBox="1"/>
          <p:nvPr/>
        </p:nvSpPr>
        <p:spPr>
          <a:xfrm>
            <a:off x="1441978" y="1496332"/>
            <a:ext cx="255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Shrubland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64E10-BE16-4BE3-8AAF-3AD43A94581A}"/>
              </a:ext>
            </a:extLst>
          </p:cNvPr>
          <p:cNvSpPr txBox="1"/>
          <p:nvPr/>
        </p:nvSpPr>
        <p:spPr>
          <a:xfrm>
            <a:off x="1390049" y="4996111"/>
            <a:ext cx="266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Medium height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NDVI values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8C47C6-2D6C-4D1E-9A73-444DE1A77C24}"/>
              </a:ext>
            </a:extLst>
          </p:cNvPr>
          <p:cNvSpPr/>
          <p:nvPr/>
        </p:nvSpPr>
        <p:spPr>
          <a:xfrm>
            <a:off x="4693919" y="4915561"/>
            <a:ext cx="4063581" cy="3810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Final Products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C97A0-5CD8-4ADA-8F97-19EC2D9A26AE}"/>
              </a:ext>
            </a:extLst>
          </p:cNvPr>
          <p:cNvSpPr txBox="1"/>
          <p:nvPr/>
        </p:nvSpPr>
        <p:spPr>
          <a:xfrm>
            <a:off x="2490080" y="2351986"/>
            <a:ext cx="5665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 Cover Geodatabase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Report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Accuracy Assessment</a:t>
            </a:r>
          </a:p>
        </p:txBody>
      </p:sp>
    </p:spTree>
    <p:extLst>
      <p:ext uri="{BB962C8B-B14F-4D97-AF65-F5344CB8AC3E}">
        <p14:creationId xmlns:p14="http://schemas.microsoft.com/office/powerpoint/2010/main" val="101620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4FB07261-EF10-4ECB-B42B-603538C4A5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282DECE-B1FE-4751-8AB7-28C985CAC06B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Final Products - Accuracy Assessment</a:t>
            </a:r>
          </a:p>
        </p:txBody>
      </p:sp>
      <p:pic>
        <p:nvPicPr>
          <p:cNvPr id="8" name="Picture 2" descr="https://lh5.googleusercontent.com/L8JxX01tCrpbj7974u5pIa2t6OStR6DuU5ofgUmj_KO--RlffDYI2QatTTeThLlG9jpydVHmS87yhmd7HWnD5BiQyae-oOUKkTbAYxCftf3nyHJ2XCjI0TuulOwXt4b4MqHhPLbVyPQ">
            <a:extLst>
              <a:ext uri="{FF2B5EF4-FFF2-40B4-BE49-F238E27FC236}">
                <a16:creationId xmlns:a16="http://schemas.microsoft.com/office/drawing/2014/main" id="{8A140190-A45B-4D4F-A1B6-A77E2FDE5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18" y="1928108"/>
            <a:ext cx="4462577" cy="28790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A569F-698B-4706-943E-E66E89A3D853}"/>
              </a:ext>
            </a:extLst>
          </p:cNvPr>
          <p:cNvSpPr/>
          <p:nvPr/>
        </p:nvSpPr>
        <p:spPr>
          <a:xfrm>
            <a:off x="1423682" y="2490486"/>
            <a:ext cx="2359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User Accuracy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Producer Accuracy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Goal of 90% overall Accuracy</a:t>
            </a:r>
          </a:p>
        </p:txBody>
      </p:sp>
    </p:spTree>
    <p:extLst>
      <p:ext uri="{BB962C8B-B14F-4D97-AF65-F5344CB8AC3E}">
        <p14:creationId xmlns:p14="http://schemas.microsoft.com/office/powerpoint/2010/main" val="170443257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Project Timeline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66B81-0043-494E-B61E-E71DC41BFF80}"/>
              </a:ext>
            </a:extLst>
          </p:cNvPr>
          <p:cNvSpPr txBox="1"/>
          <p:nvPr/>
        </p:nvSpPr>
        <p:spPr>
          <a:xfrm>
            <a:off x="1222887" y="1970541"/>
            <a:ext cx="714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Proposal Presentation – December 13,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work independently – December 2018 – April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7D950D-E5A2-4C47-8580-7854F7E8CF46}"/>
              </a:ext>
            </a:extLst>
          </p:cNvPr>
          <p:cNvGrpSpPr/>
          <p:nvPr/>
        </p:nvGrpSpPr>
        <p:grpSpPr>
          <a:xfrm>
            <a:off x="1222887" y="3059668"/>
            <a:ext cx="4387338" cy="1992974"/>
            <a:chOff x="1222887" y="3059668"/>
            <a:chExt cx="4387338" cy="1992974"/>
          </a:xfrm>
        </p:grpSpPr>
        <p:pic>
          <p:nvPicPr>
            <p:cNvPr id="1026" name="Picture 2" descr="EnerGIS 2018 - GITA's - Northeastern Energy GIS Conference">
              <a:extLst>
                <a:ext uri="{FF2B5EF4-FFF2-40B4-BE49-F238E27FC236}">
                  <a16:creationId xmlns:a16="http://schemas.microsoft.com/office/drawing/2014/main" id="{CBCFEC8D-EC14-49E5-AA14-1145481DC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775" y="3976317"/>
              <a:ext cx="207645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DCECA3-604F-4D18-B917-F18D8C0BDE42}"/>
                </a:ext>
              </a:extLst>
            </p:cNvPr>
            <p:cNvSpPr txBox="1"/>
            <p:nvPr/>
          </p:nvSpPr>
          <p:spPr>
            <a:xfrm>
              <a:off x="1222887" y="3059668"/>
              <a:ext cx="412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EnerGIS</a:t>
              </a:r>
              <a:r>
                <a:rPr lang="en-US" dirty="0"/>
                <a:t> Conference – April 25-26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4247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BF069-ECB2-4980-9AD4-380BCEAD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D7A5-14E9-4275-B0F0-8134BE20AD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B0F6C36-FD1D-4A3F-B715-0FDA16E2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260" y="2586609"/>
            <a:ext cx="3175475" cy="64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Questions?</a:t>
            </a: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any questions meme">
            <a:extLst>
              <a:ext uri="{FF2B5EF4-FFF2-40B4-BE49-F238E27FC236}">
                <a16:creationId xmlns:a16="http://schemas.microsoft.com/office/drawing/2014/main" id="{A146C089-D66B-4146-83E1-0147D42F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49" y="3752915"/>
            <a:ext cx="3679099" cy="23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68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4FB07261-EF10-4ECB-B42B-603538C4A5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282DECE-B1FE-4751-8AB7-28C985CAC06B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Ideal Wellhead Vegetation </a:t>
            </a:r>
          </a:p>
        </p:txBody>
      </p:sp>
      <p:pic>
        <p:nvPicPr>
          <p:cNvPr id="3" name="Picture 2" descr="A sign over a fire hydrant in the grass&#10;&#10;Description automatically generated">
            <a:extLst>
              <a:ext uri="{FF2B5EF4-FFF2-40B4-BE49-F238E27FC236}">
                <a16:creationId xmlns:a16="http://schemas.microsoft.com/office/drawing/2014/main" id="{F2323636-AABD-4DE4-B440-078CB4FD0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5"/>
          <a:stretch/>
        </p:blipFill>
        <p:spPr>
          <a:xfrm>
            <a:off x="564356" y="810307"/>
            <a:ext cx="4007631" cy="2440478"/>
          </a:xfrm>
          <a:prstGeom prst="rect">
            <a:avLst/>
          </a:prstGeom>
        </p:spPr>
      </p:pic>
      <p:pic>
        <p:nvPicPr>
          <p:cNvPr id="5" name="Picture 4" descr="An orange sign on a pole&#10;&#10;Description automatically generated">
            <a:extLst>
              <a:ext uri="{FF2B5EF4-FFF2-40B4-BE49-F238E27FC236}">
                <a16:creationId xmlns:a16="http://schemas.microsoft.com/office/drawing/2014/main" id="{9432BC53-1943-4493-8DD4-7DD73FCFF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3"/>
          <a:stretch/>
        </p:blipFill>
        <p:spPr>
          <a:xfrm>
            <a:off x="4788816" y="810307"/>
            <a:ext cx="4007630" cy="2466101"/>
          </a:xfrm>
          <a:prstGeom prst="rect">
            <a:avLst/>
          </a:prstGeom>
        </p:spPr>
      </p:pic>
      <p:pic>
        <p:nvPicPr>
          <p:cNvPr id="8" name="Picture 7" descr="A red fire hydrant sitting in the grass&#10;&#10;Description automatically generated">
            <a:extLst>
              <a:ext uri="{FF2B5EF4-FFF2-40B4-BE49-F238E27FC236}">
                <a16:creationId xmlns:a16="http://schemas.microsoft.com/office/drawing/2014/main" id="{8257AE50-D975-4EAB-B010-9F0B7D3F49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3"/>
          <a:stretch/>
        </p:blipFill>
        <p:spPr>
          <a:xfrm>
            <a:off x="564344" y="3572205"/>
            <a:ext cx="4007643" cy="2440485"/>
          </a:xfrm>
          <a:prstGeom prst="rect">
            <a:avLst/>
          </a:prstGeom>
        </p:spPr>
      </p:pic>
      <p:pic>
        <p:nvPicPr>
          <p:cNvPr id="14" name="Picture 13" descr="A fire hydrant in the grass&#10;&#10;Description automatically generated">
            <a:extLst>
              <a:ext uri="{FF2B5EF4-FFF2-40B4-BE49-F238E27FC236}">
                <a16:creationId xmlns:a16="http://schemas.microsoft.com/office/drawing/2014/main" id="{C2FE96B5-B834-45F8-A5B6-39D1FE7DAD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7"/>
          <a:stretch/>
        </p:blipFill>
        <p:spPr>
          <a:xfrm>
            <a:off x="4788804" y="3572205"/>
            <a:ext cx="4007642" cy="24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53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4FB07261-EF10-4ECB-B42B-603538C4A5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282DECE-B1FE-4751-8AB7-28C985CAC06B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The Importance of Wellhead Vegetation Management</a:t>
            </a:r>
          </a:p>
        </p:txBody>
      </p:sp>
      <p:pic>
        <p:nvPicPr>
          <p:cNvPr id="4" name="Picture 3" descr="A sign in front of a tree&#10;&#10;Description automatically generated">
            <a:extLst>
              <a:ext uri="{FF2B5EF4-FFF2-40B4-BE49-F238E27FC236}">
                <a16:creationId xmlns:a16="http://schemas.microsoft.com/office/drawing/2014/main" id="{C5144396-B20A-4D23-9B49-A0194A4F4C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5"/>
          <a:stretch/>
        </p:blipFill>
        <p:spPr>
          <a:xfrm>
            <a:off x="573086" y="3577023"/>
            <a:ext cx="3998914" cy="2411799"/>
          </a:xfrm>
          <a:prstGeom prst="rect">
            <a:avLst/>
          </a:prstGeom>
        </p:spPr>
      </p:pic>
      <p:pic>
        <p:nvPicPr>
          <p:cNvPr id="7" name="Picture 6" descr="A cow is standing in the grass&#10;&#10;Description automatically generated">
            <a:extLst>
              <a:ext uri="{FF2B5EF4-FFF2-40B4-BE49-F238E27FC236}">
                <a16:creationId xmlns:a16="http://schemas.microsoft.com/office/drawing/2014/main" id="{A411AEBE-06AA-46F8-AC28-667816F4DFA6}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8"/>
          <a:stretch/>
        </p:blipFill>
        <p:spPr>
          <a:xfrm>
            <a:off x="4794127" y="838985"/>
            <a:ext cx="3998914" cy="2441993"/>
          </a:xfrm>
          <a:prstGeom prst="rect">
            <a:avLst/>
          </a:prstGeom>
        </p:spPr>
      </p:pic>
      <p:pic>
        <p:nvPicPr>
          <p:cNvPr id="18" name="Picture 17" descr="A tree with snow on the ground&#10;&#10;Description automatically generated">
            <a:extLst>
              <a:ext uri="{FF2B5EF4-FFF2-40B4-BE49-F238E27FC236}">
                <a16:creationId xmlns:a16="http://schemas.microsoft.com/office/drawing/2014/main" id="{95C28D4E-D78B-4F42-B75D-10EB7D7856E7}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/>
          <a:stretch/>
        </p:blipFill>
        <p:spPr>
          <a:xfrm>
            <a:off x="4794127" y="3577023"/>
            <a:ext cx="3994492" cy="2441993"/>
          </a:xfrm>
          <a:prstGeom prst="rect">
            <a:avLst/>
          </a:prstGeom>
        </p:spPr>
      </p:pic>
      <p:pic>
        <p:nvPicPr>
          <p:cNvPr id="20" name="Picture 19" descr="A sign on the side of a snow covered field&#10;&#10;Description automatically generated">
            <a:extLst>
              <a:ext uri="{FF2B5EF4-FFF2-40B4-BE49-F238E27FC236}">
                <a16:creationId xmlns:a16="http://schemas.microsoft.com/office/drawing/2014/main" id="{FF72014C-AFF9-40C3-A118-4BF0BE2F1F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8"/>
          <a:stretch/>
        </p:blipFill>
        <p:spPr>
          <a:xfrm>
            <a:off x="604274" y="838985"/>
            <a:ext cx="3967726" cy="24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83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The Project Location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897AD69-7DF5-4B51-92D3-C7535BFEB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5" y="1142999"/>
            <a:ext cx="4626191" cy="4626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3581B17-0781-42D5-99FE-18B2CB1D5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99" y="2016158"/>
            <a:ext cx="2825684" cy="28256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B96928-DEC8-4E73-B567-0A08BB1DF2F8}"/>
              </a:ext>
            </a:extLst>
          </p:cNvPr>
          <p:cNvSpPr txBox="1"/>
          <p:nvPr/>
        </p:nvSpPr>
        <p:spPr>
          <a:xfrm>
            <a:off x="1983313" y="773668"/>
            <a:ext cx="195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Western New York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429DEF-7269-4B37-AB5F-EDFC6DD4D72C}"/>
              </a:ext>
            </a:extLst>
          </p:cNvPr>
          <p:cNvSpPr txBox="1"/>
          <p:nvPr/>
        </p:nvSpPr>
        <p:spPr>
          <a:xfrm>
            <a:off x="5827970" y="1616114"/>
            <a:ext cx="245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422 Wellheads</a:t>
            </a:r>
          </a:p>
        </p:txBody>
      </p:sp>
    </p:spTree>
    <p:extLst>
      <p:ext uri="{BB962C8B-B14F-4D97-AF65-F5344CB8AC3E}">
        <p14:creationId xmlns:p14="http://schemas.microsoft.com/office/powerpoint/2010/main" val="1458339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The Project Location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96928-DEC8-4E73-B567-0A08BB1DF2F8}"/>
              </a:ext>
            </a:extLst>
          </p:cNvPr>
          <p:cNvSpPr txBox="1"/>
          <p:nvPr/>
        </p:nvSpPr>
        <p:spPr>
          <a:xfrm>
            <a:off x="2646270" y="719257"/>
            <a:ext cx="195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Wellhead Buffers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E37965D5-294F-4D4E-8581-B55390A2F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3" y="1088589"/>
            <a:ext cx="4956140" cy="4956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23D20-4D8C-49A3-A2FF-98D381CB8EE0}"/>
              </a:ext>
            </a:extLst>
          </p:cNvPr>
          <p:cNvSpPr txBox="1"/>
          <p:nvPr/>
        </p:nvSpPr>
        <p:spPr>
          <a:xfrm>
            <a:off x="4005562" y="3315305"/>
            <a:ext cx="9380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FF3399"/>
                </a:solidFill>
              </a:rPr>
              <a:t>60’ Buffer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45ED41-D5B9-4EAE-971B-4F39800777FB}"/>
              </a:ext>
            </a:extLst>
          </p:cNvPr>
          <p:cNvSpPr txBox="1"/>
          <p:nvPr/>
        </p:nvSpPr>
        <p:spPr>
          <a:xfrm>
            <a:off x="1236090" y="1586029"/>
            <a:ext cx="10054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/>
              <a:t>300’ Buffer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2741B-9F31-4067-A68E-AE561F3A0A30}"/>
              </a:ext>
            </a:extLst>
          </p:cNvPr>
          <p:cNvSpPr txBox="1"/>
          <p:nvPr/>
        </p:nvSpPr>
        <p:spPr>
          <a:xfrm>
            <a:off x="6400800" y="2530002"/>
            <a:ext cx="2386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60’ Buffer: Wellhead conditions</a:t>
            </a:r>
          </a:p>
          <a:p>
            <a:endParaRPr lang="en-US" dirty="0"/>
          </a:p>
          <a:p>
            <a:r>
              <a:rPr lang="en-US" dirty="0"/>
              <a:t>300’ Buffer: Surrounding conditions/ Access constraints</a:t>
            </a:r>
          </a:p>
        </p:txBody>
      </p:sp>
    </p:spTree>
    <p:extLst>
      <p:ext uri="{BB962C8B-B14F-4D97-AF65-F5344CB8AC3E}">
        <p14:creationId xmlns:p14="http://schemas.microsoft.com/office/powerpoint/2010/main" val="1572285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BF069-ECB2-4980-9AD4-380BCEAD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D7A5-14E9-4275-B0F0-8134BE20AD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B0F6C36-FD1D-4A3F-B715-0FDA16E2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262" y="3105084"/>
            <a:ext cx="3175475" cy="64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6426"/>
                </a:solidFill>
                <a:latin typeface="Felix Titling" pitchFamily="82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Workflow</a:t>
            </a: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013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Data Acquisition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929F58D-3836-407F-AF08-208D489B6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7867"/>
            <a:ext cx="2743200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8B5E27-0891-438E-9795-19886DEFA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67867"/>
            <a:ext cx="2743200" cy="457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61FD5B-A390-41F0-B27B-465AA8154F0B}"/>
              </a:ext>
            </a:extLst>
          </p:cNvPr>
          <p:cNvSpPr txBox="1"/>
          <p:nvPr/>
        </p:nvSpPr>
        <p:spPr>
          <a:xfrm>
            <a:off x="2175534" y="730068"/>
            <a:ext cx="204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Spring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Southwest NY Lidar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2C8E82-20DE-4706-9180-6450543CFC6A}"/>
              </a:ext>
            </a:extLst>
          </p:cNvPr>
          <p:cNvSpPr txBox="1"/>
          <p:nvPr/>
        </p:nvSpPr>
        <p:spPr>
          <a:xfrm>
            <a:off x="5150719" y="730067"/>
            <a:ext cx="158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4-Band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Imagery (NAIP)</a:t>
            </a:r>
          </a:p>
        </p:txBody>
      </p:sp>
    </p:spTree>
    <p:extLst>
      <p:ext uri="{BB962C8B-B14F-4D97-AF65-F5344CB8AC3E}">
        <p14:creationId xmlns:p14="http://schemas.microsoft.com/office/powerpoint/2010/main" val="1171309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CE18E4-F789-4454-A415-F5CF6EA7D002}" type="slidenum">
              <a:rPr lang="en-US" altLang="en-US" sz="1400" smtClean="0">
                <a:solidFill>
                  <a:srgbClr val="303A16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400" dirty="0">
              <a:solidFill>
                <a:srgbClr val="303A1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150A6E39-E10F-4E7C-A371-33D7CAC3D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0208"/>
            <a:ext cx="9144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A4B4BD9-BE7B-43A6-89DF-F5AEA5524F80}"/>
              </a:ext>
            </a:extLst>
          </p:cNvPr>
          <p:cNvSpPr txBox="1">
            <a:spLocks/>
          </p:cNvSpPr>
          <p:nvPr/>
        </p:nvSpPr>
        <p:spPr>
          <a:xfrm>
            <a:off x="347540" y="75643"/>
            <a:ext cx="8893175" cy="4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Preprocessing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D24D21-44AF-48E2-BB1E-CF50A98CDEE4}"/>
              </a:ext>
            </a:extLst>
          </p:cNvPr>
          <p:cNvSpPr txBox="1"/>
          <p:nvPr/>
        </p:nvSpPr>
        <p:spPr>
          <a:xfrm>
            <a:off x="2490080" y="2351986"/>
            <a:ext cx="5665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processing will be broken into three phases: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LiDAR</a:t>
            </a:r>
          </a:p>
        </p:txBody>
      </p:sp>
    </p:spTree>
    <p:extLst>
      <p:ext uri="{BB962C8B-B14F-4D97-AF65-F5344CB8AC3E}">
        <p14:creationId xmlns:p14="http://schemas.microsoft.com/office/powerpoint/2010/main" val="715982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On-screen Show (4:3)</PresentationFormat>
  <Paragraphs>127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Garamond</vt:lpstr>
      <vt:lpstr>Symbol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King</dc:creator>
  <cp:lastModifiedBy>Beth King</cp:lastModifiedBy>
  <cp:revision>1</cp:revision>
  <dcterms:modified xsi:type="dcterms:W3CDTF">2019-02-21T01:41:43Z</dcterms:modified>
</cp:coreProperties>
</file>