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diagrams/layout3.xml" ContentType="application/vnd.openxmlformats-officedocument.drawingml.diagramLayout+xml"/>
  <Override PartName="/ppt/notesSlides/notesSlide21.xml" ContentType="application/vnd.openxmlformats-officedocument.presentationml.notesSlide+xml"/>
  <Override PartName="/ppt/diagrams/data4.xml" ContentType="application/vnd.openxmlformats-officedocument.drawingml.diagramData+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diagrams/layout4.xml" ContentType="application/vnd.openxmlformats-officedocument.drawingml.diagramLayout+xml"/>
  <Override PartName="/ppt/notesSlides/notesSlide22.xml" ContentType="application/vnd.openxmlformats-officedocument.presentationml.notesSlide+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layout2.xml" ContentType="application/vnd.openxmlformats-officedocument.drawingml.diagramLayout+xml"/>
  <Override PartName="/ppt/notesSlides/notesSlide20.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256" r:id="rId2"/>
    <p:sldId id="276" r:id="rId3"/>
    <p:sldId id="277" r:id="rId4"/>
    <p:sldId id="261" r:id="rId5"/>
    <p:sldId id="267" r:id="rId6"/>
    <p:sldId id="262" r:id="rId7"/>
    <p:sldId id="263" r:id="rId8"/>
    <p:sldId id="264" r:id="rId9"/>
    <p:sldId id="265" r:id="rId10"/>
    <p:sldId id="257" r:id="rId11"/>
    <p:sldId id="266" r:id="rId12"/>
    <p:sldId id="268" r:id="rId13"/>
    <p:sldId id="259" r:id="rId14"/>
    <p:sldId id="278" r:id="rId15"/>
    <p:sldId id="260" r:id="rId16"/>
    <p:sldId id="275" r:id="rId17"/>
    <p:sldId id="269" r:id="rId18"/>
    <p:sldId id="271" r:id="rId19"/>
    <p:sldId id="270" r:id="rId20"/>
    <p:sldId id="273" r:id="rId21"/>
    <p:sldId id="274" r:id="rId22"/>
    <p:sldId id="272" r:id="rId23"/>
    <p:sldId id="258" r:id="rId24"/>
    <p:sldId id="279"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CC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5482" autoAdjust="0"/>
  </p:normalViewPr>
  <p:slideViewPr>
    <p:cSldViewPr>
      <p:cViewPr>
        <p:scale>
          <a:sx n="70" d="100"/>
          <a:sy n="70" d="100"/>
        </p:scale>
        <p:origin x="-1506" y="-282"/>
      </p:cViewPr>
      <p:guideLst>
        <p:guide orient="horz" pos="2160"/>
        <p:guide pos="2880"/>
      </p:guideLst>
    </p:cSldViewPr>
  </p:slideViewPr>
  <p:notesTextViewPr>
    <p:cViewPr>
      <p:scale>
        <a:sx n="1" d="1"/>
        <a:sy n="1" d="1"/>
      </p:scale>
      <p:origin x="0" y="0"/>
    </p:cViewPr>
  </p:notesTextViewPr>
  <p:notesViewPr>
    <p:cSldViewPr>
      <p:cViewPr varScale="1">
        <p:scale>
          <a:sx n="60" d="100"/>
          <a:sy n="60" d="100"/>
        </p:scale>
        <p:origin x="-2748" y="-8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954CD80-1D3B-4EAB-8101-A82810C8CC62}"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34AB4E12-5132-4785-A26D-52B94A1E0473}">
      <dgm:prSet phldrT="[Text]"/>
      <dgm:spPr/>
      <dgm:t>
        <a:bodyPr/>
        <a:lstStyle/>
        <a:p>
          <a:r>
            <a:rPr lang="en-US" dirty="0" smtClean="0"/>
            <a:t>Identify</a:t>
          </a:r>
          <a:endParaRPr lang="en-US" dirty="0"/>
        </a:p>
      </dgm:t>
    </dgm:pt>
    <dgm:pt modelId="{8295DC78-63D7-4A7B-B6EC-5E78E9B83A5E}" type="parTrans" cxnId="{A089E86F-BC77-4FF3-BDA0-0CE02F73FB77}">
      <dgm:prSet/>
      <dgm:spPr/>
      <dgm:t>
        <a:bodyPr/>
        <a:lstStyle/>
        <a:p>
          <a:endParaRPr lang="en-US"/>
        </a:p>
      </dgm:t>
    </dgm:pt>
    <dgm:pt modelId="{E395269D-3942-4E2F-9958-DC43DD8746E3}" type="sibTrans" cxnId="{A089E86F-BC77-4FF3-BDA0-0CE02F73FB77}">
      <dgm:prSet/>
      <dgm:spPr/>
      <dgm:t>
        <a:bodyPr/>
        <a:lstStyle/>
        <a:p>
          <a:endParaRPr lang="en-US"/>
        </a:p>
      </dgm:t>
    </dgm:pt>
    <dgm:pt modelId="{73D6C45D-854C-4011-A4B2-1AFFDE43E018}">
      <dgm:prSet phldrT="[Text]"/>
      <dgm:spPr/>
      <dgm:t>
        <a:bodyPr/>
        <a:lstStyle/>
        <a:p>
          <a:r>
            <a:rPr lang="en-US" dirty="0" smtClean="0"/>
            <a:t>Volunteers visually scan study areas.</a:t>
          </a:r>
          <a:endParaRPr lang="en-US" dirty="0"/>
        </a:p>
      </dgm:t>
    </dgm:pt>
    <dgm:pt modelId="{BC0F164C-86EE-4FD6-AB25-E2859F91BD9E}" type="parTrans" cxnId="{39AE03AB-38A1-4521-8FC1-D3F2EEB250DC}">
      <dgm:prSet/>
      <dgm:spPr/>
      <dgm:t>
        <a:bodyPr/>
        <a:lstStyle/>
        <a:p>
          <a:endParaRPr lang="en-US"/>
        </a:p>
      </dgm:t>
    </dgm:pt>
    <dgm:pt modelId="{425D711B-4576-4AE0-951F-112B90D32341}" type="sibTrans" cxnId="{39AE03AB-38A1-4521-8FC1-D3F2EEB250DC}">
      <dgm:prSet/>
      <dgm:spPr/>
      <dgm:t>
        <a:bodyPr/>
        <a:lstStyle/>
        <a:p>
          <a:endParaRPr lang="en-US"/>
        </a:p>
      </dgm:t>
    </dgm:pt>
    <dgm:pt modelId="{2F552A4F-8D43-4EF8-A5AB-F8A4C67ED587}">
      <dgm:prSet phldrT="[Text]"/>
      <dgm:spPr/>
      <dgm:t>
        <a:bodyPr/>
        <a:lstStyle/>
        <a:p>
          <a:r>
            <a:rPr lang="en-US" dirty="0" smtClean="0"/>
            <a:t>Add </a:t>
          </a:r>
          <a:r>
            <a:rPr lang="en-US" dirty="0" err="1" smtClean="0"/>
            <a:t>placemarks</a:t>
          </a:r>
          <a:r>
            <a:rPr lang="en-US" dirty="0" smtClean="0"/>
            <a:t> over potential sites, complete simple attributes</a:t>
          </a:r>
          <a:endParaRPr lang="en-US" dirty="0"/>
        </a:p>
      </dgm:t>
    </dgm:pt>
    <dgm:pt modelId="{562A5337-E08F-4533-9470-5FFBC77AB62E}" type="parTrans" cxnId="{CBBE2AAC-A29E-414B-A20B-70FABA928B99}">
      <dgm:prSet/>
      <dgm:spPr/>
      <dgm:t>
        <a:bodyPr/>
        <a:lstStyle/>
        <a:p>
          <a:endParaRPr lang="en-US"/>
        </a:p>
      </dgm:t>
    </dgm:pt>
    <dgm:pt modelId="{95FF815B-CE76-4684-9EA5-E24C08D4FC8E}" type="sibTrans" cxnId="{CBBE2AAC-A29E-414B-A20B-70FABA928B99}">
      <dgm:prSet/>
      <dgm:spPr/>
      <dgm:t>
        <a:bodyPr/>
        <a:lstStyle/>
        <a:p>
          <a:endParaRPr lang="en-US"/>
        </a:p>
      </dgm:t>
    </dgm:pt>
    <dgm:pt modelId="{72A3DA36-A732-4BF1-AFF5-55205D60978C}">
      <dgm:prSet phldrT="[Text]"/>
      <dgm:spPr/>
      <dgm:t>
        <a:bodyPr/>
        <a:lstStyle/>
        <a:p>
          <a:r>
            <a:rPr lang="en-US" dirty="0" smtClean="0"/>
            <a:t>Review </a:t>
          </a:r>
          <a:endParaRPr lang="en-US" dirty="0"/>
        </a:p>
      </dgm:t>
    </dgm:pt>
    <dgm:pt modelId="{434A2713-C39E-498C-8DB8-C885AEAFFA65}" type="parTrans" cxnId="{75DA946F-EC4C-4068-97EA-283F2D343B89}">
      <dgm:prSet/>
      <dgm:spPr/>
      <dgm:t>
        <a:bodyPr/>
        <a:lstStyle/>
        <a:p>
          <a:endParaRPr lang="en-US"/>
        </a:p>
      </dgm:t>
    </dgm:pt>
    <dgm:pt modelId="{A488A211-A49D-4E0E-95E5-1AD871B0A046}" type="sibTrans" cxnId="{75DA946F-EC4C-4068-97EA-283F2D343B89}">
      <dgm:prSet/>
      <dgm:spPr/>
      <dgm:t>
        <a:bodyPr/>
        <a:lstStyle/>
        <a:p>
          <a:endParaRPr lang="en-US"/>
        </a:p>
      </dgm:t>
    </dgm:pt>
    <dgm:pt modelId="{1472998F-F64A-45CE-90FF-6ABAC092D131}">
      <dgm:prSet phldrT="[Text]"/>
      <dgm:spPr/>
      <dgm:t>
        <a:bodyPr/>
        <a:lstStyle/>
        <a:p>
          <a:r>
            <a:rPr lang="en-US" dirty="0" smtClean="0"/>
            <a:t>Vote on others </a:t>
          </a:r>
          <a:r>
            <a:rPr lang="en-US" dirty="0" err="1" smtClean="0"/>
            <a:t>placemarks</a:t>
          </a:r>
          <a:r>
            <a:rPr lang="en-US" dirty="0" smtClean="0"/>
            <a:t>.</a:t>
          </a:r>
          <a:endParaRPr lang="en-US" dirty="0"/>
        </a:p>
      </dgm:t>
    </dgm:pt>
    <dgm:pt modelId="{0FE5C373-CB96-4CFC-ABA7-14453215D16F}" type="parTrans" cxnId="{6672C491-668B-480D-8596-B5A57866439E}">
      <dgm:prSet/>
      <dgm:spPr/>
      <dgm:t>
        <a:bodyPr/>
        <a:lstStyle/>
        <a:p>
          <a:endParaRPr lang="en-US"/>
        </a:p>
      </dgm:t>
    </dgm:pt>
    <dgm:pt modelId="{349F0342-DA5F-4646-B458-28CA125C4F54}" type="sibTrans" cxnId="{6672C491-668B-480D-8596-B5A57866439E}">
      <dgm:prSet/>
      <dgm:spPr/>
      <dgm:t>
        <a:bodyPr/>
        <a:lstStyle/>
        <a:p>
          <a:endParaRPr lang="en-US"/>
        </a:p>
      </dgm:t>
    </dgm:pt>
    <dgm:pt modelId="{A21B02CD-3514-4368-BC50-898B9E363675}">
      <dgm:prSet phldrT="[Text]"/>
      <dgm:spPr/>
      <dgm:t>
        <a:bodyPr/>
        <a:lstStyle/>
        <a:p>
          <a:r>
            <a:rPr lang="en-US" dirty="0" smtClean="0"/>
            <a:t>Ground Truth</a:t>
          </a:r>
          <a:endParaRPr lang="en-US" dirty="0"/>
        </a:p>
      </dgm:t>
    </dgm:pt>
    <dgm:pt modelId="{8BFD6C48-8651-4CE5-8EF2-D36E769F7EFC}" type="parTrans" cxnId="{9B44E56F-B906-40CE-8AF7-B1C9F4B88221}">
      <dgm:prSet/>
      <dgm:spPr/>
      <dgm:t>
        <a:bodyPr/>
        <a:lstStyle/>
        <a:p>
          <a:endParaRPr lang="en-US"/>
        </a:p>
      </dgm:t>
    </dgm:pt>
    <dgm:pt modelId="{B252103D-07D8-46E1-87D0-3F65FA2A30D8}" type="sibTrans" cxnId="{9B44E56F-B906-40CE-8AF7-B1C9F4B88221}">
      <dgm:prSet/>
      <dgm:spPr/>
      <dgm:t>
        <a:bodyPr/>
        <a:lstStyle/>
        <a:p>
          <a:endParaRPr lang="en-US"/>
        </a:p>
      </dgm:t>
    </dgm:pt>
    <dgm:pt modelId="{BC044AC6-5DF2-49B0-A801-22C46C631D60}">
      <dgm:prSet phldrT="[Text]"/>
      <dgm:spPr/>
      <dgm:t>
        <a:bodyPr/>
        <a:lstStyle/>
        <a:p>
          <a:r>
            <a:rPr lang="en-US" dirty="0" smtClean="0"/>
            <a:t>Professionals and amateurs physically inspect locations. </a:t>
          </a:r>
          <a:endParaRPr lang="en-US" dirty="0"/>
        </a:p>
      </dgm:t>
    </dgm:pt>
    <dgm:pt modelId="{0E589CE7-EEC2-4CA1-95A2-6A6F44BCF9A1}" type="parTrans" cxnId="{C24E0E11-ADEC-4036-98FC-985BCEFE7317}">
      <dgm:prSet/>
      <dgm:spPr/>
      <dgm:t>
        <a:bodyPr/>
        <a:lstStyle/>
        <a:p>
          <a:endParaRPr lang="en-US"/>
        </a:p>
      </dgm:t>
    </dgm:pt>
    <dgm:pt modelId="{D09428C7-CBBD-48FF-9C23-BA34C8107F24}" type="sibTrans" cxnId="{C24E0E11-ADEC-4036-98FC-985BCEFE7317}">
      <dgm:prSet/>
      <dgm:spPr/>
      <dgm:t>
        <a:bodyPr/>
        <a:lstStyle/>
        <a:p>
          <a:endParaRPr lang="en-US"/>
        </a:p>
      </dgm:t>
    </dgm:pt>
    <dgm:pt modelId="{79F4EB6D-DE02-4DFA-B116-997F8DA1D918}">
      <dgm:prSet phldrT="[Text]"/>
      <dgm:spPr/>
      <dgm:t>
        <a:bodyPr/>
        <a:lstStyle/>
        <a:p>
          <a:r>
            <a:rPr lang="en-US" dirty="0" smtClean="0"/>
            <a:t>Update attributes if prehistoric remains are present.</a:t>
          </a:r>
          <a:endParaRPr lang="en-US" dirty="0"/>
        </a:p>
      </dgm:t>
    </dgm:pt>
    <dgm:pt modelId="{A1C5D245-65D7-4221-A0EC-59F376717FAA}" type="parTrans" cxnId="{0190BE98-D49E-4249-B26A-386F3E80A1E6}">
      <dgm:prSet/>
      <dgm:spPr/>
      <dgm:t>
        <a:bodyPr/>
        <a:lstStyle/>
        <a:p>
          <a:endParaRPr lang="en-US"/>
        </a:p>
      </dgm:t>
    </dgm:pt>
    <dgm:pt modelId="{6690B17B-D000-4A4F-93AF-D8418A09D13A}" type="sibTrans" cxnId="{0190BE98-D49E-4249-B26A-386F3E80A1E6}">
      <dgm:prSet/>
      <dgm:spPr/>
      <dgm:t>
        <a:bodyPr/>
        <a:lstStyle/>
        <a:p>
          <a:endParaRPr lang="en-US"/>
        </a:p>
      </dgm:t>
    </dgm:pt>
    <dgm:pt modelId="{EDEE1293-36A5-4740-AE45-2E6C2C9DEBC9}" type="pres">
      <dgm:prSet presAssocID="{4954CD80-1D3B-4EAB-8101-A82810C8CC62}" presName="linearFlow" presStyleCnt="0">
        <dgm:presLayoutVars>
          <dgm:dir/>
          <dgm:animLvl val="lvl"/>
          <dgm:resizeHandles val="exact"/>
        </dgm:presLayoutVars>
      </dgm:prSet>
      <dgm:spPr/>
      <dgm:t>
        <a:bodyPr/>
        <a:lstStyle/>
        <a:p>
          <a:endParaRPr lang="en-US"/>
        </a:p>
      </dgm:t>
    </dgm:pt>
    <dgm:pt modelId="{5655B550-864A-44B9-8A92-8A073543062D}" type="pres">
      <dgm:prSet presAssocID="{34AB4E12-5132-4785-A26D-52B94A1E0473}" presName="composite" presStyleCnt="0"/>
      <dgm:spPr/>
    </dgm:pt>
    <dgm:pt modelId="{140FCBF6-9E9C-4879-B42E-22DD7A1C55B7}" type="pres">
      <dgm:prSet presAssocID="{34AB4E12-5132-4785-A26D-52B94A1E0473}" presName="parentText" presStyleLbl="alignNode1" presStyleIdx="0" presStyleCnt="3">
        <dgm:presLayoutVars>
          <dgm:chMax val="1"/>
          <dgm:bulletEnabled val="1"/>
        </dgm:presLayoutVars>
      </dgm:prSet>
      <dgm:spPr/>
      <dgm:t>
        <a:bodyPr/>
        <a:lstStyle/>
        <a:p>
          <a:endParaRPr lang="en-US"/>
        </a:p>
      </dgm:t>
    </dgm:pt>
    <dgm:pt modelId="{25DB9F62-4BBF-42DA-BA76-9B4F4DEDE3B9}" type="pres">
      <dgm:prSet presAssocID="{34AB4E12-5132-4785-A26D-52B94A1E0473}" presName="descendantText" presStyleLbl="alignAcc1" presStyleIdx="0" presStyleCnt="3">
        <dgm:presLayoutVars>
          <dgm:bulletEnabled val="1"/>
        </dgm:presLayoutVars>
      </dgm:prSet>
      <dgm:spPr/>
      <dgm:t>
        <a:bodyPr/>
        <a:lstStyle/>
        <a:p>
          <a:endParaRPr lang="en-US"/>
        </a:p>
      </dgm:t>
    </dgm:pt>
    <dgm:pt modelId="{7913B068-04EE-40C9-9DC4-ECA11A3D2BA6}" type="pres">
      <dgm:prSet presAssocID="{E395269D-3942-4E2F-9958-DC43DD8746E3}" presName="sp" presStyleCnt="0"/>
      <dgm:spPr/>
    </dgm:pt>
    <dgm:pt modelId="{8047D125-E025-437F-82F8-D5C4386A84B5}" type="pres">
      <dgm:prSet presAssocID="{72A3DA36-A732-4BF1-AFF5-55205D60978C}" presName="composite" presStyleCnt="0"/>
      <dgm:spPr/>
    </dgm:pt>
    <dgm:pt modelId="{638028A9-A836-4DE8-A88D-C9693E73F2D0}" type="pres">
      <dgm:prSet presAssocID="{72A3DA36-A732-4BF1-AFF5-55205D60978C}" presName="parentText" presStyleLbl="alignNode1" presStyleIdx="1" presStyleCnt="3">
        <dgm:presLayoutVars>
          <dgm:chMax val="1"/>
          <dgm:bulletEnabled val="1"/>
        </dgm:presLayoutVars>
      </dgm:prSet>
      <dgm:spPr/>
      <dgm:t>
        <a:bodyPr/>
        <a:lstStyle/>
        <a:p>
          <a:endParaRPr lang="en-US"/>
        </a:p>
      </dgm:t>
    </dgm:pt>
    <dgm:pt modelId="{DAE98619-7D98-45CA-B83E-7BA93D4FA791}" type="pres">
      <dgm:prSet presAssocID="{72A3DA36-A732-4BF1-AFF5-55205D60978C}" presName="descendantText" presStyleLbl="alignAcc1" presStyleIdx="1" presStyleCnt="3">
        <dgm:presLayoutVars>
          <dgm:bulletEnabled val="1"/>
        </dgm:presLayoutVars>
      </dgm:prSet>
      <dgm:spPr/>
      <dgm:t>
        <a:bodyPr/>
        <a:lstStyle/>
        <a:p>
          <a:endParaRPr lang="en-US"/>
        </a:p>
      </dgm:t>
    </dgm:pt>
    <dgm:pt modelId="{32098AB9-1522-457B-84F7-F9FF13807498}" type="pres">
      <dgm:prSet presAssocID="{A488A211-A49D-4E0E-95E5-1AD871B0A046}" presName="sp" presStyleCnt="0"/>
      <dgm:spPr/>
    </dgm:pt>
    <dgm:pt modelId="{4D876952-E43F-476E-B4BD-BBC2F2C3E7EC}" type="pres">
      <dgm:prSet presAssocID="{A21B02CD-3514-4368-BC50-898B9E363675}" presName="composite" presStyleCnt="0"/>
      <dgm:spPr/>
    </dgm:pt>
    <dgm:pt modelId="{49535846-51A2-4368-B45D-EA5EAD26773A}" type="pres">
      <dgm:prSet presAssocID="{A21B02CD-3514-4368-BC50-898B9E363675}" presName="parentText" presStyleLbl="alignNode1" presStyleIdx="2" presStyleCnt="3">
        <dgm:presLayoutVars>
          <dgm:chMax val="1"/>
          <dgm:bulletEnabled val="1"/>
        </dgm:presLayoutVars>
      </dgm:prSet>
      <dgm:spPr/>
      <dgm:t>
        <a:bodyPr/>
        <a:lstStyle/>
        <a:p>
          <a:endParaRPr lang="en-US"/>
        </a:p>
      </dgm:t>
    </dgm:pt>
    <dgm:pt modelId="{0A8D86B5-B12E-4CE3-8CC9-1687A461CE63}" type="pres">
      <dgm:prSet presAssocID="{A21B02CD-3514-4368-BC50-898B9E363675}" presName="descendantText" presStyleLbl="alignAcc1" presStyleIdx="2" presStyleCnt="3">
        <dgm:presLayoutVars>
          <dgm:bulletEnabled val="1"/>
        </dgm:presLayoutVars>
      </dgm:prSet>
      <dgm:spPr/>
      <dgm:t>
        <a:bodyPr/>
        <a:lstStyle/>
        <a:p>
          <a:endParaRPr lang="en-US"/>
        </a:p>
      </dgm:t>
    </dgm:pt>
  </dgm:ptLst>
  <dgm:cxnLst>
    <dgm:cxn modelId="{CBBE2AAC-A29E-414B-A20B-70FABA928B99}" srcId="{34AB4E12-5132-4785-A26D-52B94A1E0473}" destId="{2F552A4F-8D43-4EF8-A5AB-F8A4C67ED587}" srcOrd="1" destOrd="0" parTransId="{562A5337-E08F-4533-9470-5FFBC77AB62E}" sibTransId="{95FF815B-CE76-4684-9EA5-E24C08D4FC8E}"/>
    <dgm:cxn modelId="{A26187B5-B3F9-4AB8-A78E-639078B528D7}" type="presOf" srcId="{34AB4E12-5132-4785-A26D-52B94A1E0473}" destId="{140FCBF6-9E9C-4879-B42E-22DD7A1C55B7}" srcOrd="0" destOrd="0" presId="urn:microsoft.com/office/officeart/2005/8/layout/chevron2"/>
    <dgm:cxn modelId="{75DA946F-EC4C-4068-97EA-283F2D343B89}" srcId="{4954CD80-1D3B-4EAB-8101-A82810C8CC62}" destId="{72A3DA36-A732-4BF1-AFF5-55205D60978C}" srcOrd="1" destOrd="0" parTransId="{434A2713-C39E-498C-8DB8-C885AEAFFA65}" sibTransId="{A488A211-A49D-4E0E-95E5-1AD871B0A046}"/>
    <dgm:cxn modelId="{6672C491-668B-480D-8596-B5A57866439E}" srcId="{72A3DA36-A732-4BF1-AFF5-55205D60978C}" destId="{1472998F-F64A-45CE-90FF-6ABAC092D131}" srcOrd="0" destOrd="0" parTransId="{0FE5C373-CB96-4CFC-ABA7-14453215D16F}" sibTransId="{349F0342-DA5F-4646-B458-28CA125C4F54}"/>
    <dgm:cxn modelId="{6463EBB6-863D-41B3-8851-EFA7A7B11609}" type="presOf" srcId="{A21B02CD-3514-4368-BC50-898B9E363675}" destId="{49535846-51A2-4368-B45D-EA5EAD26773A}" srcOrd="0" destOrd="0" presId="urn:microsoft.com/office/officeart/2005/8/layout/chevron2"/>
    <dgm:cxn modelId="{56B34F26-FF8C-4289-AD8B-228BD02AD915}" type="presOf" srcId="{1472998F-F64A-45CE-90FF-6ABAC092D131}" destId="{DAE98619-7D98-45CA-B83E-7BA93D4FA791}" srcOrd="0" destOrd="0" presId="urn:microsoft.com/office/officeart/2005/8/layout/chevron2"/>
    <dgm:cxn modelId="{29D5BBD7-0615-445F-8D91-32D7BFF27405}" type="presOf" srcId="{2F552A4F-8D43-4EF8-A5AB-F8A4C67ED587}" destId="{25DB9F62-4BBF-42DA-BA76-9B4F4DEDE3B9}" srcOrd="0" destOrd="1" presId="urn:microsoft.com/office/officeart/2005/8/layout/chevron2"/>
    <dgm:cxn modelId="{476B1196-EFEF-4B25-A699-B50C853FB8F4}" type="presOf" srcId="{73D6C45D-854C-4011-A4B2-1AFFDE43E018}" destId="{25DB9F62-4BBF-42DA-BA76-9B4F4DEDE3B9}" srcOrd="0" destOrd="0" presId="urn:microsoft.com/office/officeart/2005/8/layout/chevron2"/>
    <dgm:cxn modelId="{39AE03AB-38A1-4521-8FC1-D3F2EEB250DC}" srcId="{34AB4E12-5132-4785-A26D-52B94A1E0473}" destId="{73D6C45D-854C-4011-A4B2-1AFFDE43E018}" srcOrd="0" destOrd="0" parTransId="{BC0F164C-86EE-4FD6-AB25-E2859F91BD9E}" sibTransId="{425D711B-4576-4AE0-951F-112B90D32341}"/>
    <dgm:cxn modelId="{C74F4E0A-EC5F-46F2-9C48-84EA24CC6E99}" type="presOf" srcId="{79F4EB6D-DE02-4DFA-B116-997F8DA1D918}" destId="{0A8D86B5-B12E-4CE3-8CC9-1687A461CE63}" srcOrd="0" destOrd="1" presId="urn:microsoft.com/office/officeart/2005/8/layout/chevron2"/>
    <dgm:cxn modelId="{3EDE6589-4940-438B-8CA1-0214BF5A32AD}" type="presOf" srcId="{BC044AC6-5DF2-49B0-A801-22C46C631D60}" destId="{0A8D86B5-B12E-4CE3-8CC9-1687A461CE63}" srcOrd="0" destOrd="0" presId="urn:microsoft.com/office/officeart/2005/8/layout/chevron2"/>
    <dgm:cxn modelId="{0190BE98-D49E-4249-B26A-386F3E80A1E6}" srcId="{A21B02CD-3514-4368-BC50-898B9E363675}" destId="{79F4EB6D-DE02-4DFA-B116-997F8DA1D918}" srcOrd="1" destOrd="0" parTransId="{A1C5D245-65D7-4221-A0EC-59F376717FAA}" sibTransId="{6690B17B-D000-4A4F-93AF-D8418A09D13A}"/>
    <dgm:cxn modelId="{CFC241C8-4D24-4AA6-8029-AA14892C08D5}" type="presOf" srcId="{72A3DA36-A732-4BF1-AFF5-55205D60978C}" destId="{638028A9-A836-4DE8-A88D-C9693E73F2D0}" srcOrd="0" destOrd="0" presId="urn:microsoft.com/office/officeart/2005/8/layout/chevron2"/>
    <dgm:cxn modelId="{C24E0E11-ADEC-4036-98FC-985BCEFE7317}" srcId="{A21B02CD-3514-4368-BC50-898B9E363675}" destId="{BC044AC6-5DF2-49B0-A801-22C46C631D60}" srcOrd="0" destOrd="0" parTransId="{0E589CE7-EEC2-4CA1-95A2-6A6F44BCF9A1}" sibTransId="{D09428C7-CBBD-48FF-9C23-BA34C8107F24}"/>
    <dgm:cxn modelId="{A089E86F-BC77-4FF3-BDA0-0CE02F73FB77}" srcId="{4954CD80-1D3B-4EAB-8101-A82810C8CC62}" destId="{34AB4E12-5132-4785-A26D-52B94A1E0473}" srcOrd="0" destOrd="0" parTransId="{8295DC78-63D7-4A7B-B6EC-5E78E9B83A5E}" sibTransId="{E395269D-3942-4E2F-9958-DC43DD8746E3}"/>
    <dgm:cxn modelId="{9B44E56F-B906-40CE-8AF7-B1C9F4B88221}" srcId="{4954CD80-1D3B-4EAB-8101-A82810C8CC62}" destId="{A21B02CD-3514-4368-BC50-898B9E363675}" srcOrd="2" destOrd="0" parTransId="{8BFD6C48-8651-4CE5-8EF2-D36E769F7EFC}" sibTransId="{B252103D-07D8-46E1-87D0-3F65FA2A30D8}"/>
    <dgm:cxn modelId="{8D6C9E7A-B68D-4042-BCC0-54FFD6A50C0B}" type="presOf" srcId="{4954CD80-1D3B-4EAB-8101-A82810C8CC62}" destId="{EDEE1293-36A5-4740-AE45-2E6C2C9DEBC9}" srcOrd="0" destOrd="0" presId="urn:microsoft.com/office/officeart/2005/8/layout/chevron2"/>
    <dgm:cxn modelId="{5C3C791D-172E-49D4-8EC7-7860DE406F91}" type="presParOf" srcId="{EDEE1293-36A5-4740-AE45-2E6C2C9DEBC9}" destId="{5655B550-864A-44B9-8A92-8A073543062D}" srcOrd="0" destOrd="0" presId="urn:microsoft.com/office/officeart/2005/8/layout/chevron2"/>
    <dgm:cxn modelId="{4E9A23CF-B0E5-4EC0-AF64-BA48F15D2808}" type="presParOf" srcId="{5655B550-864A-44B9-8A92-8A073543062D}" destId="{140FCBF6-9E9C-4879-B42E-22DD7A1C55B7}" srcOrd="0" destOrd="0" presId="urn:microsoft.com/office/officeart/2005/8/layout/chevron2"/>
    <dgm:cxn modelId="{AECAB7FB-D31B-4974-8C37-5F229078F26B}" type="presParOf" srcId="{5655B550-864A-44B9-8A92-8A073543062D}" destId="{25DB9F62-4BBF-42DA-BA76-9B4F4DEDE3B9}" srcOrd="1" destOrd="0" presId="urn:microsoft.com/office/officeart/2005/8/layout/chevron2"/>
    <dgm:cxn modelId="{5D4D146F-41F5-442E-A3B0-9770EDF218DF}" type="presParOf" srcId="{EDEE1293-36A5-4740-AE45-2E6C2C9DEBC9}" destId="{7913B068-04EE-40C9-9DC4-ECA11A3D2BA6}" srcOrd="1" destOrd="0" presId="urn:microsoft.com/office/officeart/2005/8/layout/chevron2"/>
    <dgm:cxn modelId="{4D68F9E6-DD28-434F-9ABE-17E02F669BD4}" type="presParOf" srcId="{EDEE1293-36A5-4740-AE45-2E6C2C9DEBC9}" destId="{8047D125-E025-437F-82F8-D5C4386A84B5}" srcOrd="2" destOrd="0" presId="urn:microsoft.com/office/officeart/2005/8/layout/chevron2"/>
    <dgm:cxn modelId="{228EFFB2-BA79-4F1C-B57E-27F92A5768E7}" type="presParOf" srcId="{8047D125-E025-437F-82F8-D5C4386A84B5}" destId="{638028A9-A836-4DE8-A88D-C9693E73F2D0}" srcOrd="0" destOrd="0" presId="urn:microsoft.com/office/officeart/2005/8/layout/chevron2"/>
    <dgm:cxn modelId="{8DFF45BB-D895-4CED-8CA3-AF59C6F13D93}" type="presParOf" srcId="{8047D125-E025-437F-82F8-D5C4386A84B5}" destId="{DAE98619-7D98-45CA-B83E-7BA93D4FA791}" srcOrd="1" destOrd="0" presId="urn:microsoft.com/office/officeart/2005/8/layout/chevron2"/>
    <dgm:cxn modelId="{AE387F8C-44A1-4B17-8989-81B2AE0D6027}" type="presParOf" srcId="{EDEE1293-36A5-4740-AE45-2E6C2C9DEBC9}" destId="{32098AB9-1522-457B-84F7-F9FF13807498}" srcOrd="3" destOrd="0" presId="urn:microsoft.com/office/officeart/2005/8/layout/chevron2"/>
    <dgm:cxn modelId="{B7D2B2AA-8096-4306-93E9-BAF0BD1F51E8}" type="presParOf" srcId="{EDEE1293-36A5-4740-AE45-2E6C2C9DEBC9}" destId="{4D876952-E43F-476E-B4BD-BBC2F2C3E7EC}" srcOrd="4" destOrd="0" presId="urn:microsoft.com/office/officeart/2005/8/layout/chevron2"/>
    <dgm:cxn modelId="{F99D4351-A48F-4A51-8D95-DA7388403ACD}" type="presParOf" srcId="{4D876952-E43F-476E-B4BD-BBC2F2C3E7EC}" destId="{49535846-51A2-4368-B45D-EA5EAD26773A}" srcOrd="0" destOrd="0" presId="urn:microsoft.com/office/officeart/2005/8/layout/chevron2"/>
    <dgm:cxn modelId="{5D910A46-126D-4A9D-ADF4-A699A16536AD}" type="presParOf" srcId="{4D876952-E43F-476E-B4BD-BBC2F2C3E7EC}" destId="{0A8D86B5-B12E-4CE3-8CC9-1687A461CE63}" srcOrd="1" destOrd="0" presId="urn:microsoft.com/office/officeart/2005/8/layout/chevro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22453D0-1A1A-459C-B827-1C8FA36E09E4}" type="doc">
      <dgm:prSet loTypeId="urn:microsoft.com/office/officeart/2005/8/layout/hList9" loCatId="list" qsTypeId="urn:microsoft.com/office/officeart/2005/8/quickstyle/simple1" qsCatId="simple" csTypeId="urn:microsoft.com/office/officeart/2005/8/colors/accent1_2" csCatId="accent1" phldr="1"/>
      <dgm:spPr/>
      <dgm:t>
        <a:bodyPr/>
        <a:lstStyle/>
        <a:p>
          <a:endParaRPr lang="en-US"/>
        </a:p>
      </dgm:t>
    </dgm:pt>
    <dgm:pt modelId="{9CAA683B-666A-4671-842E-ACDF1E5490A7}">
      <dgm:prSet phldrT="[Text]"/>
      <dgm:spPr/>
      <dgm:t>
        <a:bodyPr/>
        <a:lstStyle/>
        <a:p>
          <a:r>
            <a:rPr lang="en-US" dirty="0" smtClean="0"/>
            <a:t>Site Description</a:t>
          </a:r>
          <a:endParaRPr lang="en-US" dirty="0"/>
        </a:p>
      </dgm:t>
    </dgm:pt>
    <dgm:pt modelId="{B4EBC2B6-B323-4DA1-91D0-003C9CE15778}" type="parTrans" cxnId="{BF117117-E11A-4CB0-A07E-048972455D47}">
      <dgm:prSet/>
      <dgm:spPr/>
      <dgm:t>
        <a:bodyPr/>
        <a:lstStyle/>
        <a:p>
          <a:endParaRPr lang="en-US"/>
        </a:p>
      </dgm:t>
    </dgm:pt>
    <dgm:pt modelId="{C7BD3ED4-4047-42AC-99F4-0E291B25A88E}" type="sibTrans" cxnId="{BF117117-E11A-4CB0-A07E-048972455D47}">
      <dgm:prSet/>
      <dgm:spPr/>
      <dgm:t>
        <a:bodyPr/>
        <a:lstStyle/>
        <a:p>
          <a:endParaRPr lang="en-US"/>
        </a:p>
      </dgm:t>
    </dgm:pt>
    <dgm:pt modelId="{EC9E00CB-038A-48A9-A3E0-F7611FFF3ABC}">
      <dgm:prSet phldrT="[Text]"/>
      <dgm:spPr/>
      <dgm:t>
        <a:bodyPr/>
        <a:lstStyle/>
        <a:p>
          <a:r>
            <a:rPr lang="en-US" dirty="0" smtClean="0"/>
            <a:t>Structure Type: </a:t>
          </a:r>
          <a:endParaRPr lang="en-US" dirty="0"/>
        </a:p>
      </dgm:t>
    </dgm:pt>
    <dgm:pt modelId="{C4A94131-9059-44AA-961B-2338D544E928}" type="parTrans" cxnId="{A5FC1F54-28FC-415D-B582-76CE99272451}">
      <dgm:prSet/>
      <dgm:spPr/>
      <dgm:t>
        <a:bodyPr/>
        <a:lstStyle/>
        <a:p>
          <a:endParaRPr lang="en-US"/>
        </a:p>
      </dgm:t>
    </dgm:pt>
    <dgm:pt modelId="{EE30ACC3-676F-4902-9960-F8E7DDF11878}" type="sibTrans" cxnId="{A5FC1F54-28FC-415D-B582-76CE99272451}">
      <dgm:prSet/>
      <dgm:spPr/>
      <dgm:t>
        <a:bodyPr/>
        <a:lstStyle/>
        <a:p>
          <a:endParaRPr lang="en-US"/>
        </a:p>
      </dgm:t>
    </dgm:pt>
    <dgm:pt modelId="{E309E026-E6A9-4395-9D17-554C823C80AC}">
      <dgm:prSet phldrT="[Text]"/>
      <dgm:spPr/>
      <dgm:t>
        <a:bodyPr/>
        <a:lstStyle/>
        <a:p>
          <a:r>
            <a:rPr lang="en-US" dirty="0" smtClean="0"/>
            <a:t>Site Description:</a:t>
          </a:r>
          <a:endParaRPr lang="en-US" dirty="0"/>
        </a:p>
      </dgm:t>
    </dgm:pt>
    <dgm:pt modelId="{2D39BCB5-224D-477E-A12E-1EFB7405ACC7}" type="parTrans" cxnId="{33452BE3-14B0-455B-97E6-8942C61164EC}">
      <dgm:prSet/>
      <dgm:spPr/>
      <dgm:t>
        <a:bodyPr/>
        <a:lstStyle/>
        <a:p>
          <a:endParaRPr lang="en-US"/>
        </a:p>
      </dgm:t>
    </dgm:pt>
    <dgm:pt modelId="{2734CF7F-8698-4AEC-9FE7-D460A67F49E4}" type="sibTrans" cxnId="{33452BE3-14B0-455B-97E6-8942C61164EC}">
      <dgm:prSet/>
      <dgm:spPr/>
      <dgm:t>
        <a:bodyPr/>
        <a:lstStyle/>
        <a:p>
          <a:endParaRPr lang="en-US"/>
        </a:p>
      </dgm:t>
    </dgm:pt>
    <dgm:pt modelId="{2C1FB625-92AC-4B94-88FA-79D9FA091283}" type="pres">
      <dgm:prSet presAssocID="{C22453D0-1A1A-459C-B827-1C8FA36E09E4}" presName="list" presStyleCnt="0">
        <dgm:presLayoutVars>
          <dgm:dir/>
          <dgm:animLvl val="lvl"/>
        </dgm:presLayoutVars>
      </dgm:prSet>
      <dgm:spPr/>
      <dgm:t>
        <a:bodyPr/>
        <a:lstStyle/>
        <a:p>
          <a:endParaRPr lang="en-US"/>
        </a:p>
      </dgm:t>
    </dgm:pt>
    <dgm:pt modelId="{7ED8776E-1F93-4170-A404-460673C3B4EA}" type="pres">
      <dgm:prSet presAssocID="{9CAA683B-666A-4671-842E-ACDF1E5490A7}" presName="posSpace" presStyleCnt="0"/>
      <dgm:spPr/>
    </dgm:pt>
    <dgm:pt modelId="{9462BA03-6E25-476B-8321-5C3EA38446B3}" type="pres">
      <dgm:prSet presAssocID="{9CAA683B-666A-4671-842E-ACDF1E5490A7}" presName="vertFlow" presStyleCnt="0"/>
      <dgm:spPr/>
    </dgm:pt>
    <dgm:pt modelId="{1B44EA67-937D-4972-9D29-190D042ED09B}" type="pres">
      <dgm:prSet presAssocID="{9CAA683B-666A-4671-842E-ACDF1E5490A7}" presName="topSpace" presStyleCnt="0"/>
      <dgm:spPr/>
    </dgm:pt>
    <dgm:pt modelId="{F2BCA36A-C612-49B8-81BE-660C96532B61}" type="pres">
      <dgm:prSet presAssocID="{9CAA683B-666A-4671-842E-ACDF1E5490A7}" presName="firstComp" presStyleCnt="0"/>
      <dgm:spPr/>
    </dgm:pt>
    <dgm:pt modelId="{A2EA5438-AEB0-4E23-A906-8711E7A70386}" type="pres">
      <dgm:prSet presAssocID="{9CAA683B-666A-4671-842E-ACDF1E5490A7}" presName="firstChild" presStyleLbl="bgAccFollowNode1" presStyleIdx="0" presStyleCnt="2"/>
      <dgm:spPr/>
      <dgm:t>
        <a:bodyPr/>
        <a:lstStyle/>
        <a:p>
          <a:endParaRPr lang="en-US"/>
        </a:p>
      </dgm:t>
    </dgm:pt>
    <dgm:pt modelId="{19A86CC5-36D8-4EDA-B2D3-CDD39CADEE13}" type="pres">
      <dgm:prSet presAssocID="{9CAA683B-666A-4671-842E-ACDF1E5490A7}" presName="firstChildTx" presStyleLbl="bgAccFollowNode1" presStyleIdx="0" presStyleCnt="2">
        <dgm:presLayoutVars>
          <dgm:bulletEnabled val="1"/>
        </dgm:presLayoutVars>
      </dgm:prSet>
      <dgm:spPr/>
      <dgm:t>
        <a:bodyPr/>
        <a:lstStyle/>
        <a:p>
          <a:endParaRPr lang="en-US"/>
        </a:p>
      </dgm:t>
    </dgm:pt>
    <dgm:pt modelId="{4C8496E8-8924-4DC0-9511-CE115ACB918F}" type="pres">
      <dgm:prSet presAssocID="{E309E026-E6A9-4395-9D17-554C823C80AC}" presName="comp" presStyleCnt="0"/>
      <dgm:spPr/>
    </dgm:pt>
    <dgm:pt modelId="{40CF405A-BFB8-47F8-B486-D12BF9649E88}" type="pres">
      <dgm:prSet presAssocID="{E309E026-E6A9-4395-9D17-554C823C80AC}" presName="child" presStyleLbl="bgAccFollowNode1" presStyleIdx="1" presStyleCnt="2"/>
      <dgm:spPr/>
      <dgm:t>
        <a:bodyPr/>
        <a:lstStyle/>
        <a:p>
          <a:endParaRPr lang="en-US"/>
        </a:p>
      </dgm:t>
    </dgm:pt>
    <dgm:pt modelId="{32CCACAC-54C5-40F6-94EF-C5722ED49A62}" type="pres">
      <dgm:prSet presAssocID="{E309E026-E6A9-4395-9D17-554C823C80AC}" presName="childTx" presStyleLbl="bgAccFollowNode1" presStyleIdx="1" presStyleCnt="2">
        <dgm:presLayoutVars>
          <dgm:bulletEnabled val="1"/>
        </dgm:presLayoutVars>
      </dgm:prSet>
      <dgm:spPr/>
      <dgm:t>
        <a:bodyPr/>
        <a:lstStyle/>
        <a:p>
          <a:endParaRPr lang="en-US"/>
        </a:p>
      </dgm:t>
    </dgm:pt>
    <dgm:pt modelId="{ED312225-E175-4973-968F-544992A007F1}" type="pres">
      <dgm:prSet presAssocID="{9CAA683B-666A-4671-842E-ACDF1E5490A7}" presName="negSpace" presStyleCnt="0"/>
      <dgm:spPr/>
    </dgm:pt>
    <dgm:pt modelId="{2878CAB9-BD4B-455B-9352-7ECA803829BB}" type="pres">
      <dgm:prSet presAssocID="{9CAA683B-666A-4671-842E-ACDF1E5490A7}" presName="circle" presStyleLbl="node1" presStyleIdx="0" presStyleCnt="1"/>
      <dgm:spPr/>
      <dgm:t>
        <a:bodyPr/>
        <a:lstStyle/>
        <a:p>
          <a:endParaRPr lang="en-US"/>
        </a:p>
      </dgm:t>
    </dgm:pt>
  </dgm:ptLst>
  <dgm:cxnLst>
    <dgm:cxn modelId="{A5FC1F54-28FC-415D-B582-76CE99272451}" srcId="{9CAA683B-666A-4671-842E-ACDF1E5490A7}" destId="{EC9E00CB-038A-48A9-A3E0-F7611FFF3ABC}" srcOrd="0" destOrd="0" parTransId="{C4A94131-9059-44AA-961B-2338D544E928}" sibTransId="{EE30ACC3-676F-4902-9960-F8E7DDF11878}"/>
    <dgm:cxn modelId="{1B683373-AD59-4AFC-B287-69C36749FCD8}" type="presOf" srcId="{E309E026-E6A9-4395-9D17-554C823C80AC}" destId="{40CF405A-BFB8-47F8-B486-D12BF9649E88}" srcOrd="0" destOrd="0" presId="urn:microsoft.com/office/officeart/2005/8/layout/hList9"/>
    <dgm:cxn modelId="{F4C3274B-AAD8-4EE3-A37B-4417B0237A18}" type="presOf" srcId="{C22453D0-1A1A-459C-B827-1C8FA36E09E4}" destId="{2C1FB625-92AC-4B94-88FA-79D9FA091283}" srcOrd="0" destOrd="0" presId="urn:microsoft.com/office/officeart/2005/8/layout/hList9"/>
    <dgm:cxn modelId="{C893E3EF-33BD-4E0B-A4F2-1BDBE2B52165}" type="presOf" srcId="{EC9E00CB-038A-48A9-A3E0-F7611FFF3ABC}" destId="{19A86CC5-36D8-4EDA-B2D3-CDD39CADEE13}" srcOrd="1" destOrd="0" presId="urn:microsoft.com/office/officeart/2005/8/layout/hList9"/>
    <dgm:cxn modelId="{33452BE3-14B0-455B-97E6-8942C61164EC}" srcId="{9CAA683B-666A-4671-842E-ACDF1E5490A7}" destId="{E309E026-E6A9-4395-9D17-554C823C80AC}" srcOrd="1" destOrd="0" parTransId="{2D39BCB5-224D-477E-A12E-1EFB7405ACC7}" sibTransId="{2734CF7F-8698-4AEC-9FE7-D460A67F49E4}"/>
    <dgm:cxn modelId="{0687B03D-18AF-4391-B07B-4513E7A9D64A}" type="presOf" srcId="{E309E026-E6A9-4395-9D17-554C823C80AC}" destId="{32CCACAC-54C5-40F6-94EF-C5722ED49A62}" srcOrd="1" destOrd="0" presId="urn:microsoft.com/office/officeart/2005/8/layout/hList9"/>
    <dgm:cxn modelId="{BF117117-E11A-4CB0-A07E-048972455D47}" srcId="{C22453D0-1A1A-459C-B827-1C8FA36E09E4}" destId="{9CAA683B-666A-4671-842E-ACDF1E5490A7}" srcOrd="0" destOrd="0" parTransId="{B4EBC2B6-B323-4DA1-91D0-003C9CE15778}" sibTransId="{C7BD3ED4-4047-42AC-99F4-0E291B25A88E}"/>
    <dgm:cxn modelId="{906E8228-8E46-4E8D-BA51-4BBC3888F49F}" type="presOf" srcId="{9CAA683B-666A-4671-842E-ACDF1E5490A7}" destId="{2878CAB9-BD4B-455B-9352-7ECA803829BB}" srcOrd="0" destOrd="0" presId="urn:microsoft.com/office/officeart/2005/8/layout/hList9"/>
    <dgm:cxn modelId="{09B1B64B-35DA-4F9F-87B6-9F00D24E9F83}" type="presOf" srcId="{EC9E00CB-038A-48A9-A3E0-F7611FFF3ABC}" destId="{A2EA5438-AEB0-4E23-A906-8711E7A70386}" srcOrd="0" destOrd="0" presId="urn:microsoft.com/office/officeart/2005/8/layout/hList9"/>
    <dgm:cxn modelId="{977ADFCA-7099-49F2-BB12-8D88A4F5EDFE}" type="presParOf" srcId="{2C1FB625-92AC-4B94-88FA-79D9FA091283}" destId="{7ED8776E-1F93-4170-A404-460673C3B4EA}" srcOrd="0" destOrd="0" presId="urn:microsoft.com/office/officeart/2005/8/layout/hList9"/>
    <dgm:cxn modelId="{D359E0B8-2903-4C5A-A0F7-315CF8DC8F04}" type="presParOf" srcId="{2C1FB625-92AC-4B94-88FA-79D9FA091283}" destId="{9462BA03-6E25-476B-8321-5C3EA38446B3}" srcOrd="1" destOrd="0" presId="urn:microsoft.com/office/officeart/2005/8/layout/hList9"/>
    <dgm:cxn modelId="{DE14E12E-FB9A-41B3-9CAD-9FDC1395C45E}" type="presParOf" srcId="{9462BA03-6E25-476B-8321-5C3EA38446B3}" destId="{1B44EA67-937D-4972-9D29-190D042ED09B}" srcOrd="0" destOrd="0" presId="urn:microsoft.com/office/officeart/2005/8/layout/hList9"/>
    <dgm:cxn modelId="{19E5A833-13D4-4C5C-B2DC-FA1512B4E9BB}" type="presParOf" srcId="{9462BA03-6E25-476B-8321-5C3EA38446B3}" destId="{F2BCA36A-C612-49B8-81BE-660C96532B61}" srcOrd="1" destOrd="0" presId="urn:microsoft.com/office/officeart/2005/8/layout/hList9"/>
    <dgm:cxn modelId="{37D490BE-A95E-4E22-AF06-E37C680855E9}" type="presParOf" srcId="{F2BCA36A-C612-49B8-81BE-660C96532B61}" destId="{A2EA5438-AEB0-4E23-A906-8711E7A70386}" srcOrd="0" destOrd="0" presId="urn:microsoft.com/office/officeart/2005/8/layout/hList9"/>
    <dgm:cxn modelId="{CA702C2E-FBCB-4BE2-9F3D-F653E8F4F787}" type="presParOf" srcId="{F2BCA36A-C612-49B8-81BE-660C96532B61}" destId="{19A86CC5-36D8-4EDA-B2D3-CDD39CADEE13}" srcOrd="1" destOrd="0" presId="urn:microsoft.com/office/officeart/2005/8/layout/hList9"/>
    <dgm:cxn modelId="{0B7AD9FC-C401-4045-A7CA-C1DBBB8C377C}" type="presParOf" srcId="{9462BA03-6E25-476B-8321-5C3EA38446B3}" destId="{4C8496E8-8924-4DC0-9511-CE115ACB918F}" srcOrd="2" destOrd="0" presId="urn:microsoft.com/office/officeart/2005/8/layout/hList9"/>
    <dgm:cxn modelId="{9A6598E9-681A-47A2-A397-FF8DE7F777A8}" type="presParOf" srcId="{4C8496E8-8924-4DC0-9511-CE115ACB918F}" destId="{40CF405A-BFB8-47F8-B486-D12BF9649E88}" srcOrd="0" destOrd="0" presId="urn:microsoft.com/office/officeart/2005/8/layout/hList9"/>
    <dgm:cxn modelId="{711A3646-39FF-4938-807B-D62266A1C78C}" type="presParOf" srcId="{4C8496E8-8924-4DC0-9511-CE115ACB918F}" destId="{32CCACAC-54C5-40F6-94EF-C5722ED49A62}" srcOrd="1" destOrd="0" presId="urn:microsoft.com/office/officeart/2005/8/layout/hList9"/>
    <dgm:cxn modelId="{0EF2065A-C950-4A47-9350-8264560D4F77}" type="presParOf" srcId="{2C1FB625-92AC-4B94-88FA-79D9FA091283}" destId="{ED312225-E175-4973-968F-544992A007F1}" srcOrd="2" destOrd="0" presId="urn:microsoft.com/office/officeart/2005/8/layout/hList9"/>
    <dgm:cxn modelId="{3521B236-5BA4-49AA-B8CB-E811A21516C9}" type="presParOf" srcId="{2C1FB625-92AC-4B94-88FA-79D9FA091283}" destId="{2878CAB9-BD4B-455B-9352-7ECA803829BB}" srcOrd="3" destOrd="0" presId="urn:microsoft.com/office/officeart/2005/8/layout/hList9"/>
  </dgm:cxnLst>
  <dgm:bg/>
  <dgm:whole/>
  <dgm:extLst>
    <a:ext uri="http://schemas.microsoft.com/office/drawing/2008/diagram">
      <dsp:dataModelExt xmlns:dsp="http://schemas.microsoft.com/office/drawing/2008/diagram" xmlns=""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22453D0-1A1A-459C-B827-1C8FA36E09E4}" type="doc">
      <dgm:prSet loTypeId="urn:microsoft.com/office/officeart/2005/8/layout/hList9" loCatId="list" qsTypeId="urn:microsoft.com/office/officeart/2005/8/quickstyle/simple1" qsCatId="simple" csTypeId="urn:microsoft.com/office/officeart/2005/8/colors/accent2_2" csCatId="accent2" phldr="1"/>
      <dgm:spPr/>
      <dgm:t>
        <a:bodyPr/>
        <a:lstStyle/>
        <a:p>
          <a:endParaRPr lang="en-US"/>
        </a:p>
      </dgm:t>
    </dgm:pt>
    <dgm:pt modelId="{9CAA683B-666A-4671-842E-ACDF1E5490A7}">
      <dgm:prSet phldrT="[Text]"/>
      <dgm:spPr/>
      <dgm:t>
        <a:bodyPr/>
        <a:lstStyle/>
        <a:p>
          <a:r>
            <a:rPr lang="en-US" dirty="0" smtClean="0"/>
            <a:t>Site Verification</a:t>
          </a:r>
          <a:endParaRPr lang="en-US" dirty="0"/>
        </a:p>
      </dgm:t>
    </dgm:pt>
    <dgm:pt modelId="{B4EBC2B6-B323-4DA1-91D0-003C9CE15778}" type="parTrans" cxnId="{BF117117-E11A-4CB0-A07E-048972455D47}">
      <dgm:prSet/>
      <dgm:spPr/>
      <dgm:t>
        <a:bodyPr/>
        <a:lstStyle/>
        <a:p>
          <a:endParaRPr lang="en-US"/>
        </a:p>
      </dgm:t>
    </dgm:pt>
    <dgm:pt modelId="{C7BD3ED4-4047-42AC-99F4-0E291B25A88E}" type="sibTrans" cxnId="{BF117117-E11A-4CB0-A07E-048972455D47}">
      <dgm:prSet/>
      <dgm:spPr/>
      <dgm:t>
        <a:bodyPr/>
        <a:lstStyle/>
        <a:p>
          <a:endParaRPr lang="en-US"/>
        </a:p>
      </dgm:t>
    </dgm:pt>
    <dgm:pt modelId="{EC9E00CB-038A-48A9-A3E0-F7611FFF3ABC}">
      <dgm:prSet phldrT="[Text]"/>
      <dgm:spPr/>
      <dgm:t>
        <a:bodyPr/>
        <a:lstStyle/>
        <a:p>
          <a:r>
            <a:rPr lang="en-US" dirty="0" smtClean="0"/>
            <a:t>Is this a prehistoric site?</a:t>
          </a:r>
          <a:endParaRPr lang="en-US" dirty="0"/>
        </a:p>
      </dgm:t>
    </dgm:pt>
    <dgm:pt modelId="{C4A94131-9059-44AA-961B-2338D544E928}" type="parTrans" cxnId="{A5FC1F54-28FC-415D-B582-76CE99272451}">
      <dgm:prSet/>
      <dgm:spPr/>
      <dgm:t>
        <a:bodyPr/>
        <a:lstStyle/>
        <a:p>
          <a:endParaRPr lang="en-US"/>
        </a:p>
      </dgm:t>
    </dgm:pt>
    <dgm:pt modelId="{EE30ACC3-676F-4902-9960-F8E7DDF11878}" type="sibTrans" cxnId="{A5FC1F54-28FC-415D-B582-76CE99272451}">
      <dgm:prSet/>
      <dgm:spPr/>
      <dgm:t>
        <a:bodyPr/>
        <a:lstStyle/>
        <a:p>
          <a:endParaRPr lang="en-US"/>
        </a:p>
      </dgm:t>
    </dgm:pt>
    <dgm:pt modelId="{E309E026-E6A9-4395-9D17-554C823C80AC}">
      <dgm:prSet phldrT="[Text]"/>
      <dgm:spPr/>
      <dgm:t>
        <a:bodyPr/>
        <a:lstStyle/>
        <a:p>
          <a:r>
            <a:rPr lang="en-US" dirty="0" smtClean="0"/>
            <a:t>Confidence of assessment?</a:t>
          </a:r>
          <a:endParaRPr lang="en-US" dirty="0"/>
        </a:p>
      </dgm:t>
    </dgm:pt>
    <dgm:pt modelId="{2D39BCB5-224D-477E-A12E-1EFB7405ACC7}" type="parTrans" cxnId="{33452BE3-14B0-455B-97E6-8942C61164EC}">
      <dgm:prSet/>
      <dgm:spPr/>
      <dgm:t>
        <a:bodyPr/>
        <a:lstStyle/>
        <a:p>
          <a:endParaRPr lang="en-US"/>
        </a:p>
      </dgm:t>
    </dgm:pt>
    <dgm:pt modelId="{2734CF7F-8698-4AEC-9FE7-D460A67F49E4}" type="sibTrans" cxnId="{33452BE3-14B0-455B-97E6-8942C61164EC}">
      <dgm:prSet/>
      <dgm:spPr/>
      <dgm:t>
        <a:bodyPr/>
        <a:lstStyle/>
        <a:p>
          <a:endParaRPr lang="en-US"/>
        </a:p>
      </dgm:t>
    </dgm:pt>
    <dgm:pt modelId="{2C1FB625-92AC-4B94-88FA-79D9FA091283}" type="pres">
      <dgm:prSet presAssocID="{C22453D0-1A1A-459C-B827-1C8FA36E09E4}" presName="list" presStyleCnt="0">
        <dgm:presLayoutVars>
          <dgm:dir/>
          <dgm:animLvl val="lvl"/>
        </dgm:presLayoutVars>
      </dgm:prSet>
      <dgm:spPr/>
      <dgm:t>
        <a:bodyPr/>
        <a:lstStyle/>
        <a:p>
          <a:endParaRPr lang="en-US"/>
        </a:p>
      </dgm:t>
    </dgm:pt>
    <dgm:pt modelId="{7ED8776E-1F93-4170-A404-460673C3B4EA}" type="pres">
      <dgm:prSet presAssocID="{9CAA683B-666A-4671-842E-ACDF1E5490A7}" presName="posSpace" presStyleCnt="0"/>
      <dgm:spPr/>
    </dgm:pt>
    <dgm:pt modelId="{9462BA03-6E25-476B-8321-5C3EA38446B3}" type="pres">
      <dgm:prSet presAssocID="{9CAA683B-666A-4671-842E-ACDF1E5490A7}" presName="vertFlow" presStyleCnt="0"/>
      <dgm:spPr/>
    </dgm:pt>
    <dgm:pt modelId="{1B44EA67-937D-4972-9D29-190D042ED09B}" type="pres">
      <dgm:prSet presAssocID="{9CAA683B-666A-4671-842E-ACDF1E5490A7}" presName="topSpace" presStyleCnt="0"/>
      <dgm:spPr/>
    </dgm:pt>
    <dgm:pt modelId="{F2BCA36A-C612-49B8-81BE-660C96532B61}" type="pres">
      <dgm:prSet presAssocID="{9CAA683B-666A-4671-842E-ACDF1E5490A7}" presName="firstComp" presStyleCnt="0"/>
      <dgm:spPr/>
    </dgm:pt>
    <dgm:pt modelId="{A2EA5438-AEB0-4E23-A906-8711E7A70386}" type="pres">
      <dgm:prSet presAssocID="{9CAA683B-666A-4671-842E-ACDF1E5490A7}" presName="firstChild" presStyleLbl="bgAccFollowNode1" presStyleIdx="0" presStyleCnt="2"/>
      <dgm:spPr/>
      <dgm:t>
        <a:bodyPr/>
        <a:lstStyle/>
        <a:p>
          <a:endParaRPr lang="en-US"/>
        </a:p>
      </dgm:t>
    </dgm:pt>
    <dgm:pt modelId="{19A86CC5-36D8-4EDA-B2D3-CDD39CADEE13}" type="pres">
      <dgm:prSet presAssocID="{9CAA683B-666A-4671-842E-ACDF1E5490A7}" presName="firstChildTx" presStyleLbl="bgAccFollowNode1" presStyleIdx="0" presStyleCnt="2">
        <dgm:presLayoutVars>
          <dgm:bulletEnabled val="1"/>
        </dgm:presLayoutVars>
      </dgm:prSet>
      <dgm:spPr/>
      <dgm:t>
        <a:bodyPr/>
        <a:lstStyle/>
        <a:p>
          <a:endParaRPr lang="en-US"/>
        </a:p>
      </dgm:t>
    </dgm:pt>
    <dgm:pt modelId="{4C8496E8-8924-4DC0-9511-CE115ACB918F}" type="pres">
      <dgm:prSet presAssocID="{E309E026-E6A9-4395-9D17-554C823C80AC}" presName="comp" presStyleCnt="0"/>
      <dgm:spPr/>
    </dgm:pt>
    <dgm:pt modelId="{40CF405A-BFB8-47F8-B486-D12BF9649E88}" type="pres">
      <dgm:prSet presAssocID="{E309E026-E6A9-4395-9D17-554C823C80AC}" presName="child" presStyleLbl="bgAccFollowNode1" presStyleIdx="1" presStyleCnt="2"/>
      <dgm:spPr/>
      <dgm:t>
        <a:bodyPr/>
        <a:lstStyle/>
        <a:p>
          <a:endParaRPr lang="en-US"/>
        </a:p>
      </dgm:t>
    </dgm:pt>
    <dgm:pt modelId="{32CCACAC-54C5-40F6-94EF-C5722ED49A62}" type="pres">
      <dgm:prSet presAssocID="{E309E026-E6A9-4395-9D17-554C823C80AC}" presName="childTx" presStyleLbl="bgAccFollowNode1" presStyleIdx="1" presStyleCnt="2">
        <dgm:presLayoutVars>
          <dgm:bulletEnabled val="1"/>
        </dgm:presLayoutVars>
      </dgm:prSet>
      <dgm:spPr/>
      <dgm:t>
        <a:bodyPr/>
        <a:lstStyle/>
        <a:p>
          <a:endParaRPr lang="en-US"/>
        </a:p>
      </dgm:t>
    </dgm:pt>
    <dgm:pt modelId="{ED312225-E175-4973-968F-544992A007F1}" type="pres">
      <dgm:prSet presAssocID="{9CAA683B-666A-4671-842E-ACDF1E5490A7}" presName="negSpace" presStyleCnt="0"/>
      <dgm:spPr/>
    </dgm:pt>
    <dgm:pt modelId="{2878CAB9-BD4B-455B-9352-7ECA803829BB}" type="pres">
      <dgm:prSet presAssocID="{9CAA683B-666A-4671-842E-ACDF1E5490A7}" presName="circle" presStyleLbl="node1" presStyleIdx="0" presStyleCnt="1"/>
      <dgm:spPr/>
      <dgm:t>
        <a:bodyPr/>
        <a:lstStyle/>
        <a:p>
          <a:endParaRPr lang="en-US"/>
        </a:p>
      </dgm:t>
    </dgm:pt>
  </dgm:ptLst>
  <dgm:cxnLst>
    <dgm:cxn modelId="{D5841A71-28FF-449A-9D01-AF57981991EA}" type="presOf" srcId="{EC9E00CB-038A-48A9-A3E0-F7611FFF3ABC}" destId="{A2EA5438-AEB0-4E23-A906-8711E7A70386}" srcOrd="0" destOrd="0" presId="urn:microsoft.com/office/officeart/2005/8/layout/hList9"/>
    <dgm:cxn modelId="{A5FC1F54-28FC-415D-B582-76CE99272451}" srcId="{9CAA683B-666A-4671-842E-ACDF1E5490A7}" destId="{EC9E00CB-038A-48A9-A3E0-F7611FFF3ABC}" srcOrd="0" destOrd="0" parTransId="{C4A94131-9059-44AA-961B-2338D544E928}" sibTransId="{EE30ACC3-676F-4902-9960-F8E7DDF11878}"/>
    <dgm:cxn modelId="{6FAD5E9E-C127-43C6-ABD6-0FEAA005125C}" type="presOf" srcId="{9CAA683B-666A-4671-842E-ACDF1E5490A7}" destId="{2878CAB9-BD4B-455B-9352-7ECA803829BB}" srcOrd="0" destOrd="0" presId="urn:microsoft.com/office/officeart/2005/8/layout/hList9"/>
    <dgm:cxn modelId="{309069FA-6433-4A5E-B01B-46A085EE084B}" type="presOf" srcId="{EC9E00CB-038A-48A9-A3E0-F7611FFF3ABC}" destId="{19A86CC5-36D8-4EDA-B2D3-CDD39CADEE13}" srcOrd="1" destOrd="0" presId="urn:microsoft.com/office/officeart/2005/8/layout/hList9"/>
    <dgm:cxn modelId="{33452BE3-14B0-455B-97E6-8942C61164EC}" srcId="{9CAA683B-666A-4671-842E-ACDF1E5490A7}" destId="{E309E026-E6A9-4395-9D17-554C823C80AC}" srcOrd="1" destOrd="0" parTransId="{2D39BCB5-224D-477E-A12E-1EFB7405ACC7}" sibTransId="{2734CF7F-8698-4AEC-9FE7-D460A67F49E4}"/>
    <dgm:cxn modelId="{6540FB02-D93B-4EA5-AE86-A06BB6DABA34}" type="presOf" srcId="{C22453D0-1A1A-459C-B827-1C8FA36E09E4}" destId="{2C1FB625-92AC-4B94-88FA-79D9FA091283}" srcOrd="0" destOrd="0" presId="urn:microsoft.com/office/officeart/2005/8/layout/hList9"/>
    <dgm:cxn modelId="{94CA0DBA-380D-4F10-AD94-A477211ADCF0}" type="presOf" srcId="{E309E026-E6A9-4395-9D17-554C823C80AC}" destId="{32CCACAC-54C5-40F6-94EF-C5722ED49A62}" srcOrd="1" destOrd="0" presId="urn:microsoft.com/office/officeart/2005/8/layout/hList9"/>
    <dgm:cxn modelId="{BF117117-E11A-4CB0-A07E-048972455D47}" srcId="{C22453D0-1A1A-459C-B827-1C8FA36E09E4}" destId="{9CAA683B-666A-4671-842E-ACDF1E5490A7}" srcOrd="0" destOrd="0" parTransId="{B4EBC2B6-B323-4DA1-91D0-003C9CE15778}" sibTransId="{C7BD3ED4-4047-42AC-99F4-0E291B25A88E}"/>
    <dgm:cxn modelId="{8FB51E4A-DB24-45C0-9A3F-8B32352694F1}" type="presOf" srcId="{E309E026-E6A9-4395-9D17-554C823C80AC}" destId="{40CF405A-BFB8-47F8-B486-D12BF9649E88}" srcOrd="0" destOrd="0" presId="urn:microsoft.com/office/officeart/2005/8/layout/hList9"/>
    <dgm:cxn modelId="{0C5D3910-320A-4A5A-8A5A-A77693B0A179}" type="presParOf" srcId="{2C1FB625-92AC-4B94-88FA-79D9FA091283}" destId="{7ED8776E-1F93-4170-A404-460673C3B4EA}" srcOrd="0" destOrd="0" presId="urn:microsoft.com/office/officeart/2005/8/layout/hList9"/>
    <dgm:cxn modelId="{11190F1A-13A9-4A5C-A5F7-A9A58E044720}" type="presParOf" srcId="{2C1FB625-92AC-4B94-88FA-79D9FA091283}" destId="{9462BA03-6E25-476B-8321-5C3EA38446B3}" srcOrd="1" destOrd="0" presId="urn:microsoft.com/office/officeart/2005/8/layout/hList9"/>
    <dgm:cxn modelId="{3AC70135-857B-4ACA-A0DF-1C9A9AD53A9D}" type="presParOf" srcId="{9462BA03-6E25-476B-8321-5C3EA38446B3}" destId="{1B44EA67-937D-4972-9D29-190D042ED09B}" srcOrd="0" destOrd="0" presId="urn:microsoft.com/office/officeart/2005/8/layout/hList9"/>
    <dgm:cxn modelId="{CFABA182-F1C1-4ACD-A8BD-EBFE6E528E79}" type="presParOf" srcId="{9462BA03-6E25-476B-8321-5C3EA38446B3}" destId="{F2BCA36A-C612-49B8-81BE-660C96532B61}" srcOrd="1" destOrd="0" presId="urn:microsoft.com/office/officeart/2005/8/layout/hList9"/>
    <dgm:cxn modelId="{B745B1F8-EDC5-4F57-871D-D2A21C9BB930}" type="presParOf" srcId="{F2BCA36A-C612-49B8-81BE-660C96532B61}" destId="{A2EA5438-AEB0-4E23-A906-8711E7A70386}" srcOrd="0" destOrd="0" presId="urn:microsoft.com/office/officeart/2005/8/layout/hList9"/>
    <dgm:cxn modelId="{94C6D2A2-B422-49F5-AC9A-C0B996234718}" type="presParOf" srcId="{F2BCA36A-C612-49B8-81BE-660C96532B61}" destId="{19A86CC5-36D8-4EDA-B2D3-CDD39CADEE13}" srcOrd="1" destOrd="0" presId="urn:microsoft.com/office/officeart/2005/8/layout/hList9"/>
    <dgm:cxn modelId="{E7C402E1-B395-4428-86FF-2C62B607CEA4}" type="presParOf" srcId="{9462BA03-6E25-476B-8321-5C3EA38446B3}" destId="{4C8496E8-8924-4DC0-9511-CE115ACB918F}" srcOrd="2" destOrd="0" presId="urn:microsoft.com/office/officeart/2005/8/layout/hList9"/>
    <dgm:cxn modelId="{AC12B24F-EBB5-4C88-B784-6D16C77B715A}" type="presParOf" srcId="{4C8496E8-8924-4DC0-9511-CE115ACB918F}" destId="{40CF405A-BFB8-47F8-B486-D12BF9649E88}" srcOrd="0" destOrd="0" presId="urn:microsoft.com/office/officeart/2005/8/layout/hList9"/>
    <dgm:cxn modelId="{631E7450-C889-46A1-9ED5-761DD4E7D740}" type="presParOf" srcId="{4C8496E8-8924-4DC0-9511-CE115ACB918F}" destId="{32CCACAC-54C5-40F6-94EF-C5722ED49A62}" srcOrd="1" destOrd="0" presId="urn:microsoft.com/office/officeart/2005/8/layout/hList9"/>
    <dgm:cxn modelId="{CCE0A226-663A-4660-A0BC-7E70A3E7F71B}" type="presParOf" srcId="{2C1FB625-92AC-4B94-88FA-79D9FA091283}" destId="{ED312225-E175-4973-968F-544992A007F1}" srcOrd="2" destOrd="0" presId="urn:microsoft.com/office/officeart/2005/8/layout/hList9"/>
    <dgm:cxn modelId="{42D165E3-5705-4708-8552-7C1F13A2BF58}" type="presParOf" srcId="{2C1FB625-92AC-4B94-88FA-79D9FA091283}" destId="{2878CAB9-BD4B-455B-9352-7ECA803829BB}" srcOrd="3" destOrd="0" presId="urn:microsoft.com/office/officeart/2005/8/layout/hList9"/>
  </dgm:cxnLst>
  <dgm:bg/>
  <dgm:whole/>
  <dgm:extLst>
    <a:ext uri="http://schemas.microsoft.com/office/drawing/2008/diagram">
      <dsp:dataModelExt xmlns:dsp="http://schemas.microsoft.com/office/drawing/2008/diagram" xmlns="" relId="rId10"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22453D0-1A1A-459C-B827-1C8FA36E09E4}" type="doc">
      <dgm:prSet loTypeId="urn:microsoft.com/office/officeart/2005/8/layout/hList9" loCatId="list" qsTypeId="urn:microsoft.com/office/officeart/2005/8/quickstyle/simple1" qsCatId="simple" csTypeId="urn:microsoft.com/office/officeart/2005/8/colors/accent3_2" csCatId="accent3" phldr="1"/>
      <dgm:spPr/>
      <dgm:t>
        <a:bodyPr/>
        <a:lstStyle/>
        <a:p>
          <a:endParaRPr lang="en-US"/>
        </a:p>
      </dgm:t>
    </dgm:pt>
    <dgm:pt modelId="{9CAA683B-666A-4671-842E-ACDF1E5490A7}">
      <dgm:prSet phldrT="[Text]"/>
      <dgm:spPr/>
      <dgm:t>
        <a:bodyPr/>
        <a:lstStyle/>
        <a:p>
          <a:r>
            <a:rPr lang="en-US" dirty="0" smtClean="0"/>
            <a:t>Ground Truthed</a:t>
          </a:r>
          <a:endParaRPr lang="en-US" dirty="0"/>
        </a:p>
      </dgm:t>
    </dgm:pt>
    <dgm:pt modelId="{B4EBC2B6-B323-4DA1-91D0-003C9CE15778}" type="parTrans" cxnId="{BF117117-E11A-4CB0-A07E-048972455D47}">
      <dgm:prSet/>
      <dgm:spPr/>
      <dgm:t>
        <a:bodyPr/>
        <a:lstStyle/>
        <a:p>
          <a:endParaRPr lang="en-US"/>
        </a:p>
      </dgm:t>
    </dgm:pt>
    <dgm:pt modelId="{C7BD3ED4-4047-42AC-99F4-0E291B25A88E}" type="sibTrans" cxnId="{BF117117-E11A-4CB0-A07E-048972455D47}">
      <dgm:prSet/>
      <dgm:spPr/>
      <dgm:t>
        <a:bodyPr/>
        <a:lstStyle/>
        <a:p>
          <a:endParaRPr lang="en-US"/>
        </a:p>
      </dgm:t>
    </dgm:pt>
    <dgm:pt modelId="{EC9E00CB-038A-48A9-A3E0-F7611FFF3ABC}">
      <dgm:prSet phldrT="[Text]"/>
      <dgm:spPr/>
      <dgm:t>
        <a:bodyPr/>
        <a:lstStyle/>
        <a:p>
          <a:r>
            <a:rPr lang="en-US" dirty="0" smtClean="0"/>
            <a:t>Is this a prehistoric site?</a:t>
          </a:r>
          <a:endParaRPr lang="en-US" dirty="0"/>
        </a:p>
      </dgm:t>
    </dgm:pt>
    <dgm:pt modelId="{C4A94131-9059-44AA-961B-2338D544E928}" type="parTrans" cxnId="{A5FC1F54-28FC-415D-B582-76CE99272451}">
      <dgm:prSet/>
      <dgm:spPr/>
      <dgm:t>
        <a:bodyPr/>
        <a:lstStyle/>
        <a:p>
          <a:endParaRPr lang="en-US"/>
        </a:p>
      </dgm:t>
    </dgm:pt>
    <dgm:pt modelId="{EE30ACC3-676F-4902-9960-F8E7DDF11878}" type="sibTrans" cxnId="{A5FC1F54-28FC-415D-B582-76CE99272451}">
      <dgm:prSet/>
      <dgm:spPr/>
      <dgm:t>
        <a:bodyPr/>
        <a:lstStyle/>
        <a:p>
          <a:endParaRPr lang="en-US"/>
        </a:p>
      </dgm:t>
    </dgm:pt>
    <dgm:pt modelId="{E309E026-E6A9-4395-9D17-554C823C80AC}">
      <dgm:prSet phldrT="[Text]"/>
      <dgm:spPr/>
      <dgm:t>
        <a:bodyPr/>
        <a:lstStyle/>
        <a:p>
          <a:r>
            <a:rPr lang="en-US" dirty="0" smtClean="0"/>
            <a:t>Upload Photo?</a:t>
          </a:r>
          <a:endParaRPr lang="en-US" dirty="0"/>
        </a:p>
      </dgm:t>
    </dgm:pt>
    <dgm:pt modelId="{2D39BCB5-224D-477E-A12E-1EFB7405ACC7}" type="parTrans" cxnId="{33452BE3-14B0-455B-97E6-8942C61164EC}">
      <dgm:prSet/>
      <dgm:spPr/>
      <dgm:t>
        <a:bodyPr/>
        <a:lstStyle/>
        <a:p>
          <a:endParaRPr lang="en-US"/>
        </a:p>
      </dgm:t>
    </dgm:pt>
    <dgm:pt modelId="{2734CF7F-8698-4AEC-9FE7-D460A67F49E4}" type="sibTrans" cxnId="{33452BE3-14B0-455B-97E6-8942C61164EC}">
      <dgm:prSet/>
      <dgm:spPr/>
      <dgm:t>
        <a:bodyPr/>
        <a:lstStyle/>
        <a:p>
          <a:endParaRPr lang="en-US"/>
        </a:p>
      </dgm:t>
    </dgm:pt>
    <dgm:pt modelId="{2C1FB625-92AC-4B94-88FA-79D9FA091283}" type="pres">
      <dgm:prSet presAssocID="{C22453D0-1A1A-459C-B827-1C8FA36E09E4}" presName="list" presStyleCnt="0">
        <dgm:presLayoutVars>
          <dgm:dir/>
          <dgm:animLvl val="lvl"/>
        </dgm:presLayoutVars>
      </dgm:prSet>
      <dgm:spPr/>
      <dgm:t>
        <a:bodyPr/>
        <a:lstStyle/>
        <a:p>
          <a:endParaRPr lang="en-US"/>
        </a:p>
      </dgm:t>
    </dgm:pt>
    <dgm:pt modelId="{7ED8776E-1F93-4170-A404-460673C3B4EA}" type="pres">
      <dgm:prSet presAssocID="{9CAA683B-666A-4671-842E-ACDF1E5490A7}" presName="posSpace" presStyleCnt="0"/>
      <dgm:spPr/>
    </dgm:pt>
    <dgm:pt modelId="{9462BA03-6E25-476B-8321-5C3EA38446B3}" type="pres">
      <dgm:prSet presAssocID="{9CAA683B-666A-4671-842E-ACDF1E5490A7}" presName="vertFlow" presStyleCnt="0"/>
      <dgm:spPr/>
    </dgm:pt>
    <dgm:pt modelId="{1B44EA67-937D-4972-9D29-190D042ED09B}" type="pres">
      <dgm:prSet presAssocID="{9CAA683B-666A-4671-842E-ACDF1E5490A7}" presName="topSpace" presStyleCnt="0"/>
      <dgm:spPr/>
    </dgm:pt>
    <dgm:pt modelId="{F2BCA36A-C612-49B8-81BE-660C96532B61}" type="pres">
      <dgm:prSet presAssocID="{9CAA683B-666A-4671-842E-ACDF1E5490A7}" presName="firstComp" presStyleCnt="0"/>
      <dgm:spPr/>
    </dgm:pt>
    <dgm:pt modelId="{A2EA5438-AEB0-4E23-A906-8711E7A70386}" type="pres">
      <dgm:prSet presAssocID="{9CAA683B-666A-4671-842E-ACDF1E5490A7}" presName="firstChild" presStyleLbl="bgAccFollowNode1" presStyleIdx="0" presStyleCnt="2"/>
      <dgm:spPr/>
      <dgm:t>
        <a:bodyPr/>
        <a:lstStyle/>
        <a:p>
          <a:endParaRPr lang="en-US"/>
        </a:p>
      </dgm:t>
    </dgm:pt>
    <dgm:pt modelId="{19A86CC5-36D8-4EDA-B2D3-CDD39CADEE13}" type="pres">
      <dgm:prSet presAssocID="{9CAA683B-666A-4671-842E-ACDF1E5490A7}" presName="firstChildTx" presStyleLbl="bgAccFollowNode1" presStyleIdx="0" presStyleCnt="2">
        <dgm:presLayoutVars>
          <dgm:bulletEnabled val="1"/>
        </dgm:presLayoutVars>
      </dgm:prSet>
      <dgm:spPr/>
      <dgm:t>
        <a:bodyPr/>
        <a:lstStyle/>
        <a:p>
          <a:endParaRPr lang="en-US"/>
        </a:p>
      </dgm:t>
    </dgm:pt>
    <dgm:pt modelId="{4C8496E8-8924-4DC0-9511-CE115ACB918F}" type="pres">
      <dgm:prSet presAssocID="{E309E026-E6A9-4395-9D17-554C823C80AC}" presName="comp" presStyleCnt="0"/>
      <dgm:spPr/>
    </dgm:pt>
    <dgm:pt modelId="{40CF405A-BFB8-47F8-B486-D12BF9649E88}" type="pres">
      <dgm:prSet presAssocID="{E309E026-E6A9-4395-9D17-554C823C80AC}" presName="child" presStyleLbl="bgAccFollowNode1" presStyleIdx="1" presStyleCnt="2"/>
      <dgm:spPr/>
      <dgm:t>
        <a:bodyPr/>
        <a:lstStyle/>
        <a:p>
          <a:endParaRPr lang="en-US"/>
        </a:p>
      </dgm:t>
    </dgm:pt>
    <dgm:pt modelId="{32CCACAC-54C5-40F6-94EF-C5722ED49A62}" type="pres">
      <dgm:prSet presAssocID="{E309E026-E6A9-4395-9D17-554C823C80AC}" presName="childTx" presStyleLbl="bgAccFollowNode1" presStyleIdx="1" presStyleCnt="2">
        <dgm:presLayoutVars>
          <dgm:bulletEnabled val="1"/>
        </dgm:presLayoutVars>
      </dgm:prSet>
      <dgm:spPr/>
      <dgm:t>
        <a:bodyPr/>
        <a:lstStyle/>
        <a:p>
          <a:endParaRPr lang="en-US"/>
        </a:p>
      </dgm:t>
    </dgm:pt>
    <dgm:pt modelId="{ED312225-E175-4973-968F-544992A007F1}" type="pres">
      <dgm:prSet presAssocID="{9CAA683B-666A-4671-842E-ACDF1E5490A7}" presName="negSpace" presStyleCnt="0"/>
      <dgm:spPr/>
    </dgm:pt>
    <dgm:pt modelId="{2878CAB9-BD4B-455B-9352-7ECA803829BB}" type="pres">
      <dgm:prSet presAssocID="{9CAA683B-666A-4671-842E-ACDF1E5490A7}" presName="circle" presStyleLbl="node1" presStyleIdx="0" presStyleCnt="1"/>
      <dgm:spPr/>
      <dgm:t>
        <a:bodyPr/>
        <a:lstStyle/>
        <a:p>
          <a:endParaRPr lang="en-US"/>
        </a:p>
      </dgm:t>
    </dgm:pt>
  </dgm:ptLst>
  <dgm:cxnLst>
    <dgm:cxn modelId="{A5FC1F54-28FC-415D-B582-76CE99272451}" srcId="{9CAA683B-666A-4671-842E-ACDF1E5490A7}" destId="{EC9E00CB-038A-48A9-A3E0-F7611FFF3ABC}" srcOrd="0" destOrd="0" parTransId="{C4A94131-9059-44AA-961B-2338D544E928}" sibTransId="{EE30ACC3-676F-4902-9960-F8E7DDF11878}"/>
    <dgm:cxn modelId="{D5D1B699-80BF-4224-A2D4-5D941E5704FC}" type="presOf" srcId="{E309E026-E6A9-4395-9D17-554C823C80AC}" destId="{32CCACAC-54C5-40F6-94EF-C5722ED49A62}" srcOrd="1" destOrd="0" presId="urn:microsoft.com/office/officeart/2005/8/layout/hList9"/>
    <dgm:cxn modelId="{33452BE3-14B0-455B-97E6-8942C61164EC}" srcId="{9CAA683B-666A-4671-842E-ACDF1E5490A7}" destId="{E309E026-E6A9-4395-9D17-554C823C80AC}" srcOrd="1" destOrd="0" parTransId="{2D39BCB5-224D-477E-A12E-1EFB7405ACC7}" sibTransId="{2734CF7F-8698-4AEC-9FE7-D460A67F49E4}"/>
    <dgm:cxn modelId="{E99E62F0-831A-4753-8843-2ECD8892F640}" type="presOf" srcId="{EC9E00CB-038A-48A9-A3E0-F7611FFF3ABC}" destId="{19A86CC5-36D8-4EDA-B2D3-CDD39CADEE13}" srcOrd="1" destOrd="0" presId="urn:microsoft.com/office/officeart/2005/8/layout/hList9"/>
    <dgm:cxn modelId="{BF117117-E11A-4CB0-A07E-048972455D47}" srcId="{C22453D0-1A1A-459C-B827-1C8FA36E09E4}" destId="{9CAA683B-666A-4671-842E-ACDF1E5490A7}" srcOrd="0" destOrd="0" parTransId="{B4EBC2B6-B323-4DA1-91D0-003C9CE15778}" sibTransId="{C7BD3ED4-4047-42AC-99F4-0E291B25A88E}"/>
    <dgm:cxn modelId="{5DD615D0-67EB-4A92-A006-7D894501F8FC}" type="presOf" srcId="{9CAA683B-666A-4671-842E-ACDF1E5490A7}" destId="{2878CAB9-BD4B-455B-9352-7ECA803829BB}" srcOrd="0" destOrd="0" presId="urn:microsoft.com/office/officeart/2005/8/layout/hList9"/>
    <dgm:cxn modelId="{C7BC5CAF-C994-43E8-B494-87EEA1F7AC02}" type="presOf" srcId="{C22453D0-1A1A-459C-B827-1C8FA36E09E4}" destId="{2C1FB625-92AC-4B94-88FA-79D9FA091283}" srcOrd="0" destOrd="0" presId="urn:microsoft.com/office/officeart/2005/8/layout/hList9"/>
    <dgm:cxn modelId="{5E151946-423E-44A6-8D17-DFAA1F10864A}" type="presOf" srcId="{EC9E00CB-038A-48A9-A3E0-F7611FFF3ABC}" destId="{A2EA5438-AEB0-4E23-A906-8711E7A70386}" srcOrd="0" destOrd="0" presId="urn:microsoft.com/office/officeart/2005/8/layout/hList9"/>
    <dgm:cxn modelId="{D7096908-B386-47D6-B45B-D93F419D8916}" type="presOf" srcId="{E309E026-E6A9-4395-9D17-554C823C80AC}" destId="{40CF405A-BFB8-47F8-B486-D12BF9649E88}" srcOrd="0" destOrd="0" presId="urn:microsoft.com/office/officeart/2005/8/layout/hList9"/>
    <dgm:cxn modelId="{A3FC0ED9-D120-4D54-9E6A-E6AFF800EC62}" type="presParOf" srcId="{2C1FB625-92AC-4B94-88FA-79D9FA091283}" destId="{7ED8776E-1F93-4170-A404-460673C3B4EA}" srcOrd="0" destOrd="0" presId="urn:microsoft.com/office/officeart/2005/8/layout/hList9"/>
    <dgm:cxn modelId="{2C0C5C33-2E59-4066-9E02-5712BEA07F99}" type="presParOf" srcId="{2C1FB625-92AC-4B94-88FA-79D9FA091283}" destId="{9462BA03-6E25-476B-8321-5C3EA38446B3}" srcOrd="1" destOrd="0" presId="urn:microsoft.com/office/officeart/2005/8/layout/hList9"/>
    <dgm:cxn modelId="{466F9992-735F-49E9-892F-2CCC73B8DCBB}" type="presParOf" srcId="{9462BA03-6E25-476B-8321-5C3EA38446B3}" destId="{1B44EA67-937D-4972-9D29-190D042ED09B}" srcOrd="0" destOrd="0" presId="urn:microsoft.com/office/officeart/2005/8/layout/hList9"/>
    <dgm:cxn modelId="{9E973A15-9164-4089-9690-6591717B4E55}" type="presParOf" srcId="{9462BA03-6E25-476B-8321-5C3EA38446B3}" destId="{F2BCA36A-C612-49B8-81BE-660C96532B61}" srcOrd="1" destOrd="0" presId="urn:microsoft.com/office/officeart/2005/8/layout/hList9"/>
    <dgm:cxn modelId="{A6A4593B-1E18-4992-8B29-7C0D00745BC1}" type="presParOf" srcId="{F2BCA36A-C612-49B8-81BE-660C96532B61}" destId="{A2EA5438-AEB0-4E23-A906-8711E7A70386}" srcOrd="0" destOrd="0" presId="urn:microsoft.com/office/officeart/2005/8/layout/hList9"/>
    <dgm:cxn modelId="{2A444695-304A-46A8-8991-30D7616BD01A}" type="presParOf" srcId="{F2BCA36A-C612-49B8-81BE-660C96532B61}" destId="{19A86CC5-36D8-4EDA-B2D3-CDD39CADEE13}" srcOrd="1" destOrd="0" presId="urn:microsoft.com/office/officeart/2005/8/layout/hList9"/>
    <dgm:cxn modelId="{8020F741-5148-495C-BA3A-B4621E29E107}" type="presParOf" srcId="{9462BA03-6E25-476B-8321-5C3EA38446B3}" destId="{4C8496E8-8924-4DC0-9511-CE115ACB918F}" srcOrd="2" destOrd="0" presId="urn:microsoft.com/office/officeart/2005/8/layout/hList9"/>
    <dgm:cxn modelId="{97C60905-23C7-47B5-9FC5-DCBC85F79E08}" type="presParOf" srcId="{4C8496E8-8924-4DC0-9511-CE115ACB918F}" destId="{40CF405A-BFB8-47F8-B486-D12BF9649E88}" srcOrd="0" destOrd="0" presId="urn:microsoft.com/office/officeart/2005/8/layout/hList9"/>
    <dgm:cxn modelId="{A433D2F4-E60D-4968-8AA6-D4EA33734170}" type="presParOf" srcId="{4C8496E8-8924-4DC0-9511-CE115ACB918F}" destId="{32CCACAC-54C5-40F6-94EF-C5722ED49A62}" srcOrd="1" destOrd="0" presId="urn:microsoft.com/office/officeart/2005/8/layout/hList9"/>
    <dgm:cxn modelId="{9672A698-F607-4C6B-AA4D-972C816DA7F2}" type="presParOf" srcId="{2C1FB625-92AC-4B94-88FA-79D9FA091283}" destId="{ED312225-E175-4973-968F-544992A007F1}" srcOrd="2" destOrd="0" presId="urn:microsoft.com/office/officeart/2005/8/layout/hList9"/>
    <dgm:cxn modelId="{1F8A8244-FD4E-4A4B-978D-ADE862F7042C}" type="presParOf" srcId="{2C1FB625-92AC-4B94-88FA-79D9FA091283}" destId="{2878CAB9-BD4B-455B-9352-7ECA803829BB}" srcOrd="3" destOrd="0" presId="urn:microsoft.com/office/officeart/2005/8/layout/hList9"/>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smtClean="0"/>
              <a:t>Introduction  Research Problem Definition  Research Approach and Methodologies  Q&amp;A</a:t>
            </a: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61CE0C5-76EF-44CB-8FF4-26AEEF5E8E56}" type="datetimeFigureOut">
              <a:rPr lang="en-US" smtClean="0"/>
              <a:pPr/>
              <a:t>12/21/2011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8EBC329-CE35-4ECE-8449-65328C7FC5BB}" type="slidenum">
              <a:rPr lang="en-US" smtClean="0"/>
              <a:pPr/>
              <a:t>‹#›</a:t>
            </a:fld>
            <a:endParaRPr lang="en-US"/>
          </a:p>
        </p:txBody>
      </p:sp>
    </p:spTree>
    <p:extLst>
      <p:ext uri="{BB962C8B-B14F-4D97-AF65-F5344CB8AC3E}">
        <p14:creationId xmlns:p14="http://schemas.microsoft.com/office/powerpoint/2010/main" xmlns="" val="3943592948"/>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smtClean="0"/>
              <a:t>Introduction  Research Problem Definition  Research Approach and Methodologies  Q&amp;A</a:t>
            </a: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03C36AC-E9C9-4D75-9A39-CF08191285B8}" type="datetimeFigureOut">
              <a:rPr lang="en-US" smtClean="0"/>
              <a:pPr/>
              <a:t>12/21/2011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85F6083-5D1E-4ABC-8C51-EDA163394D18}" type="slidenum">
              <a:rPr lang="en-US" smtClean="0"/>
              <a:pPr/>
              <a:t>‹#›</a:t>
            </a:fld>
            <a:endParaRPr lang="en-US"/>
          </a:p>
        </p:txBody>
      </p:sp>
    </p:spTree>
    <p:extLst>
      <p:ext uri="{BB962C8B-B14F-4D97-AF65-F5344CB8AC3E}">
        <p14:creationId xmlns:p14="http://schemas.microsoft.com/office/powerpoint/2010/main" xmlns="" val="3263370132"/>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Good evening everyone.  I</a:t>
            </a:r>
            <a:r>
              <a:rPr lang="en-US" baseline="0" dirty="0" smtClean="0"/>
              <a:t> would like to thank you all for attending my presentation tonight.  I’m really excited about this project as it joins two fields I’m passionate about, archaeology and GIS.</a:t>
            </a:r>
            <a:endParaRPr lang="en-US" dirty="0"/>
          </a:p>
        </p:txBody>
      </p:sp>
      <p:sp>
        <p:nvSpPr>
          <p:cNvPr id="4" name="Slide Number Placeholder 3"/>
          <p:cNvSpPr>
            <a:spLocks noGrp="1"/>
          </p:cNvSpPr>
          <p:nvPr>
            <p:ph type="sldNum" sz="quarter" idx="10"/>
          </p:nvPr>
        </p:nvSpPr>
        <p:spPr/>
        <p:txBody>
          <a:bodyPr/>
          <a:lstStyle/>
          <a:p>
            <a:fld id="{185F6083-5D1E-4ABC-8C51-EDA163394D18}" type="slidenum">
              <a:rPr lang="en-US" smtClean="0"/>
              <a:pPr/>
              <a:t>1</a:t>
            </a:fld>
            <a:endParaRPr lang="en-US"/>
          </a:p>
        </p:txBody>
      </p:sp>
      <p:sp>
        <p:nvSpPr>
          <p:cNvPr id="6" name="Header Placeholder 5"/>
          <p:cNvSpPr>
            <a:spLocks noGrp="1"/>
          </p:cNvSpPr>
          <p:nvPr>
            <p:ph type="hdr" sz="quarter" idx="11"/>
          </p:nvPr>
        </p:nvSpPr>
        <p:spPr/>
        <p:txBody>
          <a:bodyPr/>
          <a:lstStyle/>
          <a:p>
            <a:r>
              <a:rPr lang="en-US" smtClean="0"/>
              <a:t>Introduction  Research Problem Definition  Research Approach and Methodologies  Q&amp;A</a:t>
            </a:r>
            <a:endParaRPr lang="en-US"/>
          </a:p>
        </p:txBody>
      </p:sp>
    </p:spTree>
    <p:extLst>
      <p:ext uri="{BB962C8B-B14F-4D97-AF65-F5344CB8AC3E}">
        <p14:creationId xmlns:p14="http://schemas.microsoft.com/office/powerpoint/2010/main" xmlns="" val="37931868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Research has been done on identifying automated procedures for extracting archaeological features from remote sensed imagery, but so far, those methods have shown to be ineffective, and the authors currently recommend visual interpretation of the imagery (ADD McCoy and </a:t>
            </a:r>
            <a:r>
              <a:rPr lang="en-US" sz="1200" b="0" kern="1200" dirty="0" err="1" smtClean="0">
                <a:solidFill>
                  <a:schemeClr val="tx1"/>
                </a:solidFill>
                <a:effectLst/>
                <a:latin typeface="+mn-lt"/>
                <a:ea typeface="+mn-ea"/>
                <a:cs typeface="+mn-cs"/>
              </a:rPr>
              <a:t>Siart</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Paulissen</a:t>
            </a:r>
            <a:r>
              <a:rPr lang="en-US" sz="1200" b="0" kern="1200" dirty="0" smtClean="0">
                <a:solidFill>
                  <a:schemeClr val="tx1"/>
                </a:solidFill>
                <a:effectLst/>
                <a:latin typeface="+mn-lt"/>
                <a:ea typeface="+mn-ea"/>
                <a:cs typeface="+mn-cs"/>
              </a:rPr>
              <a:t>, 2007).  Part</a:t>
            </a:r>
            <a:r>
              <a:rPr lang="en-US" sz="1200" b="0" kern="1200" baseline="0" dirty="0" smtClean="0">
                <a:solidFill>
                  <a:schemeClr val="tx1"/>
                </a:solidFill>
                <a:effectLst/>
                <a:latin typeface="+mn-lt"/>
                <a:ea typeface="+mn-ea"/>
                <a:cs typeface="+mn-cs"/>
              </a:rPr>
              <a:t> of the difficulty in creating algorithms to identify sites, is that most sites are constructed from local materials, thus giving them a similar spectral response to the background.  (Point out pens in middle of image).</a:t>
            </a:r>
            <a:endParaRPr lang="en-US" sz="1200" b="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85F6083-5D1E-4ABC-8C51-EDA163394D18}" type="slidenum">
              <a:rPr lang="en-US" smtClean="0"/>
              <a:pPr/>
              <a:t>10</a:t>
            </a:fld>
            <a:endParaRPr lang="en-US"/>
          </a:p>
        </p:txBody>
      </p:sp>
      <p:sp>
        <p:nvSpPr>
          <p:cNvPr id="6" name="Header Placeholder 5"/>
          <p:cNvSpPr>
            <a:spLocks noGrp="1"/>
          </p:cNvSpPr>
          <p:nvPr>
            <p:ph type="hdr" sz="quarter" idx="11"/>
          </p:nvPr>
        </p:nvSpPr>
        <p:spPr/>
        <p:txBody>
          <a:bodyPr/>
          <a:lstStyle/>
          <a:p>
            <a:r>
              <a:rPr lang="en-US" smtClean="0"/>
              <a:t>Introduction  Research Problem Definition  Research Approach and Methodologies  Q&amp;A</a:t>
            </a:r>
            <a:endParaRPr lang="en-US"/>
          </a:p>
        </p:txBody>
      </p:sp>
    </p:spTree>
    <p:extLst>
      <p:ext uri="{BB962C8B-B14F-4D97-AF65-F5344CB8AC3E}">
        <p14:creationId xmlns:p14="http://schemas.microsoft.com/office/powerpoint/2010/main" xmlns="" val="7325115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Depending on the size of the area and the intensity of visual scan of the imagery, the manual direct discovery process can consume countless person-hours.  Shown here is the project area used by Craig et al in their search</a:t>
            </a:r>
            <a:r>
              <a:rPr lang="en-US" baseline="0" dirty="0" smtClean="0"/>
              <a:t> for Peruvian archaeological sites.  Their project area covers 25,000 </a:t>
            </a:r>
            <a:r>
              <a:rPr lang="en-US" baseline="0" dirty="0" err="1" smtClean="0"/>
              <a:t>sq</a:t>
            </a:r>
            <a:r>
              <a:rPr lang="en-US" baseline="0" dirty="0" smtClean="0"/>
              <a:t> km.</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185F6083-5D1E-4ABC-8C51-EDA163394D18}" type="slidenum">
              <a:rPr lang="en-US" smtClean="0"/>
              <a:pPr/>
              <a:t>11</a:t>
            </a:fld>
            <a:endParaRPr lang="en-US"/>
          </a:p>
        </p:txBody>
      </p:sp>
      <p:sp>
        <p:nvSpPr>
          <p:cNvPr id="6" name="Header Placeholder 5"/>
          <p:cNvSpPr>
            <a:spLocks noGrp="1"/>
          </p:cNvSpPr>
          <p:nvPr>
            <p:ph type="hdr" sz="quarter" idx="11"/>
          </p:nvPr>
        </p:nvSpPr>
        <p:spPr/>
        <p:txBody>
          <a:bodyPr/>
          <a:lstStyle/>
          <a:p>
            <a:r>
              <a:rPr lang="en-US" smtClean="0"/>
              <a:t>Introduction  Research Problem Definition  Research Approach and Methodologies  Q&amp;A</a:t>
            </a:r>
            <a:endParaRPr lang="en-US"/>
          </a:p>
        </p:txBody>
      </p:sp>
    </p:spTree>
    <p:extLst>
      <p:ext uri="{BB962C8B-B14F-4D97-AF65-F5344CB8AC3E}">
        <p14:creationId xmlns:p14="http://schemas.microsoft.com/office/powerpoint/2010/main" xmlns="" val="33892237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smtClean="0">
                <a:solidFill>
                  <a:schemeClr val="tx1"/>
                </a:solidFill>
                <a:effectLst/>
                <a:latin typeface="+mn-lt"/>
                <a:ea typeface="+mn-ea"/>
                <a:cs typeface="+mn-cs"/>
              </a:rPr>
              <a:t>The release of Google Earth and the increase of free HRSI available has provided a solution to the first two problems outlined earlier.  With automated extraction not yet possible and visual interpretation currently the most effective method in locating the sites within the HRSI, I propose that a structured volunteer crowdsourcing effort can be assembled to scan study areas and identify potential sites.  The volunteers</a:t>
            </a:r>
            <a:r>
              <a:rPr lang="en-US" sz="1200" b="0" kern="1200" baseline="0" dirty="0" smtClean="0">
                <a:solidFill>
                  <a:schemeClr val="tx1"/>
                </a:solidFill>
                <a:effectLst/>
                <a:latin typeface="+mn-lt"/>
                <a:ea typeface="+mn-ea"/>
                <a:cs typeface="+mn-cs"/>
              </a:rPr>
              <a:t> will handle the time consuming</a:t>
            </a:r>
            <a:r>
              <a:rPr lang="en-US" sz="1200" b="0" kern="1200" dirty="0" smtClean="0">
                <a:solidFill>
                  <a:schemeClr val="tx1"/>
                </a:solidFill>
                <a:effectLst/>
                <a:latin typeface="+mn-lt"/>
                <a:ea typeface="+mn-ea"/>
                <a:cs typeface="+mn-cs"/>
              </a:rPr>
              <a:t> manual inspection</a:t>
            </a:r>
            <a:r>
              <a:rPr lang="en-US" sz="1200" b="0" kern="1200" baseline="0" dirty="0" smtClean="0">
                <a:solidFill>
                  <a:schemeClr val="tx1"/>
                </a:solidFill>
                <a:effectLst/>
                <a:latin typeface="+mn-lt"/>
                <a:ea typeface="+mn-ea"/>
                <a:cs typeface="+mn-cs"/>
              </a:rPr>
              <a:t>, freeing the professional archaeologists to perform analysis.  </a:t>
            </a:r>
            <a:r>
              <a:rPr lang="en-US" sz="1200" b="0" kern="1200" dirty="0" smtClean="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185F6083-5D1E-4ABC-8C51-EDA163394D18}" type="slidenum">
              <a:rPr lang="en-US" smtClean="0"/>
              <a:pPr/>
              <a:t>12</a:t>
            </a:fld>
            <a:endParaRPr lang="en-US"/>
          </a:p>
        </p:txBody>
      </p:sp>
      <p:sp>
        <p:nvSpPr>
          <p:cNvPr id="6" name="Header Placeholder 5"/>
          <p:cNvSpPr>
            <a:spLocks noGrp="1"/>
          </p:cNvSpPr>
          <p:nvPr>
            <p:ph type="hdr" sz="quarter" idx="11"/>
          </p:nvPr>
        </p:nvSpPr>
        <p:spPr/>
        <p:txBody>
          <a:bodyPr/>
          <a:lstStyle/>
          <a:p>
            <a:r>
              <a:rPr lang="en-US" smtClean="0"/>
              <a:t>Introduction  Research Problem Definition  Research Approach and Methodologies  Q&amp;A</a:t>
            </a:r>
            <a:endParaRPr lang="en-US"/>
          </a:p>
        </p:txBody>
      </p:sp>
    </p:spTree>
    <p:extLst>
      <p:ext uri="{BB962C8B-B14F-4D97-AF65-F5344CB8AC3E}">
        <p14:creationId xmlns:p14="http://schemas.microsoft.com/office/powerpoint/2010/main" xmlns="" val="42224691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smtClean="0">
                <a:solidFill>
                  <a:schemeClr val="tx1"/>
                </a:solidFill>
                <a:effectLst/>
                <a:latin typeface="+mn-lt"/>
                <a:ea typeface="+mn-ea"/>
                <a:cs typeface="+mn-cs"/>
              </a:rPr>
              <a:t>Crowdsourcing will be used to create a volunteer effort to identify archaeological sites with Google Earth.  </a:t>
            </a:r>
            <a:r>
              <a:rPr lang="en-US" sz="1200" b="0" kern="1200" dirty="0" err="1" smtClean="0">
                <a:solidFill>
                  <a:schemeClr val="tx1"/>
                </a:solidFill>
                <a:effectLst/>
                <a:latin typeface="+mn-lt"/>
                <a:ea typeface="+mn-ea"/>
                <a:cs typeface="+mn-cs"/>
              </a:rPr>
              <a:t>Gorassi</a:t>
            </a:r>
            <a:r>
              <a:rPr lang="en-US" sz="1200" b="0" kern="1200" dirty="0" smtClean="0">
                <a:solidFill>
                  <a:schemeClr val="tx1"/>
                </a:solidFill>
                <a:effectLst/>
                <a:latin typeface="+mn-lt"/>
                <a:ea typeface="+mn-ea"/>
                <a:cs typeface="+mn-cs"/>
              </a:rPr>
              <a:t> stated that crowdsourcing relies on “a network of interested parties who decide, based on their own interests and their own time, whether they want to help an organization with its problem.” (</a:t>
            </a:r>
            <a:r>
              <a:rPr lang="en-US" sz="1200" b="0" kern="1200" dirty="0" err="1" smtClean="0">
                <a:solidFill>
                  <a:schemeClr val="tx1"/>
                </a:solidFill>
                <a:effectLst/>
                <a:latin typeface="+mn-lt"/>
                <a:ea typeface="+mn-ea"/>
                <a:cs typeface="+mn-cs"/>
              </a:rPr>
              <a:t>Gorassi</a:t>
            </a:r>
            <a:r>
              <a:rPr lang="en-US" sz="1200" b="0" kern="1200" dirty="0" smtClean="0">
                <a:solidFill>
                  <a:schemeClr val="tx1"/>
                </a:solidFill>
                <a:effectLst/>
                <a:latin typeface="+mn-lt"/>
                <a:ea typeface="+mn-ea"/>
                <a:cs typeface="+mn-cs"/>
              </a:rPr>
              <a:t>, 2009).  Crowdsourcing can allow for organizations to tap into a larger network of workers to complete a task without having to take those workers on as employees or staff.   Crowdsourcing has been used successfully in a wide variety of business models, including Wikipedia, </a:t>
            </a:r>
            <a:r>
              <a:rPr lang="en-US" sz="1200" b="0" kern="1200" dirty="0" err="1" smtClean="0">
                <a:solidFill>
                  <a:schemeClr val="tx1"/>
                </a:solidFill>
                <a:effectLst/>
                <a:latin typeface="+mn-lt"/>
                <a:ea typeface="+mn-ea"/>
                <a:cs typeface="+mn-cs"/>
              </a:rPr>
              <a:t>Wikimapia</a:t>
            </a:r>
            <a:r>
              <a:rPr lang="en-US" sz="1200" b="0" kern="1200" dirty="0" smtClean="0">
                <a:solidFill>
                  <a:schemeClr val="tx1"/>
                </a:solidFill>
                <a:effectLst/>
                <a:latin typeface="+mn-lt"/>
                <a:ea typeface="+mn-ea"/>
                <a:cs typeface="+mn-cs"/>
              </a:rPr>
              <a:t>, the Human Genome Project, and </a:t>
            </a:r>
            <a:r>
              <a:rPr lang="en-US" sz="1200" b="0" kern="1200" dirty="0" err="1" smtClean="0">
                <a:solidFill>
                  <a:schemeClr val="tx1"/>
                </a:solidFill>
                <a:effectLst/>
                <a:latin typeface="+mn-lt"/>
                <a:ea typeface="+mn-ea"/>
                <a:cs typeface="+mn-cs"/>
              </a:rPr>
              <a:t>Netfilx</a:t>
            </a:r>
            <a:r>
              <a:rPr lang="en-US" sz="1200" b="0" kern="1200" dirty="0" smtClean="0">
                <a:solidFill>
                  <a:schemeClr val="tx1"/>
                </a:solidFill>
                <a:effectLst/>
                <a:latin typeface="+mn-lt"/>
                <a:ea typeface="+mn-ea"/>
                <a:cs typeface="+mn-cs"/>
              </a:rPr>
              <a:t>, the online movie rental company.   </a:t>
            </a:r>
          </a:p>
          <a:p>
            <a:endParaRPr lang="en-US" sz="1200" b="0" kern="1200" dirty="0" smtClean="0">
              <a:solidFill>
                <a:schemeClr val="tx1"/>
              </a:solidFill>
              <a:effectLst/>
              <a:latin typeface="+mn-lt"/>
              <a:ea typeface="+mn-ea"/>
              <a:cs typeface="+mn-cs"/>
            </a:endParaRPr>
          </a:p>
          <a:p>
            <a:r>
              <a:rPr lang="en-US" sz="1200" b="0" kern="1200" dirty="0" smtClean="0">
                <a:solidFill>
                  <a:schemeClr val="tx1"/>
                </a:solidFill>
                <a:effectLst/>
                <a:latin typeface="+mn-lt"/>
                <a:ea typeface="+mn-ea"/>
                <a:cs typeface="+mn-cs"/>
              </a:rPr>
              <a:t>Netflix delved into crowdsourcing by offering one million dollars to any group that could best their recommendation selection algorithm by 10% (</a:t>
            </a:r>
            <a:r>
              <a:rPr lang="en-US" sz="1200" b="0" kern="1200" dirty="0" err="1" smtClean="0">
                <a:solidFill>
                  <a:schemeClr val="tx1"/>
                </a:solidFill>
                <a:effectLst/>
                <a:latin typeface="+mn-lt"/>
                <a:ea typeface="+mn-ea"/>
                <a:cs typeface="+mn-cs"/>
              </a:rPr>
              <a:t>Lohr</a:t>
            </a:r>
            <a:r>
              <a:rPr lang="en-US" sz="1200" b="0" kern="1200" dirty="0" smtClean="0">
                <a:solidFill>
                  <a:schemeClr val="tx1"/>
                </a:solidFill>
                <a:effectLst/>
                <a:latin typeface="+mn-lt"/>
                <a:ea typeface="+mn-ea"/>
                <a:cs typeface="+mn-cs"/>
              </a:rPr>
              <a:t>, 2009).  This project allowed for them to gain the knowledge of countless statisticians, programmers, and computer engineers, while only having to pay the one team that succeeded.  </a:t>
            </a:r>
            <a:endParaRPr lang="en-US" dirty="0"/>
          </a:p>
        </p:txBody>
      </p:sp>
      <p:sp>
        <p:nvSpPr>
          <p:cNvPr id="4" name="Slide Number Placeholder 3"/>
          <p:cNvSpPr>
            <a:spLocks noGrp="1"/>
          </p:cNvSpPr>
          <p:nvPr>
            <p:ph type="sldNum" sz="quarter" idx="10"/>
          </p:nvPr>
        </p:nvSpPr>
        <p:spPr/>
        <p:txBody>
          <a:bodyPr/>
          <a:lstStyle/>
          <a:p>
            <a:fld id="{185F6083-5D1E-4ABC-8C51-EDA163394D18}" type="slidenum">
              <a:rPr lang="en-US" smtClean="0"/>
              <a:pPr/>
              <a:t>13</a:t>
            </a:fld>
            <a:endParaRPr lang="en-US"/>
          </a:p>
        </p:txBody>
      </p:sp>
      <p:sp>
        <p:nvSpPr>
          <p:cNvPr id="6" name="Header Placeholder 5"/>
          <p:cNvSpPr>
            <a:spLocks noGrp="1"/>
          </p:cNvSpPr>
          <p:nvPr>
            <p:ph type="hdr" sz="quarter" idx="11"/>
          </p:nvPr>
        </p:nvSpPr>
        <p:spPr/>
        <p:txBody>
          <a:bodyPr/>
          <a:lstStyle/>
          <a:p>
            <a:r>
              <a:rPr lang="en-US" smtClean="0"/>
              <a:t>Introduction  Research Problem Definition  Research Approach and Methodologies  Q&amp;A</a:t>
            </a:r>
            <a:endParaRPr lang="en-US"/>
          </a:p>
        </p:txBody>
      </p:sp>
    </p:spTree>
    <p:extLst>
      <p:ext uri="{BB962C8B-B14F-4D97-AF65-F5344CB8AC3E}">
        <p14:creationId xmlns:p14="http://schemas.microsoft.com/office/powerpoint/2010/main" xmlns="" val="32539741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smtClean="0">
                <a:solidFill>
                  <a:schemeClr val="tx1"/>
                </a:solidFill>
                <a:effectLst/>
                <a:latin typeface="+mn-lt"/>
                <a:ea typeface="+mn-ea"/>
                <a:cs typeface="+mn-cs"/>
              </a:rPr>
              <a:t>Within</a:t>
            </a:r>
            <a:r>
              <a:rPr lang="en-US" sz="1200" b="0" kern="1200" baseline="0" dirty="0" smtClean="0">
                <a:solidFill>
                  <a:schemeClr val="tx1"/>
                </a:solidFill>
                <a:effectLst/>
                <a:latin typeface="+mn-lt"/>
                <a:ea typeface="+mn-ea"/>
                <a:cs typeface="+mn-cs"/>
              </a:rPr>
              <a:t> the overall genre of Crowdsourcing, there has risen a section known as Citizen Science.  One of the first major Citizen Science projects was </a:t>
            </a:r>
            <a:r>
              <a:rPr lang="en-US" sz="1200" b="0" kern="1200" baseline="0" dirty="0" err="1" smtClean="0">
                <a:solidFill>
                  <a:schemeClr val="tx1"/>
                </a:solidFill>
                <a:effectLst/>
                <a:latin typeface="+mn-lt"/>
                <a:ea typeface="+mn-ea"/>
                <a:cs typeface="+mn-cs"/>
              </a:rPr>
              <a:t>SETI@home</a:t>
            </a:r>
            <a:r>
              <a:rPr lang="en-US" sz="1200" b="0" kern="1200" baseline="0" dirty="0" smtClean="0">
                <a:solidFill>
                  <a:schemeClr val="tx1"/>
                </a:solidFill>
                <a:effectLst/>
                <a:latin typeface="+mn-lt"/>
                <a:ea typeface="+mn-ea"/>
                <a:cs typeface="+mn-cs"/>
              </a:rPr>
              <a:t> from the University of California at Berkley.  This project took advantage of unused computer power of volunteers to process radio telescope data.  Eric Hand in the August 2010 edition of Nature Magazine talks about current Citizen Science projects that have moved beyond simply using volunteers computers and rely on human abilities not yet matched by machines, such as our “highly evolved talent for spatial manipulation” and where computers must process the countless degrees of freedom to find the correct answer humans have the  ability to “see the solution intuitively”.  </a:t>
            </a:r>
          </a:p>
          <a:p>
            <a:endParaRPr lang="en-US" sz="1200" b="0" kern="1200" baseline="0" dirty="0" smtClean="0">
              <a:solidFill>
                <a:schemeClr val="tx1"/>
              </a:solidFill>
              <a:effectLst/>
              <a:latin typeface="+mn-lt"/>
              <a:ea typeface="+mn-ea"/>
              <a:cs typeface="+mn-cs"/>
            </a:endParaRPr>
          </a:p>
          <a:p>
            <a:r>
              <a:rPr lang="en-US" sz="1200" b="0" kern="1200" baseline="0" dirty="0" smtClean="0">
                <a:solidFill>
                  <a:schemeClr val="tx1"/>
                </a:solidFill>
                <a:effectLst/>
                <a:latin typeface="+mn-lt"/>
                <a:ea typeface="+mn-ea"/>
                <a:cs typeface="+mn-cs"/>
              </a:rPr>
              <a:t>Two Citizen Science projects discussed in the article are </a:t>
            </a:r>
            <a:r>
              <a:rPr lang="en-US" sz="1200" b="0" kern="1200" baseline="0" dirty="0" err="1" smtClean="0">
                <a:solidFill>
                  <a:schemeClr val="tx1"/>
                </a:solidFill>
                <a:effectLst/>
                <a:latin typeface="+mn-lt"/>
                <a:ea typeface="+mn-ea"/>
                <a:cs typeface="+mn-cs"/>
              </a:rPr>
              <a:t>Stardust@home</a:t>
            </a:r>
            <a:r>
              <a:rPr lang="en-US" sz="1200" b="0" kern="1200" baseline="0" dirty="0" smtClean="0">
                <a:solidFill>
                  <a:schemeClr val="tx1"/>
                </a:solidFill>
                <a:effectLst/>
                <a:latin typeface="+mn-lt"/>
                <a:ea typeface="+mn-ea"/>
                <a:cs typeface="+mn-cs"/>
              </a:rPr>
              <a:t> and </a:t>
            </a:r>
            <a:r>
              <a:rPr lang="en-US" sz="1200" b="0" kern="1200" baseline="0" dirty="0" err="1" smtClean="0">
                <a:solidFill>
                  <a:schemeClr val="tx1"/>
                </a:solidFill>
                <a:effectLst/>
                <a:latin typeface="+mn-lt"/>
                <a:ea typeface="+mn-ea"/>
                <a:cs typeface="+mn-cs"/>
              </a:rPr>
              <a:t>Foldit</a:t>
            </a:r>
            <a:r>
              <a:rPr lang="en-US" sz="1200" b="0" kern="1200" baseline="0" dirty="0" smtClean="0">
                <a:solidFill>
                  <a:schemeClr val="tx1"/>
                </a:solidFill>
                <a:effectLst/>
                <a:latin typeface="+mn-lt"/>
                <a:ea typeface="+mn-ea"/>
                <a:cs typeface="+mn-cs"/>
              </a:rPr>
              <a:t>. These projects require volunteers to either visually scan numerous images to find traces of cosmic dust or to manipulate digital peptides and proteins to find the best solution to untangling the molecules.  One hurdle that both projects had to overcome was how to motivate volunteers to preform the tasks, without having to resort to paying them.  So far, giving the volunteers naming rights on the particles found, listing the volunteers as co-authors, and, in the case of </a:t>
            </a:r>
            <a:r>
              <a:rPr lang="en-US" sz="1200" b="0" kern="1200" baseline="0" dirty="0" err="1" smtClean="0">
                <a:solidFill>
                  <a:schemeClr val="tx1"/>
                </a:solidFill>
                <a:effectLst/>
                <a:latin typeface="+mn-lt"/>
                <a:ea typeface="+mn-ea"/>
                <a:cs typeface="+mn-cs"/>
              </a:rPr>
              <a:t>Foldit</a:t>
            </a:r>
            <a:r>
              <a:rPr lang="en-US" sz="1200" b="0" kern="1200" baseline="0" dirty="0" smtClean="0">
                <a:solidFill>
                  <a:schemeClr val="tx1"/>
                </a:solidFill>
                <a:effectLst/>
                <a:latin typeface="+mn-lt"/>
                <a:ea typeface="+mn-ea"/>
                <a:cs typeface="+mn-cs"/>
              </a:rPr>
              <a:t>, providing a competitive interface for volunteers to compete with each other, has been sufficient.   </a:t>
            </a:r>
            <a:endParaRPr lang="en-US" dirty="0"/>
          </a:p>
        </p:txBody>
      </p:sp>
      <p:sp>
        <p:nvSpPr>
          <p:cNvPr id="4" name="Slide Number Placeholder 3"/>
          <p:cNvSpPr>
            <a:spLocks noGrp="1"/>
          </p:cNvSpPr>
          <p:nvPr>
            <p:ph type="sldNum" sz="quarter" idx="10"/>
          </p:nvPr>
        </p:nvSpPr>
        <p:spPr/>
        <p:txBody>
          <a:bodyPr/>
          <a:lstStyle/>
          <a:p>
            <a:fld id="{185F6083-5D1E-4ABC-8C51-EDA163394D18}" type="slidenum">
              <a:rPr lang="en-US" smtClean="0"/>
              <a:pPr/>
              <a:t>14</a:t>
            </a:fld>
            <a:endParaRPr lang="en-US"/>
          </a:p>
        </p:txBody>
      </p:sp>
      <p:sp>
        <p:nvSpPr>
          <p:cNvPr id="6" name="Header Placeholder 5"/>
          <p:cNvSpPr>
            <a:spLocks noGrp="1"/>
          </p:cNvSpPr>
          <p:nvPr>
            <p:ph type="hdr" sz="quarter" idx="11"/>
          </p:nvPr>
        </p:nvSpPr>
        <p:spPr/>
        <p:txBody>
          <a:bodyPr/>
          <a:lstStyle/>
          <a:p>
            <a:r>
              <a:rPr lang="en-US" smtClean="0"/>
              <a:t>Introduction  Research Problem Definition  Research Approach and Methodologies  Q&amp;A</a:t>
            </a:r>
            <a:endParaRPr lang="en-US"/>
          </a:p>
        </p:txBody>
      </p:sp>
    </p:spTree>
    <p:extLst>
      <p:ext uri="{BB962C8B-B14F-4D97-AF65-F5344CB8AC3E}">
        <p14:creationId xmlns:p14="http://schemas.microsoft.com/office/powerpoint/2010/main" xmlns="" val="32539741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Another Citizen Science project not discussed in the article</a:t>
            </a:r>
            <a:r>
              <a:rPr lang="en-US" sz="1200" b="0" kern="1200" baseline="0" dirty="0" smtClean="0">
                <a:solidFill>
                  <a:schemeClr val="tx1"/>
                </a:solidFill>
                <a:effectLst/>
                <a:latin typeface="+mn-lt"/>
                <a:ea typeface="+mn-ea"/>
                <a:cs typeface="+mn-cs"/>
              </a:rPr>
              <a:t> is Geo-Wiki.org.  </a:t>
            </a:r>
            <a:r>
              <a:rPr lang="en-US" sz="1200" b="0" kern="1200" dirty="0" smtClean="0">
                <a:solidFill>
                  <a:schemeClr val="tx1"/>
                </a:solidFill>
                <a:effectLst/>
                <a:latin typeface="+mn-lt"/>
                <a:ea typeface="+mn-ea"/>
                <a:cs typeface="+mn-cs"/>
              </a:rPr>
              <a:t> Geo-Wiki.org uses directed volunteer geographic analysis to identify land</a:t>
            </a:r>
            <a:r>
              <a:rPr lang="en-US" sz="1200" b="0" kern="1200" baseline="0" dirty="0" smtClean="0">
                <a:solidFill>
                  <a:schemeClr val="tx1"/>
                </a:solidFill>
                <a:effectLst/>
                <a:latin typeface="+mn-lt"/>
                <a:ea typeface="+mn-ea"/>
                <a:cs typeface="+mn-cs"/>
              </a:rPr>
              <a:t> cover and create an updated terrestrial land cover map.  This type of directed volunteer geographic analysis</a:t>
            </a:r>
            <a:r>
              <a:rPr lang="en-US" sz="1200" b="0" kern="1200" dirty="0" smtClean="0">
                <a:solidFill>
                  <a:schemeClr val="tx1"/>
                </a:solidFill>
                <a:effectLst/>
                <a:latin typeface="+mn-lt"/>
                <a:ea typeface="+mn-ea"/>
                <a:cs typeface="+mn-cs"/>
              </a:rPr>
              <a:t> has been labeled “facilitated volunteered geographic information” or (F-VGI).   Geo-Wiki.org was created by Drs. Steffen Fritz and Ian McCallum et al. in 2009  (McCallum, 2009).  Dr. Fritz’ team created a website</a:t>
            </a:r>
            <a:r>
              <a:rPr lang="en-US" sz="1200" b="0" kern="1200" baseline="0" dirty="0" smtClean="0">
                <a:solidFill>
                  <a:schemeClr val="tx1"/>
                </a:solidFill>
                <a:effectLst/>
                <a:latin typeface="+mn-lt"/>
                <a:ea typeface="+mn-ea"/>
                <a:cs typeface="+mn-cs"/>
              </a:rPr>
              <a:t> which hosted a</a:t>
            </a:r>
            <a:r>
              <a:rPr lang="en-US" sz="1200" b="0" kern="1200" dirty="0" smtClean="0">
                <a:solidFill>
                  <a:schemeClr val="tx1"/>
                </a:solidFill>
                <a:effectLst/>
                <a:latin typeface="+mn-lt"/>
                <a:ea typeface="+mn-ea"/>
                <a:cs typeface="+mn-cs"/>
              </a:rPr>
              <a:t> web application based off of</a:t>
            </a:r>
            <a:r>
              <a:rPr lang="en-US" sz="1200" b="0" kern="1200" baseline="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the Google Earth API.  Users login to their account and identify land cover classes for preselected locations.   My project will use</a:t>
            </a:r>
            <a:r>
              <a:rPr lang="en-US" sz="1200" b="0" kern="1200" baseline="0" dirty="0" smtClean="0">
                <a:solidFill>
                  <a:schemeClr val="tx1"/>
                </a:solidFill>
                <a:effectLst/>
                <a:latin typeface="+mn-lt"/>
                <a:ea typeface="+mn-ea"/>
                <a:cs typeface="+mn-cs"/>
              </a:rPr>
              <a:t> a similar interface as the Geo-Wiki Land Cover site.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85F6083-5D1E-4ABC-8C51-EDA163394D18}" type="slidenum">
              <a:rPr lang="en-US" smtClean="0"/>
              <a:pPr/>
              <a:t>15</a:t>
            </a:fld>
            <a:endParaRPr lang="en-US"/>
          </a:p>
        </p:txBody>
      </p:sp>
      <p:sp>
        <p:nvSpPr>
          <p:cNvPr id="6" name="Header Placeholder 5"/>
          <p:cNvSpPr>
            <a:spLocks noGrp="1"/>
          </p:cNvSpPr>
          <p:nvPr>
            <p:ph type="hdr" sz="quarter" idx="11"/>
          </p:nvPr>
        </p:nvSpPr>
        <p:spPr/>
        <p:txBody>
          <a:bodyPr/>
          <a:lstStyle/>
          <a:p>
            <a:r>
              <a:rPr lang="en-US" smtClean="0"/>
              <a:t>Introduction  Research Problem Definition  Research Approach and Methodologies  Q&amp;A</a:t>
            </a:r>
            <a:endParaRPr lang="en-US"/>
          </a:p>
        </p:txBody>
      </p:sp>
    </p:spTree>
    <p:extLst>
      <p:ext uri="{BB962C8B-B14F-4D97-AF65-F5344CB8AC3E}">
        <p14:creationId xmlns:p14="http://schemas.microsoft.com/office/powerpoint/2010/main" xmlns="" val="3919162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smtClean="0">
                <a:solidFill>
                  <a:schemeClr val="tx1"/>
                </a:solidFill>
                <a:effectLst/>
                <a:latin typeface="+mn-lt"/>
                <a:ea typeface="+mn-ea"/>
                <a:cs typeface="+mn-cs"/>
              </a:rPr>
              <a:t>The planned procedure for identifying archaeological sites will be to have volunteers identify sites using a visual inspection of the study areas in what is known as “direct discovery” and add </a:t>
            </a:r>
            <a:r>
              <a:rPr lang="en-US" sz="1200" b="0" kern="1200" dirty="0" err="1" smtClean="0">
                <a:solidFill>
                  <a:schemeClr val="tx1"/>
                </a:solidFill>
                <a:effectLst/>
                <a:latin typeface="+mn-lt"/>
                <a:ea typeface="+mn-ea"/>
                <a:cs typeface="+mn-cs"/>
              </a:rPr>
              <a:t>placemarks</a:t>
            </a:r>
            <a:r>
              <a:rPr lang="en-US" sz="1200" b="0" kern="1200" dirty="0" smtClean="0">
                <a:solidFill>
                  <a:schemeClr val="tx1"/>
                </a:solidFill>
                <a:effectLst/>
                <a:latin typeface="+mn-lt"/>
                <a:ea typeface="+mn-ea"/>
                <a:cs typeface="+mn-cs"/>
              </a:rPr>
              <a:t> over potential sites (</a:t>
            </a:r>
            <a:r>
              <a:rPr lang="en-US" sz="1200" b="0" kern="1200" dirty="0" err="1" smtClean="0">
                <a:solidFill>
                  <a:schemeClr val="tx1"/>
                </a:solidFill>
                <a:effectLst/>
                <a:latin typeface="+mn-lt"/>
                <a:ea typeface="+mn-ea"/>
                <a:cs typeface="+mn-cs"/>
              </a:rPr>
              <a:t>Kvamme</a:t>
            </a:r>
            <a:r>
              <a:rPr lang="en-US" sz="1200" b="0" kern="1200" dirty="0" smtClean="0">
                <a:solidFill>
                  <a:schemeClr val="tx1"/>
                </a:solidFill>
                <a:effectLst/>
                <a:latin typeface="+mn-lt"/>
                <a:ea typeface="+mn-ea"/>
                <a:cs typeface="+mn-cs"/>
              </a:rPr>
              <a:t>, 2006).  Online volunteers will review the proposed selections of their peers and rate them. Volunteers and professional archaeologists will next ground truth the potential sites. Finally, the attribute data of the potential sites will be updated to show if the location was or was not pre-historical.  </a:t>
            </a:r>
            <a:endParaRPr lang="en-US" dirty="0"/>
          </a:p>
        </p:txBody>
      </p:sp>
      <p:sp>
        <p:nvSpPr>
          <p:cNvPr id="4" name="Slide Number Placeholder 3"/>
          <p:cNvSpPr>
            <a:spLocks noGrp="1"/>
          </p:cNvSpPr>
          <p:nvPr>
            <p:ph type="sldNum" sz="quarter" idx="10"/>
          </p:nvPr>
        </p:nvSpPr>
        <p:spPr/>
        <p:txBody>
          <a:bodyPr/>
          <a:lstStyle/>
          <a:p>
            <a:fld id="{185F6083-5D1E-4ABC-8C51-EDA163394D18}" type="slidenum">
              <a:rPr lang="en-US" smtClean="0"/>
              <a:pPr/>
              <a:t>16</a:t>
            </a:fld>
            <a:endParaRPr lang="en-US"/>
          </a:p>
        </p:txBody>
      </p:sp>
      <p:sp>
        <p:nvSpPr>
          <p:cNvPr id="6" name="Header Placeholder 5"/>
          <p:cNvSpPr>
            <a:spLocks noGrp="1"/>
          </p:cNvSpPr>
          <p:nvPr>
            <p:ph type="hdr" sz="quarter" idx="11"/>
          </p:nvPr>
        </p:nvSpPr>
        <p:spPr/>
        <p:txBody>
          <a:bodyPr/>
          <a:lstStyle/>
          <a:p>
            <a:r>
              <a:rPr lang="en-US" smtClean="0"/>
              <a:t>Introduction  Research Problem Definition  Research Approach and Methodologies  Q&amp;A</a:t>
            </a:r>
            <a:endParaRPr lang="en-US"/>
          </a:p>
        </p:txBody>
      </p:sp>
    </p:spTree>
    <p:extLst>
      <p:ext uri="{BB962C8B-B14F-4D97-AF65-F5344CB8AC3E}">
        <p14:creationId xmlns:p14="http://schemas.microsoft.com/office/powerpoint/2010/main" xmlns="" val="3919162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smtClean="0">
                <a:solidFill>
                  <a:schemeClr val="tx1"/>
                </a:solidFill>
                <a:effectLst/>
                <a:latin typeface="+mn-lt"/>
                <a:ea typeface="+mn-ea"/>
                <a:cs typeface="+mn-cs"/>
              </a:rPr>
              <a:t>A geospatial web application will be designed and hosted on a dedicated website and presented to the user through their web browser.   The application will combine basemap data from Google Earth and operational layers hosted on a private web map server (Go into details, what server, REST-stop, all web map details, etc.).  The basemap data will be high resolution spaceborne imagery, road layers, and city layers. Potentially other free imagery, such as is available on ArcGIS.com will be made available. The operational layers will include the proposed archaeological site layer, layers delineating study areas, query results and analysis results.  The application will dynamically create maps requested by the user and store the users’ proposed site location inputs.  The potential site location layer will be stored using point geometry with the ability for the user to select limited attributes from drop-down lists.  </a:t>
            </a:r>
            <a:endParaRPr lang="en-US" sz="1200" kern="1200" dirty="0" smtClean="0">
              <a:solidFill>
                <a:schemeClr val="tx1"/>
              </a:solidFill>
              <a:effectLst/>
              <a:latin typeface="+mn-lt"/>
              <a:ea typeface="+mn-ea"/>
              <a:cs typeface="+mn-cs"/>
            </a:endParaRPr>
          </a:p>
          <a:p>
            <a:r>
              <a:rPr lang="en-US" sz="1200" b="0" kern="1200" dirty="0" smtClean="0">
                <a:solidFill>
                  <a:schemeClr val="tx1"/>
                </a:solidFill>
                <a:effectLst/>
                <a:latin typeface="+mn-lt"/>
                <a:ea typeface="+mn-ea"/>
                <a:cs typeface="+mn-cs"/>
              </a:rPr>
              <a:t>     The site will require users to register before they will be able to add locations or rate other users’ locations.  Although excessive malicious behavior is not predicted, having users register will allow a method of tracking the behavior of individuals and potentially easily removing malicious entries. </a:t>
            </a:r>
            <a:endParaRPr lang="en-US" dirty="0"/>
          </a:p>
        </p:txBody>
      </p:sp>
      <p:sp>
        <p:nvSpPr>
          <p:cNvPr id="4" name="Slide Number Placeholder 3"/>
          <p:cNvSpPr>
            <a:spLocks noGrp="1"/>
          </p:cNvSpPr>
          <p:nvPr>
            <p:ph type="sldNum" sz="quarter" idx="10"/>
          </p:nvPr>
        </p:nvSpPr>
        <p:spPr/>
        <p:txBody>
          <a:bodyPr/>
          <a:lstStyle/>
          <a:p>
            <a:fld id="{185F6083-5D1E-4ABC-8C51-EDA163394D18}" type="slidenum">
              <a:rPr lang="en-US" smtClean="0"/>
              <a:pPr/>
              <a:t>17</a:t>
            </a:fld>
            <a:endParaRPr lang="en-US"/>
          </a:p>
        </p:txBody>
      </p:sp>
      <p:sp>
        <p:nvSpPr>
          <p:cNvPr id="6" name="Header Placeholder 5"/>
          <p:cNvSpPr>
            <a:spLocks noGrp="1"/>
          </p:cNvSpPr>
          <p:nvPr>
            <p:ph type="hdr" sz="quarter" idx="11"/>
          </p:nvPr>
        </p:nvSpPr>
        <p:spPr/>
        <p:txBody>
          <a:bodyPr/>
          <a:lstStyle/>
          <a:p>
            <a:r>
              <a:rPr lang="en-US" smtClean="0"/>
              <a:t>Introduction  Research Problem Definition  Research Approach and Methodologies  Q&amp;A</a:t>
            </a:r>
            <a:endParaRPr lang="en-US"/>
          </a:p>
        </p:txBody>
      </p:sp>
    </p:spTree>
    <p:extLst>
      <p:ext uri="{BB962C8B-B14F-4D97-AF65-F5344CB8AC3E}">
        <p14:creationId xmlns:p14="http://schemas.microsoft.com/office/powerpoint/2010/main" xmlns="" val="20398613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    Although the average user will not be trained in archaeology, cartography, or any related fields, the web application will provide examples and training to impart</a:t>
            </a:r>
            <a:r>
              <a:rPr lang="en-US" sz="1200" b="0" kern="1200" baseline="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the volunteers with the skills and knowledge needed to identify prospective sites.  </a:t>
            </a:r>
          </a:p>
          <a:p>
            <a:endParaRPr lang="en-US" sz="1200" i="0" kern="1200" dirty="0" smtClean="0">
              <a:solidFill>
                <a:schemeClr val="tx1"/>
              </a:solidFill>
              <a:effectLst/>
              <a:latin typeface="+mn-lt"/>
              <a:ea typeface="+mn-ea"/>
              <a:cs typeface="+mn-cs"/>
            </a:endParaRPr>
          </a:p>
          <a:p>
            <a:r>
              <a:rPr lang="en-US" sz="1200" i="0" kern="1200" dirty="0" smtClean="0">
                <a:solidFill>
                  <a:schemeClr val="tx1"/>
                </a:solidFill>
                <a:effectLst/>
                <a:latin typeface="+mn-lt"/>
                <a:ea typeface="+mn-ea"/>
                <a:cs typeface="+mn-cs"/>
              </a:rPr>
              <a:t>    Upon first signing up to the archaeological geo-wiki, users will be prompted to complete the online training.  This training will briefly touch upon the application interface, but the majority of the training will be on what tell-tale signs are associated with archaeological sites.  </a:t>
            </a:r>
          </a:p>
          <a:p>
            <a:r>
              <a:rPr lang="en-US" sz="1200" i="0" kern="1200" dirty="0" smtClean="0">
                <a:solidFill>
                  <a:schemeClr val="tx1"/>
                </a:solidFill>
                <a:effectLst/>
                <a:latin typeface="+mn-lt"/>
                <a:ea typeface="+mn-ea"/>
                <a:cs typeface="+mn-cs"/>
              </a:rPr>
              <a:t>     As mentioned earlier, archaeological sites are often difficult to distinguish from the surrounding landscape as they are normally constructed using local materials, thus have similar spectral signatures as the landscape (ADD TO THESIS </a:t>
            </a:r>
            <a:r>
              <a:rPr lang="en-US" sz="1200" i="0" kern="1200" dirty="0" err="1" smtClean="0">
                <a:solidFill>
                  <a:schemeClr val="tx1"/>
                </a:solidFill>
                <a:effectLst/>
                <a:latin typeface="+mn-lt"/>
                <a:ea typeface="+mn-ea"/>
                <a:cs typeface="+mn-cs"/>
              </a:rPr>
              <a:t>Siart</a:t>
            </a:r>
            <a:r>
              <a:rPr lang="en-US" sz="1200" i="0" kern="1200" dirty="0" smtClean="0">
                <a:solidFill>
                  <a:schemeClr val="tx1"/>
                </a:solidFill>
                <a:effectLst/>
                <a:latin typeface="+mn-lt"/>
                <a:ea typeface="+mn-ea"/>
                <a:cs typeface="+mn-cs"/>
              </a:rPr>
              <a:t>).  Also, archaeological features vary in shape, size, and color making extraction difficult (add to thesis: </a:t>
            </a:r>
            <a:r>
              <a:rPr lang="en-US" sz="1200" i="0" kern="1200" dirty="0" err="1" smtClean="0">
                <a:solidFill>
                  <a:schemeClr val="tx1"/>
                </a:solidFill>
                <a:effectLst/>
                <a:latin typeface="+mn-lt"/>
                <a:ea typeface="+mn-ea"/>
                <a:cs typeface="+mn-cs"/>
              </a:rPr>
              <a:t>Paulissenn</a:t>
            </a:r>
            <a:r>
              <a:rPr lang="en-US" sz="1200" i="0" kern="1200" dirty="0" smtClean="0">
                <a:solidFill>
                  <a:schemeClr val="tx1"/>
                </a:solidFill>
                <a:effectLst/>
                <a:latin typeface="+mn-lt"/>
                <a:ea typeface="+mn-ea"/>
                <a:cs typeface="+mn-cs"/>
              </a:rPr>
              <a:t>).  The same characteristics that impede automated extraction of archaeological features from HRSI also impedes manual, direct discovery.  Fortunately much work has been done to help in the classification of archaeological sites from aerial and satellite imagery (add to thesis: </a:t>
            </a:r>
            <a:r>
              <a:rPr lang="en-US" sz="1200" i="0" kern="1200" dirty="0" err="1" smtClean="0">
                <a:solidFill>
                  <a:schemeClr val="tx1"/>
                </a:solidFill>
                <a:effectLst/>
                <a:latin typeface="+mn-lt"/>
                <a:ea typeface="+mn-ea"/>
                <a:cs typeface="+mn-cs"/>
              </a:rPr>
              <a:t>Pavlidis</a:t>
            </a:r>
            <a:r>
              <a:rPr lang="en-US" sz="1200" i="0" kern="1200" dirty="0" smtClean="0">
                <a:solidFill>
                  <a:schemeClr val="tx1"/>
                </a:solidFill>
                <a:effectLst/>
                <a:latin typeface="+mn-lt"/>
                <a:ea typeface="+mn-ea"/>
                <a:cs typeface="+mn-cs"/>
              </a:rPr>
              <a:t>)</a:t>
            </a:r>
          </a:p>
          <a:p>
            <a:r>
              <a:rPr lang="en-US" sz="1200" i="0" kern="1200" dirty="0" smtClean="0">
                <a:solidFill>
                  <a:schemeClr val="tx1"/>
                </a:solidFill>
                <a:effectLst/>
                <a:latin typeface="+mn-lt"/>
                <a:ea typeface="+mn-ea"/>
                <a:cs typeface="+mn-cs"/>
              </a:rPr>
              <a:t>In the 1920s, OGS Crawford, one of the pioneers of aerial archaeology, formulated a set of site classifications for determining archaeological features in aerial photographs, his classification</a:t>
            </a:r>
            <a:r>
              <a:rPr lang="en-US" sz="1200" i="0" kern="1200" baseline="0" dirty="0" smtClean="0">
                <a:solidFill>
                  <a:schemeClr val="tx1"/>
                </a:solidFill>
                <a:effectLst/>
                <a:latin typeface="+mn-lt"/>
                <a:ea typeface="+mn-ea"/>
                <a:cs typeface="+mn-cs"/>
              </a:rPr>
              <a:t> focused on shadows, moisture differences and crop markings.</a:t>
            </a:r>
          </a:p>
          <a:p>
            <a:r>
              <a:rPr lang="en-US" sz="1200" i="0" kern="1200" dirty="0" smtClean="0">
                <a:solidFill>
                  <a:schemeClr val="tx1"/>
                </a:solidFill>
                <a:effectLst/>
                <a:latin typeface="+mn-lt"/>
                <a:ea typeface="+mn-ea"/>
                <a:cs typeface="+mn-cs"/>
              </a:rPr>
              <a:t> </a:t>
            </a:r>
          </a:p>
          <a:p>
            <a:r>
              <a:rPr lang="en-US" sz="1200" i="0" kern="1200" dirty="0" smtClean="0">
                <a:solidFill>
                  <a:schemeClr val="tx1"/>
                </a:solidFill>
                <a:effectLst/>
                <a:latin typeface="+mn-lt"/>
                <a:ea typeface="+mn-ea"/>
                <a:cs typeface="+mn-cs"/>
              </a:rPr>
              <a:t>More recently,</a:t>
            </a:r>
            <a:r>
              <a:rPr lang="en-US" sz="1200" i="0" kern="1200" baseline="0" dirty="0" smtClean="0">
                <a:solidFill>
                  <a:schemeClr val="tx1"/>
                </a:solidFill>
                <a:effectLst/>
                <a:latin typeface="+mn-lt"/>
                <a:ea typeface="+mn-ea"/>
                <a:cs typeface="+mn-cs"/>
              </a:rPr>
              <a:t> </a:t>
            </a:r>
            <a:r>
              <a:rPr lang="en-US" sz="1200" i="0" kern="1200" baseline="0" dirty="0" err="1" smtClean="0">
                <a:solidFill>
                  <a:schemeClr val="tx1"/>
                </a:solidFill>
                <a:effectLst/>
                <a:latin typeface="+mn-lt"/>
                <a:ea typeface="+mn-ea"/>
                <a:cs typeface="+mn-cs"/>
              </a:rPr>
              <a:t>Lefki</a:t>
            </a:r>
            <a:r>
              <a:rPr lang="en-US" sz="1200" i="0" kern="1200" dirty="0" smtClean="0">
                <a:solidFill>
                  <a:schemeClr val="tx1"/>
                </a:solidFill>
                <a:effectLst/>
                <a:latin typeface="+mn-lt"/>
                <a:ea typeface="+mn-ea"/>
                <a:cs typeface="+mn-cs"/>
              </a:rPr>
              <a:t> </a:t>
            </a:r>
            <a:r>
              <a:rPr lang="en-US" sz="1200" i="0" kern="1200" dirty="0" err="1" smtClean="0">
                <a:solidFill>
                  <a:schemeClr val="tx1"/>
                </a:solidFill>
                <a:effectLst/>
                <a:latin typeface="+mn-lt"/>
                <a:ea typeface="+mn-ea"/>
                <a:cs typeface="+mn-cs"/>
              </a:rPr>
              <a:t>Pavilidis</a:t>
            </a:r>
            <a:r>
              <a:rPr lang="en-US" sz="1200" i="0" kern="1200" dirty="0" smtClean="0">
                <a:solidFill>
                  <a:schemeClr val="tx1"/>
                </a:solidFill>
                <a:effectLst/>
                <a:latin typeface="+mn-lt"/>
                <a:ea typeface="+mn-ea"/>
                <a:cs typeface="+mn-cs"/>
              </a:rPr>
              <a:t> has created a visual interpretation attribute list to be used with 1m spatial resolution HSRI that builds upon Crawford’s. As the imagery used in this project is similar to that </a:t>
            </a:r>
            <a:r>
              <a:rPr lang="en-US" sz="1200" i="0" kern="1200" dirty="0" err="1" smtClean="0">
                <a:solidFill>
                  <a:schemeClr val="tx1"/>
                </a:solidFill>
                <a:effectLst/>
                <a:latin typeface="+mn-lt"/>
                <a:ea typeface="+mn-ea"/>
                <a:cs typeface="+mn-cs"/>
              </a:rPr>
              <a:t>Pavildis</a:t>
            </a:r>
            <a:r>
              <a:rPr lang="en-US" sz="1200" i="0" kern="1200" dirty="0" smtClean="0">
                <a:solidFill>
                  <a:schemeClr val="tx1"/>
                </a:solidFill>
                <a:effectLst/>
                <a:latin typeface="+mn-lt"/>
                <a:ea typeface="+mn-ea"/>
                <a:cs typeface="+mn-cs"/>
              </a:rPr>
              <a:t> used, his “Archaeological Visual Interpretation” attributes will be used as a training guide for the volunteers (</a:t>
            </a:r>
            <a:r>
              <a:rPr lang="en-US" sz="1200" i="0" kern="1200" dirty="0" err="1" smtClean="0">
                <a:solidFill>
                  <a:schemeClr val="tx1"/>
                </a:solidFill>
                <a:effectLst/>
                <a:latin typeface="+mn-lt"/>
                <a:ea typeface="+mn-ea"/>
                <a:cs typeface="+mn-cs"/>
              </a:rPr>
              <a:t>Pavilidis</a:t>
            </a:r>
            <a:r>
              <a:rPr lang="en-US" sz="1200" i="0" kern="1200" dirty="0" smtClean="0">
                <a:solidFill>
                  <a:schemeClr val="tx1"/>
                </a:solidFill>
                <a:effectLst/>
                <a:latin typeface="+mn-lt"/>
                <a:ea typeface="+mn-ea"/>
                <a:cs typeface="+mn-cs"/>
              </a:rPr>
              <a:t>).  His list is shown here in this slide.</a:t>
            </a:r>
          </a:p>
          <a:p>
            <a:endParaRPr lang="en-US" i="0" dirty="0"/>
          </a:p>
        </p:txBody>
      </p:sp>
      <p:sp>
        <p:nvSpPr>
          <p:cNvPr id="4" name="Slide Number Placeholder 3"/>
          <p:cNvSpPr>
            <a:spLocks noGrp="1"/>
          </p:cNvSpPr>
          <p:nvPr>
            <p:ph type="sldNum" sz="quarter" idx="10"/>
          </p:nvPr>
        </p:nvSpPr>
        <p:spPr/>
        <p:txBody>
          <a:bodyPr/>
          <a:lstStyle/>
          <a:p>
            <a:fld id="{185F6083-5D1E-4ABC-8C51-EDA163394D18}" type="slidenum">
              <a:rPr lang="en-US" smtClean="0"/>
              <a:pPr/>
              <a:t>18</a:t>
            </a:fld>
            <a:endParaRPr lang="en-US"/>
          </a:p>
        </p:txBody>
      </p:sp>
      <p:sp>
        <p:nvSpPr>
          <p:cNvPr id="6" name="Header Placeholder 5"/>
          <p:cNvSpPr>
            <a:spLocks noGrp="1"/>
          </p:cNvSpPr>
          <p:nvPr>
            <p:ph type="hdr" sz="quarter" idx="11"/>
          </p:nvPr>
        </p:nvSpPr>
        <p:spPr/>
        <p:txBody>
          <a:bodyPr/>
          <a:lstStyle/>
          <a:p>
            <a:r>
              <a:rPr lang="en-US" smtClean="0"/>
              <a:t>Introduction  Research Problem Definition  Research Approach and Methodologies  Q&amp;A</a:t>
            </a:r>
            <a:endParaRPr lang="en-US"/>
          </a:p>
        </p:txBody>
      </p:sp>
    </p:spTree>
    <p:extLst>
      <p:ext uri="{BB962C8B-B14F-4D97-AF65-F5344CB8AC3E}">
        <p14:creationId xmlns:p14="http://schemas.microsoft.com/office/powerpoint/2010/main" xmlns="" val="9561033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0" kern="1200" dirty="0" smtClean="0">
                <a:solidFill>
                  <a:schemeClr val="tx1"/>
                </a:solidFill>
                <a:effectLst/>
                <a:latin typeface="+mn-lt"/>
                <a:ea typeface="+mn-ea"/>
                <a:cs typeface="+mn-cs"/>
              </a:rPr>
              <a:t> After logging in to the site, volunteers will be directed to study areas selected by image quality and the need for research.   The application interface will allow volunteers to zoom, pan, select which layers are visible, select potential sites, and evaluate other volunteers’ selections.  If available, volunteers will also be able to view geocoded photography provided by other web services, such as </a:t>
            </a:r>
            <a:r>
              <a:rPr lang="en-US" sz="1200" i="0" kern="1200" dirty="0" err="1" smtClean="0">
                <a:solidFill>
                  <a:schemeClr val="tx1"/>
                </a:solidFill>
                <a:effectLst/>
                <a:latin typeface="+mn-lt"/>
                <a:ea typeface="+mn-ea"/>
                <a:cs typeface="+mn-cs"/>
              </a:rPr>
              <a:t>Panoramio</a:t>
            </a:r>
            <a:r>
              <a:rPr lang="en-US" sz="1200" i="0" kern="1200" dirty="0" smtClean="0">
                <a:solidFill>
                  <a:schemeClr val="tx1"/>
                </a:solidFill>
                <a:effectLst/>
                <a:latin typeface="+mn-lt"/>
                <a:ea typeface="+mn-ea"/>
                <a:cs typeface="+mn-cs"/>
              </a:rPr>
              <a:t>. </a:t>
            </a:r>
          </a:p>
          <a:p>
            <a:r>
              <a:rPr lang="en-US" sz="1200" i="0" kern="1200" dirty="0" smtClean="0">
                <a:solidFill>
                  <a:schemeClr val="tx1"/>
                </a:solidFill>
                <a:effectLst/>
                <a:latin typeface="+mn-lt"/>
                <a:ea typeface="+mn-ea"/>
                <a:cs typeface="+mn-cs"/>
              </a:rPr>
              <a:t>     As this project intends to use a modified version of the application developed by Dr. Fritz and his team, some functionality will be identical, such as the selection status changing from red to green based upon zoom (McCallum, 2009, 350).  Since the tool was originally developed using AJAX, customization will be done to create tools specific for archaeological selection.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i="0" kern="1200" dirty="0" smtClean="0">
                <a:solidFill>
                  <a:schemeClr val="tx1"/>
                </a:solidFill>
                <a:effectLst/>
                <a:latin typeface="+mn-lt"/>
                <a:ea typeface="+mn-ea"/>
                <a:cs typeface="+mn-cs"/>
              </a:rPr>
              <a:t>     To identify sites, the user will click with their mouse over the area in question.  This will bring up a pop-up window containing the fields to be populated.  The database will also track the login of the user that created the entry for future statistical analysis and to identify any potential abuse of the tool.    </a:t>
            </a:r>
          </a:p>
          <a:p>
            <a:endParaRPr lang="en-US" i="0" dirty="0"/>
          </a:p>
        </p:txBody>
      </p:sp>
      <p:sp>
        <p:nvSpPr>
          <p:cNvPr id="4" name="Slide Number Placeholder 3"/>
          <p:cNvSpPr>
            <a:spLocks noGrp="1"/>
          </p:cNvSpPr>
          <p:nvPr>
            <p:ph type="sldNum" sz="quarter" idx="10"/>
          </p:nvPr>
        </p:nvSpPr>
        <p:spPr/>
        <p:txBody>
          <a:bodyPr/>
          <a:lstStyle/>
          <a:p>
            <a:fld id="{185F6083-5D1E-4ABC-8C51-EDA163394D18}" type="slidenum">
              <a:rPr lang="en-US" smtClean="0"/>
              <a:pPr/>
              <a:t>19</a:t>
            </a:fld>
            <a:endParaRPr lang="en-US"/>
          </a:p>
        </p:txBody>
      </p:sp>
      <p:sp>
        <p:nvSpPr>
          <p:cNvPr id="6" name="Header Placeholder 5"/>
          <p:cNvSpPr>
            <a:spLocks noGrp="1"/>
          </p:cNvSpPr>
          <p:nvPr>
            <p:ph type="hdr" sz="quarter" idx="11"/>
          </p:nvPr>
        </p:nvSpPr>
        <p:spPr/>
        <p:txBody>
          <a:bodyPr/>
          <a:lstStyle/>
          <a:p>
            <a:r>
              <a:rPr lang="en-US" smtClean="0"/>
              <a:t>Introduction  Research Problem Definition  Research Approach and Methodologies  Q&amp;A</a:t>
            </a:r>
            <a:endParaRPr lang="en-US"/>
          </a:p>
        </p:txBody>
      </p:sp>
    </p:spTree>
    <p:extLst>
      <p:ext uri="{BB962C8B-B14F-4D97-AF65-F5344CB8AC3E}">
        <p14:creationId xmlns:p14="http://schemas.microsoft.com/office/powerpoint/2010/main" xmlns="" val="24989689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Archaeological sites are in a constant state of destruction, be it from natural processes such as erosion and time,</a:t>
            </a:r>
            <a:r>
              <a:rPr lang="en-US" baseline="0" dirty="0" smtClean="0"/>
              <a:t> or man-made processes such as looting or destruction for other means.  The picture here shows the niche that formally held the Buddha of </a:t>
            </a:r>
            <a:r>
              <a:rPr lang="en-US" baseline="0" dirty="0" err="1" smtClean="0"/>
              <a:t>Bamiyan</a:t>
            </a:r>
            <a:r>
              <a:rPr lang="en-US" baseline="0" dirty="0" smtClean="0"/>
              <a:t>, a sixth century statue of a standing </a:t>
            </a:r>
            <a:r>
              <a:rPr lang="en-US" baseline="0" dirty="0" err="1" smtClean="0"/>
              <a:t>buddha</a:t>
            </a:r>
            <a:r>
              <a:rPr lang="en-US" baseline="0" dirty="0" smtClean="0"/>
              <a:t> that was destroyed by the Taliban in 2001.  The preservation of the scarce historical and pre-historical records of human civilization requires the participation of all of us.  This project will create a path for the interested layperson to assist professional archaeologists in the discovery and preservation of our shared cultural heritage.</a:t>
            </a:r>
            <a:endParaRPr lang="en-US" dirty="0"/>
          </a:p>
        </p:txBody>
      </p:sp>
      <p:sp>
        <p:nvSpPr>
          <p:cNvPr id="4" name="Slide Number Placeholder 3"/>
          <p:cNvSpPr>
            <a:spLocks noGrp="1"/>
          </p:cNvSpPr>
          <p:nvPr>
            <p:ph type="sldNum" sz="quarter" idx="10"/>
          </p:nvPr>
        </p:nvSpPr>
        <p:spPr/>
        <p:txBody>
          <a:bodyPr/>
          <a:lstStyle/>
          <a:p>
            <a:fld id="{185F6083-5D1E-4ABC-8C51-EDA163394D18}" type="slidenum">
              <a:rPr lang="en-US" smtClean="0"/>
              <a:pPr/>
              <a:t>2</a:t>
            </a:fld>
            <a:endParaRPr lang="en-US"/>
          </a:p>
        </p:txBody>
      </p:sp>
      <p:sp>
        <p:nvSpPr>
          <p:cNvPr id="6" name="Header Placeholder 5"/>
          <p:cNvSpPr>
            <a:spLocks noGrp="1"/>
          </p:cNvSpPr>
          <p:nvPr>
            <p:ph type="hdr" sz="quarter" idx="11"/>
          </p:nvPr>
        </p:nvSpPr>
        <p:spPr/>
        <p:txBody>
          <a:bodyPr/>
          <a:lstStyle/>
          <a:p>
            <a:r>
              <a:rPr lang="en-US" smtClean="0"/>
              <a:t>Introduction  Research Problem Definition  Research Approach and Methodologies  Q&amp;A</a:t>
            </a:r>
            <a:endParaRPr lang="en-US"/>
          </a:p>
        </p:txBody>
      </p:sp>
    </p:spTree>
    <p:extLst>
      <p:ext uri="{BB962C8B-B14F-4D97-AF65-F5344CB8AC3E}">
        <p14:creationId xmlns:p14="http://schemas.microsoft.com/office/powerpoint/2010/main" xmlns="" val="637407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smtClean="0">
                <a:solidFill>
                  <a:schemeClr val="tx1"/>
                </a:solidFill>
                <a:effectLst/>
                <a:latin typeface="+mn-lt"/>
                <a:ea typeface="+mn-ea"/>
                <a:cs typeface="+mn-cs"/>
              </a:rPr>
              <a:t>Volunteers will also have the ability to review the selections of others.  A tool will be created that will allow volunteers to navigate directly to the potential site locations created by others.  Via a pop-up window, users will have the ability to rate the potential site location as “high likelihood”, “moderate likelihood”, “low likelihood” or not vote.  This tool will also track the user and their vote and will be used for future analysis</a:t>
            </a:r>
            <a:endParaRPr lang="en-US" dirty="0"/>
          </a:p>
        </p:txBody>
      </p:sp>
      <p:sp>
        <p:nvSpPr>
          <p:cNvPr id="4" name="Slide Number Placeholder 3"/>
          <p:cNvSpPr>
            <a:spLocks noGrp="1"/>
          </p:cNvSpPr>
          <p:nvPr>
            <p:ph type="sldNum" sz="quarter" idx="10"/>
          </p:nvPr>
        </p:nvSpPr>
        <p:spPr/>
        <p:txBody>
          <a:bodyPr/>
          <a:lstStyle/>
          <a:p>
            <a:fld id="{185F6083-5D1E-4ABC-8C51-EDA163394D18}" type="slidenum">
              <a:rPr lang="en-US" smtClean="0"/>
              <a:pPr/>
              <a:t>20</a:t>
            </a:fld>
            <a:endParaRPr lang="en-US"/>
          </a:p>
        </p:txBody>
      </p:sp>
      <p:sp>
        <p:nvSpPr>
          <p:cNvPr id="6" name="Header Placeholder 5"/>
          <p:cNvSpPr>
            <a:spLocks noGrp="1"/>
          </p:cNvSpPr>
          <p:nvPr>
            <p:ph type="hdr" sz="quarter" idx="11"/>
          </p:nvPr>
        </p:nvSpPr>
        <p:spPr/>
        <p:txBody>
          <a:bodyPr/>
          <a:lstStyle/>
          <a:p>
            <a:r>
              <a:rPr lang="en-US" smtClean="0"/>
              <a:t>Introduction  Research Problem Definition  Research Approach and Methodologies  Q&amp;A</a:t>
            </a:r>
            <a:endParaRPr lang="en-US"/>
          </a:p>
        </p:txBody>
      </p:sp>
    </p:spTree>
    <p:extLst>
      <p:ext uri="{BB962C8B-B14F-4D97-AF65-F5344CB8AC3E}">
        <p14:creationId xmlns:p14="http://schemas.microsoft.com/office/powerpoint/2010/main" xmlns="" val="31782752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0" kern="1200" dirty="0" smtClean="0">
                <a:solidFill>
                  <a:schemeClr val="tx1"/>
                </a:solidFill>
                <a:effectLst/>
                <a:latin typeface="+mn-lt"/>
                <a:ea typeface="+mn-ea"/>
                <a:cs typeface="+mn-cs"/>
              </a:rPr>
              <a:t> After image interpretation is completed for a specific study area, ground truthing will occur, “[</a:t>
            </a:r>
            <a:r>
              <a:rPr lang="en-US" sz="1200" i="0" kern="1200" dirty="0" err="1" smtClean="0">
                <a:solidFill>
                  <a:schemeClr val="tx1"/>
                </a:solidFill>
                <a:effectLst/>
                <a:latin typeface="+mn-lt"/>
                <a:ea typeface="+mn-ea"/>
                <a:cs typeface="+mn-cs"/>
              </a:rPr>
              <a:t>i</a:t>
            </a:r>
            <a:r>
              <a:rPr lang="en-US" sz="1200" i="0" kern="1200" dirty="0" smtClean="0">
                <a:solidFill>
                  <a:schemeClr val="tx1"/>
                </a:solidFill>
                <a:effectLst/>
                <a:latin typeface="+mn-lt"/>
                <a:ea typeface="+mn-ea"/>
                <a:cs typeface="+mn-cs"/>
              </a:rPr>
              <a:t>]mage interpretation and ground truthing are at the core of any prospecting” (</a:t>
            </a:r>
            <a:r>
              <a:rPr lang="en-US" sz="1200" i="0" kern="1200" dirty="0" err="1" smtClean="0">
                <a:solidFill>
                  <a:schemeClr val="tx1"/>
                </a:solidFill>
                <a:effectLst/>
                <a:latin typeface="+mn-lt"/>
                <a:ea typeface="+mn-ea"/>
                <a:cs typeface="+mn-cs"/>
              </a:rPr>
              <a:t>Ladefoged</a:t>
            </a:r>
            <a:r>
              <a:rPr lang="en-US" sz="1200" i="0" kern="1200" dirty="0" smtClean="0">
                <a:solidFill>
                  <a:schemeClr val="tx1"/>
                </a:solidFill>
                <a:effectLst/>
                <a:latin typeface="+mn-lt"/>
                <a:ea typeface="+mn-ea"/>
                <a:cs typeface="+mn-cs"/>
              </a:rPr>
              <a:t>, 2009, p. 270).  Until the locations are ground truthed, the accuracy of the user generated content cannot be calculated, therefore we hope to have volunteers and professional archaeologists go into the field and ground truth the findings.  </a:t>
            </a:r>
          </a:p>
          <a:p>
            <a:r>
              <a:rPr lang="en-US" sz="1200" i="0" kern="1200" dirty="0" smtClean="0">
                <a:solidFill>
                  <a:schemeClr val="tx1"/>
                </a:solidFill>
                <a:effectLst/>
                <a:latin typeface="+mn-lt"/>
                <a:ea typeface="+mn-ea"/>
                <a:cs typeface="+mn-cs"/>
              </a:rPr>
              <a:t>     A tool will be created to export location coordinates in GPX format for use with commercial GPS units.  Volunteers will then go to sites, photograph the sites, and upload the photographs to the application.  They will then be able to change the attribute of the locations as being a positive, negative, or unsure identification of archaeological remains.  Other users will then be able to review the status updates and photographs, and vote on the classification.</a:t>
            </a:r>
            <a:endParaRPr lang="en-US" i="0" dirty="0"/>
          </a:p>
        </p:txBody>
      </p:sp>
      <p:sp>
        <p:nvSpPr>
          <p:cNvPr id="4" name="Slide Number Placeholder 3"/>
          <p:cNvSpPr>
            <a:spLocks noGrp="1"/>
          </p:cNvSpPr>
          <p:nvPr>
            <p:ph type="sldNum" sz="quarter" idx="10"/>
          </p:nvPr>
        </p:nvSpPr>
        <p:spPr/>
        <p:txBody>
          <a:bodyPr/>
          <a:lstStyle/>
          <a:p>
            <a:fld id="{185F6083-5D1E-4ABC-8C51-EDA163394D18}" type="slidenum">
              <a:rPr lang="en-US" smtClean="0"/>
              <a:pPr/>
              <a:t>21</a:t>
            </a:fld>
            <a:endParaRPr lang="en-US"/>
          </a:p>
        </p:txBody>
      </p:sp>
      <p:sp>
        <p:nvSpPr>
          <p:cNvPr id="6" name="Header Placeholder 5"/>
          <p:cNvSpPr>
            <a:spLocks noGrp="1"/>
          </p:cNvSpPr>
          <p:nvPr>
            <p:ph type="hdr" sz="quarter" idx="11"/>
          </p:nvPr>
        </p:nvSpPr>
        <p:spPr/>
        <p:txBody>
          <a:bodyPr/>
          <a:lstStyle/>
          <a:p>
            <a:r>
              <a:rPr lang="en-US" smtClean="0"/>
              <a:t>Introduction  Research Problem Definition  Research Approach and Methodologies  Q&amp;A</a:t>
            </a:r>
            <a:endParaRPr lang="en-US"/>
          </a:p>
        </p:txBody>
      </p:sp>
    </p:spTree>
    <p:extLst>
      <p:ext uri="{BB962C8B-B14F-4D97-AF65-F5344CB8AC3E}">
        <p14:creationId xmlns:p14="http://schemas.microsoft.com/office/powerpoint/2010/main" xmlns="" val="26493904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smtClean="0">
                <a:solidFill>
                  <a:schemeClr val="tx1"/>
                </a:solidFill>
                <a:effectLst/>
                <a:latin typeface="+mn-lt"/>
                <a:ea typeface="+mn-ea"/>
                <a:cs typeface="+mn-cs"/>
              </a:rPr>
              <a:t>Although users can potentially look for sites anywhere in the world, study areas will be defined to focus the volunteers on areas that are deemed important.  The criteria for defining study areas are as follows:</a:t>
            </a:r>
          </a:p>
          <a:p>
            <a:endParaRPr lang="en-US" sz="1200" b="0" kern="1200" dirty="0" smtClean="0">
              <a:solidFill>
                <a:schemeClr val="tx1"/>
              </a:solidFill>
              <a:effectLst/>
              <a:latin typeface="+mn-lt"/>
              <a:ea typeface="+mn-ea"/>
              <a:cs typeface="+mn-cs"/>
            </a:endParaRPr>
          </a:p>
          <a:p>
            <a:pPr lvl="0"/>
            <a:r>
              <a:rPr lang="en-US" sz="1200" b="0" kern="1200" dirty="0" smtClean="0">
                <a:solidFill>
                  <a:schemeClr val="tx1"/>
                </a:solidFill>
                <a:effectLst/>
                <a:latin typeface="+mn-lt"/>
                <a:ea typeface="+mn-ea"/>
                <a:cs typeface="+mn-cs"/>
              </a:rPr>
              <a:t>Suitability: Depending on the types of artifacts created by different prehistoric populations, some locations are less likely to have produced structures or geomorphic forms identifiable by HRSI.</a:t>
            </a:r>
          </a:p>
          <a:p>
            <a:pPr lvl="0"/>
            <a:endParaRPr lang="en-US" sz="1200" kern="1200" dirty="0" smtClean="0">
              <a:solidFill>
                <a:schemeClr val="tx1"/>
              </a:solidFill>
              <a:effectLst/>
              <a:latin typeface="+mn-lt"/>
              <a:ea typeface="+mn-ea"/>
              <a:cs typeface="+mn-cs"/>
            </a:endParaRPr>
          </a:p>
          <a:p>
            <a:pPr lvl="0"/>
            <a:r>
              <a:rPr lang="en-US" sz="1200" b="0" kern="1200" dirty="0" smtClean="0">
                <a:solidFill>
                  <a:schemeClr val="tx1"/>
                </a:solidFill>
                <a:effectLst/>
                <a:latin typeface="+mn-lt"/>
                <a:ea typeface="+mn-ea"/>
                <a:cs typeface="+mn-cs"/>
              </a:rPr>
              <a:t>Professional interest: Interest by professional archaeologists that specific areas be surveyed, as long as those areas meet the suitability requirement.</a:t>
            </a:r>
          </a:p>
          <a:p>
            <a:pPr lvl="0"/>
            <a:endParaRPr lang="en-US" sz="1200" kern="1200" dirty="0" smtClean="0">
              <a:solidFill>
                <a:schemeClr val="tx1"/>
              </a:solidFill>
              <a:effectLst/>
              <a:latin typeface="+mn-lt"/>
              <a:ea typeface="+mn-ea"/>
              <a:cs typeface="+mn-cs"/>
            </a:endParaRPr>
          </a:p>
          <a:p>
            <a:pPr lvl="0"/>
            <a:r>
              <a:rPr lang="en-US" sz="1200" b="0" kern="1200" dirty="0" smtClean="0">
                <a:solidFill>
                  <a:schemeClr val="tx1"/>
                </a:solidFill>
                <a:effectLst/>
                <a:latin typeface="+mn-lt"/>
                <a:ea typeface="+mn-ea"/>
                <a:cs typeface="+mn-cs"/>
              </a:rPr>
              <a:t>Impact Assessment: Locations that meet the suitability criteria and are, or will be, under threat of being damaged, destroyed, or otherwise negatively impacted by any activity, human or otherwise, a study area may be created to facilitate potential sites’ protection.</a:t>
            </a:r>
          </a:p>
          <a:p>
            <a:pPr lvl="0"/>
            <a:endParaRPr lang="en-US" sz="1200" kern="1200" dirty="0" smtClean="0">
              <a:solidFill>
                <a:schemeClr val="tx1"/>
              </a:solidFill>
              <a:effectLst/>
              <a:latin typeface="+mn-lt"/>
              <a:ea typeface="+mn-ea"/>
              <a:cs typeface="+mn-cs"/>
            </a:endParaRPr>
          </a:p>
          <a:p>
            <a:pPr lvl="0"/>
            <a:r>
              <a:rPr lang="en-US" sz="1200" b="0" kern="1200" dirty="0" smtClean="0">
                <a:solidFill>
                  <a:schemeClr val="tx1"/>
                </a:solidFill>
                <a:effectLst/>
                <a:latin typeface="+mn-lt"/>
                <a:ea typeface="+mn-ea"/>
                <a:cs typeface="+mn-cs"/>
              </a:rPr>
              <a:t>Community Interest: As a F-VGI project, if sufficient user interest exists in a specific location, and said location meets the suitability requirement, a study area may be created.</a:t>
            </a:r>
          </a:p>
          <a:p>
            <a:pPr lvl="0"/>
            <a:endParaRPr lang="en-US" sz="1200" kern="1200" dirty="0" smtClean="0">
              <a:solidFill>
                <a:schemeClr val="tx1"/>
              </a:solidFill>
              <a:effectLst/>
              <a:latin typeface="+mn-lt"/>
              <a:ea typeface="+mn-ea"/>
              <a:cs typeface="+mn-cs"/>
            </a:endParaRPr>
          </a:p>
          <a:p>
            <a:pPr lvl="0"/>
            <a:r>
              <a:rPr lang="en-US" sz="1200" b="0" kern="1200" dirty="0" smtClean="0">
                <a:solidFill>
                  <a:schemeClr val="tx1"/>
                </a:solidFill>
                <a:effectLst/>
                <a:latin typeface="+mn-lt"/>
                <a:ea typeface="+mn-ea"/>
                <a:cs typeface="+mn-cs"/>
              </a:rPr>
              <a:t>Image quality: Availability of HRSI of sufficient spatial resolution is a prerequisite for study areas.</a:t>
            </a:r>
            <a:endParaRPr lang="en-US" sz="1200" kern="1200" dirty="0" smtClean="0">
              <a:solidFill>
                <a:schemeClr val="tx1"/>
              </a:solidFill>
              <a:effectLst/>
              <a:latin typeface="+mn-lt"/>
              <a:ea typeface="+mn-ea"/>
              <a:cs typeface="+mn-cs"/>
            </a:endParaRPr>
          </a:p>
          <a:p>
            <a:pPr lvl="0"/>
            <a:endParaRPr lang="en-US" sz="1200" b="0" kern="1200" dirty="0" smtClean="0">
              <a:solidFill>
                <a:schemeClr val="tx1"/>
              </a:solidFill>
              <a:effectLst/>
              <a:latin typeface="+mn-lt"/>
              <a:ea typeface="+mn-ea"/>
              <a:cs typeface="+mn-cs"/>
            </a:endParaRPr>
          </a:p>
          <a:p>
            <a:pPr lvl="0"/>
            <a:r>
              <a:rPr lang="en-US" sz="1200" b="0" kern="1200" dirty="0" smtClean="0">
                <a:solidFill>
                  <a:schemeClr val="tx1"/>
                </a:solidFill>
                <a:effectLst/>
                <a:latin typeface="+mn-lt"/>
                <a:ea typeface="+mn-ea"/>
                <a:cs typeface="+mn-cs"/>
              </a:rPr>
              <a:t>Other criteria may be added as needed</a:t>
            </a:r>
            <a:endParaRPr lang="en-US" sz="1200" kern="1200" dirty="0" smtClean="0">
              <a:solidFill>
                <a:schemeClr val="tx1"/>
              </a:solidFill>
              <a:effectLst/>
              <a:latin typeface="+mn-lt"/>
              <a:ea typeface="+mn-ea"/>
              <a:cs typeface="+mn-cs"/>
            </a:endParaRPr>
          </a:p>
          <a:p>
            <a:pPr lvl="0"/>
            <a:endParaRPr lang="en-US" sz="1200" kern="1200" dirty="0" smtClean="0">
              <a:solidFill>
                <a:schemeClr val="tx1"/>
              </a:solidFill>
              <a:effectLst/>
              <a:latin typeface="+mn-lt"/>
              <a:ea typeface="+mn-ea"/>
              <a:cs typeface="+mn-cs"/>
            </a:endParaRPr>
          </a:p>
          <a:p>
            <a:r>
              <a:rPr lang="en-US" sz="1200" b="0" kern="1200" dirty="0" smtClean="0">
                <a:solidFill>
                  <a:schemeClr val="tx1"/>
                </a:solidFill>
                <a:effectLst/>
                <a:latin typeface="+mn-lt"/>
                <a:ea typeface="+mn-ea"/>
                <a:cs typeface="+mn-cs"/>
              </a:rPr>
              <a:t>The purpose of creating study areas is to focus the survey effort in those areas that will potentially yield findings and where those findings may contribute to the archaeological record.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85F6083-5D1E-4ABC-8C51-EDA163394D18}" type="slidenum">
              <a:rPr lang="en-US" smtClean="0"/>
              <a:pPr/>
              <a:t>22</a:t>
            </a:fld>
            <a:endParaRPr lang="en-US"/>
          </a:p>
        </p:txBody>
      </p:sp>
      <p:sp>
        <p:nvSpPr>
          <p:cNvPr id="6" name="Header Placeholder 5"/>
          <p:cNvSpPr>
            <a:spLocks noGrp="1"/>
          </p:cNvSpPr>
          <p:nvPr>
            <p:ph type="hdr" sz="quarter" idx="11"/>
          </p:nvPr>
        </p:nvSpPr>
        <p:spPr/>
        <p:txBody>
          <a:bodyPr/>
          <a:lstStyle/>
          <a:p>
            <a:r>
              <a:rPr lang="en-US" smtClean="0"/>
              <a:t>Introduction  Research Problem Definition  Research Approach and Methodologies  Q&amp;A</a:t>
            </a:r>
            <a:endParaRPr lang="en-US"/>
          </a:p>
        </p:txBody>
      </p:sp>
    </p:spTree>
    <p:extLst>
      <p:ext uri="{BB962C8B-B14F-4D97-AF65-F5344CB8AC3E}">
        <p14:creationId xmlns:p14="http://schemas.microsoft.com/office/powerpoint/2010/main" xmlns="" val="16962161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Like many environmental scientists, archaeologists are often working within tight budget restraints. Having an existing application will help departments incorporate HRSI into their projects.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Google Earth v5.0 includes archived imagery, which allows for an area to be observed over time (Contreras).  This will allow volunteers to notice if sites are actively being looted and to measure the extent of the looting.  We hope to create a feature that the user can use to alert us of potential looting.  The same tool can also be used to determine if a site is being negatively impacted by erosion or other factors.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addition to finding new sites and monitoring looting, I hope to use this data to assist in predictive site modeling (McCoy). By marrying the predictive modeling functionality of GISs</a:t>
            </a:r>
            <a:r>
              <a:rPr lang="en-US" sz="1200" kern="1200" baseline="0" dirty="0" smtClean="0">
                <a:solidFill>
                  <a:schemeClr val="tx1"/>
                </a:solidFill>
                <a:effectLst/>
                <a:latin typeface="+mn-lt"/>
                <a:ea typeface="+mn-ea"/>
                <a:cs typeface="+mn-cs"/>
              </a:rPr>
              <a:t> with the inherent, highly-evolved talent that humans have for spatial recognition, we hope to contribute to the development of better modeling algorithms.  </a:t>
            </a:r>
            <a:r>
              <a:rPr lang="en-US" sz="1200" kern="1200" dirty="0" smtClean="0">
                <a:solidFill>
                  <a:schemeClr val="tx1"/>
                </a:solidFill>
                <a:effectLst/>
                <a:latin typeface="+mn-lt"/>
                <a:ea typeface="+mn-ea"/>
                <a:cs typeface="+mn-cs"/>
              </a:rPr>
              <a:t>Using exploratory data analysis (EDA, McCoy), verified site locations will be used as inputs to define future study areas (ADD TO THESIS).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185F6083-5D1E-4ABC-8C51-EDA163394D18}" type="slidenum">
              <a:rPr lang="en-US" smtClean="0"/>
              <a:pPr/>
              <a:t>23</a:t>
            </a:fld>
            <a:endParaRPr lang="en-US"/>
          </a:p>
        </p:txBody>
      </p:sp>
      <p:sp>
        <p:nvSpPr>
          <p:cNvPr id="6" name="Header Placeholder 5"/>
          <p:cNvSpPr>
            <a:spLocks noGrp="1"/>
          </p:cNvSpPr>
          <p:nvPr>
            <p:ph type="hdr" sz="quarter" idx="11"/>
          </p:nvPr>
        </p:nvSpPr>
        <p:spPr/>
        <p:txBody>
          <a:bodyPr/>
          <a:lstStyle/>
          <a:p>
            <a:r>
              <a:rPr lang="en-US" smtClean="0"/>
              <a:t>Introduction  Research Problem Definition  Research Approach and Methodologies  Q&amp;A</a:t>
            </a:r>
            <a:endParaRPr lang="en-US"/>
          </a:p>
        </p:txBody>
      </p:sp>
    </p:spTree>
    <p:extLst>
      <p:ext uri="{BB962C8B-B14F-4D97-AF65-F5344CB8AC3E}">
        <p14:creationId xmlns:p14="http://schemas.microsoft.com/office/powerpoint/2010/main" xmlns="" val="7192395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    This concludes my presentation.  I would like to thank Frank for his guidance and assistance with this project, he has been a great help and has provided constant support.  I will now answer any questions.  </a:t>
            </a:r>
          </a:p>
          <a:p>
            <a:endParaRPr lang="en-US" dirty="0"/>
          </a:p>
        </p:txBody>
      </p:sp>
      <p:sp>
        <p:nvSpPr>
          <p:cNvPr id="4" name="Slide Number Placeholder 3"/>
          <p:cNvSpPr>
            <a:spLocks noGrp="1"/>
          </p:cNvSpPr>
          <p:nvPr>
            <p:ph type="sldNum" sz="quarter" idx="10"/>
          </p:nvPr>
        </p:nvSpPr>
        <p:spPr/>
        <p:txBody>
          <a:bodyPr/>
          <a:lstStyle/>
          <a:p>
            <a:fld id="{185F6083-5D1E-4ABC-8C51-EDA163394D18}" type="slidenum">
              <a:rPr lang="en-US" smtClean="0"/>
              <a:pPr/>
              <a:t>24</a:t>
            </a:fld>
            <a:endParaRPr lang="en-US"/>
          </a:p>
        </p:txBody>
      </p:sp>
      <p:sp>
        <p:nvSpPr>
          <p:cNvPr id="6" name="Header Placeholder 5"/>
          <p:cNvSpPr>
            <a:spLocks noGrp="1"/>
          </p:cNvSpPr>
          <p:nvPr>
            <p:ph type="hdr" sz="quarter" idx="11"/>
          </p:nvPr>
        </p:nvSpPr>
        <p:spPr/>
        <p:txBody>
          <a:bodyPr/>
          <a:lstStyle/>
          <a:p>
            <a:r>
              <a:rPr lang="en-US" smtClean="0"/>
              <a:t>Introduction  Research Problem Definition  Research Approach and Methodologies  Q&amp;A</a:t>
            </a:r>
            <a:endParaRPr lang="en-US"/>
          </a:p>
        </p:txBody>
      </p:sp>
    </p:spTree>
    <p:extLst>
      <p:ext uri="{BB962C8B-B14F-4D97-AF65-F5344CB8AC3E}">
        <p14:creationId xmlns:p14="http://schemas.microsoft.com/office/powerpoint/2010/main" xmlns="" val="7192395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My talk today</a:t>
            </a:r>
            <a:r>
              <a:rPr lang="en-US" baseline="0" dirty="0" smtClean="0"/>
              <a:t> will be done in 4 parts: </a:t>
            </a:r>
            <a:r>
              <a:rPr lang="en-US" dirty="0" smtClean="0"/>
              <a:t>Introduction,</a:t>
            </a:r>
            <a:r>
              <a:rPr lang="en-US" baseline="0" dirty="0" smtClean="0"/>
              <a:t> </a:t>
            </a:r>
            <a:r>
              <a:rPr lang="en-US" dirty="0" smtClean="0"/>
              <a:t>Research Problem Definition,</a:t>
            </a:r>
            <a:r>
              <a:rPr lang="en-US" baseline="0" dirty="0" smtClean="0"/>
              <a:t> </a:t>
            </a:r>
            <a:r>
              <a:rPr lang="en-US" dirty="0" smtClean="0"/>
              <a:t>Research Approach and Methodologies,</a:t>
            </a:r>
            <a:r>
              <a:rPr lang="en-US" baseline="0" dirty="0" smtClean="0"/>
              <a:t> and ending with </a:t>
            </a:r>
            <a:r>
              <a:rPr lang="en-US" dirty="0" smtClean="0"/>
              <a:t>Q&amp;A session.</a:t>
            </a:r>
            <a:endParaRPr lang="en-US" dirty="0"/>
          </a:p>
        </p:txBody>
      </p:sp>
      <p:sp>
        <p:nvSpPr>
          <p:cNvPr id="4" name="Slide Number Placeholder 3"/>
          <p:cNvSpPr>
            <a:spLocks noGrp="1"/>
          </p:cNvSpPr>
          <p:nvPr>
            <p:ph type="sldNum" sz="quarter" idx="10"/>
          </p:nvPr>
        </p:nvSpPr>
        <p:spPr/>
        <p:txBody>
          <a:bodyPr/>
          <a:lstStyle/>
          <a:p>
            <a:fld id="{185F6083-5D1E-4ABC-8C51-EDA163394D18}" type="slidenum">
              <a:rPr lang="en-US" smtClean="0"/>
              <a:pPr/>
              <a:t>3</a:t>
            </a:fld>
            <a:endParaRPr lang="en-US"/>
          </a:p>
        </p:txBody>
      </p:sp>
      <p:sp>
        <p:nvSpPr>
          <p:cNvPr id="6" name="Header Placeholder 5"/>
          <p:cNvSpPr>
            <a:spLocks noGrp="1"/>
          </p:cNvSpPr>
          <p:nvPr>
            <p:ph type="hdr" sz="quarter" idx="11"/>
          </p:nvPr>
        </p:nvSpPr>
        <p:spPr/>
        <p:txBody>
          <a:bodyPr/>
          <a:lstStyle/>
          <a:p>
            <a:r>
              <a:rPr lang="en-US" smtClean="0"/>
              <a:t>Introduction  Research Problem Definition  Research Approach and Methodologies  Q&amp;A</a:t>
            </a:r>
            <a:endParaRPr lang="en-US"/>
          </a:p>
        </p:txBody>
      </p:sp>
    </p:spTree>
    <p:extLst>
      <p:ext uri="{BB962C8B-B14F-4D97-AF65-F5344CB8AC3E}">
        <p14:creationId xmlns:p14="http://schemas.microsoft.com/office/powerpoint/2010/main" xmlns="" val="637407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My project focuses on the use of publically available high resolution spaceborne imagery (HRSI) and its uses within the field of archaeology.  HRSI has been used in the discovery of unidentified archaeological sites, monitoring of existing sites to guard against and evaluate the extent of looting, and in predictive modeling to determine where sites may be located.  What differentiates my research from others (Myers, Ur, Kennedy, Conroy, Vega, Contreras) is that I hope to </a:t>
            </a:r>
            <a:r>
              <a:rPr lang="en-US" sz="1200" kern="1200" dirty="0" err="1" smtClean="0">
                <a:solidFill>
                  <a:schemeClr val="tx1"/>
                </a:solidFill>
                <a:effectLst/>
                <a:latin typeface="+mn-lt"/>
                <a:ea typeface="+mn-ea"/>
                <a:cs typeface="+mn-cs"/>
              </a:rPr>
              <a:t>crowdsource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 time consuming direct discovery method of scanning large areas for visual identification of archaeological remains to volunteers via a web mapping application.  </a:t>
            </a:r>
          </a:p>
          <a:p>
            <a:endParaRPr lang="en-US" dirty="0"/>
          </a:p>
        </p:txBody>
      </p:sp>
      <p:sp>
        <p:nvSpPr>
          <p:cNvPr id="4" name="Slide Number Placeholder 3"/>
          <p:cNvSpPr>
            <a:spLocks noGrp="1"/>
          </p:cNvSpPr>
          <p:nvPr>
            <p:ph type="sldNum" sz="quarter" idx="10"/>
          </p:nvPr>
        </p:nvSpPr>
        <p:spPr/>
        <p:txBody>
          <a:bodyPr/>
          <a:lstStyle/>
          <a:p>
            <a:fld id="{185F6083-5D1E-4ABC-8C51-EDA163394D18}" type="slidenum">
              <a:rPr lang="en-US" smtClean="0"/>
              <a:pPr/>
              <a:t>4</a:t>
            </a:fld>
            <a:endParaRPr lang="en-US"/>
          </a:p>
        </p:txBody>
      </p:sp>
      <p:sp>
        <p:nvSpPr>
          <p:cNvPr id="6" name="Header Placeholder 5"/>
          <p:cNvSpPr>
            <a:spLocks noGrp="1"/>
          </p:cNvSpPr>
          <p:nvPr>
            <p:ph type="hdr" sz="quarter" idx="11"/>
          </p:nvPr>
        </p:nvSpPr>
        <p:spPr/>
        <p:txBody>
          <a:bodyPr/>
          <a:lstStyle/>
          <a:p>
            <a:r>
              <a:rPr lang="en-US" smtClean="0"/>
              <a:t>Introduction  Research Problem Definition  Research Approach and Methodologies  Q&amp;A</a:t>
            </a:r>
            <a:endParaRPr lang="en-US"/>
          </a:p>
        </p:txBody>
      </p:sp>
    </p:spTree>
    <p:extLst>
      <p:ext uri="{BB962C8B-B14F-4D97-AF65-F5344CB8AC3E}">
        <p14:creationId xmlns:p14="http://schemas.microsoft.com/office/powerpoint/2010/main" xmlns="" val="637407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have identified four problems</a:t>
            </a:r>
            <a:r>
              <a:rPr lang="en-US" baseline="0" dirty="0" smtClean="0"/>
              <a:t> associated with the use of HRSI in the field of archaeology.  These problems exist in other fields, such as paleontology, but will not be discussed in this project.  The problems identified are: </a:t>
            </a:r>
            <a:r>
              <a:rPr lang="en-US" dirty="0" smtClean="0"/>
              <a:t>Cost of acquisition,</a:t>
            </a:r>
            <a:r>
              <a:rPr lang="en-US" baseline="0" dirty="0" smtClean="0"/>
              <a:t> </a:t>
            </a:r>
            <a:r>
              <a:rPr lang="en-US" dirty="0" smtClean="0"/>
              <a:t>Learning curve associated with technology,</a:t>
            </a:r>
            <a:r>
              <a:rPr lang="en-US" baseline="0" dirty="0" smtClean="0"/>
              <a:t> </a:t>
            </a:r>
            <a:r>
              <a:rPr lang="en-US" dirty="0" smtClean="0"/>
              <a:t>Automated site identification not yet possible, and the</a:t>
            </a:r>
            <a:r>
              <a:rPr lang="en-US" baseline="0" dirty="0" smtClean="0"/>
              <a:t> </a:t>
            </a:r>
            <a:r>
              <a:rPr lang="en-US" dirty="0" smtClean="0"/>
              <a:t>Manual direct discovery of sites requires a large investment of time.</a:t>
            </a:r>
          </a:p>
          <a:p>
            <a:endParaRPr lang="en-US" dirty="0"/>
          </a:p>
        </p:txBody>
      </p:sp>
      <p:sp>
        <p:nvSpPr>
          <p:cNvPr id="4" name="Slide Number Placeholder 3"/>
          <p:cNvSpPr>
            <a:spLocks noGrp="1"/>
          </p:cNvSpPr>
          <p:nvPr>
            <p:ph type="sldNum" sz="quarter" idx="10"/>
          </p:nvPr>
        </p:nvSpPr>
        <p:spPr/>
        <p:txBody>
          <a:bodyPr/>
          <a:lstStyle/>
          <a:p>
            <a:fld id="{185F6083-5D1E-4ABC-8C51-EDA163394D18}" type="slidenum">
              <a:rPr lang="en-US" smtClean="0"/>
              <a:pPr/>
              <a:t>5</a:t>
            </a:fld>
            <a:endParaRPr lang="en-US"/>
          </a:p>
        </p:txBody>
      </p:sp>
      <p:sp>
        <p:nvSpPr>
          <p:cNvPr id="6" name="Header Placeholder 5"/>
          <p:cNvSpPr>
            <a:spLocks noGrp="1"/>
          </p:cNvSpPr>
          <p:nvPr>
            <p:ph type="hdr" sz="quarter" idx="11"/>
          </p:nvPr>
        </p:nvSpPr>
        <p:spPr/>
        <p:txBody>
          <a:bodyPr/>
          <a:lstStyle/>
          <a:p>
            <a:r>
              <a:rPr lang="en-US" smtClean="0"/>
              <a:t>Introduction  Research Problem Definition  Research Approach and Methodologies  Q&amp;A</a:t>
            </a:r>
            <a:endParaRPr lang="en-US"/>
          </a:p>
        </p:txBody>
      </p:sp>
    </p:spTree>
    <p:extLst>
      <p:ext uri="{BB962C8B-B14F-4D97-AF65-F5344CB8AC3E}">
        <p14:creationId xmlns:p14="http://schemas.microsoft.com/office/powerpoint/2010/main" xmlns="" val="42224691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Archaeologists have long recognized the utility of remote sensed data and have used it in many</a:t>
            </a:r>
            <a:r>
              <a:rPr lang="en-US" sz="1200" b="0" kern="1200" baseline="0" dirty="0" smtClean="0">
                <a:solidFill>
                  <a:schemeClr val="tx1"/>
                </a:solidFill>
                <a:effectLst/>
                <a:latin typeface="+mn-lt"/>
                <a:ea typeface="+mn-ea"/>
                <a:cs typeface="+mn-cs"/>
              </a:rPr>
              <a:t> of </a:t>
            </a:r>
            <a:r>
              <a:rPr lang="en-US" sz="1200" b="0" kern="1200" dirty="0" smtClean="0">
                <a:solidFill>
                  <a:schemeClr val="tx1"/>
                </a:solidFill>
                <a:effectLst/>
                <a:latin typeface="+mn-lt"/>
                <a:ea typeface="+mn-ea"/>
                <a:cs typeface="+mn-cs"/>
              </a:rPr>
              <a:t>its forms; ground penetrating radar (GPR), multispectral scanners, </a:t>
            </a:r>
            <a:r>
              <a:rPr lang="en-US" sz="1200" b="0" kern="1200" dirty="0" err="1" smtClean="0">
                <a:solidFill>
                  <a:schemeClr val="tx1"/>
                </a:solidFill>
                <a:effectLst/>
                <a:latin typeface="+mn-lt"/>
                <a:ea typeface="+mn-ea"/>
                <a:cs typeface="+mn-cs"/>
              </a:rPr>
              <a:t>hyperspectral</a:t>
            </a:r>
            <a:r>
              <a:rPr lang="en-US" sz="1200" b="0" kern="1200" dirty="0" smtClean="0">
                <a:solidFill>
                  <a:schemeClr val="tx1"/>
                </a:solidFill>
                <a:effectLst/>
                <a:latin typeface="+mn-lt"/>
                <a:ea typeface="+mn-ea"/>
                <a:cs typeface="+mn-cs"/>
              </a:rPr>
              <a:t> scanners, and </a:t>
            </a:r>
            <a:r>
              <a:rPr lang="en-US" sz="1200" b="0" kern="1200" dirty="0" err="1" smtClean="0">
                <a:solidFill>
                  <a:schemeClr val="tx1"/>
                </a:solidFill>
                <a:effectLst/>
                <a:latin typeface="+mn-lt"/>
                <a:ea typeface="+mn-ea"/>
                <a:cs typeface="+mn-cs"/>
              </a:rPr>
              <a:t>LiDAR</a:t>
            </a:r>
            <a:r>
              <a:rPr lang="en-US" sz="1200" b="0" kern="1200" dirty="0" smtClean="0">
                <a:solidFill>
                  <a:schemeClr val="tx1"/>
                </a:solidFill>
                <a:effectLst/>
                <a:latin typeface="+mn-lt"/>
                <a:ea typeface="+mn-ea"/>
                <a:cs typeface="+mn-cs"/>
              </a:rPr>
              <a:t>. Due to the cost of acquisition and the steep learning curve associated with manipulating remotely sensed imagery though, remotely sensed imagery has not been utilized to its fullest extent in archaeology (Conroy, 2008; </a:t>
            </a:r>
            <a:r>
              <a:rPr lang="en-US" sz="1200" b="0" kern="1200" dirty="0" err="1" smtClean="0">
                <a:solidFill>
                  <a:schemeClr val="tx1"/>
                </a:solidFill>
                <a:effectLst/>
                <a:latin typeface="+mn-lt"/>
                <a:ea typeface="+mn-ea"/>
                <a:cs typeface="+mn-cs"/>
              </a:rPr>
              <a:t>Vanderwalker</a:t>
            </a:r>
            <a:r>
              <a:rPr lang="en-US" sz="1200" b="0" kern="1200" dirty="0" smtClean="0">
                <a:solidFill>
                  <a:schemeClr val="tx1"/>
                </a:solidFill>
                <a:effectLst/>
                <a:latin typeface="+mn-lt"/>
                <a:ea typeface="+mn-ea"/>
                <a:cs typeface="+mn-cs"/>
              </a:rPr>
              <a:t>, 2011). New technologies have reduced the cost of acquiring remotely sensed imagery, have increased the efficiency and speed of analysis, and have reduced the learning curve associated with the technology (Conroy, 2008).  One of the new tools in remote sensing and GIS is Google Earth.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85F6083-5D1E-4ABC-8C51-EDA163394D18}" type="slidenum">
              <a:rPr lang="en-US" smtClean="0"/>
              <a:pPr/>
              <a:t>6</a:t>
            </a:fld>
            <a:endParaRPr lang="en-US"/>
          </a:p>
        </p:txBody>
      </p:sp>
      <p:sp>
        <p:nvSpPr>
          <p:cNvPr id="6" name="Header Placeholder 5"/>
          <p:cNvSpPr>
            <a:spLocks noGrp="1"/>
          </p:cNvSpPr>
          <p:nvPr>
            <p:ph type="hdr" sz="quarter" idx="11"/>
          </p:nvPr>
        </p:nvSpPr>
        <p:spPr/>
        <p:txBody>
          <a:bodyPr/>
          <a:lstStyle/>
          <a:p>
            <a:r>
              <a:rPr lang="en-US" smtClean="0"/>
              <a:t>Introduction  Research Problem Definition  Research Approach and Methodologies  Q&amp;A</a:t>
            </a:r>
            <a:endParaRPr lang="en-US"/>
          </a:p>
        </p:txBody>
      </p:sp>
    </p:spTree>
    <p:extLst>
      <p:ext uri="{BB962C8B-B14F-4D97-AF65-F5344CB8AC3E}">
        <p14:creationId xmlns:p14="http://schemas.microsoft.com/office/powerpoint/2010/main" xmlns="" val="21271952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Google Earth is a free GIS program released by Google in 2005 that now has over 400 million downloads (</a:t>
            </a:r>
            <a:r>
              <a:rPr lang="en-US" sz="1200" b="0" kern="1200" dirty="0" err="1" smtClean="0">
                <a:solidFill>
                  <a:schemeClr val="tx1"/>
                </a:solidFill>
                <a:effectLst/>
                <a:latin typeface="+mn-lt"/>
                <a:ea typeface="+mn-ea"/>
                <a:cs typeface="+mn-cs"/>
              </a:rPr>
              <a:t>GeoWeb</a:t>
            </a:r>
            <a:r>
              <a:rPr lang="en-US" sz="1200" b="0" kern="1200" dirty="0" smtClean="0">
                <a:solidFill>
                  <a:schemeClr val="tx1"/>
                </a:solidFill>
                <a:effectLst/>
                <a:latin typeface="+mn-lt"/>
                <a:ea typeface="+mn-ea"/>
                <a:cs typeface="+mn-cs"/>
              </a:rPr>
              <a:t>, 2008; Google, 2005). This screenshot of Google Earth that I took of Tarsus Turkey, my current home, shows an archaeological structure.  GE includes basic GIS functionality, such as panning, zooming, searching, and navigation.  GE also has grown to include 3D buildings and 3D terrain based upon layering HRSI over digital terrain models.  GE comes in three different packages, the standard installation, which is free, and Google Earth Plus and Google Earth Pro, which add additional functionality at a cost (Google, 2005).  GE has taken the complex, intimidating, and expensive world of GIS and remote sensed multi-</a:t>
            </a:r>
            <a:r>
              <a:rPr lang="en-US" sz="1200" b="0" kern="1200" dirty="0" err="1" smtClean="0">
                <a:solidFill>
                  <a:schemeClr val="tx1"/>
                </a:solidFill>
                <a:effectLst/>
                <a:latin typeface="+mn-lt"/>
                <a:ea typeface="+mn-ea"/>
                <a:cs typeface="+mn-cs"/>
              </a:rPr>
              <a:t>specteral</a:t>
            </a:r>
            <a:r>
              <a:rPr lang="en-US" sz="1200" b="0" kern="1200" baseline="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spaceborne imagery and scaled it down to a free, user-accessible format that is available to everyone and simple enough to be used by laypeople.    (Show where structure</a:t>
            </a:r>
            <a:r>
              <a:rPr lang="en-US" sz="1200" b="0" kern="1200" baseline="0" dirty="0" smtClean="0">
                <a:solidFill>
                  <a:schemeClr val="tx1"/>
                </a:solidFill>
                <a:effectLst/>
                <a:latin typeface="+mn-lt"/>
                <a:ea typeface="+mn-ea"/>
                <a:cs typeface="+mn-cs"/>
              </a:rPr>
              <a:t> is).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85F6083-5D1E-4ABC-8C51-EDA163394D18}" type="slidenum">
              <a:rPr lang="en-US" smtClean="0"/>
              <a:pPr/>
              <a:t>7</a:t>
            </a:fld>
            <a:endParaRPr lang="en-US"/>
          </a:p>
        </p:txBody>
      </p:sp>
      <p:sp>
        <p:nvSpPr>
          <p:cNvPr id="6" name="Header Placeholder 5"/>
          <p:cNvSpPr>
            <a:spLocks noGrp="1"/>
          </p:cNvSpPr>
          <p:nvPr>
            <p:ph type="hdr" sz="quarter" idx="11"/>
          </p:nvPr>
        </p:nvSpPr>
        <p:spPr/>
        <p:txBody>
          <a:bodyPr/>
          <a:lstStyle/>
          <a:p>
            <a:r>
              <a:rPr lang="en-US" smtClean="0"/>
              <a:t>Introduction  Research Problem Definition  Research Approach and Methodologies  Q&amp;A</a:t>
            </a:r>
            <a:endParaRPr lang="en-US"/>
          </a:p>
        </p:txBody>
      </p:sp>
    </p:spTree>
    <p:extLst>
      <p:ext uri="{BB962C8B-B14F-4D97-AF65-F5344CB8AC3E}">
        <p14:creationId xmlns:p14="http://schemas.microsoft.com/office/powerpoint/2010/main" xmlns="" val="41828344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smtClean="0">
                <a:solidFill>
                  <a:schemeClr val="tx1"/>
                </a:solidFill>
                <a:effectLst/>
                <a:latin typeface="+mn-lt"/>
                <a:ea typeface="+mn-ea"/>
                <a:cs typeface="+mn-cs"/>
              </a:rPr>
              <a:t>Many archaeologists (and other scientists) are now incorporating GE into their research (Ur, 2006; Conroy, 2008; Myers, 2010; Kennedy 2011; Craig 2011; Thomas et al. 2008).  The uses vary from using the imagery as a supplement to other data, using it as a teaching device (Ur, 2006), and using it as a method of identifying possible archaeological features to be ground truthed in future expeditions, such as the National</a:t>
            </a:r>
            <a:r>
              <a:rPr lang="en-US" sz="1200" b="0" kern="1200" baseline="0" dirty="0" smtClean="0">
                <a:solidFill>
                  <a:schemeClr val="tx1"/>
                </a:solidFill>
                <a:effectLst/>
                <a:latin typeface="+mn-lt"/>
                <a:ea typeface="+mn-ea"/>
                <a:cs typeface="+mn-cs"/>
              </a:rPr>
              <a:t> Geographic Field Expedition Mongolia</a:t>
            </a:r>
            <a:r>
              <a:rPr lang="en-US" sz="1200" b="0" kern="1200" dirty="0" smtClean="0">
                <a:solidFill>
                  <a:schemeClr val="tx1"/>
                </a:solidFill>
                <a:effectLst/>
                <a:latin typeface="+mn-lt"/>
                <a:ea typeface="+mn-ea"/>
                <a:cs typeface="+mn-cs"/>
              </a:rPr>
              <a:t> (Craig, 2011).   </a:t>
            </a:r>
            <a:endParaRPr lang="en-US" dirty="0"/>
          </a:p>
        </p:txBody>
      </p:sp>
      <p:sp>
        <p:nvSpPr>
          <p:cNvPr id="4" name="Slide Number Placeholder 3"/>
          <p:cNvSpPr>
            <a:spLocks noGrp="1"/>
          </p:cNvSpPr>
          <p:nvPr>
            <p:ph type="sldNum" sz="quarter" idx="10"/>
          </p:nvPr>
        </p:nvSpPr>
        <p:spPr/>
        <p:txBody>
          <a:bodyPr/>
          <a:lstStyle/>
          <a:p>
            <a:fld id="{185F6083-5D1E-4ABC-8C51-EDA163394D18}" type="slidenum">
              <a:rPr lang="en-US" smtClean="0"/>
              <a:pPr/>
              <a:t>8</a:t>
            </a:fld>
            <a:endParaRPr lang="en-US"/>
          </a:p>
        </p:txBody>
      </p:sp>
      <p:sp>
        <p:nvSpPr>
          <p:cNvPr id="6" name="Header Placeholder 5"/>
          <p:cNvSpPr>
            <a:spLocks noGrp="1"/>
          </p:cNvSpPr>
          <p:nvPr>
            <p:ph type="hdr" sz="quarter" idx="11"/>
          </p:nvPr>
        </p:nvSpPr>
        <p:spPr/>
        <p:txBody>
          <a:bodyPr/>
          <a:lstStyle/>
          <a:p>
            <a:r>
              <a:rPr lang="en-US" smtClean="0"/>
              <a:t>Introduction  Research Problem Definition  Research Approach and Methodologies  Q&amp;A</a:t>
            </a:r>
            <a:endParaRPr lang="en-US"/>
          </a:p>
        </p:txBody>
      </p:sp>
    </p:spTree>
    <p:extLst>
      <p:ext uri="{BB962C8B-B14F-4D97-AF65-F5344CB8AC3E}">
        <p14:creationId xmlns:p14="http://schemas.microsoft.com/office/powerpoint/2010/main" xmlns="" val="34932359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smtClean="0">
                <a:solidFill>
                  <a:schemeClr val="tx1"/>
                </a:solidFill>
                <a:effectLst/>
                <a:latin typeface="+mn-lt"/>
                <a:ea typeface="+mn-ea"/>
                <a:cs typeface="+mn-cs"/>
              </a:rPr>
              <a:t>The research done by Nathan Craig et al (2011) and David Kennedy and M.C. Bishop (2011) have shown that GE provides sufficient spatial and spectral resolution to locate and identify archaeological sites.  This image shows a site that Craig and Bishop identified using Google Earth.  The methodologies used though amount to little more the high-tech prospecting (</a:t>
            </a:r>
            <a:r>
              <a:rPr lang="en-US" sz="1200" b="0" kern="1200" dirty="0" err="1" smtClean="0">
                <a:solidFill>
                  <a:schemeClr val="tx1"/>
                </a:solidFill>
                <a:effectLst/>
                <a:latin typeface="+mn-lt"/>
                <a:ea typeface="+mn-ea"/>
                <a:cs typeface="+mn-cs"/>
              </a:rPr>
              <a:t>Vanderwalker</a:t>
            </a:r>
            <a:r>
              <a:rPr lang="en-US" sz="1200" b="0" kern="1200" dirty="0" smtClean="0">
                <a:solidFill>
                  <a:schemeClr val="tx1"/>
                </a:solidFill>
                <a:effectLst/>
                <a:latin typeface="+mn-lt"/>
                <a:ea typeface="+mn-ea"/>
                <a:cs typeface="+mn-cs"/>
              </a:rPr>
              <a:t>, 2011), by that, we mean the scanning large areas of interest in hopes of finding anomalies (Craig, 2011). </a:t>
            </a:r>
            <a:endParaRPr lang="en-US" dirty="0"/>
          </a:p>
        </p:txBody>
      </p:sp>
      <p:sp>
        <p:nvSpPr>
          <p:cNvPr id="4" name="Slide Number Placeholder 3"/>
          <p:cNvSpPr>
            <a:spLocks noGrp="1"/>
          </p:cNvSpPr>
          <p:nvPr>
            <p:ph type="sldNum" sz="quarter" idx="10"/>
          </p:nvPr>
        </p:nvSpPr>
        <p:spPr/>
        <p:txBody>
          <a:bodyPr/>
          <a:lstStyle/>
          <a:p>
            <a:fld id="{185F6083-5D1E-4ABC-8C51-EDA163394D18}" type="slidenum">
              <a:rPr lang="en-US" smtClean="0"/>
              <a:pPr/>
              <a:t>9</a:t>
            </a:fld>
            <a:endParaRPr lang="en-US"/>
          </a:p>
        </p:txBody>
      </p:sp>
      <p:sp>
        <p:nvSpPr>
          <p:cNvPr id="6" name="Header Placeholder 5"/>
          <p:cNvSpPr>
            <a:spLocks noGrp="1"/>
          </p:cNvSpPr>
          <p:nvPr>
            <p:ph type="hdr" sz="quarter" idx="11"/>
          </p:nvPr>
        </p:nvSpPr>
        <p:spPr/>
        <p:txBody>
          <a:bodyPr/>
          <a:lstStyle/>
          <a:p>
            <a:r>
              <a:rPr lang="en-US" smtClean="0"/>
              <a:t>Introduction  Research Problem Definition  Research Approach and Methodologies  Q&amp;A</a:t>
            </a:r>
            <a:endParaRPr lang="en-US"/>
          </a:p>
        </p:txBody>
      </p:sp>
    </p:spTree>
    <p:extLst>
      <p:ext uri="{BB962C8B-B14F-4D97-AF65-F5344CB8AC3E}">
        <p14:creationId xmlns:p14="http://schemas.microsoft.com/office/powerpoint/2010/main" xmlns="" val="20948102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216C5678-EE20-4FA5-88E2-6E0BD67A2E26}" type="datetime1">
              <a:rPr lang="en-US" smtClean="0"/>
              <a:pPr/>
              <a:t>12/21/2011</a:t>
            </a:fld>
            <a:endParaRPr lang="en-US" dirty="0"/>
          </a:p>
        </p:txBody>
      </p:sp>
      <p:sp>
        <p:nvSpPr>
          <p:cNvPr id="8" name="Slide Number Placeholder 7"/>
          <p:cNvSpPr>
            <a:spLocks noGrp="1"/>
          </p:cNvSpPr>
          <p:nvPr>
            <p:ph type="sldNum" sz="quarter" idx="11"/>
          </p:nvPr>
        </p:nvSpPr>
        <p:spPr/>
        <p:txBody>
          <a:bodyPr/>
          <a:lstStyle/>
          <a:p>
            <a:fld id="{BA9B540C-44DA-4F69-89C9-7C84606640D3}" type="slidenum">
              <a:rPr lang="en-US" smtClean="0"/>
              <a:pPr/>
              <a:t>‹#›</a:t>
            </a:fld>
            <a:endParaRPr lang="en-US" dirty="0"/>
          </a:p>
        </p:txBody>
      </p:sp>
      <p:sp>
        <p:nvSpPr>
          <p:cNvPr id="9" name="Footer Placeholder 8"/>
          <p:cNvSpPr>
            <a:spLocks noGrp="1"/>
          </p:cNvSpPr>
          <p:nvPr>
            <p:ph type="ftr" sz="quarter" idx="12"/>
          </p:nvPr>
        </p:nvSpPr>
        <p:spPr/>
        <p:txBody>
          <a:bodyPr/>
          <a:lstStyle/>
          <a:p>
            <a:r>
              <a:rPr lang="en-US" smtClean="0"/>
              <a:t>Footer Text</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051B39-B140-43FE-96DB-472A2B59CE7C}" type="datetime1">
              <a:rPr lang="en-US" smtClean="0"/>
              <a:pPr/>
              <a:t>12/21/2011</a:t>
            </a:fld>
            <a:endParaRPr lang="en-US"/>
          </a:p>
        </p:txBody>
      </p:sp>
      <p:sp>
        <p:nvSpPr>
          <p:cNvPr id="5" name="Footer Placeholder 4"/>
          <p:cNvSpPr>
            <a:spLocks noGrp="1"/>
          </p:cNvSpPr>
          <p:nvPr>
            <p:ph type="ftr" sz="quarter" idx="11"/>
          </p:nvPr>
        </p:nvSpPr>
        <p:spPr/>
        <p:txBody>
          <a:bodyPr/>
          <a:lstStyle/>
          <a:p>
            <a:r>
              <a:rPr lang="en-US" smtClean="0"/>
              <a:t>Footer Text</a:t>
            </a:r>
            <a:endParaRPr lang="en-US"/>
          </a:p>
        </p:txBody>
      </p:sp>
      <p:sp>
        <p:nvSpPr>
          <p:cNvPr id="6" name="Slide Number Placeholder 5"/>
          <p:cNvSpPr>
            <a:spLocks noGrp="1"/>
          </p:cNvSpPr>
          <p:nvPr>
            <p:ph type="sldNum" sz="quarter" idx="12"/>
          </p:nvPr>
        </p:nvSpPr>
        <p:spPr/>
        <p:txBody>
          <a:bodyPr/>
          <a:lstStyle/>
          <a:p>
            <a:fld id="{BA9B540C-44DA-4F69-89C9-7C84606640D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600BB2-27C5-458B-ABCE-839C88CF47CE}" type="datetime1">
              <a:rPr lang="en-US" smtClean="0"/>
              <a:pPr/>
              <a:t>12/21/2011</a:t>
            </a:fld>
            <a:endParaRPr lang="en-US"/>
          </a:p>
        </p:txBody>
      </p:sp>
      <p:sp>
        <p:nvSpPr>
          <p:cNvPr id="5" name="Footer Placeholder 4"/>
          <p:cNvSpPr>
            <a:spLocks noGrp="1"/>
          </p:cNvSpPr>
          <p:nvPr>
            <p:ph type="ftr" sz="quarter" idx="11"/>
          </p:nvPr>
        </p:nvSpPr>
        <p:spPr/>
        <p:txBody>
          <a:bodyPr/>
          <a:lstStyle/>
          <a:p>
            <a:r>
              <a:rPr lang="en-US" smtClean="0"/>
              <a:t>Footer Text</a:t>
            </a:r>
            <a:endParaRPr lang="en-US"/>
          </a:p>
        </p:txBody>
      </p:sp>
      <p:sp>
        <p:nvSpPr>
          <p:cNvPr id="6" name="Slide Number Placeholder 5"/>
          <p:cNvSpPr>
            <a:spLocks noGrp="1"/>
          </p:cNvSpPr>
          <p:nvPr>
            <p:ph type="sldNum" sz="quarter" idx="12"/>
          </p:nvPr>
        </p:nvSpPr>
        <p:spPr/>
        <p:txBody>
          <a:bodyPr/>
          <a:lstStyle/>
          <a:p>
            <a:fld id="{BA9B540C-44DA-4F69-89C9-7C84606640D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B11D738E-8962-435F-8C43-147B8DD7E819}" type="datetime1">
              <a:rPr lang="en-US" smtClean="0"/>
              <a:pPr/>
              <a:t>12/21/2011</a:t>
            </a:fld>
            <a:endParaRPr lang="en-US"/>
          </a:p>
        </p:txBody>
      </p:sp>
      <p:sp>
        <p:nvSpPr>
          <p:cNvPr id="5" name="Footer Placeholder 4"/>
          <p:cNvSpPr>
            <a:spLocks noGrp="1"/>
          </p:cNvSpPr>
          <p:nvPr>
            <p:ph type="ftr" sz="quarter" idx="11"/>
          </p:nvPr>
        </p:nvSpPr>
        <p:spPr/>
        <p:txBody>
          <a:bodyPr/>
          <a:lstStyle/>
          <a:p>
            <a:r>
              <a:rPr lang="en-US" smtClean="0"/>
              <a:t>Footer Text</a:t>
            </a:r>
            <a:endParaRPr lang="en-US"/>
          </a:p>
        </p:txBody>
      </p:sp>
      <p:sp>
        <p:nvSpPr>
          <p:cNvPr id="6" name="Slide Number Placeholder 5"/>
          <p:cNvSpPr>
            <a:spLocks noGrp="1"/>
          </p:cNvSpPr>
          <p:nvPr>
            <p:ph type="sldNum" sz="quarter" idx="12"/>
          </p:nvPr>
        </p:nvSpPr>
        <p:spPr/>
        <p:txBody>
          <a:bodyPr/>
          <a:lstStyle/>
          <a:p>
            <a:fld id="{BA9B540C-44DA-4F69-89C9-7C84606640D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9CAEA93-55E7-4DA9-90C2-089A26EEFEC4}" type="datetime1">
              <a:rPr lang="en-US" smtClean="0"/>
              <a:pPr/>
              <a:t>12/21/2011</a:t>
            </a:fld>
            <a:endParaRPr lang="en-US"/>
          </a:p>
        </p:txBody>
      </p:sp>
      <p:sp>
        <p:nvSpPr>
          <p:cNvPr id="5" name="Footer Placeholder 4"/>
          <p:cNvSpPr>
            <a:spLocks noGrp="1"/>
          </p:cNvSpPr>
          <p:nvPr>
            <p:ph type="ftr" sz="quarter" idx="11"/>
          </p:nvPr>
        </p:nvSpPr>
        <p:spPr/>
        <p:txBody>
          <a:bodyPr/>
          <a:lstStyle/>
          <a:p>
            <a:r>
              <a:rPr lang="en-US" smtClean="0"/>
              <a:t>Footer Text</a:t>
            </a:r>
            <a:endParaRPr lang="en-US"/>
          </a:p>
        </p:txBody>
      </p:sp>
      <p:sp>
        <p:nvSpPr>
          <p:cNvPr id="6" name="Slide Number Placeholder 5"/>
          <p:cNvSpPr>
            <a:spLocks noGrp="1"/>
          </p:cNvSpPr>
          <p:nvPr>
            <p:ph type="sldNum" sz="quarter" idx="12"/>
          </p:nvPr>
        </p:nvSpPr>
        <p:spPr/>
        <p:txBody>
          <a:bodyPr/>
          <a:lstStyle/>
          <a:p>
            <a:fld id="{BA9B540C-44DA-4F69-89C9-7C84606640D3}" type="slidenum">
              <a:rPr lang="en-US" smtClean="0"/>
              <a:pPr/>
              <a:t>‹#›</a:t>
            </a:fld>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E34CF3C7-6809-4F39-BD67-A75817BDDE0A}" type="datetime1">
              <a:rPr lang="en-US" smtClean="0"/>
              <a:pPr/>
              <a:t>12/21/2011</a:t>
            </a:fld>
            <a:endParaRPr lang="en-US"/>
          </a:p>
        </p:txBody>
      </p:sp>
      <p:sp>
        <p:nvSpPr>
          <p:cNvPr id="6" name="Footer Placeholder 5"/>
          <p:cNvSpPr>
            <a:spLocks noGrp="1"/>
          </p:cNvSpPr>
          <p:nvPr>
            <p:ph type="ftr" sz="quarter" idx="11"/>
          </p:nvPr>
        </p:nvSpPr>
        <p:spPr/>
        <p:txBody>
          <a:bodyPr/>
          <a:lstStyle/>
          <a:p>
            <a:r>
              <a:rPr lang="en-US" smtClean="0"/>
              <a:t>Footer Text</a:t>
            </a:r>
            <a:endParaRPr lang="en-US"/>
          </a:p>
        </p:txBody>
      </p:sp>
      <p:sp>
        <p:nvSpPr>
          <p:cNvPr id="7" name="Slide Number Placeholder 6"/>
          <p:cNvSpPr>
            <a:spLocks noGrp="1"/>
          </p:cNvSpPr>
          <p:nvPr>
            <p:ph type="sldNum" sz="quarter" idx="12"/>
          </p:nvPr>
        </p:nvSpPr>
        <p:spPr/>
        <p:txBody>
          <a:bodyPr/>
          <a:lstStyle/>
          <a:p>
            <a:fld id="{BA9B540C-44DA-4F69-89C9-7C84606640D3}" type="slidenum">
              <a:rPr lang="en-US" smtClean="0"/>
              <a:pPr/>
              <a:t>‹#›</a:t>
            </a:fld>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F7EAEB24-CE78-465C-A726-91D0868FA48F}" type="datetime1">
              <a:rPr lang="en-US" smtClean="0"/>
              <a:pPr/>
              <a:t>12/21/2011</a:t>
            </a:fld>
            <a:endParaRPr lang="en-US"/>
          </a:p>
        </p:txBody>
      </p:sp>
      <p:sp>
        <p:nvSpPr>
          <p:cNvPr id="8" name="Footer Placeholder 7"/>
          <p:cNvSpPr>
            <a:spLocks noGrp="1"/>
          </p:cNvSpPr>
          <p:nvPr>
            <p:ph type="ftr" sz="quarter" idx="11"/>
          </p:nvPr>
        </p:nvSpPr>
        <p:spPr/>
        <p:txBody>
          <a:bodyPr/>
          <a:lstStyle/>
          <a:p>
            <a:r>
              <a:rPr lang="en-US" smtClean="0"/>
              <a:t>Footer Text</a:t>
            </a:r>
            <a:endParaRPr lang="en-US"/>
          </a:p>
        </p:txBody>
      </p:sp>
      <p:sp>
        <p:nvSpPr>
          <p:cNvPr id="9" name="Slide Number Placeholder 8"/>
          <p:cNvSpPr>
            <a:spLocks noGrp="1"/>
          </p:cNvSpPr>
          <p:nvPr>
            <p:ph type="sldNum" sz="quarter" idx="12"/>
          </p:nvPr>
        </p:nvSpPr>
        <p:spPr/>
        <p:txBody>
          <a:bodyPr/>
          <a:lstStyle/>
          <a:p>
            <a:fld id="{BA9B540C-44DA-4F69-89C9-7C84606640D3}" type="slidenum">
              <a:rPr lang="en-US" smtClean="0"/>
              <a:pPr/>
              <a:t>‹#›</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0BAADF0-1749-4E8B-9691-B44A5F8C0895}" type="datetime1">
              <a:rPr lang="en-US" smtClean="0"/>
              <a:pPr/>
              <a:t>12/21/2011</a:t>
            </a:fld>
            <a:endParaRPr lang="en-US"/>
          </a:p>
        </p:txBody>
      </p:sp>
      <p:sp>
        <p:nvSpPr>
          <p:cNvPr id="4" name="Footer Placeholder 3"/>
          <p:cNvSpPr>
            <a:spLocks noGrp="1"/>
          </p:cNvSpPr>
          <p:nvPr>
            <p:ph type="ftr" sz="quarter" idx="11"/>
          </p:nvPr>
        </p:nvSpPr>
        <p:spPr/>
        <p:txBody>
          <a:bodyPr/>
          <a:lstStyle/>
          <a:p>
            <a:r>
              <a:rPr lang="en-US" smtClean="0"/>
              <a:t>Footer Text</a:t>
            </a:r>
            <a:endParaRPr lang="en-US"/>
          </a:p>
        </p:txBody>
      </p:sp>
      <p:sp>
        <p:nvSpPr>
          <p:cNvPr id="5" name="Slide Number Placeholder 4"/>
          <p:cNvSpPr>
            <a:spLocks noGrp="1"/>
          </p:cNvSpPr>
          <p:nvPr>
            <p:ph type="sldNum" sz="quarter" idx="12"/>
          </p:nvPr>
        </p:nvSpPr>
        <p:spPr/>
        <p:txBody>
          <a:bodyPr/>
          <a:lstStyle/>
          <a:p>
            <a:fld id="{BA9B540C-44DA-4F69-89C9-7C84606640D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AF628A-A867-4937-BBE5-207DB6F9C51A}" type="datetime1">
              <a:rPr lang="en-US" smtClean="0"/>
              <a:pPr/>
              <a:t>12/21/2011</a:t>
            </a:fld>
            <a:endParaRPr lang="en-US"/>
          </a:p>
        </p:txBody>
      </p:sp>
      <p:sp>
        <p:nvSpPr>
          <p:cNvPr id="3" name="Footer Placeholder 2"/>
          <p:cNvSpPr>
            <a:spLocks noGrp="1"/>
          </p:cNvSpPr>
          <p:nvPr>
            <p:ph type="ftr" sz="quarter" idx="11"/>
          </p:nvPr>
        </p:nvSpPr>
        <p:spPr/>
        <p:txBody>
          <a:bodyPr/>
          <a:lstStyle/>
          <a:p>
            <a:r>
              <a:rPr lang="en-US" smtClean="0"/>
              <a:t>Footer Text</a:t>
            </a:r>
            <a:endParaRPr lang="en-US"/>
          </a:p>
        </p:txBody>
      </p:sp>
      <p:sp>
        <p:nvSpPr>
          <p:cNvPr id="4" name="Slide Number Placeholder 3"/>
          <p:cNvSpPr>
            <a:spLocks noGrp="1"/>
          </p:cNvSpPr>
          <p:nvPr>
            <p:ph type="sldNum" sz="quarter" idx="12"/>
          </p:nvPr>
        </p:nvSpPr>
        <p:spPr/>
        <p:txBody>
          <a:bodyPr/>
          <a:lstStyle/>
          <a:p>
            <a:fld id="{BA9B540C-44DA-4F69-89C9-7C84606640D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8BBB94-68E6-4675-A946-F1C5994EDBD7}" type="datetime1">
              <a:rPr lang="en-US" smtClean="0"/>
              <a:pPr/>
              <a:t>12/21/2011</a:t>
            </a:fld>
            <a:endParaRPr lang="en-US"/>
          </a:p>
        </p:txBody>
      </p:sp>
      <p:sp>
        <p:nvSpPr>
          <p:cNvPr id="6" name="Footer Placeholder 5"/>
          <p:cNvSpPr>
            <a:spLocks noGrp="1"/>
          </p:cNvSpPr>
          <p:nvPr>
            <p:ph type="ftr" sz="quarter" idx="11"/>
          </p:nvPr>
        </p:nvSpPr>
        <p:spPr/>
        <p:txBody>
          <a:bodyPr/>
          <a:lstStyle/>
          <a:p>
            <a:r>
              <a:rPr lang="en-US" smtClean="0"/>
              <a:t>Footer Text</a:t>
            </a:r>
            <a:endParaRPr lang="en-US"/>
          </a:p>
        </p:txBody>
      </p:sp>
      <p:sp>
        <p:nvSpPr>
          <p:cNvPr id="7" name="Slide Number Placeholder 6"/>
          <p:cNvSpPr>
            <a:spLocks noGrp="1"/>
          </p:cNvSpPr>
          <p:nvPr>
            <p:ph type="sldNum" sz="quarter" idx="12"/>
          </p:nvPr>
        </p:nvSpPr>
        <p:spPr/>
        <p:txBody>
          <a:bodyPr/>
          <a:lstStyle/>
          <a:p>
            <a:fld id="{BA9B540C-44DA-4F69-89C9-7C84606640D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3B8377-21E3-4835-B75D-4E2847E2750F}" type="datetime1">
              <a:rPr lang="en-US" smtClean="0"/>
              <a:pPr/>
              <a:t>12/21/2011</a:t>
            </a:fld>
            <a:endParaRPr lang="en-US"/>
          </a:p>
        </p:txBody>
      </p:sp>
      <p:sp>
        <p:nvSpPr>
          <p:cNvPr id="6" name="Footer Placeholder 5"/>
          <p:cNvSpPr>
            <a:spLocks noGrp="1"/>
          </p:cNvSpPr>
          <p:nvPr>
            <p:ph type="ftr" sz="quarter" idx="11"/>
          </p:nvPr>
        </p:nvSpPr>
        <p:spPr/>
        <p:txBody>
          <a:bodyPr/>
          <a:lstStyle/>
          <a:p>
            <a:r>
              <a:rPr lang="en-US" smtClean="0"/>
              <a:t>Footer Text</a:t>
            </a:r>
            <a:endParaRPr lang="en-US"/>
          </a:p>
        </p:txBody>
      </p:sp>
      <p:sp>
        <p:nvSpPr>
          <p:cNvPr id="7" name="Slide Number Placeholder 6"/>
          <p:cNvSpPr>
            <a:spLocks noGrp="1"/>
          </p:cNvSpPr>
          <p:nvPr>
            <p:ph type="sldNum" sz="quarter" idx="12"/>
          </p:nvPr>
        </p:nvSpPr>
        <p:spPr/>
        <p:txBody>
          <a:bodyPr/>
          <a:lstStyle/>
          <a:p>
            <a:fld id="{BA9B540C-44DA-4F69-89C9-7C84606640D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B0C4986D-6BE9-4264-908F-02DB36FD8D6C}" type="datetime1">
              <a:rPr lang="en-US" smtClean="0"/>
              <a:pPr/>
              <a:t>12/21/2011</a:t>
            </a:fld>
            <a:endParaRPr lang="en-US" dirty="0"/>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r>
              <a:rPr lang="en-US" smtClean="0"/>
              <a:t>Footer Text</a:t>
            </a:r>
            <a:endParaRPr lang="en-US" dirty="0"/>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BA9B540C-44DA-4F69-89C9-7C84606640D3}" type="slidenum">
              <a:rPr lang="en-US" smtClean="0"/>
              <a:pPr/>
              <a:t>‹#›</a:t>
            </a:fld>
            <a:endParaRPr lang="en-US" dirty="0"/>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image" Target="../media/image17.jpeg"/><Relationship Id="rId7" Type="http://schemas.openxmlformats.org/officeDocument/2006/relationships/diagramLayout" Target="../diagrams/layout2.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Data" Target="../diagrams/data2.xml"/><Relationship Id="rId5" Type="http://schemas.microsoft.com/office/2007/relationships/hdphoto" Target="../media/hdphoto1.wdp"/><Relationship Id="rId10" Type="http://schemas.microsoft.com/office/2007/relationships/diagramDrawing" Target="../diagrams/drawing2.xml"/><Relationship Id="rId4" Type="http://schemas.openxmlformats.org/officeDocument/2006/relationships/image" Target="../media/image18.png"/><Relationship Id="rId9" Type="http://schemas.openxmlformats.org/officeDocument/2006/relationships/diagramColors" Target="../diagrams/colors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openxmlformats.org/officeDocument/2006/relationships/image" Target="../media/image17.jpeg"/><Relationship Id="rId7" Type="http://schemas.openxmlformats.org/officeDocument/2006/relationships/diagramLayout" Target="../diagrams/layout3.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Data" Target="../diagrams/data3.xml"/><Relationship Id="rId5" Type="http://schemas.microsoft.com/office/2007/relationships/hdphoto" Target="../media/hdphoto1.wdp"/><Relationship Id="rId10" Type="http://schemas.microsoft.com/office/2007/relationships/diagramDrawing" Target="../diagrams/drawing3.xml"/><Relationship Id="rId4" Type="http://schemas.openxmlformats.org/officeDocument/2006/relationships/image" Target="../media/image18.png"/><Relationship Id="rId9" Type="http://schemas.openxmlformats.org/officeDocument/2006/relationships/diagramColors" Target="../diagrams/colors3.xml"/></Relationships>
</file>

<file path=ppt/slides/_rels/slide21.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hyperlink" Target="http://www.flickr.com/photos/happy_jumper/" TargetMode="External"/><Relationship Id="rId7" Type="http://schemas.microsoft.com/office/2007/relationships/hdphoto" Target="../media/hdphoto1.wdp"/><Relationship Id="rId12" Type="http://schemas.microsoft.com/office/2007/relationships/diagramDrawing" Target="../diagrams/drawing4.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diagramColors" Target="../diagrams/colors4.xml"/><Relationship Id="rId5" Type="http://schemas.openxmlformats.org/officeDocument/2006/relationships/image" Target="../media/image20.jpeg"/><Relationship Id="rId10" Type="http://schemas.openxmlformats.org/officeDocument/2006/relationships/diagramQuickStyle" Target="../diagrams/quickStyle4.xml"/><Relationship Id="rId4" Type="http://schemas.openxmlformats.org/officeDocument/2006/relationships/image" Target="../media/image19.jpeg"/><Relationship Id="rId9" Type="http://schemas.openxmlformats.org/officeDocument/2006/relationships/diagramLayout" Target="../diagrams/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http://www.flickr.com/photos/hembo/"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hyperlink" Target="http://www.flickr.com/photos/info-ntfk/" TargetMode="External"/><Relationship Id="rId3" Type="http://schemas.openxmlformats.org/officeDocument/2006/relationships/hyperlink" Target="http://www.flickr.com/photos/jcbrandon/" TargetMode="External"/><Relationship Id="rId7"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www.flickr.com/photos/brookhavenlab/" TargetMode="External"/><Relationship Id="rId5" Type="http://schemas.openxmlformats.org/officeDocument/2006/relationships/image" Target="../media/image4.jpeg"/><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5800" dirty="0" err="1" smtClean="0"/>
              <a:t>Archaeology.Geo</a:t>
            </a:r>
            <a:r>
              <a:rPr lang="en-US" sz="5800" dirty="0" smtClean="0"/>
              <a:t>-Wiki</a:t>
            </a:r>
            <a:endParaRPr lang="en-US" sz="5800" dirty="0"/>
          </a:p>
        </p:txBody>
      </p:sp>
      <p:sp>
        <p:nvSpPr>
          <p:cNvPr id="3" name="Subtitle 2"/>
          <p:cNvSpPr>
            <a:spLocks noGrp="1"/>
          </p:cNvSpPr>
          <p:nvPr>
            <p:ph type="subTitle" idx="1"/>
          </p:nvPr>
        </p:nvSpPr>
        <p:spPr/>
        <p:txBody>
          <a:bodyPr>
            <a:normAutofit fontScale="85000" lnSpcReduction="20000"/>
          </a:bodyPr>
          <a:lstStyle/>
          <a:p>
            <a:r>
              <a:rPr lang="en-US" dirty="0" smtClean="0"/>
              <a:t>Prehistory, Crowdsourcing, and Freely Available High-Resolution Spaceborne Imagery</a:t>
            </a:r>
          </a:p>
          <a:p>
            <a:r>
              <a:rPr lang="en-US" dirty="0" smtClean="0"/>
              <a:t>By Matthew </a:t>
            </a:r>
            <a:r>
              <a:rPr lang="en-US" dirty="0" err="1" smtClean="0"/>
              <a:t>Boyter</a:t>
            </a:r>
            <a:endParaRPr lang="en-US" dirty="0" smtClean="0"/>
          </a:p>
          <a:p>
            <a:r>
              <a:rPr lang="en-US" dirty="0" smtClean="0"/>
              <a:t>Advisor: Frank </a:t>
            </a:r>
            <a:r>
              <a:rPr lang="en-US" dirty="0" err="1" smtClean="0"/>
              <a:t>Hardisty</a:t>
            </a:r>
            <a:endParaRPr lang="en-US" dirty="0"/>
          </a:p>
        </p:txBody>
      </p:sp>
      <p:sp>
        <p:nvSpPr>
          <p:cNvPr id="4" name="Date Placeholder 3"/>
          <p:cNvSpPr>
            <a:spLocks noGrp="1"/>
          </p:cNvSpPr>
          <p:nvPr>
            <p:ph type="dt" sz="half" idx="10"/>
          </p:nvPr>
        </p:nvSpPr>
        <p:spPr/>
        <p:txBody>
          <a:bodyPr/>
          <a:lstStyle/>
          <a:p>
            <a:fld id="{216C5678-EE20-4FA5-88E2-6E0BD67A2E26}" type="datetime1">
              <a:rPr lang="en-US" smtClean="0"/>
              <a:pPr/>
              <a:t>12/21/2011</a:t>
            </a:fld>
            <a:endParaRPr lang="en-US" dirty="0"/>
          </a:p>
        </p:txBody>
      </p:sp>
      <p:sp>
        <p:nvSpPr>
          <p:cNvPr id="5" name="Slide Number Placeholder 4"/>
          <p:cNvSpPr>
            <a:spLocks noGrp="1"/>
          </p:cNvSpPr>
          <p:nvPr>
            <p:ph type="sldNum" sz="quarter" idx="11"/>
          </p:nvPr>
        </p:nvSpPr>
        <p:spPr/>
        <p:txBody>
          <a:bodyPr/>
          <a:lstStyle/>
          <a:p>
            <a:fld id="{BA9B540C-44DA-4F69-89C9-7C84606640D3}" type="slidenum">
              <a:rPr lang="en-US" smtClean="0"/>
              <a:pPr/>
              <a:t>1</a:t>
            </a:fld>
            <a:endParaRPr lang="en-US" dirty="0"/>
          </a:p>
        </p:txBody>
      </p:sp>
      <p:sp>
        <p:nvSpPr>
          <p:cNvPr id="6" name="Footer Placeholder 5"/>
          <p:cNvSpPr>
            <a:spLocks noGrp="1"/>
          </p:cNvSpPr>
          <p:nvPr>
            <p:ph type="ftr" sz="quarter" idx="12"/>
          </p:nvPr>
        </p:nvSpPr>
        <p:spPr>
          <a:xfrm>
            <a:off x="659165" y="6356350"/>
            <a:ext cx="3836635" cy="365125"/>
          </a:xfrm>
        </p:spPr>
        <p:txBody>
          <a:bodyPr/>
          <a:lstStyle/>
          <a:p>
            <a:r>
              <a:rPr lang="en-US" dirty="0" smtClean="0"/>
              <a:t>Matthew </a:t>
            </a:r>
            <a:r>
              <a:rPr lang="en-US" dirty="0" err="1" smtClean="0"/>
              <a:t>Boyter</a:t>
            </a:r>
            <a:r>
              <a:rPr lang="en-US" dirty="0" smtClean="0"/>
              <a:t>, </a:t>
            </a:r>
            <a:r>
              <a:rPr lang="en-US" dirty="0" err="1" smtClean="0"/>
              <a:t>Archaeology.Geo</a:t>
            </a:r>
            <a:r>
              <a:rPr lang="en-US" dirty="0" smtClean="0"/>
              <a:t>-Wiki</a:t>
            </a:r>
            <a:endParaRPr lang="en-US" dirty="0"/>
          </a:p>
        </p:txBody>
      </p:sp>
    </p:spTree>
    <p:extLst>
      <p:ext uri="{BB962C8B-B14F-4D97-AF65-F5344CB8AC3E}">
        <p14:creationId xmlns:p14="http://schemas.microsoft.com/office/powerpoint/2010/main" xmlns="" val="17340630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Site Identification</a:t>
            </a:r>
            <a:endParaRPr lang="en-US" dirty="0"/>
          </a:p>
        </p:txBody>
      </p:sp>
      <p:sp>
        <p:nvSpPr>
          <p:cNvPr id="3" name="Content Placeholder 2"/>
          <p:cNvSpPr>
            <a:spLocks noGrp="1"/>
          </p:cNvSpPr>
          <p:nvPr>
            <p:ph idx="1"/>
          </p:nvPr>
        </p:nvSpPr>
        <p:spPr>
          <a:xfrm>
            <a:off x="457200" y="1600201"/>
            <a:ext cx="8229600" cy="533400"/>
          </a:xfrm>
        </p:spPr>
        <p:txBody>
          <a:bodyPr>
            <a:normAutofit fontScale="77500" lnSpcReduction="20000"/>
          </a:bodyPr>
          <a:lstStyle/>
          <a:p>
            <a:r>
              <a:rPr lang="en-US" dirty="0" smtClean="0"/>
              <a:t>Automated identification of archaeological sites not yet possible</a:t>
            </a:r>
          </a:p>
        </p:txBody>
      </p:sp>
      <p:sp>
        <p:nvSpPr>
          <p:cNvPr id="4" name="Date Placeholder 3"/>
          <p:cNvSpPr>
            <a:spLocks noGrp="1"/>
          </p:cNvSpPr>
          <p:nvPr>
            <p:ph type="dt" sz="half" idx="10"/>
          </p:nvPr>
        </p:nvSpPr>
        <p:spPr/>
        <p:txBody>
          <a:bodyPr/>
          <a:lstStyle/>
          <a:p>
            <a:fld id="{B11D738E-8962-435F-8C43-147B8DD7E819}" type="datetime1">
              <a:rPr lang="en-US" smtClean="0"/>
              <a:pPr/>
              <a:t>12/21/2011</a:t>
            </a:fld>
            <a:endParaRPr lang="en-US"/>
          </a:p>
        </p:txBody>
      </p:sp>
      <p:sp>
        <p:nvSpPr>
          <p:cNvPr id="6" name="Slide Number Placeholder 5"/>
          <p:cNvSpPr>
            <a:spLocks noGrp="1"/>
          </p:cNvSpPr>
          <p:nvPr>
            <p:ph type="sldNum" sz="quarter" idx="12"/>
          </p:nvPr>
        </p:nvSpPr>
        <p:spPr/>
        <p:txBody>
          <a:bodyPr/>
          <a:lstStyle/>
          <a:p>
            <a:fld id="{BA9B540C-44DA-4F69-89C9-7C84606640D3}" type="slidenum">
              <a:rPr lang="en-US" smtClean="0"/>
              <a:pPr/>
              <a:t>10</a:t>
            </a:fld>
            <a:endParaRPr lang="en-US"/>
          </a:p>
        </p:txBody>
      </p:sp>
      <p:pic>
        <p:nvPicPr>
          <p:cNvPr id="4098" name="Picture 2" descr="C:\Users\Matthew\Dropbox\Penn_State_Courses\Geog_596a\Images\Google_Earth_Historic_Herding_Pens.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43000" y="2133600"/>
            <a:ext cx="7030049" cy="3629025"/>
          </a:xfrm>
          <a:prstGeom prst="rect">
            <a:avLst/>
          </a:prstGeom>
          <a:noFill/>
          <a:extLst>
            <a:ext uri="{909E8E84-426E-40DD-AFC4-6F175D3DCCD1}">
              <a14:hiddenFill xmlns:a14="http://schemas.microsoft.com/office/drawing/2010/main" xmlns="">
                <a:solidFill>
                  <a:srgbClr val="FFFFFF"/>
                </a:solidFill>
              </a14:hiddenFill>
            </a:ext>
          </a:extLst>
        </p:spPr>
      </p:pic>
      <p:sp>
        <p:nvSpPr>
          <p:cNvPr id="9" name="Content Placeholder 2"/>
          <p:cNvSpPr txBox="1">
            <a:spLocks/>
          </p:cNvSpPr>
          <p:nvPr/>
        </p:nvSpPr>
        <p:spPr>
          <a:xfrm>
            <a:off x="1117979" y="5788783"/>
            <a:ext cx="4343400" cy="52677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r>
              <a:rPr lang="en-US" sz="1000" smtClean="0"/>
              <a:t>Tarsus, Mersin, Turkey, 2011. Source: Google Earth</a:t>
            </a:r>
            <a:endParaRPr lang="en-US" sz="1000" dirty="0"/>
          </a:p>
        </p:txBody>
      </p:sp>
      <p:sp>
        <p:nvSpPr>
          <p:cNvPr id="10" name="Footer Placeholder 5"/>
          <p:cNvSpPr txBox="1">
            <a:spLocks/>
          </p:cNvSpPr>
          <p:nvPr/>
        </p:nvSpPr>
        <p:spPr>
          <a:xfrm>
            <a:off x="659165" y="6356350"/>
            <a:ext cx="6884635" cy="365125"/>
          </a:xfrm>
          <a:prstGeom prst="rect">
            <a:avLst/>
          </a:prstGeom>
        </p:spPr>
        <p:txBody>
          <a:bodyPr vert="horz" lIns="27432" tIns="45720" rIns="45720" bIns="45720" rtlCol="0" anchor="ctr"/>
          <a:lstStyle>
            <a:defPPr>
              <a:defRPr lang="en-US"/>
            </a:defPPr>
            <a:lvl1pPr marL="0" algn="l" defTabSz="914400" rtl="0" eaLnBrk="1" latinLnBrk="0" hangingPunct="1">
              <a:defRPr sz="1200" kern="1200">
                <a:solidFill>
                  <a:schemeClr val="tx1">
                    <a:lumMod val="65000"/>
                    <a:lumOff val="35000"/>
                  </a:schemeClr>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Introduction  </a:t>
            </a:r>
            <a:r>
              <a:rPr lang="en-US" sz="1400" b="1" dirty="0" smtClean="0"/>
              <a:t>Problem </a:t>
            </a:r>
            <a:r>
              <a:rPr lang="en-US" sz="1400" b="1" dirty="0"/>
              <a:t>Definition  </a:t>
            </a:r>
            <a:r>
              <a:rPr lang="en-US" dirty="0" smtClean="0"/>
              <a:t>Approach </a:t>
            </a:r>
            <a:r>
              <a:rPr lang="en-US" dirty="0"/>
              <a:t>and Methodologies  Q&amp;A</a:t>
            </a:r>
          </a:p>
        </p:txBody>
      </p:sp>
    </p:spTree>
    <p:extLst>
      <p:ext uri="{BB962C8B-B14F-4D97-AF65-F5344CB8AC3E}">
        <p14:creationId xmlns:p14="http://schemas.microsoft.com/office/powerpoint/2010/main" xmlns="" val="41886100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Site Identification</a:t>
            </a:r>
          </a:p>
        </p:txBody>
      </p:sp>
      <p:sp>
        <p:nvSpPr>
          <p:cNvPr id="3" name="Content Placeholder 2"/>
          <p:cNvSpPr>
            <a:spLocks noGrp="1"/>
          </p:cNvSpPr>
          <p:nvPr>
            <p:ph idx="1"/>
          </p:nvPr>
        </p:nvSpPr>
        <p:spPr>
          <a:xfrm>
            <a:off x="3903023" y="1676400"/>
            <a:ext cx="4839550" cy="914399"/>
          </a:xfrm>
        </p:spPr>
        <p:txBody>
          <a:bodyPr/>
          <a:lstStyle/>
          <a:p>
            <a:r>
              <a:rPr lang="en-US" dirty="0" smtClean="0"/>
              <a:t>Manual direct discovery is very time consuming.</a:t>
            </a:r>
            <a:endParaRPr lang="en-US" dirty="0"/>
          </a:p>
        </p:txBody>
      </p:sp>
      <p:sp>
        <p:nvSpPr>
          <p:cNvPr id="4" name="Date Placeholder 3"/>
          <p:cNvSpPr>
            <a:spLocks noGrp="1"/>
          </p:cNvSpPr>
          <p:nvPr>
            <p:ph type="dt" sz="half" idx="10"/>
          </p:nvPr>
        </p:nvSpPr>
        <p:spPr/>
        <p:txBody>
          <a:bodyPr/>
          <a:lstStyle/>
          <a:p>
            <a:fld id="{B11D738E-8962-435F-8C43-147B8DD7E819}" type="datetime1">
              <a:rPr lang="en-US" smtClean="0"/>
              <a:pPr/>
              <a:t>12/21/2011</a:t>
            </a:fld>
            <a:endParaRPr lang="en-US"/>
          </a:p>
        </p:txBody>
      </p:sp>
      <p:sp>
        <p:nvSpPr>
          <p:cNvPr id="6" name="Slide Number Placeholder 5"/>
          <p:cNvSpPr>
            <a:spLocks noGrp="1"/>
          </p:cNvSpPr>
          <p:nvPr>
            <p:ph type="sldNum" sz="quarter" idx="12"/>
          </p:nvPr>
        </p:nvSpPr>
        <p:spPr/>
        <p:txBody>
          <a:bodyPr/>
          <a:lstStyle/>
          <a:p>
            <a:fld id="{BA9B540C-44DA-4F69-89C9-7C84606640D3}" type="slidenum">
              <a:rPr lang="en-US" smtClean="0"/>
              <a:pPr/>
              <a:t>11</a:t>
            </a:fld>
            <a:endParaRPr lang="en-US"/>
          </a:p>
        </p:txBody>
      </p:sp>
      <p:pic>
        <p:nvPicPr>
          <p:cNvPr id="5122" name="Picture 2" descr="C:\Users\Matthew\Dropbox\Penn_State_Courses\Geog_596a\Images\Ground Truthing of Remotely Identified Fortifications.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01914" y="1676400"/>
            <a:ext cx="3492936" cy="4651484"/>
          </a:xfrm>
          <a:prstGeom prst="rect">
            <a:avLst/>
          </a:prstGeom>
          <a:noFill/>
          <a:extLst>
            <a:ext uri="{909E8E84-426E-40DD-AFC4-6F175D3DCCD1}">
              <a14:hiddenFill xmlns:a14="http://schemas.microsoft.com/office/drawing/2010/main" xmlns="">
                <a:solidFill>
                  <a:srgbClr val="FFFFFF"/>
                </a:solidFill>
              </a14:hiddenFill>
            </a:ext>
          </a:extLst>
        </p:spPr>
      </p:pic>
      <p:sp>
        <p:nvSpPr>
          <p:cNvPr id="9" name="Content Placeholder 2"/>
          <p:cNvSpPr txBox="1">
            <a:spLocks/>
          </p:cNvSpPr>
          <p:nvPr/>
        </p:nvSpPr>
        <p:spPr>
          <a:xfrm>
            <a:off x="3731466" y="5805065"/>
            <a:ext cx="4343400" cy="526777"/>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r>
              <a:rPr lang="en-US" sz="1000" dirty="0" smtClean="0"/>
              <a:t>Sample study area for archaeological research project. Source: Craig</a:t>
            </a:r>
            <a:r>
              <a:rPr lang="en-US" sz="1000" dirty="0"/>
              <a:t>, N (07/01/2011). "Ground truthing of remotely identified fortifications on the Central Coast of Peru". </a:t>
            </a:r>
            <a:r>
              <a:rPr lang="en-US" sz="1000" i="1" dirty="0"/>
              <a:t>Journal of archaeological science</a:t>
            </a:r>
            <a:r>
              <a:rPr lang="en-US" sz="1000" dirty="0"/>
              <a:t> </a:t>
            </a:r>
            <a:r>
              <a:rPr lang="en-US" sz="1000" i="1" dirty="0"/>
              <a:t>(0305-4403)</a:t>
            </a:r>
            <a:r>
              <a:rPr lang="en-US" sz="1000" dirty="0"/>
              <a:t>, 38 (7), p. 1680. </a:t>
            </a:r>
            <a:endParaRPr lang="en-US" sz="1000" dirty="0">
              <a:effectLst/>
            </a:endParaRPr>
          </a:p>
        </p:txBody>
      </p:sp>
      <p:sp>
        <p:nvSpPr>
          <p:cNvPr id="10" name="Content Placeholder 2"/>
          <p:cNvSpPr txBox="1">
            <a:spLocks/>
          </p:cNvSpPr>
          <p:nvPr/>
        </p:nvSpPr>
        <p:spPr>
          <a:xfrm>
            <a:off x="3903023" y="2743200"/>
            <a:ext cx="5029200" cy="914399"/>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r>
              <a:rPr lang="en-US" dirty="0" smtClean="0"/>
              <a:t>Craig et al used Google Earth to review their 25,000 km² project area. </a:t>
            </a:r>
            <a:endParaRPr lang="en-US" dirty="0"/>
          </a:p>
        </p:txBody>
      </p:sp>
      <p:sp>
        <p:nvSpPr>
          <p:cNvPr id="12" name="Footer Placeholder 5"/>
          <p:cNvSpPr txBox="1">
            <a:spLocks/>
          </p:cNvSpPr>
          <p:nvPr/>
        </p:nvSpPr>
        <p:spPr>
          <a:xfrm>
            <a:off x="659165" y="6356350"/>
            <a:ext cx="6884635" cy="365125"/>
          </a:xfrm>
          <a:prstGeom prst="rect">
            <a:avLst/>
          </a:prstGeom>
        </p:spPr>
        <p:txBody>
          <a:bodyPr vert="horz" lIns="27432" tIns="45720" rIns="45720" bIns="45720" rtlCol="0" anchor="ctr"/>
          <a:lstStyle>
            <a:defPPr>
              <a:defRPr lang="en-US"/>
            </a:defPPr>
            <a:lvl1pPr marL="0" algn="l" defTabSz="914400" rtl="0" eaLnBrk="1" latinLnBrk="0" hangingPunct="1">
              <a:defRPr sz="1200" kern="1200">
                <a:solidFill>
                  <a:schemeClr val="tx1">
                    <a:lumMod val="65000"/>
                    <a:lumOff val="35000"/>
                  </a:schemeClr>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Introduction  </a:t>
            </a:r>
            <a:r>
              <a:rPr lang="en-US" sz="1400" b="1" dirty="0" smtClean="0"/>
              <a:t>Problem </a:t>
            </a:r>
            <a:r>
              <a:rPr lang="en-US" sz="1400" b="1" dirty="0"/>
              <a:t>Definition  </a:t>
            </a:r>
            <a:r>
              <a:rPr lang="en-US" dirty="0" smtClean="0"/>
              <a:t>Approach </a:t>
            </a:r>
            <a:r>
              <a:rPr lang="en-US" dirty="0"/>
              <a:t>and Methodologies  Q&amp;A</a:t>
            </a:r>
          </a:p>
        </p:txBody>
      </p:sp>
    </p:spTree>
    <p:extLst>
      <p:ext uri="{BB962C8B-B14F-4D97-AF65-F5344CB8AC3E}">
        <p14:creationId xmlns:p14="http://schemas.microsoft.com/office/powerpoint/2010/main" xmlns="" val="22744836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Definition</a:t>
            </a:r>
            <a:endParaRPr lang="en-US" dirty="0"/>
          </a:p>
        </p:txBody>
      </p:sp>
      <p:sp>
        <p:nvSpPr>
          <p:cNvPr id="3" name="Content Placeholder 2"/>
          <p:cNvSpPr>
            <a:spLocks noGrp="1"/>
          </p:cNvSpPr>
          <p:nvPr>
            <p:ph idx="1"/>
          </p:nvPr>
        </p:nvSpPr>
        <p:spPr/>
        <p:txBody>
          <a:bodyPr/>
          <a:lstStyle/>
          <a:p>
            <a:r>
              <a:rPr lang="en-US" dirty="0" smtClean="0"/>
              <a:t>Cost of acquisition.</a:t>
            </a:r>
          </a:p>
          <a:p>
            <a:r>
              <a:rPr lang="en-US" dirty="0" smtClean="0"/>
              <a:t>Learning curve associated with technology.</a:t>
            </a:r>
          </a:p>
          <a:p>
            <a:r>
              <a:rPr lang="en-US" dirty="0" smtClean="0"/>
              <a:t>Automated site identification not yet possible.</a:t>
            </a:r>
          </a:p>
          <a:p>
            <a:r>
              <a:rPr lang="en-US" dirty="0" smtClean="0"/>
              <a:t>Manual direct discovery of sites requires large investment of people-hours.</a:t>
            </a:r>
          </a:p>
          <a:p>
            <a:endParaRPr lang="en-US" dirty="0" smtClean="0"/>
          </a:p>
          <a:p>
            <a:endParaRPr lang="en-US" dirty="0"/>
          </a:p>
        </p:txBody>
      </p:sp>
      <p:sp>
        <p:nvSpPr>
          <p:cNvPr id="4" name="Date Placeholder 3"/>
          <p:cNvSpPr>
            <a:spLocks noGrp="1"/>
          </p:cNvSpPr>
          <p:nvPr>
            <p:ph type="dt" sz="half" idx="10"/>
          </p:nvPr>
        </p:nvSpPr>
        <p:spPr/>
        <p:txBody>
          <a:bodyPr/>
          <a:lstStyle/>
          <a:p>
            <a:fld id="{B11D738E-8962-435F-8C43-147B8DD7E819}" type="datetime1">
              <a:rPr lang="en-US" smtClean="0"/>
              <a:pPr/>
              <a:t>12/21/2011</a:t>
            </a:fld>
            <a:endParaRPr lang="en-US"/>
          </a:p>
        </p:txBody>
      </p:sp>
      <p:sp>
        <p:nvSpPr>
          <p:cNvPr id="6" name="Slide Number Placeholder 5"/>
          <p:cNvSpPr>
            <a:spLocks noGrp="1"/>
          </p:cNvSpPr>
          <p:nvPr>
            <p:ph type="sldNum" sz="quarter" idx="12"/>
          </p:nvPr>
        </p:nvSpPr>
        <p:spPr/>
        <p:txBody>
          <a:bodyPr/>
          <a:lstStyle/>
          <a:p>
            <a:fld id="{BA9B540C-44DA-4F69-89C9-7C84606640D3}" type="slidenum">
              <a:rPr lang="en-US" smtClean="0"/>
              <a:pPr/>
              <a:t>12</a:t>
            </a:fld>
            <a:endParaRPr lang="en-US"/>
          </a:p>
        </p:txBody>
      </p:sp>
      <p:sp>
        <p:nvSpPr>
          <p:cNvPr id="8" name="Footer Placeholder 5"/>
          <p:cNvSpPr txBox="1">
            <a:spLocks/>
          </p:cNvSpPr>
          <p:nvPr/>
        </p:nvSpPr>
        <p:spPr>
          <a:xfrm>
            <a:off x="659165" y="6356350"/>
            <a:ext cx="6884635" cy="365125"/>
          </a:xfrm>
          <a:prstGeom prst="rect">
            <a:avLst/>
          </a:prstGeom>
        </p:spPr>
        <p:txBody>
          <a:bodyPr vert="horz" lIns="27432" tIns="45720" rIns="45720" bIns="45720" rtlCol="0" anchor="ctr"/>
          <a:lstStyle>
            <a:defPPr>
              <a:defRPr lang="en-US"/>
            </a:defPPr>
            <a:lvl1pPr marL="0" algn="l" defTabSz="914400" rtl="0" eaLnBrk="1" latinLnBrk="0" hangingPunct="1">
              <a:defRPr sz="1200" kern="1200">
                <a:solidFill>
                  <a:schemeClr val="tx1">
                    <a:lumMod val="65000"/>
                    <a:lumOff val="35000"/>
                  </a:schemeClr>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Introduction  </a:t>
            </a:r>
            <a:r>
              <a:rPr lang="en-US" sz="1400" b="1" dirty="0" smtClean="0"/>
              <a:t>Problem </a:t>
            </a:r>
            <a:r>
              <a:rPr lang="en-US" sz="1400" b="1" dirty="0"/>
              <a:t>Definition  </a:t>
            </a:r>
            <a:r>
              <a:rPr lang="en-US" dirty="0" smtClean="0"/>
              <a:t>Approach </a:t>
            </a:r>
            <a:r>
              <a:rPr lang="en-US" dirty="0"/>
              <a:t>and Methodologies  Q&amp;A</a:t>
            </a:r>
          </a:p>
        </p:txBody>
      </p:sp>
    </p:spTree>
    <p:extLst>
      <p:ext uri="{BB962C8B-B14F-4D97-AF65-F5344CB8AC3E}">
        <p14:creationId xmlns:p14="http://schemas.microsoft.com/office/powerpoint/2010/main" xmlns="" val="4099710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mph" presetSubtype="0" fill="hold" nodeType="clickEffect">
                                  <p:stCondLst>
                                    <p:cond delay="0"/>
                                  </p:stCondLst>
                                  <p:childTnLst>
                                    <p:animClr clrSpc="hsl" dir="cw">
                                      <p:cBhvr override="childStyle">
                                        <p:cTn id="6" dur="500" fill="hold"/>
                                        <p:tgtEl>
                                          <p:spTgt spid="3">
                                            <p:txEl>
                                              <p:pRg st="0" end="0"/>
                                            </p:txEl>
                                          </p:spTgt>
                                        </p:tgtEl>
                                        <p:attrNameLst>
                                          <p:attrName>style.color</p:attrName>
                                        </p:attrNameLst>
                                      </p:cBhvr>
                                      <p:by>
                                        <p:hsl h="0" s="12549" l="25098"/>
                                      </p:by>
                                    </p:animClr>
                                    <p:animClr clrSpc="hsl" dir="cw">
                                      <p:cBhvr>
                                        <p:cTn id="7" dur="500" fill="hold"/>
                                        <p:tgtEl>
                                          <p:spTgt spid="3">
                                            <p:txEl>
                                              <p:pRg st="0" end="0"/>
                                            </p:txEl>
                                          </p:spTgt>
                                        </p:tgtEl>
                                        <p:attrNameLst>
                                          <p:attrName>fillcolor</p:attrName>
                                        </p:attrNameLst>
                                      </p:cBhvr>
                                      <p:by>
                                        <p:hsl h="0" s="12549" l="25098"/>
                                      </p:by>
                                    </p:animClr>
                                    <p:animClr clrSpc="hsl" dir="cw">
                                      <p:cBhvr>
                                        <p:cTn id="8" dur="500" fill="hold"/>
                                        <p:tgtEl>
                                          <p:spTgt spid="3">
                                            <p:txEl>
                                              <p:pRg st="0" end="0"/>
                                            </p:txEl>
                                          </p:spTgt>
                                        </p:tgtEl>
                                        <p:attrNameLst>
                                          <p:attrName>stroke.color</p:attrName>
                                        </p:attrNameLst>
                                      </p:cBhvr>
                                      <p:by>
                                        <p:hsl h="0" s="12549" l="25098"/>
                                      </p:by>
                                    </p:animClr>
                                    <p:set>
                                      <p:cBhvr>
                                        <p:cTn id="9" dur="500" fill="hold"/>
                                        <p:tgtEl>
                                          <p:spTgt spid="3">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30" presetClass="emph" presetSubtype="0" fill="hold" nodeType="clickEffect">
                                  <p:stCondLst>
                                    <p:cond delay="0"/>
                                  </p:stCondLst>
                                  <p:childTnLst>
                                    <p:animClr clrSpc="hsl" dir="cw">
                                      <p:cBhvr override="childStyle">
                                        <p:cTn id="13" dur="500" fill="hold"/>
                                        <p:tgtEl>
                                          <p:spTgt spid="3">
                                            <p:txEl>
                                              <p:pRg st="1" end="1"/>
                                            </p:txEl>
                                          </p:spTgt>
                                        </p:tgtEl>
                                        <p:attrNameLst>
                                          <p:attrName>style.color</p:attrName>
                                        </p:attrNameLst>
                                      </p:cBhvr>
                                      <p:by>
                                        <p:hsl h="0" s="12549" l="25098"/>
                                      </p:by>
                                    </p:animClr>
                                    <p:animClr clrSpc="hsl" dir="cw">
                                      <p:cBhvr>
                                        <p:cTn id="14" dur="500" fill="hold"/>
                                        <p:tgtEl>
                                          <p:spTgt spid="3">
                                            <p:txEl>
                                              <p:pRg st="1" end="1"/>
                                            </p:txEl>
                                          </p:spTgt>
                                        </p:tgtEl>
                                        <p:attrNameLst>
                                          <p:attrName>fillcolor</p:attrName>
                                        </p:attrNameLst>
                                      </p:cBhvr>
                                      <p:by>
                                        <p:hsl h="0" s="12549" l="25098"/>
                                      </p:by>
                                    </p:animClr>
                                    <p:animClr clrSpc="hsl" dir="cw">
                                      <p:cBhvr>
                                        <p:cTn id="15" dur="500" fill="hold"/>
                                        <p:tgtEl>
                                          <p:spTgt spid="3">
                                            <p:txEl>
                                              <p:pRg st="1" end="1"/>
                                            </p:txEl>
                                          </p:spTgt>
                                        </p:tgtEl>
                                        <p:attrNameLst>
                                          <p:attrName>stroke.color</p:attrName>
                                        </p:attrNameLst>
                                      </p:cBhvr>
                                      <p:by>
                                        <p:hsl h="0" s="12549" l="25098"/>
                                      </p:by>
                                    </p:animClr>
                                    <p:set>
                                      <p:cBhvr>
                                        <p:cTn id="16" dur="500" fill="hold"/>
                                        <p:tgtEl>
                                          <p:spTgt spid="3">
                                            <p:txEl>
                                              <p:pRg st="1" end="1"/>
                                            </p:txEl>
                                          </p:spTgt>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4" presetClass="emph" presetSubtype="0" fill="hold" nodeType="clickEffect">
                                  <p:stCondLst>
                                    <p:cond delay="0"/>
                                  </p:stCondLst>
                                  <p:childTnLst>
                                    <p:animClr clrSpc="hsl" dir="cw">
                                      <p:cBhvr override="childStyle">
                                        <p:cTn id="20" dur="500" fill="hold"/>
                                        <p:tgtEl>
                                          <p:spTgt spid="3">
                                            <p:txEl>
                                              <p:pRg st="2" end="2"/>
                                            </p:txEl>
                                          </p:spTgt>
                                        </p:tgtEl>
                                        <p:attrNameLst>
                                          <p:attrName>style.color</p:attrName>
                                        </p:attrNameLst>
                                      </p:cBhvr>
                                      <p:by>
                                        <p:hsl h="0" s="-12549" l="-25098"/>
                                      </p:by>
                                    </p:animClr>
                                    <p:animClr clrSpc="hsl" dir="cw">
                                      <p:cBhvr>
                                        <p:cTn id="21" dur="500" fill="hold"/>
                                        <p:tgtEl>
                                          <p:spTgt spid="3">
                                            <p:txEl>
                                              <p:pRg st="2" end="2"/>
                                            </p:txEl>
                                          </p:spTgt>
                                        </p:tgtEl>
                                        <p:attrNameLst>
                                          <p:attrName>fillcolor</p:attrName>
                                        </p:attrNameLst>
                                      </p:cBhvr>
                                      <p:by>
                                        <p:hsl h="0" s="-12549" l="-25098"/>
                                      </p:by>
                                    </p:animClr>
                                    <p:animClr clrSpc="hsl" dir="cw">
                                      <p:cBhvr>
                                        <p:cTn id="22" dur="500" fill="hold"/>
                                        <p:tgtEl>
                                          <p:spTgt spid="3">
                                            <p:txEl>
                                              <p:pRg st="2" end="2"/>
                                            </p:txEl>
                                          </p:spTgt>
                                        </p:tgtEl>
                                        <p:attrNameLst>
                                          <p:attrName>stroke.color</p:attrName>
                                        </p:attrNameLst>
                                      </p:cBhvr>
                                      <p:by>
                                        <p:hsl h="0" s="-12549" l="-25098"/>
                                      </p:by>
                                    </p:animClr>
                                    <p:set>
                                      <p:cBhvr>
                                        <p:cTn id="23" dur="500" fill="hold"/>
                                        <p:tgtEl>
                                          <p:spTgt spid="3">
                                            <p:txEl>
                                              <p:pRg st="2" end="2"/>
                                            </p:txEl>
                                          </p:spTgt>
                                        </p:tgtEl>
                                        <p:attrNameLst>
                                          <p:attrName>fill.type</p:attrName>
                                        </p:attrNameLst>
                                      </p:cBhvr>
                                      <p:to>
                                        <p:strVal val="solid"/>
                                      </p:to>
                                    </p:set>
                                  </p:childTnLst>
                                </p:cTn>
                              </p:par>
                              <p:par>
                                <p:cTn id="24" presetID="24" presetClass="emph" presetSubtype="0" fill="hold" nodeType="withEffect">
                                  <p:stCondLst>
                                    <p:cond delay="0"/>
                                  </p:stCondLst>
                                  <p:childTnLst>
                                    <p:animClr clrSpc="hsl" dir="cw">
                                      <p:cBhvr override="childStyle">
                                        <p:cTn id="25" dur="500" fill="hold"/>
                                        <p:tgtEl>
                                          <p:spTgt spid="3">
                                            <p:txEl>
                                              <p:pRg st="3" end="3"/>
                                            </p:txEl>
                                          </p:spTgt>
                                        </p:tgtEl>
                                        <p:attrNameLst>
                                          <p:attrName>style.color</p:attrName>
                                        </p:attrNameLst>
                                      </p:cBhvr>
                                      <p:by>
                                        <p:hsl h="0" s="-12549" l="-25098"/>
                                      </p:by>
                                    </p:animClr>
                                    <p:animClr clrSpc="hsl" dir="cw">
                                      <p:cBhvr>
                                        <p:cTn id="26" dur="500" fill="hold"/>
                                        <p:tgtEl>
                                          <p:spTgt spid="3">
                                            <p:txEl>
                                              <p:pRg st="3" end="3"/>
                                            </p:txEl>
                                          </p:spTgt>
                                        </p:tgtEl>
                                        <p:attrNameLst>
                                          <p:attrName>fillcolor</p:attrName>
                                        </p:attrNameLst>
                                      </p:cBhvr>
                                      <p:by>
                                        <p:hsl h="0" s="-12549" l="-25098"/>
                                      </p:by>
                                    </p:animClr>
                                    <p:animClr clrSpc="hsl" dir="cw">
                                      <p:cBhvr>
                                        <p:cTn id="27" dur="500" fill="hold"/>
                                        <p:tgtEl>
                                          <p:spTgt spid="3">
                                            <p:txEl>
                                              <p:pRg st="3" end="3"/>
                                            </p:txEl>
                                          </p:spTgt>
                                        </p:tgtEl>
                                        <p:attrNameLst>
                                          <p:attrName>stroke.color</p:attrName>
                                        </p:attrNameLst>
                                      </p:cBhvr>
                                      <p:by>
                                        <p:hsl h="0" s="-12549" l="-25098"/>
                                      </p:by>
                                    </p:animClr>
                                    <p:set>
                                      <p:cBhvr>
                                        <p:cTn id="28" dur="500" fill="hold"/>
                                        <p:tgtEl>
                                          <p:spTgt spid="3">
                                            <p:txEl>
                                              <p:pRg st="3" end="3"/>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Crowdsourcing Solution</a:t>
            </a:r>
            <a:endParaRPr lang="en-US" dirty="0"/>
          </a:p>
        </p:txBody>
      </p:sp>
      <p:sp>
        <p:nvSpPr>
          <p:cNvPr id="4" name="Date Placeholder 3"/>
          <p:cNvSpPr>
            <a:spLocks noGrp="1"/>
          </p:cNvSpPr>
          <p:nvPr>
            <p:ph type="dt" sz="half" idx="10"/>
          </p:nvPr>
        </p:nvSpPr>
        <p:spPr/>
        <p:txBody>
          <a:bodyPr/>
          <a:lstStyle/>
          <a:p>
            <a:fld id="{B11D738E-8962-435F-8C43-147B8DD7E819}" type="datetime1">
              <a:rPr lang="en-US" smtClean="0"/>
              <a:pPr/>
              <a:t>12/21/2011</a:t>
            </a:fld>
            <a:endParaRPr lang="en-US"/>
          </a:p>
        </p:txBody>
      </p:sp>
      <p:sp>
        <p:nvSpPr>
          <p:cNvPr id="6" name="Slide Number Placeholder 5"/>
          <p:cNvSpPr>
            <a:spLocks noGrp="1"/>
          </p:cNvSpPr>
          <p:nvPr>
            <p:ph type="sldNum" sz="quarter" idx="12"/>
          </p:nvPr>
        </p:nvSpPr>
        <p:spPr/>
        <p:txBody>
          <a:bodyPr/>
          <a:lstStyle/>
          <a:p>
            <a:fld id="{BA9B540C-44DA-4F69-89C9-7C84606640D3}" type="slidenum">
              <a:rPr lang="en-US" smtClean="0"/>
              <a:pPr/>
              <a:t>13</a:t>
            </a:fld>
            <a:endParaRPr lang="en-US"/>
          </a:p>
        </p:txBody>
      </p:sp>
      <p:pic>
        <p:nvPicPr>
          <p:cNvPr id="1026" name="Picture 2" descr="C:\Users\Matthew\Dropbox\Penn_State_Courses\Geog_596a\Images\Netflix_Prize_Home_Page.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r="10074"/>
          <a:stretch/>
        </p:blipFill>
        <p:spPr bwMode="auto">
          <a:xfrm>
            <a:off x="457200" y="1600200"/>
            <a:ext cx="3295403" cy="2743200"/>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C:\Users\Matthew\Dropbox\Penn_State_Courses\Geog_596a\Images\Wikipedia_Home_Page.JPG"/>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3056" r="8129"/>
          <a:stretch/>
        </p:blipFill>
        <p:spPr bwMode="auto">
          <a:xfrm>
            <a:off x="2819400" y="2514600"/>
            <a:ext cx="2850078" cy="2743200"/>
          </a:xfrm>
          <a:prstGeom prst="rect">
            <a:avLst/>
          </a:prstGeom>
          <a:noFill/>
          <a:extLst>
            <a:ext uri="{909E8E84-426E-40DD-AFC4-6F175D3DCCD1}">
              <a14:hiddenFill xmlns:a14="http://schemas.microsoft.com/office/drawing/2010/main" xmlns="">
                <a:solidFill>
                  <a:srgbClr val="FFFFFF"/>
                </a:solidFill>
              </a14:hiddenFill>
            </a:ext>
          </a:extLst>
        </p:spPr>
      </p:pic>
      <p:pic>
        <p:nvPicPr>
          <p:cNvPr id="1027" name="Picture 3" descr="C:\Users\Matthew\Dropbox\Penn_State_Courses\Geog_596a\Images\Wikimapia_Home_Page.JPG"/>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r="27784"/>
          <a:stretch/>
        </p:blipFill>
        <p:spPr bwMode="auto">
          <a:xfrm>
            <a:off x="5105400" y="3124200"/>
            <a:ext cx="3152899" cy="2743200"/>
          </a:xfrm>
          <a:prstGeom prst="rect">
            <a:avLst/>
          </a:prstGeom>
          <a:noFill/>
          <a:extLst>
            <a:ext uri="{909E8E84-426E-40DD-AFC4-6F175D3DCCD1}">
              <a14:hiddenFill xmlns:a14="http://schemas.microsoft.com/office/drawing/2010/main" xmlns="">
                <a:solidFill>
                  <a:srgbClr val="FFFFFF"/>
                </a:solidFill>
              </a14:hiddenFill>
            </a:ext>
          </a:extLst>
        </p:spPr>
      </p:pic>
      <p:sp>
        <p:nvSpPr>
          <p:cNvPr id="14" name="Content Placeholder 2"/>
          <p:cNvSpPr txBox="1">
            <a:spLocks/>
          </p:cNvSpPr>
          <p:nvPr/>
        </p:nvSpPr>
        <p:spPr>
          <a:xfrm>
            <a:off x="457200" y="4353307"/>
            <a:ext cx="2286000" cy="52677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r>
              <a:rPr lang="en-US" sz="1000" dirty="0" smtClean="0"/>
              <a:t>Netflix Prize, Source: www.netflixprize.com</a:t>
            </a:r>
            <a:endParaRPr lang="en-US" sz="1000" dirty="0">
              <a:effectLst/>
            </a:endParaRPr>
          </a:p>
        </p:txBody>
      </p:sp>
      <p:sp>
        <p:nvSpPr>
          <p:cNvPr id="15" name="Content Placeholder 2"/>
          <p:cNvSpPr txBox="1">
            <a:spLocks/>
          </p:cNvSpPr>
          <p:nvPr/>
        </p:nvSpPr>
        <p:spPr>
          <a:xfrm>
            <a:off x="2819400" y="5331480"/>
            <a:ext cx="2286000" cy="52677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r>
              <a:rPr lang="en-US" sz="1000" dirty="0" smtClean="0"/>
              <a:t>Wikipedia, Source: www.wikipedia.org</a:t>
            </a:r>
            <a:endParaRPr lang="en-US" sz="1000" dirty="0">
              <a:effectLst/>
            </a:endParaRPr>
          </a:p>
        </p:txBody>
      </p:sp>
      <p:sp>
        <p:nvSpPr>
          <p:cNvPr id="16" name="Content Placeholder 2"/>
          <p:cNvSpPr txBox="1">
            <a:spLocks/>
          </p:cNvSpPr>
          <p:nvPr/>
        </p:nvSpPr>
        <p:spPr>
          <a:xfrm>
            <a:off x="5105400" y="5874405"/>
            <a:ext cx="2286000" cy="52677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r>
              <a:rPr lang="en-US" sz="1000" dirty="0" err="1" smtClean="0"/>
              <a:t>Wikimapia</a:t>
            </a:r>
            <a:r>
              <a:rPr lang="en-US" sz="1000" dirty="0" smtClean="0"/>
              <a:t>, Source: www.wikimapia.org</a:t>
            </a:r>
            <a:endParaRPr lang="en-US" sz="1000" dirty="0">
              <a:effectLst/>
            </a:endParaRPr>
          </a:p>
        </p:txBody>
      </p:sp>
      <p:sp>
        <p:nvSpPr>
          <p:cNvPr id="12" name="Footer Placeholder 5"/>
          <p:cNvSpPr txBox="1">
            <a:spLocks/>
          </p:cNvSpPr>
          <p:nvPr/>
        </p:nvSpPr>
        <p:spPr>
          <a:xfrm>
            <a:off x="659165" y="6356350"/>
            <a:ext cx="6884635" cy="365125"/>
          </a:xfrm>
          <a:prstGeom prst="rect">
            <a:avLst/>
          </a:prstGeom>
        </p:spPr>
        <p:txBody>
          <a:bodyPr vert="horz" lIns="27432" tIns="45720" rIns="45720" bIns="45720" rtlCol="0" anchor="ctr"/>
          <a:lstStyle>
            <a:defPPr>
              <a:defRPr lang="en-US"/>
            </a:defPPr>
            <a:lvl1pPr marL="0" algn="l" defTabSz="914400" rtl="0" eaLnBrk="1" latinLnBrk="0" hangingPunct="1">
              <a:defRPr sz="1200" kern="1200">
                <a:solidFill>
                  <a:schemeClr val="tx1">
                    <a:lumMod val="65000"/>
                    <a:lumOff val="35000"/>
                  </a:schemeClr>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Introduction  </a:t>
            </a:r>
            <a:r>
              <a:rPr lang="en-US" dirty="0" smtClean="0"/>
              <a:t>Problem </a:t>
            </a:r>
            <a:r>
              <a:rPr lang="en-US" dirty="0"/>
              <a:t>Definition  </a:t>
            </a:r>
            <a:r>
              <a:rPr lang="en-US" sz="1400" b="1" dirty="0" smtClean="0"/>
              <a:t>Approach </a:t>
            </a:r>
            <a:r>
              <a:rPr lang="en-US" sz="1400" b="1" dirty="0"/>
              <a:t>and Methodologies  </a:t>
            </a:r>
            <a:r>
              <a:rPr lang="en-US" dirty="0"/>
              <a:t>Q&amp;A</a:t>
            </a:r>
          </a:p>
        </p:txBody>
      </p:sp>
    </p:spTree>
    <p:extLst>
      <p:ext uri="{BB962C8B-B14F-4D97-AF65-F5344CB8AC3E}">
        <p14:creationId xmlns:p14="http://schemas.microsoft.com/office/powerpoint/2010/main" xmlns="" val="17518279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Crowdsourcing and Citizen Science</a:t>
            </a:r>
            <a:endParaRPr lang="en-US" dirty="0"/>
          </a:p>
        </p:txBody>
      </p:sp>
      <p:sp>
        <p:nvSpPr>
          <p:cNvPr id="4" name="Date Placeholder 3"/>
          <p:cNvSpPr>
            <a:spLocks noGrp="1"/>
          </p:cNvSpPr>
          <p:nvPr>
            <p:ph type="dt" sz="half" idx="10"/>
          </p:nvPr>
        </p:nvSpPr>
        <p:spPr/>
        <p:txBody>
          <a:bodyPr/>
          <a:lstStyle/>
          <a:p>
            <a:fld id="{B11D738E-8962-435F-8C43-147B8DD7E819}" type="datetime1">
              <a:rPr lang="en-US" smtClean="0"/>
              <a:pPr/>
              <a:t>12/21/2011</a:t>
            </a:fld>
            <a:endParaRPr lang="en-US"/>
          </a:p>
        </p:txBody>
      </p:sp>
      <p:sp>
        <p:nvSpPr>
          <p:cNvPr id="6" name="Slide Number Placeholder 5"/>
          <p:cNvSpPr>
            <a:spLocks noGrp="1"/>
          </p:cNvSpPr>
          <p:nvPr>
            <p:ph type="sldNum" sz="quarter" idx="12"/>
          </p:nvPr>
        </p:nvSpPr>
        <p:spPr/>
        <p:txBody>
          <a:bodyPr/>
          <a:lstStyle/>
          <a:p>
            <a:fld id="{BA9B540C-44DA-4F69-89C9-7C84606640D3}" type="slidenum">
              <a:rPr lang="en-US" smtClean="0"/>
              <a:pPr/>
              <a:t>14</a:t>
            </a:fld>
            <a:endParaRPr lang="en-US"/>
          </a:p>
        </p:txBody>
      </p:sp>
      <p:sp>
        <p:nvSpPr>
          <p:cNvPr id="14" name="Content Placeholder 2"/>
          <p:cNvSpPr txBox="1">
            <a:spLocks/>
          </p:cNvSpPr>
          <p:nvPr/>
        </p:nvSpPr>
        <p:spPr>
          <a:xfrm>
            <a:off x="228600" y="4203700"/>
            <a:ext cx="2286000" cy="52677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r>
              <a:rPr lang="en-US" sz="1000" dirty="0" err="1" smtClean="0"/>
              <a:t>SETI@Home</a:t>
            </a:r>
            <a:r>
              <a:rPr lang="en-US" sz="1000" dirty="0" smtClean="0"/>
              <a:t>, </a:t>
            </a:r>
            <a:r>
              <a:rPr lang="en-US" sz="1000" i="1" dirty="0"/>
              <a:t>Source: Flickr, photo used under Creative Commons from </a:t>
            </a:r>
            <a:r>
              <a:rPr lang="en-US" sz="1000" dirty="0" err="1" smtClean="0"/>
              <a:t>FRSeti</a:t>
            </a:r>
            <a:endParaRPr lang="en-US" sz="1000" dirty="0"/>
          </a:p>
        </p:txBody>
      </p:sp>
      <p:sp>
        <p:nvSpPr>
          <p:cNvPr id="12" name="Footer Placeholder 5"/>
          <p:cNvSpPr txBox="1">
            <a:spLocks/>
          </p:cNvSpPr>
          <p:nvPr/>
        </p:nvSpPr>
        <p:spPr>
          <a:xfrm>
            <a:off x="659165" y="6356350"/>
            <a:ext cx="6884635" cy="365125"/>
          </a:xfrm>
          <a:prstGeom prst="rect">
            <a:avLst/>
          </a:prstGeom>
        </p:spPr>
        <p:txBody>
          <a:bodyPr vert="horz" lIns="27432" tIns="45720" rIns="45720" bIns="45720" rtlCol="0" anchor="ctr"/>
          <a:lstStyle>
            <a:defPPr>
              <a:defRPr lang="en-US"/>
            </a:defPPr>
            <a:lvl1pPr marL="0" algn="l" defTabSz="914400" rtl="0" eaLnBrk="1" latinLnBrk="0" hangingPunct="1">
              <a:defRPr sz="1200" kern="1200">
                <a:solidFill>
                  <a:schemeClr val="tx1">
                    <a:lumMod val="65000"/>
                    <a:lumOff val="35000"/>
                  </a:schemeClr>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Introduction  </a:t>
            </a:r>
            <a:r>
              <a:rPr lang="en-US" dirty="0" smtClean="0"/>
              <a:t>Problem </a:t>
            </a:r>
            <a:r>
              <a:rPr lang="en-US" dirty="0"/>
              <a:t>Definition  </a:t>
            </a:r>
            <a:r>
              <a:rPr lang="en-US" sz="1400" b="1" dirty="0" smtClean="0"/>
              <a:t>Approach </a:t>
            </a:r>
            <a:r>
              <a:rPr lang="en-US" sz="1400" b="1" dirty="0"/>
              <a:t>and Methodologies  </a:t>
            </a:r>
            <a:r>
              <a:rPr lang="en-US" dirty="0"/>
              <a:t>Q&amp;A</a:t>
            </a:r>
          </a:p>
        </p:txBody>
      </p:sp>
      <p:pic>
        <p:nvPicPr>
          <p:cNvPr id="3" name="Pictur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28600" y="1524000"/>
            <a:ext cx="4436589" cy="267970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810000" y="2362200"/>
            <a:ext cx="5081701" cy="2977877"/>
          </a:xfrm>
          <a:prstGeom prst="rect">
            <a:avLst/>
          </a:prstGeom>
        </p:spPr>
      </p:pic>
      <p:sp>
        <p:nvSpPr>
          <p:cNvPr id="17" name="Content Placeholder 2"/>
          <p:cNvSpPr txBox="1">
            <a:spLocks/>
          </p:cNvSpPr>
          <p:nvPr/>
        </p:nvSpPr>
        <p:spPr>
          <a:xfrm>
            <a:off x="6605701" y="1752600"/>
            <a:ext cx="2286000" cy="52677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r>
              <a:rPr lang="en-US" sz="1000" dirty="0" err="1" smtClean="0"/>
              <a:t>FoldIt</a:t>
            </a:r>
            <a:r>
              <a:rPr lang="en-US" sz="1000" dirty="0" smtClean="0"/>
              <a:t>, </a:t>
            </a:r>
            <a:r>
              <a:rPr lang="en-US" sz="1000" i="1" dirty="0"/>
              <a:t>Source: Flickr, photo used under Creative Commons from </a:t>
            </a:r>
            <a:r>
              <a:rPr lang="en-US" sz="1000" dirty="0" err="1" smtClean="0"/>
              <a:t>billmcclair</a:t>
            </a:r>
            <a:endParaRPr lang="en-US" sz="1000" dirty="0"/>
          </a:p>
        </p:txBody>
      </p:sp>
    </p:spTree>
    <p:extLst>
      <p:ext uri="{BB962C8B-B14F-4D97-AF65-F5344CB8AC3E}">
        <p14:creationId xmlns:p14="http://schemas.microsoft.com/office/powerpoint/2010/main" xmlns="" val="28281999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Geo-</a:t>
            </a:r>
            <a:r>
              <a:rPr lang="en-US" dirty="0" err="1" smtClean="0"/>
              <a:t>Wiki.Org</a:t>
            </a:r>
            <a:endParaRPr lang="en-US" dirty="0"/>
          </a:p>
        </p:txBody>
      </p:sp>
      <p:sp>
        <p:nvSpPr>
          <p:cNvPr id="4" name="Date Placeholder 3"/>
          <p:cNvSpPr>
            <a:spLocks noGrp="1"/>
          </p:cNvSpPr>
          <p:nvPr>
            <p:ph type="dt" sz="half" idx="10"/>
          </p:nvPr>
        </p:nvSpPr>
        <p:spPr/>
        <p:txBody>
          <a:bodyPr/>
          <a:lstStyle/>
          <a:p>
            <a:fld id="{B11D738E-8962-435F-8C43-147B8DD7E819}" type="datetime1">
              <a:rPr lang="en-US" smtClean="0"/>
              <a:pPr/>
              <a:t>12/21/2011</a:t>
            </a:fld>
            <a:endParaRPr lang="en-US"/>
          </a:p>
        </p:txBody>
      </p:sp>
      <p:sp>
        <p:nvSpPr>
          <p:cNvPr id="6" name="Slide Number Placeholder 5"/>
          <p:cNvSpPr>
            <a:spLocks noGrp="1"/>
          </p:cNvSpPr>
          <p:nvPr>
            <p:ph type="sldNum" sz="quarter" idx="12"/>
          </p:nvPr>
        </p:nvSpPr>
        <p:spPr/>
        <p:txBody>
          <a:bodyPr/>
          <a:lstStyle/>
          <a:p>
            <a:fld id="{BA9B540C-44DA-4F69-89C9-7C84606640D3}" type="slidenum">
              <a:rPr lang="en-US" smtClean="0"/>
              <a:pPr/>
              <a:t>15</a:t>
            </a:fld>
            <a:endParaRPr lang="en-US"/>
          </a:p>
        </p:txBody>
      </p:sp>
      <p:pic>
        <p:nvPicPr>
          <p:cNvPr id="2050" name="Picture 2" descr="C:\Users\Matthew\Dropbox\Penn_State_Courses\Geog_596a\Images\Geo-Wiki_Home_Page.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b="20650"/>
          <a:stretch/>
        </p:blipFill>
        <p:spPr bwMode="auto">
          <a:xfrm>
            <a:off x="152400" y="1636594"/>
            <a:ext cx="7149152" cy="4002206"/>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Content Placeholder 2"/>
          <p:cNvSpPr txBox="1">
            <a:spLocks noGrp="1"/>
          </p:cNvSpPr>
          <p:nvPr>
            <p:ph idx="1"/>
          </p:nvPr>
        </p:nvSpPr>
        <p:spPr>
          <a:xfrm>
            <a:off x="152400" y="5682018"/>
            <a:ext cx="5257800" cy="4873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r>
              <a:rPr lang="en-US" sz="1000" dirty="0" smtClean="0"/>
              <a:t>Geo-Wiki.org Home Page, Source: www.Geo-Wiki.org</a:t>
            </a:r>
            <a:endParaRPr lang="en-US" sz="1000" dirty="0">
              <a:effectLst/>
            </a:endParaRPr>
          </a:p>
        </p:txBody>
      </p:sp>
      <p:sp>
        <p:nvSpPr>
          <p:cNvPr id="8" name="Footer Placeholder 5"/>
          <p:cNvSpPr txBox="1">
            <a:spLocks/>
          </p:cNvSpPr>
          <p:nvPr/>
        </p:nvSpPr>
        <p:spPr>
          <a:xfrm>
            <a:off x="659165" y="6356350"/>
            <a:ext cx="6884635" cy="365125"/>
          </a:xfrm>
          <a:prstGeom prst="rect">
            <a:avLst/>
          </a:prstGeom>
        </p:spPr>
        <p:txBody>
          <a:bodyPr vert="horz" lIns="27432" tIns="45720" rIns="45720" bIns="45720" rtlCol="0" anchor="ctr"/>
          <a:lstStyle>
            <a:defPPr>
              <a:defRPr lang="en-US"/>
            </a:defPPr>
            <a:lvl1pPr marL="0" algn="l" defTabSz="914400" rtl="0" eaLnBrk="1" latinLnBrk="0" hangingPunct="1">
              <a:defRPr sz="1200" kern="1200">
                <a:solidFill>
                  <a:schemeClr val="tx1">
                    <a:lumMod val="65000"/>
                    <a:lumOff val="35000"/>
                  </a:schemeClr>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Introduction  </a:t>
            </a:r>
            <a:r>
              <a:rPr lang="en-US" dirty="0" smtClean="0"/>
              <a:t>Problem </a:t>
            </a:r>
            <a:r>
              <a:rPr lang="en-US" dirty="0"/>
              <a:t>Definition  </a:t>
            </a:r>
            <a:r>
              <a:rPr lang="en-US" sz="1400" b="1" dirty="0" smtClean="0"/>
              <a:t>Approach </a:t>
            </a:r>
            <a:r>
              <a:rPr lang="en-US" sz="1400" b="1" dirty="0"/>
              <a:t>and Methodologies  </a:t>
            </a:r>
            <a:r>
              <a:rPr lang="en-US" dirty="0"/>
              <a:t>Q&amp;A</a:t>
            </a:r>
          </a:p>
        </p:txBody>
      </p:sp>
    </p:spTree>
    <p:extLst>
      <p:ext uri="{BB962C8B-B14F-4D97-AF65-F5344CB8AC3E}">
        <p14:creationId xmlns:p14="http://schemas.microsoft.com/office/powerpoint/2010/main" xmlns="" val="13422804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Archaeology.Geo</a:t>
            </a:r>
            <a:r>
              <a:rPr lang="en-US" dirty="0" smtClean="0"/>
              <a:t>-Wiki</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xmlns="" val="623194679"/>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p:cNvSpPr>
            <a:spLocks noGrp="1"/>
          </p:cNvSpPr>
          <p:nvPr>
            <p:ph type="dt" sz="half" idx="10"/>
          </p:nvPr>
        </p:nvSpPr>
        <p:spPr/>
        <p:txBody>
          <a:bodyPr/>
          <a:lstStyle/>
          <a:p>
            <a:fld id="{B11D738E-8962-435F-8C43-147B8DD7E819}" type="datetime1">
              <a:rPr lang="en-US" smtClean="0"/>
              <a:pPr/>
              <a:t>12/21/2011</a:t>
            </a:fld>
            <a:endParaRPr lang="en-US"/>
          </a:p>
        </p:txBody>
      </p:sp>
      <p:sp>
        <p:nvSpPr>
          <p:cNvPr id="6" name="Slide Number Placeholder 5"/>
          <p:cNvSpPr>
            <a:spLocks noGrp="1"/>
          </p:cNvSpPr>
          <p:nvPr>
            <p:ph type="sldNum" sz="quarter" idx="12"/>
          </p:nvPr>
        </p:nvSpPr>
        <p:spPr/>
        <p:txBody>
          <a:bodyPr/>
          <a:lstStyle/>
          <a:p>
            <a:fld id="{BA9B540C-44DA-4F69-89C9-7C84606640D3}" type="slidenum">
              <a:rPr lang="en-US" smtClean="0"/>
              <a:pPr/>
              <a:t>16</a:t>
            </a:fld>
            <a:endParaRPr lang="en-US"/>
          </a:p>
        </p:txBody>
      </p:sp>
      <p:sp>
        <p:nvSpPr>
          <p:cNvPr id="8" name="Footer Placeholder 5"/>
          <p:cNvSpPr txBox="1">
            <a:spLocks/>
          </p:cNvSpPr>
          <p:nvPr/>
        </p:nvSpPr>
        <p:spPr>
          <a:xfrm>
            <a:off x="659165" y="6356350"/>
            <a:ext cx="6884635" cy="365125"/>
          </a:xfrm>
          <a:prstGeom prst="rect">
            <a:avLst/>
          </a:prstGeom>
        </p:spPr>
        <p:txBody>
          <a:bodyPr vert="horz" lIns="27432" tIns="45720" rIns="45720" bIns="45720" rtlCol="0" anchor="ctr"/>
          <a:lstStyle>
            <a:defPPr>
              <a:defRPr lang="en-US"/>
            </a:defPPr>
            <a:lvl1pPr marL="0" algn="l" defTabSz="914400" rtl="0" eaLnBrk="1" latinLnBrk="0" hangingPunct="1">
              <a:defRPr sz="1200" kern="1200">
                <a:solidFill>
                  <a:schemeClr val="tx1">
                    <a:lumMod val="65000"/>
                    <a:lumOff val="35000"/>
                  </a:schemeClr>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Introduction  </a:t>
            </a:r>
            <a:r>
              <a:rPr lang="en-US" dirty="0" smtClean="0"/>
              <a:t>Problem </a:t>
            </a:r>
            <a:r>
              <a:rPr lang="en-US" dirty="0"/>
              <a:t>Definition  </a:t>
            </a:r>
            <a:r>
              <a:rPr lang="en-US" sz="1400" b="1" dirty="0" smtClean="0"/>
              <a:t>Approach </a:t>
            </a:r>
            <a:r>
              <a:rPr lang="en-US" sz="1400" b="1" dirty="0"/>
              <a:t>and Methodologies  </a:t>
            </a:r>
            <a:r>
              <a:rPr lang="en-US" dirty="0"/>
              <a:t>Q&amp;A</a:t>
            </a:r>
          </a:p>
        </p:txBody>
      </p:sp>
    </p:spTree>
    <p:extLst>
      <p:ext uri="{BB962C8B-B14F-4D97-AF65-F5344CB8AC3E}">
        <p14:creationId xmlns:p14="http://schemas.microsoft.com/office/powerpoint/2010/main" xmlns="" val="27977373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Visualizing Data</a:t>
            </a:r>
            <a:endParaRPr lang="en-US" dirty="0"/>
          </a:p>
        </p:txBody>
      </p:sp>
      <p:sp>
        <p:nvSpPr>
          <p:cNvPr id="3" name="Content Placeholder 2"/>
          <p:cNvSpPr>
            <a:spLocks noGrp="1"/>
          </p:cNvSpPr>
          <p:nvPr>
            <p:ph idx="1"/>
          </p:nvPr>
        </p:nvSpPr>
        <p:spPr>
          <a:xfrm>
            <a:off x="6248400" y="1600200"/>
            <a:ext cx="2438400" cy="4525963"/>
          </a:xfrm>
        </p:spPr>
        <p:txBody>
          <a:bodyPr/>
          <a:lstStyle/>
          <a:p>
            <a:endParaRPr lang="en-US" dirty="0"/>
          </a:p>
        </p:txBody>
      </p:sp>
      <p:sp>
        <p:nvSpPr>
          <p:cNvPr id="4" name="Date Placeholder 3"/>
          <p:cNvSpPr>
            <a:spLocks noGrp="1"/>
          </p:cNvSpPr>
          <p:nvPr>
            <p:ph type="dt" sz="half" idx="10"/>
          </p:nvPr>
        </p:nvSpPr>
        <p:spPr/>
        <p:txBody>
          <a:bodyPr/>
          <a:lstStyle/>
          <a:p>
            <a:fld id="{B11D738E-8962-435F-8C43-147B8DD7E819}" type="datetime1">
              <a:rPr lang="en-US" smtClean="0"/>
              <a:pPr/>
              <a:t>12/21/2011</a:t>
            </a:fld>
            <a:endParaRPr lang="en-US"/>
          </a:p>
        </p:txBody>
      </p:sp>
      <p:sp>
        <p:nvSpPr>
          <p:cNvPr id="6" name="Slide Number Placeholder 5"/>
          <p:cNvSpPr>
            <a:spLocks noGrp="1"/>
          </p:cNvSpPr>
          <p:nvPr>
            <p:ph type="sldNum" sz="quarter" idx="12"/>
          </p:nvPr>
        </p:nvSpPr>
        <p:spPr/>
        <p:txBody>
          <a:bodyPr/>
          <a:lstStyle/>
          <a:p>
            <a:fld id="{BA9B540C-44DA-4F69-89C9-7C84606640D3}" type="slidenum">
              <a:rPr lang="en-US" smtClean="0"/>
              <a:pPr/>
              <a:t>17</a:t>
            </a:fld>
            <a:endParaRPr lang="en-US"/>
          </a:p>
        </p:txBody>
      </p:sp>
      <p:sp>
        <p:nvSpPr>
          <p:cNvPr id="9" name="Content Placeholder 2"/>
          <p:cNvSpPr txBox="1">
            <a:spLocks/>
          </p:cNvSpPr>
          <p:nvPr/>
        </p:nvSpPr>
        <p:spPr>
          <a:xfrm>
            <a:off x="381000" y="5711259"/>
            <a:ext cx="4572000" cy="52677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r>
              <a:rPr lang="en-US" sz="1000" dirty="0" smtClean="0"/>
              <a:t>Geo-Wiki Web Map Viewer Page, Source: www.Geo-Wiki.org</a:t>
            </a:r>
            <a:endParaRPr lang="en-US" sz="1000" dirty="0">
              <a:effectLst/>
            </a:endParaRPr>
          </a:p>
        </p:txBody>
      </p:sp>
      <p:pic>
        <p:nvPicPr>
          <p:cNvPr id="1027" name="Picture 3" descr="C:\Users\Matthew\Dropbox\Penn_State_Courses\Geog_596a\Images\Geo-Wiki_Application.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85800" y="1709892"/>
            <a:ext cx="7924800" cy="3974071"/>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Footer Placeholder 5"/>
          <p:cNvSpPr txBox="1">
            <a:spLocks/>
          </p:cNvSpPr>
          <p:nvPr/>
        </p:nvSpPr>
        <p:spPr>
          <a:xfrm>
            <a:off x="659165" y="6356350"/>
            <a:ext cx="6884635" cy="365125"/>
          </a:xfrm>
          <a:prstGeom prst="rect">
            <a:avLst/>
          </a:prstGeom>
        </p:spPr>
        <p:txBody>
          <a:bodyPr vert="horz" lIns="27432" tIns="45720" rIns="45720" bIns="45720" rtlCol="0" anchor="ctr"/>
          <a:lstStyle>
            <a:defPPr>
              <a:defRPr lang="en-US"/>
            </a:defPPr>
            <a:lvl1pPr marL="0" algn="l" defTabSz="914400" rtl="0" eaLnBrk="1" latinLnBrk="0" hangingPunct="1">
              <a:defRPr sz="1200" kern="1200">
                <a:solidFill>
                  <a:schemeClr val="tx1">
                    <a:lumMod val="65000"/>
                    <a:lumOff val="35000"/>
                  </a:schemeClr>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Introduction  </a:t>
            </a:r>
            <a:r>
              <a:rPr lang="en-US" dirty="0" smtClean="0"/>
              <a:t>Problem </a:t>
            </a:r>
            <a:r>
              <a:rPr lang="en-US" dirty="0"/>
              <a:t>Definition  </a:t>
            </a:r>
            <a:r>
              <a:rPr lang="en-US" sz="1400" b="1" dirty="0" smtClean="0"/>
              <a:t>Approach </a:t>
            </a:r>
            <a:r>
              <a:rPr lang="en-US" sz="1400" b="1" dirty="0"/>
              <a:t>and Methodologies  </a:t>
            </a:r>
            <a:r>
              <a:rPr lang="en-US" dirty="0"/>
              <a:t>Q&amp;A</a:t>
            </a:r>
          </a:p>
        </p:txBody>
      </p:sp>
    </p:spTree>
    <p:extLst>
      <p:ext uri="{BB962C8B-B14F-4D97-AF65-F5344CB8AC3E}">
        <p14:creationId xmlns:p14="http://schemas.microsoft.com/office/powerpoint/2010/main" xmlns="" val="41967094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Training</a:t>
            </a:r>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xmlns="" val="1143264849"/>
              </p:ext>
            </p:extLst>
          </p:nvPr>
        </p:nvGraphicFramePr>
        <p:xfrm>
          <a:off x="609601" y="1564987"/>
          <a:ext cx="5029200" cy="4705809"/>
        </p:xfrm>
        <a:graphic>
          <a:graphicData uri="http://schemas.openxmlformats.org/drawingml/2006/table">
            <a:tbl>
              <a:tblPr>
                <a:tableStyleId>{5C22544A-7EE6-4342-B048-85BDC9FD1C3A}</a:tableStyleId>
              </a:tblPr>
              <a:tblGrid>
                <a:gridCol w="2595753"/>
                <a:gridCol w="2433447"/>
              </a:tblGrid>
              <a:tr h="366701">
                <a:tc gridSpan="2">
                  <a:txBody>
                    <a:bodyPr/>
                    <a:lstStyle/>
                    <a:p>
                      <a:pPr marL="0" marR="0">
                        <a:lnSpc>
                          <a:spcPct val="115000"/>
                        </a:lnSpc>
                        <a:spcBef>
                          <a:spcPts val="0"/>
                        </a:spcBef>
                        <a:spcAft>
                          <a:spcPts val="0"/>
                        </a:spcAft>
                      </a:pPr>
                      <a:r>
                        <a:rPr lang="en-US" sz="900" dirty="0" smtClean="0">
                          <a:effectLst/>
                        </a:rPr>
                        <a:t>Archaeological </a:t>
                      </a:r>
                      <a:r>
                        <a:rPr lang="en-US" sz="900" dirty="0">
                          <a:effectLst/>
                        </a:rPr>
                        <a:t>Visual Interpretation </a:t>
                      </a:r>
                    </a:p>
                    <a:p>
                      <a:pPr marL="0" marR="0">
                        <a:lnSpc>
                          <a:spcPct val="115000"/>
                        </a:lnSpc>
                        <a:spcBef>
                          <a:spcPts val="0"/>
                        </a:spcBef>
                        <a:spcAft>
                          <a:spcPts val="0"/>
                        </a:spcAft>
                      </a:pPr>
                      <a:r>
                        <a:rPr lang="en-US" sz="900" dirty="0">
                          <a:effectLst/>
                        </a:rPr>
                        <a:t> </a:t>
                      </a:r>
                      <a:endParaRPr lang="en-US" sz="900" dirty="0">
                        <a:solidFill>
                          <a:srgbClr val="000000"/>
                        </a:solidFill>
                        <a:effectLst/>
                        <a:latin typeface="Times New Roman"/>
                        <a:ea typeface="Calibri"/>
                        <a:cs typeface="Times New Roman"/>
                      </a:endParaRPr>
                    </a:p>
                  </a:txBody>
                  <a:tcPr marL="53586" marR="53586" marT="0" marB="0"/>
                </a:tc>
                <a:tc hMerge="1">
                  <a:txBody>
                    <a:bodyPr/>
                    <a:lstStyle/>
                    <a:p>
                      <a:endParaRPr lang="en-US"/>
                    </a:p>
                  </a:txBody>
                  <a:tcPr/>
                </a:tc>
              </a:tr>
              <a:tr h="149574">
                <a:tc>
                  <a:txBody>
                    <a:bodyPr/>
                    <a:lstStyle/>
                    <a:p>
                      <a:pPr marL="0" marR="0" algn="ctr">
                        <a:lnSpc>
                          <a:spcPct val="115000"/>
                        </a:lnSpc>
                        <a:spcBef>
                          <a:spcPts val="0"/>
                        </a:spcBef>
                        <a:spcAft>
                          <a:spcPts val="0"/>
                        </a:spcAft>
                      </a:pPr>
                      <a:r>
                        <a:rPr lang="en-US" sz="800">
                          <a:effectLst/>
                        </a:rPr>
                        <a:t>Attributes </a:t>
                      </a:r>
                      <a:endParaRPr lang="en-US" sz="900">
                        <a:effectLst/>
                        <a:latin typeface="Times New Roman"/>
                        <a:ea typeface="Calibri"/>
                        <a:cs typeface="Times New Roman"/>
                      </a:endParaRPr>
                    </a:p>
                  </a:txBody>
                  <a:tcPr marL="53586" marR="53586" marT="0" marB="0"/>
                </a:tc>
                <a:tc>
                  <a:txBody>
                    <a:bodyPr/>
                    <a:lstStyle/>
                    <a:p>
                      <a:pPr marL="0" marR="0" algn="ctr">
                        <a:lnSpc>
                          <a:spcPct val="115000"/>
                        </a:lnSpc>
                        <a:spcBef>
                          <a:spcPts val="0"/>
                        </a:spcBef>
                        <a:spcAft>
                          <a:spcPts val="0"/>
                        </a:spcAft>
                      </a:pPr>
                      <a:r>
                        <a:rPr lang="en-US" sz="800">
                          <a:effectLst/>
                        </a:rPr>
                        <a:t>Archaeological Description </a:t>
                      </a:r>
                      <a:endParaRPr lang="en-US" sz="900">
                        <a:effectLst/>
                        <a:latin typeface="Times New Roman"/>
                        <a:ea typeface="Calibri"/>
                        <a:cs typeface="Times New Roman"/>
                      </a:endParaRPr>
                    </a:p>
                  </a:txBody>
                  <a:tcPr marL="53586" marR="53586" marT="0" marB="0"/>
                </a:tc>
              </a:tr>
              <a:tr h="305340">
                <a:tc>
                  <a:txBody>
                    <a:bodyPr/>
                    <a:lstStyle/>
                    <a:p>
                      <a:pPr marL="0" marR="0">
                        <a:lnSpc>
                          <a:spcPct val="115000"/>
                        </a:lnSpc>
                        <a:spcBef>
                          <a:spcPts val="0"/>
                        </a:spcBef>
                        <a:spcAft>
                          <a:spcPts val="0"/>
                        </a:spcAft>
                      </a:pPr>
                      <a:r>
                        <a:rPr lang="en-US" sz="1200" b="1" dirty="0">
                          <a:effectLst/>
                        </a:rPr>
                        <a:t>Tone </a:t>
                      </a:r>
                      <a:endParaRPr lang="en-US" sz="1200" b="1" dirty="0">
                        <a:effectLst/>
                        <a:latin typeface="Times New Roman"/>
                        <a:ea typeface="Calibri"/>
                        <a:cs typeface="Times New Roman"/>
                      </a:endParaRPr>
                    </a:p>
                  </a:txBody>
                  <a:tcPr marL="53586" marR="53586" marT="0" marB="0"/>
                </a:tc>
                <a:tc>
                  <a:txBody>
                    <a:bodyPr/>
                    <a:lstStyle/>
                    <a:p>
                      <a:pPr marL="0" marR="0">
                        <a:lnSpc>
                          <a:spcPct val="115000"/>
                        </a:lnSpc>
                        <a:spcBef>
                          <a:spcPts val="0"/>
                        </a:spcBef>
                        <a:spcAft>
                          <a:spcPts val="0"/>
                        </a:spcAft>
                      </a:pPr>
                      <a:r>
                        <a:rPr lang="en-US" sz="900">
                          <a:effectLst/>
                        </a:rPr>
                        <a:t>Tonal differences in soil may indicate buried structures </a:t>
                      </a:r>
                      <a:endParaRPr lang="en-US" sz="900">
                        <a:effectLst/>
                        <a:latin typeface="Times New Roman"/>
                        <a:ea typeface="Calibri"/>
                        <a:cs typeface="Times New Roman"/>
                      </a:endParaRPr>
                    </a:p>
                  </a:txBody>
                  <a:tcPr marL="53586" marR="53586" marT="0" marB="0"/>
                </a:tc>
              </a:tr>
              <a:tr h="305340">
                <a:tc>
                  <a:txBody>
                    <a:bodyPr/>
                    <a:lstStyle/>
                    <a:p>
                      <a:pPr marL="0" marR="0">
                        <a:lnSpc>
                          <a:spcPct val="115000"/>
                        </a:lnSpc>
                        <a:spcBef>
                          <a:spcPts val="0"/>
                        </a:spcBef>
                        <a:spcAft>
                          <a:spcPts val="0"/>
                        </a:spcAft>
                      </a:pPr>
                      <a:r>
                        <a:rPr lang="en-US" sz="1200" b="1" dirty="0">
                          <a:effectLst/>
                        </a:rPr>
                        <a:t>Texture </a:t>
                      </a:r>
                      <a:endParaRPr lang="en-US" sz="1200" b="1" dirty="0">
                        <a:effectLst/>
                        <a:latin typeface="Times New Roman"/>
                        <a:ea typeface="Calibri"/>
                        <a:cs typeface="Times New Roman"/>
                      </a:endParaRPr>
                    </a:p>
                  </a:txBody>
                  <a:tcPr marL="53586" marR="53586" marT="0" marB="0"/>
                </a:tc>
                <a:tc>
                  <a:txBody>
                    <a:bodyPr/>
                    <a:lstStyle/>
                    <a:p>
                      <a:pPr marL="0" marR="0">
                        <a:lnSpc>
                          <a:spcPct val="115000"/>
                        </a:lnSpc>
                        <a:spcBef>
                          <a:spcPts val="0"/>
                        </a:spcBef>
                        <a:spcAft>
                          <a:spcPts val="0"/>
                        </a:spcAft>
                      </a:pPr>
                      <a:r>
                        <a:rPr lang="en-US" sz="900" dirty="0">
                          <a:effectLst/>
                        </a:rPr>
                        <a:t>Different vegetation textures may indicate buried features </a:t>
                      </a:r>
                      <a:endParaRPr lang="en-US" sz="900" dirty="0">
                        <a:effectLst/>
                        <a:latin typeface="Times New Roman"/>
                        <a:ea typeface="Calibri"/>
                        <a:cs typeface="Times New Roman"/>
                      </a:endParaRPr>
                    </a:p>
                  </a:txBody>
                  <a:tcPr marL="53586" marR="53586" marT="0" marB="0"/>
                </a:tc>
              </a:tr>
              <a:tr h="610679">
                <a:tc>
                  <a:txBody>
                    <a:bodyPr/>
                    <a:lstStyle/>
                    <a:p>
                      <a:pPr marL="0" marR="0">
                        <a:lnSpc>
                          <a:spcPct val="115000"/>
                        </a:lnSpc>
                        <a:spcBef>
                          <a:spcPts val="0"/>
                        </a:spcBef>
                        <a:spcAft>
                          <a:spcPts val="0"/>
                        </a:spcAft>
                      </a:pPr>
                      <a:r>
                        <a:rPr lang="en-US" sz="1200" b="1" dirty="0">
                          <a:effectLst/>
                        </a:rPr>
                        <a:t>Shape </a:t>
                      </a:r>
                      <a:endParaRPr lang="en-US" sz="1200" b="1" dirty="0">
                        <a:effectLst/>
                        <a:latin typeface="Times New Roman"/>
                        <a:ea typeface="Calibri"/>
                        <a:cs typeface="Times New Roman"/>
                      </a:endParaRPr>
                    </a:p>
                  </a:txBody>
                  <a:tcPr marL="53586" marR="53586" marT="0" marB="0"/>
                </a:tc>
                <a:tc>
                  <a:txBody>
                    <a:bodyPr/>
                    <a:lstStyle/>
                    <a:p>
                      <a:pPr marL="0" marR="0">
                        <a:lnSpc>
                          <a:spcPct val="115000"/>
                        </a:lnSpc>
                        <a:spcBef>
                          <a:spcPts val="0"/>
                        </a:spcBef>
                        <a:spcAft>
                          <a:spcPts val="0"/>
                        </a:spcAft>
                      </a:pPr>
                      <a:r>
                        <a:rPr lang="en-US" sz="900">
                          <a:effectLst/>
                        </a:rPr>
                        <a:t>Foreknowledge of shapes of archaeological features can assist with determining whether a feature can be considered as archaeological or not </a:t>
                      </a:r>
                      <a:endParaRPr lang="en-US" sz="900">
                        <a:effectLst/>
                        <a:latin typeface="Times New Roman"/>
                        <a:ea typeface="Calibri"/>
                        <a:cs typeface="Times New Roman"/>
                      </a:endParaRPr>
                    </a:p>
                  </a:txBody>
                  <a:tcPr marL="53586" marR="53586" marT="0" marB="0"/>
                </a:tc>
              </a:tr>
              <a:tr h="458009">
                <a:tc>
                  <a:txBody>
                    <a:bodyPr/>
                    <a:lstStyle/>
                    <a:p>
                      <a:pPr marL="0" marR="0">
                        <a:lnSpc>
                          <a:spcPct val="115000"/>
                        </a:lnSpc>
                        <a:spcBef>
                          <a:spcPts val="0"/>
                        </a:spcBef>
                        <a:spcAft>
                          <a:spcPts val="0"/>
                        </a:spcAft>
                      </a:pPr>
                      <a:r>
                        <a:rPr lang="en-US" sz="1200" b="1" dirty="0">
                          <a:effectLst/>
                        </a:rPr>
                        <a:t>Size </a:t>
                      </a:r>
                      <a:endParaRPr lang="en-US" sz="1200" b="1" dirty="0">
                        <a:effectLst/>
                        <a:latin typeface="Times New Roman"/>
                        <a:ea typeface="Calibri"/>
                        <a:cs typeface="Times New Roman"/>
                      </a:endParaRPr>
                    </a:p>
                  </a:txBody>
                  <a:tcPr marL="53586" marR="53586" marT="0" marB="0"/>
                </a:tc>
                <a:tc>
                  <a:txBody>
                    <a:bodyPr/>
                    <a:lstStyle/>
                    <a:p>
                      <a:pPr marL="0" marR="0">
                        <a:lnSpc>
                          <a:spcPct val="115000"/>
                        </a:lnSpc>
                        <a:spcBef>
                          <a:spcPts val="0"/>
                        </a:spcBef>
                        <a:spcAft>
                          <a:spcPts val="0"/>
                        </a:spcAft>
                      </a:pPr>
                      <a:r>
                        <a:rPr lang="en-US" sz="900">
                          <a:effectLst/>
                        </a:rPr>
                        <a:t>The dimensions of the feature are also important in order to regard the feature as archaeologically significant or not </a:t>
                      </a:r>
                      <a:endParaRPr lang="en-US" sz="900">
                        <a:effectLst/>
                        <a:latin typeface="Times New Roman"/>
                        <a:ea typeface="Calibri"/>
                        <a:cs typeface="Times New Roman"/>
                      </a:endParaRPr>
                    </a:p>
                  </a:txBody>
                  <a:tcPr marL="53586" marR="53586" marT="0" marB="0"/>
                </a:tc>
              </a:tr>
              <a:tr h="458009">
                <a:tc>
                  <a:txBody>
                    <a:bodyPr/>
                    <a:lstStyle/>
                    <a:p>
                      <a:pPr marL="0" marR="0">
                        <a:lnSpc>
                          <a:spcPct val="115000"/>
                        </a:lnSpc>
                        <a:spcBef>
                          <a:spcPts val="0"/>
                        </a:spcBef>
                        <a:spcAft>
                          <a:spcPts val="0"/>
                        </a:spcAft>
                      </a:pPr>
                      <a:r>
                        <a:rPr lang="en-US" sz="1200" b="1" dirty="0">
                          <a:effectLst/>
                        </a:rPr>
                        <a:t>Spatial patterns </a:t>
                      </a:r>
                      <a:endParaRPr lang="en-US" sz="1200" b="1" dirty="0">
                        <a:effectLst/>
                        <a:latin typeface="Times New Roman"/>
                        <a:ea typeface="Calibri"/>
                        <a:cs typeface="Times New Roman"/>
                      </a:endParaRPr>
                    </a:p>
                  </a:txBody>
                  <a:tcPr marL="53586" marR="53586" marT="0" marB="0"/>
                </a:tc>
                <a:tc>
                  <a:txBody>
                    <a:bodyPr/>
                    <a:lstStyle/>
                    <a:p>
                      <a:pPr marL="0" marR="0">
                        <a:lnSpc>
                          <a:spcPct val="115000"/>
                        </a:lnSpc>
                        <a:spcBef>
                          <a:spcPts val="0"/>
                        </a:spcBef>
                        <a:spcAft>
                          <a:spcPts val="0"/>
                        </a:spcAft>
                      </a:pPr>
                      <a:r>
                        <a:rPr lang="en-US" sz="900">
                          <a:effectLst/>
                        </a:rPr>
                        <a:t>If the feature is of an extensive size, the spatial patterns within the feature could represent an ancient settlement </a:t>
                      </a:r>
                      <a:endParaRPr lang="en-US" sz="900">
                        <a:effectLst/>
                        <a:latin typeface="Times New Roman"/>
                        <a:ea typeface="Calibri"/>
                        <a:cs typeface="Times New Roman"/>
                      </a:endParaRPr>
                    </a:p>
                  </a:txBody>
                  <a:tcPr marL="53586" marR="53586" marT="0" marB="0"/>
                </a:tc>
              </a:tr>
              <a:tr h="359693">
                <a:tc>
                  <a:txBody>
                    <a:bodyPr/>
                    <a:lstStyle/>
                    <a:p>
                      <a:pPr marL="0" marR="0">
                        <a:lnSpc>
                          <a:spcPct val="115000"/>
                        </a:lnSpc>
                        <a:spcBef>
                          <a:spcPts val="0"/>
                        </a:spcBef>
                        <a:spcAft>
                          <a:spcPts val="0"/>
                        </a:spcAft>
                      </a:pPr>
                      <a:r>
                        <a:rPr lang="en-US" sz="1200" b="1" dirty="0">
                          <a:effectLst/>
                        </a:rPr>
                        <a:t>Orientation </a:t>
                      </a:r>
                      <a:endParaRPr lang="en-US" sz="1200" b="1" dirty="0">
                        <a:effectLst/>
                        <a:latin typeface="Times New Roman"/>
                        <a:ea typeface="Calibri"/>
                        <a:cs typeface="Times New Roman"/>
                      </a:endParaRPr>
                    </a:p>
                  </a:txBody>
                  <a:tcPr marL="53586" marR="53586" marT="0" marB="0"/>
                </a:tc>
                <a:tc>
                  <a:txBody>
                    <a:bodyPr/>
                    <a:lstStyle/>
                    <a:p>
                      <a:pPr marL="0" marR="0">
                        <a:lnSpc>
                          <a:spcPct val="115000"/>
                        </a:lnSpc>
                        <a:spcBef>
                          <a:spcPts val="0"/>
                        </a:spcBef>
                        <a:spcAft>
                          <a:spcPts val="0"/>
                        </a:spcAft>
                      </a:pPr>
                      <a:r>
                        <a:rPr lang="en-US" sz="900">
                          <a:effectLst/>
                        </a:rPr>
                        <a:t>Some archaeological features are consistently oriented in a certain direction </a:t>
                      </a:r>
                      <a:endParaRPr lang="en-US" sz="900">
                        <a:effectLst/>
                        <a:latin typeface="Times New Roman"/>
                        <a:ea typeface="Calibri"/>
                        <a:cs typeface="Times New Roman"/>
                      </a:endParaRPr>
                    </a:p>
                  </a:txBody>
                  <a:tcPr marL="53586" marR="53586" marT="0" marB="0"/>
                </a:tc>
              </a:tr>
              <a:tr h="359693">
                <a:tc>
                  <a:txBody>
                    <a:bodyPr/>
                    <a:lstStyle/>
                    <a:p>
                      <a:pPr marL="0" marR="0">
                        <a:lnSpc>
                          <a:spcPct val="115000"/>
                        </a:lnSpc>
                        <a:spcBef>
                          <a:spcPts val="0"/>
                        </a:spcBef>
                        <a:spcAft>
                          <a:spcPts val="0"/>
                        </a:spcAft>
                      </a:pPr>
                      <a:r>
                        <a:rPr lang="en-US" sz="1200" b="1" dirty="0">
                          <a:effectLst/>
                        </a:rPr>
                        <a:t>Shadows </a:t>
                      </a:r>
                      <a:endParaRPr lang="en-US" sz="1200" b="1" dirty="0">
                        <a:effectLst/>
                        <a:latin typeface="Times New Roman"/>
                        <a:ea typeface="Calibri"/>
                        <a:cs typeface="Times New Roman"/>
                      </a:endParaRPr>
                    </a:p>
                  </a:txBody>
                  <a:tcPr marL="53586" marR="53586" marT="0" marB="0"/>
                </a:tc>
                <a:tc>
                  <a:txBody>
                    <a:bodyPr/>
                    <a:lstStyle/>
                    <a:p>
                      <a:pPr marL="0" marR="0">
                        <a:lnSpc>
                          <a:spcPct val="115000"/>
                        </a:lnSpc>
                        <a:spcBef>
                          <a:spcPts val="0"/>
                        </a:spcBef>
                        <a:spcAft>
                          <a:spcPts val="0"/>
                        </a:spcAft>
                      </a:pPr>
                      <a:r>
                        <a:rPr lang="en-US" sz="900">
                          <a:effectLst/>
                        </a:rPr>
                        <a:t>Positive archaeological features appear in imagery through the shadows they cast </a:t>
                      </a:r>
                      <a:endParaRPr lang="en-US" sz="900">
                        <a:effectLst/>
                        <a:latin typeface="Times New Roman"/>
                        <a:ea typeface="Calibri"/>
                        <a:cs typeface="Times New Roman"/>
                      </a:endParaRPr>
                    </a:p>
                  </a:txBody>
                  <a:tcPr marL="53586" marR="53586" marT="0" marB="0"/>
                </a:tc>
              </a:tr>
              <a:tr h="1221359">
                <a:tc>
                  <a:txBody>
                    <a:bodyPr/>
                    <a:lstStyle/>
                    <a:p>
                      <a:pPr marL="0" marR="0">
                        <a:lnSpc>
                          <a:spcPct val="115000"/>
                        </a:lnSpc>
                        <a:spcBef>
                          <a:spcPts val="0"/>
                        </a:spcBef>
                        <a:spcAft>
                          <a:spcPts val="0"/>
                        </a:spcAft>
                      </a:pPr>
                      <a:r>
                        <a:rPr lang="en-US" sz="1200" b="1" dirty="0">
                          <a:effectLst/>
                        </a:rPr>
                        <a:t>Spatial relationships </a:t>
                      </a:r>
                      <a:endParaRPr lang="en-US" sz="1200" b="1" dirty="0">
                        <a:effectLst/>
                        <a:latin typeface="Times New Roman"/>
                        <a:ea typeface="Calibri"/>
                        <a:cs typeface="Times New Roman"/>
                      </a:endParaRPr>
                    </a:p>
                  </a:txBody>
                  <a:tcPr marL="53586" marR="53586" marT="0" marB="0"/>
                </a:tc>
                <a:tc>
                  <a:txBody>
                    <a:bodyPr/>
                    <a:lstStyle/>
                    <a:p>
                      <a:pPr marL="0" marR="0">
                        <a:lnSpc>
                          <a:spcPct val="115000"/>
                        </a:lnSpc>
                        <a:spcBef>
                          <a:spcPts val="0"/>
                        </a:spcBef>
                        <a:spcAft>
                          <a:spcPts val="0"/>
                        </a:spcAft>
                      </a:pPr>
                      <a:r>
                        <a:rPr lang="en-US" sz="900" dirty="0">
                          <a:effectLst/>
                        </a:rPr>
                        <a:t>Some ruins which have been abandoned for hundreds or thousands of years are sometimes located in isolated areas. However, some excavated sites have modern roads leading to them for public access. </a:t>
                      </a:r>
                    </a:p>
                    <a:p>
                      <a:pPr marL="0" marR="0">
                        <a:lnSpc>
                          <a:spcPct val="115000"/>
                        </a:lnSpc>
                        <a:spcBef>
                          <a:spcPts val="0"/>
                        </a:spcBef>
                        <a:spcAft>
                          <a:spcPts val="0"/>
                        </a:spcAft>
                      </a:pPr>
                      <a:r>
                        <a:rPr lang="en-US" sz="900" dirty="0">
                          <a:effectLst/>
                        </a:rPr>
                        <a:t>Depending on the state of the ruins, they may still be associated with other nearby ancient features </a:t>
                      </a:r>
                      <a:endParaRPr lang="en-US" sz="900" dirty="0">
                        <a:effectLst/>
                        <a:latin typeface="Times New Roman"/>
                        <a:ea typeface="Calibri"/>
                        <a:cs typeface="Times New Roman"/>
                      </a:endParaRPr>
                    </a:p>
                  </a:txBody>
                  <a:tcPr marL="53586" marR="53586" marT="0" marB="0"/>
                </a:tc>
              </a:tr>
            </a:tbl>
          </a:graphicData>
        </a:graphic>
      </p:graphicFrame>
      <p:sp>
        <p:nvSpPr>
          <p:cNvPr id="4" name="Date Placeholder 3"/>
          <p:cNvSpPr>
            <a:spLocks noGrp="1"/>
          </p:cNvSpPr>
          <p:nvPr>
            <p:ph type="dt" sz="half" idx="10"/>
          </p:nvPr>
        </p:nvSpPr>
        <p:spPr/>
        <p:txBody>
          <a:bodyPr/>
          <a:lstStyle/>
          <a:p>
            <a:fld id="{B11D738E-8962-435F-8C43-147B8DD7E819}" type="datetime1">
              <a:rPr lang="en-US" smtClean="0"/>
              <a:pPr/>
              <a:t>12/21/2011</a:t>
            </a:fld>
            <a:endParaRPr lang="en-US"/>
          </a:p>
        </p:txBody>
      </p:sp>
      <p:sp>
        <p:nvSpPr>
          <p:cNvPr id="6" name="Slide Number Placeholder 5"/>
          <p:cNvSpPr>
            <a:spLocks noGrp="1"/>
          </p:cNvSpPr>
          <p:nvPr>
            <p:ph type="sldNum" sz="quarter" idx="12"/>
          </p:nvPr>
        </p:nvSpPr>
        <p:spPr/>
        <p:txBody>
          <a:bodyPr/>
          <a:lstStyle/>
          <a:p>
            <a:fld id="{BA9B540C-44DA-4F69-89C9-7C84606640D3}" type="slidenum">
              <a:rPr lang="en-US" smtClean="0"/>
              <a:pPr/>
              <a:t>18</a:t>
            </a:fld>
            <a:endParaRPr lang="en-US"/>
          </a:p>
        </p:txBody>
      </p:sp>
      <p:sp>
        <p:nvSpPr>
          <p:cNvPr id="9" name="Content Placeholder 2"/>
          <p:cNvSpPr txBox="1">
            <a:spLocks/>
          </p:cNvSpPr>
          <p:nvPr/>
        </p:nvSpPr>
        <p:spPr>
          <a:xfrm>
            <a:off x="5867400" y="4724400"/>
            <a:ext cx="2286000" cy="1524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r>
              <a:rPr lang="en-US" sz="1000" dirty="0" smtClean="0"/>
              <a:t>Archaeological Visual Interpretation, Source: </a:t>
            </a:r>
            <a:r>
              <a:rPr lang="en-US" sz="1000" dirty="0"/>
              <a:t> High </a:t>
            </a:r>
            <a:r>
              <a:rPr lang="en-US" sz="1000" dirty="0" smtClean="0"/>
              <a:t>“Resolution </a:t>
            </a:r>
            <a:r>
              <a:rPr lang="en-US" sz="1000" dirty="0"/>
              <a:t>Satellite Imagery for Archaeological </a:t>
            </a:r>
            <a:r>
              <a:rPr lang="en-US" sz="1000" dirty="0" smtClean="0"/>
              <a:t>Application” by </a:t>
            </a:r>
            <a:r>
              <a:rPr lang="en-US" sz="1000" dirty="0" err="1" smtClean="0"/>
              <a:t>Lefki</a:t>
            </a:r>
            <a:r>
              <a:rPr lang="en-US" sz="1000" dirty="0" smtClean="0"/>
              <a:t> </a:t>
            </a:r>
            <a:r>
              <a:rPr lang="en-US" sz="1000" dirty="0" err="1" smtClean="0"/>
              <a:t>Pavildis</a:t>
            </a:r>
            <a:endParaRPr lang="en-US" sz="1000" dirty="0">
              <a:effectLst/>
            </a:endParaRPr>
          </a:p>
        </p:txBody>
      </p:sp>
      <p:sp>
        <p:nvSpPr>
          <p:cNvPr id="10" name="Footer Placeholder 5"/>
          <p:cNvSpPr txBox="1">
            <a:spLocks/>
          </p:cNvSpPr>
          <p:nvPr/>
        </p:nvSpPr>
        <p:spPr>
          <a:xfrm>
            <a:off x="659165" y="6356350"/>
            <a:ext cx="6884635" cy="365125"/>
          </a:xfrm>
          <a:prstGeom prst="rect">
            <a:avLst/>
          </a:prstGeom>
        </p:spPr>
        <p:txBody>
          <a:bodyPr vert="horz" lIns="27432" tIns="45720" rIns="45720" bIns="45720" rtlCol="0" anchor="ctr"/>
          <a:lstStyle>
            <a:defPPr>
              <a:defRPr lang="en-US"/>
            </a:defPPr>
            <a:lvl1pPr marL="0" algn="l" defTabSz="914400" rtl="0" eaLnBrk="1" latinLnBrk="0" hangingPunct="1">
              <a:defRPr sz="1200" kern="1200">
                <a:solidFill>
                  <a:schemeClr val="tx1">
                    <a:lumMod val="65000"/>
                    <a:lumOff val="35000"/>
                  </a:schemeClr>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Introduction  </a:t>
            </a:r>
            <a:r>
              <a:rPr lang="en-US" dirty="0" smtClean="0"/>
              <a:t>Problem </a:t>
            </a:r>
            <a:r>
              <a:rPr lang="en-US" dirty="0"/>
              <a:t>Definition  </a:t>
            </a:r>
            <a:r>
              <a:rPr lang="en-US" sz="1400" b="1" dirty="0" smtClean="0"/>
              <a:t>Approach </a:t>
            </a:r>
            <a:r>
              <a:rPr lang="en-US" sz="1400" b="1" dirty="0"/>
              <a:t>and Methodologies  </a:t>
            </a:r>
            <a:r>
              <a:rPr lang="en-US" dirty="0"/>
              <a:t>Q&amp;A</a:t>
            </a:r>
          </a:p>
        </p:txBody>
      </p:sp>
    </p:spTree>
    <p:extLst>
      <p:ext uri="{BB962C8B-B14F-4D97-AF65-F5344CB8AC3E}">
        <p14:creationId xmlns:p14="http://schemas.microsoft.com/office/powerpoint/2010/main" xmlns="" val="28243348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Direct Discovery</a:t>
            </a:r>
            <a:endParaRPr lang="en-US" dirty="0"/>
          </a:p>
        </p:txBody>
      </p:sp>
      <p:sp>
        <p:nvSpPr>
          <p:cNvPr id="4" name="Date Placeholder 3"/>
          <p:cNvSpPr>
            <a:spLocks noGrp="1"/>
          </p:cNvSpPr>
          <p:nvPr>
            <p:ph type="dt" sz="half" idx="10"/>
          </p:nvPr>
        </p:nvSpPr>
        <p:spPr/>
        <p:txBody>
          <a:bodyPr/>
          <a:lstStyle/>
          <a:p>
            <a:fld id="{B11D738E-8962-435F-8C43-147B8DD7E819}" type="datetime1">
              <a:rPr lang="en-US" smtClean="0"/>
              <a:pPr/>
              <a:t>12/21/2011</a:t>
            </a:fld>
            <a:endParaRPr lang="en-US"/>
          </a:p>
        </p:txBody>
      </p:sp>
      <p:sp>
        <p:nvSpPr>
          <p:cNvPr id="6" name="Slide Number Placeholder 5"/>
          <p:cNvSpPr>
            <a:spLocks noGrp="1"/>
          </p:cNvSpPr>
          <p:nvPr>
            <p:ph type="sldNum" sz="quarter" idx="12"/>
          </p:nvPr>
        </p:nvSpPr>
        <p:spPr/>
        <p:txBody>
          <a:bodyPr/>
          <a:lstStyle/>
          <a:p>
            <a:fld id="{BA9B540C-44DA-4F69-89C9-7C84606640D3}" type="slidenum">
              <a:rPr lang="en-US" smtClean="0"/>
              <a:pPr/>
              <a:t>19</a:t>
            </a:fld>
            <a:endParaRPr lang="en-US"/>
          </a:p>
        </p:txBody>
      </p:sp>
      <p:pic>
        <p:nvPicPr>
          <p:cNvPr id="4098" name="Picture 2" descr="C:\Users\Matthew\Dropbox\Penn_State_Courses\Geog_596a\Images\Geo-Wiki_Application_Discovery.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81000" y="1565094"/>
            <a:ext cx="8077200" cy="4144388"/>
          </a:xfrm>
          <a:prstGeom prst="rect">
            <a:avLst/>
          </a:prstGeom>
          <a:noFill/>
          <a:extLst>
            <a:ext uri="{909E8E84-426E-40DD-AFC4-6F175D3DCCD1}">
              <a14:hiddenFill xmlns:a14="http://schemas.microsoft.com/office/drawing/2010/main" xmlns="">
                <a:solidFill>
                  <a:srgbClr val="FFFFFF"/>
                </a:solidFill>
              </a14:hiddenFill>
            </a:ext>
          </a:extLst>
        </p:spPr>
      </p:pic>
      <p:sp>
        <p:nvSpPr>
          <p:cNvPr id="9" name="Content Placeholder 2"/>
          <p:cNvSpPr txBox="1">
            <a:spLocks noGrp="1"/>
          </p:cNvSpPr>
          <p:nvPr>
            <p:ph idx="1"/>
          </p:nvPr>
        </p:nvSpPr>
        <p:spPr>
          <a:xfrm>
            <a:off x="354842" y="5709482"/>
            <a:ext cx="5486400" cy="3349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r>
              <a:rPr lang="en-US" sz="1000" dirty="0" smtClean="0"/>
              <a:t>Geo-Wiki Web Map Viewer Page, Source: www.Geo-Wiki.org</a:t>
            </a:r>
            <a:endParaRPr lang="en-US" sz="1000" dirty="0">
              <a:effectLst/>
            </a:endParaRPr>
          </a:p>
        </p:txBody>
      </p:sp>
      <p:pic>
        <p:nvPicPr>
          <p:cNvPr id="4100" name="Picture 4" descr="C:\Users\Matthew\Dropbox\Penn_State_Courses\Geog_596a\Images\Pushpin.JPG"/>
          <p:cNvPicPr>
            <a:picLocks noChangeAspect="1" noChangeArrowheads="1"/>
          </p:cNvPicPr>
          <p:nvPr/>
        </p:nvPicPr>
        <p:blipFill>
          <a:blip r:embed="rId4" cstate="print">
            <a:extLst>
              <a:ext uri="{BEBA8EAE-BF5A-486C-A8C5-ECC9F3942E4B}">
                <a14:imgProps xmlns:a14="http://schemas.microsoft.com/office/drawing/2010/main" xmlns="">
                  <a14:imgLayer r:embed="rId5">
                    <a14:imgEffect>
                      <a14:backgroundRemoval t="10000" b="90000" l="10000" r="90000"/>
                    </a14:imgEffect>
                  </a14:imgLayer>
                </a14:imgProps>
              </a:ext>
              <a:ext uri="{28A0092B-C50C-407E-A947-70E740481C1C}">
                <a14:useLocalDpi xmlns:a14="http://schemas.microsoft.com/office/drawing/2010/main" xmlns="" val="0"/>
              </a:ext>
            </a:extLst>
          </a:blip>
          <a:srcRect/>
          <a:stretch>
            <a:fillRect/>
          </a:stretch>
        </p:blipFill>
        <p:spPr bwMode="auto">
          <a:xfrm>
            <a:off x="4953000" y="3153194"/>
            <a:ext cx="457200" cy="484094"/>
          </a:xfrm>
          <a:prstGeom prst="rect">
            <a:avLst/>
          </a:prstGeom>
          <a:noFill/>
          <a:extLst>
            <a:ext uri="{909E8E84-426E-40DD-AFC4-6F175D3DCCD1}">
              <a14:hiddenFill xmlns:a14="http://schemas.microsoft.com/office/drawing/2010/main" xmlns="">
                <a:solidFill>
                  <a:srgbClr val="FFFFFF"/>
                </a:solidFill>
              </a14:hiddenFill>
            </a:ext>
          </a:extLst>
        </p:spPr>
      </p:pic>
      <p:graphicFrame>
        <p:nvGraphicFramePr>
          <p:cNvPr id="8" name="Diagram 7"/>
          <p:cNvGraphicFramePr/>
          <p:nvPr>
            <p:extLst>
              <p:ext uri="{D42A27DB-BD31-4B8C-83A1-F6EECF244321}">
                <p14:modId xmlns:p14="http://schemas.microsoft.com/office/powerpoint/2010/main" xmlns="" val="3454059936"/>
              </p:ext>
            </p:extLst>
          </p:nvPr>
        </p:nvGraphicFramePr>
        <p:xfrm>
          <a:off x="5410200" y="3120212"/>
          <a:ext cx="2397457" cy="13716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0" name="Footer Placeholder 5"/>
          <p:cNvSpPr txBox="1">
            <a:spLocks/>
          </p:cNvSpPr>
          <p:nvPr/>
        </p:nvSpPr>
        <p:spPr>
          <a:xfrm>
            <a:off x="659165" y="6356350"/>
            <a:ext cx="6884635" cy="365125"/>
          </a:xfrm>
          <a:prstGeom prst="rect">
            <a:avLst/>
          </a:prstGeom>
        </p:spPr>
        <p:txBody>
          <a:bodyPr vert="horz" lIns="27432" tIns="45720" rIns="45720" bIns="45720" rtlCol="0" anchor="ctr"/>
          <a:lstStyle>
            <a:defPPr>
              <a:defRPr lang="en-US"/>
            </a:defPPr>
            <a:lvl1pPr marL="0" algn="l" defTabSz="914400" rtl="0" eaLnBrk="1" latinLnBrk="0" hangingPunct="1">
              <a:defRPr sz="1200" kern="1200">
                <a:solidFill>
                  <a:schemeClr val="tx1">
                    <a:lumMod val="65000"/>
                    <a:lumOff val="35000"/>
                  </a:schemeClr>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Introduction  </a:t>
            </a:r>
            <a:r>
              <a:rPr lang="en-US" dirty="0" smtClean="0"/>
              <a:t>Problem </a:t>
            </a:r>
            <a:r>
              <a:rPr lang="en-US" dirty="0"/>
              <a:t>Definition  </a:t>
            </a:r>
            <a:r>
              <a:rPr lang="en-US" sz="1400" b="1" dirty="0" smtClean="0"/>
              <a:t>Approach </a:t>
            </a:r>
            <a:r>
              <a:rPr lang="en-US" sz="1400" b="1" dirty="0"/>
              <a:t>and Methodologies  </a:t>
            </a:r>
            <a:r>
              <a:rPr lang="en-US" dirty="0"/>
              <a:t>Q&amp;A</a:t>
            </a:r>
          </a:p>
        </p:txBody>
      </p:sp>
    </p:spTree>
    <p:extLst>
      <p:ext uri="{BB962C8B-B14F-4D97-AF65-F5344CB8AC3E}">
        <p14:creationId xmlns:p14="http://schemas.microsoft.com/office/powerpoint/2010/main" xmlns="" val="38233713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Archaeology.Geo</a:t>
            </a:r>
            <a:r>
              <a:rPr lang="en-US" dirty="0" smtClean="0"/>
              <a:t>-Wiki</a:t>
            </a:r>
            <a:endParaRPr lang="en-US" dirty="0"/>
          </a:p>
        </p:txBody>
      </p:sp>
      <p:sp>
        <p:nvSpPr>
          <p:cNvPr id="4" name="Date Placeholder 3"/>
          <p:cNvSpPr>
            <a:spLocks noGrp="1"/>
          </p:cNvSpPr>
          <p:nvPr>
            <p:ph type="dt" sz="half" idx="10"/>
          </p:nvPr>
        </p:nvSpPr>
        <p:spPr/>
        <p:txBody>
          <a:bodyPr/>
          <a:lstStyle/>
          <a:p>
            <a:fld id="{B11D738E-8962-435F-8C43-147B8DD7E819}" type="datetime1">
              <a:rPr lang="en-US" smtClean="0"/>
              <a:pPr/>
              <a:t>12/21/2011</a:t>
            </a:fld>
            <a:endParaRPr lang="en-US"/>
          </a:p>
        </p:txBody>
      </p:sp>
      <p:sp>
        <p:nvSpPr>
          <p:cNvPr id="6" name="Slide Number Placeholder 5"/>
          <p:cNvSpPr>
            <a:spLocks noGrp="1"/>
          </p:cNvSpPr>
          <p:nvPr>
            <p:ph type="sldNum" sz="quarter" idx="12"/>
          </p:nvPr>
        </p:nvSpPr>
        <p:spPr/>
        <p:txBody>
          <a:bodyPr/>
          <a:lstStyle/>
          <a:p>
            <a:fld id="{BA9B540C-44DA-4F69-89C9-7C84606640D3}" type="slidenum">
              <a:rPr lang="en-US" smtClean="0"/>
              <a:pPr/>
              <a:t>2</a:t>
            </a:fld>
            <a:endParaRPr lang="en-US"/>
          </a:p>
        </p:txBody>
      </p:sp>
      <p:sp>
        <p:nvSpPr>
          <p:cNvPr id="7" name="Footer Placeholder 5"/>
          <p:cNvSpPr txBox="1">
            <a:spLocks/>
          </p:cNvSpPr>
          <p:nvPr/>
        </p:nvSpPr>
        <p:spPr>
          <a:xfrm>
            <a:off x="659165" y="6356350"/>
            <a:ext cx="6884635" cy="365125"/>
          </a:xfrm>
          <a:prstGeom prst="rect">
            <a:avLst/>
          </a:prstGeom>
        </p:spPr>
        <p:txBody>
          <a:bodyPr vert="horz" lIns="27432" tIns="45720" rIns="45720" bIns="45720" rtlCol="0" anchor="ctr"/>
          <a:lstStyle>
            <a:defPPr>
              <a:defRPr lang="en-US"/>
            </a:defPPr>
            <a:lvl1pPr marL="0" algn="l" defTabSz="914400" rtl="0" eaLnBrk="1" latinLnBrk="0" hangingPunct="1">
              <a:defRPr sz="1200" kern="1200">
                <a:solidFill>
                  <a:schemeClr val="tx1">
                    <a:lumMod val="65000"/>
                    <a:lumOff val="35000"/>
                  </a:schemeClr>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a:t>Introduction</a:t>
            </a:r>
            <a:r>
              <a:rPr lang="en-US" dirty="0"/>
              <a:t>  </a:t>
            </a:r>
            <a:r>
              <a:rPr lang="en-US" dirty="0" smtClean="0"/>
              <a:t>Problem </a:t>
            </a:r>
            <a:r>
              <a:rPr lang="en-US" dirty="0"/>
              <a:t>Definition  </a:t>
            </a:r>
            <a:r>
              <a:rPr lang="en-US" dirty="0" smtClean="0"/>
              <a:t>Approach </a:t>
            </a:r>
            <a:r>
              <a:rPr lang="en-US" dirty="0"/>
              <a:t>and Methodologies  Q&amp;A</a:t>
            </a:r>
          </a:p>
        </p:txBody>
      </p:sp>
      <p:pic>
        <p:nvPicPr>
          <p:cNvPr id="1026" name="Picture 2" descr="http://farm7.staticflickr.com/6063/6088724138_c14ff3f177.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667000" y="1593850"/>
            <a:ext cx="3476625" cy="4762500"/>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Content Placeholder 2"/>
          <p:cNvSpPr>
            <a:spLocks noGrp="1"/>
          </p:cNvSpPr>
          <p:nvPr>
            <p:ph idx="1"/>
          </p:nvPr>
        </p:nvSpPr>
        <p:spPr>
          <a:xfrm>
            <a:off x="6248400" y="5392026"/>
            <a:ext cx="2286000" cy="964324"/>
          </a:xfrm>
        </p:spPr>
        <p:txBody>
          <a:bodyPr>
            <a:normAutofit/>
          </a:bodyPr>
          <a:lstStyle/>
          <a:p>
            <a:r>
              <a:rPr lang="en-US" sz="1000" dirty="0"/>
              <a:t>Niche of the Buddha of </a:t>
            </a:r>
            <a:r>
              <a:rPr lang="en-US" sz="1000" dirty="0" err="1"/>
              <a:t>Bamiyan</a:t>
            </a:r>
            <a:r>
              <a:rPr lang="en-US" sz="1000" dirty="0"/>
              <a:t> </a:t>
            </a:r>
            <a:r>
              <a:rPr lang="ar-AE" sz="1000" dirty="0"/>
              <a:t>بت </a:t>
            </a:r>
            <a:r>
              <a:rPr lang="ar-AE" sz="1000" dirty="0" smtClean="0"/>
              <a:t>بامیان</a:t>
            </a:r>
            <a:r>
              <a:rPr lang="en-US" sz="1000" dirty="0" smtClean="0"/>
              <a:t>.  </a:t>
            </a:r>
            <a:r>
              <a:rPr lang="en-US" sz="1000" i="1" dirty="0" smtClean="0"/>
              <a:t>Source: Flickr, photo used under Creative Commons from </a:t>
            </a:r>
            <a:r>
              <a:rPr lang="en-US" sz="1000" dirty="0" err="1" smtClean="0"/>
              <a:t>Hadi</a:t>
            </a:r>
            <a:r>
              <a:rPr lang="en-US" sz="1000" dirty="0" smtClean="0"/>
              <a:t> </a:t>
            </a:r>
            <a:r>
              <a:rPr lang="en-US" sz="1000" dirty="0" err="1" smtClean="0"/>
              <a:t>Zaher</a:t>
            </a:r>
            <a:endParaRPr lang="en-US" sz="1000" dirty="0"/>
          </a:p>
        </p:txBody>
      </p:sp>
    </p:spTree>
    <p:extLst>
      <p:ext uri="{BB962C8B-B14F-4D97-AF65-F5344CB8AC3E}">
        <p14:creationId xmlns:p14="http://schemas.microsoft.com/office/powerpoint/2010/main" xmlns="" val="16332081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Peer Review</a:t>
            </a:r>
            <a:endParaRPr lang="en-US" dirty="0"/>
          </a:p>
        </p:txBody>
      </p:sp>
      <p:sp>
        <p:nvSpPr>
          <p:cNvPr id="4" name="Date Placeholder 3"/>
          <p:cNvSpPr>
            <a:spLocks noGrp="1"/>
          </p:cNvSpPr>
          <p:nvPr>
            <p:ph type="dt" sz="half" idx="10"/>
          </p:nvPr>
        </p:nvSpPr>
        <p:spPr/>
        <p:txBody>
          <a:bodyPr/>
          <a:lstStyle/>
          <a:p>
            <a:fld id="{B11D738E-8962-435F-8C43-147B8DD7E819}" type="datetime1">
              <a:rPr lang="en-US" smtClean="0"/>
              <a:pPr/>
              <a:t>12/21/2011</a:t>
            </a:fld>
            <a:endParaRPr lang="en-US"/>
          </a:p>
        </p:txBody>
      </p:sp>
      <p:sp>
        <p:nvSpPr>
          <p:cNvPr id="6" name="Slide Number Placeholder 5"/>
          <p:cNvSpPr>
            <a:spLocks noGrp="1"/>
          </p:cNvSpPr>
          <p:nvPr>
            <p:ph type="sldNum" sz="quarter" idx="12"/>
          </p:nvPr>
        </p:nvSpPr>
        <p:spPr/>
        <p:txBody>
          <a:bodyPr/>
          <a:lstStyle/>
          <a:p>
            <a:fld id="{BA9B540C-44DA-4F69-89C9-7C84606640D3}" type="slidenum">
              <a:rPr lang="en-US" smtClean="0"/>
              <a:pPr/>
              <a:t>20</a:t>
            </a:fld>
            <a:endParaRPr lang="en-US"/>
          </a:p>
        </p:txBody>
      </p:sp>
      <p:pic>
        <p:nvPicPr>
          <p:cNvPr id="8" name="Picture 2" descr="C:\Users\Matthew\Dropbox\Penn_State_Courses\Geog_596a\Images\Geo-Wiki_Application_Discovery.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81000" y="1565094"/>
            <a:ext cx="8077200" cy="4144388"/>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4" descr="C:\Users\Matthew\Dropbox\Penn_State_Courses\Geog_596a\Images\Pushpin.JPG"/>
          <p:cNvPicPr>
            <a:picLocks noChangeAspect="1" noChangeArrowheads="1"/>
          </p:cNvPicPr>
          <p:nvPr/>
        </p:nvPicPr>
        <p:blipFill>
          <a:blip r:embed="rId4" cstate="print">
            <a:extLst>
              <a:ext uri="{BEBA8EAE-BF5A-486C-A8C5-ECC9F3942E4B}">
                <a14:imgProps xmlns:a14="http://schemas.microsoft.com/office/drawing/2010/main" xmlns="">
                  <a14:imgLayer r:embed="rId5">
                    <a14:imgEffect>
                      <a14:backgroundRemoval t="10000" b="90000" l="10000" r="90000"/>
                    </a14:imgEffect>
                  </a14:imgLayer>
                </a14:imgProps>
              </a:ext>
              <a:ext uri="{28A0092B-C50C-407E-A947-70E740481C1C}">
                <a14:useLocalDpi xmlns:a14="http://schemas.microsoft.com/office/drawing/2010/main" xmlns="" val="0"/>
              </a:ext>
            </a:extLst>
          </a:blip>
          <a:srcRect/>
          <a:stretch>
            <a:fillRect/>
          </a:stretch>
        </p:blipFill>
        <p:spPr bwMode="auto">
          <a:xfrm>
            <a:off x="4953000" y="3153194"/>
            <a:ext cx="457200" cy="484094"/>
          </a:xfrm>
          <a:prstGeom prst="rect">
            <a:avLst/>
          </a:prstGeom>
          <a:noFill/>
          <a:extLst>
            <a:ext uri="{909E8E84-426E-40DD-AFC4-6F175D3DCCD1}">
              <a14:hiddenFill xmlns:a14="http://schemas.microsoft.com/office/drawing/2010/main" xmlns="">
                <a:solidFill>
                  <a:srgbClr val="FFFFFF"/>
                </a:solidFill>
              </a14:hiddenFill>
            </a:ext>
          </a:extLst>
        </p:spPr>
      </p:pic>
      <p:graphicFrame>
        <p:nvGraphicFramePr>
          <p:cNvPr id="10" name="Diagram 9"/>
          <p:cNvGraphicFramePr/>
          <p:nvPr>
            <p:extLst>
              <p:ext uri="{D42A27DB-BD31-4B8C-83A1-F6EECF244321}">
                <p14:modId xmlns:p14="http://schemas.microsoft.com/office/powerpoint/2010/main" xmlns="" val="1211148574"/>
              </p:ext>
            </p:extLst>
          </p:nvPr>
        </p:nvGraphicFramePr>
        <p:xfrm>
          <a:off x="5410200" y="3120212"/>
          <a:ext cx="2397457" cy="13716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1" name="Content Placeholder 2"/>
          <p:cNvSpPr txBox="1">
            <a:spLocks noGrp="1"/>
          </p:cNvSpPr>
          <p:nvPr>
            <p:ph idx="1"/>
          </p:nvPr>
        </p:nvSpPr>
        <p:spPr>
          <a:xfrm>
            <a:off x="457200" y="5709482"/>
            <a:ext cx="6553200" cy="41668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r>
              <a:rPr lang="en-US" sz="1000" dirty="0" smtClean="0"/>
              <a:t>Geo-Wiki Web Map Viewer Page, Source: www.Geo-Wiki.org</a:t>
            </a:r>
            <a:endParaRPr lang="en-US" sz="1000" dirty="0">
              <a:effectLst/>
            </a:endParaRPr>
          </a:p>
        </p:txBody>
      </p:sp>
      <p:sp>
        <p:nvSpPr>
          <p:cNvPr id="12" name="Footer Placeholder 5"/>
          <p:cNvSpPr txBox="1">
            <a:spLocks/>
          </p:cNvSpPr>
          <p:nvPr/>
        </p:nvSpPr>
        <p:spPr>
          <a:xfrm>
            <a:off x="659165" y="6356350"/>
            <a:ext cx="6884635" cy="365125"/>
          </a:xfrm>
          <a:prstGeom prst="rect">
            <a:avLst/>
          </a:prstGeom>
        </p:spPr>
        <p:txBody>
          <a:bodyPr vert="horz" lIns="27432" tIns="45720" rIns="45720" bIns="45720" rtlCol="0" anchor="ctr"/>
          <a:lstStyle>
            <a:defPPr>
              <a:defRPr lang="en-US"/>
            </a:defPPr>
            <a:lvl1pPr marL="0" algn="l" defTabSz="914400" rtl="0" eaLnBrk="1" latinLnBrk="0" hangingPunct="1">
              <a:defRPr sz="1200" kern="1200">
                <a:solidFill>
                  <a:schemeClr val="tx1">
                    <a:lumMod val="65000"/>
                    <a:lumOff val="35000"/>
                  </a:schemeClr>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Introduction  </a:t>
            </a:r>
            <a:r>
              <a:rPr lang="en-US" dirty="0" smtClean="0"/>
              <a:t>Problem </a:t>
            </a:r>
            <a:r>
              <a:rPr lang="en-US" dirty="0"/>
              <a:t>Definition  </a:t>
            </a:r>
            <a:r>
              <a:rPr lang="en-US" sz="1400" b="1" dirty="0" smtClean="0"/>
              <a:t>Approach </a:t>
            </a:r>
            <a:r>
              <a:rPr lang="en-US" sz="1400" b="1" dirty="0"/>
              <a:t>and Methodologies  </a:t>
            </a:r>
            <a:r>
              <a:rPr lang="en-US" dirty="0"/>
              <a:t>Q&amp;A</a:t>
            </a:r>
          </a:p>
        </p:txBody>
      </p:sp>
    </p:spTree>
    <p:extLst>
      <p:ext uri="{BB962C8B-B14F-4D97-AF65-F5344CB8AC3E}">
        <p14:creationId xmlns:p14="http://schemas.microsoft.com/office/powerpoint/2010/main" xmlns="" val="36368136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Ground Truthing</a:t>
            </a:r>
            <a:endParaRPr lang="en-US" dirty="0"/>
          </a:p>
        </p:txBody>
      </p:sp>
      <p:sp>
        <p:nvSpPr>
          <p:cNvPr id="4" name="Date Placeholder 3"/>
          <p:cNvSpPr>
            <a:spLocks noGrp="1"/>
          </p:cNvSpPr>
          <p:nvPr>
            <p:ph type="dt" sz="half" idx="10"/>
          </p:nvPr>
        </p:nvSpPr>
        <p:spPr/>
        <p:txBody>
          <a:bodyPr/>
          <a:lstStyle/>
          <a:p>
            <a:fld id="{B11D738E-8962-435F-8C43-147B8DD7E819}" type="datetime1">
              <a:rPr lang="en-US" smtClean="0"/>
              <a:pPr/>
              <a:t>12/21/2011</a:t>
            </a:fld>
            <a:endParaRPr lang="en-US"/>
          </a:p>
        </p:txBody>
      </p:sp>
      <p:sp>
        <p:nvSpPr>
          <p:cNvPr id="6" name="Slide Number Placeholder 5"/>
          <p:cNvSpPr>
            <a:spLocks noGrp="1"/>
          </p:cNvSpPr>
          <p:nvPr>
            <p:ph type="sldNum" sz="quarter" idx="12"/>
          </p:nvPr>
        </p:nvSpPr>
        <p:spPr/>
        <p:txBody>
          <a:bodyPr/>
          <a:lstStyle/>
          <a:p>
            <a:fld id="{BA9B540C-44DA-4F69-89C9-7C84606640D3}" type="slidenum">
              <a:rPr lang="en-US" smtClean="0"/>
              <a:pPr/>
              <a:t>21</a:t>
            </a:fld>
            <a:endParaRPr lang="en-US"/>
          </a:p>
        </p:txBody>
      </p:sp>
      <p:sp>
        <p:nvSpPr>
          <p:cNvPr id="9" name="Content Placeholder 2"/>
          <p:cNvSpPr txBox="1">
            <a:spLocks/>
          </p:cNvSpPr>
          <p:nvPr/>
        </p:nvSpPr>
        <p:spPr>
          <a:xfrm>
            <a:off x="5396943" y="5798024"/>
            <a:ext cx="3657600" cy="65676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r>
              <a:rPr lang="en-US" sz="1000" i="1" dirty="0" smtClean="0"/>
              <a:t>Source: Flickr, photo used under Creative Commons from </a:t>
            </a:r>
            <a:r>
              <a:rPr lang="en-US" sz="1000" dirty="0"/>
              <a:t> </a:t>
            </a:r>
            <a:r>
              <a:rPr lang="en-US" sz="1000" dirty="0">
                <a:hlinkClick r:id="rId3"/>
              </a:rPr>
              <a:t>Happy Jumper ()</a:t>
            </a:r>
            <a:endParaRPr lang="en-US" sz="1000" dirty="0"/>
          </a:p>
        </p:txBody>
      </p:sp>
      <p:pic>
        <p:nvPicPr>
          <p:cNvPr id="5123" name="Picture 3" descr="C:\Users\Matthew\Dropbox\Penn_State_Courses\Geog_596a\Images\Geo-Wiki_Kanlidivane.JPG"/>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b="6623"/>
          <a:stretch/>
        </p:blipFill>
        <p:spPr bwMode="auto">
          <a:xfrm>
            <a:off x="199421" y="1552434"/>
            <a:ext cx="7180530" cy="3415351"/>
          </a:xfrm>
          <a:prstGeom prst="rect">
            <a:avLst/>
          </a:prstGeom>
          <a:noFill/>
          <a:extLst>
            <a:ext uri="{909E8E84-426E-40DD-AFC4-6F175D3DCCD1}">
              <a14:hiddenFill xmlns:a14="http://schemas.microsoft.com/office/drawing/2010/main" xmlns="">
                <a:solidFill>
                  <a:srgbClr val="FFFFFF"/>
                </a:solidFill>
              </a14:hiddenFill>
            </a:ext>
          </a:extLst>
        </p:spPr>
      </p:pic>
      <p:pic>
        <p:nvPicPr>
          <p:cNvPr id="5122" name="Picture 2" descr="C:\Users\Matthew\Dropbox\Penn_State_Courses\Geog_596a\Images\Kanlidivane.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672216" y="1524001"/>
            <a:ext cx="3107055" cy="4267199"/>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Picture 4" descr="C:\Users\Matthew\Dropbox\Penn_State_Courses\Geog_596a\Images\Pushpin.JPG"/>
          <p:cNvPicPr>
            <a:picLocks noChangeAspect="1" noChangeArrowheads="1"/>
          </p:cNvPicPr>
          <p:nvPr/>
        </p:nvPicPr>
        <p:blipFill>
          <a:blip r:embed="rId6" cstate="print">
            <a:extLst>
              <a:ext uri="{BEBA8EAE-BF5A-486C-A8C5-ECC9F3942E4B}">
                <a14:imgProps xmlns:a14="http://schemas.microsoft.com/office/drawing/2010/main" xmlns="">
                  <a14:imgLayer r:embed="rId7">
                    <a14:imgEffect>
                      <a14:backgroundRemoval t="10000" b="90000" l="10000" r="90000"/>
                    </a14:imgEffect>
                  </a14:imgLayer>
                </a14:imgProps>
              </a:ext>
              <a:ext uri="{28A0092B-C50C-407E-A947-70E740481C1C}">
                <a14:useLocalDpi xmlns:a14="http://schemas.microsoft.com/office/drawing/2010/main" xmlns="" val="0"/>
              </a:ext>
            </a:extLst>
          </a:blip>
          <a:srcRect/>
          <a:stretch>
            <a:fillRect/>
          </a:stretch>
        </p:blipFill>
        <p:spPr bwMode="auto">
          <a:xfrm>
            <a:off x="4038600" y="3596906"/>
            <a:ext cx="457200" cy="484094"/>
          </a:xfrm>
          <a:prstGeom prst="rect">
            <a:avLst/>
          </a:prstGeom>
          <a:noFill/>
          <a:extLst>
            <a:ext uri="{909E8E84-426E-40DD-AFC4-6F175D3DCCD1}">
              <a14:hiddenFill xmlns:a14="http://schemas.microsoft.com/office/drawing/2010/main" xmlns="">
                <a:solidFill>
                  <a:srgbClr val="FFFFFF"/>
                </a:solidFill>
              </a14:hiddenFill>
            </a:ext>
          </a:extLst>
        </p:spPr>
      </p:pic>
      <p:graphicFrame>
        <p:nvGraphicFramePr>
          <p:cNvPr id="13" name="Diagram 12"/>
          <p:cNvGraphicFramePr/>
          <p:nvPr>
            <p:extLst>
              <p:ext uri="{D42A27DB-BD31-4B8C-83A1-F6EECF244321}">
                <p14:modId xmlns:p14="http://schemas.microsoft.com/office/powerpoint/2010/main" xmlns="" val="1317690077"/>
              </p:ext>
            </p:extLst>
          </p:nvPr>
        </p:nvGraphicFramePr>
        <p:xfrm>
          <a:off x="4473487" y="3838953"/>
          <a:ext cx="2397457" cy="13716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4" name="Content Placeholder 2"/>
          <p:cNvSpPr txBox="1">
            <a:spLocks noGrp="1"/>
          </p:cNvSpPr>
          <p:nvPr>
            <p:ph idx="1"/>
          </p:nvPr>
        </p:nvSpPr>
        <p:spPr>
          <a:xfrm>
            <a:off x="348452" y="5005861"/>
            <a:ext cx="5334000" cy="7921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r>
              <a:rPr lang="en-US" sz="1000" dirty="0" smtClean="0"/>
              <a:t>Geo-Wiki Web Map Viewer Page, Source: www.Geo-Wiki.org</a:t>
            </a:r>
            <a:endParaRPr lang="en-US" sz="1000" dirty="0">
              <a:effectLst/>
            </a:endParaRPr>
          </a:p>
        </p:txBody>
      </p:sp>
      <p:sp>
        <p:nvSpPr>
          <p:cNvPr id="15" name="Footer Placeholder 5"/>
          <p:cNvSpPr txBox="1">
            <a:spLocks/>
          </p:cNvSpPr>
          <p:nvPr/>
        </p:nvSpPr>
        <p:spPr>
          <a:xfrm>
            <a:off x="659165" y="6356350"/>
            <a:ext cx="6884635" cy="365125"/>
          </a:xfrm>
          <a:prstGeom prst="rect">
            <a:avLst/>
          </a:prstGeom>
        </p:spPr>
        <p:txBody>
          <a:bodyPr vert="horz" lIns="27432" tIns="45720" rIns="45720" bIns="45720" rtlCol="0" anchor="ctr"/>
          <a:lstStyle>
            <a:defPPr>
              <a:defRPr lang="en-US"/>
            </a:defPPr>
            <a:lvl1pPr marL="0" algn="l" defTabSz="914400" rtl="0" eaLnBrk="1" latinLnBrk="0" hangingPunct="1">
              <a:defRPr sz="1200" kern="1200">
                <a:solidFill>
                  <a:schemeClr val="tx1">
                    <a:lumMod val="65000"/>
                    <a:lumOff val="35000"/>
                  </a:schemeClr>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Introduction  </a:t>
            </a:r>
            <a:r>
              <a:rPr lang="en-US" dirty="0" smtClean="0"/>
              <a:t>Problem </a:t>
            </a:r>
            <a:r>
              <a:rPr lang="en-US" dirty="0"/>
              <a:t>Definition  </a:t>
            </a:r>
            <a:r>
              <a:rPr lang="en-US" sz="1400" b="1" dirty="0" smtClean="0"/>
              <a:t>Approach </a:t>
            </a:r>
            <a:r>
              <a:rPr lang="en-US" sz="1400" b="1" dirty="0"/>
              <a:t>and Methodologies  </a:t>
            </a:r>
            <a:r>
              <a:rPr lang="en-US" dirty="0"/>
              <a:t>Q&amp;A</a:t>
            </a:r>
          </a:p>
        </p:txBody>
      </p:sp>
    </p:spTree>
    <p:extLst>
      <p:ext uri="{BB962C8B-B14F-4D97-AF65-F5344CB8AC3E}">
        <p14:creationId xmlns:p14="http://schemas.microsoft.com/office/powerpoint/2010/main" xmlns="" val="36368136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Study Areas</a:t>
            </a:r>
            <a:endParaRPr lang="en-US" dirty="0"/>
          </a:p>
        </p:txBody>
      </p:sp>
      <p:sp>
        <p:nvSpPr>
          <p:cNvPr id="3" name="Content Placeholder 2"/>
          <p:cNvSpPr>
            <a:spLocks noGrp="1"/>
          </p:cNvSpPr>
          <p:nvPr>
            <p:ph idx="1"/>
          </p:nvPr>
        </p:nvSpPr>
        <p:spPr/>
        <p:txBody>
          <a:bodyPr/>
          <a:lstStyle/>
          <a:p>
            <a:r>
              <a:rPr lang="en-US" dirty="0" smtClean="0"/>
              <a:t>Suitability</a:t>
            </a:r>
          </a:p>
          <a:p>
            <a:r>
              <a:rPr lang="en-US" dirty="0" smtClean="0"/>
              <a:t>Professional Interest</a:t>
            </a:r>
          </a:p>
          <a:p>
            <a:r>
              <a:rPr lang="en-US" dirty="0" smtClean="0"/>
              <a:t>Impact Assessment</a:t>
            </a:r>
          </a:p>
          <a:p>
            <a:r>
              <a:rPr lang="en-US" dirty="0" smtClean="0"/>
              <a:t>Community Interest</a:t>
            </a:r>
          </a:p>
          <a:p>
            <a:r>
              <a:rPr lang="en-US" dirty="0" smtClean="0"/>
              <a:t>Image Quality</a:t>
            </a:r>
          </a:p>
          <a:p>
            <a:endParaRPr lang="en-US" dirty="0"/>
          </a:p>
        </p:txBody>
      </p:sp>
      <p:sp>
        <p:nvSpPr>
          <p:cNvPr id="4" name="Date Placeholder 3"/>
          <p:cNvSpPr>
            <a:spLocks noGrp="1"/>
          </p:cNvSpPr>
          <p:nvPr>
            <p:ph type="dt" sz="half" idx="10"/>
          </p:nvPr>
        </p:nvSpPr>
        <p:spPr/>
        <p:txBody>
          <a:bodyPr/>
          <a:lstStyle/>
          <a:p>
            <a:fld id="{B11D738E-8962-435F-8C43-147B8DD7E819}" type="datetime1">
              <a:rPr lang="en-US" smtClean="0"/>
              <a:pPr/>
              <a:t>12/21/2011</a:t>
            </a:fld>
            <a:endParaRPr lang="en-US"/>
          </a:p>
        </p:txBody>
      </p:sp>
      <p:sp>
        <p:nvSpPr>
          <p:cNvPr id="6" name="Slide Number Placeholder 5"/>
          <p:cNvSpPr>
            <a:spLocks noGrp="1"/>
          </p:cNvSpPr>
          <p:nvPr>
            <p:ph type="sldNum" sz="quarter" idx="12"/>
          </p:nvPr>
        </p:nvSpPr>
        <p:spPr/>
        <p:txBody>
          <a:bodyPr/>
          <a:lstStyle/>
          <a:p>
            <a:fld id="{BA9B540C-44DA-4F69-89C9-7C84606640D3}" type="slidenum">
              <a:rPr lang="en-US" smtClean="0"/>
              <a:pPr/>
              <a:t>22</a:t>
            </a:fld>
            <a:endParaRPr lang="en-US"/>
          </a:p>
        </p:txBody>
      </p:sp>
      <p:sp>
        <p:nvSpPr>
          <p:cNvPr id="8" name="Footer Placeholder 5"/>
          <p:cNvSpPr txBox="1">
            <a:spLocks/>
          </p:cNvSpPr>
          <p:nvPr/>
        </p:nvSpPr>
        <p:spPr>
          <a:xfrm>
            <a:off x="659165" y="6356350"/>
            <a:ext cx="6884635" cy="365125"/>
          </a:xfrm>
          <a:prstGeom prst="rect">
            <a:avLst/>
          </a:prstGeom>
        </p:spPr>
        <p:txBody>
          <a:bodyPr vert="horz" lIns="27432" tIns="45720" rIns="45720" bIns="45720" rtlCol="0" anchor="ctr"/>
          <a:lstStyle>
            <a:defPPr>
              <a:defRPr lang="en-US"/>
            </a:defPPr>
            <a:lvl1pPr marL="0" algn="l" defTabSz="914400" rtl="0" eaLnBrk="1" latinLnBrk="0" hangingPunct="1">
              <a:defRPr sz="1200" kern="1200">
                <a:solidFill>
                  <a:schemeClr val="tx1">
                    <a:lumMod val="65000"/>
                    <a:lumOff val="35000"/>
                  </a:schemeClr>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Introduction  </a:t>
            </a:r>
            <a:r>
              <a:rPr lang="en-US" dirty="0" smtClean="0"/>
              <a:t>Problem </a:t>
            </a:r>
            <a:r>
              <a:rPr lang="en-US" dirty="0"/>
              <a:t>Definition  </a:t>
            </a:r>
            <a:r>
              <a:rPr lang="en-US" sz="1400" b="1" dirty="0" smtClean="0"/>
              <a:t>Approach </a:t>
            </a:r>
            <a:r>
              <a:rPr lang="en-US" sz="1400" b="1" dirty="0"/>
              <a:t>and Methodologies  </a:t>
            </a:r>
            <a:r>
              <a:rPr lang="en-US" dirty="0"/>
              <a:t>Q&amp;A</a:t>
            </a:r>
          </a:p>
        </p:txBody>
      </p:sp>
    </p:spTree>
    <p:extLst>
      <p:ext uri="{BB962C8B-B14F-4D97-AF65-F5344CB8AC3E}">
        <p14:creationId xmlns:p14="http://schemas.microsoft.com/office/powerpoint/2010/main" xmlns="" val="3636813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4" name="Date Placeholder 3"/>
          <p:cNvSpPr>
            <a:spLocks noGrp="1"/>
          </p:cNvSpPr>
          <p:nvPr>
            <p:ph type="dt" sz="half" idx="10"/>
          </p:nvPr>
        </p:nvSpPr>
        <p:spPr/>
        <p:txBody>
          <a:bodyPr/>
          <a:lstStyle/>
          <a:p>
            <a:fld id="{B11D738E-8962-435F-8C43-147B8DD7E819}" type="datetime1">
              <a:rPr lang="en-US" smtClean="0"/>
              <a:pPr/>
              <a:t>12/21/2011</a:t>
            </a:fld>
            <a:endParaRPr lang="en-US"/>
          </a:p>
        </p:txBody>
      </p:sp>
      <p:sp>
        <p:nvSpPr>
          <p:cNvPr id="6" name="Slide Number Placeholder 5"/>
          <p:cNvSpPr>
            <a:spLocks noGrp="1"/>
          </p:cNvSpPr>
          <p:nvPr>
            <p:ph type="sldNum" sz="quarter" idx="12"/>
          </p:nvPr>
        </p:nvSpPr>
        <p:spPr/>
        <p:txBody>
          <a:bodyPr/>
          <a:lstStyle/>
          <a:p>
            <a:fld id="{BA9B540C-44DA-4F69-89C9-7C84606640D3}" type="slidenum">
              <a:rPr lang="en-US" smtClean="0"/>
              <a:pPr/>
              <a:t>23</a:t>
            </a:fld>
            <a:endParaRPr lang="en-US"/>
          </a:p>
        </p:txBody>
      </p:sp>
      <p:sp>
        <p:nvSpPr>
          <p:cNvPr id="8" name="Footer Placeholder 5"/>
          <p:cNvSpPr txBox="1">
            <a:spLocks/>
          </p:cNvSpPr>
          <p:nvPr/>
        </p:nvSpPr>
        <p:spPr>
          <a:xfrm>
            <a:off x="659165" y="6356350"/>
            <a:ext cx="6884635" cy="365125"/>
          </a:xfrm>
          <a:prstGeom prst="rect">
            <a:avLst/>
          </a:prstGeom>
        </p:spPr>
        <p:txBody>
          <a:bodyPr vert="horz" lIns="27432" tIns="45720" rIns="45720" bIns="45720" rtlCol="0" anchor="ctr"/>
          <a:lstStyle>
            <a:defPPr>
              <a:defRPr lang="en-US"/>
            </a:defPPr>
            <a:lvl1pPr marL="0" algn="l" defTabSz="914400" rtl="0" eaLnBrk="1" latinLnBrk="0" hangingPunct="1">
              <a:defRPr sz="1200" kern="1200">
                <a:solidFill>
                  <a:schemeClr val="tx1">
                    <a:lumMod val="65000"/>
                    <a:lumOff val="35000"/>
                  </a:schemeClr>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Introduction  </a:t>
            </a:r>
            <a:r>
              <a:rPr lang="en-US" dirty="0" smtClean="0"/>
              <a:t>Problem </a:t>
            </a:r>
            <a:r>
              <a:rPr lang="en-US" dirty="0"/>
              <a:t>Definition  </a:t>
            </a:r>
            <a:r>
              <a:rPr lang="en-US" dirty="0" smtClean="0"/>
              <a:t>Approach </a:t>
            </a:r>
            <a:r>
              <a:rPr lang="en-US" dirty="0"/>
              <a:t>and Methodologies  </a:t>
            </a:r>
            <a:r>
              <a:rPr lang="en-US" sz="1400" b="1" dirty="0"/>
              <a:t>Q&amp;A</a:t>
            </a:r>
          </a:p>
        </p:txBody>
      </p:sp>
      <p:pic>
        <p:nvPicPr>
          <p:cNvPr id="1026" name="Picture 2" descr="C:\Users\Matthew\Dropbox\Penn_State_Courses\Geog_596a\Images\funding excavation.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895600" y="1600200"/>
            <a:ext cx="3429000" cy="4572000"/>
          </a:xfrm>
          <a:prstGeom prst="rect">
            <a:avLst/>
          </a:prstGeom>
          <a:noFill/>
          <a:extLst>
            <a:ext uri="{909E8E84-426E-40DD-AFC4-6F175D3DCCD1}">
              <a14:hiddenFill xmlns:a14="http://schemas.microsoft.com/office/drawing/2010/main" xmlns="">
                <a:solidFill>
                  <a:srgbClr val="FFFFFF"/>
                </a:solidFill>
              </a14:hiddenFill>
            </a:ext>
          </a:extLst>
        </p:spPr>
      </p:pic>
      <p:sp>
        <p:nvSpPr>
          <p:cNvPr id="9" name="Content Placeholder 2"/>
          <p:cNvSpPr txBox="1">
            <a:spLocks noGrp="1"/>
          </p:cNvSpPr>
          <p:nvPr>
            <p:ph idx="1"/>
          </p:nvPr>
        </p:nvSpPr>
        <p:spPr>
          <a:xfrm>
            <a:off x="6324600" y="5638800"/>
            <a:ext cx="2362200" cy="487363"/>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r>
              <a:rPr lang="en-US" sz="1000" i="1" dirty="0" smtClean="0"/>
              <a:t>Source: Flickr, photo used under Creative Commons from </a:t>
            </a:r>
            <a:r>
              <a:rPr lang="en-US" sz="1000" dirty="0"/>
              <a:t> </a:t>
            </a:r>
            <a:r>
              <a:rPr lang="en-US" sz="1000" dirty="0" err="1">
                <a:hlinkClick r:id="rId4"/>
              </a:rPr>
              <a:t>Hembo</a:t>
            </a:r>
            <a:r>
              <a:rPr lang="en-US" sz="1000" dirty="0">
                <a:hlinkClick r:id="rId4"/>
              </a:rPr>
              <a:t> </a:t>
            </a:r>
            <a:r>
              <a:rPr lang="en-US" sz="1000" dirty="0" err="1">
                <a:hlinkClick r:id="rId4"/>
              </a:rPr>
              <a:t>Pagi</a:t>
            </a:r>
            <a:endParaRPr lang="en-US" sz="1000" dirty="0"/>
          </a:p>
        </p:txBody>
      </p:sp>
    </p:spTree>
    <p:extLst>
      <p:ext uri="{BB962C8B-B14F-4D97-AF65-F5344CB8AC3E}">
        <p14:creationId xmlns:p14="http://schemas.microsoft.com/office/powerpoint/2010/main" xmlns="" val="32664104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42081"/>
            <a:ext cx="6858000" cy="1135039"/>
          </a:xfrm>
        </p:spPr>
        <p:txBody>
          <a:bodyPr/>
          <a:lstStyle/>
          <a:p>
            <a:r>
              <a:rPr lang="en-US" dirty="0" smtClean="0"/>
              <a:t>Q&amp;A</a:t>
            </a:r>
            <a:endParaRPr lang="en-US" dirty="0"/>
          </a:p>
        </p:txBody>
      </p:sp>
      <p:sp>
        <p:nvSpPr>
          <p:cNvPr id="4" name="Date Placeholder 3"/>
          <p:cNvSpPr>
            <a:spLocks noGrp="1"/>
          </p:cNvSpPr>
          <p:nvPr>
            <p:ph type="dt" sz="half" idx="10"/>
          </p:nvPr>
        </p:nvSpPr>
        <p:spPr/>
        <p:txBody>
          <a:bodyPr/>
          <a:lstStyle/>
          <a:p>
            <a:fld id="{B11D738E-8962-435F-8C43-147B8DD7E819}" type="datetime1">
              <a:rPr lang="en-US" smtClean="0"/>
              <a:pPr/>
              <a:t>12/21/2011</a:t>
            </a:fld>
            <a:endParaRPr lang="en-US"/>
          </a:p>
        </p:txBody>
      </p:sp>
      <p:sp>
        <p:nvSpPr>
          <p:cNvPr id="6" name="Slide Number Placeholder 5"/>
          <p:cNvSpPr>
            <a:spLocks noGrp="1"/>
          </p:cNvSpPr>
          <p:nvPr>
            <p:ph type="sldNum" sz="quarter" idx="12"/>
          </p:nvPr>
        </p:nvSpPr>
        <p:spPr/>
        <p:txBody>
          <a:bodyPr/>
          <a:lstStyle/>
          <a:p>
            <a:fld id="{BA9B540C-44DA-4F69-89C9-7C84606640D3}" type="slidenum">
              <a:rPr lang="en-US" smtClean="0"/>
              <a:pPr/>
              <a:t>24</a:t>
            </a:fld>
            <a:endParaRPr lang="en-US"/>
          </a:p>
        </p:txBody>
      </p:sp>
      <p:sp>
        <p:nvSpPr>
          <p:cNvPr id="8" name="Footer Placeholder 5"/>
          <p:cNvSpPr txBox="1">
            <a:spLocks/>
          </p:cNvSpPr>
          <p:nvPr/>
        </p:nvSpPr>
        <p:spPr>
          <a:xfrm>
            <a:off x="659165" y="6356350"/>
            <a:ext cx="6884635" cy="365125"/>
          </a:xfrm>
          <a:prstGeom prst="rect">
            <a:avLst/>
          </a:prstGeom>
        </p:spPr>
        <p:txBody>
          <a:bodyPr vert="horz" lIns="27432" tIns="45720" rIns="45720" bIns="45720" rtlCol="0" anchor="ctr"/>
          <a:lstStyle>
            <a:defPPr>
              <a:defRPr lang="en-US"/>
            </a:defPPr>
            <a:lvl1pPr marL="0" algn="l" defTabSz="914400" rtl="0" eaLnBrk="1" latinLnBrk="0" hangingPunct="1">
              <a:defRPr sz="1200" kern="1200">
                <a:solidFill>
                  <a:schemeClr val="tx1">
                    <a:lumMod val="65000"/>
                    <a:lumOff val="35000"/>
                  </a:schemeClr>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Introduction  </a:t>
            </a:r>
            <a:r>
              <a:rPr lang="en-US" dirty="0" smtClean="0"/>
              <a:t>Problem </a:t>
            </a:r>
            <a:r>
              <a:rPr lang="en-US" dirty="0"/>
              <a:t>Definition  </a:t>
            </a:r>
            <a:r>
              <a:rPr lang="en-US" dirty="0" smtClean="0"/>
              <a:t>Approach </a:t>
            </a:r>
            <a:r>
              <a:rPr lang="en-US" dirty="0"/>
              <a:t>and Methodologies  </a:t>
            </a:r>
            <a:r>
              <a:rPr lang="en-US" sz="1400" b="1" dirty="0"/>
              <a:t>Q&amp;A</a:t>
            </a:r>
          </a:p>
        </p:txBody>
      </p:sp>
      <p:sp>
        <p:nvSpPr>
          <p:cNvPr id="7" name="Title 1"/>
          <p:cNvSpPr txBox="1">
            <a:spLocks/>
          </p:cNvSpPr>
          <p:nvPr/>
        </p:nvSpPr>
        <p:spPr>
          <a:xfrm>
            <a:off x="685800" y="609601"/>
            <a:ext cx="7772400" cy="4267200"/>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endParaRPr lang="en-US" sz="5800" dirty="0"/>
          </a:p>
        </p:txBody>
      </p:sp>
      <p:sp>
        <p:nvSpPr>
          <p:cNvPr id="9" name="Subtitle 2"/>
          <p:cNvSpPr txBox="1">
            <a:spLocks/>
          </p:cNvSpPr>
          <p:nvPr/>
        </p:nvSpPr>
        <p:spPr>
          <a:xfrm>
            <a:off x="990600" y="4876801"/>
            <a:ext cx="6781800" cy="1295399"/>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buNone/>
            </a:pPr>
            <a:r>
              <a:rPr lang="en-US" dirty="0" err="1" smtClean="0"/>
              <a:t>Archaeology.Geo</a:t>
            </a:r>
            <a:r>
              <a:rPr lang="en-US" dirty="0" smtClean="0"/>
              <a:t>-Wiki: </a:t>
            </a:r>
            <a:r>
              <a:rPr lang="en-US" dirty="0"/>
              <a:t>Prehistory, Crowdsourcing, and Freely Available High-Resolution Spaceborne </a:t>
            </a:r>
            <a:r>
              <a:rPr lang="en-US" dirty="0" smtClean="0"/>
              <a:t>Imagery.</a:t>
            </a:r>
          </a:p>
          <a:p>
            <a:pPr marL="0" indent="0">
              <a:buNone/>
            </a:pPr>
            <a:endParaRPr lang="en-US" dirty="0"/>
          </a:p>
          <a:p>
            <a:pPr marL="0" indent="0">
              <a:buNone/>
            </a:pPr>
            <a:r>
              <a:rPr lang="en-US" dirty="0" smtClean="0"/>
              <a:t>By Matthew </a:t>
            </a:r>
            <a:r>
              <a:rPr lang="en-US" dirty="0" err="1" smtClean="0"/>
              <a:t>Boyter</a:t>
            </a:r>
            <a:endParaRPr lang="en-US" dirty="0" smtClean="0"/>
          </a:p>
          <a:p>
            <a:pPr marL="0" indent="0">
              <a:buNone/>
            </a:pPr>
            <a:r>
              <a:rPr lang="en-US" dirty="0" smtClean="0"/>
              <a:t>Advisor: Frank </a:t>
            </a:r>
            <a:r>
              <a:rPr lang="en-US" dirty="0" err="1" smtClean="0"/>
              <a:t>Hardisty</a:t>
            </a:r>
            <a:endParaRPr lang="en-US" dirty="0"/>
          </a:p>
        </p:txBody>
      </p:sp>
    </p:spTree>
    <p:extLst>
      <p:ext uri="{BB962C8B-B14F-4D97-AF65-F5344CB8AC3E}">
        <p14:creationId xmlns:p14="http://schemas.microsoft.com/office/powerpoint/2010/main" xmlns="" val="11083221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Archaeology.Geo</a:t>
            </a:r>
            <a:r>
              <a:rPr lang="en-US" dirty="0" smtClean="0"/>
              <a:t>-Wiki</a:t>
            </a:r>
            <a:endParaRPr lang="en-US" dirty="0"/>
          </a:p>
        </p:txBody>
      </p:sp>
      <p:sp>
        <p:nvSpPr>
          <p:cNvPr id="3" name="Content Placeholder 2"/>
          <p:cNvSpPr>
            <a:spLocks noGrp="1"/>
          </p:cNvSpPr>
          <p:nvPr>
            <p:ph idx="1"/>
          </p:nvPr>
        </p:nvSpPr>
        <p:spPr/>
        <p:txBody>
          <a:bodyPr/>
          <a:lstStyle/>
          <a:p>
            <a:r>
              <a:rPr lang="en-US" dirty="0" smtClean="0"/>
              <a:t>Introduction</a:t>
            </a:r>
          </a:p>
          <a:p>
            <a:r>
              <a:rPr lang="en-US" dirty="0" smtClean="0"/>
              <a:t>Research Problem Definition</a:t>
            </a:r>
          </a:p>
          <a:p>
            <a:r>
              <a:rPr lang="en-US" dirty="0" smtClean="0"/>
              <a:t>Research Approach and Methodologies</a:t>
            </a:r>
          </a:p>
          <a:p>
            <a:r>
              <a:rPr lang="en-US" dirty="0" smtClean="0"/>
              <a:t>Q&amp;A</a:t>
            </a:r>
          </a:p>
          <a:p>
            <a:endParaRPr lang="en-US" dirty="0" smtClean="0"/>
          </a:p>
          <a:p>
            <a:endParaRPr lang="en-US" dirty="0"/>
          </a:p>
        </p:txBody>
      </p:sp>
      <p:sp>
        <p:nvSpPr>
          <p:cNvPr id="4" name="Date Placeholder 3"/>
          <p:cNvSpPr>
            <a:spLocks noGrp="1"/>
          </p:cNvSpPr>
          <p:nvPr>
            <p:ph type="dt" sz="half" idx="10"/>
          </p:nvPr>
        </p:nvSpPr>
        <p:spPr/>
        <p:txBody>
          <a:bodyPr/>
          <a:lstStyle/>
          <a:p>
            <a:fld id="{B11D738E-8962-435F-8C43-147B8DD7E819}" type="datetime1">
              <a:rPr lang="en-US" smtClean="0"/>
              <a:pPr/>
              <a:t>12/21/2011</a:t>
            </a:fld>
            <a:endParaRPr lang="en-US"/>
          </a:p>
        </p:txBody>
      </p:sp>
      <p:sp>
        <p:nvSpPr>
          <p:cNvPr id="6" name="Slide Number Placeholder 5"/>
          <p:cNvSpPr>
            <a:spLocks noGrp="1"/>
          </p:cNvSpPr>
          <p:nvPr>
            <p:ph type="sldNum" sz="quarter" idx="12"/>
          </p:nvPr>
        </p:nvSpPr>
        <p:spPr/>
        <p:txBody>
          <a:bodyPr/>
          <a:lstStyle/>
          <a:p>
            <a:fld id="{BA9B540C-44DA-4F69-89C9-7C84606640D3}" type="slidenum">
              <a:rPr lang="en-US" smtClean="0"/>
              <a:pPr/>
              <a:t>3</a:t>
            </a:fld>
            <a:endParaRPr lang="en-US"/>
          </a:p>
        </p:txBody>
      </p:sp>
      <p:sp>
        <p:nvSpPr>
          <p:cNvPr id="7" name="Footer Placeholder 5"/>
          <p:cNvSpPr txBox="1">
            <a:spLocks/>
          </p:cNvSpPr>
          <p:nvPr/>
        </p:nvSpPr>
        <p:spPr>
          <a:xfrm>
            <a:off x="659165" y="6356350"/>
            <a:ext cx="6884635" cy="365125"/>
          </a:xfrm>
          <a:prstGeom prst="rect">
            <a:avLst/>
          </a:prstGeom>
        </p:spPr>
        <p:txBody>
          <a:bodyPr vert="horz" lIns="27432" tIns="45720" rIns="45720" bIns="45720" rtlCol="0" anchor="ctr"/>
          <a:lstStyle>
            <a:defPPr>
              <a:defRPr lang="en-US"/>
            </a:defPPr>
            <a:lvl1pPr marL="0" algn="l" defTabSz="914400" rtl="0" eaLnBrk="1" latinLnBrk="0" hangingPunct="1">
              <a:defRPr sz="1200" kern="1200">
                <a:solidFill>
                  <a:schemeClr val="tx1">
                    <a:lumMod val="65000"/>
                    <a:lumOff val="35000"/>
                  </a:schemeClr>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a:t>Introduction</a:t>
            </a:r>
            <a:r>
              <a:rPr lang="en-US" dirty="0"/>
              <a:t>  </a:t>
            </a:r>
            <a:r>
              <a:rPr lang="en-US" dirty="0" smtClean="0"/>
              <a:t>Problem </a:t>
            </a:r>
            <a:r>
              <a:rPr lang="en-US" dirty="0"/>
              <a:t>Definition  </a:t>
            </a:r>
            <a:r>
              <a:rPr lang="en-US" dirty="0" smtClean="0"/>
              <a:t>Approach </a:t>
            </a:r>
            <a:r>
              <a:rPr lang="en-US" dirty="0"/>
              <a:t>and Methodologies  Q&amp;A</a:t>
            </a:r>
          </a:p>
        </p:txBody>
      </p:sp>
    </p:spTree>
    <p:extLst>
      <p:ext uri="{BB962C8B-B14F-4D97-AF65-F5344CB8AC3E}">
        <p14:creationId xmlns:p14="http://schemas.microsoft.com/office/powerpoint/2010/main" xmlns="" val="41959945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lstStyle/>
          <a:p>
            <a:r>
              <a:rPr lang="en-US" dirty="0" smtClean="0"/>
              <a:t>Freely Available High-Resolution Spaceborne Imagery (HRSI)</a:t>
            </a:r>
          </a:p>
          <a:p>
            <a:r>
              <a:rPr lang="en-US" dirty="0" smtClean="0"/>
              <a:t>Archaeological Site Exploration</a:t>
            </a:r>
          </a:p>
          <a:p>
            <a:r>
              <a:rPr lang="en-US" dirty="0" smtClean="0"/>
              <a:t>Volunteered </a:t>
            </a:r>
            <a:r>
              <a:rPr lang="en-US" dirty="0"/>
              <a:t>Geographic Information</a:t>
            </a:r>
          </a:p>
          <a:p>
            <a:r>
              <a:rPr lang="en-US" dirty="0"/>
              <a:t>Crowdsourcing</a:t>
            </a:r>
          </a:p>
          <a:p>
            <a:endParaRPr lang="en-US" dirty="0" smtClean="0"/>
          </a:p>
          <a:p>
            <a:endParaRPr lang="en-US" dirty="0"/>
          </a:p>
        </p:txBody>
      </p:sp>
      <p:sp>
        <p:nvSpPr>
          <p:cNvPr id="4" name="Date Placeholder 3"/>
          <p:cNvSpPr>
            <a:spLocks noGrp="1"/>
          </p:cNvSpPr>
          <p:nvPr>
            <p:ph type="dt" sz="half" idx="10"/>
          </p:nvPr>
        </p:nvSpPr>
        <p:spPr/>
        <p:txBody>
          <a:bodyPr/>
          <a:lstStyle/>
          <a:p>
            <a:fld id="{B11D738E-8962-435F-8C43-147B8DD7E819}" type="datetime1">
              <a:rPr lang="en-US" smtClean="0"/>
              <a:pPr/>
              <a:t>12/21/2011</a:t>
            </a:fld>
            <a:endParaRPr lang="en-US"/>
          </a:p>
        </p:txBody>
      </p:sp>
      <p:sp>
        <p:nvSpPr>
          <p:cNvPr id="6" name="Slide Number Placeholder 5"/>
          <p:cNvSpPr>
            <a:spLocks noGrp="1"/>
          </p:cNvSpPr>
          <p:nvPr>
            <p:ph type="sldNum" sz="quarter" idx="12"/>
          </p:nvPr>
        </p:nvSpPr>
        <p:spPr/>
        <p:txBody>
          <a:bodyPr/>
          <a:lstStyle/>
          <a:p>
            <a:fld id="{BA9B540C-44DA-4F69-89C9-7C84606640D3}" type="slidenum">
              <a:rPr lang="en-US" smtClean="0"/>
              <a:pPr/>
              <a:t>4</a:t>
            </a:fld>
            <a:endParaRPr lang="en-US"/>
          </a:p>
        </p:txBody>
      </p:sp>
      <p:sp>
        <p:nvSpPr>
          <p:cNvPr id="12" name="Footer Placeholder 5"/>
          <p:cNvSpPr txBox="1">
            <a:spLocks/>
          </p:cNvSpPr>
          <p:nvPr/>
        </p:nvSpPr>
        <p:spPr>
          <a:xfrm>
            <a:off x="659165" y="6356350"/>
            <a:ext cx="6884635" cy="365125"/>
          </a:xfrm>
          <a:prstGeom prst="rect">
            <a:avLst/>
          </a:prstGeom>
        </p:spPr>
        <p:txBody>
          <a:bodyPr vert="horz" lIns="27432" tIns="45720" rIns="45720" bIns="45720" rtlCol="0" anchor="ctr"/>
          <a:lstStyle>
            <a:defPPr>
              <a:defRPr lang="en-US"/>
            </a:defPPr>
            <a:lvl1pPr marL="0" algn="l" defTabSz="914400" rtl="0" eaLnBrk="1" latinLnBrk="0" hangingPunct="1">
              <a:defRPr sz="1200" kern="1200">
                <a:solidFill>
                  <a:schemeClr val="tx1">
                    <a:lumMod val="65000"/>
                    <a:lumOff val="35000"/>
                  </a:schemeClr>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a:t>Introduction</a:t>
            </a:r>
            <a:r>
              <a:rPr lang="en-US" dirty="0"/>
              <a:t>  </a:t>
            </a:r>
            <a:r>
              <a:rPr lang="en-US" dirty="0" smtClean="0"/>
              <a:t>Problem </a:t>
            </a:r>
            <a:r>
              <a:rPr lang="en-US" dirty="0"/>
              <a:t>Definition  </a:t>
            </a:r>
            <a:r>
              <a:rPr lang="en-US" dirty="0" smtClean="0"/>
              <a:t>Approach </a:t>
            </a:r>
            <a:r>
              <a:rPr lang="en-US" dirty="0"/>
              <a:t>and Methodologies  Q&amp;A</a:t>
            </a:r>
          </a:p>
        </p:txBody>
      </p:sp>
    </p:spTree>
    <p:extLst>
      <p:ext uri="{BB962C8B-B14F-4D97-AF65-F5344CB8AC3E}">
        <p14:creationId xmlns:p14="http://schemas.microsoft.com/office/powerpoint/2010/main" xmlns="" val="34197654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Definition</a:t>
            </a:r>
            <a:endParaRPr lang="en-US" dirty="0"/>
          </a:p>
        </p:txBody>
      </p:sp>
      <p:sp>
        <p:nvSpPr>
          <p:cNvPr id="3" name="Content Placeholder 2"/>
          <p:cNvSpPr>
            <a:spLocks noGrp="1"/>
          </p:cNvSpPr>
          <p:nvPr>
            <p:ph idx="1"/>
          </p:nvPr>
        </p:nvSpPr>
        <p:spPr/>
        <p:txBody>
          <a:bodyPr/>
          <a:lstStyle/>
          <a:p>
            <a:r>
              <a:rPr lang="en-US" dirty="0" smtClean="0"/>
              <a:t>Cost of acquisition.</a:t>
            </a:r>
          </a:p>
          <a:p>
            <a:r>
              <a:rPr lang="en-US" dirty="0" smtClean="0"/>
              <a:t>Learning curve associated with technology.</a:t>
            </a:r>
          </a:p>
          <a:p>
            <a:r>
              <a:rPr lang="en-US" dirty="0" smtClean="0"/>
              <a:t>Automated site identification not yet possible.</a:t>
            </a:r>
          </a:p>
          <a:p>
            <a:r>
              <a:rPr lang="en-US" dirty="0" smtClean="0"/>
              <a:t>Manual direct discovery of sites requires large investment of people-hours.</a:t>
            </a:r>
          </a:p>
          <a:p>
            <a:endParaRPr lang="en-US" dirty="0" smtClean="0"/>
          </a:p>
          <a:p>
            <a:endParaRPr lang="en-US" dirty="0"/>
          </a:p>
        </p:txBody>
      </p:sp>
      <p:sp>
        <p:nvSpPr>
          <p:cNvPr id="4" name="Date Placeholder 3"/>
          <p:cNvSpPr>
            <a:spLocks noGrp="1"/>
          </p:cNvSpPr>
          <p:nvPr>
            <p:ph type="dt" sz="half" idx="10"/>
          </p:nvPr>
        </p:nvSpPr>
        <p:spPr/>
        <p:txBody>
          <a:bodyPr/>
          <a:lstStyle/>
          <a:p>
            <a:fld id="{B11D738E-8962-435F-8C43-147B8DD7E819}" type="datetime1">
              <a:rPr lang="en-US" smtClean="0"/>
              <a:pPr/>
              <a:t>12/21/2011</a:t>
            </a:fld>
            <a:endParaRPr lang="en-US"/>
          </a:p>
        </p:txBody>
      </p:sp>
      <p:sp>
        <p:nvSpPr>
          <p:cNvPr id="6" name="Slide Number Placeholder 5"/>
          <p:cNvSpPr>
            <a:spLocks noGrp="1"/>
          </p:cNvSpPr>
          <p:nvPr>
            <p:ph type="sldNum" sz="quarter" idx="12"/>
          </p:nvPr>
        </p:nvSpPr>
        <p:spPr/>
        <p:txBody>
          <a:bodyPr/>
          <a:lstStyle/>
          <a:p>
            <a:fld id="{BA9B540C-44DA-4F69-89C9-7C84606640D3}" type="slidenum">
              <a:rPr lang="en-US" smtClean="0"/>
              <a:pPr/>
              <a:t>5</a:t>
            </a:fld>
            <a:endParaRPr lang="en-US"/>
          </a:p>
        </p:txBody>
      </p:sp>
      <p:sp>
        <p:nvSpPr>
          <p:cNvPr id="8" name="Footer Placeholder 5"/>
          <p:cNvSpPr txBox="1">
            <a:spLocks/>
          </p:cNvSpPr>
          <p:nvPr/>
        </p:nvSpPr>
        <p:spPr>
          <a:xfrm>
            <a:off x="659165" y="6356350"/>
            <a:ext cx="6884635" cy="365125"/>
          </a:xfrm>
          <a:prstGeom prst="rect">
            <a:avLst/>
          </a:prstGeom>
        </p:spPr>
        <p:txBody>
          <a:bodyPr vert="horz" lIns="27432" tIns="45720" rIns="45720" bIns="45720" rtlCol="0" anchor="ctr"/>
          <a:lstStyle>
            <a:defPPr>
              <a:defRPr lang="en-US"/>
            </a:defPPr>
            <a:lvl1pPr marL="0" algn="l" defTabSz="914400" rtl="0" eaLnBrk="1" latinLnBrk="0" hangingPunct="1">
              <a:defRPr sz="1200" kern="1200">
                <a:solidFill>
                  <a:schemeClr val="tx1">
                    <a:lumMod val="65000"/>
                    <a:lumOff val="35000"/>
                  </a:schemeClr>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Introduction  </a:t>
            </a:r>
            <a:r>
              <a:rPr lang="en-US" sz="1400" b="1" dirty="0" smtClean="0"/>
              <a:t>Problem </a:t>
            </a:r>
            <a:r>
              <a:rPr lang="en-US" sz="1400" b="1" dirty="0"/>
              <a:t>Definition  </a:t>
            </a:r>
            <a:r>
              <a:rPr lang="en-US" dirty="0" smtClean="0"/>
              <a:t>Approach </a:t>
            </a:r>
            <a:r>
              <a:rPr lang="en-US" dirty="0"/>
              <a:t>and Methodologies  Q&amp;A</a:t>
            </a:r>
          </a:p>
        </p:txBody>
      </p:sp>
    </p:spTree>
    <p:extLst>
      <p:ext uri="{BB962C8B-B14F-4D97-AF65-F5344CB8AC3E}">
        <p14:creationId xmlns:p14="http://schemas.microsoft.com/office/powerpoint/2010/main" xmlns="" val="565356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Remote Sensed Data and Archaeology</a:t>
            </a:r>
            <a:endParaRPr lang="en-US" dirty="0"/>
          </a:p>
        </p:txBody>
      </p:sp>
      <p:sp>
        <p:nvSpPr>
          <p:cNvPr id="3" name="Content Placeholder 2"/>
          <p:cNvSpPr>
            <a:spLocks noGrp="1"/>
          </p:cNvSpPr>
          <p:nvPr>
            <p:ph idx="1"/>
          </p:nvPr>
        </p:nvSpPr>
        <p:spPr>
          <a:xfrm>
            <a:off x="304800" y="5494283"/>
            <a:ext cx="2039007" cy="964324"/>
          </a:xfrm>
        </p:spPr>
        <p:txBody>
          <a:bodyPr>
            <a:normAutofit/>
          </a:bodyPr>
          <a:lstStyle/>
          <a:p>
            <a:r>
              <a:rPr lang="en-US" sz="1000" i="1" dirty="0" smtClean="0"/>
              <a:t>Source: Flickr, photo used under Creative Commons from </a:t>
            </a:r>
            <a:r>
              <a:rPr lang="en-US" sz="1000" dirty="0" smtClean="0">
                <a:hlinkClick r:id="rId3"/>
              </a:rPr>
              <a:t>Farther Along</a:t>
            </a:r>
            <a:endParaRPr lang="en-US" sz="1000" dirty="0"/>
          </a:p>
        </p:txBody>
      </p:sp>
      <p:sp>
        <p:nvSpPr>
          <p:cNvPr id="4" name="Date Placeholder 3"/>
          <p:cNvSpPr>
            <a:spLocks noGrp="1"/>
          </p:cNvSpPr>
          <p:nvPr>
            <p:ph type="dt" sz="half" idx="10"/>
          </p:nvPr>
        </p:nvSpPr>
        <p:spPr/>
        <p:txBody>
          <a:bodyPr/>
          <a:lstStyle/>
          <a:p>
            <a:fld id="{B11D738E-8962-435F-8C43-147B8DD7E819}" type="datetime1">
              <a:rPr lang="en-US" smtClean="0"/>
              <a:pPr/>
              <a:t>12/21/2011</a:t>
            </a:fld>
            <a:endParaRPr lang="en-US"/>
          </a:p>
        </p:txBody>
      </p:sp>
      <p:sp>
        <p:nvSpPr>
          <p:cNvPr id="6" name="Slide Number Placeholder 5"/>
          <p:cNvSpPr>
            <a:spLocks noGrp="1"/>
          </p:cNvSpPr>
          <p:nvPr>
            <p:ph type="sldNum" sz="quarter" idx="12"/>
          </p:nvPr>
        </p:nvSpPr>
        <p:spPr/>
        <p:txBody>
          <a:bodyPr/>
          <a:lstStyle/>
          <a:p>
            <a:fld id="{BA9B540C-44DA-4F69-89C9-7C84606640D3}" type="slidenum">
              <a:rPr lang="en-US" smtClean="0"/>
              <a:pPr/>
              <a:t>6</a:t>
            </a:fld>
            <a:endParaRPr lang="en-US"/>
          </a:p>
        </p:txBody>
      </p:sp>
      <p:pic>
        <p:nvPicPr>
          <p:cNvPr id="1026" name="Picture 2" descr="C:\Users\Matthew\Dropbox\Penn_State_Courses\Geog_596a\Images\GPR.jpg"/>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24657" t="9845" r="19755" b="10423"/>
          <a:stretch/>
        </p:blipFill>
        <p:spPr bwMode="auto">
          <a:xfrm>
            <a:off x="304800" y="1600200"/>
            <a:ext cx="3515711" cy="3894083"/>
          </a:xfrm>
          <a:prstGeom prst="rect">
            <a:avLst/>
          </a:prstGeom>
          <a:noFill/>
          <a:extLst>
            <a:ext uri="{909E8E84-426E-40DD-AFC4-6F175D3DCCD1}">
              <a14:hiddenFill xmlns:a14="http://schemas.microsoft.com/office/drawing/2010/main" xmlns="">
                <a:solidFill>
                  <a:srgbClr val="FFFFFF"/>
                </a:solidFill>
              </a14:hiddenFill>
            </a:ext>
          </a:extLst>
        </p:spPr>
      </p:pic>
      <p:pic>
        <p:nvPicPr>
          <p:cNvPr id="1027" name="Picture 3" descr="C:\Users\Matthew\Dropbox\Penn_State_Courses\Geog_596a\Images\MSS.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590800" y="2000798"/>
            <a:ext cx="3689293" cy="3787775"/>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Content Placeholder 2"/>
          <p:cNvSpPr txBox="1">
            <a:spLocks/>
          </p:cNvSpPr>
          <p:nvPr/>
        </p:nvSpPr>
        <p:spPr>
          <a:xfrm>
            <a:off x="2596136" y="5741276"/>
            <a:ext cx="2737864" cy="96432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r>
              <a:rPr lang="en-US" sz="1000" i="1" dirty="0"/>
              <a:t>Source: Flickr, photo </a:t>
            </a:r>
            <a:r>
              <a:rPr lang="en-US" sz="1000" i="1" dirty="0" smtClean="0"/>
              <a:t>used under Creative Commons from </a:t>
            </a:r>
            <a:r>
              <a:rPr lang="en-US" sz="1000" dirty="0">
                <a:hlinkClick r:id="rId6"/>
              </a:rPr>
              <a:t>Brookhaven National Laboratory</a:t>
            </a:r>
            <a:endParaRPr lang="en-US" sz="1000" dirty="0"/>
          </a:p>
        </p:txBody>
      </p:sp>
      <p:pic>
        <p:nvPicPr>
          <p:cNvPr id="1028" name="Picture 4" descr="C:\Users\Matthew\Dropbox\Penn_State_Courses\Geog_596a\Images\LIDAR.jpg"/>
          <p:cNvPicPr>
            <a:picLocks noChangeAspect="1" noChangeArrowheads="1"/>
          </p:cNvPicPr>
          <p:nvPr/>
        </p:nvPicPr>
        <p:blipFill rotWithShape="1">
          <a:blip r:embed="rId7" cstate="print">
            <a:extLst>
              <a:ext uri="{28A0092B-C50C-407E-A947-70E740481C1C}">
                <a14:useLocalDpi xmlns:a14="http://schemas.microsoft.com/office/drawing/2010/main" xmlns="" val="0"/>
              </a:ext>
            </a:extLst>
          </a:blip>
          <a:srcRect l="19954" t="16575" r="20211" b="16225"/>
          <a:stretch/>
        </p:blipFill>
        <p:spPr bwMode="auto">
          <a:xfrm>
            <a:off x="5218386" y="2677510"/>
            <a:ext cx="3799490" cy="3200401"/>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Content Placeholder 2"/>
          <p:cNvSpPr txBox="1">
            <a:spLocks/>
          </p:cNvSpPr>
          <p:nvPr/>
        </p:nvSpPr>
        <p:spPr>
          <a:xfrm>
            <a:off x="5344510" y="5877911"/>
            <a:ext cx="3673366" cy="96432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r>
              <a:rPr lang="en-US" sz="1000" i="1" dirty="0"/>
              <a:t>Source: Flickr, photo </a:t>
            </a:r>
            <a:r>
              <a:rPr lang="en-US" sz="1000" i="1" dirty="0" smtClean="0"/>
              <a:t>used under Creative Commons from </a:t>
            </a:r>
            <a:r>
              <a:rPr lang="en-US" sz="1000" dirty="0" err="1">
                <a:hlinkClick r:id="rId8"/>
              </a:rPr>
              <a:t>Fylkestinget</a:t>
            </a:r>
            <a:r>
              <a:rPr lang="en-US" sz="1000" dirty="0">
                <a:hlinkClick r:id="rId8"/>
              </a:rPr>
              <a:t> </a:t>
            </a:r>
            <a:r>
              <a:rPr lang="en-US" sz="1000" dirty="0" err="1">
                <a:hlinkClick r:id="rId8"/>
              </a:rPr>
              <a:t>i</a:t>
            </a:r>
            <a:r>
              <a:rPr lang="en-US" sz="1000" dirty="0">
                <a:hlinkClick r:id="rId8"/>
              </a:rPr>
              <a:t> Nord-</a:t>
            </a:r>
            <a:r>
              <a:rPr lang="en-US" sz="1000" dirty="0" err="1">
                <a:hlinkClick r:id="rId8"/>
              </a:rPr>
              <a:t>Trøndelag</a:t>
            </a:r>
            <a:endParaRPr lang="en-US" sz="1000" dirty="0"/>
          </a:p>
        </p:txBody>
      </p:sp>
      <p:sp>
        <p:nvSpPr>
          <p:cNvPr id="14" name="Footer Placeholder 5"/>
          <p:cNvSpPr txBox="1">
            <a:spLocks/>
          </p:cNvSpPr>
          <p:nvPr/>
        </p:nvSpPr>
        <p:spPr>
          <a:xfrm>
            <a:off x="659165" y="6356350"/>
            <a:ext cx="6884635" cy="365125"/>
          </a:xfrm>
          <a:prstGeom prst="rect">
            <a:avLst/>
          </a:prstGeom>
        </p:spPr>
        <p:txBody>
          <a:bodyPr vert="horz" lIns="27432" tIns="45720" rIns="45720" bIns="45720" rtlCol="0" anchor="ctr"/>
          <a:lstStyle>
            <a:defPPr>
              <a:defRPr lang="en-US"/>
            </a:defPPr>
            <a:lvl1pPr marL="0" algn="l" defTabSz="914400" rtl="0" eaLnBrk="1" latinLnBrk="0" hangingPunct="1">
              <a:defRPr sz="1200" kern="1200">
                <a:solidFill>
                  <a:schemeClr val="tx1">
                    <a:lumMod val="65000"/>
                    <a:lumOff val="35000"/>
                  </a:schemeClr>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Introduction  </a:t>
            </a:r>
            <a:r>
              <a:rPr lang="en-US" sz="1400" b="1" dirty="0" smtClean="0"/>
              <a:t>Problem </a:t>
            </a:r>
            <a:r>
              <a:rPr lang="en-US" sz="1400" b="1" dirty="0"/>
              <a:t>Definition  </a:t>
            </a:r>
            <a:r>
              <a:rPr lang="en-US" dirty="0" smtClean="0"/>
              <a:t>Approach </a:t>
            </a:r>
            <a:r>
              <a:rPr lang="en-US" dirty="0"/>
              <a:t>and Methodologies  Q&amp;A</a:t>
            </a:r>
          </a:p>
        </p:txBody>
      </p:sp>
    </p:spTree>
    <p:extLst>
      <p:ext uri="{BB962C8B-B14F-4D97-AF65-F5344CB8AC3E}">
        <p14:creationId xmlns:p14="http://schemas.microsoft.com/office/powerpoint/2010/main" xmlns="" val="16083660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Google Earth</a:t>
            </a:r>
            <a:endParaRPr lang="en-US" dirty="0"/>
          </a:p>
        </p:txBody>
      </p:sp>
      <p:sp>
        <p:nvSpPr>
          <p:cNvPr id="3" name="Content Placeholder 2"/>
          <p:cNvSpPr>
            <a:spLocks noGrp="1"/>
          </p:cNvSpPr>
          <p:nvPr>
            <p:ph idx="1"/>
          </p:nvPr>
        </p:nvSpPr>
        <p:spPr>
          <a:xfrm>
            <a:off x="1524000" y="5867400"/>
            <a:ext cx="4343400" cy="526777"/>
          </a:xfrm>
        </p:spPr>
        <p:txBody>
          <a:bodyPr>
            <a:normAutofit/>
          </a:bodyPr>
          <a:lstStyle/>
          <a:p>
            <a:r>
              <a:rPr lang="en-US" sz="1000" dirty="0"/>
              <a:t>Tarsus, Mersin, Turkey, 2011. </a:t>
            </a:r>
            <a:r>
              <a:rPr lang="en-US" sz="1000" dirty="0" smtClean="0"/>
              <a:t>Source: Google Earth</a:t>
            </a:r>
            <a:endParaRPr lang="en-US" sz="1000" dirty="0"/>
          </a:p>
        </p:txBody>
      </p:sp>
      <p:sp>
        <p:nvSpPr>
          <p:cNvPr id="4" name="Date Placeholder 3"/>
          <p:cNvSpPr>
            <a:spLocks noGrp="1"/>
          </p:cNvSpPr>
          <p:nvPr>
            <p:ph type="dt" sz="half" idx="10"/>
          </p:nvPr>
        </p:nvSpPr>
        <p:spPr/>
        <p:txBody>
          <a:bodyPr/>
          <a:lstStyle/>
          <a:p>
            <a:fld id="{B11D738E-8962-435F-8C43-147B8DD7E819}" type="datetime1">
              <a:rPr lang="en-US" smtClean="0"/>
              <a:pPr/>
              <a:t>12/21/2011</a:t>
            </a:fld>
            <a:endParaRPr lang="en-US"/>
          </a:p>
        </p:txBody>
      </p:sp>
      <p:sp>
        <p:nvSpPr>
          <p:cNvPr id="6" name="Slide Number Placeholder 5"/>
          <p:cNvSpPr>
            <a:spLocks noGrp="1"/>
          </p:cNvSpPr>
          <p:nvPr>
            <p:ph type="sldNum" sz="quarter" idx="12"/>
          </p:nvPr>
        </p:nvSpPr>
        <p:spPr/>
        <p:txBody>
          <a:bodyPr/>
          <a:lstStyle/>
          <a:p>
            <a:fld id="{BA9B540C-44DA-4F69-89C9-7C84606640D3}" type="slidenum">
              <a:rPr lang="en-US" smtClean="0"/>
              <a:pPr/>
              <a:t>7</a:t>
            </a:fld>
            <a:endParaRPr lang="en-US"/>
          </a:p>
        </p:txBody>
      </p:sp>
      <p:pic>
        <p:nvPicPr>
          <p:cNvPr id="2050" name="Picture 2" descr="C:\Users\Matthew\Dropbox\Penn_State_Courses\Geog_596a\Images\Google_Earth.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371600" y="1752600"/>
            <a:ext cx="6121309" cy="3999186"/>
          </a:xfrm>
          <a:prstGeom prst="rect">
            <a:avLst/>
          </a:prstGeom>
          <a:noFill/>
          <a:extLst>
            <a:ext uri="{909E8E84-426E-40DD-AFC4-6F175D3DCCD1}">
              <a14:hiddenFill xmlns:a14="http://schemas.microsoft.com/office/drawing/2010/main" xmlns="">
                <a:solidFill>
                  <a:srgbClr val="FFFFFF"/>
                </a:solidFill>
              </a14:hiddenFill>
            </a:ext>
          </a:extLst>
        </p:spPr>
      </p:pic>
      <p:sp>
        <p:nvSpPr>
          <p:cNvPr id="9" name="Footer Placeholder 5"/>
          <p:cNvSpPr txBox="1">
            <a:spLocks/>
          </p:cNvSpPr>
          <p:nvPr/>
        </p:nvSpPr>
        <p:spPr>
          <a:xfrm>
            <a:off x="659165" y="6356350"/>
            <a:ext cx="6884635" cy="365125"/>
          </a:xfrm>
          <a:prstGeom prst="rect">
            <a:avLst/>
          </a:prstGeom>
        </p:spPr>
        <p:txBody>
          <a:bodyPr vert="horz" lIns="27432" tIns="45720" rIns="45720" bIns="45720" rtlCol="0" anchor="ctr"/>
          <a:lstStyle>
            <a:defPPr>
              <a:defRPr lang="en-US"/>
            </a:defPPr>
            <a:lvl1pPr marL="0" algn="l" defTabSz="914400" rtl="0" eaLnBrk="1" latinLnBrk="0" hangingPunct="1">
              <a:defRPr sz="1200" kern="1200">
                <a:solidFill>
                  <a:schemeClr val="tx1">
                    <a:lumMod val="65000"/>
                    <a:lumOff val="35000"/>
                  </a:schemeClr>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Introduction  </a:t>
            </a:r>
            <a:r>
              <a:rPr lang="en-US" sz="1400" b="1" dirty="0" smtClean="0"/>
              <a:t>Problem </a:t>
            </a:r>
            <a:r>
              <a:rPr lang="en-US" sz="1400" b="1" dirty="0"/>
              <a:t>Definition  </a:t>
            </a:r>
            <a:r>
              <a:rPr lang="en-US" dirty="0" smtClean="0"/>
              <a:t>Approach </a:t>
            </a:r>
            <a:r>
              <a:rPr lang="en-US" dirty="0"/>
              <a:t>and Methodologies  Q&amp;A</a:t>
            </a:r>
          </a:p>
        </p:txBody>
      </p:sp>
    </p:spTree>
    <p:extLst>
      <p:ext uri="{BB962C8B-B14F-4D97-AF65-F5344CB8AC3E}">
        <p14:creationId xmlns:p14="http://schemas.microsoft.com/office/powerpoint/2010/main" xmlns="" val="5770566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Google Earth and Archaeology</a:t>
            </a:r>
            <a:endParaRPr lang="en-US" dirty="0"/>
          </a:p>
        </p:txBody>
      </p:sp>
      <p:sp>
        <p:nvSpPr>
          <p:cNvPr id="3" name="Content Placeholder 2"/>
          <p:cNvSpPr>
            <a:spLocks noGrp="1"/>
          </p:cNvSpPr>
          <p:nvPr>
            <p:ph idx="1"/>
          </p:nvPr>
        </p:nvSpPr>
        <p:spPr/>
        <p:txBody>
          <a:bodyPr>
            <a:normAutofit/>
          </a:bodyPr>
          <a:lstStyle/>
          <a:p>
            <a:r>
              <a:rPr lang="en-US" sz="1800" dirty="0" smtClean="0"/>
              <a:t>“</a:t>
            </a:r>
            <a:r>
              <a:rPr lang="en-US" sz="1800" dirty="0"/>
              <a:t>Fieldwork in the age of Digital Reproduction: A Review for the potential and limitations of Google Earth in </a:t>
            </a:r>
            <a:r>
              <a:rPr lang="en-US" sz="1800" dirty="0" smtClean="0"/>
              <a:t>Archaeology” by Adrian Myers</a:t>
            </a:r>
          </a:p>
          <a:p>
            <a:r>
              <a:rPr lang="en-US" sz="1800" dirty="0" smtClean="0"/>
              <a:t>“Google </a:t>
            </a:r>
            <a:r>
              <a:rPr lang="en-US" sz="1800" dirty="0"/>
              <a:t>Earth and </a:t>
            </a:r>
            <a:r>
              <a:rPr lang="en-US" sz="1800" dirty="0" smtClean="0"/>
              <a:t>Archaeology” by Jason Ur</a:t>
            </a:r>
          </a:p>
          <a:p>
            <a:r>
              <a:rPr lang="en-US" sz="1800" dirty="0" smtClean="0"/>
              <a:t>“Google </a:t>
            </a:r>
            <a:r>
              <a:rPr lang="en-US" sz="1800" dirty="0"/>
              <a:t>earth and the archaeology of Saudi Arabia. A case study from the Jeddah </a:t>
            </a:r>
            <a:r>
              <a:rPr lang="en-US" sz="1800" dirty="0" smtClean="0"/>
              <a:t>area” by David Kennedy and M.C. Bishop</a:t>
            </a:r>
          </a:p>
          <a:p>
            <a:r>
              <a:rPr lang="en-US" sz="1800" dirty="0" smtClean="0"/>
              <a:t>“Ground </a:t>
            </a:r>
            <a:r>
              <a:rPr lang="en-US" sz="1800" dirty="0"/>
              <a:t>truthing of remotely identified fortifications on the Central Coast of </a:t>
            </a:r>
            <a:r>
              <a:rPr lang="en-US" sz="1800" dirty="0" err="1" smtClean="0"/>
              <a:t>Perú</a:t>
            </a:r>
            <a:r>
              <a:rPr lang="en-US" sz="1800" dirty="0" smtClean="0"/>
              <a:t>” by Nathan Craig et al.</a:t>
            </a:r>
          </a:p>
          <a:p>
            <a:r>
              <a:rPr lang="en-US" sz="1800" dirty="0" smtClean="0"/>
              <a:t>“The </a:t>
            </a:r>
            <a:r>
              <a:rPr lang="en-US" sz="1800" dirty="0"/>
              <a:t>Utility of Publicly Available Satellite Imagery for </a:t>
            </a:r>
            <a:r>
              <a:rPr lang="en-US" sz="1800" dirty="0" smtClean="0"/>
              <a:t>Looting” by Neil </a:t>
            </a:r>
            <a:r>
              <a:rPr lang="en-US" sz="1800" dirty="0" err="1" smtClean="0"/>
              <a:t>Brodie</a:t>
            </a:r>
            <a:r>
              <a:rPr lang="en-US" sz="1800" dirty="0" smtClean="0"/>
              <a:t> and Daniel Contreras</a:t>
            </a:r>
          </a:p>
          <a:p>
            <a:r>
              <a:rPr lang="en-US" sz="1800" dirty="0" smtClean="0"/>
              <a:t>“Field Expedition: Mongolia” National Graphic, Dr. Albert Yu-Min Lin</a:t>
            </a:r>
          </a:p>
          <a:p>
            <a:endParaRPr lang="en-US" sz="1800" dirty="0"/>
          </a:p>
          <a:p>
            <a:pPr marL="0" indent="0">
              <a:buNone/>
            </a:pPr>
            <a:endParaRPr lang="en-US" sz="1800" dirty="0"/>
          </a:p>
        </p:txBody>
      </p:sp>
      <p:sp>
        <p:nvSpPr>
          <p:cNvPr id="4" name="Date Placeholder 3"/>
          <p:cNvSpPr>
            <a:spLocks noGrp="1"/>
          </p:cNvSpPr>
          <p:nvPr>
            <p:ph type="dt" sz="half" idx="10"/>
          </p:nvPr>
        </p:nvSpPr>
        <p:spPr/>
        <p:txBody>
          <a:bodyPr/>
          <a:lstStyle/>
          <a:p>
            <a:fld id="{B11D738E-8962-435F-8C43-147B8DD7E819}" type="datetime1">
              <a:rPr lang="en-US" smtClean="0"/>
              <a:pPr/>
              <a:t>12/21/2011</a:t>
            </a:fld>
            <a:endParaRPr lang="en-US"/>
          </a:p>
        </p:txBody>
      </p:sp>
      <p:sp>
        <p:nvSpPr>
          <p:cNvPr id="6" name="Slide Number Placeholder 5"/>
          <p:cNvSpPr>
            <a:spLocks noGrp="1"/>
          </p:cNvSpPr>
          <p:nvPr>
            <p:ph type="sldNum" sz="quarter" idx="12"/>
          </p:nvPr>
        </p:nvSpPr>
        <p:spPr/>
        <p:txBody>
          <a:bodyPr/>
          <a:lstStyle/>
          <a:p>
            <a:fld id="{BA9B540C-44DA-4F69-89C9-7C84606640D3}" type="slidenum">
              <a:rPr lang="en-US" smtClean="0"/>
              <a:pPr/>
              <a:t>8</a:t>
            </a:fld>
            <a:endParaRPr lang="en-US"/>
          </a:p>
        </p:txBody>
      </p:sp>
      <p:sp>
        <p:nvSpPr>
          <p:cNvPr id="8" name="Footer Placeholder 5"/>
          <p:cNvSpPr txBox="1">
            <a:spLocks/>
          </p:cNvSpPr>
          <p:nvPr/>
        </p:nvSpPr>
        <p:spPr>
          <a:xfrm>
            <a:off x="659165" y="6356350"/>
            <a:ext cx="6884635" cy="365125"/>
          </a:xfrm>
          <a:prstGeom prst="rect">
            <a:avLst/>
          </a:prstGeom>
        </p:spPr>
        <p:txBody>
          <a:bodyPr vert="horz" lIns="27432" tIns="45720" rIns="45720" bIns="45720" rtlCol="0" anchor="ctr"/>
          <a:lstStyle>
            <a:defPPr>
              <a:defRPr lang="en-US"/>
            </a:defPPr>
            <a:lvl1pPr marL="0" algn="l" defTabSz="914400" rtl="0" eaLnBrk="1" latinLnBrk="0" hangingPunct="1">
              <a:defRPr sz="1200" kern="1200">
                <a:solidFill>
                  <a:schemeClr val="tx1">
                    <a:lumMod val="65000"/>
                    <a:lumOff val="35000"/>
                  </a:schemeClr>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Introduction  </a:t>
            </a:r>
            <a:r>
              <a:rPr lang="en-US" sz="1400" b="1" dirty="0" smtClean="0"/>
              <a:t>Problem </a:t>
            </a:r>
            <a:r>
              <a:rPr lang="en-US" sz="1400" b="1" dirty="0"/>
              <a:t>Definition  </a:t>
            </a:r>
            <a:r>
              <a:rPr lang="en-US" dirty="0" smtClean="0"/>
              <a:t>Approach </a:t>
            </a:r>
            <a:r>
              <a:rPr lang="en-US" dirty="0"/>
              <a:t>and Methodologies  Q&amp;A</a:t>
            </a:r>
          </a:p>
        </p:txBody>
      </p:sp>
    </p:spTree>
    <p:extLst>
      <p:ext uri="{BB962C8B-B14F-4D97-AF65-F5344CB8AC3E}">
        <p14:creationId xmlns:p14="http://schemas.microsoft.com/office/powerpoint/2010/main" xmlns="" val="525818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Google Earth and Archaeology</a:t>
            </a:r>
          </a:p>
        </p:txBody>
      </p:sp>
      <p:sp>
        <p:nvSpPr>
          <p:cNvPr id="3" name="Content Placeholder 2"/>
          <p:cNvSpPr>
            <a:spLocks noGrp="1"/>
          </p:cNvSpPr>
          <p:nvPr>
            <p:ph idx="1"/>
          </p:nvPr>
        </p:nvSpPr>
        <p:spPr>
          <a:xfrm>
            <a:off x="457200" y="5715000"/>
            <a:ext cx="6172200" cy="411163"/>
          </a:xfrm>
        </p:spPr>
        <p:txBody>
          <a:bodyPr>
            <a:normAutofit/>
          </a:bodyPr>
          <a:lstStyle/>
          <a:p>
            <a:r>
              <a:rPr lang="en-US" sz="1000" dirty="0"/>
              <a:t>SA Jeddah2 Pendants 404 and </a:t>
            </a:r>
            <a:r>
              <a:rPr lang="en-US" sz="1000" dirty="0" smtClean="0"/>
              <a:t>403, Saudi Arabia. Source: Google Earth</a:t>
            </a:r>
            <a:endParaRPr lang="en-US" sz="1000" dirty="0"/>
          </a:p>
        </p:txBody>
      </p:sp>
      <p:sp>
        <p:nvSpPr>
          <p:cNvPr id="4" name="Date Placeholder 3"/>
          <p:cNvSpPr>
            <a:spLocks noGrp="1"/>
          </p:cNvSpPr>
          <p:nvPr>
            <p:ph type="dt" sz="half" idx="10"/>
          </p:nvPr>
        </p:nvSpPr>
        <p:spPr/>
        <p:txBody>
          <a:bodyPr/>
          <a:lstStyle/>
          <a:p>
            <a:fld id="{B11D738E-8962-435F-8C43-147B8DD7E819}" type="datetime1">
              <a:rPr lang="en-US" smtClean="0"/>
              <a:pPr/>
              <a:t>12/21/2011</a:t>
            </a:fld>
            <a:endParaRPr lang="en-US"/>
          </a:p>
        </p:txBody>
      </p:sp>
      <p:sp>
        <p:nvSpPr>
          <p:cNvPr id="6" name="Slide Number Placeholder 5"/>
          <p:cNvSpPr>
            <a:spLocks noGrp="1"/>
          </p:cNvSpPr>
          <p:nvPr>
            <p:ph type="sldNum" sz="quarter" idx="12"/>
          </p:nvPr>
        </p:nvSpPr>
        <p:spPr/>
        <p:txBody>
          <a:bodyPr/>
          <a:lstStyle/>
          <a:p>
            <a:fld id="{BA9B540C-44DA-4F69-89C9-7C84606640D3}" type="slidenum">
              <a:rPr lang="en-US" smtClean="0"/>
              <a:pPr/>
              <a:t>9</a:t>
            </a:fld>
            <a:endParaRPr lang="en-US"/>
          </a:p>
        </p:txBody>
      </p:sp>
      <p:pic>
        <p:nvPicPr>
          <p:cNvPr id="3074" name="Picture 2" descr="C:\Users\Matthew\Dropbox\Penn_State_Courses\Geog_596a\Images\Google_Earth_Saudia_Arabia.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46690" y="1676400"/>
            <a:ext cx="8261264" cy="4038600"/>
          </a:xfrm>
          <a:prstGeom prst="rect">
            <a:avLst/>
          </a:prstGeom>
          <a:noFill/>
          <a:extLst>
            <a:ext uri="{909E8E84-426E-40DD-AFC4-6F175D3DCCD1}">
              <a14:hiddenFill xmlns:a14="http://schemas.microsoft.com/office/drawing/2010/main" xmlns="">
                <a:solidFill>
                  <a:srgbClr val="FFFFFF"/>
                </a:solidFill>
              </a14:hiddenFill>
            </a:ext>
          </a:extLst>
        </p:spPr>
      </p:pic>
      <p:sp>
        <p:nvSpPr>
          <p:cNvPr id="9" name="Footer Placeholder 5"/>
          <p:cNvSpPr txBox="1">
            <a:spLocks/>
          </p:cNvSpPr>
          <p:nvPr/>
        </p:nvSpPr>
        <p:spPr>
          <a:xfrm>
            <a:off x="659165" y="6356350"/>
            <a:ext cx="6884635" cy="365125"/>
          </a:xfrm>
          <a:prstGeom prst="rect">
            <a:avLst/>
          </a:prstGeom>
        </p:spPr>
        <p:txBody>
          <a:bodyPr vert="horz" lIns="27432" tIns="45720" rIns="45720" bIns="45720" rtlCol="0" anchor="ctr"/>
          <a:lstStyle>
            <a:defPPr>
              <a:defRPr lang="en-US"/>
            </a:defPPr>
            <a:lvl1pPr marL="0" algn="l" defTabSz="914400" rtl="0" eaLnBrk="1" latinLnBrk="0" hangingPunct="1">
              <a:defRPr sz="1200" kern="1200">
                <a:solidFill>
                  <a:schemeClr val="tx1">
                    <a:lumMod val="65000"/>
                    <a:lumOff val="35000"/>
                  </a:schemeClr>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Introduction  </a:t>
            </a:r>
            <a:r>
              <a:rPr lang="en-US" sz="1400" b="1" dirty="0" smtClean="0"/>
              <a:t>Problem </a:t>
            </a:r>
            <a:r>
              <a:rPr lang="en-US" sz="1400" b="1" dirty="0"/>
              <a:t>Definition  </a:t>
            </a:r>
            <a:r>
              <a:rPr lang="en-US" dirty="0" smtClean="0"/>
              <a:t>Approach </a:t>
            </a:r>
            <a:r>
              <a:rPr lang="en-US" dirty="0"/>
              <a:t>and Methodologies  Q&amp;A</a:t>
            </a:r>
          </a:p>
        </p:txBody>
      </p:sp>
    </p:spTree>
    <p:extLst>
      <p:ext uri="{BB962C8B-B14F-4D97-AF65-F5344CB8AC3E}">
        <p14:creationId xmlns:p14="http://schemas.microsoft.com/office/powerpoint/2010/main" xmlns="" val="395836773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1769</TotalTime>
  <Words>4356</Words>
  <Application>Microsoft Office PowerPoint</Application>
  <PresentationFormat>On-screen Show (4:3)</PresentationFormat>
  <Paragraphs>299</Paragraphs>
  <Slides>24</Slides>
  <Notes>24</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Executive</vt:lpstr>
      <vt:lpstr>Archaeology.Geo-Wiki</vt:lpstr>
      <vt:lpstr>Archaeology.Geo-Wiki</vt:lpstr>
      <vt:lpstr>Archaeology.Geo-Wiki</vt:lpstr>
      <vt:lpstr>Introduction</vt:lpstr>
      <vt:lpstr>Problem Definition</vt:lpstr>
      <vt:lpstr>Remote Sensed Data and Archaeology</vt:lpstr>
      <vt:lpstr>Google Earth</vt:lpstr>
      <vt:lpstr>Google Earth and Archaeology</vt:lpstr>
      <vt:lpstr>Google Earth and Archaeology</vt:lpstr>
      <vt:lpstr>Site Identification</vt:lpstr>
      <vt:lpstr>Site Identification</vt:lpstr>
      <vt:lpstr>Problem Definition</vt:lpstr>
      <vt:lpstr>The Crowdsourcing Solution</vt:lpstr>
      <vt:lpstr>Crowdsourcing and Citizen Science</vt:lpstr>
      <vt:lpstr>Geo-Wiki.Org</vt:lpstr>
      <vt:lpstr>Archaeology.Geo-Wiki</vt:lpstr>
      <vt:lpstr>Visualizing Data</vt:lpstr>
      <vt:lpstr>Training</vt:lpstr>
      <vt:lpstr>Direct Discovery</vt:lpstr>
      <vt:lpstr>Peer Review</vt:lpstr>
      <vt:lpstr>Ground Truthing</vt:lpstr>
      <vt:lpstr>Study Areas</vt:lpstr>
      <vt:lpstr>Conclusion</vt:lpstr>
      <vt:lpstr>Q&amp;A</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Archaeology.Geo-Wiki</dc:title>
  <dc:creator>Matthew</dc:creator>
  <cp:lastModifiedBy>king</cp:lastModifiedBy>
  <cp:revision>69</cp:revision>
  <dcterms:created xsi:type="dcterms:W3CDTF">2011-12-03T11:44:10Z</dcterms:created>
  <dcterms:modified xsi:type="dcterms:W3CDTF">2011-12-21T13:49:15Z</dcterms:modified>
</cp:coreProperties>
</file>