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5"/>
  </p:notesMasterIdLst>
  <p:sldIdLst>
    <p:sldId id="258" r:id="rId2"/>
    <p:sldId id="288" r:id="rId3"/>
    <p:sldId id="266" r:id="rId4"/>
    <p:sldId id="287" r:id="rId5"/>
    <p:sldId id="267" r:id="rId6"/>
    <p:sldId id="262" r:id="rId7"/>
    <p:sldId id="260" r:id="rId8"/>
    <p:sldId id="278" r:id="rId9"/>
    <p:sldId id="269" r:id="rId10"/>
    <p:sldId id="261" r:id="rId11"/>
    <p:sldId id="275" r:id="rId12"/>
    <p:sldId id="271" r:id="rId13"/>
    <p:sldId id="272" r:id="rId14"/>
    <p:sldId id="274" r:id="rId15"/>
    <p:sldId id="273" r:id="rId16"/>
    <p:sldId id="263" r:id="rId17"/>
    <p:sldId id="285" r:id="rId18"/>
    <p:sldId id="268" r:id="rId19"/>
    <p:sldId id="264" r:id="rId20"/>
    <p:sldId id="282" r:id="rId21"/>
    <p:sldId id="286" r:id="rId22"/>
    <p:sldId id="27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773" autoAdjust="0"/>
    <p:restoredTop sz="89892" autoAdjust="0"/>
  </p:normalViewPr>
  <p:slideViewPr>
    <p:cSldViewPr snapToGrid="0">
      <p:cViewPr varScale="1">
        <p:scale>
          <a:sx n="42" d="100"/>
          <a:sy n="42" d="100"/>
        </p:scale>
        <p:origin x="6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" y="235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2E3E6-27D5-46DC-8E9A-B4ACFC17C25D}" type="datetimeFigureOut">
              <a:rPr lang="en-US" smtClean="0"/>
              <a:t>12/18/2013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F46AF-0F6E-47E6-BEBE-F86CDF338D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8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335A1CC7-67C9-4E3E-9AF7-EDE69144E698}" type="slidenum">
              <a:rPr lang="en-US" alt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91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41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68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28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64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57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74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30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5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54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3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92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5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56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22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9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90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34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46AF-0F6E-47E6-BEBE-F86CDF338DE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8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5352-B633-41A3-A7F0-7E7237F09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0353-90E9-4E49-9E9D-17024DA375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7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0DECD-E9DC-4191-9F29-C32BBB2B92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76E58-7DB5-492D-8317-DB9D11819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8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4E339-C92C-42D0-B51E-14CF0F5FF6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4E650-B8A8-4B2A-B887-499BB96633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1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5B63-26CD-413E-8B45-E319C174EC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FC4F3-903B-41E9-BAA1-6764A213BD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5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0C60-2C10-49EE-BDD9-94F48B1C48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9CECC-A676-43D6-A011-70101CF55D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6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66074-38D4-4ED1-BA25-DA24266E8E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56407-24CB-40E5-BE6C-3CAF761223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9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3126-A112-47AF-8287-CFA021D74E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FBFC-55F3-4800-A247-BD02D5B26D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6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AE8EA-0EC9-4F1F-B839-64637A9846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3352-F21B-44DF-A82C-90BB023EAF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7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58B51-2EEC-4D73-9980-87EDA0B2C1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3553-B307-4692-8656-363FC9535C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0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54C9-7A7F-483D-97FA-67AF05AD19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5E97-47C7-415A-AAA9-AE24F453FC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7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C461-D621-4353-8A6A-3512F9019F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491B1-AF94-4F3D-A95B-E9BB2EFAE0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3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75000"/>
                <a:alpha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9C4F54-C168-4D2E-9C92-9E0D70B0CF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68A6DF-C778-4FAC-8DEE-D279D79D86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31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16.jpe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6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Integrating &amp; Displaying a Launch Range Schedule System with GIS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Penn State University GEOG 596A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Alexander J Brown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Advisor: Jim Detwiler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9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4" name="Picture 22" descr="http://resources.esri.com/help/9.3/arcgisserver/apis/silverlight/help/standard_templa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43" y="4895426"/>
            <a:ext cx="1934864" cy="105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74" y="1078903"/>
            <a:ext cx="8229600" cy="4525963"/>
          </a:xfrm>
        </p:spPr>
        <p:txBody>
          <a:bodyPr/>
          <a:lstStyle/>
          <a:p>
            <a:r>
              <a:rPr lang="en-US" dirty="0" smtClean="0"/>
              <a:t>GIS Data </a:t>
            </a:r>
          </a:p>
          <a:p>
            <a:pPr lvl="1"/>
            <a:r>
              <a:rPr lang="en-US" dirty="0" smtClean="0"/>
              <a:t>Subset of Range Resources</a:t>
            </a:r>
          </a:p>
          <a:p>
            <a:pPr lvl="1"/>
            <a:r>
              <a:rPr lang="en-US" dirty="0" smtClean="0"/>
              <a:t>Compile from existing datasets or create new?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https://encrypted-tbn0.gstatic.com/images?q=tbn:ANd9GcQD0g4Te1zyzqYZvqqJzRmRW5FJ2gAjOSAR8ARe5k66iMc8uay-CuqLyGv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774" y="3160014"/>
            <a:ext cx="1981200" cy="66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514600" y="3380074"/>
            <a:ext cx="914400" cy="2792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8" name="Picture 6" descr="https://encrypted-tbn1.gstatic.com/images?q=tbn:ANd9GcQMeqDO4FoA4hA0_ANnbsqrUEOMfwZjpAqxzHuNbx3g4pMAdg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950" y="3016793"/>
            <a:ext cx="9715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67247" y="3057501"/>
            <a:ext cx="1149033" cy="847188"/>
            <a:chOff x="3651567" y="4334412"/>
            <a:chExt cx="1149033" cy="847188"/>
          </a:xfrm>
        </p:grpSpPr>
        <p:sp>
          <p:nvSpPr>
            <p:cNvPr id="6" name="Flowchart: Magnetic Disk 5"/>
            <p:cNvSpPr/>
            <p:nvPr/>
          </p:nvSpPr>
          <p:spPr>
            <a:xfrm>
              <a:off x="3699827" y="4334412"/>
              <a:ext cx="1052512" cy="847188"/>
            </a:xfrm>
            <a:prstGeom prst="flowChartMagneticDisk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1567" y="4576136"/>
              <a:ext cx="11490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ArcSDE</a:t>
              </a:r>
            </a:p>
            <a:p>
              <a:pPr algn="ctr"/>
              <a:r>
                <a:rPr lang="en-US" sz="1400" dirty="0" smtClean="0"/>
                <a:t>Geodatabase</a:t>
              </a:r>
              <a:endParaRPr lang="en-US" sz="1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47971" y="3041491"/>
            <a:ext cx="963896" cy="946853"/>
            <a:chOff x="6053751" y="3151385"/>
            <a:chExt cx="963896" cy="946853"/>
          </a:xfrm>
        </p:grpSpPr>
        <p:pic>
          <p:nvPicPr>
            <p:cNvPr id="8204" name="Picture 12" descr="https://encrypted-tbn2.gstatic.com/images?q=tbn:ANd9GcQxDv3Nj4yipLz3K0dR1-KPvlD6r0AGTabOAkCD29R_2uTCOdP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751" y="3151385"/>
              <a:ext cx="963896" cy="946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219019" y="3460941"/>
              <a:ext cx="543731" cy="36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/>
                <a:t>SQL</a:t>
              </a:r>
              <a:endParaRPr lang="en-US" sz="2500" b="1" dirty="0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4925054" y="3380074"/>
            <a:ext cx="914400" cy="2792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206" name="Picture 14" descr="http://mymarketing.ky/wp-content/uploads/2012/11/web_hosting_icon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9379" y="5078312"/>
            <a:ext cx="1400175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53151" y="6337099"/>
            <a:ext cx="117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ArcGIS Server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83165" y="3993464"/>
            <a:ext cx="759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ArcMap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238371" y="324254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27" name="Right Arrow 26"/>
          <p:cNvSpPr/>
          <p:nvPr/>
        </p:nvSpPr>
        <p:spPr>
          <a:xfrm rot="8700699">
            <a:off x="6636989" y="4783950"/>
            <a:ext cx="914400" cy="2792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 rot="16200000">
            <a:off x="7390771" y="3621988"/>
            <a:ext cx="457200" cy="1295400"/>
          </a:xfrm>
          <a:prstGeom prst="leftBrac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 rot="11717847">
            <a:off x="3862919" y="5553185"/>
            <a:ext cx="914400" cy="2792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" y="6363212"/>
            <a:ext cx="2072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Front End Intranet Viewer</a:t>
            </a:r>
            <a:endParaRPr lang="en-US" sz="1400" dirty="0"/>
          </a:p>
        </p:txBody>
      </p:sp>
      <p:pic>
        <p:nvPicPr>
          <p:cNvPr id="8212" name="Picture 20" descr="http://www.esri.com/news/arcuser/0311/graphics/5iveforflex_a_lg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134" y="5241845"/>
            <a:ext cx="1692604" cy="112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http://images.spatiallyadjusted.com/ags-jsv-sample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466" y="4225837"/>
            <a:ext cx="1961534" cy="96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8229600" cy="1905000"/>
          </a:xfrm>
        </p:spPr>
        <p:txBody>
          <a:bodyPr/>
          <a:lstStyle/>
          <a:p>
            <a:r>
              <a:rPr lang="en-US" dirty="0" smtClean="0"/>
              <a:t>Determines proper date &amp; time designations</a:t>
            </a:r>
          </a:p>
          <a:p>
            <a:r>
              <a:rPr lang="en-US" dirty="0" smtClean="0"/>
              <a:t>Regular Expressions = matching formats</a:t>
            </a:r>
          </a:p>
          <a:p>
            <a:pPr lvl="1"/>
            <a:r>
              <a:rPr lang="en-US" dirty="0" smtClean="0"/>
              <a:t>i.e. (r’\d{2}/\d{2}/\d{4}) =  (00/00/0000)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8" b="4133"/>
          <a:stretch/>
        </p:blipFill>
        <p:spPr bwMode="auto">
          <a:xfrm>
            <a:off x="142875" y="2882384"/>
            <a:ext cx="5671872" cy="350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562600" y="3048000"/>
            <a:ext cx="373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 re.match()</a:t>
            </a:r>
          </a:p>
          <a:p>
            <a:pPr lvl="1"/>
            <a:r>
              <a:rPr lang="en-US" dirty="0" smtClean="0"/>
              <a:t>\d = Decimal Digit</a:t>
            </a:r>
          </a:p>
          <a:p>
            <a:pPr lvl="2"/>
            <a:r>
              <a:rPr lang="en-US" dirty="0" smtClean="0"/>
              <a:t>0 to 9</a:t>
            </a:r>
          </a:p>
          <a:p>
            <a:pPr lvl="1"/>
            <a:r>
              <a:rPr lang="en-US" dirty="0" smtClean="0"/>
              <a:t>\s = Whitespace</a:t>
            </a:r>
          </a:p>
          <a:p>
            <a:pPr lvl="1"/>
            <a:r>
              <a:rPr lang="en-US" dirty="0" smtClean="0"/>
              <a:t>Returns properly formatted data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1999" y="6390452"/>
            <a:ext cx="4019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http://docs.python.org/2/library/re.html</a:t>
            </a:r>
          </a:p>
        </p:txBody>
      </p:sp>
    </p:spTree>
    <p:extLst>
      <p:ext uri="{BB962C8B-B14F-4D97-AF65-F5344CB8AC3E}">
        <p14:creationId xmlns:p14="http://schemas.microsoft.com/office/powerpoint/2010/main" val="9122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1066800"/>
            <a:ext cx="8442759" cy="533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Script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905000"/>
            <a:ext cx="8305800" cy="1143000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9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 smtClean="0"/>
              <a:t>Script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8" b="3226"/>
          <a:stretch/>
        </p:blipFill>
        <p:spPr bwMode="auto">
          <a:xfrm>
            <a:off x="304800" y="1089901"/>
            <a:ext cx="8382000" cy="533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541223"/>
            <a:ext cx="8229600" cy="1214153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550624"/>
            <a:ext cx="8229600" cy="990600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3755376"/>
            <a:ext cx="8229600" cy="26654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55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 smtClean="0"/>
              <a:t>Script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990600"/>
            <a:ext cx="5399835" cy="559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2199" y="2428873"/>
            <a:ext cx="6781801" cy="39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990600"/>
            <a:ext cx="7496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828800"/>
            <a:ext cx="3810000" cy="152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199" y="3181349"/>
            <a:ext cx="3810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1981200"/>
            <a:ext cx="3810000" cy="1524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43199" y="3333749"/>
            <a:ext cx="38100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2133600"/>
            <a:ext cx="3810000" cy="152400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43199" y="3600450"/>
            <a:ext cx="3810000" cy="152400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9059" y="1266823"/>
            <a:ext cx="4707673" cy="39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2400" y="3979890"/>
            <a:ext cx="5399835" cy="2605968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54833" y="2735705"/>
            <a:ext cx="374754" cy="127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5009214" y="3053933"/>
            <a:ext cx="374754" cy="127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254833" y="2958059"/>
            <a:ext cx="374754" cy="127416"/>
          </a:xfrm>
          <a:prstGeom prst="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5009214" y="3177914"/>
            <a:ext cx="374754" cy="127416"/>
          </a:xfrm>
          <a:prstGeom prst="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254833" y="3383403"/>
            <a:ext cx="374754" cy="127416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5009214" y="3318759"/>
            <a:ext cx="374754" cy="127416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254833" y="3499889"/>
            <a:ext cx="374754" cy="12741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5009214" y="4184440"/>
            <a:ext cx="374754" cy="12741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254833" y="3594512"/>
            <a:ext cx="374754" cy="12741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5009214" y="4325910"/>
            <a:ext cx="374754" cy="12741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52399" y="3674298"/>
            <a:ext cx="5399835" cy="183317"/>
          </a:xfrm>
          <a:prstGeom prst="rect">
            <a:avLst/>
          </a:prstGeom>
          <a:solidFill>
            <a:srgbClr val="45F0F9">
              <a:alpha val="13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5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7" grpId="0" animBg="1"/>
      <p:bldP spid="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704806" cy="4525963"/>
          </a:xfrm>
        </p:spPr>
        <p:txBody>
          <a:bodyPr/>
          <a:lstStyle/>
          <a:p>
            <a:r>
              <a:rPr lang="en-US" sz="3000" dirty="0"/>
              <a:t>ArcMap (Add Query Layer</a:t>
            </a:r>
            <a:r>
              <a:rPr lang="en-US" sz="3000" dirty="0" smtClean="0"/>
              <a:t>)</a:t>
            </a:r>
          </a:p>
          <a:p>
            <a:pPr lvl="1"/>
            <a:r>
              <a:rPr lang="en-US" sz="2600" dirty="0"/>
              <a:t>SQL Query from SDE </a:t>
            </a:r>
          </a:p>
          <a:p>
            <a:r>
              <a:rPr lang="en-US" sz="3000" dirty="0" smtClean="0"/>
              <a:t>Data Storage Migration</a:t>
            </a:r>
          </a:p>
          <a:p>
            <a:pPr lvl="1"/>
            <a:r>
              <a:rPr lang="en-US" sz="2600" dirty="0" smtClean="0"/>
              <a:t>SDE Binary to ST_Geometry</a:t>
            </a:r>
          </a:p>
          <a:p>
            <a:pPr lvl="2"/>
            <a:r>
              <a:rPr lang="en-US" sz="2200" dirty="0"/>
              <a:t>Shape.STArea</a:t>
            </a:r>
            <a:r>
              <a:rPr lang="en-US" sz="2200" dirty="0" smtClean="0"/>
              <a:t>()</a:t>
            </a:r>
          </a:p>
          <a:p>
            <a:pPr lvl="2"/>
            <a:r>
              <a:rPr lang="en-US" sz="2200" dirty="0" smtClean="0"/>
              <a:t>Shape.STLength()</a:t>
            </a:r>
          </a:p>
          <a:p>
            <a:pPr lvl="1"/>
            <a:endParaRPr lang="en-US" sz="2600" dirty="0"/>
          </a:p>
          <a:p>
            <a:endParaRPr lang="en-US" sz="3000" dirty="0" smtClean="0"/>
          </a:p>
          <a:p>
            <a:pPr lvl="1"/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224" y="1757362"/>
            <a:ext cx="3947098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" y="3810000"/>
            <a:ext cx="52387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SELECT </a:t>
            </a:r>
            <a:endParaRPr lang="en-US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/>
              <a:t>dbo.rsrce_events.rsource_ID</a:t>
            </a:r>
            <a:r>
              <a:rPr lang="en-US" sz="1200" dirty="0"/>
              <a:t>,  dbo.rsrce_events.author,  dbo.rsrce_events.mission,  </a:t>
            </a:r>
          </a:p>
          <a:p>
            <a:r>
              <a:rPr lang="en-US" sz="1200" dirty="0"/>
              <a:t>dbo.rsrce_events.rsrc_desc </a:t>
            </a:r>
            <a:r>
              <a:rPr lang="en-US" sz="1200" dirty="0">
                <a:solidFill>
                  <a:srgbClr val="0070C0"/>
                </a:solidFill>
              </a:rPr>
              <a:t>AS</a:t>
            </a:r>
            <a:r>
              <a:rPr lang="en-US" sz="1200" dirty="0"/>
              <a:t> Title,  dbo.rsrce_events.category,  dbo.rsrce_events.start_date,</a:t>
            </a:r>
          </a:p>
          <a:p>
            <a:r>
              <a:rPr lang="en-US" sz="1200" dirty="0"/>
              <a:t>dbo.rsrce_events.end_date,  dbo.rsrce_events.E_link,  </a:t>
            </a:r>
            <a:endParaRPr lang="en-US" sz="1200" dirty="0" smtClean="0"/>
          </a:p>
          <a:p>
            <a:r>
              <a:rPr lang="en-US" sz="1200" dirty="0" smtClean="0"/>
              <a:t>dbo.rsrce_events.O_link</a:t>
            </a:r>
            <a:r>
              <a:rPr lang="en-US" sz="1200" dirty="0"/>
              <a:t>, </a:t>
            </a:r>
            <a:r>
              <a:rPr lang="en-US" sz="1200" dirty="0" smtClean="0"/>
              <a:t> dbo.rsrce_events.desc</a:t>
            </a:r>
            <a:r>
              <a:rPr lang="en-US" sz="1200" dirty="0"/>
              <a:t>_ </a:t>
            </a:r>
            <a:r>
              <a:rPr lang="en-US" sz="1200" dirty="0">
                <a:solidFill>
                  <a:srgbClr val="0070C0"/>
                </a:solidFill>
              </a:rPr>
              <a:t>AS</a:t>
            </a:r>
            <a:r>
              <a:rPr lang="en-US" sz="1200" dirty="0"/>
              <a:t> Description, dbo.resource.objectid, </a:t>
            </a:r>
            <a:r>
              <a:rPr lang="en-US" sz="1200" dirty="0" smtClean="0"/>
              <a:t>dbo.resource.shape</a:t>
            </a:r>
          </a:p>
          <a:p>
            <a:r>
              <a:rPr lang="en-US" sz="1200" dirty="0" smtClean="0"/>
              <a:t> 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FROM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dirty="0"/>
              <a:t>dbo.rsrce_events </a:t>
            </a:r>
            <a:r>
              <a:rPr lang="en-US" sz="1200" dirty="0">
                <a:solidFill>
                  <a:srgbClr val="0070C0"/>
                </a:solidFill>
              </a:rPr>
              <a:t>INNER JOIN </a:t>
            </a:r>
            <a:r>
              <a:rPr lang="en-US" sz="1200" dirty="0"/>
              <a:t>dbo.resource </a:t>
            </a:r>
            <a:r>
              <a:rPr lang="en-US" sz="1200" dirty="0">
                <a:solidFill>
                  <a:srgbClr val="0070C0"/>
                </a:solidFill>
              </a:rPr>
              <a:t>ON</a:t>
            </a:r>
            <a:r>
              <a:rPr lang="en-US" sz="1200" dirty="0"/>
              <a:t> dbo.resource.resource_id = dbo.rsrce_events.rsource_id </a:t>
            </a:r>
          </a:p>
          <a:p>
            <a:endParaRPr lang="en-US" sz="1200" dirty="0" smtClean="0"/>
          </a:p>
          <a:p>
            <a:r>
              <a:rPr lang="en-US" sz="1200" dirty="0" smtClean="0">
                <a:solidFill>
                  <a:srgbClr val="0070C0"/>
                </a:solidFill>
              </a:rPr>
              <a:t>WHERE </a:t>
            </a:r>
            <a:r>
              <a:rPr lang="en-US" sz="1200" dirty="0">
                <a:solidFill>
                  <a:srgbClr val="0070C0"/>
                </a:solidFill>
              </a:rPr>
              <a:t>CAST</a:t>
            </a:r>
            <a:r>
              <a:rPr lang="en-US" sz="1200" dirty="0"/>
              <a:t>(dbo.rsrce_events.start_date </a:t>
            </a:r>
            <a:r>
              <a:rPr lang="en-US" sz="1200" dirty="0">
                <a:solidFill>
                  <a:srgbClr val="0070C0"/>
                </a:solidFill>
              </a:rPr>
              <a:t>AS DATE</a:t>
            </a:r>
            <a:r>
              <a:rPr lang="en-US" sz="1200" dirty="0"/>
              <a:t>) = </a:t>
            </a:r>
            <a:r>
              <a:rPr lang="en-US" sz="1200" dirty="0">
                <a:solidFill>
                  <a:srgbClr val="0070C0"/>
                </a:solidFill>
              </a:rPr>
              <a:t>CAST</a:t>
            </a:r>
            <a:r>
              <a:rPr lang="en-US" sz="1200" dirty="0"/>
              <a:t>(</a:t>
            </a:r>
            <a:r>
              <a:rPr lang="en-US" sz="1200" dirty="0">
                <a:solidFill>
                  <a:srgbClr val="0070C0"/>
                </a:solidFill>
              </a:rPr>
              <a:t>GETDATE</a:t>
            </a:r>
            <a:r>
              <a:rPr lang="en-US" sz="1200" dirty="0"/>
              <a:t>() </a:t>
            </a:r>
            <a:r>
              <a:rPr lang="en-US" sz="1200" dirty="0">
                <a:solidFill>
                  <a:srgbClr val="0070C0"/>
                </a:solidFill>
              </a:rPr>
              <a:t>AS DATE</a:t>
            </a:r>
            <a:r>
              <a:rPr lang="en-US" sz="12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8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 to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36643"/>
            <a:ext cx="8229600" cy="4525963"/>
          </a:xfrm>
        </p:spPr>
        <p:txBody>
          <a:bodyPr/>
          <a:lstStyle/>
          <a:p>
            <a:r>
              <a:rPr lang="en-US" dirty="0" smtClean="0"/>
              <a:t>ArcMap =&gt; ArcGIS Server</a:t>
            </a:r>
          </a:p>
          <a:p>
            <a:pPr lvl="1"/>
            <a:r>
              <a:rPr lang="en-US" dirty="0" smtClean="0"/>
              <a:t>Map Service</a:t>
            </a:r>
          </a:p>
          <a:p>
            <a:r>
              <a:rPr lang="en-US" dirty="0" smtClean="0"/>
              <a:t>REST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3581400"/>
            <a:ext cx="3397624" cy="257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9768" y="1918887"/>
            <a:ext cx="4038600" cy="4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5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0118" y="2023324"/>
            <a:ext cx="5592195" cy="434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55981" y="4323798"/>
            <a:ext cx="4406747" cy="165253"/>
          </a:xfrm>
          <a:prstGeom prst="rect">
            <a:avLst/>
          </a:prstGeom>
          <a:solidFill>
            <a:srgbClr val="45F0F9">
              <a:alpha val="30000"/>
            </a:srgbClr>
          </a:solidFill>
          <a:ln>
            <a:solidFill>
              <a:srgbClr val="45F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55981" y="5258396"/>
            <a:ext cx="4406747" cy="1043253"/>
          </a:xfrm>
          <a:prstGeom prst="rect">
            <a:avLst/>
          </a:prstGeom>
          <a:solidFill>
            <a:srgbClr val="45F0F9">
              <a:alpha val="30000"/>
            </a:srgbClr>
          </a:solidFill>
          <a:ln>
            <a:solidFill>
              <a:srgbClr val="45F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31" y="1181100"/>
            <a:ext cx="8229600" cy="4525963"/>
          </a:xfrm>
        </p:spPr>
        <p:txBody>
          <a:bodyPr/>
          <a:lstStyle/>
          <a:p>
            <a:r>
              <a:rPr lang="en-US" dirty="0" smtClean="0"/>
              <a:t>Antares Orbital Launch – Flight Simulation Event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64" y="2229202"/>
            <a:ext cx="8653463" cy="20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7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Example – Web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143000"/>
            <a:ext cx="882243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79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1351388"/>
            <a:ext cx="8229600" cy="4525963"/>
          </a:xfrm>
        </p:spPr>
        <p:txBody>
          <a:bodyPr/>
          <a:lstStyle/>
          <a:p>
            <a:r>
              <a:rPr lang="en-US" dirty="0" smtClean="0"/>
              <a:t>Continue GIS Data Development</a:t>
            </a:r>
          </a:p>
          <a:p>
            <a:r>
              <a:rPr lang="en-US" dirty="0" smtClean="0"/>
              <a:t>Query Categories/Refinement</a:t>
            </a:r>
          </a:p>
          <a:p>
            <a:r>
              <a:rPr lang="en-US" dirty="0" smtClean="0"/>
              <a:t>Map Service Symbology</a:t>
            </a:r>
          </a:p>
          <a:p>
            <a:r>
              <a:rPr lang="en-US" dirty="0" smtClean="0"/>
              <a:t>Extend Python</a:t>
            </a:r>
          </a:p>
          <a:p>
            <a:r>
              <a:rPr lang="en-US" dirty="0" smtClean="0"/>
              <a:t>Front-End Application Development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276" y="4659082"/>
            <a:ext cx="8591550" cy="8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2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153" y="1217202"/>
            <a:ext cx="8229600" cy="4525963"/>
          </a:xfrm>
        </p:spPr>
        <p:txBody>
          <a:bodyPr/>
          <a:lstStyle/>
          <a:p>
            <a:r>
              <a:rPr lang="en-US" dirty="0" smtClean="0"/>
              <a:t>Background	</a:t>
            </a:r>
          </a:p>
          <a:p>
            <a:r>
              <a:rPr lang="en-US" dirty="0"/>
              <a:t>Range </a:t>
            </a:r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ROMS &amp; Primary Keys</a:t>
            </a:r>
          </a:p>
          <a:p>
            <a:pPr lvl="1"/>
            <a:r>
              <a:rPr lang="en-US" dirty="0" smtClean="0"/>
              <a:t>RSS Feed</a:t>
            </a:r>
            <a:endParaRPr lang="en-US" dirty="0"/>
          </a:p>
          <a:p>
            <a:r>
              <a:rPr lang="en-US" dirty="0" smtClean="0"/>
              <a:t>Literature Review</a:t>
            </a:r>
          </a:p>
          <a:p>
            <a:r>
              <a:rPr lang="en-US" dirty="0" smtClean="0"/>
              <a:t>Development Methodology</a:t>
            </a:r>
          </a:p>
          <a:p>
            <a:r>
              <a:rPr lang="en-US" dirty="0" smtClean="0"/>
              <a:t>What’s next?</a:t>
            </a:r>
          </a:p>
          <a:p>
            <a:pPr lvl="1"/>
            <a:r>
              <a:rPr lang="en-US" dirty="0" smtClean="0"/>
              <a:t>Proposed Workflow &amp; Timeline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2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4" name="Picture 22" descr="http://resources.esri.com/help/9.3/arcgisserver/apis/silverlight/help/standard_templa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536" y="3733072"/>
            <a:ext cx="2400225" cy="13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Workflow</a:t>
            </a:r>
            <a:endParaRPr lang="en-US" dirty="0"/>
          </a:p>
        </p:txBody>
      </p:sp>
      <p:pic>
        <p:nvPicPr>
          <p:cNvPr id="8194" name="Picture 2" descr="https://encrypted-tbn0.gstatic.com/images?q=tbn:ANd9GcQD0g4Te1zyzqYZvqqJzRmRW5FJ2gAjOSAR8ARe5k66iMc8uay-CuqLyGv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911" y="1395892"/>
            <a:ext cx="1981200" cy="66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144967" y="4279571"/>
            <a:ext cx="1944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Clear Server REST Cache</a:t>
            </a:r>
            <a:endParaRPr lang="en-US" sz="1400" dirty="0"/>
          </a:p>
        </p:txBody>
      </p:sp>
      <p:sp>
        <p:nvSpPr>
          <p:cNvPr id="27" name="Right Arrow 26"/>
          <p:cNvSpPr/>
          <p:nvPr/>
        </p:nvSpPr>
        <p:spPr>
          <a:xfrm rot="5400000">
            <a:off x="6802225" y="2465501"/>
            <a:ext cx="914400" cy="2792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 rot="16200000">
            <a:off x="6891194" y="4220971"/>
            <a:ext cx="457200" cy="1295400"/>
          </a:xfrm>
          <a:prstGeom prst="leftBrac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 rot="10800000">
            <a:off x="4758052" y="5310513"/>
            <a:ext cx="2005915" cy="2792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7952" y="6158234"/>
            <a:ext cx="336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Updates Reflected on Front End Application</a:t>
            </a:r>
            <a:endParaRPr lang="en-US" sz="1400" dirty="0"/>
          </a:p>
        </p:txBody>
      </p:sp>
      <p:pic>
        <p:nvPicPr>
          <p:cNvPr id="8212" name="Picture 20" descr="http://www.esri.com/news/arcuser/0311/graphics/5iveforflex_a_l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1417" y="4021642"/>
            <a:ext cx="2246681" cy="148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http://images.spatiallyadjusted.com/ags-jsv-sampl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273" y="4687560"/>
            <a:ext cx="2542664" cy="124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mycentraladmin.files.wordpress.com/2011/07/task-scheduler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771" y="1199850"/>
            <a:ext cx="2192343" cy="15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1.bp.blogspot.com/-8aDFU08-rAc/TgiCKMm5TpI/AAAAAAAAACE/MAwDGyyuqvc/s1600/bat-file-icon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484" y="1213720"/>
            <a:ext cx="1337641" cy="133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2812539" y="1868670"/>
            <a:ext cx="914400" cy="2792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8132" y="1574764"/>
            <a:ext cx="825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Executes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01515" y="2761762"/>
            <a:ext cx="1262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Task Scheduler</a:t>
            </a:r>
            <a:endParaRPr lang="en-US" sz="1400" dirty="0"/>
          </a:p>
        </p:txBody>
      </p:sp>
      <p:pic>
        <p:nvPicPr>
          <p:cNvPr id="11270" name="Picture 6" descr="http://resources.esri.com/help/9.3/arcgisserver/apis/rest/images/admin-cache-opt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14" y="3291860"/>
            <a:ext cx="1585714" cy="9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ight Arrow 33"/>
          <p:cNvSpPr/>
          <p:nvPr/>
        </p:nvSpPr>
        <p:spPr>
          <a:xfrm>
            <a:off x="5466789" y="1603280"/>
            <a:ext cx="628021" cy="2792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72" name="Picture 8" descr="http://www.fileinfo.com/images/icons/files/128/msd-634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4575" y="306953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175060" y="4278452"/>
            <a:ext cx="171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Restart Map Services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802067" y="349388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950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921" y="937470"/>
            <a:ext cx="8229600" cy="5815668"/>
          </a:xfrm>
        </p:spPr>
        <p:txBody>
          <a:bodyPr/>
          <a:lstStyle/>
          <a:p>
            <a:r>
              <a:rPr lang="en-US" sz="2400" dirty="0" smtClean="0"/>
              <a:t>December </a:t>
            </a:r>
          </a:p>
          <a:p>
            <a:pPr lvl="1"/>
            <a:r>
              <a:rPr lang="en-US" sz="2000" dirty="0" smtClean="0"/>
              <a:t>Finish GIS Data Development</a:t>
            </a:r>
          </a:p>
          <a:p>
            <a:pPr lvl="1"/>
            <a:r>
              <a:rPr lang="en-US" sz="2000" dirty="0" smtClean="0"/>
              <a:t>Extend Python Scripts</a:t>
            </a:r>
          </a:p>
          <a:p>
            <a:r>
              <a:rPr lang="en-US" sz="2400" dirty="0" smtClean="0"/>
              <a:t>January</a:t>
            </a:r>
          </a:p>
          <a:p>
            <a:pPr lvl="1"/>
            <a:r>
              <a:rPr lang="en-US" sz="2000" dirty="0" smtClean="0"/>
              <a:t>Application Development</a:t>
            </a:r>
          </a:p>
          <a:p>
            <a:pPr lvl="1"/>
            <a:r>
              <a:rPr lang="en-US" sz="2000" dirty="0" smtClean="0"/>
              <a:t>Finish Query Categories</a:t>
            </a:r>
          </a:p>
          <a:p>
            <a:pPr lvl="1"/>
            <a:r>
              <a:rPr lang="en-US" sz="2000" dirty="0" smtClean="0"/>
              <a:t>Map Symbology</a:t>
            </a:r>
          </a:p>
          <a:p>
            <a:r>
              <a:rPr lang="en-US" sz="2400" dirty="0" smtClean="0"/>
              <a:t>February</a:t>
            </a:r>
          </a:p>
          <a:p>
            <a:pPr lvl="1"/>
            <a:r>
              <a:rPr lang="en-US" sz="2000" dirty="0" smtClean="0"/>
              <a:t>Finish Application Development</a:t>
            </a:r>
          </a:p>
          <a:p>
            <a:pPr lvl="1"/>
            <a:r>
              <a:rPr lang="en-US" sz="2000" dirty="0" smtClean="0"/>
              <a:t>Begin Finalizing Presentation</a:t>
            </a:r>
          </a:p>
          <a:p>
            <a:r>
              <a:rPr lang="en-US" sz="2400" dirty="0" smtClean="0"/>
              <a:t>March</a:t>
            </a:r>
          </a:p>
          <a:p>
            <a:pPr lvl="1"/>
            <a:r>
              <a:rPr lang="en-US" sz="2000" dirty="0" smtClean="0"/>
              <a:t>Finalize Presentation</a:t>
            </a:r>
          </a:p>
          <a:p>
            <a:pPr lvl="1"/>
            <a:r>
              <a:rPr lang="en-US" sz="2000" dirty="0" smtClean="0"/>
              <a:t>March 10-13: Presentation ESRI International Developer Summit </a:t>
            </a:r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Thanks to Jim Detwiler</a:t>
            </a:r>
          </a:p>
          <a:p>
            <a:r>
              <a:rPr lang="en-US" dirty="0" smtClean="0"/>
              <a:t>Penn State University MGIS Program</a:t>
            </a:r>
          </a:p>
          <a:p>
            <a:r>
              <a:rPr lang="en-US" dirty="0" smtClean="0"/>
              <a:t>NASA WFF </a:t>
            </a:r>
          </a:p>
          <a:p>
            <a:pPr lvl="1"/>
            <a:r>
              <a:rPr lang="en-US" dirty="0" smtClean="0"/>
              <a:t>Range and Mission Management Office</a:t>
            </a:r>
          </a:p>
          <a:p>
            <a:pPr lvl="1"/>
            <a:r>
              <a:rPr lang="en-US" dirty="0"/>
              <a:t>Applied Engineering and Technology Directorate</a:t>
            </a:r>
            <a:endParaRPr lang="en-US" dirty="0" smtClean="0"/>
          </a:p>
          <a:p>
            <a:pPr lvl="1"/>
            <a:r>
              <a:rPr lang="en-US" dirty="0" smtClean="0"/>
              <a:t>Facilities Management Branch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0517"/>
            <a:ext cx="9144000" cy="5787483"/>
          </a:xfrm>
        </p:spPr>
        <p:txBody>
          <a:bodyPr/>
          <a:lstStyle/>
          <a:p>
            <a:r>
              <a:rPr lang="en-US" sz="1500" dirty="0" smtClean="0"/>
              <a:t>Bansal</a:t>
            </a:r>
            <a:r>
              <a:rPr lang="en-US" sz="1500" dirty="0"/>
              <a:t>, V. K. (2011). Use of GIS and Topology in the Identification and Resolution of Space Conflicts. </a:t>
            </a:r>
            <a:r>
              <a:rPr lang="en-US" sz="1500" i="1" dirty="0"/>
              <a:t>Journal of </a:t>
            </a:r>
            <a:r>
              <a:rPr lang="en-US" sz="1500" i="1" dirty="0" smtClean="0"/>
              <a:t>Computing </a:t>
            </a:r>
            <a:r>
              <a:rPr lang="en-US" sz="1500" i="1" dirty="0"/>
              <a:t>in Civil Engineering, 25</a:t>
            </a:r>
            <a:r>
              <a:rPr lang="en-US" sz="1500" dirty="0"/>
              <a:t>(2)</a:t>
            </a:r>
            <a:r>
              <a:rPr lang="en-US" sz="1500" i="1" dirty="0"/>
              <a:t>, </a:t>
            </a:r>
            <a:r>
              <a:rPr lang="en-US" sz="1500" dirty="0"/>
              <a:t>159-171. </a:t>
            </a:r>
            <a:r>
              <a:rPr lang="en-US" sz="1500" dirty="0" smtClean="0"/>
              <a:t>http</a:t>
            </a:r>
            <a:r>
              <a:rPr lang="en-US" sz="1500" dirty="0"/>
              <a:t>://dx.doi.org/10.1061/(ASCE)CP.1943-5487.0000075 </a:t>
            </a:r>
          </a:p>
          <a:p>
            <a:r>
              <a:rPr lang="en-US" sz="1500" dirty="0"/>
              <a:t>Bansal, V.K., &amp; Pal, M. (2007). Geographic Information Systems in Evaluation and Visualization of Construction </a:t>
            </a:r>
            <a:r>
              <a:rPr lang="en-US" sz="1500" dirty="0" smtClean="0"/>
              <a:t>Schedule</a:t>
            </a:r>
            <a:r>
              <a:rPr lang="en-US" sz="1500" dirty="0"/>
              <a:t>. </a:t>
            </a:r>
            <a:r>
              <a:rPr lang="en-US" sz="1500" i="1" dirty="0"/>
              <a:t>2007 ESRI Asia-Pacific User Conference, </a:t>
            </a:r>
            <a:r>
              <a:rPr lang="en-US" sz="1500" dirty="0"/>
              <a:t>1-10. Retrieved from </a:t>
            </a:r>
            <a:r>
              <a:rPr lang="en-US" sz="1500" dirty="0" smtClean="0"/>
              <a:t>http</a:t>
            </a:r>
            <a:r>
              <a:rPr lang="en-US" sz="1500" dirty="0"/>
              <a:t>://</a:t>
            </a:r>
            <a:r>
              <a:rPr lang="en-US" sz="1500" dirty="0" smtClean="0"/>
              <a:t>arxiv.org/abs/0803.3515v1</a:t>
            </a:r>
          </a:p>
          <a:p>
            <a:r>
              <a:rPr lang="en-US" sz="1600" dirty="0"/>
              <a:t>Dobesova, Z. (2011). Programming language Python for data processing. Electrical and Control Engineering </a:t>
            </a:r>
            <a:r>
              <a:rPr lang="en-US" sz="1600" dirty="0" smtClean="0"/>
              <a:t>(</a:t>
            </a:r>
            <a:r>
              <a:rPr lang="en-US" sz="1600" dirty="0"/>
              <a:t>ICECE), 2011 International Conference, 4866-4869. doi: 10.1109/ICECENG.2011.6057428 </a:t>
            </a:r>
            <a:r>
              <a:rPr lang="en-US" sz="1500" dirty="0" smtClean="0"/>
              <a:t> </a:t>
            </a:r>
          </a:p>
          <a:p>
            <a:r>
              <a:rPr lang="en-US" sz="1500" dirty="0" smtClean="0"/>
              <a:t>ESRI. (2013, August 19). </a:t>
            </a:r>
            <a:r>
              <a:rPr lang="en-US" sz="1500" i="1" dirty="0" smtClean="0"/>
              <a:t>Data migration from one storage type to another</a:t>
            </a:r>
            <a:r>
              <a:rPr lang="en-US" sz="1500" dirty="0" smtClean="0"/>
              <a:t>. Retrieved from http</a:t>
            </a:r>
            <a:r>
              <a:rPr lang="en-US" sz="1500" dirty="0"/>
              <a:t>://help.arcgis.com/en/arcgisdesktop/10.0/help/index.html#//</a:t>
            </a:r>
            <a:r>
              <a:rPr lang="en-US" sz="1500" dirty="0" smtClean="0"/>
              <a:t>002n00000076000000</a:t>
            </a:r>
          </a:p>
          <a:p>
            <a:r>
              <a:rPr lang="en-US" sz="1500" dirty="0"/>
              <a:t>ESRI. (</a:t>
            </a:r>
            <a:r>
              <a:rPr lang="en-US" sz="1500" dirty="0" smtClean="0"/>
              <a:t>2012, </a:t>
            </a:r>
            <a:r>
              <a:rPr lang="en-US" sz="1500" dirty="0"/>
              <a:t>August </a:t>
            </a:r>
            <a:r>
              <a:rPr lang="en-US" sz="1500" dirty="0" smtClean="0"/>
              <a:t>2). </a:t>
            </a:r>
            <a:r>
              <a:rPr lang="en-US" sz="1500" i="1" dirty="0" smtClean="0"/>
              <a:t>What is a Query Layer?</a:t>
            </a:r>
            <a:r>
              <a:rPr lang="en-US" sz="1500" dirty="0" smtClean="0"/>
              <a:t>. </a:t>
            </a:r>
            <a:r>
              <a:rPr lang="en-US" sz="1500" dirty="0"/>
              <a:t>Retrieved from http://help.arcgis.com/en%20/arcgisdesktop/10.0/help/index.html#//</a:t>
            </a:r>
            <a:r>
              <a:rPr lang="en-US" sz="1500" dirty="0" smtClean="0"/>
              <a:t>00s50000000n000000</a:t>
            </a:r>
          </a:p>
          <a:p>
            <a:r>
              <a:rPr lang="en-US" sz="1600" dirty="0" smtClean="0"/>
              <a:t>Guler</a:t>
            </a:r>
            <a:r>
              <a:rPr lang="en-US" sz="1600" dirty="0"/>
              <a:t>, H., Akad, M., &amp; Ergun, M. (2004). Railway Asset Management System in Turkey: A GIS Application </a:t>
            </a:r>
            <a:r>
              <a:rPr lang="en-US" sz="1600" i="1" dirty="0" smtClean="0"/>
              <a:t>International </a:t>
            </a:r>
            <a:r>
              <a:rPr lang="en-US" sz="1600" i="1" dirty="0"/>
              <a:t>Federation of Surveyors – Working Week 2004, </a:t>
            </a:r>
            <a:r>
              <a:rPr lang="en-US" sz="1600" dirty="0"/>
              <a:t>1-11. Available from </a:t>
            </a:r>
            <a:r>
              <a:rPr lang="en-US" sz="1600" dirty="0" smtClean="0"/>
              <a:t>http</a:t>
            </a:r>
            <a:r>
              <a:rPr lang="en-US" sz="1600" dirty="0"/>
              <a:t>://www.fig.net/pub/athens/papers/ts20/ts20_3_guler_et_al.pdf </a:t>
            </a:r>
            <a:endParaRPr lang="en-US" sz="1500" dirty="0" smtClean="0"/>
          </a:p>
          <a:p>
            <a:r>
              <a:rPr lang="en-US" sz="1500" dirty="0"/>
              <a:t>Python Software Foundation. (2013, December 12).  </a:t>
            </a:r>
            <a:r>
              <a:rPr lang="en-US" sz="1500" i="1" dirty="0"/>
              <a:t>Regular Expression Operations</a:t>
            </a:r>
            <a:r>
              <a:rPr lang="en-US" sz="1500" dirty="0"/>
              <a:t>.  Retrieved from http://docs.python.org/2/library/re.html</a:t>
            </a:r>
          </a:p>
          <a:p>
            <a:r>
              <a:rPr lang="en-US" sz="1500" dirty="0"/>
              <a:t>MH Software Inc. (2013). </a:t>
            </a:r>
            <a:r>
              <a:rPr lang="en-US" sz="1500" i="1" dirty="0"/>
              <a:t>Connect Daily. </a:t>
            </a:r>
            <a:r>
              <a:rPr lang="en-US" sz="1500" dirty="0"/>
              <a:t>Retrieved from http://</a:t>
            </a:r>
            <a:r>
              <a:rPr lang="en-US" sz="1500" dirty="0" smtClean="0"/>
              <a:t>www.mhsoftware.com/connectdaily.htm</a:t>
            </a:r>
          </a:p>
          <a:p>
            <a:r>
              <a:rPr lang="en-US" sz="1600" dirty="0"/>
              <a:t>Newman, G., &amp; Reck, N. (2009). </a:t>
            </a:r>
            <a:r>
              <a:rPr lang="en-US" sz="1600" i="1" dirty="0"/>
              <a:t>GIS Application Support of Operations-Based Programs at NJ </a:t>
            </a:r>
            <a:r>
              <a:rPr lang="en-US" sz="1600" i="1" dirty="0" smtClean="0"/>
              <a:t>Transit </a:t>
            </a:r>
            <a:r>
              <a:rPr lang="en-US" sz="1600" dirty="0" smtClean="0"/>
              <a:t>[PowerPoint </a:t>
            </a:r>
            <a:r>
              <a:rPr lang="en-US" sz="1600" dirty="0"/>
              <a:t>slides]. Retrieved from http://www.transitgis.org/download/conference/2009- </a:t>
            </a:r>
            <a:r>
              <a:rPr lang="en-US" sz="1600" dirty="0" smtClean="0"/>
              <a:t>presentations/BAquila.pdf </a:t>
            </a:r>
            <a:endParaRPr lang="en-US" sz="1500" dirty="0"/>
          </a:p>
          <a:p>
            <a:r>
              <a:rPr lang="en-US" sz="1500" dirty="0" smtClean="0"/>
              <a:t>RSS Advisory Board (2009, March 30). </a:t>
            </a:r>
            <a:r>
              <a:rPr lang="en-US" sz="1500" i="1" dirty="0" smtClean="0"/>
              <a:t>RSS 2.0 Specification</a:t>
            </a:r>
            <a:r>
              <a:rPr lang="en-US" sz="1500" dirty="0" smtClean="0"/>
              <a:t>. </a:t>
            </a:r>
            <a:r>
              <a:rPr lang="en-US" sz="1500" dirty="0"/>
              <a:t>Retrieved </a:t>
            </a:r>
            <a:r>
              <a:rPr lang="en-US" sz="1500" dirty="0" smtClean="0"/>
              <a:t>from http</a:t>
            </a:r>
            <a:r>
              <a:rPr lang="en-US" sz="1500" dirty="0"/>
              <a:t>://www.rssboard.org/rss-specification</a:t>
            </a:r>
          </a:p>
        </p:txBody>
      </p:sp>
    </p:spTree>
    <p:extLst>
      <p:ext uri="{BB962C8B-B14F-4D97-AF65-F5344CB8AC3E}">
        <p14:creationId xmlns:p14="http://schemas.microsoft.com/office/powerpoint/2010/main" val="128020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1198756"/>
            <a:ext cx="8229600" cy="4525963"/>
          </a:xfrm>
        </p:spPr>
        <p:txBody>
          <a:bodyPr/>
          <a:lstStyle/>
          <a:p>
            <a:r>
              <a:rPr lang="en-US" dirty="0" smtClean="0"/>
              <a:t>Launch Range</a:t>
            </a:r>
          </a:p>
          <a:p>
            <a:pPr lvl="1"/>
            <a:r>
              <a:rPr lang="en-US" dirty="0" smtClean="0"/>
              <a:t>NASA Wallops Flight Facility (WFF)</a:t>
            </a:r>
          </a:p>
          <a:p>
            <a:pPr lvl="1"/>
            <a:r>
              <a:rPr lang="en-US" dirty="0" smtClean="0"/>
              <a:t>WFF Missions</a:t>
            </a:r>
          </a:p>
          <a:p>
            <a:pPr lvl="1"/>
            <a:r>
              <a:rPr lang="en-US" dirty="0" smtClean="0"/>
              <a:t>Test Director</a:t>
            </a:r>
          </a:p>
          <a:p>
            <a:r>
              <a:rPr lang="en-US" dirty="0" smtClean="0"/>
              <a:t>GIS System</a:t>
            </a:r>
          </a:p>
          <a:p>
            <a:pPr lvl="1"/>
            <a:r>
              <a:rPr lang="en-US" dirty="0" smtClean="0"/>
              <a:t>Spatial Services</a:t>
            </a:r>
          </a:p>
          <a:p>
            <a:pPr lvl="1"/>
            <a:r>
              <a:rPr lang="en-US" dirty="0" smtClean="0"/>
              <a:t>ArcGIS Server</a:t>
            </a:r>
          </a:p>
          <a:p>
            <a:pPr lvl="1"/>
            <a:r>
              <a:rPr lang="en-US" dirty="0" smtClean="0"/>
              <a:t>DBMS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957764" y="3144371"/>
            <a:ext cx="2819875" cy="3444112"/>
            <a:chOff x="5979595" y="3365267"/>
            <a:chExt cx="2819875" cy="3444112"/>
          </a:xfrm>
        </p:grpSpPr>
        <p:pic>
          <p:nvPicPr>
            <p:cNvPr id="1026" name="Picture 2" descr="http://webhelp.esri.com/arcgisserver/9.3/java/deployment_smal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649" y="3365267"/>
              <a:ext cx="2184851" cy="3108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979595" y="6440047"/>
              <a:ext cx="2819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Single Machine Deployment</a:t>
              </a:r>
              <a:endParaRPr lang="en-US" dirty="0"/>
            </a:p>
          </p:txBody>
        </p:sp>
      </p:grpSp>
      <p:pic>
        <p:nvPicPr>
          <p:cNvPr id="8" name="Picture 4" descr="Wallop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592" y="2308241"/>
            <a:ext cx="5158551" cy="445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encrypted-tbn2.gstatic.com/images?q=tbn:ANd9GcSK8-BkBS0uOjhaXBuOfAtsjRbCa8iLpI6_-ewqGjvm8q0Y4Cwz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355" y="4914017"/>
            <a:ext cx="2273846" cy="68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450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6100" y="145896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Range Space Management “Rspace”</a:t>
            </a:r>
          </a:p>
          <a:p>
            <a:pPr lvl="2"/>
            <a:r>
              <a:rPr lang="en-US" dirty="0" smtClean="0"/>
              <a:t>Joint Project scheduled for 2014</a:t>
            </a:r>
          </a:p>
          <a:p>
            <a:pPr lvl="2"/>
            <a:r>
              <a:rPr lang="en-US" dirty="0" smtClean="0"/>
              <a:t>Various Directorates</a:t>
            </a:r>
          </a:p>
          <a:p>
            <a:pPr lvl="3"/>
            <a:r>
              <a:rPr lang="en-US" sz="2200" u="sng" dirty="0"/>
              <a:t>Phase 1</a:t>
            </a:r>
            <a:r>
              <a:rPr lang="en-US" sz="2200" dirty="0"/>
              <a:t>: Integrate scheduled resource information from Range Schedule and display in rSpace</a:t>
            </a:r>
            <a:r>
              <a:rPr lang="en-US" sz="2200" dirty="0" smtClean="0"/>
              <a:t>.</a:t>
            </a:r>
          </a:p>
          <a:p>
            <a:pPr marL="1371600" lvl="3" indent="0">
              <a:buNone/>
            </a:pPr>
            <a:endParaRPr lang="en-US" sz="2200" dirty="0" smtClean="0"/>
          </a:p>
          <a:p>
            <a:pPr lvl="1"/>
            <a:r>
              <a:rPr lang="en-US" sz="3200" u="sng" dirty="0"/>
              <a:t>Project Goal</a:t>
            </a:r>
            <a:r>
              <a:rPr lang="en-US" sz="3200" dirty="0"/>
              <a:t>: Integrate scheduled resource information from the Range Schedule and display in an intranet GIS </a:t>
            </a:r>
            <a:r>
              <a:rPr lang="en-US" sz="3200" dirty="0" smtClean="0"/>
              <a:t>application</a:t>
            </a:r>
            <a:endParaRPr lang="en-US" sz="3000" dirty="0"/>
          </a:p>
          <a:p>
            <a:pPr marL="1371600" lvl="3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953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4" y="1102490"/>
            <a:ext cx="8229600" cy="4525963"/>
          </a:xfrm>
        </p:spPr>
        <p:txBody>
          <a:bodyPr/>
          <a:lstStyle/>
          <a:p>
            <a:r>
              <a:rPr lang="en-US" dirty="0" smtClean="0"/>
              <a:t>Connect Daily Software</a:t>
            </a:r>
          </a:p>
          <a:p>
            <a:pPr lvl="1"/>
            <a:r>
              <a:rPr lang="en-US" dirty="0" smtClean="0"/>
              <a:t>MH Software Inc.</a:t>
            </a:r>
          </a:p>
          <a:p>
            <a:pPr lvl="1"/>
            <a:r>
              <a:rPr lang="en-US" dirty="0" smtClean="0"/>
              <a:t>Events/Resources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6693" y="2732757"/>
            <a:ext cx="6173932" cy="368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52968" y="2646346"/>
            <a:ext cx="4967540" cy="386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4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Asset/Resource?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95" y="1390828"/>
            <a:ext cx="5579102" cy="2221530"/>
          </a:xfrm>
        </p:spPr>
        <p:txBody>
          <a:bodyPr/>
          <a:lstStyle/>
          <a:p>
            <a:r>
              <a:rPr lang="en-US" dirty="0" smtClean="0"/>
              <a:t>What are they?</a:t>
            </a:r>
          </a:p>
          <a:p>
            <a:r>
              <a:rPr lang="en-US" dirty="0" smtClean="0"/>
              <a:t>Various Categories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284321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701" y="6243224"/>
            <a:ext cx="266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Payload Processing Facility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6748" y="5398955"/>
            <a:ext cx="4838300" cy="112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4072" y="6453117"/>
            <a:ext cx="148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 Launcher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339344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86902" y="3043001"/>
            <a:ext cx="219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Range Control Center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613" y="3025622"/>
            <a:ext cx="3221268" cy="202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36788" y="4682245"/>
            <a:ext cx="164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Tracking Radars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5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ROMS &amp; Primary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50502"/>
            <a:ext cx="3581400" cy="4525963"/>
          </a:xfrm>
        </p:spPr>
        <p:txBody>
          <a:bodyPr/>
          <a:lstStyle/>
          <a:p>
            <a:r>
              <a:rPr lang="en-US" dirty="0"/>
              <a:t>Resource master list</a:t>
            </a:r>
          </a:p>
          <a:p>
            <a:r>
              <a:rPr lang="en-US" dirty="0" smtClean="0"/>
              <a:t>Critical – Primary Keys</a:t>
            </a:r>
          </a:p>
          <a:p>
            <a:r>
              <a:rPr lang="en-US" dirty="0" smtClean="0"/>
              <a:t>Additional resources?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0" y="1066800"/>
            <a:ext cx="5266025" cy="509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1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 Feed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26" y="1097415"/>
            <a:ext cx="4411499" cy="4525963"/>
          </a:xfrm>
        </p:spPr>
        <p:txBody>
          <a:bodyPr/>
          <a:lstStyle/>
          <a:p>
            <a:r>
              <a:rPr lang="en-US" dirty="0" smtClean="0"/>
              <a:t>Export Options</a:t>
            </a:r>
          </a:p>
          <a:p>
            <a:pPr lvl="1"/>
            <a:r>
              <a:rPr lang="en-US" dirty="0" smtClean="0"/>
              <a:t>iCal</a:t>
            </a:r>
          </a:p>
          <a:p>
            <a:pPr lvl="1"/>
            <a:r>
              <a:rPr lang="en-US" dirty="0" smtClean="0"/>
              <a:t>RSS</a:t>
            </a:r>
          </a:p>
          <a:p>
            <a:pPr lvl="1"/>
            <a:r>
              <a:rPr lang="en-US" dirty="0" smtClean="0"/>
              <a:t>Pubdate method</a:t>
            </a:r>
          </a:p>
          <a:p>
            <a:pPr lvl="2"/>
            <a:r>
              <a:rPr lang="en-US" dirty="0" smtClean="0"/>
              <a:t>?pubdate=0</a:t>
            </a:r>
          </a:p>
          <a:p>
            <a:pPr lvl="2"/>
            <a:r>
              <a:rPr lang="en-US" dirty="0" smtClean="0"/>
              <a:t>?pubdate=1</a:t>
            </a:r>
          </a:p>
          <a:p>
            <a:r>
              <a:rPr lang="en-US" dirty="0" smtClean="0"/>
              <a:t>Accessibility</a:t>
            </a:r>
          </a:p>
          <a:p>
            <a:pPr lvl="1"/>
            <a:r>
              <a:rPr lang="en-US" dirty="0" smtClean="0"/>
              <a:t>URL Transformation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4774" y="1049790"/>
            <a:ext cx="5029201" cy="492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611023" y="6405466"/>
            <a:ext cx="8362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/>
              <a:t>http://calendar.yourhost.name/[your path/]rss/[by method]/[id].xml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3277" y="1071824"/>
            <a:ext cx="8556985" cy="5031552"/>
            <a:chOff x="386990" y="1049790"/>
            <a:chExt cx="8556985" cy="503155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90" y="1049790"/>
              <a:ext cx="8556985" cy="503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005070" y="3509961"/>
              <a:ext cx="3426246" cy="235774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3277" y="1071824"/>
            <a:ext cx="8556985" cy="5031552"/>
            <a:chOff x="3388169" y="1506684"/>
            <a:chExt cx="8556985" cy="5031552"/>
          </a:xfrm>
        </p:grpSpPr>
        <p:grpSp>
          <p:nvGrpSpPr>
            <p:cNvPr id="9" name="Group 8"/>
            <p:cNvGrpSpPr/>
            <p:nvPr/>
          </p:nvGrpSpPr>
          <p:grpSpPr>
            <a:xfrm>
              <a:off x="3388169" y="1506684"/>
              <a:ext cx="8556985" cy="5031552"/>
              <a:chOff x="-1734675" y="1558580"/>
              <a:chExt cx="8556985" cy="5031552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4675" y="1558580"/>
                <a:ext cx="8556985" cy="5031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-116757" y="3978503"/>
                <a:ext cx="3426246" cy="235774"/>
              </a:xfrm>
              <a:prstGeom prst="rect">
                <a:avLst/>
              </a:prstGeom>
              <a:solidFill>
                <a:srgbClr val="FF0000">
                  <a:alpha val="27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006087" y="4957138"/>
              <a:ext cx="4190932" cy="235774"/>
            </a:xfrm>
            <a:prstGeom prst="rect">
              <a:avLst/>
            </a:prstGeom>
            <a:solidFill>
              <a:srgbClr val="FFFF00">
                <a:alpha val="2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3662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Specific scenario?</a:t>
            </a:r>
          </a:p>
          <a:p>
            <a:r>
              <a:rPr lang="en-US" dirty="0" smtClean="0"/>
              <a:t>Asset Management</a:t>
            </a:r>
          </a:p>
          <a:p>
            <a:r>
              <a:rPr lang="en-US" dirty="0" smtClean="0"/>
              <a:t>Construction Schedule Planning</a:t>
            </a:r>
          </a:p>
          <a:p>
            <a:r>
              <a:rPr lang="en-US" dirty="0" smtClean="0"/>
              <a:t>Space </a:t>
            </a:r>
            <a:r>
              <a:rPr lang="en-US" dirty="0"/>
              <a:t>S</a:t>
            </a:r>
            <a:r>
              <a:rPr lang="en-US" dirty="0" smtClean="0"/>
              <a:t>cheduling</a:t>
            </a:r>
          </a:p>
          <a:p>
            <a:r>
              <a:rPr lang="en-US" dirty="0" smtClean="0"/>
              <a:t>Python</a:t>
            </a:r>
          </a:p>
          <a:p>
            <a:r>
              <a:rPr lang="en-US" dirty="0" smtClean="0"/>
              <a:t>ArcObjects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7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9.7|9.9|2.6|10|11.4|96.2|1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5.4|16.5|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48.4|0.6|24.6|1.5|1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14.6|2|0.7|7.2|1.8|4.4|2.4|5.2|11.4|77.3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1|6.8"/>
</p:tagLst>
</file>

<file path=ppt/theme/theme1.xml><?xml version="1.0" encoding="utf-8"?>
<a:theme xmlns:a="http://schemas.openxmlformats.org/drawingml/2006/main" name="1_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</TotalTime>
  <Words>764</Words>
  <Application>Microsoft Office PowerPoint</Application>
  <PresentationFormat>On-screen Show (4:3)</PresentationFormat>
  <Paragraphs>182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1_Office Theme</vt:lpstr>
      <vt:lpstr>Integrating &amp; Displaying a Launch Range Schedule System with GIS</vt:lpstr>
      <vt:lpstr>Agenda</vt:lpstr>
      <vt:lpstr>Background</vt:lpstr>
      <vt:lpstr>Project Background</vt:lpstr>
      <vt:lpstr>Range Schedule</vt:lpstr>
      <vt:lpstr>Asset/Resource?</vt:lpstr>
      <vt:lpstr>ROMS &amp; Primary Keys</vt:lpstr>
      <vt:lpstr>RSS Feed</vt:lpstr>
      <vt:lpstr>Literature Review</vt:lpstr>
      <vt:lpstr>Development Overview</vt:lpstr>
      <vt:lpstr>Python Function</vt:lpstr>
      <vt:lpstr>Python Script</vt:lpstr>
      <vt:lpstr>Python Script (cont.)</vt:lpstr>
      <vt:lpstr>Python Script (cont.)</vt:lpstr>
      <vt:lpstr>Query Layers</vt:lpstr>
      <vt:lpstr>Publish to the Web</vt:lpstr>
      <vt:lpstr>Event Example</vt:lpstr>
      <vt:lpstr>Event Example – Web Mapping</vt:lpstr>
      <vt:lpstr>What’s Next?</vt:lpstr>
      <vt:lpstr>Proposed Workflow</vt:lpstr>
      <vt:lpstr>Timeline</vt:lpstr>
      <vt:lpstr>Acknowledgements</vt:lpstr>
      <vt:lpstr>References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&amp; Displaying a Launch Range Schedule System with GIS</dc:title>
  <dc:creator>ajbrown5</dc:creator>
  <cp:lastModifiedBy>Beth King</cp:lastModifiedBy>
  <cp:revision>341</cp:revision>
  <dcterms:created xsi:type="dcterms:W3CDTF">2013-12-11T16:44:02Z</dcterms:created>
  <dcterms:modified xsi:type="dcterms:W3CDTF">2013-12-18T23:44:19Z</dcterms:modified>
</cp:coreProperties>
</file>