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3" r:id="rId3"/>
    <p:sldId id="274" r:id="rId4"/>
    <p:sldId id="280" r:id="rId5"/>
    <p:sldId id="281" r:id="rId6"/>
    <p:sldId id="272" r:id="rId7"/>
    <p:sldId id="267" r:id="rId8"/>
    <p:sldId id="268" r:id="rId9"/>
    <p:sldId id="269" r:id="rId10"/>
    <p:sldId id="270" r:id="rId11"/>
    <p:sldId id="260" r:id="rId12"/>
    <p:sldId id="261" r:id="rId13"/>
    <p:sldId id="275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B54885-6CFA-481F-965C-2DA05C70517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7E3D4C-8A93-4BBC-864F-0B8C3CBD7A6F}">
      <dgm:prSet phldrT="[Text]"/>
      <dgm:spPr/>
      <dgm:t>
        <a:bodyPr/>
        <a:lstStyle/>
        <a:p>
          <a:r>
            <a:rPr lang="en-US" dirty="0" smtClean="0"/>
            <a:t>Client Application</a:t>
          </a:r>
        </a:p>
        <a:p>
          <a:r>
            <a:rPr lang="en-US" dirty="0" smtClean="0"/>
            <a:t>(Web Browser)</a:t>
          </a:r>
          <a:endParaRPr lang="en-US" dirty="0"/>
        </a:p>
      </dgm:t>
    </dgm:pt>
    <dgm:pt modelId="{72B82517-EEFD-4AB0-A939-0ACEF957B133}" type="parTrans" cxnId="{725ABFBB-7BD0-4DDA-870E-228FDA98F3A2}">
      <dgm:prSet/>
      <dgm:spPr/>
      <dgm:t>
        <a:bodyPr/>
        <a:lstStyle/>
        <a:p>
          <a:endParaRPr lang="en-US"/>
        </a:p>
      </dgm:t>
    </dgm:pt>
    <dgm:pt modelId="{E9A6F8B9-9FB4-466E-A758-987E8F2C555D}" type="sibTrans" cxnId="{725ABFBB-7BD0-4DDA-870E-228FDA98F3A2}">
      <dgm:prSet/>
      <dgm:spPr/>
      <dgm:t>
        <a:bodyPr/>
        <a:lstStyle/>
        <a:p>
          <a:r>
            <a:rPr lang="en-US" dirty="0" smtClean="0"/>
            <a:t>Spatial </a:t>
          </a:r>
        </a:p>
        <a:p>
          <a:r>
            <a:rPr lang="en-US" dirty="0" smtClean="0"/>
            <a:t>Data  / Operations  </a:t>
          </a:r>
          <a:endParaRPr lang="en-US" dirty="0"/>
        </a:p>
      </dgm:t>
    </dgm:pt>
    <dgm:pt modelId="{A68C4869-E038-4855-8F07-55AB23D3C62C}">
      <dgm:prSet phldrT="[Text]"/>
      <dgm:spPr/>
      <dgm:t>
        <a:bodyPr/>
        <a:lstStyle/>
        <a:p>
          <a:r>
            <a:rPr lang="en-US" dirty="0" smtClean="0"/>
            <a:t>Mapping Server</a:t>
          </a:r>
        </a:p>
        <a:p>
          <a:r>
            <a:rPr lang="en-US" dirty="0" smtClean="0"/>
            <a:t>(ArcGIS Server)</a:t>
          </a:r>
          <a:endParaRPr lang="en-US" dirty="0"/>
        </a:p>
      </dgm:t>
    </dgm:pt>
    <dgm:pt modelId="{F9FB3FE5-4631-4220-AAFC-5AE592F6D5EA}" type="parTrans" cxnId="{79146377-C127-4D58-9278-E8AF16114F4D}">
      <dgm:prSet/>
      <dgm:spPr/>
      <dgm:t>
        <a:bodyPr/>
        <a:lstStyle/>
        <a:p>
          <a:endParaRPr lang="en-US"/>
        </a:p>
      </dgm:t>
    </dgm:pt>
    <dgm:pt modelId="{C09E5129-27D9-44C8-8417-CBEB8FF4C18D}" type="sibTrans" cxnId="{79146377-C127-4D58-9278-E8AF16114F4D}">
      <dgm:prSet/>
      <dgm:spPr>
        <a:noFill/>
      </dgm:spPr>
      <dgm:t>
        <a:bodyPr/>
        <a:lstStyle/>
        <a:p>
          <a:endParaRPr lang="en-US"/>
        </a:p>
      </dgm:t>
    </dgm:pt>
    <dgm:pt modelId="{6497E4CC-3677-451C-89E1-2F1FB7A43DF2}">
      <dgm:prSet phldrT="[Text]"/>
      <dgm:spPr/>
      <dgm:t>
        <a:bodyPr/>
        <a:lstStyle/>
        <a:p>
          <a:r>
            <a:rPr lang="en-US" dirty="0" smtClean="0"/>
            <a:t>Application Server</a:t>
          </a:r>
        </a:p>
        <a:p>
          <a:r>
            <a:rPr lang="en-US" dirty="0" smtClean="0"/>
            <a:t>(IIS / Apache)</a:t>
          </a:r>
        </a:p>
      </dgm:t>
    </dgm:pt>
    <dgm:pt modelId="{34D2C075-D477-4974-A5CB-68BF8DDEDE1D}" type="parTrans" cxnId="{B61183E8-F90E-444E-BAAA-D27299E0B88C}">
      <dgm:prSet/>
      <dgm:spPr/>
      <dgm:t>
        <a:bodyPr/>
        <a:lstStyle/>
        <a:p>
          <a:endParaRPr lang="en-US"/>
        </a:p>
      </dgm:t>
    </dgm:pt>
    <dgm:pt modelId="{19C26146-3E18-4679-BD1C-503AFD58BC68}" type="sibTrans" cxnId="{B61183E8-F90E-444E-BAAA-D27299E0B88C}">
      <dgm:prSet/>
      <dgm:spPr/>
      <dgm:t>
        <a:bodyPr/>
        <a:lstStyle/>
        <a:p>
          <a:r>
            <a:rPr lang="en-US" dirty="0" smtClean="0"/>
            <a:t>Flash / JS / HTML</a:t>
          </a:r>
          <a:endParaRPr lang="en-US" dirty="0"/>
        </a:p>
      </dgm:t>
    </dgm:pt>
    <dgm:pt modelId="{5C136A07-C304-44E5-8DC7-FC0D71E27056}" type="pres">
      <dgm:prSet presAssocID="{5AB54885-6CFA-481F-965C-2DA05C7051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CF00DA-4DAA-430E-9D1D-A10DD0D62855}" type="pres">
      <dgm:prSet presAssocID="{A07E3D4C-8A93-4BBC-864F-0B8C3CBD7A6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5CEB5-0F05-482B-BA6F-5416EF8F56F9}" type="pres">
      <dgm:prSet presAssocID="{E9A6F8B9-9FB4-466E-A758-987E8F2C555D}" presName="sibTrans" presStyleLbl="sibTrans2D1" presStyleIdx="0" presStyleCnt="3" custScaleX="164731" custScaleY="158790"/>
      <dgm:spPr/>
      <dgm:t>
        <a:bodyPr/>
        <a:lstStyle/>
        <a:p>
          <a:endParaRPr lang="en-US"/>
        </a:p>
      </dgm:t>
    </dgm:pt>
    <dgm:pt modelId="{09069DE2-B36F-4099-844E-1B1B0959B52B}" type="pres">
      <dgm:prSet presAssocID="{E9A6F8B9-9FB4-466E-A758-987E8F2C555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BCD61EA-C9B5-4930-A784-B356606EFBEC}" type="pres">
      <dgm:prSet presAssocID="{A68C4869-E038-4855-8F07-55AB23D3C62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4F844-A9BE-467B-9931-B7F2B700DE9E}" type="pres">
      <dgm:prSet presAssocID="{C09E5129-27D9-44C8-8417-CBEB8FF4C18D}" presName="sibTrans" presStyleLbl="sibTrans2D1" presStyleIdx="1" presStyleCnt="3" custLinFactY="100000" custLinFactNeighborX="31291" custLinFactNeighborY="163773"/>
      <dgm:spPr/>
      <dgm:t>
        <a:bodyPr/>
        <a:lstStyle/>
        <a:p>
          <a:endParaRPr lang="en-US"/>
        </a:p>
      </dgm:t>
    </dgm:pt>
    <dgm:pt modelId="{0EB3745B-72D5-41C1-989F-ED50727DD731}" type="pres">
      <dgm:prSet presAssocID="{C09E5129-27D9-44C8-8417-CBEB8FF4C18D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0220603-5887-4ABA-8C78-8B0CFA025596}" type="pres">
      <dgm:prSet presAssocID="{6497E4CC-3677-451C-89E1-2F1FB7A43DF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AF325-9F90-45CB-B597-397B5B08D0B6}" type="pres">
      <dgm:prSet presAssocID="{19C26146-3E18-4679-BD1C-503AFD58BC68}" presName="sibTrans" presStyleLbl="sibTrans2D1" presStyleIdx="2" presStyleCnt="3" custScaleX="161389" custScaleY="168750"/>
      <dgm:spPr/>
      <dgm:t>
        <a:bodyPr/>
        <a:lstStyle/>
        <a:p>
          <a:endParaRPr lang="en-US"/>
        </a:p>
      </dgm:t>
    </dgm:pt>
    <dgm:pt modelId="{D32E5904-E397-46F5-B56C-F128A15D4441}" type="pres">
      <dgm:prSet presAssocID="{19C26146-3E18-4679-BD1C-503AFD58BC68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F5D7A9D-F387-42C7-AC28-1341DE57DF39}" type="presOf" srcId="{19C26146-3E18-4679-BD1C-503AFD58BC68}" destId="{D32E5904-E397-46F5-B56C-F128A15D4441}" srcOrd="1" destOrd="0" presId="urn:microsoft.com/office/officeart/2005/8/layout/cycle7"/>
    <dgm:cxn modelId="{892608B5-1AD0-492F-BC78-F47789359C3C}" type="presOf" srcId="{E9A6F8B9-9FB4-466E-A758-987E8F2C555D}" destId="{2645CEB5-0F05-482B-BA6F-5416EF8F56F9}" srcOrd="0" destOrd="0" presId="urn:microsoft.com/office/officeart/2005/8/layout/cycle7"/>
    <dgm:cxn modelId="{F02D6D32-CE4F-4A12-A1B5-2A88C8744B16}" type="presOf" srcId="{A68C4869-E038-4855-8F07-55AB23D3C62C}" destId="{8BCD61EA-C9B5-4930-A784-B356606EFBEC}" srcOrd="0" destOrd="0" presId="urn:microsoft.com/office/officeart/2005/8/layout/cycle7"/>
    <dgm:cxn modelId="{EC8431D1-5C91-42BC-9A77-280F55377A0F}" type="presOf" srcId="{C09E5129-27D9-44C8-8417-CBEB8FF4C18D}" destId="{8AD4F844-A9BE-467B-9931-B7F2B700DE9E}" srcOrd="0" destOrd="0" presId="urn:microsoft.com/office/officeart/2005/8/layout/cycle7"/>
    <dgm:cxn modelId="{A41C3DA2-415F-460D-881E-1E765ACA8F13}" type="presOf" srcId="{A07E3D4C-8A93-4BBC-864F-0B8C3CBD7A6F}" destId="{83CF00DA-4DAA-430E-9D1D-A10DD0D62855}" srcOrd="0" destOrd="0" presId="urn:microsoft.com/office/officeart/2005/8/layout/cycle7"/>
    <dgm:cxn modelId="{8ACF20D2-99AB-4B50-B205-3B7CF1F35288}" type="presOf" srcId="{C09E5129-27D9-44C8-8417-CBEB8FF4C18D}" destId="{0EB3745B-72D5-41C1-989F-ED50727DD731}" srcOrd="1" destOrd="0" presId="urn:microsoft.com/office/officeart/2005/8/layout/cycle7"/>
    <dgm:cxn modelId="{9C6C3FDA-4877-4A6E-8221-E53D1EF1762C}" type="presOf" srcId="{5AB54885-6CFA-481F-965C-2DA05C70517A}" destId="{5C136A07-C304-44E5-8DC7-FC0D71E27056}" srcOrd="0" destOrd="0" presId="urn:microsoft.com/office/officeart/2005/8/layout/cycle7"/>
    <dgm:cxn modelId="{4E96ACB0-BC91-49BA-A155-9972709F0CAE}" type="presOf" srcId="{19C26146-3E18-4679-BD1C-503AFD58BC68}" destId="{237AF325-9F90-45CB-B597-397B5B08D0B6}" srcOrd="0" destOrd="0" presId="urn:microsoft.com/office/officeart/2005/8/layout/cycle7"/>
    <dgm:cxn modelId="{B61183E8-F90E-444E-BAAA-D27299E0B88C}" srcId="{5AB54885-6CFA-481F-965C-2DA05C70517A}" destId="{6497E4CC-3677-451C-89E1-2F1FB7A43DF2}" srcOrd="2" destOrd="0" parTransId="{34D2C075-D477-4974-A5CB-68BF8DDEDE1D}" sibTransId="{19C26146-3E18-4679-BD1C-503AFD58BC68}"/>
    <dgm:cxn modelId="{EA11CF0B-A643-4603-AE32-184133C7FD48}" type="presOf" srcId="{E9A6F8B9-9FB4-466E-A758-987E8F2C555D}" destId="{09069DE2-B36F-4099-844E-1B1B0959B52B}" srcOrd="1" destOrd="0" presId="urn:microsoft.com/office/officeart/2005/8/layout/cycle7"/>
    <dgm:cxn modelId="{725ABFBB-7BD0-4DDA-870E-228FDA98F3A2}" srcId="{5AB54885-6CFA-481F-965C-2DA05C70517A}" destId="{A07E3D4C-8A93-4BBC-864F-0B8C3CBD7A6F}" srcOrd="0" destOrd="0" parTransId="{72B82517-EEFD-4AB0-A939-0ACEF957B133}" sibTransId="{E9A6F8B9-9FB4-466E-A758-987E8F2C555D}"/>
    <dgm:cxn modelId="{79146377-C127-4D58-9278-E8AF16114F4D}" srcId="{5AB54885-6CFA-481F-965C-2DA05C70517A}" destId="{A68C4869-E038-4855-8F07-55AB23D3C62C}" srcOrd="1" destOrd="0" parTransId="{F9FB3FE5-4631-4220-AAFC-5AE592F6D5EA}" sibTransId="{C09E5129-27D9-44C8-8417-CBEB8FF4C18D}"/>
    <dgm:cxn modelId="{2520FE47-41F0-4D9E-88C4-8BFE7B432AEC}" type="presOf" srcId="{6497E4CC-3677-451C-89E1-2F1FB7A43DF2}" destId="{90220603-5887-4ABA-8C78-8B0CFA025596}" srcOrd="0" destOrd="0" presId="urn:microsoft.com/office/officeart/2005/8/layout/cycle7"/>
    <dgm:cxn modelId="{473C83C3-F7E0-41A7-A17F-501D4EA5AE39}" type="presParOf" srcId="{5C136A07-C304-44E5-8DC7-FC0D71E27056}" destId="{83CF00DA-4DAA-430E-9D1D-A10DD0D62855}" srcOrd="0" destOrd="0" presId="urn:microsoft.com/office/officeart/2005/8/layout/cycle7"/>
    <dgm:cxn modelId="{47BACD4F-802E-4DA2-92A2-A22C31D21B4D}" type="presParOf" srcId="{5C136A07-C304-44E5-8DC7-FC0D71E27056}" destId="{2645CEB5-0F05-482B-BA6F-5416EF8F56F9}" srcOrd="1" destOrd="0" presId="urn:microsoft.com/office/officeart/2005/8/layout/cycle7"/>
    <dgm:cxn modelId="{2B13B18C-0507-4043-BC74-73AC43C600C3}" type="presParOf" srcId="{2645CEB5-0F05-482B-BA6F-5416EF8F56F9}" destId="{09069DE2-B36F-4099-844E-1B1B0959B52B}" srcOrd="0" destOrd="0" presId="urn:microsoft.com/office/officeart/2005/8/layout/cycle7"/>
    <dgm:cxn modelId="{7E0C97B0-D282-4B49-BDDB-C66C110A88CA}" type="presParOf" srcId="{5C136A07-C304-44E5-8DC7-FC0D71E27056}" destId="{8BCD61EA-C9B5-4930-A784-B356606EFBEC}" srcOrd="2" destOrd="0" presId="urn:microsoft.com/office/officeart/2005/8/layout/cycle7"/>
    <dgm:cxn modelId="{2D655676-160D-4567-B59C-262BC83C1979}" type="presParOf" srcId="{5C136A07-C304-44E5-8DC7-FC0D71E27056}" destId="{8AD4F844-A9BE-467B-9931-B7F2B700DE9E}" srcOrd="3" destOrd="0" presId="urn:microsoft.com/office/officeart/2005/8/layout/cycle7"/>
    <dgm:cxn modelId="{88F18A87-348E-4E30-8044-B51C58F20215}" type="presParOf" srcId="{8AD4F844-A9BE-467B-9931-B7F2B700DE9E}" destId="{0EB3745B-72D5-41C1-989F-ED50727DD731}" srcOrd="0" destOrd="0" presId="urn:microsoft.com/office/officeart/2005/8/layout/cycle7"/>
    <dgm:cxn modelId="{567D8E7D-E596-46F6-9031-2291414DAAA7}" type="presParOf" srcId="{5C136A07-C304-44E5-8DC7-FC0D71E27056}" destId="{90220603-5887-4ABA-8C78-8B0CFA025596}" srcOrd="4" destOrd="0" presId="urn:microsoft.com/office/officeart/2005/8/layout/cycle7"/>
    <dgm:cxn modelId="{B2ADBD61-EDD8-460A-8059-152BDD5185F2}" type="presParOf" srcId="{5C136A07-C304-44E5-8DC7-FC0D71E27056}" destId="{237AF325-9F90-45CB-B597-397B5B08D0B6}" srcOrd="5" destOrd="0" presId="urn:microsoft.com/office/officeart/2005/8/layout/cycle7"/>
    <dgm:cxn modelId="{3B32D06F-80B1-4351-B894-7BAEA29E7789}" type="presParOf" srcId="{237AF325-9F90-45CB-B597-397B5B08D0B6}" destId="{D32E5904-E397-46F5-B56C-F128A15D444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F00DA-4DAA-430E-9D1D-A10DD0D62855}">
      <dsp:nvSpPr>
        <dsp:cNvPr id="0" name=""/>
        <dsp:cNvSpPr/>
      </dsp:nvSpPr>
      <dsp:spPr>
        <a:xfrm>
          <a:off x="2943448" y="1529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Client Application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(Web Browser)</a:t>
          </a:r>
          <a:endParaRPr lang="en-US" sz="2200" kern="1200" dirty="0"/>
        </a:p>
      </dsp:txBody>
      <dsp:txXfrm>
        <a:off x="2977756" y="35837"/>
        <a:ext cx="2274087" cy="1102735"/>
      </dsp:txXfrm>
    </dsp:sp>
    <dsp:sp modelId="{2645CEB5-0F05-482B-BA6F-5416EF8F56F9}">
      <dsp:nvSpPr>
        <dsp:cNvPr id="0" name=""/>
        <dsp:cNvSpPr/>
      </dsp:nvSpPr>
      <dsp:spPr>
        <a:xfrm rot="3600000">
          <a:off x="4075911" y="1937483"/>
          <a:ext cx="2012797" cy="65099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Spatial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Data  / Operations  </a:t>
          </a:r>
          <a:endParaRPr lang="en-US" sz="1100" kern="1200" dirty="0"/>
        </a:p>
      </dsp:txBody>
      <dsp:txXfrm>
        <a:off x="4271210" y="2067682"/>
        <a:ext cx="1622199" cy="390598"/>
      </dsp:txXfrm>
    </dsp:sp>
    <dsp:sp modelId="{8BCD61EA-C9B5-4930-A784-B356606EFBEC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Mapping Server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(ArcGIS Server)</a:t>
          </a:r>
          <a:endParaRPr lang="en-US" sz="2200" kern="1200" dirty="0"/>
        </a:p>
      </dsp:txBody>
      <dsp:txXfrm>
        <a:off x="4912776" y="3387390"/>
        <a:ext cx="2274087" cy="1102735"/>
      </dsp:txXfrm>
    </dsp:sp>
    <dsp:sp modelId="{8AD4F844-A9BE-467B-9931-B7F2B700DE9E}">
      <dsp:nvSpPr>
        <dsp:cNvPr id="0" name=""/>
        <dsp:cNvSpPr/>
      </dsp:nvSpPr>
      <dsp:spPr>
        <a:xfrm rot="10800000">
          <a:off x="3886200" y="4320976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4009192" y="4402971"/>
        <a:ext cx="975885" cy="245983"/>
      </dsp:txXfrm>
    </dsp:sp>
    <dsp:sp modelId="{90220603-5887-4ABA-8C78-8B0CFA025596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Application Server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(IIS / Apache)</a:t>
          </a:r>
        </a:p>
      </dsp:txBody>
      <dsp:txXfrm>
        <a:off x="1042736" y="3387390"/>
        <a:ext cx="2274087" cy="1102735"/>
      </dsp:txXfrm>
    </dsp:sp>
    <dsp:sp modelId="{237AF325-9F90-45CB-B597-397B5B08D0B6}">
      <dsp:nvSpPr>
        <dsp:cNvPr id="0" name=""/>
        <dsp:cNvSpPr/>
      </dsp:nvSpPr>
      <dsp:spPr>
        <a:xfrm rot="18000000">
          <a:off x="2161308" y="1917066"/>
          <a:ext cx="1971962" cy="69182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Flash / JS / HTML</a:t>
          </a:r>
          <a:endParaRPr lang="en-US" sz="1100" kern="1200" dirty="0"/>
        </a:p>
      </dsp:txBody>
      <dsp:txXfrm>
        <a:off x="2368857" y="2055432"/>
        <a:ext cx="1556864" cy="415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67EF-75E8-47BA-A7BF-37E6D33A6B94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D69A-738E-40C7-8823-AEF39B498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9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67EF-75E8-47BA-A7BF-37E6D33A6B94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D69A-738E-40C7-8823-AEF39B498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0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67EF-75E8-47BA-A7BF-37E6D33A6B94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D69A-738E-40C7-8823-AEF39B498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7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67EF-75E8-47BA-A7BF-37E6D33A6B94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D69A-738E-40C7-8823-AEF39B498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8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67EF-75E8-47BA-A7BF-37E6D33A6B94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D69A-738E-40C7-8823-AEF39B498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4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67EF-75E8-47BA-A7BF-37E6D33A6B94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D69A-738E-40C7-8823-AEF39B498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7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67EF-75E8-47BA-A7BF-37E6D33A6B94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D69A-738E-40C7-8823-AEF39B498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7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67EF-75E8-47BA-A7BF-37E6D33A6B94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D69A-738E-40C7-8823-AEF39B498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67EF-75E8-47BA-A7BF-37E6D33A6B94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D69A-738E-40C7-8823-AEF39B498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67EF-75E8-47BA-A7BF-37E6D33A6B94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D69A-738E-40C7-8823-AEF39B498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2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67EF-75E8-47BA-A7BF-37E6D33A6B94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D69A-738E-40C7-8823-AEF39B498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267EF-75E8-47BA-A7BF-37E6D33A6B94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D69A-738E-40C7-8823-AEF39B498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9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Productivity vs</a:t>
            </a:r>
            <a:r>
              <a:rPr lang="en-US" b="1" dirty="0" smtClean="0"/>
              <a:t>. Performance in </a:t>
            </a:r>
            <a:r>
              <a:rPr lang="en-US" b="1" dirty="0"/>
              <a:t>the Context of ArcGIS Server 10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Brendan Collins</a:t>
            </a:r>
          </a:p>
          <a:p>
            <a:r>
              <a:rPr lang="en-US" dirty="0" smtClean="0"/>
              <a:t>MGIS Capstone Project Presentation</a:t>
            </a:r>
          </a:p>
          <a:p>
            <a:r>
              <a:rPr lang="en-US" dirty="0" smtClean="0"/>
              <a:t>Advisor Prof. Frank </a:t>
            </a:r>
            <a:r>
              <a:rPr lang="en-US" dirty="0" err="1" smtClean="0"/>
              <a:t>Hardisty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7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Utility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KML HTTP Proxy</a:t>
            </a:r>
          </a:p>
          <a:p>
            <a:pPr lvl="1"/>
            <a:r>
              <a:rPr lang="en-US" dirty="0" smtClean="0"/>
              <a:t>Makes requests on behalf of client application</a:t>
            </a:r>
          </a:p>
          <a:p>
            <a:pPr lvl="1"/>
            <a:r>
              <a:rPr lang="en-US" dirty="0" smtClean="0"/>
              <a:t>Necessary for sites with cross-domain restrictions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Database Connectivity</a:t>
            </a:r>
          </a:p>
          <a:p>
            <a:pPr lvl="1"/>
            <a:r>
              <a:rPr lang="en-US" dirty="0" smtClean="0"/>
              <a:t>Access database through ArcGIS Server</a:t>
            </a:r>
          </a:p>
          <a:p>
            <a:pPr lvl="1"/>
            <a:r>
              <a:rPr lang="en-US" dirty="0" err="1" smtClean="0"/>
              <a:t>MongoDB</a:t>
            </a:r>
            <a:r>
              <a:rPr lang="en-US" dirty="0" smtClean="0"/>
              <a:t> (non-relational document database)</a:t>
            </a:r>
          </a:p>
          <a:p>
            <a:pPr lvl="1"/>
            <a:r>
              <a:rPr lang="en-US" dirty="0" smtClean="0"/>
              <a:t>Opens possibility for additional feature geometry caching, and application architecture simplification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35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Latency</a:t>
            </a:r>
          </a:p>
          <a:p>
            <a:pPr lvl="1"/>
            <a:r>
              <a:rPr lang="en-US" dirty="0" smtClean="0"/>
              <a:t>Automated requests for repeatable testing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Percent of successful responses</a:t>
            </a:r>
          </a:p>
          <a:p>
            <a:r>
              <a:rPr lang="en-US" dirty="0" smtClean="0"/>
              <a:t>Ease of Development</a:t>
            </a:r>
          </a:p>
          <a:p>
            <a:pPr lvl="1"/>
            <a:r>
              <a:rPr lang="en-US" dirty="0" smtClean="0"/>
              <a:t>Lines of Code</a:t>
            </a:r>
          </a:p>
          <a:p>
            <a:pPr lvl="1"/>
            <a:r>
              <a:rPr lang="en-US" dirty="0" smtClean="0"/>
              <a:t>Qualitative account of deployment</a:t>
            </a:r>
          </a:p>
          <a:p>
            <a:r>
              <a:rPr lang="en-US" dirty="0" smtClean="0"/>
              <a:t>Controlling for Bandwidth</a:t>
            </a:r>
          </a:p>
          <a:p>
            <a:pPr lvl="1"/>
            <a:r>
              <a:rPr lang="en-US" dirty="0" smtClean="0"/>
              <a:t>Throttling bandwidth using Charles HTTP Proxy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Multi-Mechanize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performance and load testing framework</a:t>
            </a:r>
          </a:p>
          <a:p>
            <a:r>
              <a:rPr lang="en-US" dirty="0" smtClean="0"/>
              <a:t>Open-source written in Python</a:t>
            </a:r>
          </a:p>
          <a:p>
            <a:r>
              <a:rPr lang="en-US" dirty="0" smtClean="0"/>
              <a:t>Automates requests</a:t>
            </a:r>
          </a:p>
          <a:p>
            <a:r>
              <a:rPr lang="en-US" dirty="0" smtClean="0"/>
              <a:t>Logs Responses</a:t>
            </a:r>
          </a:p>
          <a:p>
            <a:r>
              <a:rPr lang="en-US" dirty="0" smtClean="0"/>
              <a:t>Outputs statistics including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8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s1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676833" y="0"/>
            <a:ext cx="8229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67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s3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8991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23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s4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6894" y="838200"/>
            <a:ext cx="9117106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3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s5"/>
          <p:cNvPicPr/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965" y="762000"/>
            <a:ext cx="8888506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</a:t>
            </a:r>
            <a:r>
              <a:rPr lang="en-US" u="sng" dirty="0" smtClean="0"/>
              <a:t>is not </a:t>
            </a:r>
            <a:r>
              <a:rPr lang="en-US" dirty="0" smtClean="0"/>
              <a:t>to suggest that </a:t>
            </a:r>
            <a:r>
              <a:rPr lang="en-US" dirty="0" smtClean="0"/>
              <a:t>one language is </a:t>
            </a:r>
            <a:r>
              <a:rPr lang="en-US" dirty="0" smtClean="0"/>
              <a:t>inferior to </a:t>
            </a:r>
            <a:r>
              <a:rPr lang="en-US" dirty="0" smtClean="0"/>
              <a:t>the other.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goal is understand when use of one tool over another is appropriate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the Web Map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8223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81000" y="37338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943600" y="3712029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91000" y="3744686"/>
            <a:ext cx="892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" y="1740541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lient-side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9228" y="4114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server-side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0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Demo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Watershed Delineation Python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73629"/>
            <a:ext cx="464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06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9743"/>
            <a:ext cx="5943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Watershed Delineation C#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971" y="108857"/>
            <a:ext cx="2808025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199"/>
            <a:ext cx="33909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290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199" y="5257800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 smtClean="0">
                        <a:latin typeface="Cambria Math"/>
                        <a:ea typeface="Cambria Math"/>
                      </a:rPr>
                      <m:t>𝑓𝑒𝑎𝑠𝑖𝑏𝑖𝑙𝑖𝑡𝑦</m:t>
                    </m:r>
                    <m:r>
                      <a:rPr lang="en-US" sz="400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4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4000" i="1">
                        <a:latin typeface="Cambria Math"/>
                        <a:ea typeface="Cambria Math"/>
                      </a:rPr>
                      <m:t>α</m:t>
                    </m:r>
                    <m:r>
                      <a:rPr lang="en-US" sz="40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4000" i="1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l-GR" sz="4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  <a:ea typeface="Cambria Math"/>
                          </a:rPr>
                          <m:t>𝐿𝑎𝑡𝑒𝑛𝑐𝑦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199" y="5257800"/>
                <a:ext cx="8229600" cy="1143000"/>
              </a:xfrm>
              <a:blipFill rotWithShape="1">
                <a:blip r:embed="rId2"/>
                <a:stretch>
                  <a:fillRect t="-8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 txBox="1">
                <a:spLocks/>
              </p:cNvSpPr>
              <p:nvPr/>
            </p:nvSpPr>
            <p:spPr>
              <a:xfrm>
                <a:off x="402772" y="3450771"/>
                <a:ext cx="82296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0000" lnSpcReduction="2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4000" b="0" i="1" smtClean="0">
                        <a:latin typeface="Cambria Math"/>
                        <a:ea typeface="Cambria Math"/>
                      </a:rPr>
                      <m:t>𝑑𝑎𝑦</m:t>
                    </m:r>
                    <m:r>
                      <a:rPr lang="en-US" sz="4000" b="0" i="1" smtClean="0">
                        <a:latin typeface="Cambria Math"/>
                        <a:ea typeface="Cambria Math"/>
                      </a:rPr>
                      <m:t>=24</m:t>
                    </m:r>
                    <m:r>
                      <a:rPr lang="en-US" sz="4000" b="0" i="1" smtClean="0">
                        <a:latin typeface="Cambria Math"/>
                        <a:ea typeface="Cambria Math"/>
                      </a:rPr>
                      <m:t>h𝑟𝑠</m:t>
                    </m:r>
                    <m:r>
                      <a:rPr lang="en-US" sz="4000" b="0" i="1" smtClean="0">
                        <a:latin typeface="Cambria Math"/>
                        <a:ea typeface="Cambria Math"/>
                      </a:rPr>
                      <m:t>=1440</m:t>
                    </m:r>
                    <m:r>
                      <a:rPr lang="en-US" sz="4000" b="0" i="1" smtClean="0">
                        <a:latin typeface="Cambria Math"/>
                        <a:ea typeface="Cambria Math"/>
                      </a:rPr>
                      <m:t>𝑚𝑖𝑛𝑠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72" y="3450771"/>
                <a:ext cx="8229600" cy="1143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 txBox="1">
            <a:spLocks/>
          </p:cNvSpPr>
          <p:nvPr/>
        </p:nvSpPr>
        <p:spPr>
          <a:xfrm>
            <a:off x="228600" y="457200"/>
            <a:ext cx="86867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Fundamental Formulas for Developers</a:t>
            </a:r>
          </a:p>
          <a:p>
            <a:r>
              <a:rPr lang="en-US" sz="2800" dirty="0" smtClean="0"/>
              <a:t>(triple constraint)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457200" y="1981200"/>
                <a:ext cx="8229600" cy="11430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82500" lnSpcReduction="1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  <a:ea typeface="Cambria Math"/>
                        </a:rPr>
                        <m:t>$≠∞   </m:t>
                      </m:r>
                    </m:oMath>
                  </m:oMathPara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81200"/>
                <a:ext cx="8229600" cy="1143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47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Raster Services</a:t>
            </a:r>
          </a:p>
          <a:p>
            <a:endParaRPr lang="en-US" dirty="0" smtClean="0"/>
          </a:p>
          <a:p>
            <a:r>
              <a:rPr lang="en-US" dirty="0" smtClean="0"/>
              <a:t>Vector Services</a:t>
            </a:r>
          </a:p>
          <a:p>
            <a:endParaRPr lang="en-US" dirty="0" smtClean="0"/>
          </a:p>
          <a:p>
            <a:r>
              <a:rPr lang="en-US" dirty="0" smtClean="0"/>
              <a:t>Server Utilities</a:t>
            </a:r>
          </a:p>
          <a:p>
            <a:endParaRPr lang="en-US" dirty="0" smtClean="0"/>
          </a:p>
          <a:p>
            <a:r>
              <a:rPr lang="en-US" dirty="0" smtClean="0"/>
              <a:t>Categorized by types of data handled in core business logic of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6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Raster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Watershed Delineation</a:t>
            </a:r>
          </a:p>
          <a:p>
            <a:pPr lvl="1"/>
            <a:r>
              <a:rPr lang="en-US" dirty="0" smtClean="0"/>
              <a:t>Input: Pour Point (x, y)</a:t>
            </a:r>
          </a:p>
          <a:p>
            <a:pPr lvl="1"/>
            <a:r>
              <a:rPr lang="en-US" dirty="0" smtClean="0"/>
              <a:t>Computes geographic area containing water which flows into supplied point</a:t>
            </a:r>
          </a:p>
          <a:p>
            <a:pPr lvl="1"/>
            <a:r>
              <a:rPr lang="en-US" dirty="0" smtClean="0"/>
              <a:t>Output: Watershed Polygon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Zonal Statistics</a:t>
            </a:r>
          </a:p>
          <a:p>
            <a:pPr lvl="1"/>
            <a:r>
              <a:rPr lang="en-US" dirty="0" smtClean="0"/>
              <a:t>Input: User defined Polygon</a:t>
            </a:r>
          </a:p>
          <a:p>
            <a:pPr lvl="1"/>
            <a:r>
              <a:rPr lang="en-US" dirty="0" smtClean="0"/>
              <a:t>Outputs average precipitation for each month </a:t>
            </a:r>
          </a:p>
          <a:p>
            <a:pPr marL="457200" lvl="1" indent="0">
              <a:buNone/>
            </a:pPr>
            <a:r>
              <a:rPr lang="en-US" dirty="0" smtClean="0"/>
              <a:t>    (12 operations in total)</a:t>
            </a:r>
          </a:p>
        </p:txBody>
      </p:sp>
    </p:spTree>
    <p:extLst>
      <p:ext uri="{BB962C8B-B14F-4D97-AF65-F5344CB8AC3E}">
        <p14:creationId xmlns:p14="http://schemas.microsoft.com/office/powerpoint/2010/main" val="337694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Server-side point clustering</a:t>
            </a:r>
          </a:p>
          <a:p>
            <a:pPr lvl="1"/>
            <a:r>
              <a:rPr lang="en-US" dirty="0" smtClean="0"/>
              <a:t>Input current extent and zoom level</a:t>
            </a:r>
          </a:p>
          <a:p>
            <a:pPr lvl="1"/>
            <a:r>
              <a:rPr lang="en-US" dirty="0" smtClean="0"/>
              <a:t>Returns aggregated point locations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Data Extraction (Clip, Zip, Ship)</a:t>
            </a:r>
          </a:p>
          <a:p>
            <a:pPr lvl="1"/>
            <a:r>
              <a:rPr lang="en-US" dirty="0" smtClean="0"/>
              <a:t>Input user defined extent</a:t>
            </a:r>
          </a:p>
          <a:p>
            <a:pPr lvl="1"/>
            <a:r>
              <a:rPr lang="en-US" dirty="0" smtClean="0"/>
              <a:t>Outputs link for downloading extracted features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2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6007</TotalTime>
  <Words>317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Productivity vs. Performance in the Context of ArcGIS Server 10 </vt:lpstr>
      <vt:lpstr>Anatomy of the Web Map</vt:lpstr>
      <vt:lpstr>Demo Time</vt:lpstr>
      <vt:lpstr>Watershed Delineation Python</vt:lpstr>
      <vt:lpstr>Watershed Delineation C#</vt:lpstr>
      <vt:lpstr>feasibility  α   1/Latency  </vt:lpstr>
      <vt:lpstr>The Services</vt:lpstr>
      <vt:lpstr>Raster Services</vt:lpstr>
      <vt:lpstr>Vector Services</vt:lpstr>
      <vt:lpstr>Server Utility Services</vt:lpstr>
      <vt:lpstr>Measuring Outcomes</vt:lpstr>
      <vt:lpstr>Multi-Mechanize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vs. Productivity in the Context of ArcGIS Server 10 </dc:title>
  <dc:creator>Brendan Collins</dc:creator>
  <cp:lastModifiedBy>Brendan Collins</cp:lastModifiedBy>
  <cp:revision>48</cp:revision>
  <dcterms:created xsi:type="dcterms:W3CDTF">2011-03-14T00:39:42Z</dcterms:created>
  <dcterms:modified xsi:type="dcterms:W3CDTF">2011-03-30T23:50:09Z</dcterms:modified>
</cp:coreProperties>
</file>