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6" r:id="rId5"/>
    <p:sldId id="259" r:id="rId6"/>
    <p:sldId id="260" r:id="rId7"/>
    <p:sldId id="261" r:id="rId8"/>
    <p:sldId id="262" r:id="rId9"/>
    <p:sldId id="263" r:id="rId10"/>
    <p:sldId id="264" r:id="rId11"/>
    <p:sldId id="267" r:id="rId12"/>
    <p:sldId id="268" r:id="rId13"/>
    <p:sldId id="269" r:id="rId14"/>
    <p:sldId id="270" r:id="rId15"/>
    <p:sldId id="271" r:id="rId16"/>
    <p:sldId id="272" r:id="rId17"/>
    <p:sldId id="273"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12/3/2020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12/3/2020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3.gif" /><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8.gi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7E2A-689C-4E52-B2EA-EE78221C9D8B}"/>
              </a:ext>
            </a:extLst>
          </p:cNvPr>
          <p:cNvSpPr>
            <a:spLocks noGrp="1"/>
          </p:cNvSpPr>
          <p:nvPr>
            <p:ph type="ctrTitle"/>
          </p:nvPr>
        </p:nvSpPr>
        <p:spPr>
          <a:xfrm>
            <a:off x="344557" y="3020969"/>
            <a:ext cx="8479899" cy="1373070"/>
          </a:xfrm>
        </p:spPr>
        <p:txBody>
          <a:bodyPr anchor="ctr"/>
          <a:lstStyle/>
          <a:p>
            <a:pPr algn="ctr"/>
            <a:r>
              <a:rPr lang="en-US" sz="4000" b="1" kern="150" dirty="0">
                <a:effectLst/>
                <a:latin typeface="Arial" panose="020B0604020202020204" pitchFamily="34" charset="0"/>
                <a:ea typeface="Segoe UI Symbol" panose="020B0502040204020203" pitchFamily="34" charset="0"/>
                <a:cs typeface="Arial" panose="020B0604020202020204" pitchFamily="34" charset="0"/>
              </a:rPr>
              <a:t>GIS Enabled Resource Estimation for Obstacle Effects Planning</a:t>
            </a:r>
            <a:br>
              <a:rPr lang="en-US" sz="4000" kern="150" dirty="0">
                <a:effectLst/>
                <a:latin typeface="Arial" panose="020B0604020202020204" pitchFamily="34" charset="0"/>
                <a:ea typeface="Segoe UI Symbol" panose="020B0502040204020203" pitchFamily="34" charset="0"/>
                <a:cs typeface="Arial" panose="020B0604020202020204" pitchFamily="34" charset="0"/>
              </a:rPr>
            </a:br>
            <a:endParaRPr lang="en-US" sz="4000" dirty="0">
              <a:latin typeface="Arial" panose="020B0604020202020204" pitchFamily="34" charset="0"/>
              <a:ea typeface="Segoe UI Symbol" panose="020B0502040204020203" pitchFamily="34" charset="0"/>
              <a:cs typeface="Arial" panose="020B0604020202020204" pitchFamily="34" charset="0"/>
            </a:endParaRPr>
          </a:p>
        </p:txBody>
      </p:sp>
      <p:sp>
        <p:nvSpPr>
          <p:cNvPr id="3" name="Subtitle 2">
            <a:extLst>
              <a:ext uri="{FF2B5EF4-FFF2-40B4-BE49-F238E27FC236}">
                <a16:creationId xmlns:a16="http://schemas.microsoft.com/office/drawing/2014/main" id="{F62F1451-8381-4A2A-A51C-EDBB55823567}"/>
              </a:ext>
            </a:extLst>
          </p:cNvPr>
          <p:cNvSpPr>
            <a:spLocks noGrp="1"/>
          </p:cNvSpPr>
          <p:nvPr>
            <p:ph type="subTitle" idx="1"/>
          </p:nvPr>
        </p:nvSpPr>
        <p:spPr/>
        <p:txBody>
          <a:bodyPr/>
          <a:lstStyle/>
          <a:p>
            <a:r>
              <a:rPr lang="en-US" dirty="0"/>
              <a:t>Meredith Caram GEOG 596A</a:t>
            </a:r>
          </a:p>
        </p:txBody>
      </p:sp>
    </p:spTree>
    <p:extLst>
      <p:ext uri="{BB962C8B-B14F-4D97-AF65-F5344CB8AC3E}">
        <p14:creationId xmlns:p14="http://schemas.microsoft.com/office/powerpoint/2010/main" val="4041933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F86B-0C60-40F7-B7F8-B528FC7DF2B7}"/>
              </a:ext>
            </a:extLst>
          </p:cNvPr>
          <p:cNvSpPr>
            <a:spLocks noGrp="1"/>
          </p:cNvSpPr>
          <p:nvPr>
            <p:ph type="title"/>
          </p:nvPr>
        </p:nvSpPr>
        <p:spPr/>
        <p:txBody>
          <a:bodyPr/>
          <a:lstStyle/>
          <a:p>
            <a:r>
              <a:rPr lang="en-US" dirty="0"/>
              <a:t>Methodology</a:t>
            </a:r>
          </a:p>
        </p:txBody>
      </p:sp>
      <p:sp>
        <p:nvSpPr>
          <p:cNvPr id="5" name="Content Placeholder 4">
            <a:extLst>
              <a:ext uri="{FF2B5EF4-FFF2-40B4-BE49-F238E27FC236}">
                <a16:creationId xmlns:a16="http://schemas.microsoft.com/office/drawing/2014/main" id="{387C1C66-421E-4659-ACF1-D4FF840BF38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AF54231F-3FFC-4396-835F-235FF35505D3}"/>
              </a:ext>
            </a:extLst>
          </p:cNvPr>
          <p:cNvPicPr/>
          <p:nvPr/>
        </p:nvPicPr>
        <p:blipFill>
          <a:blip r:embed="rId2"/>
          <a:stretch>
            <a:fillRect/>
          </a:stretch>
        </p:blipFill>
        <p:spPr>
          <a:xfrm>
            <a:off x="1776951" y="1778474"/>
            <a:ext cx="8374214" cy="4716113"/>
          </a:xfrm>
          <a:prstGeom prst="rect">
            <a:avLst/>
          </a:prstGeom>
        </p:spPr>
      </p:pic>
    </p:spTree>
    <p:extLst>
      <p:ext uri="{BB962C8B-B14F-4D97-AF65-F5344CB8AC3E}">
        <p14:creationId xmlns:p14="http://schemas.microsoft.com/office/powerpoint/2010/main" val="203402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F86B-0C60-40F7-B7F8-B528FC7DF2B7}"/>
              </a:ext>
            </a:extLst>
          </p:cNvPr>
          <p:cNvSpPr>
            <a:spLocks noGrp="1"/>
          </p:cNvSpPr>
          <p:nvPr>
            <p:ph type="title"/>
          </p:nvPr>
        </p:nvSpPr>
        <p:spPr/>
        <p:txBody>
          <a:bodyPr/>
          <a:lstStyle/>
          <a:p>
            <a:r>
              <a:rPr lang="en-US" dirty="0"/>
              <a:t>Methodology</a:t>
            </a:r>
          </a:p>
        </p:txBody>
      </p:sp>
      <p:sp>
        <p:nvSpPr>
          <p:cNvPr id="5" name="Content Placeholder 4">
            <a:extLst>
              <a:ext uri="{FF2B5EF4-FFF2-40B4-BE49-F238E27FC236}">
                <a16:creationId xmlns:a16="http://schemas.microsoft.com/office/drawing/2014/main" id="{387C1C66-421E-4659-ACF1-D4FF840BF38B}"/>
              </a:ext>
            </a:extLst>
          </p:cNvPr>
          <p:cNvSpPr>
            <a:spLocks noGrp="1"/>
          </p:cNvSpPr>
          <p:nvPr>
            <p:ph idx="1"/>
          </p:nvPr>
        </p:nvSpPr>
        <p:spPr>
          <a:xfrm>
            <a:off x="680321" y="2336873"/>
            <a:ext cx="9613861" cy="4262710"/>
          </a:xfrm>
        </p:spPr>
        <p:txBody>
          <a:bodyPr>
            <a:normAutofit fontScale="92500" lnSpcReduction="10000"/>
          </a:bodyPr>
          <a:lstStyle/>
          <a:p>
            <a:pPr marL="0" indent="0">
              <a:buNone/>
            </a:pPr>
            <a:r>
              <a:rPr lang="en-US" u="sng" dirty="0"/>
              <a:t>Initial Design</a:t>
            </a:r>
          </a:p>
          <a:p>
            <a:r>
              <a:rPr lang="en-US" dirty="0" err="1"/>
              <a:t>Collaberative</a:t>
            </a:r>
            <a:r>
              <a:rPr lang="en-US" dirty="0"/>
              <a:t> development with select end-users</a:t>
            </a:r>
          </a:p>
          <a:p>
            <a:pPr lvl="1"/>
            <a:r>
              <a:rPr lang="en-US" dirty="0"/>
              <a:t>Engineer Officer</a:t>
            </a:r>
          </a:p>
          <a:p>
            <a:pPr lvl="1"/>
            <a:r>
              <a:rPr lang="en-US" dirty="0"/>
              <a:t>Senior Geospatial Technicians</a:t>
            </a:r>
          </a:p>
          <a:p>
            <a:pPr lvl="1"/>
            <a:r>
              <a:rPr lang="en-US" dirty="0"/>
              <a:t>Geospatial Instructors</a:t>
            </a:r>
          </a:p>
          <a:p>
            <a:pPr lvl="1"/>
            <a:endParaRPr lang="en-US" dirty="0"/>
          </a:p>
          <a:p>
            <a:r>
              <a:rPr lang="en-US" dirty="0"/>
              <a:t>Scenario-based Narrative</a:t>
            </a:r>
          </a:p>
          <a:p>
            <a:pPr lvl="1"/>
            <a:r>
              <a:rPr lang="en-US" dirty="0"/>
              <a:t>Gain feedback from end-users</a:t>
            </a:r>
          </a:p>
          <a:p>
            <a:pPr lvl="1"/>
            <a:endParaRPr lang="en-US" dirty="0"/>
          </a:p>
          <a:p>
            <a:r>
              <a:rPr lang="en-US" dirty="0"/>
              <a:t>End-user Sketches/Card Sorting Exercises</a:t>
            </a:r>
          </a:p>
          <a:p>
            <a:pPr lvl="1"/>
            <a:r>
              <a:rPr lang="en-US" dirty="0"/>
              <a:t>How do end-users envision using the tool?</a:t>
            </a:r>
          </a:p>
          <a:p>
            <a:pPr lvl="1"/>
            <a:r>
              <a:rPr lang="en-US" dirty="0"/>
              <a:t>What similarities are there?</a:t>
            </a:r>
          </a:p>
          <a:p>
            <a:endParaRPr lang="en-US" dirty="0"/>
          </a:p>
        </p:txBody>
      </p:sp>
    </p:spTree>
    <p:extLst>
      <p:ext uri="{BB962C8B-B14F-4D97-AF65-F5344CB8AC3E}">
        <p14:creationId xmlns:p14="http://schemas.microsoft.com/office/powerpoint/2010/main" val="152516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F86B-0C60-40F7-B7F8-B528FC7DF2B7}"/>
              </a:ext>
            </a:extLst>
          </p:cNvPr>
          <p:cNvSpPr>
            <a:spLocks noGrp="1"/>
          </p:cNvSpPr>
          <p:nvPr>
            <p:ph type="title"/>
          </p:nvPr>
        </p:nvSpPr>
        <p:spPr/>
        <p:txBody>
          <a:bodyPr/>
          <a:lstStyle/>
          <a:p>
            <a:r>
              <a:rPr lang="en-US" dirty="0"/>
              <a:t>Methodology</a:t>
            </a:r>
          </a:p>
        </p:txBody>
      </p:sp>
      <p:sp>
        <p:nvSpPr>
          <p:cNvPr id="5" name="Content Placeholder 4">
            <a:extLst>
              <a:ext uri="{FF2B5EF4-FFF2-40B4-BE49-F238E27FC236}">
                <a16:creationId xmlns:a16="http://schemas.microsoft.com/office/drawing/2014/main" id="{387C1C66-421E-4659-ACF1-D4FF840BF38B}"/>
              </a:ext>
            </a:extLst>
          </p:cNvPr>
          <p:cNvSpPr>
            <a:spLocks noGrp="1"/>
          </p:cNvSpPr>
          <p:nvPr>
            <p:ph idx="1"/>
          </p:nvPr>
        </p:nvSpPr>
        <p:spPr>
          <a:xfrm>
            <a:off x="680321" y="2336873"/>
            <a:ext cx="9613861" cy="4262710"/>
          </a:xfrm>
        </p:spPr>
        <p:txBody>
          <a:bodyPr>
            <a:normAutofit/>
          </a:bodyPr>
          <a:lstStyle/>
          <a:p>
            <a:pPr marL="0" indent="0">
              <a:buNone/>
            </a:pPr>
            <a:r>
              <a:rPr lang="en-US" u="sng" dirty="0"/>
              <a:t>Constructing Digital Prototype</a:t>
            </a:r>
          </a:p>
          <a:p>
            <a:r>
              <a:rPr lang="en-US" dirty="0"/>
              <a:t>Python scripting</a:t>
            </a:r>
          </a:p>
          <a:p>
            <a:r>
              <a:rPr lang="en-US" dirty="0"/>
              <a:t>ArcGIS compatible toolbox</a:t>
            </a:r>
          </a:p>
          <a:p>
            <a:r>
              <a:rPr lang="en-US" dirty="0"/>
              <a:t>Incorporate Heuristics</a:t>
            </a:r>
          </a:p>
          <a:p>
            <a:r>
              <a:rPr lang="en-US" dirty="0"/>
              <a:t>Doctrinal Army graphics</a:t>
            </a:r>
          </a:p>
        </p:txBody>
      </p:sp>
      <p:pic>
        <p:nvPicPr>
          <p:cNvPr id="3074" name="Picture 2" descr="See the source image">
            <a:extLst>
              <a:ext uri="{FF2B5EF4-FFF2-40B4-BE49-F238E27FC236}">
                <a16:creationId xmlns:a16="http://schemas.microsoft.com/office/drawing/2014/main" id="{65F8303F-2FE1-4D16-8FA5-8867E97CC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533" y="1070343"/>
            <a:ext cx="4615276" cy="29914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ython Script Icon">
            <a:extLst>
              <a:ext uri="{FF2B5EF4-FFF2-40B4-BE49-F238E27FC236}">
                <a16:creationId xmlns:a16="http://schemas.microsoft.com/office/drawing/2014/main" id="{2EC3F3D0-32B4-4CBF-BEB1-518E0919B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323" y="4564497"/>
            <a:ext cx="1619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5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F86B-0C60-40F7-B7F8-B528FC7DF2B7}"/>
              </a:ext>
            </a:extLst>
          </p:cNvPr>
          <p:cNvSpPr>
            <a:spLocks noGrp="1"/>
          </p:cNvSpPr>
          <p:nvPr>
            <p:ph type="title"/>
          </p:nvPr>
        </p:nvSpPr>
        <p:spPr/>
        <p:txBody>
          <a:bodyPr/>
          <a:lstStyle/>
          <a:p>
            <a:r>
              <a:rPr lang="en-US" dirty="0"/>
              <a:t>Methodology</a:t>
            </a:r>
          </a:p>
        </p:txBody>
      </p:sp>
      <p:sp>
        <p:nvSpPr>
          <p:cNvPr id="5" name="Content Placeholder 4">
            <a:extLst>
              <a:ext uri="{FF2B5EF4-FFF2-40B4-BE49-F238E27FC236}">
                <a16:creationId xmlns:a16="http://schemas.microsoft.com/office/drawing/2014/main" id="{387C1C66-421E-4659-ACF1-D4FF840BF38B}"/>
              </a:ext>
            </a:extLst>
          </p:cNvPr>
          <p:cNvSpPr>
            <a:spLocks noGrp="1"/>
          </p:cNvSpPr>
          <p:nvPr>
            <p:ph idx="1"/>
          </p:nvPr>
        </p:nvSpPr>
        <p:spPr>
          <a:xfrm>
            <a:off x="680322" y="2336873"/>
            <a:ext cx="11326148" cy="4262710"/>
          </a:xfrm>
        </p:spPr>
        <p:txBody>
          <a:bodyPr>
            <a:normAutofit/>
          </a:bodyPr>
          <a:lstStyle/>
          <a:p>
            <a:pPr marL="0" indent="0">
              <a:buNone/>
            </a:pPr>
            <a:r>
              <a:rPr lang="en-US" sz="3600" u="sng" dirty="0"/>
              <a:t>Additional Testing</a:t>
            </a:r>
          </a:p>
          <a:p>
            <a:r>
              <a:rPr lang="en-US" sz="3600" dirty="0"/>
              <a:t>User feedback</a:t>
            </a:r>
          </a:p>
          <a:p>
            <a:r>
              <a:rPr lang="en-US" sz="3600" dirty="0"/>
              <a:t>Broader Test Group</a:t>
            </a:r>
          </a:p>
          <a:p>
            <a:r>
              <a:rPr lang="en-US" sz="3600" dirty="0"/>
              <a:t>Less-experienced end-users</a:t>
            </a:r>
          </a:p>
          <a:p>
            <a:r>
              <a:rPr lang="en-US" sz="3600" dirty="0"/>
              <a:t>Simplicity</a:t>
            </a:r>
          </a:p>
          <a:p>
            <a:r>
              <a:rPr lang="en-US" sz="3600" dirty="0"/>
              <a:t>Possible integration beyond of tools into existing systems</a:t>
            </a:r>
          </a:p>
        </p:txBody>
      </p:sp>
    </p:spTree>
    <p:extLst>
      <p:ext uri="{BB962C8B-B14F-4D97-AF65-F5344CB8AC3E}">
        <p14:creationId xmlns:p14="http://schemas.microsoft.com/office/powerpoint/2010/main" val="290870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F86B-0C60-40F7-B7F8-B528FC7DF2B7}"/>
              </a:ext>
            </a:extLst>
          </p:cNvPr>
          <p:cNvSpPr>
            <a:spLocks noGrp="1"/>
          </p:cNvSpPr>
          <p:nvPr>
            <p:ph type="title"/>
          </p:nvPr>
        </p:nvSpPr>
        <p:spPr/>
        <p:txBody>
          <a:bodyPr/>
          <a:lstStyle/>
          <a:p>
            <a:r>
              <a:rPr lang="en-US" dirty="0"/>
              <a:t>Anticipated Challenges</a:t>
            </a:r>
          </a:p>
        </p:txBody>
      </p:sp>
      <p:sp>
        <p:nvSpPr>
          <p:cNvPr id="5" name="Content Placeholder 4">
            <a:extLst>
              <a:ext uri="{FF2B5EF4-FFF2-40B4-BE49-F238E27FC236}">
                <a16:creationId xmlns:a16="http://schemas.microsoft.com/office/drawing/2014/main" id="{387C1C66-421E-4659-ACF1-D4FF840BF38B}"/>
              </a:ext>
            </a:extLst>
          </p:cNvPr>
          <p:cNvSpPr>
            <a:spLocks noGrp="1"/>
          </p:cNvSpPr>
          <p:nvPr>
            <p:ph idx="1"/>
          </p:nvPr>
        </p:nvSpPr>
        <p:spPr>
          <a:xfrm>
            <a:off x="680322" y="2336873"/>
            <a:ext cx="11326148" cy="4262710"/>
          </a:xfrm>
        </p:spPr>
        <p:txBody>
          <a:bodyPr>
            <a:normAutofit lnSpcReduction="10000"/>
          </a:bodyPr>
          <a:lstStyle/>
          <a:p>
            <a:pPr marL="0" marR="0">
              <a:spcBef>
                <a:spcPts val="0"/>
              </a:spcBef>
              <a:spcAft>
                <a:spcPts val="0"/>
              </a:spcAft>
            </a:pPr>
            <a:r>
              <a:rPr lang="en-US" sz="2800" kern="150" dirty="0">
                <a:effectLst/>
                <a:latin typeface="Arial" panose="020B0604020202020204" pitchFamily="34" charset="0"/>
                <a:ea typeface="SimSun" panose="02010600030101010101" pitchFamily="2" charset="-122"/>
                <a:cs typeface="Arial" panose="020B0604020202020204" pitchFamily="34" charset="0"/>
              </a:rPr>
              <a:t>More thought must be given on the manner in which user feedback will be captured and weighted to generate an application with broad appeal.</a:t>
            </a:r>
          </a:p>
          <a:p>
            <a:pPr marL="0" marR="0" indent="0">
              <a:spcBef>
                <a:spcPts val="0"/>
              </a:spcBef>
              <a:spcAft>
                <a:spcPts val="0"/>
              </a:spcAft>
              <a:buNone/>
            </a:pPr>
            <a:endParaRPr lang="en-US" sz="2800" kern="150" dirty="0">
              <a:effectLst/>
              <a:latin typeface="Arial" panose="020B0604020202020204" pitchFamily="34" charset="0"/>
              <a:ea typeface="SimSun" panose="02010600030101010101" pitchFamily="2" charset="-122"/>
              <a:cs typeface="Arial" panose="020B0604020202020204" pitchFamily="34" charset="0"/>
            </a:endParaRPr>
          </a:p>
          <a:p>
            <a:pPr marL="0" marR="0">
              <a:spcBef>
                <a:spcPts val="0"/>
              </a:spcBef>
              <a:spcAft>
                <a:spcPts val="0"/>
              </a:spcAft>
            </a:pPr>
            <a:r>
              <a:rPr lang="en-US" sz="2800" kern="150" dirty="0">
                <a:effectLst/>
                <a:latin typeface="Arial" panose="020B0604020202020204" pitchFamily="34" charset="0"/>
                <a:ea typeface="SimSun" panose="02010600030101010101" pitchFamily="2" charset="-122"/>
                <a:cs typeface="Arial" panose="020B0604020202020204" pitchFamily="34" charset="0"/>
              </a:rPr>
              <a:t>The nature of the iterative process with collaboration amongst several end-users means that scope creep is a distinct possibility. </a:t>
            </a:r>
          </a:p>
          <a:p>
            <a:pPr marL="0" marR="0">
              <a:spcBef>
                <a:spcPts val="0"/>
              </a:spcBef>
              <a:spcAft>
                <a:spcPts val="0"/>
              </a:spcAft>
            </a:pPr>
            <a:endParaRPr lang="en-US" sz="2800" kern="150" dirty="0">
              <a:latin typeface="Arial" panose="020B0604020202020204" pitchFamily="34" charset="0"/>
              <a:ea typeface="SimSun" panose="02010600030101010101" pitchFamily="2" charset="-122"/>
              <a:cs typeface="Arial" panose="020B0604020202020204" pitchFamily="34" charset="0"/>
            </a:endParaRPr>
          </a:p>
          <a:p>
            <a:pPr marL="0" marR="0">
              <a:spcBef>
                <a:spcPts val="0"/>
              </a:spcBef>
              <a:spcAft>
                <a:spcPts val="0"/>
              </a:spcAft>
            </a:pPr>
            <a:r>
              <a:rPr lang="en-US" sz="2800" kern="150" dirty="0">
                <a:effectLst/>
                <a:latin typeface="Arial" panose="020B0604020202020204" pitchFamily="34" charset="0"/>
                <a:ea typeface="SimSun" panose="02010600030101010101" pitchFamily="2" charset="-122"/>
                <a:cs typeface="Arial" panose="020B0604020202020204" pitchFamily="34" charset="0"/>
              </a:rPr>
              <a:t>Given the nature of administrative rights in Army networks, there may be some difficulty in identifying test users that are able to run the toolbox without first gaining approval. The potential for versioning conflicts or differences in licensing are also pitfalls that may arise.</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670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F86B-0C60-40F7-B7F8-B528FC7DF2B7}"/>
              </a:ext>
            </a:extLst>
          </p:cNvPr>
          <p:cNvSpPr>
            <a:spLocks noGrp="1"/>
          </p:cNvSpPr>
          <p:nvPr>
            <p:ph type="title"/>
          </p:nvPr>
        </p:nvSpPr>
        <p:spPr/>
        <p:txBody>
          <a:bodyPr/>
          <a:lstStyle/>
          <a:p>
            <a:r>
              <a:rPr lang="en-US" dirty="0"/>
              <a:t>Anticipated Results</a:t>
            </a:r>
          </a:p>
        </p:txBody>
      </p:sp>
      <p:sp>
        <p:nvSpPr>
          <p:cNvPr id="5" name="Content Placeholder 4">
            <a:extLst>
              <a:ext uri="{FF2B5EF4-FFF2-40B4-BE49-F238E27FC236}">
                <a16:creationId xmlns:a16="http://schemas.microsoft.com/office/drawing/2014/main" id="{387C1C66-421E-4659-ACF1-D4FF840BF38B}"/>
              </a:ext>
            </a:extLst>
          </p:cNvPr>
          <p:cNvSpPr>
            <a:spLocks noGrp="1"/>
          </p:cNvSpPr>
          <p:nvPr>
            <p:ph idx="1"/>
          </p:nvPr>
        </p:nvSpPr>
        <p:spPr>
          <a:xfrm>
            <a:off x="547800" y="2270612"/>
            <a:ext cx="5402426" cy="4262710"/>
          </a:xfrm>
        </p:spPr>
        <p:txBody>
          <a:bodyPr>
            <a:normAutofit fontScale="85000" lnSpcReduction="10000"/>
          </a:bodyPr>
          <a:lstStyle/>
          <a:p>
            <a:pPr marL="0" indent="0">
              <a:buNone/>
            </a:pPr>
            <a:r>
              <a:rPr lang="en-US" sz="2800" dirty="0">
                <a:effectLst/>
                <a:latin typeface="Arial" panose="020B0604020202020204" pitchFamily="34" charset="0"/>
                <a:ea typeface="SimSun" panose="02010600030101010101" pitchFamily="2" charset="-122"/>
                <a:cs typeface="Arial" panose="020B0604020202020204" pitchFamily="34" charset="0"/>
              </a:rPr>
              <a:t>The toolbox will read areal parameters of user placed polygons and return a filled obstacle resource requirement worksheet in a tabular CSV format. The user will be able to share the output across staff sections to enable enhanced coordination and planning. The tool should be made operationally viable by its simplicity, requiring minimal training to be able to operate effectively while also integrating seamlessly with existing terrain analysis and other GIS planning tools already in use at the staff level.</a:t>
            </a:r>
            <a:endParaRPr lang="en-US" sz="2800" dirty="0">
              <a:latin typeface="Arial" panose="020B0604020202020204" pitchFamily="34" charset="0"/>
              <a:cs typeface="Arial" panose="020B0604020202020204" pitchFamily="34" charset="0"/>
            </a:endParaRPr>
          </a:p>
        </p:txBody>
      </p:sp>
      <p:pic>
        <p:nvPicPr>
          <p:cNvPr id="4098" name="Picture 2" descr="Image result for csv">
            <a:extLst>
              <a:ext uri="{FF2B5EF4-FFF2-40B4-BE49-F238E27FC236}">
                <a16:creationId xmlns:a16="http://schemas.microsoft.com/office/drawing/2014/main" id="{55D60117-7890-439F-B811-44320983F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714" y="753228"/>
            <a:ext cx="17049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494BCD4D-5C6F-40B0-8E94-D182090A1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505" y="2915945"/>
            <a:ext cx="4376116" cy="377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98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F86B-0C60-40F7-B7F8-B528FC7DF2B7}"/>
              </a:ext>
            </a:extLst>
          </p:cNvPr>
          <p:cNvSpPr>
            <a:spLocks noGrp="1"/>
          </p:cNvSpPr>
          <p:nvPr>
            <p:ph type="title"/>
          </p:nvPr>
        </p:nvSpPr>
        <p:spPr/>
        <p:txBody>
          <a:bodyPr/>
          <a:lstStyle/>
          <a:p>
            <a:r>
              <a:rPr lang="en-US" dirty="0"/>
              <a:t>Anticipated Results</a:t>
            </a:r>
          </a:p>
        </p:txBody>
      </p:sp>
      <p:sp>
        <p:nvSpPr>
          <p:cNvPr id="4" name="Content Placeholder 3">
            <a:extLst>
              <a:ext uri="{FF2B5EF4-FFF2-40B4-BE49-F238E27FC236}">
                <a16:creationId xmlns:a16="http://schemas.microsoft.com/office/drawing/2014/main" id="{A9CF09B7-60D0-4FC1-B68A-EAAE304422B9}"/>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7B873BED-DAD2-4DFD-ADBF-8C40196DCF45}"/>
              </a:ext>
            </a:extLst>
          </p:cNvPr>
          <p:cNvPicPr/>
          <p:nvPr/>
        </p:nvPicPr>
        <p:blipFill>
          <a:blip r:embed="rId2"/>
          <a:stretch>
            <a:fillRect/>
          </a:stretch>
        </p:blipFill>
        <p:spPr>
          <a:xfrm>
            <a:off x="584255" y="2946639"/>
            <a:ext cx="10702137" cy="2077196"/>
          </a:xfrm>
          <a:prstGeom prst="rect">
            <a:avLst/>
          </a:prstGeom>
        </p:spPr>
      </p:pic>
    </p:spTree>
    <p:extLst>
      <p:ext uri="{BB962C8B-B14F-4D97-AF65-F5344CB8AC3E}">
        <p14:creationId xmlns:p14="http://schemas.microsoft.com/office/powerpoint/2010/main" val="244219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F86B-0C60-40F7-B7F8-B528FC7DF2B7}"/>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A9CF09B7-60D0-4FC1-B68A-EAAE304422B9}"/>
              </a:ext>
            </a:extLst>
          </p:cNvPr>
          <p:cNvSpPr>
            <a:spLocks noGrp="1"/>
          </p:cNvSpPr>
          <p:nvPr>
            <p:ph idx="1"/>
          </p:nvPr>
        </p:nvSpPr>
        <p:spPr>
          <a:xfrm>
            <a:off x="680321" y="2005568"/>
            <a:ext cx="10252722" cy="4275962"/>
          </a:xfrm>
        </p:spPr>
        <p:txBody>
          <a:bodyPr>
            <a:noAutofit/>
          </a:bodyPr>
          <a:lstStyle/>
          <a:p>
            <a:pPr marL="360045" marR="0" indent="-360045"/>
            <a:r>
              <a:rPr lang="en-US" sz="1800" dirty="0">
                <a:effectLst/>
                <a:latin typeface="Arial" panose="020B0604020202020204" pitchFamily="34" charset="0"/>
                <a:ea typeface="Times New Roman" panose="02020603050405020304" pitchFamily="18" charset="0"/>
                <a:cs typeface="Arial" panose="020B0604020202020204" pitchFamily="34" charset="0"/>
              </a:rPr>
              <a:t>Ahmad, B., &amp;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Kharal</a:t>
            </a:r>
            <a:r>
              <a:rPr lang="en-US" sz="1800" dirty="0">
                <a:effectLst/>
                <a:latin typeface="Arial" panose="020B0604020202020204" pitchFamily="34" charset="0"/>
                <a:ea typeface="Times New Roman" panose="02020603050405020304" pitchFamily="18" charset="0"/>
                <a:cs typeface="Arial" panose="020B0604020202020204" pitchFamily="34" charset="0"/>
              </a:rPr>
              <a:t>, A. (2009). Fuzzy Sets, Fuzzy S-Open and S-Closed Mappings. </a:t>
            </a:r>
            <a:r>
              <a:rPr lang="en-US" sz="1800" i="1" dirty="0">
                <a:effectLst/>
                <a:latin typeface="Arial" panose="020B0604020202020204" pitchFamily="34" charset="0"/>
                <a:ea typeface="Times New Roman" panose="02020603050405020304" pitchFamily="18" charset="0"/>
                <a:cs typeface="Arial" panose="020B0604020202020204" pitchFamily="34" charset="0"/>
              </a:rPr>
              <a:t>Advances in Fuzzy Systems,</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i="1" dirty="0">
                <a:effectLst/>
                <a:latin typeface="Arial" panose="020B0604020202020204" pitchFamily="34" charset="0"/>
                <a:ea typeface="Times New Roman" panose="02020603050405020304" pitchFamily="18" charset="0"/>
                <a:cs typeface="Arial" panose="020B0604020202020204" pitchFamily="34" charset="0"/>
              </a:rPr>
              <a:t>9</a:t>
            </a:r>
            <a:r>
              <a:rPr lang="en-US" sz="1800" dirty="0">
                <a:effectLst/>
                <a:latin typeface="Arial" panose="020B0604020202020204" pitchFamily="34" charset="0"/>
                <a:ea typeface="Times New Roman" panose="02020603050405020304" pitchFamily="18" charset="0"/>
                <a:cs typeface="Arial" panose="020B0604020202020204" pitchFamily="34" charset="0"/>
              </a:rPr>
              <a:t>, 1-5.</a:t>
            </a:r>
          </a:p>
          <a:p>
            <a:pPr marL="360045" marR="0" indent="-360045"/>
            <a:r>
              <a:rPr lang="en-US" sz="1800" dirty="0" err="1">
                <a:effectLst/>
                <a:latin typeface="Arial" panose="020B0604020202020204" pitchFamily="34" charset="0"/>
                <a:ea typeface="Times New Roman" panose="02020603050405020304" pitchFamily="18" charset="0"/>
                <a:cs typeface="Arial" panose="020B0604020202020204" pitchFamily="34" charset="0"/>
              </a:rPr>
              <a:t>Dobesova</a:t>
            </a:r>
            <a:r>
              <a:rPr lang="en-US" sz="1800" dirty="0">
                <a:effectLst/>
                <a:latin typeface="Arial" panose="020B0604020202020204" pitchFamily="34" charset="0"/>
                <a:ea typeface="Times New Roman" panose="02020603050405020304" pitchFamily="18" charset="0"/>
                <a:cs typeface="Arial" panose="020B0604020202020204" pitchFamily="34" charset="0"/>
              </a:rPr>
              <a:t>, Z. (2012). Visual Programming for Novice Programmers in Geoinformatics. In </a:t>
            </a:r>
            <a:r>
              <a:rPr lang="en-US" sz="1800" i="1" dirty="0">
                <a:effectLst/>
                <a:latin typeface="Arial" panose="020B0604020202020204" pitchFamily="34" charset="0"/>
                <a:ea typeface="Times New Roman" panose="02020603050405020304" pitchFamily="18" charset="0"/>
                <a:cs typeface="Arial" panose="020B0604020202020204" pitchFamily="34" charset="0"/>
              </a:rPr>
              <a:t>12th International Multidisciplinary Scientific </a:t>
            </a:r>
            <a:r>
              <a:rPr lang="en-US" sz="1800" i="1" dirty="0" err="1">
                <a:effectLst/>
                <a:latin typeface="Arial" panose="020B0604020202020204" pitchFamily="34" charset="0"/>
                <a:ea typeface="Times New Roman" panose="02020603050405020304" pitchFamily="18" charset="0"/>
                <a:cs typeface="Arial" panose="020B0604020202020204" pitchFamily="34" charset="0"/>
              </a:rPr>
              <a:t>GeoConference</a:t>
            </a:r>
            <a:r>
              <a:rPr lang="en-US" sz="1800" dirty="0">
                <a:effectLst/>
                <a:latin typeface="Arial" panose="020B0604020202020204" pitchFamily="34" charset="0"/>
                <a:ea typeface="Times New Roman" panose="02020603050405020304" pitchFamily="18" charset="0"/>
                <a:cs typeface="Arial" panose="020B0604020202020204" pitchFamily="34" charset="0"/>
              </a:rPr>
              <a:t> (Vol. 3, pp. 433-440). Sofia, Bulgaria: STEF92 Technology.</a:t>
            </a:r>
          </a:p>
          <a:p>
            <a:pPr marL="360045" marR="0" indent="-360045"/>
            <a:r>
              <a:rPr lang="en-US" sz="1800" dirty="0">
                <a:effectLst/>
                <a:latin typeface="Arial" panose="020B0604020202020204" pitchFamily="34" charset="0"/>
                <a:ea typeface="Times New Roman" panose="02020603050405020304" pitchFamily="18" charset="0"/>
                <a:cs typeface="Arial" panose="020B0604020202020204" pitchFamily="34" charset="0"/>
              </a:rPr>
              <a:t>Gori, R., Chen, P., &amp; </a:t>
            </a:r>
            <a:r>
              <a:rPr lang="en-US" sz="1800" dirty="0" err="1">
                <a:effectLst/>
                <a:latin typeface="Arial" panose="020B0604020202020204" pitchFamily="34" charset="0"/>
                <a:ea typeface="Times New Roman" panose="02020603050405020304" pitchFamily="18" charset="0"/>
                <a:cs typeface="Arial" panose="020B0604020202020204" pitchFamily="34" charset="0"/>
              </a:rPr>
              <a:t>Pozgay</a:t>
            </a:r>
            <a:r>
              <a:rPr lang="en-US" sz="1800" dirty="0">
                <a:effectLst/>
                <a:latin typeface="Arial" panose="020B0604020202020204" pitchFamily="34" charset="0"/>
                <a:ea typeface="Times New Roman" panose="02020603050405020304" pitchFamily="18" charset="0"/>
                <a:cs typeface="Arial" panose="020B0604020202020204" pitchFamily="34" charset="0"/>
              </a:rPr>
              <a:t>, A. (2004). </a:t>
            </a:r>
            <a:r>
              <a:rPr lang="en-US" sz="1800" i="1" dirty="0">
                <a:effectLst/>
                <a:latin typeface="Arial" panose="020B0604020202020204" pitchFamily="34" charset="0"/>
                <a:ea typeface="Times New Roman" panose="02020603050405020304" pitchFamily="18" charset="0"/>
                <a:cs typeface="Arial" panose="020B0604020202020204" pitchFamily="34" charset="0"/>
              </a:rPr>
              <a:t>Model-Based Military Scenario Management for </a:t>
            </a:r>
            <a:r>
              <a:rPr lang="en-US" sz="1800" i="1" dirty="0" err="1">
                <a:effectLst/>
                <a:latin typeface="Arial" panose="020B0604020202020204" pitchFamily="34" charset="0"/>
                <a:ea typeface="Times New Roman" panose="02020603050405020304" pitchFamily="18" charset="0"/>
                <a:cs typeface="Arial" panose="020B0604020202020204" pitchFamily="34" charset="0"/>
              </a:rPr>
              <a:t>Defence</a:t>
            </a:r>
            <a:r>
              <a:rPr lang="en-US" sz="1800" i="1" dirty="0">
                <a:effectLst/>
                <a:latin typeface="Arial" panose="020B0604020202020204" pitchFamily="34" charset="0"/>
                <a:ea typeface="Times New Roman" panose="02020603050405020304" pitchFamily="18" charset="0"/>
                <a:cs typeface="Arial" panose="020B0604020202020204" pitchFamily="34" charset="0"/>
              </a:rPr>
              <a:t> Capability</a:t>
            </a:r>
            <a:r>
              <a:rPr lang="en-US" sz="1800" dirty="0">
                <a:effectLst/>
                <a:latin typeface="Arial" panose="020B0604020202020204" pitchFamily="34" charset="0"/>
                <a:ea typeface="Times New Roman" panose="02020603050405020304" pitchFamily="18" charset="0"/>
                <a:cs typeface="Arial" panose="020B0604020202020204" pitchFamily="34" charset="0"/>
              </a:rPr>
              <a:t>. Canberra, Australia: Department of </a:t>
            </a:r>
            <a:r>
              <a:rPr lang="en-US" sz="1800" dirty="0" err="1">
                <a:effectLst/>
                <a:latin typeface="Arial" panose="020B0604020202020204" pitchFamily="34" charset="0"/>
                <a:ea typeface="Times New Roman" panose="02020603050405020304" pitchFamily="18" charset="0"/>
                <a:cs typeface="Arial" panose="020B0604020202020204" pitchFamily="34" charset="0"/>
              </a:rPr>
              <a:t>Defence</a:t>
            </a:r>
            <a:r>
              <a:rPr lang="en-US" sz="1800" dirty="0">
                <a:effectLst/>
                <a:latin typeface="Arial" panose="020B0604020202020204" pitchFamily="34" charset="0"/>
                <a:ea typeface="Times New Roman" panose="02020603050405020304" pitchFamily="18" charset="0"/>
                <a:cs typeface="Arial" panose="020B0604020202020204" pitchFamily="34" charset="0"/>
              </a:rPr>
              <a:t> Air Force Office.</a:t>
            </a:r>
          </a:p>
          <a:p>
            <a:pPr marL="360045" marR="0" indent="-360045"/>
            <a:r>
              <a:rPr lang="en-US" sz="1800" dirty="0">
                <a:effectLst/>
                <a:latin typeface="Arial" panose="020B0604020202020204" pitchFamily="34" charset="0"/>
                <a:ea typeface="Times New Roman" panose="02020603050405020304" pitchFamily="18" charset="0"/>
                <a:cs typeface="Arial" panose="020B0604020202020204" pitchFamily="34" charset="0"/>
              </a:rPr>
              <a:t>Lloyd, D., Dykes, J., &amp; </a:t>
            </a:r>
            <a:r>
              <a:rPr lang="en-US" sz="1800" dirty="0" err="1">
                <a:effectLst/>
                <a:latin typeface="Arial" panose="020B0604020202020204" pitchFamily="34" charset="0"/>
                <a:ea typeface="Times New Roman" panose="02020603050405020304" pitchFamily="18" charset="0"/>
                <a:cs typeface="Arial" panose="020B0604020202020204" pitchFamily="34" charset="0"/>
              </a:rPr>
              <a:t>Radburn</a:t>
            </a:r>
            <a:r>
              <a:rPr lang="en-US" sz="1800" dirty="0">
                <a:effectLst/>
                <a:latin typeface="Arial" panose="020B0604020202020204" pitchFamily="34" charset="0"/>
                <a:ea typeface="Times New Roman" panose="02020603050405020304" pitchFamily="18" charset="0"/>
                <a:cs typeface="Arial" panose="020B0604020202020204" pitchFamily="34" charset="0"/>
              </a:rPr>
              <a:t>, R. (2008). Mediating </a:t>
            </a:r>
            <a:r>
              <a:rPr lang="en-US" sz="1800" dirty="0" err="1">
                <a:effectLst/>
                <a:latin typeface="Arial" panose="020B0604020202020204" pitchFamily="34" charset="0"/>
                <a:ea typeface="Times New Roman" panose="02020603050405020304" pitchFamily="18" charset="0"/>
                <a:cs typeface="Arial" panose="020B0604020202020204" pitchFamily="34" charset="0"/>
              </a:rPr>
              <a:t>geovisualization</a:t>
            </a:r>
            <a:r>
              <a:rPr lang="en-US" sz="1800" dirty="0">
                <a:effectLst/>
                <a:latin typeface="Arial" panose="020B0604020202020204" pitchFamily="34" charset="0"/>
                <a:ea typeface="Times New Roman" panose="02020603050405020304" pitchFamily="18" charset="0"/>
                <a:cs typeface="Arial" panose="020B0604020202020204" pitchFamily="34" charset="0"/>
              </a:rPr>
              <a:t> to potential users and prototyping a </a:t>
            </a:r>
            <a:r>
              <a:rPr lang="en-US" sz="1800" dirty="0" err="1">
                <a:effectLst/>
                <a:latin typeface="Arial" panose="020B0604020202020204" pitchFamily="34" charset="0"/>
                <a:ea typeface="Times New Roman" panose="02020603050405020304" pitchFamily="18" charset="0"/>
                <a:cs typeface="Arial" panose="020B0604020202020204" pitchFamily="34" charset="0"/>
              </a:rPr>
              <a:t>geovisualization</a:t>
            </a:r>
            <a:r>
              <a:rPr lang="en-US" sz="1800" dirty="0">
                <a:effectLst/>
                <a:latin typeface="Arial" panose="020B0604020202020204" pitchFamily="34" charset="0"/>
                <a:ea typeface="Times New Roman" panose="02020603050405020304" pitchFamily="18" charset="0"/>
                <a:cs typeface="Arial" panose="020B0604020202020204" pitchFamily="34" charset="0"/>
              </a:rPr>
              <a:t> application. </a:t>
            </a:r>
            <a:r>
              <a:rPr lang="en-US" sz="1800" i="1" dirty="0">
                <a:effectLst/>
                <a:latin typeface="Arial" panose="020B0604020202020204" pitchFamily="34" charset="0"/>
                <a:ea typeface="Times New Roman" panose="02020603050405020304" pitchFamily="18" charset="0"/>
                <a:cs typeface="Arial" panose="020B0604020202020204" pitchFamily="34" charset="0"/>
              </a:rPr>
              <a:t>School of Informatics,</a:t>
            </a:r>
            <a:r>
              <a:rPr lang="en-US" sz="1800" dirty="0">
                <a:effectLst/>
                <a:latin typeface="Arial" panose="020B0604020202020204" pitchFamily="34" charset="0"/>
                <a:ea typeface="Times New Roman" panose="02020603050405020304" pitchFamily="18" charset="0"/>
                <a:cs typeface="Arial" panose="020B0604020202020204" pitchFamily="34" charset="0"/>
              </a:rPr>
              <a:t> City University, Northampton, London.</a:t>
            </a:r>
          </a:p>
          <a:p>
            <a:pPr marL="360045" marR="0" indent="-360045"/>
            <a:r>
              <a:rPr lang="en-US" sz="1800" dirty="0">
                <a:effectLst/>
                <a:latin typeface="Arial" panose="020B0604020202020204" pitchFamily="34" charset="0"/>
                <a:ea typeface="Times New Roman" panose="02020603050405020304" pitchFamily="18" charset="0"/>
                <a:cs typeface="Arial" panose="020B0604020202020204" pitchFamily="34" charset="0"/>
              </a:rPr>
              <a:t>Rosson, M., &amp; Carroll, J. M. (2002). Scenario-Based Design. In </a:t>
            </a:r>
            <a:r>
              <a:rPr lang="en-US" sz="1800" i="1" dirty="0">
                <a:effectLst/>
                <a:latin typeface="Arial" panose="020B0604020202020204" pitchFamily="34" charset="0"/>
                <a:ea typeface="Times New Roman" panose="02020603050405020304" pitchFamily="18" charset="0"/>
                <a:cs typeface="Arial" panose="020B0604020202020204" pitchFamily="34" charset="0"/>
              </a:rPr>
              <a:t>Human-Computer Interaction Handbook: Fundamentals, Evolving Technologies and Emerging Applications</a:t>
            </a:r>
            <a:r>
              <a:rPr lang="en-US" sz="1800" dirty="0">
                <a:effectLst/>
                <a:latin typeface="Arial" panose="020B0604020202020204" pitchFamily="34" charset="0"/>
                <a:ea typeface="Times New Roman" panose="02020603050405020304" pitchFamily="18" charset="0"/>
                <a:cs typeface="Arial" panose="020B0604020202020204" pitchFamily="34" charset="0"/>
              </a:rPr>
              <a:t> (pp. 1032-1050). Lawrence Erlbaum Associates.</a:t>
            </a:r>
          </a:p>
          <a:p>
            <a:pPr marL="360045" marR="0" indent="-360045"/>
            <a:r>
              <a:rPr lang="en-US" sz="1800" dirty="0">
                <a:effectLst/>
                <a:latin typeface="Arial" panose="020B0604020202020204" pitchFamily="34" charset="0"/>
                <a:ea typeface="Times New Roman" panose="02020603050405020304" pitchFamily="18" charset="0"/>
                <a:cs typeface="Arial" panose="020B0604020202020204" pitchFamily="34" charset="0"/>
              </a:rPr>
              <a:t>United States Department of the Army. (2014). </a:t>
            </a:r>
            <a:r>
              <a:rPr lang="en-US" sz="1800" i="1" dirty="0">
                <a:effectLst/>
                <a:latin typeface="Arial" panose="020B0604020202020204" pitchFamily="34" charset="0"/>
                <a:ea typeface="Times New Roman" panose="02020603050405020304" pitchFamily="18" charset="0"/>
                <a:cs typeface="Arial" panose="020B0604020202020204" pitchFamily="34" charset="0"/>
              </a:rPr>
              <a:t>ATP 3-90.8 Combined Arms </a:t>
            </a:r>
            <a:r>
              <a:rPr lang="en-US" sz="1800" i="1" dirty="0" err="1">
                <a:effectLst/>
                <a:latin typeface="Arial" panose="020B0604020202020204" pitchFamily="34" charset="0"/>
                <a:ea typeface="Times New Roman" panose="02020603050405020304" pitchFamily="18" charset="0"/>
                <a:cs typeface="Arial" panose="020B0604020202020204" pitchFamily="34" charset="0"/>
              </a:rPr>
              <a:t>Countermobility</a:t>
            </a:r>
            <a:r>
              <a:rPr lang="en-US" sz="1800" i="1" dirty="0">
                <a:effectLst/>
                <a:latin typeface="Arial" panose="020B0604020202020204" pitchFamily="34" charset="0"/>
                <a:ea typeface="Times New Roman" panose="02020603050405020304" pitchFamily="18" charset="0"/>
                <a:cs typeface="Arial" panose="020B0604020202020204" pitchFamily="34" charset="0"/>
              </a:rPr>
              <a:t> Operations</a:t>
            </a:r>
            <a:r>
              <a:rPr lang="en-US" sz="1800" dirty="0">
                <a:effectLst/>
                <a:latin typeface="Arial" panose="020B0604020202020204" pitchFamily="34" charset="0"/>
                <a:ea typeface="Times New Roman" panose="02020603050405020304" pitchFamily="18" charset="0"/>
                <a:cs typeface="Arial" panose="020B0604020202020204" pitchFamily="34" charset="0"/>
              </a:rPr>
              <a:t>. Fort Eustice, VA: Army Publishing Directorate.</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716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C25C-8E7F-430F-9012-D648353D5601}"/>
              </a:ext>
            </a:extLst>
          </p:cNvPr>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245564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CAB1-F198-4EEA-8CB8-0F88CA69116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B9685D7-5FD7-441D-9C76-20EDCEEF15A0}"/>
              </a:ext>
            </a:extLst>
          </p:cNvPr>
          <p:cNvSpPr>
            <a:spLocks noGrp="1"/>
          </p:cNvSpPr>
          <p:nvPr>
            <p:ph idx="1"/>
          </p:nvPr>
        </p:nvSpPr>
        <p:spPr/>
        <p:txBody>
          <a:bodyPr>
            <a:normAutofit fontScale="92500" lnSpcReduction="10000"/>
          </a:bodyPr>
          <a:lstStyle/>
          <a:p>
            <a:r>
              <a:rPr lang="en-US" dirty="0"/>
              <a:t>Introduction</a:t>
            </a:r>
          </a:p>
          <a:p>
            <a:r>
              <a:rPr lang="en-US" dirty="0"/>
              <a:t>Background</a:t>
            </a:r>
          </a:p>
          <a:p>
            <a:r>
              <a:rPr lang="en-US" dirty="0"/>
              <a:t>Literature Review</a:t>
            </a:r>
          </a:p>
          <a:p>
            <a:r>
              <a:rPr lang="en-US" dirty="0"/>
              <a:t>Methodology</a:t>
            </a:r>
          </a:p>
          <a:p>
            <a:r>
              <a:rPr lang="en-US" dirty="0"/>
              <a:t>Anticipated Challenges</a:t>
            </a:r>
          </a:p>
          <a:p>
            <a:r>
              <a:rPr lang="en-US" dirty="0"/>
              <a:t>Anticipated Results</a:t>
            </a:r>
          </a:p>
          <a:p>
            <a:r>
              <a:rPr lang="en-US" dirty="0"/>
              <a:t>Anticipated Timeline</a:t>
            </a:r>
          </a:p>
          <a:p>
            <a:r>
              <a:rPr lang="en-US" dirty="0"/>
              <a:t>References</a:t>
            </a:r>
          </a:p>
          <a:p>
            <a:r>
              <a:rPr lang="en-US" dirty="0"/>
              <a:t>Questions</a:t>
            </a:r>
          </a:p>
        </p:txBody>
      </p:sp>
    </p:spTree>
    <p:extLst>
      <p:ext uri="{BB962C8B-B14F-4D97-AF65-F5344CB8AC3E}">
        <p14:creationId xmlns:p14="http://schemas.microsoft.com/office/powerpoint/2010/main" val="301627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4880-C300-48DB-8AD5-DD44A4466BE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9F11739-B03C-49AC-ACC8-8A074DAC136F}"/>
              </a:ext>
            </a:extLst>
          </p:cNvPr>
          <p:cNvSpPr>
            <a:spLocks noGrp="1"/>
          </p:cNvSpPr>
          <p:nvPr>
            <p:ph idx="1"/>
          </p:nvPr>
        </p:nvSpPr>
        <p:spPr>
          <a:xfrm>
            <a:off x="375523" y="2336873"/>
            <a:ext cx="6266976" cy="3599316"/>
          </a:xfrm>
        </p:spPr>
        <p:txBody>
          <a:bodyPr>
            <a:noAutofit/>
          </a:bodyPr>
          <a:lstStyle/>
          <a:p>
            <a:r>
              <a:rPr lang="en-US" sz="3200" dirty="0">
                <a:effectLst/>
                <a:latin typeface="Arial" panose="020B0604020202020204" pitchFamily="34" charset="0"/>
                <a:ea typeface="SimSun" panose="02010600030101010101" pitchFamily="2" charset="-122"/>
                <a:cs typeface="Arial" panose="020B0604020202020204" pitchFamily="34" charset="0"/>
              </a:rPr>
              <a:t>This project will hone in on the obstacle estimation process and translate those analog functions into a geographic information system (GIS) environment to increase efficiency in obstacle planning as well as deliver digital products in a more interoperable format. </a:t>
            </a:r>
            <a:endParaRPr lang="en-US" sz="3200" dirty="0">
              <a:latin typeface="Arial" panose="020B0604020202020204" pitchFamily="34" charset="0"/>
              <a:cs typeface="Arial" panose="020B0604020202020204" pitchFamily="34" charset="0"/>
            </a:endParaRPr>
          </a:p>
        </p:txBody>
      </p:sp>
      <p:pic>
        <p:nvPicPr>
          <p:cNvPr id="1026" name="Picture 2" descr="See the source image">
            <a:extLst>
              <a:ext uri="{FF2B5EF4-FFF2-40B4-BE49-F238E27FC236}">
                <a16:creationId xmlns:a16="http://schemas.microsoft.com/office/drawing/2014/main" id="{305DCB5C-96E8-431A-959F-46C49C31C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939" y="2513869"/>
            <a:ext cx="2380655" cy="1622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44B2EEE7-6F83-4359-B4C1-5E957F2D3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8726" y="2513869"/>
            <a:ext cx="2507751" cy="16226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24CF7343-73DC-4BA9-A5ED-074D5D9C3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526" y="4313527"/>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27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5C79-DD7E-004E-957C-957FC0F4BA00}"/>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680F7BAD-62E6-D64B-8A18-59BD9CBAF0F3}"/>
              </a:ext>
            </a:extLst>
          </p:cNvPr>
          <p:cNvSpPr>
            <a:spLocks noGrp="1"/>
          </p:cNvSpPr>
          <p:nvPr>
            <p:ph idx="1"/>
          </p:nvPr>
        </p:nvSpPr>
        <p:spPr>
          <a:xfrm>
            <a:off x="680322" y="2336873"/>
            <a:ext cx="6016944" cy="3599316"/>
          </a:xfrm>
        </p:spPr>
        <p:txBody>
          <a:bodyPr/>
          <a:lstStyle/>
          <a:p>
            <a:r>
              <a:rPr lang="en-US"/>
              <a:t>Engineer obstacle efforts during the Battle of the Bulge in WWII were essential in stalling the advance of the German counter offensive. Without the dogged efforts of American engineers and their extensive use of defensive obstacles like road blocks, ditches, and minefields, the Germans might have penetrated into the Allied logistical zone. Without access to supplies, many would have been forced to surrender.</a:t>
            </a:r>
          </a:p>
        </p:txBody>
      </p:sp>
      <p:pic>
        <p:nvPicPr>
          <p:cNvPr id="4" name="Picture 4">
            <a:extLst>
              <a:ext uri="{FF2B5EF4-FFF2-40B4-BE49-F238E27FC236}">
                <a16:creationId xmlns:a16="http://schemas.microsoft.com/office/drawing/2014/main" id="{43836B45-1C15-7C47-A053-224538B51FEC}"/>
              </a:ext>
            </a:extLst>
          </p:cNvPr>
          <p:cNvPicPr>
            <a:picLocks noChangeAspect="1"/>
          </p:cNvPicPr>
          <p:nvPr/>
        </p:nvPicPr>
        <p:blipFill>
          <a:blip r:embed="rId2"/>
          <a:stretch>
            <a:fillRect/>
          </a:stretch>
        </p:blipFill>
        <p:spPr>
          <a:xfrm>
            <a:off x="7300105" y="2935225"/>
            <a:ext cx="4211573" cy="2369010"/>
          </a:xfrm>
          <a:prstGeom prst="rect">
            <a:avLst/>
          </a:prstGeom>
        </p:spPr>
      </p:pic>
    </p:spTree>
    <p:extLst>
      <p:ext uri="{BB962C8B-B14F-4D97-AF65-F5344CB8AC3E}">
        <p14:creationId xmlns:p14="http://schemas.microsoft.com/office/powerpoint/2010/main" val="170397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CF63-B64E-40A4-91EF-7293B596733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6278F3F-8FDC-41ED-865E-B97A283D8687}"/>
              </a:ext>
            </a:extLst>
          </p:cNvPr>
          <p:cNvSpPr>
            <a:spLocks noGrp="1"/>
          </p:cNvSpPr>
          <p:nvPr>
            <p:ph idx="1"/>
          </p:nvPr>
        </p:nvSpPr>
        <p:spPr>
          <a:xfrm>
            <a:off x="680322" y="2336873"/>
            <a:ext cx="5614462" cy="3599316"/>
          </a:xfrm>
        </p:spPr>
        <p:txBody>
          <a:bodyPr/>
          <a:lstStyle/>
          <a:p>
            <a:r>
              <a:rPr lang="en-US" dirty="0"/>
              <a:t>Obstacle effects planning for defensive operation is typically carried out via an analog process.</a:t>
            </a:r>
          </a:p>
          <a:p>
            <a:r>
              <a:rPr lang="en-US" dirty="0"/>
              <a:t>GIS capabilities exist in the formation.</a:t>
            </a:r>
          </a:p>
          <a:p>
            <a:r>
              <a:rPr lang="en-US" dirty="0"/>
              <a:t>Analog processes are time intensive and can be made more efficient by leveraging the GIS to aid in the obstacle planning process.</a:t>
            </a:r>
          </a:p>
        </p:txBody>
      </p:sp>
      <p:pic>
        <p:nvPicPr>
          <p:cNvPr id="2050" name="Picture 2" descr="See the source image">
            <a:extLst>
              <a:ext uri="{FF2B5EF4-FFF2-40B4-BE49-F238E27FC236}">
                <a16:creationId xmlns:a16="http://schemas.microsoft.com/office/drawing/2014/main" id="{72189A8D-B16B-4363-8422-8FED549A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580" y="1980481"/>
            <a:ext cx="4270099" cy="431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14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F86B-0C60-40F7-B7F8-B528FC7DF2B7}"/>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EEF55026-C889-44BD-BFE6-E05CB0EDDAB0}"/>
              </a:ext>
            </a:extLst>
          </p:cNvPr>
          <p:cNvSpPr>
            <a:spLocks noGrp="1"/>
          </p:cNvSpPr>
          <p:nvPr>
            <p:ph idx="1"/>
          </p:nvPr>
        </p:nvSpPr>
        <p:spPr/>
        <p:txBody>
          <a:bodyPr>
            <a:normAutofit fontScale="92500" lnSpcReduction="10000"/>
          </a:bodyPr>
          <a:lstStyle/>
          <a:p>
            <a:r>
              <a:rPr lang="en-US" sz="2800" dirty="0">
                <a:latin typeface="Arial" panose="020B0604020202020204" pitchFamily="34" charset="0"/>
                <a:cs typeface="Arial" panose="020B0604020202020204" pitchFamily="34" charset="0"/>
              </a:rPr>
              <a:t>Guiding Questions:</a:t>
            </a:r>
          </a:p>
          <a:p>
            <a:pPr marL="0" indent="0">
              <a:buNone/>
            </a:pPr>
            <a:endParaRPr lang="en-US" sz="2800" dirty="0">
              <a:latin typeface="Arial" panose="020B0604020202020204" pitchFamily="34" charset="0"/>
              <a:cs typeface="Arial" panose="020B0604020202020204" pitchFamily="34" charset="0"/>
            </a:endParaRPr>
          </a:p>
          <a:p>
            <a:pPr marL="1143000" marR="0" lvl="2" indent="-228600">
              <a:spcBef>
                <a:spcPts val="0"/>
              </a:spcBef>
              <a:spcAft>
                <a:spcPts val="0"/>
              </a:spcAft>
              <a:buFont typeface="+mj-lt"/>
              <a:buAutoNum type="arabicPeriod"/>
            </a:pPr>
            <a:r>
              <a:rPr lang="en-US" sz="2800" kern="150" dirty="0">
                <a:effectLst/>
                <a:latin typeface="Arial" panose="020B0604020202020204" pitchFamily="34" charset="0"/>
                <a:ea typeface="SimSun" panose="02010600030101010101" pitchFamily="2" charset="-122"/>
                <a:cs typeface="Arial" panose="020B0604020202020204" pitchFamily="34" charset="0"/>
              </a:rPr>
              <a:t>Who are the targeted end-user that will find the deliverable most useful?</a:t>
            </a:r>
          </a:p>
          <a:p>
            <a:pPr marL="1143000" marR="0" lvl="2" indent="-228600">
              <a:spcBef>
                <a:spcPts val="0"/>
              </a:spcBef>
              <a:spcAft>
                <a:spcPts val="0"/>
              </a:spcAft>
              <a:buFont typeface="+mj-lt"/>
              <a:buAutoNum type="arabicPeriod"/>
            </a:pPr>
            <a:endParaRPr lang="en-US" sz="2800" kern="150" dirty="0">
              <a:effectLst/>
              <a:latin typeface="Arial" panose="020B0604020202020204" pitchFamily="34" charset="0"/>
              <a:ea typeface="SimSun" panose="02010600030101010101" pitchFamily="2" charset="-122"/>
              <a:cs typeface="Arial" panose="020B0604020202020204" pitchFamily="34" charset="0"/>
            </a:endParaRPr>
          </a:p>
          <a:p>
            <a:pPr marL="1143000" marR="0" lvl="2" indent="-228600">
              <a:spcBef>
                <a:spcPts val="0"/>
              </a:spcBef>
              <a:spcAft>
                <a:spcPts val="0"/>
              </a:spcAft>
              <a:buFont typeface="+mj-lt"/>
              <a:buAutoNum type="arabicPeriod"/>
            </a:pPr>
            <a:r>
              <a:rPr lang="en-US" sz="2800" kern="150" dirty="0">
                <a:effectLst/>
                <a:latin typeface="Arial" panose="020B0604020202020204" pitchFamily="34" charset="0"/>
                <a:ea typeface="SimSun" panose="02010600030101010101" pitchFamily="2" charset="-122"/>
                <a:cs typeface="Arial" panose="020B0604020202020204" pitchFamily="34" charset="0"/>
              </a:rPr>
              <a:t>What are the parameters required to ensure that the information generated by the tool is accurate?</a:t>
            </a:r>
          </a:p>
          <a:p>
            <a:pPr marL="1143000" marR="0" lvl="2" indent="-228600">
              <a:spcBef>
                <a:spcPts val="0"/>
              </a:spcBef>
              <a:spcAft>
                <a:spcPts val="0"/>
              </a:spcAft>
              <a:buFont typeface="+mj-lt"/>
              <a:buAutoNum type="arabicPeriod"/>
            </a:pPr>
            <a:endParaRPr lang="en-US" sz="2800" kern="150" dirty="0">
              <a:effectLst/>
              <a:latin typeface="Arial" panose="020B0604020202020204" pitchFamily="34" charset="0"/>
              <a:ea typeface="SimSun" panose="02010600030101010101" pitchFamily="2" charset="-122"/>
              <a:cs typeface="Arial" panose="020B0604020202020204" pitchFamily="34" charset="0"/>
            </a:endParaRPr>
          </a:p>
          <a:p>
            <a:pPr marL="1143000" marR="0" lvl="2" indent="-228600">
              <a:spcBef>
                <a:spcPts val="0"/>
              </a:spcBef>
              <a:spcAft>
                <a:spcPts val="0"/>
              </a:spcAft>
              <a:buFont typeface="+mj-lt"/>
              <a:buAutoNum type="arabicPeriod"/>
            </a:pPr>
            <a:r>
              <a:rPr lang="en-US" sz="2800" kern="150" dirty="0">
                <a:effectLst/>
                <a:latin typeface="Arial" panose="020B0604020202020204" pitchFamily="34" charset="0"/>
                <a:ea typeface="SimSun" panose="02010600030101010101" pitchFamily="2" charset="-122"/>
                <a:cs typeface="Arial" panose="020B0604020202020204" pitchFamily="34" charset="0"/>
              </a:rPr>
              <a:t>How can the tool be best developed to ensure that the end-user is both able and incentivized to use the tool?</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087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F86B-0C60-40F7-B7F8-B528FC7DF2B7}"/>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EEF55026-C889-44BD-BFE6-E05CB0EDDAB0}"/>
              </a:ext>
            </a:extLst>
          </p:cNvPr>
          <p:cNvSpPr>
            <a:spLocks noGrp="1"/>
          </p:cNvSpPr>
          <p:nvPr>
            <p:ph idx="1"/>
          </p:nvPr>
        </p:nvSpPr>
        <p:spPr/>
        <p:txBody>
          <a:bodyPr>
            <a:normAutofit/>
          </a:bodyPr>
          <a:lstStyle/>
          <a:p>
            <a:pPr marL="0" indent="0">
              <a:spcBef>
                <a:spcPts val="0"/>
              </a:spcBef>
              <a:buNone/>
            </a:pPr>
            <a:r>
              <a:rPr lang="en-US" sz="3400" kern="150" dirty="0">
                <a:effectLst/>
                <a:latin typeface="Arial" panose="020B0604020202020204" pitchFamily="34" charset="0"/>
                <a:ea typeface="SimSun" panose="02010600030101010101" pitchFamily="2" charset="-122"/>
                <a:cs typeface="Arial" panose="020B0604020202020204" pitchFamily="34" charset="0"/>
              </a:rPr>
              <a:t>Who are the targeted end-user that will find the deliverable most useful?</a:t>
            </a:r>
          </a:p>
          <a:p>
            <a:pPr marL="914400" marR="0" lvl="2" indent="0">
              <a:spcBef>
                <a:spcPts val="0"/>
              </a:spcBef>
              <a:spcAft>
                <a:spcPts val="0"/>
              </a:spcAft>
              <a:buNone/>
            </a:pPr>
            <a:endParaRPr lang="en-US" sz="2800" kern="150" dirty="0">
              <a:latin typeface="Arial" panose="020B0604020202020204" pitchFamily="34" charset="0"/>
              <a:ea typeface="SimSun" panose="02010600030101010101" pitchFamily="2" charset="-122"/>
              <a:cs typeface="Arial" panose="020B0604020202020204" pitchFamily="34" charset="0"/>
            </a:endParaRPr>
          </a:p>
          <a:p>
            <a:pPr marL="914400" marR="0" lvl="2" indent="0">
              <a:spcBef>
                <a:spcPts val="0"/>
              </a:spcBef>
              <a:spcAft>
                <a:spcPts val="0"/>
              </a:spcAft>
              <a:buNone/>
            </a:pPr>
            <a:r>
              <a:rPr lang="en-US" sz="2800" kern="150" dirty="0">
                <a:effectLst/>
                <a:latin typeface="Arial" panose="020B0604020202020204" pitchFamily="34" charset="0"/>
                <a:ea typeface="SimSun" panose="02010600030101010101" pitchFamily="2" charset="-122"/>
                <a:cs typeface="Arial" panose="020B0604020202020204" pitchFamily="34" charset="0"/>
              </a:rPr>
              <a:t>The Assistant Brigade Engineer (ABE)</a:t>
            </a:r>
          </a:p>
          <a:p>
            <a:pPr marL="914400" marR="0" lvl="2" indent="0">
              <a:spcBef>
                <a:spcPts val="0"/>
              </a:spcBef>
              <a:spcAft>
                <a:spcPts val="0"/>
              </a:spcAft>
              <a:buNone/>
            </a:pPr>
            <a:endParaRPr lang="en-US" sz="2800" kern="150" dirty="0">
              <a:latin typeface="Arial" panose="020B0604020202020204" pitchFamily="34" charset="0"/>
              <a:ea typeface="SimSun" panose="02010600030101010101" pitchFamily="2" charset="-122"/>
              <a:cs typeface="Arial" panose="020B0604020202020204" pitchFamily="34" charset="0"/>
            </a:endParaRPr>
          </a:p>
          <a:p>
            <a:pPr marL="914400" marR="0" lvl="2" indent="0">
              <a:spcBef>
                <a:spcPts val="0"/>
              </a:spcBef>
              <a:spcAft>
                <a:spcPts val="0"/>
              </a:spcAft>
              <a:buNone/>
            </a:pPr>
            <a:r>
              <a:rPr lang="en-US" sz="2800" kern="150" dirty="0">
                <a:effectLst/>
                <a:latin typeface="Arial" panose="020B0604020202020204" pitchFamily="34" charset="0"/>
                <a:ea typeface="SimSun" panose="02010600030101010101" pitchFamily="2" charset="-122"/>
                <a:cs typeface="Arial" panose="020B0604020202020204" pitchFamily="34" charset="0"/>
              </a:rPr>
              <a:t>Geospatial Engineers</a:t>
            </a:r>
          </a:p>
        </p:txBody>
      </p:sp>
    </p:spTree>
    <p:extLst>
      <p:ext uri="{BB962C8B-B14F-4D97-AF65-F5344CB8AC3E}">
        <p14:creationId xmlns:p14="http://schemas.microsoft.com/office/powerpoint/2010/main" val="106942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F86B-0C60-40F7-B7F8-B528FC7DF2B7}"/>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EEF55026-C889-44BD-BFE6-E05CB0EDDAB0}"/>
              </a:ext>
            </a:extLst>
          </p:cNvPr>
          <p:cNvSpPr>
            <a:spLocks noGrp="1"/>
          </p:cNvSpPr>
          <p:nvPr>
            <p:ph idx="1"/>
          </p:nvPr>
        </p:nvSpPr>
        <p:spPr/>
        <p:txBody>
          <a:bodyPr>
            <a:noAutofit/>
          </a:bodyPr>
          <a:lstStyle/>
          <a:p>
            <a:pPr marL="0" indent="0">
              <a:spcBef>
                <a:spcPts val="0"/>
              </a:spcBef>
              <a:buNone/>
            </a:pPr>
            <a:r>
              <a:rPr lang="en-US" sz="3400" kern="150" dirty="0">
                <a:effectLst/>
                <a:latin typeface="Arial" panose="020B0604020202020204" pitchFamily="34" charset="0"/>
                <a:ea typeface="SimSun" panose="02010600030101010101" pitchFamily="2" charset="-122"/>
                <a:cs typeface="Arial" panose="020B0604020202020204" pitchFamily="34" charset="0"/>
              </a:rPr>
              <a:t>What are the parameters required to ensure that the information generated by the tool is accurate?</a:t>
            </a:r>
          </a:p>
          <a:p>
            <a:pPr marL="0" indent="0">
              <a:spcBef>
                <a:spcPts val="0"/>
              </a:spcBef>
              <a:buNone/>
            </a:pPr>
            <a:endParaRPr lang="en-US" sz="3400" kern="150" dirty="0">
              <a:latin typeface="Arial" panose="020B0604020202020204" pitchFamily="34" charset="0"/>
              <a:ea typeface="SimSun" panose="02010600030101010101" pitchFamily="2" charset="-122"/>
              <a:cs typeface="Arial" panose="020B0604020202020204" pitchFamily="34" charset="0"/>
            </a:endParaRPr>
          </a:p>
          <a:p>
            <a:pPr marL="0" indent="0">
              <a:spcBef>
                <a:spcPts val="0"/>
              </a:spcBef>
              <a:buNone/>
            </a:pPr>
            <a:r>
              <a:rPr lang="en-US" sz="3400" kern="150" dirty="0">
                <a:effectLst/>
                <a:latin typeface="Arial" panose="020B0604020202020204" pitchFamily="34" charset="0"/>
                <a:ea typeface="SimSun" panose="02010600030101010101" pitchFamily="2" charset="-122"/>
                <a:cs typeface="Arial" panose="020B0604020202020204" pitchFamily="34" charset="0"/>
              </a:rPr>
              <a:t>	</a:t>
            </a:r>
            <a:r>
              <a:rPr lang="en-US" sz="2800" kern="150" dirty="0">
                <a:effectLst/>
                <a:latin typeface="Arial" panose="020B0604020202020204" pitchFamily="34" charset="0"/>
                <a:ea typeface="SimSun" panose="02010600030101010101" pitchFamily="2" charset="-122"/>
                <a:cs typeface="Arial" panose="020B0604020202020204" pitchFamily="34" charset="0"/>
              </a:rPr>
              <a:t>Doctrinal Heuristics</a:t>
            </a:r>
          </a:p>
          <a:p>
            <a:pPr marL="0" indent="0">
              <a:spcBef>
                <a:spcPts val="0"/>
              </a:spcBef>
              <a:buNone/>
            </a:pPr>
            <a:endParaRPr lang="en-US" sz="2800" kern="150" dirty="0">
              <a:effectLst/>
              <a:latin typeface="Arial" panose="020B0604020202020204" pitchFamily="34" charset="0"/>
              <a:ea typeface="SimSun" panose="02010600030101010101" pitchFamily="2" charset="-122"/>
              <a:cs typeface="Arial" panose="020B0604020202020204" pitchFamily="34" charset="0"/>
            </a:endParaRPr>
          </a:p>
          <a:p>
            <a:pPr marL="0" indent="0">
              <a:spcBef>
                <a:spcPts val="0"/>
              </a:spcBef>
              <a:buNone/>
            </a:pPr>
            <a:r>
              <a:rPr lang="en-US" sz="2800" kern="150" dirty="0">
                <a:effectLst/>
                <a:latin typeface="Arial" panose="020B0604020202020204" pitchFamily="34" charset="0"/>
                <a:ea typeface="SimSun" panose="02010600030101010101" pitchFamily="2" charset="-122"/>
                <a:cs typeface="Arial" panose="020B0604020202020204" pitchFamily="34" charset="0"/>
              </a:rPr>
              <a:t>	Accepted Standard Operating Procedures</a:t>
            </a:r>
          </a:p>
        </p:txBody>
      </p:sp>
    </p:spTree>
    <p:extLst>
      <p:ext uri="{BB962C8B-B14F-4D97-AF65-F5344CB8AC3E}">
        <p14:creationId xmlns:p14="http://schemas.microsoft.com/office/powerpoint/2010/main" val="249534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F86B-0C60-40F7-B7F8-B528FC7DF2B7}"/>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EEF55026-C889-44BD-BFE6-E05CB0EDDAB0}"/>
              </a:ext>
            </a:extLst>
          </p:cNvPr>
          <p:cNvSpPr>
            <a:spLocks noGrp="1"/>
          </p:cNvSpPr>
          <p:nvPr>
            <p:ph idx="1"/>
          </p:nvPr>
        </p:nvSpPr>
        <p:spPr/>
        <p:txBody>
          <a:bodyPr>
            <a:noAutofit/>
          </a:bodyPr>
          <a:lstStyle/>
          <a:p>
            <a:pPr marL="0" indent="0">
              <a:spcBef>
                <a:spcPts val="0"/>
              </a:spcBef>
              <a:buNone/>
            </a:pPr>
            <a:r>
              <a:rPr lang="en-US" sz="3400" kern="150" dirty="0">
                <a:effectLst/>
                <a:latin typeface="Arial" panose="020B0604020202020204" pitchFamily="34" charset="0"/>
                <a:ea typeface="SimSun" panose="02010600030101010101" pitchFamily="2" charset="-122"/>
                <a:cs typeface="Arial" panose="020B0604020202020204" pitchFamily="34" charset="0"/>
              </a:rPr>
              <a:t>How can the tool be best developed to ensure that the end-user is both able and incentivized to use the tool?</a:t>
            </a:r>
          </a:p>
          <a:p>
            <a:pPr marL="0" indent="0">
              <a:spcBef>
                <a:spcPts val="0"/>
              </a:spcBef>
              <a:buNone/>
            </a:pPr>
            <a:endParaRPr lang="en-US" sz="3400" kern="150" dirty="0">
              <a:latin typeface="Arial" panose="020B0604020202020204" pitchFamily="34" charset="0"/>
              <a:ea typeface="SimSun" panose="02010600030101010101" pitchFamily="2" charset="-122"/>
              <a:cs typeface="Arial" panose="020B0604020202020204" pitchFamily="34" charset="0"/>
            </a:endParaRPr>
          </a:p>
          <a:p>
            <a:pPr marL="457200" lvl="1" indent="0">
              <a:spcBef>
                <a:spcPts val="0"/>
              </a:spcBef>
              <a:buNone/>
            </a:pPr>
            <a:r>
              <a:rPr lang="en-US" sz="2800" kern="150" dirty="0">
                <a:effectLst/>
                <a:latin typeface="Arial" panose="020B0604020202020204" pitchFamily="34" charset="0"/>
                <a:ea typeface="SimSun" panose="02010600030101010101" pitchFamily="2" charset="-122"/>
                <a:cs typeface="Arial" panose="020B0604020202020204" pitchFamily="34" charset="0"/>
              </a:rPr>
              <a:t>Scenario-based Design</a:t>
            </a:r>
          </a:p>
          <a:p>
            <a:pPr marL="457200" lvl="1" indent="0">
              <a:spcBef>
                <a:spcPts val="0"/>
              </a:spcBef>
              <a:buNone/>
            </a:pPr>
            <a:endParaRPr lang="en-US" sz="2800" kern="150" dirty="0">
              <a:latin typeface="Arial" panose="020B0604020202020204" pitchFamily="34" charset="0"/>
              <a:ea typeface="SimSun" panose="02010600030101010101" pitchFamily="2" charset="-122"/>
              <a:cs typeface="Arial" panose="020B0604020202020204" pitchFamily="34" charset="0"/>
            </a:endParaRPr>
          </a:p>
          <a:p>
            <a:pPr marL="457200" lvl="1" indent="0">
              <a:spcBef>
                <a:spcPts val="0"/>
              </a:spcBef>
              <a:buNone/>
            </a:pPr>
            <a:r>
              <a:rPr lang="en-US" sz="2800" kern="150" dirty="0">
                <a:effectLst/>
                <a:latin typeface="Arial" panose="020B0604020202020204" pitchFamily="34" charset="0"/>
                <a:ea typeface="SimSun" panose="02010600030101010101" pitchFamily="2" charset="-122"/>
                <a:cs typeface="Arial" panose="020B0604020202020204" pitchFamily="34" charset="0"/>
              </a:rPr>
              <a:t>Card Sorting/Sketching</a:t>
            </a:r>
          </a:p>
          <a:p>
            <a:pPr marL="457200" lvl="1" indent="0">
              <a:spcBef>
                <a:spcPts val="0"/>
              </a:spcBef>
              <a:buNone/>
            </a:pPr>
            <a:endParaRPr lang="en-US" sz="2800" kern="150" dirty="0">
              <a:latin typeface="Arial" panose="020B0604020202020204" pitchFamily="34" charset="0"/>
              <a:ea typeface="SimSun" panose="02010600030101010101" pitchFamily="2" charset="-122"/>
              <a:cs typeface="Arial" panose="020B0604020202020204" pitchFamily="34" charset="0"/>
            </a:endParaRPr>
          </a:p>
          <a:p>
            <a:pPr marL="457200" lvl="1" indent="0">
              <a:spcBef>
                <a:spcPts val="0"/>
              </a:spcBef>
              <a:buNone/>
            </a:pPr>
            <a:r>
              <a:rPr lang="en-US" sz="2800" kern="150" dirty="0">
                <a:effectLst/>
                <a:latin typeface="Arial" panose="020B0604020202020204" pitchFamily="34" charset="0"/>
                <a:ea typeface="SimSun" panose="02010600030101010101" pitchFamily="2" charset="-122"/>
                <a:cs typeface="Arial" panose="020B0604020202020204" pitchFamily="34" charset="0"/>
              </a:rPr>
              <a:t>Prototyping</a:t>
            </a:r>
          </a:p>
        </p:txBody>
      </p:sp>
    </p:spTree>
    <p:extLst>
      <p:ext uri="{BB962C8B-B14F-4D97-AF65-F5344CB8AC3E}">
        <p14:creationId xmlns:p14="http://schemas.microsoft.com/office/powerpoint/2010/main" val="284213803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51</TotalTime>
  <Words>718</Words>
  <Application>Microsoft Office PowerPoint</Application>
  <PresentationFormat>Widescreen</PresentationFormat>
  <Paragraphs>90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Berlin</vt:lpstr>
      <vt:lpstr>GIS Enabled Resource Estimation for Obstacle Effects Planning </vt:lpstr>
      <vt:lpstr>Agenda</vt:lpstr>
      <vt:lpstr>Introduction</vt:lpstr>
      <vt:lpstr>Background</vt:lpstr>
      <vt:lpstr>Background</vt:lpstr>
      <vt:lpstr>Literature Review</vt:lpstr>
      <vt:lpstr>Literature Review</vt:lpstr>
      <vt:lpstr>Literature Review</vt:lpstr>
      <vt:lpstr>Literature Review</vt:lpstr>
      <vt:lpstr>Methodology</vt:lpstr>
      <vt:lpstr>Methodology</vt:lpstr>
      <vt:lpstr>Methodology</vt:lpstr>
      <vt:lpstr>Methodology</vt:lpstr>
      <vt:lpstr>Anticipated Challenges</vt:lpstr>
      <vt:lpstr>Anticipated Results</vt:lpstr>
      <vt:lpstr>Anticipated Results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Enabled Resource Estimation for Obstacle Effects Planning </dc:title>
  <dc:creator>Meredith Caram III</dc:creator>
  <cp:lastModifiedBy>Meredith Caram III</cp:lastModifiedBy>
  <cp:revision>7</cp:revision>
  <dcterms:created xsi:type="dcterms:W3CDTF">2020-12-03T05:06:24Z</dcterms:created>
  <dcterms:modified xsi:type="dcterms:W3CDTF">2020-12-04T06:59:35Z</dcterms:modified>
</cp:coreProperties>
</file>