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56" r:id="rId3"/>
    <p:sldId id="278" r:id="rId4"/>
    <p:sldId id="275" r:id="rId5"/>
    <p:sldId id="262" r:id="rId6"/>
    <p:sldId id="317" r:id="rId7"/>
    <p:sldId id="316" r:id="rId8"/>
    <p:sldId id="297" r:id="rId9"/>
    <p:sldId id="296" r:id="rId10"/>
    <p:sldId id="304" r:id="rId11"/>
    <p:sldId id="305" r:id="rId12"/>
    <p:sldId id="306" r:id="rId13"/>
    <p:sldId id="307" r:id="rId14"/>
    <p:sldId id="298" r:id="rId15"/>
    <p:sldId id="318" r:id="rId16"/>
    <p:sldId id="320" r:id="rId17"/>
    <p:sldId id="321" r:id="rId18"/>
    <p:sldId id="299" r:id="rId19"/>
    <p:sldId id="311" r:id="rId20"/>
    <p:sldId id="319" r:id="rId21"/>
    <p:sldId id="322" r:id="rId22"/>
    <p:sldId id="308" r:id="rId23"/>
    <p:sldId id="300" r:id="rId24"/>
    <p:sldId id="301" r:id="rId25"/>
    <p:sldId id="302" r:id="rId26"/>
    <p:sldId id="312" r:id="rId27"/>
    <p:sldId id="315" r:id="rId28"/>
    <p:sldId id="303"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6" autoAdjust="0"/>
    <p:restoredTop sz="94660"/>
  </p:normalViewPr>
  <p:slideViewPr>
    <p:cSldViewPr>
      <p:cViewPr>
        <p:scale>
          <a:sx n="100" d="100"/>
          <a:sy n="100" d="100"/>
        </p:scale>
        <p:origin x="1125" y="414"/>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68"/>
    </p:cViewPr>
  </p:sorterViewPr>
  <p:notesViewPr>
    <p:cSldViewPr>
      <p:cViewPr varScale="1">
        <p:scale>
          <a:sx n="147" d="100"/>
          <a:sy n="147" d="100"/>
        </p:scale>
        <p:origin x="600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12/14/2019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12/14/2019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2991384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11</a:t>
            </a:fld>
            <a:endParaRPr lang="en-US"/>
          </a:p>
        </p:txBody>
      </p:sp>
    </p:spTree>
    <p:extLst>
      <p:ext uri="{BB962C8B-B14F-4D97-AF65-F5344CB8AC3E}">
        <p14:creationId xmlns:p14="http://schemas.microsoft.com/office/powerpoint/2010/main" val="138988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12</a:t>
            </a:fld>
            <a:endParaRPr lang="en-US"/>
          </a:p>
        </p:txBody>
      </p:sp>
    </p:spTree>
    <p:extLst>
      <p:ext uri="{BB962C8B-B14F-4D97-AF65-F5344CB8AC3E}">
        <p14:creationId xmlns:p14="http://schemas.microsoft.com/office/powerpoint/2010/main" val="190059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13</a:t>
            </a:fld>
            <a:endParaRPr lang="en-US"/>
          </a:p>
        </p:txBody>
      </p:sp>
    </p:spTree>
    <p:extLst>
      <p:ext uri="{BB962C8B-B14F-4D97-AF65-F5344CB8AC3E}">
        <p14:creationId xmlns:p14="http://schemas.microsoft.com/office/powerpoint/2010/main" val="3707085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14</a:t>
            </a:fld>
            <a:endParaRPr lang="en-US"/>
          </a:p>
        </p:txBody>
      </p:sp>
    </p:spTree>
    <p:extLst>
      <p:ext uri="{BB962C8B-B14F-4D97-AF65-F5344CB8AC3E}">
        <p14:creationId xmlns:p14="http://schemas.microsoft.com/office/powerpoint/2010/main" val="163204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15</a:t>
            </a:fld>
            <a:endParaRPr lang="en-US"/>
          </a:p>
        </p:txBody>
      </p:sp>
    </p:spTree>
    <p:extLst>
      <p:ext uri="{BB962C8B-B14F-4D97-AF65-F5344CB8AC3E}">
        <p14:creationId xmlns:p14="http://schemas.microsoft.com/office/powerpoint/2010/main" val="2106127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16</a:t>
            </a:fld>
            <a:endParaRPr lang="en-US"/>
          </a:p>
        </p:txBody>
      </p:sp>
    </p:spTree>
    <p:extLst>
      <p:ext uri="{BB962C8B-B14F-4D97-AF65-F5344CB8AC3E}">
        <p14:creationId xmlns:p14="http://schemas.microsoft.com/office/powerpoint/2010/main" val="222310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17</a:t>
            </a:fld>
            <a:endParaRPr lang="en-US"/>
          </a:p>
        </p:txBody>
      </p:sp>
    </p:spTree>
    <p:extLst>
      <p:ext uri="{BB962C8B-B14F-4D97-AF65-F5344CB8AC3E}">
        <p14:creationId xmlns:p14="http://schemas.microsoft.com/office/powerpoint/2010/main" val="3970100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18</a:t>
            </a:fld>
            <a:endParaRPr lang="en-US"/>
          </a:p>
        </p:txBody>
      </p:sp>
    </p:spTree>
    <p:extLst>
      <p:ext uri="{BB962C8B-B14F-4D97-AF65-F5344CB8AC3E}">
        <p14:creationId xmlns:p14="http://schemas.microsoft.com/office/powerpoint/2010/main" val="740451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19</a:t>
            </a:fld>
            <a:endParaRPr lang="en-US"/>
          </a:p>
        </p:txBody>
      </p:sp>
    </p:spTree>
    <p:extLst>
      <p:ext uri="{BB962C8B-B14F-4D97-AF65-F5344CB8AC3E}">
        <p14:creationId xmlns:p14="http://schemas.microsoft.com/office/powerpoint/2010/main" val="257328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20</a:t>
            </a:fld>
            <a:endParaRPr lang="en-US"/>
          </a:p>
        </p:txBody>
      </p:sp>
    </p:spTree>
    <p:extLst>
      <p:ext uri="{BB962C8B-B14F-4D97-AF65-F5344CB8AC3E}">
        <p14:creationId xmlns:p14="http://schemas.microsoft.com/office/powerpoint/2010/main" val="25787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3552925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21</a:t>
            </a:fld>
            <a:endParaRPr lang="en-US"/>
          </a:p>
        </p:txBody>
      </p:sp>
    </p:spTree>
    <p:extLst>
      <p:ext uri="{BB962C8B-B14F-4D97-AF65-F5344CB8AC3E}">
        <p14:creationId xmlns:p14="http://schemas.microsoft.com/office/powerpoint/2010/main" val="4131983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22</a:t>
            </a:fld>
            <a:endParaRPr lang="en-US"/>
          </a:p>
        </p:txBody>
      </p:sp>
    </p:spTree>
    <p:extLst>
      <p:ext uri="{BB962C8B-B14F-4D97-AF65-F5344CB8AC3E}">
        <p14:creationId xmlns:p14="http://schemas.microsoft.com/office/powerpoint/2010/main" val="2782915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23</a:t>
            </a:fld>
            <a:endParaRPr lang="en-US"/>
          </a:p>
        </p:txBody>
      </p:sp>
    </p:spTree>
    <p:extLst>
      <p:ext uri="{BB962C8B-B14F-4D97-AF65-F5344CB8AC3E}">
        <p14:creationId xmlns:p14="http://schemas.microsoft.com/office/powerpoint/2010/main" val="1061661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24</a:t>
            </a:fld>
            <a:endParaRPr lang="en-US"/>
          </a:p>
        </p:txBody>
      </p:sp>
    </p:spTree>
    <p:extLst>
      <p:ext uri="{BB962C8B-B14F-4D97-AF65-F5344CB8AC3E}">
        <p14:creationId xmlns:p14="http://schemas.microsoft.com/office/powerpoint/2010/main" val="1506527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25</a:t>
            </a:fld>
            <a:endParaRPr lang="en-US"/>
          </a:p>
        </p:txBody>
      </p:sp>
    </p:spTree>
    <p:extLst>
      <p:ext uri="{BB962C8B-B14F-4D97-AF65-F5344CB8AC3E}">
        <p14:creationId xmlns:p14="http://schemas.microsoft.com/office/powerpoint/2010/main" val="1960173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26</a:t>
            </a:fld>
            <a:endParaRPr lang="en-US"/>
          </a:p>
        </p:txBody>
      </p:sp>
    </p:spTree>
    <p:extLst>
      <p:ext uri="{BB962C8B-B14F-4D97-AF65-F5344CB8AC3E}">
        <p14:creationId xmlns:p14="http://schemas.microsoft.com/office/powerpoint/2010/main" val="383798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27</a:t>
            </a:fld>
            <a:endParaRPr lang="en-US"/>
          </a:p>
        </p:txBody>
      </p:sp>
    </p:spTree>
    <p:extLst>
      <p:ext uri="{BB962C8B-B14F-4D97-AF65-F5344CB8AC3E}">
        <p14:creationId xmlns:p14="http://schemas.microsoft.com/office/powerpoint/2010/main" val="33476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178133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386189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228607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121224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a:p>
        </p:txBody>
      </p:sp>
    </p:spTree>
    <p:extLst>
      <p:ext uri="{BB962C8B-B14F-4D97-AF65-F5344CB8AC3E}">
        <p14:creationId xmlns:p14="http://schemas.microsoft.com/office/powerpoint/2010/main" val="414988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10</a:t>
            </a:fld>
            <a:endParaRPr lang="en-US"/>
          </a:p>
        </p:txBody>
      </p:sp>
    </p:spTree>
    <p:extLst>
      <p:ext uri="{BB962C8B-B14F-4D97-AF65-F5344CB8AC3E}">
        <p14:creationId xmlns:p14="http://schemas.microsoft.com/office/powerpoint/2010/main" val="202796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12/14/2019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3">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12/14/2019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tx1">
                <a:lumMod val="60000"/>
                <a:lumOff val="40000"/>
              </a:schemeClr>
            </a:gs>
            <a:gs pos="50000">
              <a:schemeClr val="bg1">
                <a:lumMod val="50000"/>
              </a:schemeClr>
            </a:gs>
            <a:gs pos="100000">
              <a:schemeClr val="tx2">
                <a:lumMod val="75000"/>
                <a:lumOff val="2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buClr>
                <a:schemeClr val="bg1">
                  <a:lumMod val="95000"/>
                </a:schemeClr>
              </a:buClr>
              <a:defRPr>
                <a:solidFill>
                  <a:schemeClr val="bg2">
                    <a:lumMod val="60000"/>
                    <a:lumOff val="40000"/>
                  </a:schemeClr>
                </a:solidFill>
              </a:defRPr>
            </a:lvl1pPr>
            <a:lvl2pPr>
              <a:buClr>
                <a:schemeClr val="bg1">
                  <a:lumMod val="95000"/>
                </a:schemeClr>
              </a:buClr>
              <a:defRPr>
                <a:solidFill>
                  <a:schemeClr val="bg2">
                    <a:lumMod val="60000"/>
                    <a:lumOff val="40000"/>
                  </a:schemeClr>
                </a:solidFill>
              </a:defRPr>
            </a:lvl2pPr>
            <a:lvl3pPr>
              <a:buClr>
                <a:schemeClr val="bg1">
                  <a:lumMod val="95000"/>
                </a:schemeClr>
              </a:buClr>
              <a:defRPr>
                <a:solidFill>
                  <a:schemeClr val="bg2">
                    <a:lumMod val="60000"/>
                    <a:lumOff val="40000"/>
                  </a:schemeClr>
                </a:solidFill>
              </a:defRPr>
            </a:lvl3pPr>
            <a:lvl4pPr>
              <a:buClr>
                <a:schemeClr val="bg1">
                  <a:lumMod val="95000"/>
                </a:schemeClr>
              </a:buClr>
              <a:defRPr>
                <a:solidFill>
                  <a:schemeClr val="bg2">
                    <a:lumMod val="60000"/>
                    <a:lumOff val="40000"/>
                  </a:schemeClr>
                </a:solidFill>
              </a:defRPr>
            </a:lvl4pPr>
            <a:lvl5pPr>
              <a:buClr>
                <a:schemeClr val="bg1">
                  <a:lumMod val="95000"/>
                </a:schemeClr>
              </a:buClr>
              <a:defRPr>
                <a:solidFill>
                  <a:schemeClr val="bg2">
                    <a:lumMod val="60000"/>
                    <a:lumOff val="40000"/>
                  </a:schemeClr>
                </a:solidFill>
              </a:defRPr>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EDF33987-6305-4E2A-BF18-EF013ECE927B}" type="datetimeFigureOut">
              <a:rPr lang="en-US"/>
              <a:t>12/14/2019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25000">
              <a:schemeClr val="tx1">
                <a:lumMod val="60000"/>
                <a:lumOff val="40000"/>
              </a:schemeClr>
            </a:gs>
            <a:gs pos="50000">
              <a:schemeClr val="bg1">
                <a:lumMod val="50000"/>
              </a:schemeClr>
            </a:gs>
            <a:gs pos="100000">
              <a:schemeClr val="tx2">
                <a:lumMod val="65000"/>
                <a:lumOff val="3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12/14/2019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0">
              <a:schemeClr val="tx1">
                <a:lumMod val="60000"/>
                <a:lumOff val="40000"/>
              </a:schemeClr>
            </a:gs>
            <a:gs pos="50000">
              <a:schemeClr val="bg1">
                <a:lumMod val="50000"/>
              </a:schemeClr>
            </a:gs>
            <a:gs pos="100000">
              <a:schemeClr val="tx2">
                <a:lumMod val="65000"/>
                <a:lumOff val="3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buClr>
                <a:schemeClr val="bg1">
                  <a:lumMod val="95000"/>
                </a:schemeClr>
              </a:buClr>
              <a:defRPr sz="2400">
                <a:solidFill>
                  <a:schemeClr val="bg1">
                    <a:lumMod val="95000"/>
                  </a:schemeClr>
                </a:solidFill>
              </a:defRPr>
            </a:lvl1pPr>
            <a:lvl2pPr>
              <a:buClr>
                <a:schemeClr val="bg1">
                  <a:lumMod val="95000"/>
                </a:schemeClr>
              </a:buClr>
              <a:defRPr sz="2000">
                <a:solidFill>
                  <a:schemeClr val="bg1">
                    <a:lumMod val="95000"/>
                  </a:schemeClr>
                </a:solidFill>
              </a:defRPr>
            </a:lvl2pPr>
            <a:lvl3pPr>
              <a:buClr>
                <a:schemeClr val="bg1">
                  <a:lumMod val="95000"/>
                </a:schemeClr>
              </a:buClr>
              <a:defRPr sz="1800">
                <a:solidFill>
                  <a:schemeClr val="bg1">
                    <a:lumMod val="95000"/>
                  </a:schemeClr>
                </a:solidFill>
              </a:defRPr>
            </a:lvl3pPr>
            <a:lvl4pPr>
              <a:buClr>
                <a:schemeClr val="bg1">
                  <a:lumMod val="95000"/>
                </a:schemeClr>
              </a:buClr>
              <a:defRPr sz="1600">
                <a:solidFill>
                  <a:schemeClr val="bg1">
                    <a:lumMod val="95000"/>
                  </a:schemeClr>
                </a:solidFill>
              </a:defRPr>
            </a:lvl4pPr>
            <a:lvl5pPr>
              <a:buClr>
                <a:schemeClr val="bg1">
                  <a:lumMod val="95000"/>
                </a:schemeClr>
              </a:buClr>
              <a:defRPr sz="1600">
                <a:solidFill>
                  <a:schemeClr val="bg1">
                    <a:lumMod val="95000"/>
                  </a:schemeClr>
                </a:solidFill>
              </a:defRPr>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buClr>
                <a:schemeClr val="bg1">
                  <a:lumMod val="95000"/>
                </a:schemeClr>
              </a:buClr>
              <a:defRPr sz="2400">
                <a:solidFill>
                  <a:schemeClr val="bg1">
                    <a:lumMod val="95000"/>
                  </a:schemeClr>
                </a:solidFill>
              </a:defRPr>
            </a:lvl1pPr>
            <a:lvl2pPr>
              <a:buClr>
                <a:schemeClr val="bg1">
                  <a:lumMod val="95000"/>
                </a:schemeClr>
              </a:buClr>
              <a:defRPr sz="2000">
                <a:solidFill>
                  <a:schemeClr val="bg1">
                    <a:lumMod val="95000"/>
                  </a:schemeClr>
                </a:solidFill>
              </a:defRPr>
            </a:lvl2pPr>
            <a:lvl3pPr>
              <a:buClr>
                <a:schemeClr val="bg1">
                  <a:lumMod val="95000"/>
                </a:schemeClr>
              </a:buClr>
              <a:defRPr sz="1800">
                <a:solidFill>
                  <a:schemeClr val="bg1">
                    <a:lumMod val="95000"/>
                  </a:schemeClr>
                </a:solidFill>
              </a:defRPr>
            </a:lvl3pPr>
            <a:lvl4pPr>
              <a:buClr>
                <a:schemeClr val="bg1">
                  <a:lumMod val="95000"/>
                </a:schemeClr>
              </a:buClr>
              <a:defRPr sz="1600">
                <a:solidFill>
                  <a:schemeClr val="bg1">
                    <a:lumMod val="95000"/>
                  </a:schemeClr>
                </a:solidFill>
              </a:defRPr>
            </a:lvl4pPr>
            <a:lvl5pPr>
              <a:buClr>
                <a:schemeClr val="bg1">
                  <a:lumMod val="95000"/>
                </a:schemeClr>
              </a:buClr>
              <a:defRPr sz="1600">
                <a:solidFill>
                  <a:schemeClr val="bg1">
                    <a:lumMod val="9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EDF33987-6305-4E2A-BF18-EF013ECE927B}" type="datetimeFigureOut">
              <a:rPr lang="en-US"/>
              <a:t>12/14/2019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0">
              <a:schemeClr val="bg2">
                <a:tint val="93000"/>
                <a:shade val="98000"/>
                <a:satMod val="150000"/>
                <a:lumMod val="102000"/>
              </a:schemeClr>
            </a:gs>
            <a:gs pos="50000">
              <a:schemeClr val="bg2">
                <a:tint val="98000"/>
                <a:shade val="90000"/>
                <a:satMod val="130000"/>
                <a:lumMod val="103000"/>
              </a:schemeClr>
            </a:gs>
            <a:gs pos="100000">
              <a:schemeClr val="tx2">
                <a:lumMod val="65000"/>
                <a:lumOff val="3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12/14/2019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flip="none" rotWithShape="1">
          <a:gsLst>
            <a:gs pos="0">
              <a:schemeClr val="bg1">
                <a:lumMod val="50000"/>
              </a:schemeClr>
            </a:gs>
            <a:gs pos="50000">
              <a:schemeClr val="tx1">
                <a:lumMod val="60000"/>
                <a:lumOff val="40000"/>
              </a:schemeClr>
            </a:gs>
            <a:gs pos="100000">
              <a:schemeClr val="tx2">
                <a:lumMod val="65000"/>
                <a:lumOff val="3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12/14/2019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0">
              <a:schemeClr val="bg2">
                <a:tint val="93000"/>
                <a:shade val="98000"/>
                <a:satMod val="150000"/>
                <a:lumMod val="102000"/>
              </a:schemeClr>
            </a:gs>
            <a:gs pos="50000">
              <a:schemeClr val="bg2">
                <a:tint val="98000"/>
                <a:shade val="90000"/>
                <a:satMod val="130000"/>
                <a:lumMod val="103000"/>
              </a:schemeClr>
            </a:gs>
            <a:gs pos="100000">
              <a:schemeClr val="tx2">
                <a:lumMod val="65000"/>
                <a:lumOff val="3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12/14/2019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12/14/2019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12/14/2019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74000">
              <a:srgbClr val="ECECEC"/>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12/14/2019</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nationalmap.gov/viewer.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85C7F9-6355-47AB-8787-51E1B645357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8659091" cy="4953000"/>
          </a:xfrm>
          <a:prstGeom prst="rect">
            <a:avLst/>
          </a:prstGeom>
        </p:spPr>
      </p:pic>
      <p:sp>
        <p:nvSpPr>
          <p:cNvPr id="2" name="Title 1"/>
          <p:cNvSpPr>
            <a:spLocks noGrp="1"/>
          </p:cNvSpPr>
          <p:nvPr>
            <p:ph type="ctrTitle"/>
          </p:nvPr>
        </p:nvSpPr>
        <p:spPr>
          <a:xfrm>
            <a:off x="8659091" y="0"/>
            <a:ext cx="3507826" cy="4953000"/>
          </a:xfrm>
        </p:spPr>
        <p:txBody>
          <a:bodyPr>
            <a:normAutofit fontScale="90000"/>
          </a:bodyPr>
          <a:lstStyle/>
          <a:p>
            <a:pPr algn="ctr"/>
            <a:r>
              <a:rPr lang="en-US" sz="3600" cap="none" dirty="0">
                <a:solidFill>
                  <a:schemeClr val="tx1">
                    <a:lumMod val="85000"/>
                  </a:schemeClr>
                </a:solidFill>
                <a:latin typeface="Futura Medium" panose="00000400000000000000" pitchFamily="2" charset="0"/>
              </a:rPr>
              <a:t>A Comparative Analysis On Spatial Interpolation Methods and Data Resolution For an Accurate Representation of Earth’s Topography</a:t>
            </a:r>
          </a:p>
        </p:txBody>
      </p:sp>
      <p:sp>
        <p:nvSpPr>
          <p:cNvPr id="4" name="Subtitle 2"/>
          <p:cNvSpPr txBox="1">
            <a:spLocks/>
          </p:cNvSpPr>
          <p:nvPr/>
        </p:nvSpPr>
        <p:spPr>
          <a:xfrm>
            <a:off x="4340225" y="6172200"/>
            <a:ext cx="7848600"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r"/>
            <a:r>
              <a:rPr lang="en-US" dirty="0">
                <a:latin typeface="Futura Medium" panose="00000400000000000000" pitchFamily="2" charset="0"/>
              </a:rPr>
              <a:t>Monica Casso</a:t>
            </a:r>
          </a:p>
          <a:p>
            <a:pPr algn="r"/>
            <a:r>
              <a:rPr lang="en-US" dirty="0">
                <a:latin typeface="Futura Medium" panose="00000400000000000000" pitchFamily="2" charset="0"/>
              </a:rPr>
              <a:t>GEOG596A, Fall 2019</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Background</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Interpolation</a:t>
            </a:r>
          </a:p>
          <a:p>
            <a:pPr marL="45720" indent="0">
              <a:buNone/>
            </a:pPr>
            <a:r>
              <a:rPr lang="en-US" dirty="0"/>
              <a:t>Kriging</a:t>
            </a:r>
          </a:p>
          <a:p>
            <a:pPr marL="45720" indent="0">
              <a:buNone/>
            </a:pPr>
            <a:r>
              <a:rPr lang="en-US" dirty="0" err="1"/>
              <a:t>Esri</a:t>
            </a:r>
            <a:r>
              <a:rPr lang="en-US" dirty="0"/>
              <a:t> defines it’s kriging interpolation to assume that “distance or direction between sample points reflects a spatial correlation that can be used to explain variation in the surface”.</a:t>
            </a:r>
          </a:p>
          <a:p>
            <a:pPr marL="45720" indent="0">
              <a:lnSpc>
                <a:spcPct val="100000"/>
              </a:lnSpc>
              <a:spcBef>
                <a:spcPts val="0"/>
              </a:spcBef>
              <a:buNone/>
            </a:pPr>
            <a:endParaRPr lang="en-US" dirty="0"/>
          </a:p>
          <a:p>
            <a:pPr marL="45720" indent="0">
              <a:lnSpc>
                <a:spcPct val="100000"/>
              </a:lnSpc>
              <a:spcBef>
                <a:spcPts val="0"/>
              </a:spcBef>
              <a:buNone/>
            </a:pPr>
            <a:r>
              <a:rPr lang="en-US" dirty="0"/>
              <a:t>It is ideal for use in areas where there is a </a:t>
            </a:r>
          </a:p>
          <a:p>
            <a:pPr marL="45720" indent="0">
              <a:lnSpc>
                <a:spcPct val="100000"/>
              </a:lnSpc>
              <a:spcBef>
                <a:spcPts val="0"/>
              </a:spcBef>
              <a:buNone/>
            </a:pPr>
            <a:r>
              <a:rPr lang="en-US" dirty="0"/>
              <a:t>spatial correlation over distance or </a:t>
            </a:r>
          </a:p>
          <a:p>
            <a:pPr marL="45720" indent="0">
              <a:lnSpc>
                <a:spcPct val="100000"/>
              </a:lnSpc>
              <a:spcBef>
                <a:spcPts val="0"/>
              </a:spcBef>
              <a:buNone/>
            </a:pPr>
            <a:r>
              <a:rPr lang="en-US" dirty="0"/>
              <a:t>directional bias.</a:t>
            </a:r>
          </a:p>
        </p:txBody>
      </p:sp>
      <p:pic>
        <p:nvPicPr>
          <p:cNvPr id="2" name="Picture 1">
            <a:extLst>
              <a:ext uri="{FF2B5EF4-FFF2-40B4-BE49-F238E27FC236}">
                <a16:creationId xmlns:a16="http://schemas.microsoft.com/office/drawing/2014/main" id="{77B5109D-F453-4308-AC9D-2327148507BD}"/>
              </a:ext>
            </a:extLst>
          </p:cNvPr>
          <p:cNvPicPr>
            <a:picLocks noChangeAspect="1"/>
          </p:cNvPicPr>
          <p:nvPr/>
        </p:nvPicPr>
        <p:blipFill>
          <a:blip r:embed="rId3"/>
          <a:stretch>
            <a:fillRect/>
          </a:stretch>
        </p:blipFill>
        <p:spPr>
          <a:xfrm>
            <a:off x="8434070" y="4114800"/>
            <a:ext cx="3754755" cy="2743200"/>
          </a:xfrm>
          <a:prstGeom prst="rect">
            <a:avLst/>
          </a:prstGeom>
        </p:spPr>
      </p:pic>
      <p:sp>
        <p:nvSpPr>
          <p:cNvPr id="5" name="TextBox 4">
            <a:extLst>
              <a:ext uri="{FF2B5EF4-FFF2-40B4-BE49-F238E27FC236}">
                <a16:creationId xmlns:a16="http://schemas.microsoft.com/office/drawing/2014/main" id="{70206308-38E8-4049-A15A-3BAD2CFD2A95}"/>
              </a:ext>
            </a:extLst>
          </p:cNvPr>
          <p:cNvSpPr txBox="1"/>
          <p:nvPr/>
        </p:nvSpPr>
        <p:spPr>
          <a:xfrm>
            <a:off x="9719005" y="6553200"/>
            <a:ext cx="2395207" cy="216982"/>
          </a:xfrm>
          <a:prstGeom prst="rect">
            <a:avLst/>
          </a:prstGeom>
          <a:noFill/>
        </p:spPr>
        <p:txBody>
          <a:bodyPr wrap="none" rtlCol="0">
            <a:spAutoFit/>
          </a:bodyPr>
          <a:lstStyle/>
          <a:p>
            <a:pPr>
              <a:lnSpc>
                <a:spcPct val="90000"/>
              </a:lnSpc>
            </a:pPr>
            <a:r>
              <a:rPr lang="en-US" sz="900" b="1" dirty="0"/>
              <a:t>From </a:t>
            </a:r>
            <a:r>
              <a:rPr lang="en-US" sz="900" b="1" dirty="0" err="1"/>
              <a:t>Esri’s</a:t>
            </a:r>
            <a:r>
              <a:rPr lang="en-US" sz="900" b="1" dirty="0"/>
              <a:t> </a:t>
            </a:r>
            <a:r>
              <a:rPr lang="en-US" sz="900" b="1" dirty="0" err="1"/>
              <a:t>ArcUser</a:t>
            </a:r>
            <a:r>
              <a:rPr lang="en-US" sz="900" b="1" dirty="0"/>
              <a:t> July-September 2004</a:t>
            </a:r>
          </a:p>
        </p:txBody>
      </p:sp>
    </p:spTree>
    <p:extLst>
      <p:ext uri="{BB962C8B-B14F-4D97-AF65-F5344CB8AC3E}">
        <p14:creationId xmlns:p14="http://schemas.microsoft.com/office/powerpoint/2010/main" val="34419094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Background</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Interpolation</a:t>
            </a:r>
          </a:p>
          <a:p>
            <a:pPr marL="45720" indent="0">
              <a:buNone/>
            </a:pPr>
            <a:r>
              <a:rPr lang="en-US" dirty="0"/>
              <a:t>Spline</a:t>
            </a:r>
          </a:p>
          <a:p>
            <a:pPr marL="45720" indent="0">
              <a:buNone/>
            </a:pPr>
            <a:r>
              <a:rPr lang="en-US" dirty="0" err="1"/>
              <a:t>Esri’s</a:t>
            </a:r>
            <a:r>
              <a:rPr lang="en-US" dirty="0"/>
              <a:t> spline interpolation, “estimates values using a mathematical function that minimize overall surface curvature”.</a:t>
            </a:r>
          </a:p>
          <a:p>
            <a:pPr marL="45720" indent="0">
              <a:buNone/>
            </a:pPr>
            <a:r>
              <a:rPr lang="en-US" dirty="0"/>
              <a:t>This method instead of making sharp edges at truncations will try and smooth the transition.</a:t>
            </a:r>
          </a:p>
        </p:txBody>
      </p:sp>
      <p:pic>
        <p:nvPicPr>
          <p:cNvPr id="2" name="Picture 1">
            <a:extLst>
              <a:ext uri="{FF2B5EF4-FFF2-40B4-BE49-F238E27FC236}">
                <a16:creationId xmlns:a16="http://schemas.microsoft.com/office/drawing/2014/main" id="{F7DED23A-5210-48FD-9F9A-C9172F5A1DD6}"/>
              </a:ext>
            </a:extLst>
          </p:cNvPr>
          <p:cNvPicPr>
            <a:picLocks noChangeAspect="1"/>
          </p:cNvPicPr>
          <p:nvPr/>
        </p:nvPicPr>
        <p:blipFill>
          <a:blip r:embed="rId3"/>
          <a:stretch>
            <a:fillRect/>
          </a:stretch>
        </p:blipFill>
        <p:spPr>
          <a:xfrm>
            <a:off x="8685212" y="4114800"/>
            <a:ext cx="3562914" cy="2743200"/>
          </a:xfrm>
          <a:prstGeom prst="rect">
            <a:avLst/>
          </a:prstGeom>
        </p:spPr>
      </p:pic>
      <p:sp>
        <p:nvSpPr>
          <p:cNvPr id="5" name="TextBox 4">
            <a:extLst>
              <a:ext uri="{FF2B5EF4-FFF2-40B4-BE49-F238E27FC236}">
                <a16:creationId xmlns:a16="http://schemas.microsoft.com/office/drawing/2014/main" id="{1CE8CD57-D3AF-47C2-BB54-4A10ABE8F1D8}"/>
              </a:ext>
            </a:extLst>
          </p:cNvPr>
          <p:cNvSpPr txBox="1"/>
          <p:nvPr/>
        </p:nvSpPr>
        <p:spPr>
          <a:xfrm>
            <a:off x="9719005" y="6553200"/>
            <a:ext cx="2395207" cy="216982"/>
          </a:xfrm>
          <a:prstGeom prst="rect">
            <a:avLst/>
          </a:prstGeom>
          <a:noFill/>
        </p:spPr>
        <p:txBody>
          <a:bodyPr wrap="none" rtlCol="0">
            <a:spAutoFit/>
          </a:bodyPr>
          <a:lstStyle/>
          <a:p>
            <a:pPr>
              <a:lnSpc>
                <a:spcPct val="90000"/>
              </a:lnSpc>
            </a:pPr>
            <a:r>
              <a:rPr lang="en-US" sz="900" b="1" dirty="0"/>
              <a:t>From </a:t>
            </a:r>
            <a:r>
              <a:rPr lang="en-US" sz="900" b="1" dirty="0" err="1"/>
              <a:t>Esri’s</a:t>
            </a:r>
            <a:r>
              <a:rPr lang="en-US" sz="900" b="1" dirty="0"/>
              <a:t> </a:t>
            </a:r>
            <a:r>
              <a:rPr lang="en-US" sz="900" b="1" dirty="0" err="1"/>
              <a:t>ArcUser</a:t>
            </a:r>
            <a:r>
              <a:rPr lang="en-US" sz="900" b="1" dirty="0"/>
              <a:t> July-September 2004</a:t>
            </a:r>
          </a:p>
        </p:txBody>
      </p:sp>
    </p:spTree>
    <p:extLst>
      <p:ext uri="{BB962C8B-B14F-4D97-AF65-F5344CB8AC3E}">
        <p14:creationId xmlns:p14="http://schemas.microsoft.com/office/powerpoint/2010/main" val="17163144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Background</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Interpolation &amp; Data Resolution</a:t>
            </a:r>
          </a:p>
          <a:p>
            <a:pPr marL="45720" indent="0">
              <a:buNone/>
            </a:pPr>
            <a:r>
              <a:rPr lang="en-US" dirty="0"/>
              <a:t>These two factors go hand in hand when trying to achieve an accurate representation of topography from a limited set of data points.</a:t>
            </a:r>
          </a:p>
          <a:p>
            <a:pPr marL="45720" indent="0">
              <a:buNone/>
            </a:pPr>
            <a:r>
              <a:rPr lang="en-US" dirty="0"/>
              <a:t>The best chance at achieving accuracy is a thorough understanding of the area you are sampling is needed. This analysis will attempt to prove or disprove this statement.</a:t>
            </a:r>
          </a:p>
        </p:txBody>
      </p:sp>
      <p:sp>
        <p:nvSpPr>
          <p:cNvPr id="6" name="TextBox 5">
            <a:extLst>
              <a:ext uri="{FF2B5EF4-FFF2-40B4-BE49-F238E27FC236}">
                <a16:creationId xmlns:a16="http://schemas.microsoft.com/office/drawing/2014/main" id="{2D734B3E-7ACC-4EA3-84BE-1E91DED91A70}"/>
              </a:ext>
            </a:extLst>
          </p:cNvPr>
          <p:cNvSpPr txBox="1"/>
          <p:nvPr/>
        </p:nvSpPr>
        <p:spPr>
          <a:xfrm>
            <a:off x="9719005" y="6553200"/>
            <a:ext cx="2395207" cy="216982"/>
          </a:xfrm>
          <a:prstGeom prst="rect">
            <a:avLst/>
          </a:prstGeom>
          <a:noFill/>
        </p:spPr>
        <p:txBody>
          <a:bodyPr wrap="none" rtlCol="0">
            <a:spAutoFit/>
          </a:bodyPr>
          <a:lstStyle/>
          <a:p>
            <a:pPr>
              <a:lnSpc>
                <a:spcPct val="90000"/>
              </a:lnSpc>
            </a:pPr>
            <a:r>
              <a:rPr lang="en-US" sz="900" b="1" dirty="0"/>
              <a:t>From </a:t>
            </a:r>
            <a:r>
              <a:rPr lang="en-US" sz="900" b="1" dirty="0" err="1"/>
              <a:t>Esri’s</a:t>
            </a:r>
            <a:r>
              <a:rPr lang="en-US" sz="900" b="1" dirty="0"/>
              <a:t> </a:t>
            </a:r>
            <a:r>
              <a:rPr lang="en-US" sz="900" b="1" dirty="0" err="1"/>
              <a:t>ArcUser</a:t>
            </a:r>
            <a:r>
              <a:rPr lang="en-US" sz="900" b="1" dirty="0"/>
              <a:t> July-September 2004</a:t>
            </a:r>
          </a:p>
        </p:txBody>
      </p:sp>
    </p:spTree>
    <p:extLst>
      <p:ext uri="{BB962C8B-B14F-4D97-AF65-F5344CB8AC3E}">
        <p14:creationId xmlns:p14="http://schemas.microsoft.com/office/powerpoint/2010/main" val="38401843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Methodology</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Site Selection</a:t>
            </a:r>
          </a:p>
          <a:p>
            <a:pPr marL="45720" indent="0">
              <a:buNone/>
            </a:pPr>
            <a:r>
              <a:rPr lang="en-US" dirty="0"/>
              <a:t>Because the Earth’s topography varies from geologic settings. One interpolation likely does not fit all. To test how well or how poorly the interpolation methods work, we will test three different terrain types.</a:t>
            </a:r>
          </a:p>
        </p:txBody>
      </p:sp>
    </p:spTree>
    <p:extLst>
      <p:ext uri="{BB962C8B-B14F-4D97-AF65-F5344CB8AC3E}">
        <p14:creationId xmlns:p14="http://schemas.microsoft.com/office/powerpoint/2010/main" val="42547382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Methodology</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Site Selection – Terrain types Criteria</a:t>
            </a:r>
          </a:p>
          <a:p>
            <a:pPr marL="274320" lvl="1" indent="0">
              <a:buNone/>
            </a:pPr>
            <a:r>
              <a:rPr lang="en-US" dirty="0"/>
              <a:t>Flat Terrain</a:t>
            </a:r>
          </a:p>
          <a:p>
            <a:pPr lvl="2">
              <a:buFont typeface="Wingdings" panose="05000000000000000000" pitchFamily="2" charset="2"/>
              <a:buChar char="§"/>
            </a:pPr>
            <a:r>
              <a:rPr lang="en-US" dirty="0"/>
              <a:t>Little to no changes in amounts of variation in elevation changes</a:t>
            </a:r>
          </a:p>
          <a:p>
            <a:pPr marL="274320" lvl="1" indent="0">
              <a:buNone/>
            </a:pPr>
            <a:r>
              <a:rPr lang="en-US" dirty="0"/>
              <a:t>Channelized Terrain</a:t>
            </a:r>
          </a:p>
          <a:p>
            <a:pPr lvl="2">
              <a:buFont typeface="Wingdings" panose="05000000000000000000" pitchFamily="2" charset="2"/>
              <a:buChar char="§"/>
            </a:pPr>
            <a:r>
              <a:rPr lang="en-US" dirty="0"/>
              <a:t>Gradual changes in amounts of variation in elevation changes</a:t>
            </a:r>
          </a:p>
          <a:p>
            <a:pPr marL="274320" lvl="1" indent="0">
              <a:buNone/>
            </a:pPr>
            <a:r>
              <a:rPr lang="en-US" dirty="0"/>
              <a:t>Mountainous Terrain</a:t>
            </a:r>
          </a:p>
          <a:p>
            <a:pPr lvl="2">
              <a:buFont typeface="Wingdings" panose="05000000000000000000" pitchFamily="2" charset="2"/>
              <a:buChar char="§"/>
            </a:pPr>
            <a:r>
              <a:rPr lang="en-US" dirty="0"/>
              <a:t>Rapid changes in amounts of variation in elevation changes</a:t>
            </a:r>
          </a:p>
        </p:txBody>
      </p:sp>
    </p:spTree>
    <p:extLst>
      <p:ext uri="{BB962C8B-B14F-4D97-AF65-F5344CB8AC3E}">
        <p14:creationId xmlns:p14="http://schemas.microsoft.com/office/powerpoint/2010/main" val="25537135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Methodology</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Site Selection – Dataset Criteria:</a:t>
            </a:r>
          </a:p>
          <a:p>
            <a:pPr lvl="1">
              <a:buFont typeface="Wingdings" panose="05000000000000000000" pitchFamily="2" charset="2"/>
              <a:buChar char="§"/>
            </a:pPr>
            <a:r>
              <a:rPr lang="en-US" sz="1600" dirty="0"/>
              <a:t>Must be publicly available data</a:t>
            </a:r>
          </a:p>
          <a:p>
            <a:pPr lvl="1">
              <a:buFont typeface="Wingdings" panose="05000000000000000000" pitchFamily="2" charset="2"/>
              <a:buChar char="§"/>
            </a:pPr>
            <a:r>
              <a:rPr lang="en-US" sz="1600" dirty="0"/>
              <a:t>Must cover terrain selection types</a:t>
            </a:r>
          </a:p>
          <a:p>
            <a:pPr lvl="1">
              <a:buFont typeface="Wingdings" panose="05000000000000000000" pitchFamily="2" charset="2"/>
              <a:buChar char="§"/>
            </a:pPr>
            <a:r>
              <a:rPr lang="en-US" sz="1600" dirty="0"/>
              <a:t>Must have a potential for use if not already in use</a:t>
            </a:r>
          </a:p>
          <a:p>
            <a:pPr lvl="1">
              <a:buFont typeface="Wingdings" panose="05000000000000000000" pitchFamily="2" charset="2"/>
              <a:buChar char="§"/>
            </a:pPr>
            <a:r>
              <a:rPr lang="en-US" sz="1600" dirty="0"/>
              <a:t>Must be available in latest High Resolution USGS standards 1-meter</a:t>
            </a:r>
          </a:p>
          <a:p>
            <a:pPr marL="45720" indent="0">
              <a:buNone/>
            </a:pPr>
            <a:endParaRPr lang="en-US" dirty="0"/>
          </a:p>
        </p:txBody>
      </p:sp>
    </p:spTree>
    <p:extLst>
      <p:ext uri="{BB962C8B-B14F-4D97-AF65-F5344CB8AC3E}">
        <p14:creationId xmlns:p14="http://schemas.microsoft.com/office/powerpoint/2010/main" val="27504756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015" y="304800"/>
            <a:ext cx="9753600" cy="1325562"/>
          </a:xfrm>
        </p:spPr>
        <p:txBody>
          <a:bodyPr anchor="t">
            <a:normAutofit/>
          </a:bodyPr>
          <a:lstStyle/>
          <a:p>
            <a:r>
              <a:rPr lang="en-US" b="1" dirty="0"/>
              <a:t>Methodology</a:t>
            </a:r>
          </a:p>
        </p:txBody>
      </p:sp>
      <p:sp>
        <p:nvSpPr>
          <p:cNvPr id="3" name="Content Placeholder 2"/>
          <p:cNvSpPr>
            <a:spLocks noGrp="1"/>
          </p:cNvSpPr>
          <p:nvPr>
            <p:ph idx="1"/>
          </p:nvPr>
        </p:nvSpPr>
        <p:spPr>
          <a:xfrm>
            <a:off x="989012" y="868362"/>
            <a:ext cx="10591798" cy="4495800"/>
          </a:xfrm>
        </p:spPr>
        <p:txBody>
          <a:bodyPr>
            <a:normAutofit/>
          </a:bodyPr>
          <a:lstStyle/>
          <a:p>
            <a:pPr marL="45720" indent="0">
              <a:buNone/>
            </a:pPr>
            <a:r>
              <a:rPr lang="en-US" b="1" dirty="0"/>
              <a:t>Site Selection – </a:t>
            </a:r>
          </a:p>
          <a:p>
            <a:pPr marL="45720" indent="0">
              <a:buNone/>
            </a:pPr>
            <a:r>
              <a:rPr lang="en-US" b="1" dirty="0"/>
              <a:t>Datasets Selected</a:t>
            </a:r>
          </a:p>
          <a:p>
            <a:pPr marL="45720" indent="0">
              <a:buNone/>
            </a:pPr>
            <a:endParaRPr lang="en-US" dirty="0"/>
          </a:p>
        </p:txBody>
      </p:sp>
      <p:graphicFrame>
        <p:nvGraphicFramePr>
          <p:cNvPr id="5" name="Table 4">
            <a:extLst>
              <a:ext uri="{FF2B5EF4-FFF2-40B4-BE49-F238E27FC236}">
                <a16:creationId xmlns:a16="http://schemas.microsoft.com/office/drawing/2014/main" id="{04D16865-57D4-4E43-9B3D-81018F53DB04}"/>
              </a:ext>
            </a:extLst>
          </p:cNvPr>
          <p:cNvGraphicFramePr>
            <a:graphicFrameLocks noGrp="1"/>
          </p:cNvGraphicFramePr>
          <p:nvPr>
            <p:extLst>
              <p:ext uri="{D42A27DB-BD31-4B8C-83A1-F6EECF244321}">
                <p14:modId xmlns:p14="http://schemas.microsoft.com/office/powerpoint/2010/main" val="4076338878"/>
              </p:ext>
            </p:extLst>
          </p:nvPr>
        </p:nvGraphicFramePr>
        <p:xfrm>
          <a:off x="5026025" y="727835"/>
          <a:ext cx="7162800" cy="6130165"/>
        </p:xfrm>
        <a:graphic>
          <a:graphicData uri="http://schemas.openxmlformats.org/drawingml/2006/table">
            <a:tbl>
              <a:tblPr firstRow="1" firstCol="1" bandRow="1">
                <a:tableStyleId>{B301B821-A1FF-4177-AEE7-76D212191A09}</a:tableStyleId>
              </a:tblPr>
              <a:tblGrid>
                <a:gridCol w="4153451">
                  <a:extLst>
                    <a:ext uri="{9D8B030D-6E8A-4147-A177-3AD203B41FA5}">
                      <a16:colId xmlns:a16="http://schemas.microsoft.com/office/drawing/2014/main" val="2748326637"/>
                    </a:ext>
                  </a:extLst>
                </a:gridCol>
                <a:gridCol w="3009349">
                  <a:extLst>
                    <a:ext uri="{9D8B030D-6E8A-4147-A177-3AD203B41FA5}">
                      <a16:colId xmlns:a16="http://schemas.microsoft.com/office/drawing/2014/main" val="2106985366"/>
                    </a:ext>
                  </a:extLst>
                </a:gridCol>
              </a:tblGrid>
              <a:tr h="129987">
                <a:tc>
                  <a:txBody>
                    <a:bodyPr/>
                    <a:lstStyle/>
                    <a:p>
                      <a:pPr marL="0" marR="0">
                        <a:lnSpc>
                          <a:spcPct val="115000"/>
                        </a:lnSpc>
                        <a:spcBef>
                          <a:spcPts val="0"/>
                        </a:spcBef>
                        <a:spcAft>
                          <a:spcPts val="0"/>
                        </a:spcAft>
                      </a:pPr>
                      <a:r>
                        <a:rPr lang="en-US" sz="800" dirty="0">
                          <a:effectLst/>
                        </a:rPr>
                        <a:t>Dataset</a:t>
                      </a:r>
                      <a:endParaRPr lang="en-US" sz="800" dirty="0">
                        <a:effectLst/>
                        <a:latin typeface="Calibri" panose="020F0502020204030204" pitchFamily="34" charset="0"/>
                        <a:ea typeface="SimSun" panose="02010600030101010101" pitchFamily="2" charset="-122"/>
                        <a:cs typeface="Arial" panose="020B0604020202020204" pitchFamily="34" charset="0"/>
                      </a:endParaRPr>
                    </a:p>
                  </a:txBody>
                  <a:tcPr marL="40873" marR="40873" marT="0" marB="0"/>
                </a:tc>
                <a:tc>
                  <a:txBody>
                    <a:bodyPr/>
                    <a:lstStyle/>
                    <a:p>
                      <a:pPr marL="0" marR="0">
                        <a:lnSpc>
                          <a:spcPct val="115000"/>
                        </a:lnSpc>
                        <a:spcBef>
                          <a:spcPts val="0"/>
                        </a:spcBef>
                        <a:spcAft>
                          <a:spcPts val="0"/>
                        </a:spcAft>
                      </a:pPr>
                      <a:r>
                        <a:rPr lang="en-US" sz="800">
                          <a:effectLst/>
                        </a:rPr>
                        <a:t>Description of Dataset</a:t>
                      </a:r>
                      <a:endParaRPr lang="en-US" sz="800">
                        <a:effectLst/>
                        <a:latin typeface="Calibri" panose="020F0502020204030204" pitchFamily="34" charset="0"/>
                        <a:ea typeface="SimSun" panose="02010600030101010101" pitchFamily="2" charset="-122"/>
                        <a:cs typeface="Arial" panose="020B0604020202020204" pitchFamily="34" charset="0"/>
                      </a:endParaRPr>
                    </a:p>
                  </a:txBody>
                  <a:tcPr marL="40873" marR="40873" marT="0" marB="0"/>
                </a:tc>
                <a:extLst>
                  <a:ext uri="{0D108BD9-81ED-4DB2-BD59-A6C34878D82A}">
                    <a16:rowId xmlns:a16="http://schemas.microsoft.com/office/drawing/2014/main" val="4220039634"/>
                  </a:ext>
                </a:extLst>
              </a:tr>
              <a:tr h="1938711">
                <a:tc>
                  <a:txBody>
                    <a:bodyPr/>
                    <a:lstStyle/>
                    <a:p>
                      <a:pPr marL="0" marR="0">
                        <a:lnSpc>
                          <a:spcPct val="115000"/>
                        </a:lnSpc>
                        <a:spcBef>
                          <a:spcPts val="0"/>
                        </a:spcBef>
                        <a:spcAft>
                          <a:spcPts val="0"/>
                        </a:spcAft>
                      </a:pPr>
                      <a:r>
                        <a:rPr lang="en-US" sz="800" dirty="0">
                          <a:effectLst/>
                        </a:rPr>
                        <a:t>1-meter DEM</a:t>
                      </a:r>
                    </a:p>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err="1">
                          <a:effectLst/>
                        </a:rPr>
                        <a:t>itation</a:t>
                      </a:r>
                      <a:r>
                        <a:rPr lang="en-US" sz="800" dirty="0">
                          <a:effectLst/>
                        </a:rPr>
                        <a:t>:</a:t>
                      </a:r>
                    </a:p>
                    <a:p>
                      <a:pPr marL="0" marR="0">
                        <a:lnSpc>
                          <a:spcPct val="115000"/>
                        </a:lnSpc>
                        <a:spcBef>
                          <a:spcPts val="0"/>
                        </a:spcBef>
                        <a:spcAft>
                          <a:spcPts val="0"/>
                        </a:spcAft>
                      </a:pPr>
                      <a:r>
                        <a:rPr lang="en-US" sz="800" dirty="0">
                          <a:effectLst/>
                        </a:rPr>
                        <a:t>    </a:t>
                      </a:r>
                      <a:r>
                        <a:rPr lang="en-US" sz="800" dirty="0" err="1">
                          <a:effectLst/>
                        </a:rPr>
                        <a:t>Citation_Information</a:t>
                      </a:r>
                      <a:r>
                        <a:rPr lang="en-US" sz="800" dirty="0">
                          <a:effectLst/>
                        </a:rPr>
                        <a:t>:</a:t>
                      </a:r>
                    </a:p>
                    <a:p>
                      <a:pPr marL="0" marR="0">
                        <a:lnSpc>
                          <a:spcPct val="115000"/>
                        </a:lnSpc>
                        <a:spcBef>
                          <a:spcPts val="0"/>
                        </a:spcBef>
                        <a:spcAft>
                          <a:spcPts val="0"/>
                        </a:spcAft>
                      </a:pPr>
                      <a:r>
                        <a:rPr lang="en-US" sz="800" dirty="0">
                          <a:effectLst/>
                        </a:rPr>
                        <a:t>      Originator: U.S. Geological Survey</a:t>
                      </a:r>
                    </a:p>
                    <a:p>
                      <a:pPr marL="0" marR="0">
                        <a:lnSpc>
                          <a:spcPct val="115000"/>
                        </a:lnSpc>
                        <a:spcBef>
                          <a:spcPts val="0"/>
                        </a:spcBef>
                        <a:spcAft>
                          <a:spcPts val="0"/>
                        </a:spcAft>
                      </a:pPr>
                      <a:r>
                        <a:rPr lang="en-US" sz="800" dirty="0">
                          <a:effectLst/>
                        </a:rPr>
                        <a:t>      </a:t>
                      </a:r>
                      <a:r>
                        <a:rPr lang="en-US" sz="800" dirty="0" err="1">
                          <a:effectLst/>
                        </a:rPr>
                        <a:t>Publication_Date</a:t>
                      </a:r>
                      <a:r>
                        <a:rPr lang="en-US" sz="800" dirty="0">
                          <a:effectLst/>
                        </a:rPr>
                        <a:t>: 20181018</a:t>
                      </a:r>
                    </a:p>
                    <a:p>
                      <a:pPr marL="0" marR="0">
                        <a:lnSpc>
                          <a:spcPct val="115000"/>
                        </a:lnSpc>
                        <a:spcBef>
                          <a:spcPts val="0"/>
                        </a:spcBef>
                        <a:spcAft>
                          <a:spcPts val="0"/>
                        </a:spcAft>
                      </a:pPr>
                      <a:r>
                        <a:rPr lang="en-US" sz="800" dirty="0">
                          <a:effectLst/>
                        </a:rPr>
                        <a:t>      Title: USGS NED one meter x73y438 CO Central Western 2016 IMG 2018</a:t>
                      </a:r>
                    </a:p>
                    <a:p>
                      <a:pPr marL="0" marR="0">
                        <a:lnSpc>
                          <a:spcPct val="115000"/>
                        </a:lnSpc>
                        <a:spcBef>
                          <a:spcPts val="0"/>
                        </a:spcBef>
                        <a:spcAft>
                          <a:spcPts val="0"/>
                        </a:spcAft>
                      </a:pPr>
                      <a:r>
                        <a:rPr lang="en-US" sz="800" dirty="0">
                          <a:effectLst/>
                        </a:rPr>
                        <a:t>      </a:t>
                      </a:r>
                      <a:r>
                        <a:rPr lang="en-US" sz="800" dirty="0" err="1">
                          <a:effectLst/>
                        </a:rPr>
                        <a:t>Geospatial_Data_Presentation_Form</a:t>
                      </a:r>
                      <a:r>
                        <a:rPr lang="en-US" sz="800" dirty="0">
                          <a:effectLst/>
                        </a:rPr>
                        <a:t>: raster digital data</a:t>
                      </a:r>
                    </a:p>
                    <a:p>
                      <a:pPr marL="0" marR="0">
                        <a:lnSpc>
                          <a:spcPct val="115000"/>
                        </a:lnSpc>
                        <a:spcBef>
                          <a:spcPts val="0"/>
                        </a:spcBef>
                        <a:spcAft>
                          <a:spcPts val="0"/>
                        </a:spcAft>
                      </a:pPr>
                      <a:r>
                        <a:rPr lang="en-US" sz="800" dirty="0">
                          <a:effectLst/>
                        </a:rPr>
                        <a:t>      </a:t>
                      </a:r>
                      <a:r>
                        <a:rPr lang="en-US" sz="800" dirty="0" err="1">
                          <a:effectLst/>
                        </a:rPr>
                        <a:t>Publication_Information</a:t>
                      </a:r>
                      <a:r>
                        <a:rPr lang="en-US" sz="800" dirty="0">
                          <a:effectLst/>
                        </a:rPr>
                        <a:t>:</a:t>
                      </a:r>
                    </a:p>
                    <a:p>
                      <a:pPr marL="0" marR="0">
                        <a:lnSpc>
                          <a:spcPct val="115000"/>
                        </a:lnSpc>
                        <a:spcBef>
                          <a:spcPts val="0"/>
                        </a:spcBef>
                        <a:spcAft>
                          <a:spcPts val="0"/>
                        </a:spcAft>
                      </a:pPr>
                      <a:r>
                        <a:rPr lang="en-US" sz="800" dirty="0">
                          <a:effectLst/>
                        </a:rPr>
                        <a:t>        </a:t>
                      </a:r>
                      <a:r>
                        <a:rPr lang="en-US" sz="800" dirty="0" err="1">
                          <a:effectLst/>
                        </a:rPr>
                        <a:t>Publication_Place</a:t>
                      </a:r>
                      <a:r>
                        <a:rPr lang="en-US" sz="800" dirty="0">
                          <a:effectLst/>
                        </a:rPr>
                        <a:t>: Reston, VA</a:t>
                      </a:r>
                    </a:p>
                    <a:p>
                      <a:pPr marL="0" marR="0">
                        <a:lnSpc>
                          <a:spcPct val="115000"/>
                        </a:lnSpc>
                        <a:spcBef>
                          <a:spcPts val="0"/>
                        </a:spcBef>
                        <a:spcAft>
                          <a:spcPts val="0"/>
                        </a:spcAft>
                      </a:pPr>
                      <a:r>
                        <a:rPr lang="en-US" sz="800" dirty="0">
                          <a:effectLst/>
                        </a:rPr>
                        <a:t>        Publisher: U.S. Geological Survey</a:t>
                      </a:r>
                    </a:p>
                    <a:p>
                      <a:pPr marL="0" marR="0">
                        <a:lnSpc>
                          <a:spcPct val="115000"/>
                        </a:lnSpc>
                        <a:spcBef>
                          <a:spcPts val="0"/>
                        </a:spcBef>
                        <a:spcAft>
                          <a:spcPts val="0"/>
                        </a:spcAft>
                      </a:pPr>
                      <a:r>
                        <a:rPr lang="en-US" sz="800" dirty="0">
                          <a:effectLst/>
                        </a:rPr>
                        <a:t>      </a:t>
                      </a:r>
                      <a:r>
                        <a:rPr lang="en-US" sz="800" dirty="0" err="1">
                          <a:effectLst/>
                        </a:rPr>
                        <a:t>Online_Linkage</a:t>
                      </a:r>
                      <a:r>
                        <a:rPr lang="en-US" sz="800" dirty="0">
                          <a:effectLst/>
                        </a:rPr>
                        <a:t>: http://nationalmap.gov/elevation.html</a:t>
                      </a:r>
                    </a:p>
                    <a:p>
                      <a:pPr marL="0" marR="0">
                        <a:lnSpc>
                          <a:spcPct val="115000"/>
                        </a:lnSpc>
                        <a:spcBef>
                          <a:spcPts val="0"/>
                        </a:spcBef>
                        <a:spcAft>
                          <a:spcPts val="0"/>
                        </a:spcAft>
                      </a:pPr>
                      <a:r>
                        <a:rPr lang="en-US" sz="800" dirty="0">
                          <a:effectLst/>
                        </a:rPr>
                        <a:t>      </a:t>
                      </a:r>
                      <a:r>
                        <a:rPr lang="en-US" sz="800" dirty="0" err="1">
                          <a:effectLst/>
                        </a:rPr>
                        <a:t>Online_Linkage</a:t>
                      </a:r>
                      <a:r>
                        <a:rPr lang="en-US" sz="800" dirty="0">
                          <a:effectLst/>
                        </a:rPr>
                        <a:t>: http://nationalmap.gov/viewer.html</a:t>
                      </a:r>
                      <a:endParaRPr lang="en-US" sz="800" dirty="0">
                        <a:effectLst/>
                        <a:latin typeface="Calibri" panose="020F0502020204030204" pitchFamily="34" charset="0"/>
                        <a:ea typeface="SimSun" panose="02010600030101010101" pitchFamily="2" charset="-122"/>
                        <a:cs typeface="Arial" panose="020B0604020202020204" pitchFamily="34" charset="0"/>
                      </a:endParaRPr>
                    </a:p>
                  </a:txBody>
                  <a:tcPr marL="40873" marR="40873" marT="0" marB="0"/>
                </a:tc>
                <a:tc>
                  <a:txBody>
                    <a:bodyPr/>
                    <a:lstStyle/>
                    <a:p>
                      <a:pPr marL="0" marR="0">
                        <a:lnSpc>
                          <a:spcPct val="115000"/>
                        </a:lnSpc>
                        <a:spcBef>
                          <a:spcPts val="0"/>
                        </a:spcBef>
                        <a:spcAft>
                          <a:spcPts val="0"/>
                        </a:spcAft>
                      </a:pPr>
                      <a:r>
                        <a:rPr lang="en-US" sz="800" dirty="0">
                          <a:effectLst/>
                        </a:rPr>
                        <a:t>AOI </a:t>
                      </a:r>
                      <a:r>
                        <a:rPr lang="en-US" sz="800" dirty="0" err="1">
                          <a:effectLst/>
                        </a:rPr>
                        <a:t>Garflied</a:t>
                      </a:r>
                      <a:r>
                        <a:rPr lang="en-US" sz="800" dirty="0">
                          <a:effectLst/>
                        </a:rPr>
                        <a:t> Colorado</a:t>
                      </a:r>
                    </a:p>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err="1">
                          <a:effectLst/>
                        </a:rPr>
                        <a:t>Spatial_Reference_Information</a:t>
                      </a:r>
                      <a:r>
                        <a:rPr lang="en-US" sz="800" dirty="0">
                          <a:effectLst/>
                        </a:rPr>
                        <a:t>:</a:t>
                      </a:r>
                    </a:p>
                    <a:p>
                      <a:pPr marL="0" marR="0">
                        <a:lnSpc>
                          <a:spcPct val="115000"/>
                        </a:lnSpc>
                        <a:spcBef>
                          <a:spcPts val="0"/>
                        </a:spcBef>
                        <a:spcAft>
                          <a:spcPts val="0"/>
                        </a:spcAft>
                      </a:pPr>
                      <a:r>
                        <a:rPr lang="en-US" sz="800" dirty="0">
                          <a:effectLst/>
                        </a:rPr>
                        <a:t>  </a:t>
                      </a:r>
                      <a:r>
                        <a:rPr lang="en-US" sz="800" dirty="0" err="1">
                          <a:effectLst/>
                        </a:rPr>
                        <a:t>Horizontal_Coordinate_System_Definition</a:t>
                      </a:r>
                      <a:r>
                        <a:rPr lang="en-US" sz="800" dirty="0">
                          <a:effectLst/>
                        </a:rPr>
                        <a:t>:</a:t>
                      </a:r>
                    </a:p>
                    <a:p>
                      <a:pPr marL="0" marR="0">
                        <a:lnSpc>
                          <a:spcPct val="115000"/>
                        </a:lnSpc>
                        <a:spcBef>
                          <a:spcPts val="0"/>
                        </a:spcBef>
                        <a:spcAft>
                          <a:spcPts val="0"/>
                        </a:spcAft>
                      </a:pPr>
                      <a:r>
                        <a:rPr lang="en-US" sz="800" dirty="0">
                          <a:effectLst/>
                        </a:rPr>
                        <a:t>    Planar:</a:t>
                      </a:r>
                    </a:p>
                    <a:p>
                      <a:pPr marL="0" marR="0">
                        <a:lnSpc>
                          <a:spcPct val="115000"/>
                        </a:lnSpc>
                        <a:spcBef>
                          <a:spcPts val="0"/>
                        </a:spcBef>
                        <a:spcAft>
                          <a:spcPts val="0"/>
                        </a:spcAft>
                      </a:pPr>
                      <a:r>
                        <a:rPr lang="en-US" sz="800" dirty="0" err="1">
                          <a:effectLst/>
                        </a:rPr>
                        <a:t>Grid_Coordinate_System_Name</a:t>
                      </a:r>
                      <a:r>
                        <a:rPr lang="en-US" sz="800" dirty="0">
                          <a:effectLst/>
                        </a:rPr>
                        <a:t>: </a:t>
                      </a:r>
                      <a:r>
                        <a:rPr lang="en-US" sz="800" dirty="0" err="1">
                          <a:effectLst/>
                        </a:rPr>
                        <a:t>Transverse_Mercator</a:t>
                      </a:r>
                      <a:endParaRPr lang="en-US" sz="800" dirty="0">
                        <a:effectLst/>
                      </a:endParaRPr>
                    </a:p>
                    <a:p>
                      <a:pPr marL="0" marR="0">
                        <a:lnSpc>
                          <a:spcPct val="115000"/>
                        </a:lnSpc>
                        <a:spcBef>
                          <a:spcPts val="0"/>
                        </a:spcBef>
                        <a:spcAft>
                          <a:spcPts val="0"/>
                        </a:spcAft>
                      </a:pPr>
                      <a:r>
                        <a:rPr lang="en-US" sz="800" dirty="0">
                          <a:effectLst/>
                        </a:rPr>
                        <a:t>        </a:t>
                      </a:r>
                      <a:r>
                        <a:rPr lang="en-US" sz="800" dirty="0" err="1">
                          <a:effectLst/>
                        </a:rPr>
                        <a:t>Universal_Transverse_Mercator</a:t>
                      </a:r>
                      <a:r>
                        <a:rPr lang="en-US" sz="800" dirty="0">
                          <a:effectLst/>
                        </a:rPr>
                        <a:t>:</a:t>
                      </a:r>
                    </a:p>
                    <a:p>
                      <a:pPr marL="0" marR="0">
                        <a:lnSpc>
                          <a:spcPct val="115000"/>
                        </a:lnSpc>
                        <a:spcBef>
                          <a:spcPts val="0"/>
                        </a:spcBef>
                        <a:spcAft>
                          <a:spcPts val="0"/>
                        </a:spcAft>
                      </a:pPr>
                      <a:r>
                        <a:rPr lang="en-US" sz="800" dirty="0">
                          <a:effectLst/>
                        </a:rPr>
                        <a:t>          </a:t>
                      </a:r>
                      <a:r>
                        <a:rPr lang="en-US" sz="800" dirty="0" err="1">
                          <a:effectLst/>
                        </a:rPr>
                        <a:t>UTM_Zone_Number</a:t>
                      </a:r>
                      <a:r>
                        <a:rPr lang="en-US" sz="800" dirty="0">
                          <a:effectLst/>
                        </a:rPr>
                        <a:t>: 30</a:t>
                      </a:r>
                    </a:p>
                    <a:p>
                      <a:pPr marL="0" marR="0">
                        <a:lnSpc>
                          <a:spcPct val="115000"/>
                        </a:lnSpc>
                        <a:spcBef>
                          <a:spcPts val="0"/>
                        </a:spcBef>
                        <a:spcAft>
                          <a:spcPts val="0"/>
                        </a:spcAft>
                      </a:pPr>
                      <a:r>
                        <a:rPr lang="en-US" sz="800" dirty="0">
                          <a:effectLst/>
                        </a:rPr>
                        <a:t>          </a:t>
                      </a:r>
                      <a:r>
                        <a:rPr lang="en-US" sz="800" dirty="0" err="1">
                          <a:effectLst/>
                        </a:rPr>
                        <a:t>Transverse_Mercator</a:t>
                      </a:r>
                      <a:r>
                        <a:rPr lang="en-US" sz="800" dirty="0">
                          <a:effectLst/>
                        </a:rPr>
                        <a:t>:</a:t>
                      </a:r>
                    </a:p>
                    <a:p>
                      <a:pPr marL="0" marR="0">
                        <a:lnSpc>
                          <a:spcPct val="115000"/>
                        </a:lnSpc>
                        <a:spcBef>
                          <a:spcPts val="0"/>
                        </a:spcBef>
                        <a:spcAft>
                          <a:spcPts val="0"/>
                        </a:spcAft>
                      </a:pPr>
                      <a:r>
                        <a:rPr lang="en-US" sz="800" dirty="0">
                          <a:effectLst/>
                        </a:rPr>
                        <a:t>            </a:t>
                      </a:r>
                      <a:r>
                        <a:rPr lang="en-US" sz="800" dirty="0" err="1">
                          <a:effectLst/>
                        </a:rPr>
                        <a:t>Scale_Factor_at_Central_Meridian</a:t>
                      </a:r>
                      <a:r>
                        <a:rPr lang="en-US" sz="800" dirty="0">
                          <a:effectLst/>
                        </a:rPr>
                        <a:t>: 0.9996</a:t>
                      </a:r>
                    </a:p>
                    <a:p>
                      <a:pPr marL="0" marR="0">
                        <a:lnSpc>
                          <a:spcPct val="115000"/>
                        </a:lnSpc>
                        <a:spcBef>
                          <a:spcPts val="0"/>
                        </a:spcBef>
                        <a:spcAft>
                          <a:spcPts val="0"/>
                        </a:spcAft>
                      </a:pPr>
                      <a:r>
                        <a:rPr lang="en-US" sz="800" dirty="0">
                          <a:effectLst/>
                        </a:rPr>
                        <a:t>            </a:t>
                      </a:r>
                      <a:r>
                        <a:rPr lang="en-US" sz="800" dirty="0" err="1">
                          <a:effectLst/>
                        </a:rPr>
                        <a:t>Longitude_of_Central_Meridian</a:t>
                      </a:r>
                      <a:r>
                        <a:rPr lang="en-US" sz="800" dirty="0">
                          <a:effectLst/>
                        </a:rPr>
                        <a:t>: 0.0</a:t>
                      </a:r>
                    </a:p>
                    <a:p>
                      <a:pPr marL="0" marR="0">
                        <a:lnSpc>
                          <a:spcPct val="115000"/>
                        </a:lnSpc>
                        <a:spcBef>
                          <a:spcPts val="0"/>
                        </a:spcBef>
                        <a:spcAft>
                          <a:spcPts val="0"/>
                        </a:spcAft>
                      </a:pPr>
                      <a:r>
                        <a:rPr lang="en-US" sz="800" dirty="0">
                          <a:effectLst/>
                        </a:rPr>
                        <a:t>            </a:t>
                      </a:r>
                      <a:r>
                        <a:rPr lang="en-US" sz="800" dirty="0" err="1">
                          <a:effectLst/>
                        </a:rPr>
                        <a:t>Latitude_of_Projection_Origin</a:t>
                      </a:r>
                      <a:r>
                        <a:rPr lang="en-US" sz="800" dirty="0">
                          <a:effectLst/>
                        </a:rPr>
                        <a:t>: 0.0</a:t>
                      </a:r>
                    </a:p>
                    <a:p>
                      <a:pPr marL="0" marR="0">
                        <a:lnSpc>
                          <a:spcPct val="115000"/>
                        </a:lnSpc>
                        <a:spcBef>
                          <a:spcPts val="0"/>
                        </a:spcBef>
                        <a:spcAft>
                          <a:spcPts val="0"/>
                        </a:spcAft>
                      </a:pPr>
                      <a:r>
                        <a:rPr lang="en-US" sz="800" dirty="0">
                          <a:effectLst/>
                        </a:rPr>
                        <a:t>            </a:t>
                      </a:r>
                      <a:r>
                        <a:rPr lang="en-US" sz="800" dirty="0" err="1">
                          <a:effectLst/>
                        </a:rPr>
                        <a:t>False_Easting</a:t>
                      </a:r>
                      <a:r>
                        <a:rPr lang="en-US" sz="800" dirty="0">
                          <a:effectLst/>
                        </a:rPr>
                        <a:t>: 500000.0</a:t>
                      </a:r>
                    </a:p>
                    <a:p>
                      <a:pPr marL="0" marR="0">
                        <a:lnSpc>
                          <a:spcPct val="115000"/>
                        </a:lnSpc>
                        <a:spcBef>
                          <a:spcPts val="0"/>
                        </a:spcBef>
                        <a:spcAft>
                          <a:spcPts val="0"/>
                        </a:spcAft>
                      </a:pPr>
                      <a:r>
                        <a:rPr lang="en-US" sz="800" dirty="0">
                          <a:effectLst/>
                        </a:rPr>
                        <a:t>            </a:t>
                      </a:r>
                      <a:r>
                        <a:rPr lang="en-US" sz="800" dirty="0" err="1">
                          <a:effectLst/>
                        </a:rPr>
                        <a:t>False_Northing</a:t>
                      </a:r>
                      <a:r>
                        <a:rPr lang="en-US" sz="800" dirty="0">
                          <a:effectLst/>
                        </a:rPr>
                        <a:t>: 0.0</a:t>
                      </a:r>
                      <a:endParaRPr lang="en-US" sz="800" dirty="0">
                        <a:effectLst/>
                        <a:latin typeface="Calibri" panose="020F0502020204030204" pitchFamily="34" charset="0"/>
                        <a:ea typeface="SimSun" panose="02010600030101010101" pitchFamily="2" charset="-122"/>
                        <a:cs typeface="Arial" panose="020B0604020202020204" pitchFamily="34" charset="0"/>
                      </a:endParaRPr>
                    </a:p>
                  </a:txBody>
                  <a:tcPr marL="40873" marR="40873" marT="0" marB="0"/>
                </a:tc>
                <a:extLst>
                  <a:ext uri="{0D108BD9-81ED-4DB2-BD59-A6C34878D82A}">
                    <a16:rowId xmlns:a16="http://schemas.microsoft.com/office/drawing/2014/main" val="2625859364"/>
                  </a:ext>
                </a:extLst>
              </a:tr>
              <a:tr h="1935308">
                <a:tc>
                  <a:txBody>
                    <a:bodyPr/>
                    <a:lstStyle/>
                    <a:p>
                      <a:pPr marL="0" marR="0">
                        <a:lnSpc>
                          <a:spcPct val="115000"/>
                        </a:lnSpc>
                        <a:spcBef>
                          <a:spcPts val="0"/>
                        </a:spcBef>
                        <a:spcAft>
                          <a:spcPts val="0"/>
                        </a:spcAft>
                      </a:pPr>
                      <a:r>
                        <a:rPr lang="en-US" sz="800" dirty="0">
                          <a:effectLst/>
                        </a:rPr>
                        <a:t>1-meter DEM</a:t>
                      </a:r>
                    </a:p>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 Citation:</a:t>
                      </a:r>
                    </a:p>
                    <a:p>
                      <a:pPr marL="0" marR="0">
                        <a:lnSpc>
                          <a:spcPct val="115000"/>
                        </a:lnSpc>
                        <a:spcBef>
                          <a:spcPts val="0"/>
                        </a:spcBef>
                        <a:spcAft>
                          <a:spcPts val="0"/>
                        </a:spcAft>
                      </a:pPr>
                      <a:r>
                        <a:rPr lang="en-US" sz="800" dirty="0">
                          <a:effectLst/>
                        </a:rPr>
                        <a:t>    </a:t>
                      </a:r>
                      <a:r>
                        <a:rPr lang="en-US" sz="800" dirty="0" err="1">
                          <a:effectLst/>
                        </a:rPr>
                        <a:t>Citation_Information</a:t>
                      </a:r>
                      <a:r>
                        <a:rPr lang="en-US" sz="800" dirty="0">
                          <a:effectLst/>
                        </a:rPr>
                        <a:t>:</a:t>
                      </a:r>
                    </a:p>
                    <a:p>
                      <a:pPr marL="0" marR="0">
                        <a:lnSpc>
                          <a:spcPct val="115000"/>
                        </a:lnSpc>
                        <a:spcBef>
                          <a:spcPts val="0"/>
                        </a:spcBef>
                        <a:spcAft>
                          <a:spcPts val="0"/>
                        </a:spcAft>
                      </a:pPr>
                      <a:r>
                        <a:rPr lang="en-US" sz="800" dirty="0">
                          <a:effectLst/>
                        </a:rPr>
                        <a:t>      Originator: U.S. Geological Survey</a:t>
                      </a:r>
                    </a:p>
                    <a:p>
                      <a:pPr marL="0" marR="0">
                        <a:lnSpc>
                          <a:spcPct val="115000"/>
                        </a:lnSpc>
                        <a:spcBef>
                          <a:spcPts val="0"/>
                        </a:spcBef>
                        <a:spcAft>
                          <a:spcPts val="0"/>
                        </a:spcAft>
                      </a:pPr>
                      <a:r>
                        <a:rPr lang="en-US" sz="800" dirty="0">
                          <a:effectLst/>
                        </a:rPr>
                        <a:t>      </a:t>
                      </a:r>
                      <a:r>
                        <a:rPr lang="en-US" sz="800" dirty="0" err="1">
                          <a:effectLst/>
                        </a:rPr>
                        <a:t>Publication_Date</a:t>
                      </a:r>
                      <a:r>
                        <a:rPr lang="en-US" sz="800" dirty="0">
                          <a:effectLst/>
                        </a:rPr>
                        <a:t>: 20190816</a:t>
                      </a:r>
                    </a:p>
                    <a:p>
                      <a:pPr marL="0" marR="0">
                        <a:lnSpc>
                          <a:spcPct val="115000"/>
                        </a:lnSpc>
                        <a:spcBef>
                          <a:spcPts val="0"/>
                        </a:spcBef>
                        <a:spcAft>
                          <a:spcPts val="0"/>
                        </a:spcAft>
                      </a:pPr>
                      <a:r>
                        <a:rPr lang="en-US" sz="800" dirty="0">
                          <a:effectLst/>
                        </a:rPr>
                        <a:t>      Title: USGS NED one meter x78y332 LA </a:t>
                      </a:r>
                      <a:r>
                        <a:rPr lang="en-US" sz="800" dirty="0" err="1">
                          <a:effectLst/>
                        </a:rPr>
                        <a:t>UpperDeltaPlain</a:t>
                      </a:r>
                      <a:r>
                        <a:rPr lang="en-US" sz="800" dirty="0">
                          <a:effectLst/>
                        </a:rPr>
                        <a:t> 2017 IMG 2019</a:t>
                      </a:r>
                    </a:p>
                    <a:p>
                      <a:pPr marL="0" marR="0">
                        <a:lnSpc>
                          <a:spcPct val="115000"/>
                        </a:lnSpc>
                        <a:spcBef>
                          <a:spcPts val="0"/>
                        </a:spcBef>
                        <a:spcAft>
                          <a:spcPts val="0"/>
                        </a:spcAft>
                      </a:pPr>
                      <a:r>
                        <a:rPr lang="en-US" sz="800" dirty="0">
                          <a:effectLst/>
                        </a:rPr>
                        <a:t>      </a:t>
                      </a:r>
                      <a:r>
                        <a:rPr lang="en-US" sz="800" dirty="0" err="1">
                          <a:effectLst/>
                        </a:rPr>
                        <a:t>Geospatial_Data_Presentation_Form</a:t>
                      </a:r>
                      <a:r>
                        <a:rPr lang="en-US" sz="800" dirty="0">
                          <a:effectLst/>
                        </a:rPr>
                        <a:t>: raster digital data</a:t>
                      </a:r>
                    </a:p>
                    <a:p>
                      <a:pPr marL="0" marR="0">
                        <a:lnSpc>
                          <a:spcPct val="115000"/>
                        </a:lnSpc>
                        <a:spcBef>
                          <a:spcPts val="0"/>
                        </a:spcBef>
                        <a:spcAft>
                          <a:spcPts val="0"/>
                        </a:spcAft>
                      </a:pPr>
                      <a:r>
                        <a:rPr lang="en-US" sz="800" dirty="0">
                          <a:effectLst/>
                        </a:rPr>
                        <a:t>      </a:t>
                      </a:r>
                      <a:r>
                        <a:rPr lang="en-US" sz="800" dirty="0" err="1">
                          <a:effectLst/>
                        </a:rPr>
                        <a:t>Publication_Information</a:t>
                      </a:r>
                      <a:r>
                        <a:rPr lang="en-US" sz="800" dirty="0">
                          <a:effectLst/>
                        </a:rPr>
                        <a:t>:</a:t>
                      </a:r>
                    </a:p>
                    <a:p>
                      <a:pPr marL="0" marR="0">
                        <a:lnSpc>
                          <a:spcPct val="115000"/>
                        </a:lnSpc>
                        <a:spcBef>
                          <a:spcPts val="0"/>
                        </a:spcBef>
                        <a:spcAft>
                          <a:spcPts val="0"/>
                        </a:spcAft>
                      </a:pPr>
                      <a:r>
                        <a:rPr lang="en-US" sz="800" dirty="0">
                          <a:effectLst/>
                        </a:rPr>
                        <a:t>        </a:t>
                      </a:r>
                      <a:r>
                        <a:rPr lang="en-US" sz="800" dirty="0" err="1">
                          <a:effectLst/>
                        </a:rPr>
                        <a:t>Publication_Place</a:t>
                      </a:r>
                      <a:r>
                        <a:rPr lang="en-US" sz="800" dirty="0">
                          <a:effectLst/>
                        </a:rPr>
                        <a:t>: Reston, VA</a:t>
                      </a:r>
                    </a:p>
                    <a:p>
                      <a:pPr marL="0" marR="0">
                        <a:lnSpc>
                          <a:spcPct val="115000"/>
                        </a:lnSpc>
                        <a:spcBef>
                          <a:spcPts val="0"/>
                        </a:spcBef>
                        <a:spcAft>
                          <a:spcPts val="0"/>
                        </a:spcAft>
                      </a:pPr>
                      <a:r>
                        <a:rPr lang="en-US" sz="800" dirty="0">
                          <a:effectLst/>
                        </a:rPr>
                        <a:t>        Publisher: U.S. Geological Survey</a:t>
                      </a:r>
                    </a:p>
                    <a:p>
                      <a:pPr marL="0" marR="0">
                        <a:lnSpc>
                          <a:spcPct val="115000"/>
                        </a:lnSpc>
                        <a:spcBef>
                          <a:spcPts val="0"/>
                        </a:spcBef>
                        <a:spcAft>
                          <a:spcPts val="0"/>
                        </a:spcAft>
                      </a:pPr>
                      <a:r>
                        <a:rPr lang="en-US" sz="800" dirty="0">
                          <a:effectLst/>
                        </a:rPr>
                        <a:t>      </a:t>
                      </a:r>
                      <a:r>
                        <a:rPr lang="en-US" sz="800" dirty="0" err="1">
                          <a:effectLst/>
                        </a:rPr>
                        <a:t>Online_Linkage</a:t>
                      </a:r>
                      <a:r>
                        <a:rPr lang="en-US" sz="800" dirty="0">
                          <a:effectLst/>
                        </a:rPr>
                        <a:t>: http://nationalmap.gov/elevation.html</a:t>
                      </a:r>
                    </a:p>
                    <a:p>
                      <a:pPr marL="0" marR="0">
                        <a:lnSpc>
                          <a:spcPct val="115000"/>
                        </a:lnSpc>
                        <a:spcBef>
                          <a:spcPts val="0"/>
                        </a:spcBef>
                        <a:spcAft>
                          <a:spcPts val="0"/>
                        </a:spcAft>
                      </a:pPr>
                      <a:r>
                        <a:rPr lang="en-US" sz="800" dirty="0">
                          <a:effectLst/>
                        </a:rPr>
                        <a:t>      </a:t>
                      </a:r>
                      <a:r>
                        <a:rPr lang="en-US" sz="800" dirty="0" err="1">
                          <a:effectLst/>
                        </a:rPr>
                        <a:t>Online_Linkage</a:t>
                      </a:r>
                      <a:r>
                        <a:rPr lang="en-US" sz="800" dirty="0">
                          <a:effectLst/>
                        </a:rPr>
                        <a:t>: </a:t>
                      </a:r>
                      <a:r>
                        <a:rPr lang="en-US" sz="800" dirty="0">
                          <a:effectLst/>
                          <a:hlinkClick r:id="rId3"/>
                        </a:rPr>
                        <a:t>http://nationalmap.gov/viewer.html</a:t>
                      </a:r>
                      <a:endParaRPr lang="en-US" sz="800" dirty="0">
                        <a:effectLst/>
                        <a:latin typeface="Calibri" panose="020F0502020204030204" pitchFamily="34" charset="0"/>
                        <a:ea typeface="SimSun" panose="02010600030101010101" pitchFamily="2" charset="-122"/>
                        <a:cs typeface="Arial" panose="020B0604020202020204" pitchFamily="34" charset="0"/>
                      </a:endParaRPr>
                    </a:p>
                  </a:txBody>
                  <a:tcPr marL="40873" marR="40873" marT="0" marB="0"/>
                </a:tc>
                <a:tc>
                  <a:txBody>
                    <a:bodyPr/>
                    <a:lstStyle/>
                    <a:p>
                      <a:pPr marL="0" marR="0">
                        <a:lnSpc>
                          <a:spcPct val="115000"/>
                        </a:lnSpc>
                        <a:spcBef>
                          <a:spcPts val="0"/>
                        </a:spcBef>
                        <a:spcAft>
                          <a:spcPts val="0"/>
                        </a:spcAft>
                      </a:pPr>
                      <a:r>
                        <a:rPr lang="en-US" sz="800" dirty="0">
                          <a:effectLst/>
                        </a:rPr>
                        <a:t>AOI Mississippi River Over Plaquemine, White Castle, Carville, St. Gabriel</a:t>
                      </a:r>
                    </a:p>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err="1">
                          <a:effectLst/>
                        </a:rPr>
                        <a:t>Spatial_Reference_Information</a:t>
                      </a:r>
                      <a:r>
                        <a:rPr lang="en-US" sz="800" dirty="0">
                          <a:effectLst/>
                        </a:rPr>
                        <a:t>:</a:t>
                      </a:r>
                    </a:p>
                    <a:p>
                      <a:pPr marL="0" marR="0">
                        <a:lnSpc>
                          <a:spcPct val="115000"/>
                        </a:lnSpc>
                        <a:spcBef>
                          <a:spcPts val="0"/>
                        </a:spcBef>
                        <a:spcAft>
                          <a:spcPts val="0"/>
                        </a:spcAft>
                      </a:pPr>
                      <a:r>
                        <a:rPr lang="en-US" sz="800" dirty="0">
                          <a:effectLst/>
                        </a:rPr>
                        <a:t>  </a:t>
                      </a:r>
                      <a:r>
                        <a:rPr lang="en-US" sz="800" dirty="0" err="1">
                          <a:effectLst/>
                        </a:rPr>
                        <a:t>Horizontal_Coordinate_System_Definition</a:t>
                      </a:r>
                      <a:r>
                        <a:rPr lang="en-US" sz="800" dirty="0">
                          <a:effectLst/>
                        </a:rPr>
                        <a:t>:</a:t>
                      </a:r>
                    </a:p>
                    <a:p>
                      <a:pPr marL="0" marR="0">
                        <a:lnSpc>
                          <a:spcPct val="115000"/>
                        </a:lnSpc>
                        <a:spcBef>
                          <a:spcPts val="0"/>
                        </a:spcBef>
                        <a:spcAft>
                          <a:spcPts val="0"/>
                        </a:spcAft>
                      </a:pPr>
                      <a:r>
                        <a:rPr lang="en-US" sz="800" dirty="0">
                          <a:effectLst/>
                        </a:rPr>
                        <a:t>    Planar:</a:t>
                      </a:r>
                    </a:p>
                    <a:p>
                      <a:pPr marL="0" marR="0">
                        <a:lnSpc>
                          <a:spcPct val="115000"/>
                        </a:lnSpc>
                        <a:spcBef>
                          <a:spcPts val="0"/>
                        </a:spcBef>
                        <a:spcAft>
                          <a:spcPts val="0"/>
                        </a:spcAft>
                      </a:pPr>
                      <a:r>
                        <a:rPr lang="en-US" sz="800" dirty="0" err="1">
                          <a:effectLst/>
                        </a:rPr>
                        <a:t>Grid_Coordinate_System_Name</a:t>
                      </a:r>
                      <a:r>
                        <a:rPr lang="en-US" sz="800" dirty="0">
                          <a:effectLst/>
                        </a:rPr>
                        <a:t>: </a:t>
                      </a:r>
                      <a:r>
                        <a:rPr lang="en-US" sz="800" dirty="0" err="1">
                          <a:effectLst/>
                        </a:rPr>
                        <a:t>Transverse_Mercator</a:t>
                      </a:r>
                      <a:endParaRPr lang="en-US" sz="800" dirty="0">
                        <a:effectLst/>
                      </a:endParaRPr>
                    </a:p>
                    <a:p>
                      <a:pPr marL="0" marR="0">
                        <a:lnSpc>
                          <a:spcPct val="115000"/>
                        </a:lnSpc>
                        <a:spcBef>
                          <a:spcPts val="0"/>
                        </a:spcBef>
                        <a:spcAft>
                          <a:spcPts val="0"/>
                        </a:spcAft>
                      </a:pPr>
                      <a:r>
                        <a:rPr lang="en-US" sz="800" dirty="0">
                          <a:effectLst/>
                        </a:rPr>
                        <a:t>        </a:t>
                      </a:r>
                      <a:r>
                        <a:rPr lang="en-US" sz="800" dirty="0" err="1">
                          <a:effectLst/>
                        </a:rPr>
                        <a:t>Universal_Transverse_Mercator</a:t>
                      </a:r>
                      <a:r>
                        <a:rPr lang="en-US" sz="800" dirty="0">
                          <a:effectLst/>
                        </a:rPr>
                        <a:t>:</a:t>
                      </a:r>
                    </a:p>
                    <a:p>
                      <a:pPr marL="0" marR="0">
                        <a:lnSpc>
                          <a:spcPct val="115000"/>
                        </a:lnSpc>
                        <a:spcBef>
                          <a:spcPts val="0"/>
                        </a:spcBef>
                        <a:spcAft>
                          <a:spcPts val="0"/>
                        </a:spcAft>
                      </a:pPr>
                      <a:r>
                        <a:rPr lang="en-US" sz="800" dirty="0">
                          <a:effectLst/>
                        </a:rPr>
                        <a:t>          </a:t>
                      </a:r>
                      <a:r>
                        <a:rPr lang="en-US" sz="800" dirty="0" err="1">
                          <a:effectLst/>
                        </a:rPr>
                        <a:t>UTM_Zone_Number</a:t>
                      </a:r>
                      <a:r>
                        <a:rPr lang="en-US" sz="800" dirty="0">
                          <a:effectLst/>
                        </a:rPr>
                        <a:t>: 30</a:t>
                      </a:r>
                    </a:p>
                    <a:p>
                      <a:pPr marL="0" marR="0">
                        <a:lnSpc>
                          <a:spcPct val="115000"/>
                        </a:lnSpc>
                        <a:spcBef>
                          <a:spcPts val="0"/>
                        </a:spcBef>
                        <a:spcAft>
                          <a:spcPts val="0"/>
                        </a:spcAft>
                      </a:pPr>
                      <a:r>
                        <a:rPr lang="en-US" sz="800" dirty="0">
                          <a:effectLst/>
                        </a:rPr>
                        <a:t>          </a:t>
                      </a:r>
                      <a:r>
                        <a:rPr lang="en-US" sz="800" dirty="0" err="1">
                          <a:effectLst/>
                        </a:rPr>
                        <a:t>Transverse_Mercator</a:t>
                      </a:r>
                      <a:r>
                        <a:rPr lang="en-US" sz="800" dirty="0">
                          <a:effectLst/>
                        </a:rPr>
                        <a:t>:</a:t>
                      </a:r>
                    </a:p>
                    <a:p>
                      <a:pPr marL="0" marR="0">
                        <a:lnSpc>
                          <a:spcPct val="115000"/>
                        </a:lnSpc>
                        <a:spcBef>
                          <a:spcPts val="0"/>
                        </a:spcBef>
                        <a:spcAft>
                          <a:spcPts val="0"/>
                        </a:spcAft>
                      </a:pPr>
                      <a:r>
                        <a:rPr lang="en-US" sz="800" dirty="0">
                          <a:effectLst/>
                        </a:rPr>
                        <a:t>            </a:t>
                      </a:r>
                      <a:r>
                        <a:rPr lang="en-US" sz="800" dirty="0" err="1">
                          <a:effectLst/>
                        </a:rPr>
                        <a:t>Scale_Factor_at_Central_Meridian</a:t>
                      </a:r>
                      <a:r>
                        <a:rPr lang="en-US" sz="800" dirty="0">
                          <a:effectLst/>
                        </a:rPr>
                        <a:t>: 0.9996</a:t>
                      </a:r>
                    </a:p>
                    <a:p>
                      <a:pPr marL="0" marR="0">
                        <a:lnSpc>
                          <a:spcPct val="115000"/>
                        </a:lnSpc>
                        <a:spcBef>
                          <a:spcPts val="0"/>
                        </a:spcBef>
                        <a:spcAft>
                          <a:spcPts val="0"/>
                        </a:spcAft>
                      </a:pPr>
                      <a:r>
                        <a:rPr lang="en-US" sz="800" dirty="0">
                          <a:effectLst/>
                        </a:rPr>
                        <a:t>            </a:t>
                      </a:r>
                      <a:r>
                        <a:rPr lang="en-US" sz="800" dirty="0" err="1">
                          <a:effectLst/>
                        </a:rPr>
                        <a:t>Longitude_of_Central_Meridian</a:t>
                      </a:r>
                      <a:r>
                        <a:rPr lang="en-US" sz="800" dirty="0">
                          <a:effectLst/>
                        </a:rPr>
                        <a:t>: 0.0</a:t>
                      </a:r>
                    </a:p>
                    <a:p>
                      <a:pPr marL="0" marR="0">
                        <a:lnSpc>
                          <a:spcPct val="115000"/>
                        </a:lnSpc>
                        <a:spcBef>
                          <a:spcPts val="0"/>
                        </a:spcBef>
                        <a:spcAft>
                          <a:spcPts val="0"/>
                        </a:spcAft>
                      </a:pPr>
                      <a:r>
                        <a:rPr lang="en-US" sz="800" dirty="0">
                          <a:effectLst/>
                        </a:rPr>
                        <a:t>            </a:t>
                      </a:r>
                      <a:r>
                        <a:rPr lang="en-US" sz="800" dirty="0" err="1">
                          <a:effectLst/>
                        </a:rPr>
                        <a:t>Latitude_of_Projection_Origin</a:t>
                      </a:r>
                      <a:r>
                        <a:rPr lang="en-US" sz="800" dirty="0">
                          <a:effectLst/>
                        </a:rPr>
                        <a:t>: 0.0</a:t>
                      </a:r>
                    </a:p>
                    <a:p>
                      <a:pPr marL="0" marR="0">
                        <a:lnSpc>
                          <a:spcPct val="115000"/>
                        </a:lnSpc>
                        <a:spcBef>
                          <a:spcPts val="0"/>
                        </a:spcBef>
                        <a:spcAft>
                          <a:spcPts val="0"/>
                        </a:spcAft>
                      </a:pPr>
                      <a:r>
                        <a:rPr lang="en-US" sz="800" dirty="0">
                          <a:effectLst/>
                        </a:rPr>
                        <a:t>            </a:t>
                      </a:r>
                      <a:r>
                        <a:rPr lang="en-US" sz="800" dirty="0" err="1">
                          <a:effectLst/>
                        </a:rPr>
                        <a:t>False_Easting</a:t>
                      </a:r>
                      <a:r>
                        <a:rPr lang="en-US" sz="800" dirty="0">
                          <a:effectLst/>
                        </a:rPr>
                        <a:t>: 500000.0</a:t>
                      </a:r>
                    </a:p>
                    <a:p>
                      <a:pPr marL="0" marR="0">
                        <a:lnSpc>
                          <a:spcPct val="115000"/>
                        </a:lnSpc>
                        <a:spcBef>
                          <a:spcPts val="0"/>
                        </a:spcBef>
                        <a:spcAft>
                          <a:spcPts val="0"/>
                        </a:spcAft>
                      </a:pPr>
                      <a:r>
                        <a:rPr lang="en-US" sz="800" dirty="0">
                          <a:effectLst/>
                        </a:rPr>
                        <a:t>            </a:t>
                      </a:r>
                      <a:r>
                        <a:rPr lang="en-US" sz="800" dirty="0" err="1">
                          <a:effectLst/>
                        </a:rPr>
                        <a:t>False_Northing</a:t>
                      </a:r>
                      <a:r>
                        <a:rPr lang="en-US" sz="800" dirty="0">
                          <a:effectLst/>
                        </a:rPr>
                        <a:t>: 0.0</a:t>
                      </a:r>
                    </a:p>
                  </a:txBody>
                  <a:tcPr marL="40873" marR="40873" marT="0" marB="0"/>
                </a:tc>
                <a:extLst>
                  <a:ext uri="{0D108BD9-81ED-4DB2-BD59-A6C34878D82A}">
                    <a16:rowId xmlns:a16="http://schemas.microsoft.com/office/drawing/2014/main" val="1645642248"/>
                  </a:ext>
                </a:extLst>
              </a:tr>
              <a:tr h="1939593">
                <a:tc>
                  <a:txBody>
                    <a:bodyPr/>
                    <a:lstStyle/>
                    <a:p>
                      <a:pPr marL="0" marR="0">
                        <a:lnSpc>
                          <a:spcPct val="115000"/>
                        </a:lnSpc>
                        <a:spcBef>
                          <a:spcPts val="0"/>
                        </a:spcBef>
                        <a:spcAft>
                          <a:spcPts val="0"/>
                        </a:spcAft>
                      </a:pPr>
                      <a:r>
                        <a:rPr lang="en-US" sz="800" dirty="0">
                          <a:effectLst/>
                        </a:rPr>
                        <a:t>1-meter DEM</a:t>
                      </a:r>
                    </a:p>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 Citation:</a:t>
                      </a:r>
                    </a:p>
                    <a:p>
                      <a:pPr marL="0" marR="0">
                        <a:lnSpc>
                          <a:spcPct val="115000"/>
                        </a:lnSpc>
                        <a:spcBef>
                          <a:spcPts val="0"/>
                        </a:spcBef>
                        <a:spcAft>
                          <a:spcPts val="0"/>
                        </a:spcAft>
                      </a:pPr>
                      <a:r>
                        <a:rPr lang="en-US" sz="800" dirty="0">
                          <a:effectLst/>
                        </a:rPr>
                        <a:t>    </a:t>
                      </a:r>
                      <a:r>
                        <a:rPr lang="en-US" sz="800" dirty="0" err="1">
                          <a:effectLst/>
                        </a:rPr>
                        <a:t>Citation_Information</a:t>
                      </a:r>
                      <a:r>
                        <a:rPr lang="en-US" sz="800" dirty="0">
                          <a:effectLst/>
                        </a:rPr>
                        <a:t>:</a:t>
                      </a:r>
                    </a:p>
                    <a:p>
                      <a:pPr marL="0" marR="0">
                        <a:lnSpc>
                          <a:spcPct val="115000"/>
                        </a:lnSpc>
                        <a:spcBef>
                          <a:spcPts val="0"/>
                        </a:spcBef>
                        <a:spcAft>
                          <a:spcPts val="0"/>
                        </a:spcAft>
                      </a:pPr>
                      <a:r>
                        <a:rPr lang="en-US" sz="800" dirty="0">
                          <a:effectLst/>
                        </a:rPr>
                        <a:t>      Originator: U.S. Geological Survey</a:t>
                      </a:r>
                    </a:p>
                    <a:p>
                      <a:pPr marL="0" marR="0">
                        <a:lnSpc>
                          <a:spcPct val="115000"/>
                        </a:lnSpc>
                        <a:spcBef>
                          <a:spcPts val="0"/>
                        </a:spcBef>
                        <a:spcAft>
                          <a:spcPts val="0"/>
                        </a:spcAft>
                      </a:pPr>
                      <a:r>
                        <a:rPr lang="en-US" sz="800" dirty="0">
                          <a:effectLst/>
                        </a:rPr>
                        <a:t>      </a:t>
                      </a:r>
                      <a:r>
                        <a:rPr lang="en-US" sz="800" dirty="0" err="1">
                          <a:effectLst/>
                        </a:rPr>
                        <a:t>Publication_Date</a:t>
                      </a:r>
                      <a:r>
                        <a:rPr lang="en-US" sz="800" dirty="0">
                          <a:effectLst/>
                        </a:rPr>
                        <a:t>: 20191018</a:t>
                      </a:r>
                    </a:p>
                    <a:p>
                      <a:pPr marL="0" marR="0">
                        <a:lnSpc>
                          <a:spcPct val="115000"/>
                        </a:lnSpc>
                        <a:spcBef>
                          <a:spcPts val="0"/>
                        </a:spcBef>
                        <a:spcAft>
                          <a:spcPts val="0"/>
                        </a:spcAft>
                      </a:pPr>
                      <a:r>
                        <a:rPr lang="en-US" sz="800" dirty="0">
                          <a:effectLst/>
                        </a:rPr>
                        <a:t>      Title: USGS NED one meter x23y353 TX West Central B7 2018 IMG 2019</a:t>
                      </a:r>
                    </a:p>
                    <a:p>
                      <a:pPr marL="0" marR="0">
                        <a:lnSpc>
                          <a:spcPct val="115000"/>
                        </a:lnSpc>
                        <a:spcBef>
                          <a:spcPts val="0"/>
                        </a:spcBef>
                        <a:spcAft>
                          <a:spcPts val="0"/>
                        </a:spcAft>
                      </a:pPr>
                      <a:r>
                        <a:rPr lang="en-US" sz="800" dirty="0">
                          <a:effectLst/>
                        </a:rPr>
                        <a:t>      </a:t>
                      </a:r>
                      <a:r>
                        <a:rPr lang="en-US" sz="800" dirty="0" err="1">
                          <a:effectLst/>
                        </a:rPr>
                        <a:t>Geospatial_Data_Presentation_Form</a:t>
                      </a:r>
                      <a:r>
                        <a:rPr lang="en-US" sz="800" dirty="0">
                          <a:effectLst/>
                        </a:rPr>
                        <a:t>: raster digital data</a:t>
                      </a:r>
                    </a:p>
                    <a:p>
                      <a:pPr marL="0" marR="0">
                        <a:lnSpc>
                          <a:spcPct val="115000"/>
                        </a:lnSpc>
                        <a:spcBef>
                          <a:spcPts val="0"/>
                        </a:spcBef>
                        <a:spcAft>
                          <a:spcPts val="0"/>
                        </a:spcAft>
                      </a:pPr>
                      <a:r>
                        <a:rPr lang="en-US" sz="800" dirty="0">
                          <a:effectLst/>
                        </a:rPr>
                        <a:t>      </a:t>
                      </a:r>
                      <a:r>
                        <a:rPr lang="en-US" sz="800" dirty="0" err="1">
                          <a:effectLst/>
                        </a:rPr>
                        <a:t>Publication_Information</a:t>
                      </a:r>
                      <a:r>
                        <a:rPr lang="en-US" sz="800" dirty="0">
                          <a:effectLst/>
                        </a:rPr>
                        <a:t>:</a:t>
                      </a:r>
                    </a:p>
                    <a:p>
                      <a:pPr marL="0" marR="0">
                        <a:lnSpc>
                          <a:spcPct val="115000"/>
                        </a:lnSpc>
                        <a:spcBef>
                          <a:spcPts val="0"/>
                        </a:spcBef>
                        <a:spcAft>
                          <a:spcPts val="0"/>
                        </a:spcAft>
                      </a:pPr>
                      <a:r>
                        <a:rPr lang="en-US" sz="800" dirty="0">
                          <a:effectLst/>
                        </a:rPr>
                        <a:t>        </a:t>
                      </a:r>
                      <a:r>
                        <a:rPr lang="en-US" sz="800" dirty="0" err="1">
                          <a:effectLst/>
                        </a:rPr>
                        <a:t>Publication_Place</a:t>
                      </a:r>
                      <a:r>
                        <a:rPr lang="en-US" sz="800" dirty="0">
                          <a:effectLst/>
                        </a:rPr>
                        <a:t>: Reston, VA</a:t>
                      </a:r>
                    </a:p>
                    <a:p>
                      <a:pPr marL="0" marR="0">
                        <a:lnSpc>
                          <a:spcPct val="115000"/>
                        </a:lnSpc>
                        <a:spcBef>
                          <a:spcPts val="0"/>
                        </a:spcBef>
                        <a:spcAft>
                          <a:spcPts val="0"/>
                        </a:spcAft>
                      </a:pPr>
                      <a:r>
                        <a:rPr lang="en-US" sz="800" dirty="0">
                          <a:effectLst/>
                        </a:rPr>
                        <a:t>        Publisher: U.S. Geological Survey</a:t>
                      </a:r>
                    </a:p>
                    <a:p>
                      <a:pPr marL="0" marR="0">
                        <a:lnSpc>
                          <a:spcPct val="115000"/>
                        </a:lnSpc>
                        <a:spcBef>
                          <a:spcPts val="0"/>
                        </a:spcBef>
                        <a:spcAft>
                          <a:spcPts val="0"/>
                        </a:spcAft>
                      </a:pPr>
                      <a:r>
                        <a:rPr lang="en-US" sz="800" dirty="0">
                          <a:effectLst/>
                        </a:rPr>
                        <a:t>      </a:t>
                      </a:r>
                      <a:r>
                        <a:rPr lang="en-US" sz="800" dirty="0" err="1">
                          <a:effectLst/>
                        </a:rPr>
                        <a:t>Online_Linkage</a:t>
                      </a:r>
                      <a:r>
                        <a:rPr lang="en-US" sz="800" dirty="0">
                          <a:effectLst/>
                        </a:rPr>
                        <a:t>: http://nationalmap.gov/elevation.html</a:t>
                      </a:r>
                    </a:p>
                    <a:p>
                      <a:pPr marL="0" marR="0">
                        <a:lnSpc>
                          <a:spcPct val="115000"/>
                        </a:lnSpc>
                        <a:spcBef>
                          <a:spcPts val="0"/>
                        </a:spcBef>
                        <a:spcAft>
                          <a:spcPts val="0"/>
                        </a:spcAft>
                      </a:pPr>
                      <a:r>
                        <a:rPr lang="en-US" sz="800" dirty="0">
                          <a:effectLst/>
                        </a:rPr>
                        <a:t>      </a:t>
                      </a:r>
                      <a:r>
                        <a:rPr lang="en-US" sz="800" dirty="0" err="1">
                          <a:effectLst/>
                        </a:rPr>
                        <a:t>Online_Linkage</a:t>
                      </a:r>
                      <a:r>
                        <a:rPr lang="en-US" sz="800" dirty="0">
                          <a:effectLst/>
                        </a:rPr>
                        <a:t>: http://nationalmap.gov/viewer.html</a:t>
                      </a:r>
                      <a:endParaRPr lang="en-US" sz="800" dirty="0">
                        <a:effectLst/>
                        <a:latin typeface="Calibri" panose="020F0502020204030204" pitchFamily="34" charset="0"/>
                        <a:ea typeface="SimSun" panose="02010600030101010101" pitchFamily="2" charset="-122"/>
                        <a:cs typeface="Arial" panose="020B0604020202020204" pitchFamily="34" charset="0"/>
                      </a:endParaRPr>
                    </a:p>
                  </a:txBody>
                  <a:tcPr marL="40873" marR="40873" marT="0" marB="0"/>
                </a:tc>
                <a:tc>
                  <a:txBody>
                    <a:bodyPr/>
                    <a:lstStyle/>
                    <a:p>
                      <a:pPr marL="0" marR="0">
                        <a:lnSpc>
                          <a:spcPct val="115000"/>
                        </a:lnSpc>
                        <a:spcBef>
                          <a:spcPts val="0"/>
                        </a:spcBef>
                        <a:spcAft>
                          <a:spcPts val="0"/>
                        </a:spcAft>
                      </a:pPr>
                      <a:r>
                        <a:rPr lang="en-US" sz="800" dirty="0">
                          <a:effectLst/>
                        </a:rPr>
                        <a:t>AOI West Texas (Near Midland and Odessa)</a:t>
                      </a:r>
                    </a:p>
                    <a:p>
                      <a:pPr marL="0" marR="0">
                        <a:lnSpc>
                          <a:spcPct val="115000"/>
                        </a:lnSpc>
                        <a:spcBef>
                          <a:spcPts val="0"/>
                        </a:spcBef>
                        <a:spcAft>
                          <a:spcPts val="0"/>
                        </a:spcAft>
                      </a:pPr>
                      <a:endParaRPr lang="en-US" sz="800" dirty="0">
                        <a:effectLst/>
                        <a:latin typeface="Calibri" panose="020F0502020204030204" pitchFamily="34" charset="0"/>
                        <a:ea typeface="SimSun" panose="02010600030101010101" pitchFamily="2" charset="-122"/>
                        <a:cs typeface="Arial" panose="020B0604020202020204" pitchFamily="34" charset="0"/>
                      </a:endParaRPr>
                    </a:p>
                    <a:p>
                      <a:pPr marL="0" marR="0">
                        <a:lnSpc>
                          <a:spcPct val="115000"/>
                        </a:lnSpc>
                        <a:spcBef>
                          <a:spcPts val="0"/>
                        </a:spcBef>
                        <a:spcAft>
                          <a:spcPts val="0"/>
                        </a:spcAft>
                      </a:pPr>
                      <a:r>
                        <a:rPr lang="en-US" sz="800" dirty="0" err="1">
                          <a:effectLst/>
                          <a:latin typeface="Calibri" panose="020F0502020204030204" pitchFamily="34" charset="0"/>
                          <a:ea typeface="SimSun" panose="02010600030101010101" pitchFamily="2" charset="-122"/>
                          <a:cs typeface="Arial" panose="020B0604020202020204" pitchFamily="34" charset="0"/>
                        </a:rPr>
                        <a:t>Spatial_Reference_Information</a:t>
                      </a:r>
                      <a:r>
                        <a:rPr lang="en-US" sz="800" dirty="0">
                          <a:effectLst/>
                          <a:latin typeface="Calibri" panose="020F0502020204030204" pitchFamily="34" charset="0"/>
                          <a:ea typeface="SimSun" panose="02010600030101010101" pitchFamily="2" charset="-122"/>
                          <a:cs typeface="Arial" panose="020B0604020202020204" pitchFamily="34" charset="0"/>
                        </a:rPr>
                        <a:t>:</a:t>
                      </a:r>
                    </a:p>
                    <a:p>
                      <a:pPr marL="0" marR="0">
                        <a:lnSpc>
                          <a:spcPct val="115000"/>
                        </a:lnSpc>
                        <a:spcBef>
                          <a:spcPts val="0"/>
                        </a:spcBef>
                        <a:spcAft>
                          <a:spcPts val="0"/>
                        </a:spcAft>
                      </a:pPr>
                      <a:r>
                        <a:rPr lang="en-US" sz="800" dirty="0">
                          <a:effectLst/>
                          <a:latin typeface="Calibri" panose="020F0502020204030204" pitchFamily="34" charset="0"/>
                          <a:ea typeface="SimSun" panose="02010600030101010101" pitchFamily="2" charset="-122"/>
                          <a:cs typeface="Arial" panose="020B0604020202020204" pitchFamily="34" charset="0"/>
                        </a:rPr>
                        <a:t>  </a:t>
                      </a:r>
                      <a:r>
                        <a:rPr lang="en-US" sz="800" dirty="0" err="1">
                          <a:effectLst/>
                          <a:latin typeface="Calibri" panose="020F0502020204030204" pitchFamily="34" charset="0"/>
                          <a:ea typeface="SimSun" panose="02010600030101010101" pitchFamily="2" charset="-122"/>
                          <a:cs typeface="Arial" panose="020B0604020202020204" pitchFamily="34" charset="0"/>
                        </a:rPr>
                        <a:t>Horizontal_Coordinate_System_Definition</a:t>
                      </a:r>
                      <a:r>
                        <a:rPr lang="en-US" sz="800" dirty="0">
                          <a:effectLst/>
                          <a:latin typeface="Calibri" panose="020F0502020204030204" pitchFamily="34" charset="0"/>
                          <a:ea typeface="SimSun" panose="02010600030101010101" pitchFamily="2" charset="-122"/>
                          <a:cs typeface="Arial" panose="020B0604020202020204" pitchFamily="34" charset="0"/>
                        </a:rPr>
                        <a:t>:</a:t>
                      </a:r>
                    </a:p>
                    <a:p>
                      <a:pPr marL="0" marR="0">
                        <a:lnSpc>
                          <a:spcPct val="115000"/>
                        </a:lnSpc>
                        <a:spcBef>
                          <a:spcPts val="0"/>
                        </a:spcBef>
                        <a:spcAft>
                          <a:spcPts val="0"/>
                        </a:spcAft>
                      </a:pPr>
                      <a:r>
                        <a:rPr lang="en-US" sz="800" dirty="0">
                          <a:effectLst/>
                          <a:latin typeface="Calibri" panose="020F0502020204030204" pitchFamily="34" charset="0"/>
                          <a:ea typeface="SimSun" panose="02010600030101010101" pitchFamily="2" charset="-122"/>
                          <a:cs typeface="Arial" panose="020B0604020202020204" pitchFamily="34" charset="0"/>
                        </a:rPr>
                        <a:t>    Planar:</a:t>
                      </a:r>
                    </a:p>
                    <a:p>
                      <a:pPr marL="0" marR="0">
                        <a:lnSpc>
                          <a:spcPct val="115000"/>
                        </a:lnSpc>
                        <a:spcBef>
                          <a:spcPts val="0"/>
                        </a:spcBef>
                        <a:spcAft>
                          <a:spcPts val="0"/>
                        </a:spcAft>
                      </a:pPr>
                      <a:r>
                        <a:rPr lang="en-US" sz="800" dirty="0" err="1">
                          <a:effectLst/>
                          <a:latin typeface="Calibri" panose="020F0502020204030204" pitchFamily="34" charset="0"/>
                          <a:ea typeface="SimSun" panose="02010600030101010101" pitchFamily="2" charset="-122"/>
                          <a:cs typeface="Arial" panose="020B0604020202020204" pitchFamily="34" charset="0"/>
                        </a:rPr>
                        <a:t>Grid_Coordinate_System_Name</a:t>
                      </a:r>
                      <a:r>
                        <a:rPr lang="en-US" sz="800" dirty="0">
                          <a:effectLst/>
                          <a:latin typeface="Calibri" panose="020F0502020204030204" pitchFamily="34" charset="0"/>
                          <a:ea typeface="SimSun" panose="02010600030101010101" pitchFamily="2" charset="-122"/>
                          <a:cs typeface="Arial" panose="020B0604020202020204" pitchFamily="34" charset="0"/>
                        </a:rPr>
                        <a:t>: </a:t>
                      </a:r>
                      <a:r>
                        <a:rPr lang="en-US" sz="800" dirty="0" err="1">
                          <a:effectLst/>
                          <a:latin typeface="Calibri" panose="020F0502020204030204" pitchFamily="34" charset="0"/>
                          <a:ea typeface="SimSun" panose="02010600030101010101" pitchFamily="2" charset="-122"/>
                          <a:cs typeface="Arial" panose="020B0604020202020204" pitchFamily="34" charset="0"/>
                        </a:rPr>
                        <a:t>Transverse_Mercator</a:t>
                      </a:r>
                      <a:endParaRPr lang="en-US" sz="800" dirty="0">
                        <a:effectLst/>
                        <a:latin typeface="Calibri" panose="020F0502020204030204" pitchFamily="34" charset="0"/>
                        <a:ea typeface="SimSun" panose="02010600030101010101" pitchFamily="2" charset="-122"/>
                        <a:cs typeface="Arial" panose="020B0604020202020204" pitchFamily="34" charset="0"/>
                      </a:endParaRPr>
                    </a:p>
                    <a:p>
                      <a:pPr marL="0" marR="0">
                        <a:lnSpc>
                          <a:spcPct val="115000"/>
                        </a:lnSpc>
                        <a:spcBef>
                          <a:spcPts val="0"/>
                        </a:spcBef>
                        <a:spcAft>
                          <a:spcPts val="0"/>
                        </a:spcAft>
                      </a:pPr>
                      <a:r>
                        <a:rPr lang="en-US" sz="800" dirty="0">
                          <a:effectLst/>
                          <a:latin typeface="Calibri" panose="020F0502020204030204" pitchFamily="34" charset="0"/>
                          <a:ea typeface="SimSun" panose="02010600030101010101" pitchFamily="2" charset="-122"/>
                          <a:cs typeface="Arial" panose="020B0604020202020204" pitchFamily="34" charset="0"/>
                        </a:rPr>
                        <a:t>        </a:t>
                      </a:r>
                      <a:r>
                        <a:rPr lang="en-US" sz="800" dirty="0" err="1">
                          <a:effectLst/>
                          <a:latin typeface="Calibri" panose="020F0502020204030204" pitchFamily="34" charset="0"/>
                          <a:ea typeface="SimSun" panose="02010600030101010101" pitchFamily="2" charset="-122"/>
                          <a:cs typeface="Arial" panose="020B0604020202020204" pitchFamily="34" charset="0"/>
                        </a:rPr>
                        <a:t>Universal_Transverse_Mercator</a:t>
                      </a:r>
                      <a:r>
                        <a:rPr lang="en-US" sz="800" dirty="0">
                          <a:effectLst/>
                          <a:latin typeface="Calibri" panose="020F0502020204030204" pitchFamily="34" charset="0"/>
                          <a:ea typeface="SimSun" panose="02010600030101010101" pitchFamily="2" charset="-122"/>
                          <a:cs typeface="Arial" panose="020B0604020202020204" pitchFamily="34" charset="0"/>
                        </a:rPr>
                        <a:t>:</a:t>
                      </a:r>
                    </a:p>
                    <a:p>
                      <a:pPr marL="0" marR="0">
                        <a:lnSpc>
                          <a:spcPct val="115000"/>
                        </a:lnSpc>
                        <a:spcBef>
                          <a:spcPts val="0"/>
                        </a:spcBef>
                        <a:spcAft>
                          <a:spcPts val="0"/>
                        </a:spcAft>
                      </a:pPr>
                      <a:r>
                        <a:rPr lang="en-US" sz="800" dirty="0">
                          <a:effectLst/>
                          <a:latin typeface="Calibri" panose="020F0502020204030204" pitchFamily="34" charset="0"/>
                          <a:ea typeface="SimSun" panose="02010600030101010101" pitchFamily="2" charset="-122"/>
                          <a:cs typeface="Arial" panose="020B0604020202020204" pitchFamily="34" charset="0"/>
                        </a:rPr>
                        <a:t>          </a:t>
                      </a:r>
                      <a:r>
                        <a:rPr lang="en-US" sz="800" dirty="0" err="1">
                          <a:effectLst/>
                          <a:latin typeface="Calibri" panose="020F0502020204030204" pitchFamily="34" charset="0"/>
                          <a:ea typeface="SimSun" panose="02010600030101010101" pitchFamily="2" charset="-122"/>
                          <a:cs typeface="Arial" panose="020B0604020202020204" pitchFamily="34" charset="0"/>
                        </a:rPr>
                        <a:t>UTM_Zone_Number</a:t>
                      </a:r>
                      <a:r>
                        <a:rPr lang="en-US" sz="800" dirty="0">
                          <a:effectLst/>
                          <a:latin typeface="Calibri" panose="020F0502020204030204" pitchFamily="34" charset="0"/>
                          <a:ea typeface="SimSun" panose="02010600030101010101" pitchFamily="2" charset="-122"/>
                          <a:cs typeface="Arial" panose="020B0604020202020204" pitchFamily="34" charset="0"/>
                        </a:rPr>
                        <a:t>: 30</a:t>
                      </a:r>
                    </a:p>
                    <a:p>
                      <a:pPr marL="0" marR="0">
                        <a:lnSpc>
                          <a:spcPct val="115000"/>
                        </a:lnSpc>
                        <a:spcBef>
                          <a:spcPts val="0"/>
                        </a:spcBef>
                        <a:spcAft>
                          <a:spcPts val="0"/>
                        </a:spcAft>
                      </a:pPr>
                      <a:r>
                        <a:rPr lang="en-US" sz="800" dirty="0">
                          <a:effectLst/>
                          <a:latin typeface="Calibri" panose="020F0502020204030204" pitchFamily="34" charset="0"/>
                          <a:ea typeface="SimSun" panose="02010600030101010101" pitchFamily="2" charset="-122"/>
                          <a:cs typeface="Arial" panose="020B0604020202020204" pitchFamily="34" charset="0"/>
                        </a:rPr>
                        <a:t>          </a:t>
                      </a:r>
                      <a:r>
                        <a:rPr lang="en-US" sz="800" dirty="0" err="1">
                          <a:effectLst/>
                          <a:latin typeface="Calibri" panose="020F0502020204030204" pitchFamily="34" charset="0"/>
                          <a:ea typeface="SimSun" panose="02010600030101010101" pitchFamily="2" charset="-122"/>
                          <a:cs typeface="Arial" panose="020B0604020202020204" pitchFamily="34" charset="0"/>
                        </a:rPr>
                        <a:t>Transverse_Mercator</a:t>
                      </a:r>
                      <a:r>
                        <a:rPr lang="en-US" sz="800" dirty="0">
                          <a:effectLst/>
                          <a:latin typeface="Calibri" panose="020F0502020204030204" pitchFamily="34" charset="0"/>
                          <a:ea typeface="SimSun" panose="02010600030101010101" pitchFamily="2" charset="-122"/>
                          <a:cs typeface="Arial" panose="020B0604020202020204" pitchFamily="34" charset="0"/>
                        </a:rPr>
                        <a:t>:</a:t>
                      </a:r>
                    </a:p>
                    <a:p>
                      <a:pPr marL="0" marR="0">
                        <a:lnSpc>
                          <a:spcPct val="115000"/>
                        </a:lnSpc>
                        <a:spcBef>
                          <a:spcPts val="0"/>
                        </a:spcBef>
                        <a:spcAft>
                          <a:spcPts val="0"/>
                        </a:spcAft>
                      </a:pPr>
                      <a:r>
                        <a:rPr lang="en-US" sz="800" dirty="0">
                          <a:effectLst/>
                          <a:latin typeface="Calibri" panose="020F0502020204030204" pitchFamily="34" charset="0"/>
                          <a:ea typeface="SimSun" panose="02010600030101010101" pitchFamily="2" charset="-122"/>
                          <a:cs typeface="Arial" panose="020B0604020202020204" pitchFamily="34" charset="0"/>
                        </a:rPr>
                        <a:t>            </a:t>
                      </a:r>
                      <a:r>
                        <a:rPr lang="en-US" sz="800" dirty="0" err="1">
                          <a:effectLst/>
                          <a:latin typeface="Calibri" panose="020F0502020204030204" pitchFamily="34" charset="0"/>
                          <a:ea typeface="SimSun" panose="02010600030101010101" pitchFamily="2" charset="-122"/>
                          <a:cs typeface="Arial" panose="020B0604020202020204" pitchFamily="34" charset="0"/>
                        </a:rPr>
                        <a:t>Scale_Factor_at_Central_Meridian</a:t>
                      </a:r>
                      <a:r>
                        <a:rPr lang="en-US" sz="800" dirty="0">
                          <a:effectLst/>
                          <a:latin typeface="Calibri" panose="020F0502020204030204" pitchFamily="34" charset="0"/>
                          <a:ea typeface="SimSun" panose="02010600030101010101" pitchFamily="2" charset="-122"/>
                          <a:cs typeface="Arial" panose="020B0604020202020204" pitchFamily="34" charset="0"/>
                        </a:rPr>
                        <a:t>: 0.9996</a:t>
                      </a:r>
                    </a:p>
                    <a:p>
                      <a:pPr marL="0" marR="0">
                        <a:lnSpc>
                          <a:spcPct val="115000"/>
                        </a:lnSpc>
                        <a:spcBef>
                          <a:spcPts val="0"/>
                        </a:spcBef>
                        <a:spcAft>
                          <a:spcPts val="0"/>
                        </a:spcAft>
                      </a:pPr>
                      <a:r>
                        <a:rPr lang="en-US" sz="800" dirty="0">
                          <a:effectLst/>
                          <a:latin typeface="Calibri" panose="020F0502020204030204" pitchFamily="34" charset="0"/>
                          <a:ea typeface="SimSun" panose="02010600030101010101" pitchFamily="2" charset="-122"/>
                          <a:cs typeface="Arial" panose="020B0604020202020204" pitchFamily="34" charset="0"/>
                        </a:rPr>
                        <a:t>            </a:t>
                      </a:r>
                      <a:r>
                        <a:rPr lang="en-US" sz="800" dirty="0" err="1">
                          <a:effectLst/>
                          <a:latin typeface="Calibri" panose="020F0502020204030204" pitchFamily="34" charset="0"/>
                          <a:ea typeface="SimSun" panose="02010600030101010101" pitchFamily="2" charset="-122"/>
                          <a:cs typeface="Arial" panose="020B0604020202020204" pitchFamily="34" charset="0"/>
                        </a:rPr>
                        <a:t>Longitude_of_Central_Meridian</a:t>
                      </a:r>
                      <a:r>
                        <a:rPr lang="en-US" sz="800" dirty="0">
                          <a:effectLst/>
                          <a:latin typeface="Calibri" panose="020F0502020204030204" pitchFamily="34" charset="0"/>
                          <a:ea typeface="SimSun" panose="02010600030101010101" pitchFamily="2" charset="-122"/>
                          <a:cs typeface="Arial" panose="020B0604020202020204" pitchFamily="34" charset="0"/>
                        </a:rPr>
                        <a:t>: 0.0</a:t>
                      </a:r>
                    </a:p>
                    <a:p>
                      <a:pPr marL="0" marR="0">
                        <a:lnSpc>
                          <a:spcPct val="115000"/>
                        </a:lnSpc>
                        <a:spcBef>
                          <a:spcPts val="0"/>
                        </a:spcBef>
                        <a:spcAft>
                          <a:spcPts val="0"/>
                        </a:spcAft>
                      </a:pPr>
                      <a:r>
                        <a:rPr lang="en-US" sz="800" dirty="0">
                          <a:effectLst/>
                          <a:latin typeface="Calibri" panose="020F0502020204030204" pitchFamily="34" charset="0"/>
                          <a:ea typeface="SimSun" panose="02010600030101010101" pitchFamily="2" charset="-122"/>
                          <a:cs typeface="Arial" panose="020B0604020202020204" pitchFamily="34" charset="0"/>
                        </a:rPr>
                        <a:t>            </a:t>
                      </a:r>
                      <a:r>
                        <a:rPr lang="en-US" sz="800" dirty="0" err="1">
                          <a:effectLst/>
                          <a:latin typeface="Calibri" panose="020F0502020204030204" pitchFamily="34" charset="0"/>
                          <a:ea typeface="SimSun" panose="02010600030101010101" pitchFamily="2" charset="-122"/>
                          <a:cs typeface="Arial" panose="020B0604020202020204" pitchFamily="34" charset="0"/>
                        </a:rPr>
                        <a:t>Latitude_of_Projection_Origin</a:t>
                      </a:r>
                      <a:r>
                        <a:rPr lang="en-US" sz="800" dirty="0">
                          <a:effectLst/>
                          <a:latin typeface="Calibri" panose="020F0502020204030204" pitchFamily="34" charset="0"/>
                          <a:ea typeface="SimSun" panose="02010600030101010101" pitchFamily="2" charset="-122"/>
                          <a:cs typeface="Arial" panose="020B0604020202020204" pitchFamily="34" charset="0"/>
                        </a:rPr>
                        <a:t>: 0.0</a:t>
                      </a:r>
                    </a:p>
                    <a:p>
                      <a:pPr marL="0" marR="0">
                        <a:lnSpc>
                          <a:spcPct val="115000"/>
                        </a:lnSpc>
                        <a:spcBef>
                          <a:spcPts val="0"/>
                        </a:spcBef>
                        <a:spcAft>
                          <a:spcPts val="0"/>
                        </a:spcAft>
                      </a:pPr>
                      <a:r>
                        <a:rPr lang="en-US" sz="800" dirty="0">
                          <a:effectLst/>
                          <a:latin typeface="Calibri" panose="020F0502020204030204" pitchFamily="34" charset="0"/>
                          <a:ea typeface="SimSun" panose="02010600030101010101" pitchFamily="2" charset="-122"/>
                          <a:cs typeface="Arial" panose="020B0604020202020204" pitchFamily="34" charset="0"/>
                        </a:rPr>
                        <a:t>            </a:t>
                      </a:r>
                      <a:r>
                        <a:rPr lang="en-US" sz="800" dirty="0" err="1">
                          <a:effectLst/>
                          <a:latin typeface="Calibri" panose="020F0502020204030204" pitchFamily="34" charset="0"/>
                          <a:ea typeface="SimSun" panose="02010600030101010101" pitchFamily="2" charset="-122"/>
                          <a:cs typeface="Arial" panose="020B0604020202020204" pitchFamily="34" charset="0"/>
                        </a:rPr>
                        <a:t>False_Easting</a:t>
                      </a:r>
                      <a:r>
                        <a:rPr lang="en-US" sz="800" dirty="0">
                          <a:effectLst/>
                          <a:latin typeface="Calibri" panose="020F0502020204030204" pitchFamily="34" charset="0"/>
                          <a:ea typeface="SimSun" panose="02010600030101010101" pitchFamily="2" charset="-122"/>
                          <a:cs typeface="Arial" panose="020B0604020202020204" pitchFamily="34" charset="0"/>
                        </a:rPr>
                        <a:t>: 500000.0</a:t>
                      </a:r>
                    </a:p>
                    <a:p>
                      <a:pPr marL="0" marR="0">
                        <a:lnSpc>
                          <a:spcPct val="115000"/>
                        </a:lnSpc>
                        <a:spcBef>
                          <a:spcPts val="0"/>
                        </a:spcBef>
                        <a:spcAft>
                          <a:spcPts val="0"/>
                        </a:spcAft>
                      </a:pPr>
                      <a:r>
                        <a:rPr lang="en-US" sz="800" dirty="0">
                          <a:effectLst/>
                          <a:latin typeface="Calibri" panose="020F0502020204030204" pitchFamily="34" charset="0"/>
                          <a:ea typeface="SimSun" panose="02010600030101010101" pitchFamily="2" charset="-122"/>
                          <a:cs typeface="Arial" panose="020B0604020202020204" pitchFamily="34" charset="0"/>
                        </a:rPr>
                        <a:t>            </a:t>
                      </a:r>
                      <a:r>
                        <a:rPr lang="en-US" sz="800" dirty="0" err="1">
                          <a:effectLst/>
                          <a:latin typeface="Calibri" panose="020F0502020204030204" pitchFamily="34" charset="0"/>
                          <a:ea typeface="SimSun" panose="02010600030101010101" pitchFamily="2" charset="-122"/>
                          <a:cs typeface="Arial" panose="020B0604020202020204" pitchFamily="34" charset="0"/>
                        </a:rPr>
                        <a:t>False_Northing</a:t>
                      </a:r>
                      <a:r>
                        <a:rPr lang="en-US" sz="800" dirty="0">
                          <a:effectLst/>
                          <a:latin typeface="Calibri" panose="020F0502020204030204" pitchFamily="34" charset="0"/>
                          <a:ea typeface="SimSun" panose="02010600030101010101" pitchFamily="2" charset="-122"/>
                          <a:cs typeface="Arial" panose="020B0604020202020204" pitchFamily="34" charset="0"/>
                        </a:rPr>
                        <a:t>: 0.0</a:t>
                      </a:r>
                    </a:p>
                  </a:txBody>
                  <a:tcPr marL="40873" marR="40873" marT="0" marB="0"/>
                </a:tc>
                <a:extLst>
                  <a:ext uri="{0D108BD9-81ED-4DB2-BD59-A6C34878D82A}">
                    <a16:rowId xmlns:a16="http://schemas.microsoft.com/office/drawing/2014/main" val="730554245"/>
                  </a:ext>
                </a:extLst>
              </a:tr>
            </a:tbl>
          </a:graphicData>
        </a:graphic>
      </p:graphicFrame>
    </p:spTree>
    <p:extLst>
      <p:ext uri="{BB962C8B-B14F-4D97-AF65-F5344CB8AC3E}">
        <p14:creationId xmlns:p14="http://schemas.microsoft.com/office/powerpoint/2010/main" val="426479332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Methodology</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Data Preparation</a:t>
            </a:r>
          </a:p>
          <a:p>
            <a:pPr marL="45720" indent="0">
              <a:buNone/>
            </a:pPr>
            <a:r>
              <a:rPr lang="en-US" dirty="0"/>
              <a:t>In order to perform an accuracy assessment/comparison a ground truth dataset is needed. </a:t>
            </a:r>
          </a:p>
          <a:p>
            <a:pPr marL="45720" indent="0">
              <a:buNone/>
            </a:pPr>
            <a:r>
              <a:rPr lang="en-US" dirty="0"/>
              <a:t>The ground truth dataset will be a Digital Elevation Model (DEM) retrieved from the USGS database, one for each of the three terrain types.</a:t>
            </a:r>
          </a:p>
        </p:txBody>
      </p:sp>
    </p:spTree>
    <p:extLst>
      <p:ext uri="{BB962C8B-B14F-4D97-AF65-F5344CB8AC3E}">
        <p14:creationId xmlns:p14="http://schemas.microsoft.com/office/powerpoint/2010/main" val="94843555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Methodology</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Data Preparation</a:t>
            </a:r>
          </a:p>
          <a:p>
            <a:pPr marL="45720" indent="0">
              <a:buNone/>
            </a:pPr>
            <a:r>
              <a:rPr lang="en-US" dirty="0"/>
              <a:t>The ground truth DEMs will be down sampled to three different resolutions to test how data resolution affects your end product of interpolation.</a:t>
            </a:r>
          </a:p>
        </p:txBody>
      </p:sp>
      <p:pic>
        <p:nvPicPr>
          <p:cNvPr id="5" name="Picture 4">
            <a:extLst>
              <a:ext uri="{FF2B5EF4-FFF2-40B4-BE49-F238E27FC236}">
                <a16:creationId xmlns:a16="http://schemas.microsoft.com/office/drawing/2014/main" id="{85D1E6B5-4537-4D7A-B9D6-267EB8A6B6A4}"/>
              </a:ext>
            </a:extLst>
          </p:cNvPr>
          <p:cNvPicPr>
            <a:picLocks noChangeAspect="1"/>
          </p:cNvPicPr>
          <p:nvPr/>
        </p:nvPicPr>
        <p:blipFill>
          <a:blip r:embed="rId3"/>
          <a:stretch>
            <a:fillRect/>
          </a:stretch>
        </p:blipFill>
        <p:spPr>
          <a:xfrm>
            <a:off x="1770062" y="3781425"/>
            <a:ext cx="8648700" cy="2390775"/>
          </a:xfrm>
          <a:prstGeom prst="rect">
            <a:avLst/>
          </a:prstGeom>
        </p:spPr>
      </p:pic>
    </p:spTree>
    <p:extLst>
      <p:ext uri="{BB962C8B-B14F-4D97-AF65-F5344CB8AC3E}">
        <p14:creationId xmlns:p14="http://schemas.microsoft.com/office/powerpoint/2010/main" val="70653914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Methodology</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Data Preparation- Data Resolution spacing</a:t>
            </a:r>
          </a:p>
          <a:p>
            <a:pPr marL="45720" indent="0">
              <a:buNone/>
            </a:pPr>
            <a:r>
              <a:rPr lang="en-US" dirty="0"/>
              <a:t>According to the USGS, high-resolution data is considered between </a:t>
            </a:r>
          </a:p>
          <a:p>
            <a:pPr marL="45720" indent="0">
              <a:buNone/>
            </a:pPr>
            <a:r>
              <a:rPr lang="en-US" dirty="0"/>
              <a:t>1 to 5 – meter spacing.</a:t>
            </a:r>
          </a:p>
          <a:p>
            <a:pPr marL="45720" indent="0">
              <a:buNone/>
            </a:pPr>
            <a:r>
              <a:rPr lang="en-US" dirty="0"/>
              <a:t>Two spatial resolutions tests will be ran at the high resolution spacing: </a:t>
            </a:r>
          </a:p>
          <a:p>
            <a:pPr marL="45720" indent="0">
              <a:buNone/>
            </a:pPr>
            <a:r>
              <a:rPr lang="en-US" dirty="0"/>
              <a:t>1x1m</a:t>
            </a:r>
          </a:p>
          <a:p>
            <a:pPr marL="45720" indent="0">
              <a:buNone/>
            </a:pPr>
            <a:r>
              <a:rPr lang="en-US" dirty="0"/>
              <a:t>5x5m</a:t>
            </a:r>
          </a:p>
          <a:p>
            <a:pPr marL="45720" indent="0">
              <a:buNone/>
            </a:pPr>
            <a:r>
              <a:rPr lang="en-US" dirty="0"/>
              <a:t>And the other at slightly less than high resolution:</a:t>
            </a:r>
          </a:p>
          <a:p>
            <a:pPr marL="45720" indent="0">
              <a:buNone/>
            </a:pPr>
            <a:r>
              <a:rPr lang="en-US" dirty="0"/>
              <a:t>7x7m</a:t>
            </a:r>
          </a:p>
        </p:txBody>
      </p:sp>
    </p:spTree>
    <p:extLst>
      <p:ext uri="{BB962C8B-B14F-4D97-AF65-F5344CB8AC3E}">
        <p14:creationId xmlns:p14="http://schemas.microsoft.com/office/powerpoint/2010/main" val="2517363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4" y="416791"/>
            <a:ext cx="9753600" cy="762000"/>
          </a:xfrm>
        </p:spPr>
        <p:txBody>
          <a:bodyPr>
            <a:normAutofit/>
          </a:bodyPr>
          <a:lstStyle/>
          <a:p>
            <a:r>
              <a:rPr lang="en-US" b="1" dirty="0"/>
              <a:t>Analytic Question</a:t>
            </a:r>
          </a:p>
        </p:txBody>
      </p:sp>
      <p:sp>
        <p:nvSpPr>
          <p:cNvPr id="3" name="Content Placeholder 2"/>
          <p:cNvSpPr>
            <a:spLocks noGrp="1"/>
          </p:cNvSpPr>
          <p:nvPr>
            <p:ph idx="1"/>
          </p:nvPr>
        </p:nvSpPr>
        <p:spPr>
          <a:xfrm>
            <a:off x="1141414" y="1524000"/>
            <a:ext cx="9753600" cy="1066800"/>
          </a:xfrm>
        </p:spPr>
        <p:txBody>
          <a:bodyPr>
            <a:noAutofit/>
          </a:bodyPr>
          <a:lstStyle/>
          <a:p>
            <a:pPr marL="45720" indent="0">
              <a:buNone/>
            </a:pPr>
            <a:r>
              <a:rPr lang="en-US" dirty="0"/>
              <a:t>What is the impact of the different interpolation methods with respect to getting an accurate representation of the Earth’s topography? How much spatial resolution is truly needed to increase that accuracy?</a:t>
            </a:r>
          </a:p>
        </p:txBody>
      </p:sp>
    </p:spTree>
    <p:extLst>
      <p:ext uri="{BB962C8B-B14F-4D97-AF65-F5344CB8AC3E}">
        <p14:creationId xmlns:p14="http://schemas.microsoft.com/office/powerpoint/2010/main" val="129789425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Methodology</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Data Preparation- Data Resolution spacing</a:t>
            </a:r>
          </a:p>
          <a:p>
            <a:pPr marL="45720" indent="0">
              <a:buNone/>
            </a:pPr>
            <a:r>
              <a:rPr lang="en-US" dirty="0"/>
              <a:t>Why test at slightly less than high resolution?</a:t>
            </a:r>
          </a:p>
          <a:p>
            <a:pPr marL="45720" indent="0">
              <a:buNone/>
            </a:pPr>
            <a:r>
              <a:rPr lang="en-US" dirty="0"/>
              <a:t>This will give an indication if a company would need to splurge for a higher confidence dataset in their area of interest or whether they can have some potential savings in selecting a larger spatial resolution spacing.</a:t>
            </a:r>
          </a:p>
        </p:txBody>
      </p:sp>
    </p:spTree>
    <p:extLst>
      <p:ext uri="{BB962C8B-B14F-4D97-AF65-F5344CB8AC3E}">
        <p14:creationId xmlns:p14="http://schemas.microsoft.com/office/powerpoint/2010/main" val="33922425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Methodology</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Data Preparation</a:t>
            </a:r>
          </a:p>
          <a:p>
            <a:pPr marL="45720" indent="0">
              <a:buNone/>
            </a:pPr>
            <a:r>
              <a:rPr lang="en-US" dirty="0"/>
              <a:t>These down sampled datasets will then be interpolated using IDW, Kriging, and Spline in ArcGIS Pro. </a:t>
            </a:r>
          </a:p>
        </p:txBody>
      </p:sp>
      <p:pic>
        <p:nvPicPr>
          <p:cNvPr id="5" name="Picture 4">
            <a:extLst>
              <a:ext uri="{FF2B5EF4-FFF2-40B4-BE49-F238E27FC236}">
                <a16:creationId xmlns:a16="http://schemas.microsoft.com/office/drawing/2014/main" id="{400D1924-75D6-4E17-B78C-229FC1FB72EB}"/>
              </a:ext>
            </a:extLst>
          </p:cNvPr>
          <p:cNvPicPr>
            <a:picLocks noChangeAspect="1"/>
          </p:cNvPicPr>
          <p:nvPr/>
        </p:nvPicPr>
        <p:blipFill>
          <a:blip r:embed="rId3"/>
          <a:stretch>
            <a:fillRect/>
          </a:stretch>
        </p:blipFill>
        <p:spPr>
          <a:xfrm>
            <a:off x="1674812" y="3216955"/>
            <a:ext cx="8896350" cy="3390900"/>
          </a:xfrm>
          <a:prstGeom prst="rect">
            <a:avLst/>
          </a:prstGeom>
        </p:spPr>
      </p:pic>
    </p:spTree>
    <p:extLst>
      <p:ext uri="{BB962C8B-B14F-4D97-AF65-F5344CB8AC3E}">
        <p14:creationId xmlns:p14="http://schemas.microsoft.com/office/powerpoint/2010/main" val="24066325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Methodology</a:t>
            </a:r>
          </a:p>
        </p:txBody>
      </p:sp>
      <p:sp>
        <p:nvSpPr>
          <p:cNvPr id="3" name="Content Placeholder 2"/>
          <p:cNvSpPr>
            <a:spLocks noGrp="1"/>
          </p:cNvSpPr>
          <p:nvPr>
            <p:ph idx="1"/>
          </p:nvPr>
        </p:nvSpPr>
        <p:spPr>
          <a:xfrm>
            <a:off x="1217614" y="1676400"/>
            <a:ext cx="10591798" cy="4495800"/>
          </a:xfrm>
        </p:spPr>
        <p:txBody>
          <a:bodyPr>
            <a:normAutofit lnSpcReduction="10000"/>
          </a:bodyPr>
          <a:lstStyle/>
          <a:p>
            <a:pPr marL="45720" indent="0">
              <a:buNone/>
            </a:pPr>
            <a:r>
              <a:rPr lang="en-US" b="1" dirty="0"/>
              <a:t>Data Evaluation</a:t>
            </a:r>
          </a:p>
          <a:p>
            <a:pPr marL="45720" indent="0">
              <a:buNone/>
            </a:pPr>
            <a:r>
              <a:rPr lang="en-US" dirty="0"/>
              <a:t>The resulting DEMs will then be compared back to the original DEM by use of difference map and scatter plot analysis.</a:t>
            </a:r>
          </a:p>
          <a:p>
            <a:pPr marL="45720" indent="0">
              <a:buNone/>
            </a:pPr>
            <a:endParaRPr lang="en-US" dirty="0"/>
          </a:p>
          <a:p>
            <a:pPr marL="45720" indent="0">
              <a:buNone/>
            </a:pPr>
            <a:r>
              <a:rPr lang="en-US" dirty="0"/>
              <a:t>The difference map should give a visual idea of where spatially the interpolation methods struggle.</a:t>
            </a:r>
          </a:p>
          <a:p>
            <a:pPr marL="45720" indent="0">
              <a:buNone/>
            </a:pPr>
            <a:endParaRPr lang="en-US" dirty="0"/>
          </a:p>
          <a:p>
            <a:pPr marL="45720" indent="0">
              <a:buNone/>
            </a:pPr>
            <a:r>
              <a:rPr lang="en-US" dirty="0"/>
              <a:t>As for the scatter plot, each DEM dataset Z values will be compared by predicted vs. expected values. A one to one correlation would indicate an exact match/a perfect interpolation. </a:t>
            </a:r>
          </a:p>
        </p:txBody>
      </p:sp>
    </p:spTree>
    <p:extLst>
      <p:ext uri="{BB962C8B-B14F-4D97-AF65-F5344CB8AC3E}">
        <p14:creationId xmlns:p14="http://schemas.microsoft.com/office/powerpoint/2010/main" val="42909720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012" y="274638"/>
            <a:ext cx="9982202" cy="1325562"/>
          </a:xfrm>
        </p:spPr>
        <p:txBody>
          <a:bodyPr>
            <a:normAutofit/>
          </a:bodyPr>
          <a:lstStyle/>
          <a:p>
            <a:r>
              <a:rPr lang="en-US" b="1" dirty="0"/>
              <a:t>Anticipated Results</a:t>
            </a:r>
          </a:p>
        </p:txBody>
      </p:sp>
      <p:sp>
        <p:nvSpPr>
          <p:cNvPr id="3" name="Content Placeholder 2"/>
          <p:cNvSpPr>
            <a:spLocks noGrp="1"/>
          </p:cNvSpPr>
          <p:nvPr>
            <p:ph idx="1"/>
          </p:nvPr>
        </p:nvSpPr>
        <p:spPr>
          <a:xfrm>
            <a:off x="836612" y="1676400"/>
            <a:ext cx="10972800" cy="4495800"/>
          </a:xfrm>
        </p:spPr>
        <p:txBody>
          <a:bodyPr>
            <a:normAutofit/>
          </a:bodyPr>
          <a:lstStyle/>
          <a:p>
            <a:pPr marL="45720" indent="0">
              <a:buNone/>
            </a:pPr>
            <a:r>
              <a:rPr lang="en-US" dirty="0"/>
              <a:t>It is expected that the point sets interpolated with higher resolution will result in a closer match to the original input as there are more data to keep fidelity to. </a:t>
            </a:r>
          </a:p>
          <a:p>
            <a:pPr marL="45720" indent="0">
              <a:buNone/>
            </a:pPr>
            <a:r>
              <a:rPr lang="en-US" dirty="0"/>
              <a:t>More points would be less likely to produce an artificial bullseye effect that would be more commonly seen in more sparse datasets.</a:t>
            </a:r>
          </a:p>
          <a:p>
            <a:pPr marL="45720" indent="0">
              <a:buNone/>
            </a:pPr>
            <a:r>
              <a:rPr lang="en-US" dirty="0"/>
              <a:t>As for data interpolation, kriging tends to be a commonly used method when it comes to geology as spatially correlated distances/ directional bias are often a key player in this discipline. </a:t>
            </a:r>
          </a:p>
        </p:txBody>
      </p:sp>
    </p:spTree>
    <p:extLst>
      <p:ext uri="{BB962C8B-B14F-4D97-AF65-F5344CB8AC3E}">
        <p14:creationId xmlns:p14="http://schemas.microsoft.com/office/powerpoint/2010/main" val="40279172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Proposed Timeline</a:t>
            </a:r>
          </a:p>
        </p:txBody>
      </p:sp>
      <p:graphicFrame>
        <p:nvGraphicFramePr>
          <p:cNvPr id="2" name="Table 1">
            <a:extLst>
              <a:ext uri="{FF2B5EF4-FFF2-40B4-BE49-F238E27FC236}">
                <a16:creationId xmlns:a16="http://schemas.microsoft.com/office/drawing/2014/main" id="{9AD2351A-076A-49DE-B15E-27621B788A06}"/>
              </a:ext>
            </a:extLst>
          </p:cNvPr>
          <p:cNvGraphicFramePr>
            <a:graphicFrameLocks noGrp="1"/>
          </p:cNvGraphicFramePr>
          <p:nvPr>
            <p:extLst>
              <p:ext uri="{D42A27DB-BD31-4B8C-83A1-F6EECF244321}">
                <p14:modId xmlns:p14="http://schemas.microsoft.com/office/powerpoint/2010/main" val="3273702759"/>
              </p:ext>
            </p:extLst>
          </p:nvPr>
        </p:nvGraphicFramePr>
        <p:xfrm>
          <a:off x="1903412" y="2286001"/>
          <a:ext cx="8305799" cy="2209799"/>
        </p:xfrm>
        <a:graphic>
          <a:graphicData uri="http://schemas.openxmlformats.org/drawingml/2006/table">
            <a:tbl>
              <a:tblPr firstRow="1" firstCol="1" bandRow="1">
                <a:tableStyleId>{B301B821-A1FF-4177-AEE7-76D212191A09}</a:tableStyleId>
              </a:tblPr>
              <a:tblGrid>
                <a:gridCol w="1680151">
                  <a:extLst>
                    <a:ext uri="{9D8B030D-6E8A-4147-A177-3AD203B41FA5}">
                      <a16:colId xmlns:a16="http://schemas.microsoft.com/office/drawing/2014/main" val="4293171691"/>
                    </a:ext>
                  </a:extLst>
                </a:gridCol>
                <a:gridCol w="1680151">
                  <a:extLst>
                    <a:ext uri="{9D8B030D-6E8A-4147-A177-3AD203B41FA5}">
                      <a16:colId xmlns:a16="http://schemas.microsoft.com/office/drawing/2014/main" val="3959743029"/>
                    </a:ext>
                  </a:extLst>
                </a:gridCol>
                <a:gridCol w="1675190">
                  <a:extLst>
                    <a:ext uri="{9D8B030D-6E8A-4147-A177-3AD203B41FA5}">
                      <a16:colId xmlns:a16="http://schemas.microsoft.com/office/drawing/2014/main" val="371129185"/>
                    </a:ext>
                  </a:extLst>
                </a:gridCol>
                <a:gridCol w="1673064">
                  <a:extLst>
                    <a:ext uri="{9D8B030D-6E8A-4147-A177-3AD203B41FA5}">
                      <a16:colId xmlns:a16="http://schemas.microsoft.com/office/drawing/2014/main" val="697014317"/>
                    </a:ext>
                  </a:extLst>
                </a:gridCol>
                <a:gridCol w="1597243">
                  <a:extLst>
                    <a:ext uri="{9D8B030D-6E8A-4147-A177-3AD203B41FA5}">
                      <a16:colId xmlns:a16="http://schemas.microsoft.com/office/drawing/2014/main" val="818513435"/>
                    </a:ext>
                  </a:extLst>
                </a:gridCol>
              </a:tblGrid>
              <a:tr h="520677">
                <a:tc>
                  <a:txBody>
                    <a:bodyPr/>
                    <a:lstStyle/>
                    <a:p>
                      <a:pPr marL="0" marR="0" algn="l"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October 2nd – November 26th</a:t>
                      </a: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November 26th –  Jan 22nd</a:t>
                      </a: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200" b="1" kern="1200">
                          <a:solidFill>
                            <a:schemeClr val="lt1"/>
                          </a:solidFill>
                          <a:effectLst/>
                          <a:latin typeface="+mn-lt"/>
                          <a:ea typeface="+mn-ea"/>
                          <a:cs typeface="+mn-cs"/>
                        </a:rPr>
                        <a:t>Jan 23rd – Feb 5th</a:t>
                      </a: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Feb 6th – Feb 12th</a:t>
                      </a:r>
                    </a:p>
                  </a:txBody>
                  <a:tcPr marL="68580" marR="68580" marT="0" marB="0"/>
                </a:tc>
                <a:tc>
                  <a:txBody>
                    <a:bodyPr/>
                    <a:lstStyle/>
                    <a:p>
                      <a:pPr marL="0" marR="0">
                        <a:lnSpc>
                          <a:spcPct val="150000"/>
                        </a:lnSpc>
                        <a:spcBef>
                          <a:spcPts val="0"/>
                        </a:spcBef>
                        <a:spcAft>
                          <a:spcPts val="0"/>
                        </a:spcAft>
                      </a:pPr>
                      <a:r>
                        <a:rPr lang="en-US" sz="1200" dirty="0">
                          <a:effectLst/>
                        </a:rPr>
                        <a:t>Feb 12</a:t>
                      </a:r>
                      <a:r>
                        <a:rPr lang="en-US" sz="1200" baseline="30000" dirty="0">
                          <a:effectLst/>
                        </a:rPr>
                        <a:t>th</a:t>
                      </a:r>
                      <a:r>
                        <a:rPr lang="en-US" sz="1200" dirty="0">
                          <a:effectLst/>
                        </a:rPr>
                        <a:t> – 21</a:t>
                      </a:r>
                      <a:r>
                        <a:rPr lang="en-US" sz="1200" baseline="30000" dirty="0">
                          <a:effectLst/>
                        </a:rPr>
                        <a:t>st</a:t>
                      </a:r>
                      <a:r>
                        <a:rPr lang="en-US" sz="1200" dirty="0">
                          <a:effectLst/>
                        </a:rPr>
                        <a:t> </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104075145"/>
                  </a:ext>
                </a:extLst>
              </a:tr>
              <a:tr h="1689122">
                <a:tc>
                  <a:txBody>
                    <a:bodyPr/>
                    <a:lstStyle/>
                    <a:p>
                      <a:pPr marL="0" marR="0" algn="l" defTabSz="914400" rtl="0" eaLnBrk="1" latinLnBrk="0" hangingPunct="1">
                        <a:lnSpc>
                          <a:spcPct val="150000"/>
                        </a:lnSpc>
                        <a:spcBef>
                          <a:spcPts val="0"/>
                        </a:spcBef>
                        <a:spcAft>
                          <a:spcPts val="0"/>
                        </a:spcAft>
                      </a:pPr>
                      <a:r>
                        <a:rPr lang="en-US" sz="1200" b="1" kern="1200" dirty="0">
                          <a:solidFill>
                            <a:schemeClr val="dk1"/>
                          </a:solidFill>
                          <a:effectLst/>
                          <a:latin typeface="+mn-lt"/>
                          <a:ea typeface="+mn-ea"/>
                          <a:cs typeface="+mn-cs"/>
                        </a:rPr>
                        <a:t>Develop Project Idea/ Literature Review/ Methodology Selection/ Anticipated Results</a:t>
                      </a: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200" b="1" kern="1200" dirty="0">
                          <a:solidFill>
                            <a:schemeClr val="dk1"/>
                          </a:solidFill>
                          <a:effectLst/>
                          <a:latin typeface="+mn-lt"/>
                          <a:ea typeface="+mn-ea"/>
                          <a:cs typeface="+mn-cs"/>
                        </a:rPr>
                        <a:t>Data Selection/ Preparation/ Processing</a:t>
                      </a:r>
                    </a:p>
                    <a:p>
                      <a:pPr marL="0" marR="0" algn="l" defTabSz="914400" rtl="0" eaLnBrk="1" latinLnBrk="0" hangingPunct="1">
                        <a:lnSpc>
                          <a:spcPct val="150000"/>
                        </a:lnSpc>
                        <a:spcBef>
                          <a:spcPts val="0"/>
                        </a:spcBef>
                        <a:spcAft>
                          <a:spcPts val="0"/>
                        </a:spcAft>
                      </a:pPr>
                      <a:r>
                        <a:rPr lang="en-US" sz="1200" b="1" kern="1200" dirty="0">
                          <a:solidFill>
                            <a:schemeClr val="dk1"/>
                          </a:solidFill>
                          <a:effectLst/>
                          <a:latin typeface="+mn-lt"/>
                          <a:ea typeface="+mn-ea"/>
                          <a:cs typeface="+mn-cs"/>
                        </a:rPr>
                        <a:t> </a:t>
                      </a:r>
                    </a:p>
                  </a:txBody>
                  <a:tcPr marL="68580" marR="68580" marT="0" marB="0"/>
                </a:tc>
                <a:tc>
                  <a:txBody>
                    <a:bodyPr/>
                    <a:lstStyle/>
                    <a:p>
                      <a:pPr marL="0" marR="0">
                        <a:lnSpc>
                          <a:spcPct val="150000"/>
                        </a:lnSpc>
                        <a:spcBef>
                          <a:spcPts val="0"/>
                        </a:spcBef>
                        <a:spcAft>
                          <a:spcPts val="0"/>
                        </a:spcAft>
                      </a:pPr>
                      <a:r>
                        <a:rPr lang="en-US" sz="1200" b="1" dirty="0">
                          <a:effectLst/>
                        </a:rPr>
                        <a:t>Data Analysis/ Evaluation</a:t>
                      </a:r>
                      <a:endParaRPr lang="en-US" sz="1100" b="1" dirty="0">
                        <a:effectLst/>
                      </a:endParaRPr>
                    </a:p>
                    <a:p>
                      <a:pPr marL="0" marR="0">
                        <a:lnSpc>
                          <a:spcPct val="150000"/>
                        </a:lnSpc>
                        <a:spcBef>
                          <a:spcPts val="0"/>
                        </a:spcBef>
                        <a:spcAft>
                          <a:spcPts val="0"/>
                        </a:spcAft>
                      </a:pPr>
                      <a:r>
                        <a:rPr lang="en-US" sz="1200" b="1" dirty="0">
                          <a:effectLst/>
                        </a:rPr>
                        <a:t> </a:t>
                      </a:r>
                      <a:endParaRPr lang="en-US" sz="1100" b="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US" sz="1200" b="1" dirty="0">
                          <a:effectLst/>
                        </a:rPr>
                        <a:t>Final Write-Up/ Report Out</a:t>
                      </a:r>
                      <a:endParaRPr lang="en-US" sz="1100" b="1" dirty="0">
                        <a:effectLst/>
                      </a:endParaRPr>
                    </a:p>
                    <a:p>
                      <a:pPr marL="0" marR="0">
                        <a:lnSpc>
                          <a:spcPct val="150000"/>
                        </a:lnSpc>
                        <a:spcBef>
                          <a:spcPts val="0"/>
                        </a:spcBef>
                        <a:spcAft>
                          <a:spcPts val="0"/>
                        </a:spcAft>
                      </a:pPr>
                      <a:r>
                        <a:rPr lang="en-US" sz="1200" b="1" dirty="0">
                          <a:effectLst/>
                        </a:rPr>
                        <a:t> </a:t>
                      </a:r>
                      <a:endParaRPr lang="en-US" sz="1100" b="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US" sz="1200" b="1" dirty="0">
                          <a:effectLst/>
                        </a:rPr>
                        <a:t>Final Poster Updates</a:t>
                      </a:r>
                      <a:endParaRPr lang="en-US" sz="1100" b="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816415261"/>
                  </a:ext>
                </a:extLst>
              </a:tr>
            </a:tbl>
          </a:graphicData>
        </a:graphic>
      </p:graphicFrame>
    </p:spTree>
    <p:extLst>
      <p:ext uri="{BB962C8B-B14F-4D97-AF65-F5344CB8AC3E}">
        <p14:creationId xmlns:p14="http://schemas.microsoft.com/office/powerpoint/2010/main" val="15137927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Proposed Venue</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dirty="0"/>
              <a:t>Possible presentation venue</a:t>
            </a:r>
          </a:p>
          <a:p>
            <a:pPr marL="45720" indent="0">
              <a:buNone/>
            </a:pPr>
            <a:r>
              <a:rPr lang="en-US" dirty="0"/>
              <a:t>Proposed Location: American Association of Geographers Annual Meeting 2020</a:t>
            </a:r>
          </a:p>
          <a:p>
            <a:pPr marL="45720" indent="0">
              <a:buNone/>
            </a:pPr>
            <a:r>
              <a:rPr lang="en-US" dirty="0"/>
              <a:t>Type: Poster Session</a:t>
            </a:r>
          </a:p>
          <a:p>
            <a:pPr marL="45720" indent="0">
              <a:buNone/>
            </a:pPr>
            <a:r>
              <a:rPr lang="en-US" dirty="0"/>
              <a:t>Possible Dates: April 6th-10th, 2020</a:t>
            </a:r>
          </a:p>
        </p:txBody>
      </p:sp>
    </p:spTree>
    <p:extLst>
      <p:ext uri="{BB962C8B-B14F-4D97-AF65-F5344CB8AC3E}">
        <p14:creationId xmlns:p14="http://schemas.microsoft.com/office/powerpoint/2010/main" val="34418964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References</a:t>
            </a:r>
          </a:p>
        </p:txBody>
      </p:sp>
      <p:sp>
        <p:nvSpPr>
          <p:cNvPr id="3" name="Content Placeholder 2"/>
          <p:cNvSpPr>
            <a:spLocks noGrp="1"/>
          </p:cNvSpPr>
          <p:nvPr>
            <p:ph idx="1"/>
          </p:nvPr>
        </p:nvSpPr>
        <p:spPr>
          <a:xfrm>
            <a:off x="1217614" y="1676400"/>
            <a:ext cx="10591798" cy="4495800"/>
          </a:xfrm>
        </p:spPr>
        <p:txBody>
          <a:bodyPr>
            <a:normAutofit/>
          </a:bodyPr>
          <a:lstStyle/>
          <a:p>
            <a:pPr lvl="0">
              <a:buFont typeface="Wingdings" panose="05000000000000000000" pitchFamily="2" charset="2"/>
              <a:buChar char="§"/>
            </a:pPr>
            <a:r>
              <a:rPr lang="en-US" baseline="30000" dirty="0"/>
              <a:t>P. V. Arun (2013) A terrain-based hybrid approach towards DEM interpolation, Annals of GIS, 19:4, 245-252, DOI: 10.1080/19475683.2013.843590</a:t>
            </a:r>
          </a:p>
          <a:p>
            <a:pPr lvl="0">
              <a:buFont typeface="Wingdings" panose="05000000000000000000" pitchFamily="2" charset="2"/>
              <a:buChar char="§"/>
            </a:pPr>
            <a:r>
              <a:rPr lang="en-US" baseline="30000" dirty="0"/>
              <a:t>USGS. What Are Digital Elevation Models (DEMs)?, www.usgs.gov/faqs/what-are-digital-elevation-models-dems.</a:t>
            </a:r>
          </a:p>
          <a:p>
            <a:pPr lvl="0">
              <a:buFont typeface="Wingdings" panose="05000000000000000000" pitchFamily="2" charset="2"/>
              <a:buChar char="§"/>
            </a:pPr>
            <a:r>
              <a:rPr lang="en-US" baseline="30000" dirty="0"/>
              <a:t>U.S. Government Printing Office (1980). Topographic maps: Tools for planning. [online] Washington, D.C.: USGS Publications Warehouse. Available at: http://pubs.er.usgs.gov/publication/70039402.</a:t>
            </a:r>
          </a:p>
          <a:p>
            <a:pPr lvl="0">
              <a:buFont typeface="Wingdings" panose="05000000000000000000" pitchFamily="2" charset="2"/>
              <a:buChar char="§"/>
            </a:pPr>
            <a:r>
              <a:rPr lang="en-US" baseline="30000" dirty="0" err="1"/>
              <a:t>Florinsky</a:t>
            </a:r>
            <a:r>
              <a:rPr lang="en-US" baseline="30000" dirty="0"/>
              <a:t>, Igor V. “Digital Elevation Models.” Digital Elevation Models - an Overview | ScienceDirect Topics, 2012, www.sciencedirect.com/topics/earth-and-planetary-sciences/digital-elevation-models.</a:t>
            </a:r>
          </a:p>
          <a:p>
            <a:pPr lvl="0">
              <a:buFont typeface="Wingdings" panose="05000000000000000000" pitchFamily="2" charset="2"/>
              <a:buChar char="§"/>
            </a:pPr>
            <a:r>
              <a:rPr lang="en-US" baseline="30000" dirty="0"/>
              <a:t>Samantha T Arundel, Christy-</a:t>
            </a:r>
            <a:r>
              <a:rPr lang="en-US" baseline="30000" dirty="0" err="1"/>
              <a:t>AnnMArchuleta</a:t>
            </a:r>
            <a:r>
              <a:rPr lang="en-US" baseline="30000" dirty="0"/>
              <a:t>, Lori A Phillips, Brittany L Roche, and Eric W Constance. 2015. 1-Meter Digital Elevation Model specification. Technical Report. US Geological Survey.</a:t>
            </a:r>
          </a:p>
          <a:p>
            <a:pPr lvl="0">
              <a:buFont typeface="Wingdings" panose="05000000000000000000" pitchFamily="2" charset="2"/>
              <a:buChar char="§"/>
            </a:pPr>
            <a:r>
              <a:rPr lang="en-US" baseline="30000" dirty="0"/>
              <a:t>Childs, Colin. 2004. “Interpolating Surfaces in ArcGIS Spatial Analyst.” </a:t>
            </a:r>
            <a:r>
              <a:rPr lang="en-US" baseline="30000" dirty="0" err="1"/>
              <a:t>ArcUser</a:t>
            </a:r>
            <a:r>
              <a:rPr lang="en-US" baseline="30000" dirty="0"/>
              <a:t>. Redlands, CA: ESRI Press. </a:t>
            </a:r>
          </a:p>
        </p:txBody>
      </p:sp>
    </p:spTree>
    <p:extLst>
      <p:ext uri="{BB962C8B-B14F-4D97-AF65-F5344CB8AC3E}">
        <p14:creationId xmlns:p14="http://schemas.microsoft.com/office/powerpoint/2010/main" val="202915815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3687762"/>
          </a:xfrm>
        </p:spPr>
        <p:txBody>
          <a:bodyPr>
            <a:normAutofit/>
          </a:bodyPr>
          <a:lstStyle/>
          <a:p>
            <a:pPr algn="ctr"/>
            <a:r>
              <a:rPr lang="en-US" sz="11500" b="1" dirty="0"/>
              <a:t>Q&amp;A</a:t>
            </a:r>
          </a:p>
        </p:txBody>
      </p:sp>
    </p:spTree>
    <p:extLst>
      <p:ext uri="{BB962C8B-B14F-4D97-AF65-F5344CB8AC3E}">
        <p14:creationId xmlns:p14="http://schemas.microsoft.com/office/powerpoint/2010/main" val="197827884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4" y="1371600"/>
            <a:ext cx="3962398" cy="4343400"/>
          </a:xfrm>
        </p:spPr>
        <p:txBody>
          <a:bodyPr>
            <a:noAutofit/>
          </a:bodyPr>
          <a:lstStyle/>
          <a:p>
            <a:pPr marL="45720" indent="0">
              <a:buNone/>
            </a:pPr>
            <a:r>
              <a:rPr lang="en-US" sz="2000" b="1" dirty="0"/>
              <a:t>Background</a:t>
            </a:r>
          </a:p>
          <a:p>
            <a:pPr>
              <a:buFont typeface="Wingdings" panose="05000000000000000000" pitchFamily="2" charset="2"/>
              <a:buChar char="§"/>
            </a:pPr>
            <a:r>
              <a:rPr lang="en-US" sz="2000" dirty="0"/>
              <a:t>Topography</a:t>
            </a:r>
          </a:p>
          <a:p>
            <a:pPr>
              <a:buFont typeface="Wingdings" panose="05000000000000000000" pitchFamily="2" charset="2"/>
              <a:buChar char="§"/>
            </a:pPr>
            <a:r>
              <a:rPr lang="en-US" sz="2000" dirty="0"/>
              <a:t>What is Interpolation?</a:t>
            </a:r>
          </a:p>
          <a:p>
            <a:pPr lvl="1">
              <a:buFont typeface="Wingdings" panose="05000000000000000000" pitchFamily="2" charset="2"/>
              <a:buChar char="§"/>
            </a:pPr>
            <a:r>
              <a:rPr lang="en-US" dirty="0"/>
              <a:t>Methodologies Available</a:t>
            </a:r>
          </a:p>
          <a:p>
            <a:pPr>
              <a:buFont typeface="Wingdings" panose="05000000000000000000" pitchFamily="2" charset="2"/>
              <a:buChar char="§"/>
            </a:pPr>
            <a:r>
              <a:rPr lang="en-US" sz="2000" dirty="0"/>
              <a:t>Data Resolution</a:t>
            </a:r>
          </a:p>
          <a:p>
            <a:pPr lvl="1">
              <a:buFont typeface="Wingdings" panose="05000000000000000000" pitchFamily="2" charset="2"/>
              <a:buChar char="§"/>
            </a:pPr>
            <a:r>
              <a:rPr lang="en-US" dirty="0"/>
              <a:t>Why is it important?</a:t>
            </a:r>
          </a:p>
          <a:p>
            <a:pPr lvl="1">
              <a:buFont typeface="Wingdings" panose="05000000000000000000" pitchFamily="2" charset="2"/>
              <a:buChar char="§"/>
            </a:pPr>
            <a:endParaRPr lang="en-US" dirty="0"/>
          </a:p>
          <a:p>
            <a:pPr marL="45720" indent="0">
              <a:buNone/>
            </a:pPr>
            <a:r>
              <a:rPr lang="en-US" sz="2000" b="1" dirty="0"/>
              <a:t>Methodology</a:t>
            </a:r>
          </a:p>
          <a:p>
            <a:pPr lvl="1">
              <a:buFont typeface="Wingdings" panose="05000000000000000000" pitchFamily="2" charset="2"/>
              <a:buChar char="§"/>
            </a:pPr>
            <a:r>
              <a:rPr lang="en-US" dirty="0"/>
              <a:t>Site Selection</a:t>
            </a:r>
          </a:p>
          <a:p>
            <a:pPr lvl="1">
              <a:buFont typeface="Wingdings" panose="05000000000000000000" pitchFamily="2" charset="2"/>
              <a:buChar char="§"/>
            </a:pPr>
            <a:r>
              <a:rPr lang="en-US" dirty="0"/>
              <a:t>Data Preparation</a:t>
            </a:r>
          </a:p>
          <a:p>
            <a:pPr lvl="1">
              <a:buFont typeface="Wingdings" panose="05000000000000000000" pitchFamily="2" charset="2"/>
              <a:buChar char="§"/>
            </a:pPr>
            <a:r>
              <a:rPr lang="en-US" dirty="0"/>
              <a:t>Data Evaluation</a:t>
            </a:r>
          </a:p>
          <a:p>
            <a:pPr>
              <a:buFont typeface="Wingdings" panose="05000000000000000000" pitchFamily="2" charset="2"/>
              <a:buChar char="§"/>
            </a:pPr>
            <a:endParaRPr lang="en-US" sz="2000" dirty="0"/>
          </a:p>
        </p:txBody>
      </p:sp>
      <p:sp>
        <p:nvSpPr>
          <p:cNvPr id="4" name="Title 3"/>
          <p:cNvSpPr>
            <a:spLocks noGrp="1"/>
          </p:cNvSpPr>
          <p:nvPr>
            <p:ph type="title"/>
          </p:nvPr>
        </p:nvSpPr>
        <p:spPr>
          <a:xfrm>
            <a:off x="1217614" y="274638"/>
            <a:ext cx="9753600" cy="1325562"/>
          </a:xfrm>
        </p:spPr>
        <p:txBody>
          <a:bodyPr>
            <a:normAutofit/>
          </a:bodyPr>
          <a:lstStyle/>
          <a:p>
            <a:r>
              <a:rPr lang="en-US" b="1" dirty="0"/>
              <a:t>Outline</a:t>
            </a:r>
            <a:br>
              <a:rPr lang="en-US" b="1" dirty="0"/>
            </a:br>
            <a:endParaRPr lang="en-US" b="1" dirty="0"/>
          </a:p>
        </p:txBody>
      </p:sp>
      <p:sp>
        <p:nvSpPr>
          <p:cNvPr id="7" name="Content Placeholder 2">
            <a:extLst>
              <a:ext uri="{FF2B5EF4-FFF2-40B4-BE49-F238E27FC236}">
                <a16:creationId xmlns:a16="http://schemas.microsoft.com/office/drawing/2014/main" id="{484314EF-FBBF-45AD-974E-65A70AF85145}"/>
              </a:ext>
            </a:extLst>
          </p:cNvPr>
          <p:cNvSpPr txBox="1">
            <a:spLocks/>
          </p:cNvSpPr>
          <p:nvPr/>
        </p:nvSpPr>
        <p:spPr>
          <a:xfrm>
            <a:off x="7008814" y="1371600"/>
            <a:ext cx="3962398" cy="43434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Clr>
                <a:schemeClr val="bg1">
                  <a:lumMod val="95000"/>
                </a:schemeClr>
              </a:buClr>
              <a:buNone/>
            </a:pPr>
            <a:r>
              <a:rPr lang="en-US" sz="2000" b="1" dirty="0">
                <a:solidFill>
                  <a:schemeClr val="bg2">
                    <a:lumMod val="60000"/>
                    <a:lumOff val="40000"/>
                  </a:schemeClr>
                </a:solidFill>
              </a:rPr>
              <a:t>Anticipated Results</a:t>
            </a:r>
          </a:p>
          <a:p>
            <a:pPr marL="45720" indent="0">
              <a:buClr>
                <a:schemeClr val="bg1">
                  <a:lumMod val="95000"/>
                </a:schemeClr>
              </a:buClr>
              <a:buNone/>
            </a:pPr>
            <a:r>
              <a:rPr lang="en-US" sz="2000" b="1" dirty="0">
                <a:solidFill>
                  <a:schemeClr val="bg2">
                    <a:lumMod val="60000"/>
                    <a:lumOff val="40000"/>
                  </a:schemeClr>
                </a:solidFill>
              </a:rPr>
              <a:t>Timeline</a:t>
            </a:r>
          </a:p>
          <a:p>
            <a:pPr marL="274320" lvl="1">
              <a:spcBef>
                <a:spcPts val="1800"/>
              </a:spcBef>
              <a:buClr>
                <a:schemeClr val="bg1">
                  <a:lumMod val="95000"/>
                </a:schemeClr>
              </a:buClr>
              <a:buFont typeface="Wingdings" panose="05000000000000000000" pitchFamily="2" charset="2"/>
              <a:buChar char="§"/>
            </a:pPr>
            <a:r>
              <a:rPr lang="en-US" dirty="0">
                <a:solidFill>
                  <a:schemeClr val="bg2">
                    <a:lumMod val="60000"/>
                    <a:lumOff val="40000"/>
                  </a:schemeClr>
                </a:solidFill>
              </a:rPr>
              <a:t>Proposed Schedule</a:t>
            </a:r>
          </a:p>
          <a:p>
            <a:pPr marL="274320" lvl="1">
              <a:spcBef>
                <a:spcPts val="1800"/>
              </a:spcBef>
              <a:buClr>
                <a:schemeClr val="bg1">
                  <a:lumMod val="95000"/>
                </a:schemeClr>
              </a:buClr>
              <a:buFont typeface="Wingdings" panose="05000000000000000000" pitchFamily="2" charset="2"/>
              <a:buChar char="§"/>
            </a:pPr>
            <a:r>
              <a:rPr lang="en-US" dirty="0">
                <a:solidFill>
                  <a:schemeClr val="bg2">
                    <a:lumMod val="60000"/>
                    <a:lumOff val="40000"/>
                  </a:schemeClr>
                </a:solidFill>
              </a:rPr>
              <a:t>Proposed Venue</a:t>
            </a:r>
          </a:p>
          <a:p>
            <a:pPr marL="45720" indent="0">
              <a:buClr>
                <a:schemeClr val="bg1">
                  <a:lumMod val="95000"/>
                </a:schemeClr>
              </a:buClr>
              <a:buNone/>
            </a:pPr>
            <a:r>
              <a:rPr lang="en-US" sz="2000" b="1" dirty="0">
                <a:solidFill>
                  <a:schemeClr val="bg2">
                    <a:lumMod val="60000"/>
                    <a:lumOff val="40000"/>
                  </a:schemeClr>
                </a:solidFill>
              </a:rPr>
              <a:t>Q&amp;A</a:t>
            </a:r>
          </a:p>
          <a:p>
            <a:pPr lvl="1">
              <a:buFont typeface="Wingdings" panose="05000000000000000000" pitchFamily="2" charset="2"/>
              <a:buChar char="§"/>
            </a:pPr>
            <a:endParaRPr lang="en-US" dirty="0">
              <a:solidFill>
                <a:schemeClr val="bg1">
                  <a:lumMod val="95000"/>
                </a:schemeClr>
              </a:solidFill>
            </a:endParaRPr>
          </a:p>
          <a:p>
            <a:pPr>
              <a:buFont typeface="Wingdings" panose="05000000000000000000" pitchFamily="2" charset="2"/>
              <a:buChar char="§"/>
            </a:pPr>
            <a:endParaRPr lang="en-US" sz="2000" dirty="0">
              <a:solidFill>
                <a:schemeClr val="bg1">
                  <a:lumMod val="95000"/>
                </a:schemeClr>
              </a:solidFill>
            </a:endParaRPr>
          </a:p>
        </p:txBody>
      </p:sp>
    </p:spTree>
    <p:extLst>
      <p:ext uri="{BB962C8B-B14F-4D97-AF65-F5344CB8AC3E}">
        <p14:creationId xmlns:p14="http://schemas.microsoft.com/office/powerpoint/2010/main" val="19844602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Background</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Topography</a:t>
            </a:r>
          </a:p>
          <a:p>
            <a:pPr marL="45720" indent="0">
              <a:buNone/>
            </a:pPr>
            <a:r>
              <a:rPr lang="en-US" dirty="0"/>
              <a:t>Topography is a map that gives information about the Earth Surface, the information being elevation data.</a:t>
            </a:r>
          </a:p>
          <a:p>
            <a:pPr marL="45720" indent="0">
              <a:buNone/>
            </a:pPr>
            <a:r>
              <a:rPr lang="en-US" dirty="0"/>
              <a:t>The surface is known to be irregular, representing geologic features such as hills and valleys.</a:t>
            </a:r>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Background</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Topography – why is it important?</a:t>
            </a:r>
          </a:p>
          <a:p>
            <a:pPr marL="45720" indent="0">
              <a:buNone/>
            </a:pPr>
            <a:r>
              <a:rPr lang="en-US" dirty="0"/>
              <a:t>Topography is used for a variety of development applications such as:</a:t>
            </a:r>
          </a:p>
          <a:p>
            <a:pPr lvl="1">
              <a:buFont typeface="Wingdings" panose="05000000000000000000" pitchFamily="2" charset="2"/>
              <a:buChar char="§"/>
            </a:pPr>
            <a:r>
              <a:rPr lang="en-US" dirty="0"/>
              <a:t>Pipeline route planning</a:t>
            </a:r>
          </a:p>
          <a:p>
            <a:pPr lvl="1">
              <a:buFont typeface="Wingdings" panose="05000000000000000000" pitchFamily="2" charset="2"/>
              <a:buChar char="§"/>
            </a:pPr>
            <a:r>
              <a:rPr lang="en-US" dirty="0"/>
              <a:t>Transportation network planning (Highways and minor roads)</a:t>
            </a:r>
          </a:p>
          <a:p>
            <a:pPr lvl="1">
              <a:buFont typeface="Wingdings" panose="05000000000000000000" pitchFamily="2" charset="2"/>
              <a:buChar char="§"/>
            </a:pPr>
            <a:r>
              <a:rPr lang="en-US" dirty="0"/>
              <a:t>Industrial site planning</a:t>
            </a:r>
          </a:p>
          <a:p>
            <a:pPr lvl="1">
              <a:buFont typeface="Wingdings" panose="05000000000000000000" pitchFamily="2" charset="2"/>
              <a:buChar char="§"/>
            </a:pPr>
            <a:r>
              <a:rPr lang="en-US" dirty="0"/>
              <a:t>Planning communications facilities</a:t>
            </a:r>
          </a:p>
        </p:txBody>
      </p:sp>
    </p:spTree>
    <p:extLst>
      <p:ext uri="{BB962C8B-B14F-4D97-AF65-F5344CB8AC3E}">
        <p14:creationId xmlns:p14="http://schemas.microsoft.com/office/powerpoint/2010/main" val="9552571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Background</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Topography – why is it important?</a:t>
            </a:r>
            <a:endParaRPr lang="en-US" dirty="0"/>
          </a:p>
          <a:p>
            <a:pPr marL="45720" indent="0">
              <a:buNone/>
            </a:pPr>
            <a:r>
              <a:rPr lang="en-US" dirty="0"/>
              <a:t>It has an implication on:</a:t>
            </a:r>
          </a:p>
          <a:p>
            <a:pPr lvl="1">
              <a:buFont typeface="Wingdings" panose="05000000000000000000" pitchFamily="2" charset="2"/>
              <a:buChar char="§"/>
            </a:pPr>
            <a:r>
              <a:rPr lang="en-US" dirty="0"/>
              <a:t>Economics (more difficult terrains, irregularity can increase the costs)</a:t>
            </a:r>
          </a:p>
          <a:p>
            <a:pPr lvl="1">
              <a:buFont typeface="Wingdings" panose="05000000000000000000" pitchFamily="2" charset="2"/>
              <a:buChar char="§"/>
            </a:pPr>
            <a:r>
              <a:rPr lang="en-US" dirty="0"/>
              <a:t>Feasibility:</a:t>
            </a:r>
          </a:p>
          <a:p>
            <a:pPr lvl="2">
              <a:buFont typeface="Wingdings" panose="05000000000000000000" pitchFamily="2" charset="2"/>
              <a:buChar char="§"/>
            </a:pPr>
            <a:r>
              <a:rPr lang="en-US" dirty="0"/>
              <a:t>Communications facilities site selection require unobstructed locations to be able to transmit and receive signals.</a:t>
            </a:r>
          </a:p>
          <a:p>
            <a:pPr lvl="2">
              <a:buFont typeface="Wingdings" panose="05000000000000000000" pitchFamily="2" charset="2"/>
              <a:buChar char="§"/>
            </a:pPr>
            <a:r>
              <a:rPr lang="en-US" dirty="0"/>
              <a:t>Site selection feasibility for development may change depending on the terrain. Correct mapping of hazards such as flood zones or areas prone to Earthquake due to faulting.</a:t>
            </a:r>
          </a:p>
        </p:txBody>
      </p:sp>
    </p:spTree>
    <p:extLst>
      <p:ext uri="{BB962C8B-B14F-4D97-AF65-F5344CB8AC3E}">
        <p14:creationId xmlns:p14="http://schemas.microsoft.com/office/powerpoint/2010/main" val="31911287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Background</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Data Resolution</a:t>
            </a:r>
          </a:p>
          <a:p>
            <a:pPr marL="45720" indent="0">
              <a:buNone/>
            </a:pPr>
            <a:r>
              <a:rPr lang="en-US" dirty="0"/>
              <a:t>It would be very costly and time consuming to get sample points at every location of an area of interest to get a precise topographic representation.</a:t>
            </a:r>
          </a:p>
          <a:p>
            <a:pPr marL="45720" indent="0">
              <a:buNone/>
            </a:pPr>
            <a:r>
              <a:rPr lang="en-US" dirty="0"/>
              <a:t>To avoid the high costs and times delays in data acquisition, the data resolution is then compromised and a framework of sample points that controls density and its spacing need to be established.</a:t>
            </a:r>
          </a:p>
          <a:p>
            <a:pPr marL="45720" indent="0">
              <a:buNone/>
            </a:pPr>
            <a:r>
              <a:rPr lang="en-US" dirty="0"/>
              <a:t>The points in between must then be interpolated to produce a representation of the topography.</a:t>
            </a:r>
          </a:p>
        </p:txBody>
      </p:sp>
    </p:spTree>
    <p:extLst>
      <p:ext uri="{BB962C8B-B14F-4D97-AF65-F5344CB8AC3E}">
        <p14:creationId xmlns:p14="http://schemas.microsoft.com/office/powerpoint/2010/main" val="30454737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Background</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Interpolation</a:t>
            </a:r>
          </a:p>
          <a:p>
            <a:pPr marL="45720" indent="0">
              <a:buNone/>
            </a:pPr>
            <a:r>
              <a:rPr lang="en-US" dirty="0"/>
              <a:t>The process in which an estimate is made between a given set of point values to fill the gaps in between.  There are multiple interpolation methods available. Some of the common methods offered by </a:t>
            </a:r>
            <a:r>
              <a:rPr lang="en-US" dirty="0" err="1"/>
              <a:t>Esri</a:t>
            </a:r>
            <a:r>
              <a:rPr lang="en-US" dirty="0"/>
              <a:t> are Inverse Distance Weighted, Kriging, and Spline.</a:t>
            </a:r>
          </a:p>
          <a:p>
            <a:pPr marL="45720" indent="0">
              <a:buNone/>
            </a:pPr>
            <a:r>
              <a:rPr lang="en-US" dirty="0"/>
              <a:t>These methodologies produce different output products that may or may not get you an accurate representation of topography.</a:t>
            </a:r>
          </a:p>
        </p:txBody>
      </p:sp>
      <p:sp>
        <p:nvSpPr>
          <p:cNvPr id="6" name="TextBox 5">
            <a:extLst>
              <a:ext uri="{FF2B5EF4-FFF2-40B4-BE49-F238E27FC236}">
                <a16:creationId xmlns:a16="http://schemas.microsoft.com/office/drawing/2014/main" id="{2D734B3E-7ACC-4EA3-84BE-1E91DED91A70}"/>
              </a:ext>
            </a:extLst>
          </p:cNvPr>
          <p:cNvSpPr txBox="1"/>
          <p:nvPr/>
        </p:nvSpPr>
        <p:spPr>
          <a:xfrm>
            <a:off x="9719005" y="6553200"/>
            <a:ext cx="2395207" cy="216982"/>
          </a:xfrm>
          <a:prstGeom prst="rect">
            <a:avLst/>
          </a:prstGeom>
          <a:noFill/>
        </p:spPr>
        <p:txBody>
          <a:bodyPr wrap="none" rtlCol="0">
            <a:spAutoFit/>
          </a:bodyPr>
          <a:lstStyle/>
          <a:p>
            <a:pPr>
              <a:lnSpc>
                <a:spcPct val="90000"/>
              </a:lnSpc>
            </a:pPr>
            <a:r>
              <a:rPr lang="en-US" sz="900" b="1" dirty="0"/>
              <a:t>From </a:t>
            </a:r>
            <a:r>
              <a:rPr lang="en-US" sz="900" b="1" dirty="0" err="1"/>
              <a:t>Esri’s</a:t>
            </a:r>
            <a:r>
              <a:rPr lang="en-US" sz="900" b="1" dirty="0"/>
              <a:t> </a:t>
            </a:r>
            <a:r>
              <a:rPr lang="en-US" sz="900" b="1" dirty="0" err="1"/>
              <a:t>ArcUser</a:t>
            </a:r>
            <a:r>
              <a:rPr lang="en-US" sz="900" b="1" dirty="0"/>
              <a:t> July-September 2004</a:t>
            </a:r>
          </a:p>
        </p:txBody>
      </p:sp>
    </p:spTree>
    <p:extLst>
      <p:ext uri="{BB962C8B-B14F-4D97-AF65-F5344CB8AC3E}">
        <p14:creationId xmlns:p14="http://schemas.microsoft.com/office/powerpoint/2010/main" val="2184388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Background</a:t>
            </a:r>
          </a:p>
        </p:txBody>
      </p:sp>
      <p:sp>
        <p:nvSpPr>
          <p:cNvPr id="3" name="Content Placeholder 2"/>
          <p:cNvSpPr>
            <a:spLocks noGrp="1"/>
          </p:cNvSpPr>
          <p:nvPr>
            <p:ph idx="1"/>
          </p:nvPr>
        </p:nvSpPr>
        <p:spPr>
          <a:xfrm>
            <a:off x="1217614" y="1676400"/>
            <a:ext cx="10591798" cy="4495800"/>
          </a:xfrm>
        </p:spPr>
        <p:txBody>
          <a:bodyPr>
            <a:normAutofit/>
          </a:bodyPr>
          <a:lstStyle/>
          <a:p>
            <a:pPr marL="45720" indent="0">
              <a:buNone/>
            </a:pPr>
            <a:r>
              <a:rPr lang="en-US" b="1" dirty="0"/>
              <a:t>Interpolation</a:t>
            </a:r>
          </a:p>
          <a:p>
            <a:pPr marL="45720" indent="0">
              <a:buNone/>
            </a:pPr>
            <a:r>
              <a:rPr lang="en-US" dirty="0"/>
              <a:t>Inverse Distance Weighted (IDW)</a:t>
            </a:r>
          </a:p>
          <a:p>
            <a:pPr marL="45720" indent="0">
              <a:buNone/>
            </a:pPr>
            <a:r>
              <a:rPr lang="en-US" dirty="0" err="1"/>
              <a:t>Esri’s</a:t>
            </a:r>
            <a:r>
              <a:rPr lang="en-US" dirty="0"/>
              <a:t> IDW interpolation uses a linear-weighted approach to determine cell values. The  weight is a function of a sample point location where the further away the point, the less influence it has on the interpolated output value. </a:t>
            </a:r>
          </a:p>
          <a:p>
            <a:pPr marL="45720" indent="0">
              <a:buNone/>
            </a:pPr>
            <a:r>
              <a:rPr lang="en-US" dirty="0"/>
              <a:t>  </a:t>
            </a:r>
          </a:p>
          <a:p>
            <a:pPr marL="45720" indent="0">
              <a:buNone/>
            </a:pPr>
            <a:endParaRPr lang="en-US" dirty="0"/>
          </a:p>
        </p:txBody>
      </p:sp>
      <p:pic>
        <p:nvPicPr>
          <p:cNvPr id="2" name="Picture 1">
            <a:extLst>
              <a:ext uri="{FF2B5EF4-FFF2-40B4-BE49-F238E27FC236}">
                <a16:creationId xmlns:a16="http://schemas.microsoft.com/office/drawing/2014/main" id="{9C9FF766-C8EA-4214-BF4D-DE7FE4169EC9}"/>
              </a:ext>
            </a:extLst>
          </p:cNvPr>
          <p:cNvPicPr>
            <a:picLocks noChangeAspect="1"/>
          </p:cNvPicPr>
          <p:nvPr/>
        </p:nvPicPr>
        <p:blipFill>
          <a:blip r:embed="rId3"/>
          <a:stretch>
            <a:fillRect/>
          </a:stretch>
        </p:blipFill>
        <p:spPr>
          <a:xfrm>
            <a:off x="8247140" y="4114800"/>
            <a:ext cx="3941685" cy="2743200"/>
          </a:xfrm>
          <a:prstGeom prst="rect">
            <a:avLst/>
          </a:prstGeom>
        </p:spPr>
      </p:pic>
      <p:sp>
        <p:nvSpPr>
          <p:cNvPr id="5" name="TextBox 4">
            <a:extLst>
              <a:ext uri="{FF2B5EF4-FFF2-40B4-BE49-F238E27FC236}">
                <a16:creationId xmlns:a16="http://schemas.microsoft.com/office/drawing/2014/main" id="{02CF6853-ECD2-4AD8-8EE5-8CBB08AA948C}"/>
              </a:ext>
            </a:extLst>
          </p:cNvPr>
          <p:cNvSpPr txBox="1"/>
          <p:nvPr/>
        </p:nvSpPr>
        <p:spPr>
          <a:xfrm>
            <a:off x="9719005" y="6553200"/>
            <a:ext cx="2395207" cy="216982"/>
          </a:xfrm>
          <a:prstGeom prst="rect">
            <a:avLst/>
          </a:prstGeom>
          <a:noFill/>
        </p:spPr>
        <p:txBody>
          <a:bodyPr wrap="none" rtlCol="0">
            <a:spAutoFit/>
          </a:bodyPr>
          <a:lstStyle/>
          <a:p>
            <a:pPr>
              <a:lnSpc>
                <a:spcPct val="90000"/>
              </a:lnSpc>
            </a:pPr>
            <a:r>
              <a:rPr lang="en-US" sz="900" b="1" dirty="0"/>
              <a:t>From </a:t>
            </a:r>
            <a:r>
              <a:rPr lang="en-US" sz="900" b="1" dirty="0" err="1"/>
              <a:t>Esri’s</a:t>
            </a:r>
            <a:r>
              <a:rPr lang="en-US" sz="900" b="1" dirty="0"/>
              <a:t> </a:t>
            </a:r>
            <a:r>
              <a:rPr lang="en-US" sz="900" b="1" dirty="0" err="1"/>
              <a:t>ArcUser</a:t>
            </a:r>
            <a:r>
              <a:rPr lang="en-US" sz="900" b="1" dirty="0"/>
              <a:t> July-September 2004</a:t>
            </a:r>
          </a:p>
        </p:txBody>
      </p:sp>
    </p:spTree>
    <p:extLst>
      <p:ext uri="{BB962C8B-B14F-4D97-AF65-F5344CB8AC3E}">
        <p14:creationId xmlns:p14="http://schemas.microsoft.com/office/powerpoint/2010/main" val="2445388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Continental Sou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956D437-C75E-42A2-9C75-154501D453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South American continent presentation (widescreen)</Template>
  <TotalTime>0</TotalTime>
  <Words>2018</Words>
  <Application>Microsoft Office PowerPoint</Application>
  <PresentationFormat>Custom</PresentationFormat>
  <Paragraphs>266</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Futura Medium</vt:lpstr>
      <vt:lpstr>Wingdings</vt:lpstr>
      <vt:lpstr>Continental South America 16x9</vt:lpstr>
      <vt:lpstr>A Comparative Analysis On Spatial Interpolation Methods and Data Resolution For an Accurate Representation of Earth’s Topography</vt:lpstr>
      <vt:lpstr>Analytic Question</vt:lpstr>
      <vt:lpstr>Outline </vt:lpstr>
      <vt:lpstr>Background</vt:lpstr>
      <vt:lpstr>Background</vt:lpstr>
      <vt:lpstr>Background</vt:lpstr>
      <vt:lpstr>Background</vt:lpstr>
      <vt:lpstr>Background</vt:lpstr>
      <vt:lpstr>Background</vt:lpstr>
      <vt:lpstr>Background</vt:lpstr>
      <vt:lpstr>Background</vt:lpstr>
      <vt:lpstr>Background</vt:lpstr>
      <vt:lpstr>Methodology</vt:lpstr>
      <vt:lpstr>Methodology</vt:lpstr>
      <vt:lpstr>Methodology</vt:lpstr>
      <vt:lpstr>Methodology</vt:lpstr>
      <vt:lpstr>Methodology</vt:lpstr>
      <vt:lpstr>Methodology</vt:lpstr>
      <vt:lpstr>Methodology</vt:lpstr>
      <vt:lpstr>Methodology</vt:lpstr>
      <vt:lpstr>Methodology</vt:lpstr>
      <vt:lpstr>Methodology</vt:lpstr>
      <vt:lpstr>Anticipated Results</vt:lpstr>
      <vt:lpstr>Proposed Timeline</vt:lpstr>
      <vt:lpstr>Proposed Venue</vt:lpstr>
      <vt:lpstr>References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2014-02-26T03:47:47Z</dcterms:created>
  <dcterms:modified xsi:type="dcterms:W3CDTF">2019-12-16T02:58:30Z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TC028048859991</vt:lpwstr>
  </property>
</Properties>
</file>