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32"/>
  </p:notesMasterIdLst>
  <p:sldIdLst>
    <p:sldId id="256" r:id="rId2"/>
    <p:sldId id="257" r:id="rId3"/>
    <p:sldId id="266" r:id="rId4"/>
    <p:sldId id="267" r:id="rId5"/>
    <p:sldId id="295" r:id="rId6"/>
    <p:sldId id="265" r:id="rId7"/>
    <p:sldId id="259" r:id="rId8"/>
    <p:sldId id="271" r:id="rId9"/>
    <p:sldId id="285" r:id="rId10"/>
    <p:sldId id="293" r:id="rId11"/>
    <p:sldId id="290" r:id="rId12"/>
    <p:sldId id="288" r:id="rId13"/>
    <p:sldId id="294" r:id="rId14"/>
    <p:sldId id="287" r:id="rId15"/>
    <p:sldId id="273" r:id="rId16"/>
    <p:sldId id="269" r:id="rId17"/>
    <p:sldId id="275" r:id="rId18"/>
    <p:sldId id="277" r:id="rId19"/>
    <p:sldId id="270" r:id="rId20"/>
    <p:sldId id="278" r:id="rId21"/>
    <p:sldId id="279" r:id="rId22"/>
    <p:sldId id="289" r:id="rId23"/>
    <p:sldId id="283" r:id="rId24"/>
    <p:sldId id="291" r:id="rId25"/>
    <p:sldId id="284" r:id="rId26"/>
    <p:sldId id="292" r:id="rId27"/>
    <p:sldId id="276" r:id="rId28"/>
    <p:sldId id="274" r:id="rId29"/>
    <p:sldId id="281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88875" autoAdjust="0"/>
  </p:normalViewPr>
  <p:slideViewPr>
    <p:cSldViewPr>
      <p:cViewPr varScale="1"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8686B-CA3E-46A6-BDA0-CFCFC55E17C2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4C53A-96B6-473C-89D3-5F2A986D56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155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C53A-96B6-473C-89D3-5F2A986D56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055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C53A-96B6-473C-89D3-5F2A986D56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055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C53A-96B6-473C-89D3-5F2A986D56E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75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E975-3CEA-4515-89AA-FE900A8832F2}" type="datetime1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E091-A9C5-49A1-AFA5-DF53B5EDEF32}" type="datetime1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BB98-4246-47E8-87D4-CC33BD56119B}" type="datetime1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5573-88BF-4A62-9716-9D0D9E28E890}" type="datetime1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34F1E-0197-4109-9A96-891309AE2A3C}" type="datetime1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A20D-66D6-4C16-A8CB-C684C8F63483}" type="datetime1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3548-6D27-4D1C-841D-812778D7147F}" type="datetime1">
              <a:rPr lang="en-US" smtClean="0"/>
              <a:pPr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0285-9C23-492D-9337-DDECE9B1DEC2}" type="datetime1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BC04-5429-498E-A5D8-5987D941DA8B}" type="datetime1">
              <a:rPr lang="en-US" smtClean="0"/>
              <a:pPr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E468-7476-47DA-AFC9-ED6E4D3E10E2}" type="datetime1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3776-5744-41E3-92ED-D5E5666603A5}" type="datetime1">
              <a:rPr lang="en-US" smtClean="0"/>
              <a:pPr/>
              <a:t>5/8/2014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F3CB932-6EC0-45AF-8E9E-1D893551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C46707B-108A-405A-8D1A-BC942E61D047}" type="datetime1">
              <a:rPr lang="en-US" smtClean="0"/>
              <a:pPr/>
              <a:t>5/8/2014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Applying </a:t>
            </a:r>
            <a:r>
              <a:rPr lang="en-US" dirty="0" smtClean="0"/>
              <a:t>Statistical </a:t>
            </a:r>
            <a:r>
              <a:rPr lang="en-US" dirty="0"/>
              <a:t>Analysis </a:t>
            </a:r>
            <a:r>
              <a:rPr lang="en-US" dirty="0" smtClean="0"/>
              <a:t>on </a:t>
            </a:r>
            <a:r>
              <a:rPr lang="en-US" dirty="0"/>
              <a:t>Geospatial Natural </a:t>
            </a:r>
            <a:r>
              <a:rPr lang="en-US" dirty="0" smtClean="0"/>
              <a:t>Hazard</a:t>
            </a:r>
            <a:br>
              <a:rPr lang="en-US" dirty="0" smtClean="0"/>
            </a:br>
            <a:r>
              <a:rPr lang="en-US" dirty="0" smtClean="0"/>
              <a:t>Raster </a:t>
            </a:r>
            <a:r>
              <a:rPr lang="en-US" dirty="0"/>
              <a:t>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Jason Catelli</a:t>
            </a:r>
          </a:p>
          <a:p>
            <a:r>
              <a:rPr lang="en-US" dirty="0" smtClean="0"/>
              <a:t>MGIS Candidate</a:t>
            </a:r>
          </a:p>
          <a:p>
            <a:r>
              <a:rPr lang="en-US" dirty="0" smtClean="0"/>
              <a:t>GEOG 596A</a:t>
            </a:r>
          </a:p>
          <a:p>
            <a:r>
              <a:rPr lang="en-US" dirty="0" smtClean="0"/>
              <a:t>Dr. Patrick Kennelly – Advisor</a:t>
            </a:r>
          </a:p>
          <a:p>
            <a:r>
              <a:rPr lang="en-US" dirty="0" smtClean="0"/>
              <a:t>May 8, 2014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01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Gulf and East Coast storm surge dataset development</a:t>
            </a:r>
          </a:p>
          <a:p>
            <a:pPr lvl="1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Goal of project to create two raster datasets representing 100-yr and 500-yr storm surge flood elevations</a:t>
            </a:r>
          </a:p>
          <a:p>
            <a:pPr lvl="1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Current process involves simulating thousands of synthetic storm surge events across the project area utilizing SLOSH (Sea, Lake, and Overland Surges from Hurricanes) model data</a:t>
            </a:r>
          </a:p>
          <a:p>
            <a:pPr lvl="1"/>
            <a:r>
              <a:rPr lang="en-US" dirty="0" smtClean="0"/>
              <a:t>Based on results derived from the SLOSH model, a series of interpolations were performed at both the SLOSH basin level as well as the event level</a:t>
            </a:r>
          </a:p>
          <a:p>
            <a:pPr lvl="1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Final result for each event consists of several rasters representing two iterations of interpolations along with their respective variance</a:t>
            </a:r>
          </a:p>
          <a:p>
            <a:pPr lvl="1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All results tied to a project-wide raster with unique cell IDs</a:t>
            </a:r>
          </a:p>
          <a:p>
            <a:pPr marL="41148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92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Project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320806"/>
            <a:ext cx="7603116" cy="4673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00" y="611441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Interpolation at SLOSH Basin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4783282"/>
            <a:ext cx="1219200" cy="1055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14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Project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699" y="1373973"/>
            <a:ext cx="7505701" cy="5103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00" y="647790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Interpolation at Event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227" y="5181600"/>
            <a:ext cx="1219200" cy="1055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7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Gulf and East Coast storm surge dataset development</a:t>
            </a:r>
          </a:p>
          <a:p>
            <a:pPr lvl="1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Goal of project to create two raster datasets representing 100-yr and 500-yr storm surge flood elevations</a:t>
            </a:r>
          </a:p>
          <a:p>
            <a:pPr lvl="1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Current process involves simulating thousands of synthetic storm surge events across the project area utilizing SLOSH (Sea, Lake, and Overland Surges from Hurricanes) model data</a:t>
            </a:r>
          </a:p>
          <a:p>
            <a:pPr lvl="1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Based on results derived from the SLOSH model, a series of interpolations were performed at both the SLOSH basin level as well as the event level</a:t>
            </a:r>
          </a:p>
          <a:p>
            <a:pPr lvl="1"/>
            <a:r>
              <a:rPr lang="en-US" dirty="0" smtClean="0"/>
              <a:t>Final result for each event consists of several rasters representing two iterations of interpolations along with their respective variance</a:t>
            </a:r>
          </a:p>
          <a:p>
            <a:pPr lvl="1"/>
            <a:r>
              <a:rPr lang="en-US" dirty="0" smtClean="0"/>
              <a:t>All results tied to a project-wide raster with unique cell IDs</a:t>
            </a:r>
          </a:p>
          <a:p>
            <a:pPr marL="41148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38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Project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326901"/>
            <a:ext cx="7924800" cy="5124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317173" y="645603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Project Grid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47800"/>
            <a:ext cx="3429316" cy="2747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438400" y="2821322"/>
            <a:ext cx="1676400" cy="236027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7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Gulf and East Coast storm surge dataset development (continued)</a:t>
            </a:r>
          </a:p>
          <a:p>
            <a:pPr lvl="1"/>
            <a:r>
              <a:rPr lang="en-US" dirty="0"/>
              <a:t>Process written in Python and utilizes Arc Advanced, Spatial Analyst, and </a:t>
            </a:r>
            <a:r>
              <a:rPr lang="en-US" dirty="0" err="1"/>
              <a:t>Geostatistical</a:t>
            </a:r>
            <a:r>
              <a:rPr lang="en-US" dirty="0"/>
              <a:t> Analyst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Entire project to this point (with the exception of the SLOSH work) has been accomplished utilizing GIS</a:t>
            </a:r>
          </a:p>
          <a:p>
            <a:pPr lvl="1"/>
            <a:r>
              <a:rPr lang="en-US" dirty="0" smtClean="0"/>
              <a:t>Final code output places the results for each event into a text file with cell ID on global grid and corresponding values</a:t>
            </a:r>
          </a:p>
          <a:p>
            <a:pPr lvl="1"/>
            <a:r>
              <a:rPr lang="en-US" dirty="0" smtClean="0"/>
              <a:t>Current plan is for a colleague to create a code to read each event text file and for each project-wide grid cell determine each participating event for that cell and value</a:t>
            </a:r>
          </a:p>
          <a:p>
            <a:pPr lvl="1"/>
            <a:r>
              <a:rPr lang="en-US" dirty="0" smtClean="0"/>
              <a:t>Final goal to then apply extreme value theory to determine 100-yr and 500-yr values for each cell within global grid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81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Extreme </a:t>
            </a:r>
            <a:r>
              <a:rPr lang="en-US" dirty="0"/>
              <a:t>Value </a:t>
            </a:r>
            <a:r>
              <a:rPr lang="en-US" dirty="0" smtClean="0"/>
              <a:t>Theory</a:t>
            </a:r>
            <a:endParaRPr lang="en-US" dirty="0"/>
          </a:p>
          <a:p>
            <a:pPr lvl="1"/>
            <a:r>
              <a:rPr lang="en-US" dirty="0" smtClean="0"/>
              <a:t>“Techniques and models for describing the unusual rather than the usual” (Coles, 2001, p. vii)</a:t>
            </a:r>
          </a:p>
          <a:p>
            <a:pPr lvl="1"/>
            <a:r>
              <a:rPr lang="en-US" dirty="0" smtClean="0"/>
              <a:t>Goal of EVT to quantify stochastic or random behavior of processes or phenomena at a very large or very small scale</a:t>
            </a:r>
          </a:p>
          <a:p>
            <a:pPr lvl="1"/>
            <a:r>
              <a:rPr lang="en-US" dirty="0" smtClean="0"/>
              <a:t>Involves predicting extreme values beyond what has already been observed</a:t>
            </a:r>
          </a:p>
          <a:p>
            <a:pPr lvl="1"/>
            <a:r>
              <a:rPr lang="en-US" dirty="0" smtClean="0"/>
              <a:t>Levee example – determine the height to build to for 500-yr protection</a:t>
            </a: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91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Statistics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2400" y="1493838"/>
            <a:ext cx="3657600" cy="639762"/>
          </a:xfrm>
        </p:spPr>
        <p:txBody>
          <a:bodyPr/>
          <a:lstStyle/>
          <a:p>
            <a:r>
              <a:rPr lang="en-US" dirty="0"/>
              <a:t>Extreme Value Theory - Block Maxima/Minima </a:t>
            </a:r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2133600"/>
            <a:ext cx="3657600" cy="3951288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Divide data into equal sized time intervals/blocks (i.e. by month)</a:t>
            </a:r>
          </a:p>
          <a:p>
            <a:pPr lvl="1"/>
            <a:r>
              <a:rPr lang="en-US" dirty="0" smtClean="0"/>
              <a:t>Determine the maximum value for each block</a:t>
            </a:r>
          </a:p>
          <a:p>
            <a:pPr lvl="1"/>
            <a:r>
              <a:rPr lang="en-US" dirty="0" smtClean="0"/>
              <a:t>Estimate Generalized Extreme Value (GEV) distribution fitted to block maxima</a:t>
            </a:r>
          </a:p>
          <a:p>
            <a:pPr lvl="1"/>
            <a:r>
              <a:rPr lang="en-US" dirty="0" smtClean="0"/>
              <a:t>Calculate return value function and uncertainty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1828800"/>
            <a:ext cx="4642339" cy="3581400"/>
          </a:xfrm>
        </p:spPr>
      </p:pic>
      <p:sp>
        <p:nvSpPr>
          <p:cNvPr id="10" name="TextBox 9"/>
          <p:cNvSpPr txBox="1"/>
          <p:nvPr/>
        </p:nvSpPr>
        <p:spPr>
          <a:xfrm>
            <a:off x="4800600" y="522851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https://www.isse.ucar.edu/extremevalues/back.html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57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Statistics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3657600" cy="639762"/>
          </a:xfrm>
        </p:spPr>
        <p:txBody>
          <a:bodyPr/>
          <a:lstStyle/>
          <a:p>
            <a:r>
              <a:rPr lang="en-US" dirty="0"/>
              <a:t>Extreme Value Theory - Peak Over Threshold </a:t>
            </a:r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3657600" cy="3951288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Select a threshold</a:t>
            </a:r>
          </a:p>
          <a:p>
            <a:pPr lvl="1"/>
            <a:r>
              <a:rPr lang="en-US" dirty="0" smtClean="0"/>
              <a:t>Extract </a:t>
            </a:r>
            <a:r>
              <a:rPr lang="en-US" dirty="0" err="1" smtClean="0"/>
              <a:t>exceedances</a:t>
            </a:r>
            <a:r>
              <a:rPr lang="en-US" dirty="0" smtClean="0"/>
              <a:t> from data</a:t>
            </a:r>
          </a:p>
          <a:p>
            <a:pPr lvl="1"/>
            <a:r>
              <a:rPr lang="en-US" dirty="0" smtClean="0"/>
              <a:t>Fit </a:t>
            </a:r>
            <a:r>
              <a:rPr lang="en-US" dirty="0" err="1" smtClean="0"/>
              <a:t>exceedances</a:t>
            </a:r>
            <a:r>
              <a:rPr lang="en-US" dirty="0" smtClean="0"/>
              <a:t> to General Pareto (GP) Distribution (conditional distribution)</a:t>
            </a:r>
          </a:p>
          <a:p>
            <a:pPr lvl="1"/>
            <a:r>
              <a:rPr lang="en-US" dirty="0" smtClean="0"/>
              <a:t>Estimate unconditional distribution and return values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524000"/>
            <a:ext cx="4800599" cy="3703492"/>
          </a:xfrm>
        </p:spPr>
      </p:pic>
      <p:sp>
        <p:nvSpPr>
          <p:cNvPr id="10" name="TextBox 9"/>
          <p:cNvSpPr txBox="1"/>
          <p:nvPr/>
        </p:nvSpPr>
        <p:spPr>
          <a:xfrm>
            <a:off x="4648200" y="510540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https://www.isse.ucar.edu/extremevalues/back.html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3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already been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Assessment of Hurricane Storm Surge for New York City (Lin et al., 2010)</a:t>
            </a:r>
          </a:p>
          <a:p>
            <a:pPr lvl="1"/>
            <a:r>
              <a:rPr lang="en-US" dirty="0" smtClean="0"/>
              <a:t>Simulated large number of synthetic hurricane events</a:t>
            </a:r>
          </a:p>
          <a:p>
            <a:pPr lvl="1"/>
            <a:r>
              <a:rPr lang="en-US" dirty="0" smtClean="0"/>
              <a:t>Storm surge values based on SLOSH model data</a:t>
            </a:r>
          </a:p>
          <a:p>
            <a:pPr lvl="1"/>
            <a:r>
              <a:rPr lang="en-US" dirty="0" smtClean="0"/>
              <a:t>Used peaks-over-threshold method with the generalized Pareto distribution to  generate return periods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90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General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Statistics</a:t>
            </a:r>
          </a:p>
          <a:p>
            <a:r>
              <a:rPr lang="en-US" dirty="0"/>
              <a:t>What has been done</a:t>
            </a:r>
            <a:r>
              <a:rPr lang="en-US" dirty="0" smtClean="0"/>
              <a:t>?</a:t>
            </a:r>
          </a:p>
          <a:p>
            <a:r>
              <a:rPr lang="en-US" dirty="0" smtClean="0"/>
              <a:t>Objective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Future Adaptations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0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already been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Drought Risk Assessment (</a:t>
            </a:r>
            <a:r>
              <a:rPr lang="en-US" dirty="0" err="1" smtClean="0"/>
              <a:t>Tonini</a:t>
            </a:r>
            <a:r>
              <a:rPr lang="en-US" dirty="0" smtClean="0"/>
              <a:t>, 2013)</a:t>
            </a:r>
          </a:p>
          <a:p>
            <a:pPr lvl="1"/>
            <a:r>
              <a:rPr lang="en-US" dirty="0" smtClean="0"/>
              <a:t>Used extreme value analysis to calculate maximum monthly temperatures contributing to drought conditions</a:t>
            </a:r>
          </a:p>
          <a:p>
            <a:pPr lvl="1"/>
            <a:r>
              <a:rPr lang="en-US" dirty="0" smtClean="0"/>
              <a:t>GIS-based analysis</a:t>
            </a:r>
          </a:p>
          <a:p>
            <a:pPr lvl="1"/>
            <a:r>
              <a:rPr lang="en-US" dirty="0" smtClean="0"/>
              <a:t>Custom Python script and toolbox created utilizing calls to R statistical package</a:t>
            </a:r>
          </a:p>
          <a:p>
            <a:pPr lvl="1"/>
            <a:r>
              <a:rPr lang="en-US" dirty="0" smtClean="0"/>
              <a:t>Block maxima technique only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2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apply statistical </a:t>
            </a:r>
            <a:r>
              <a:rPr lang="en-US" dirty="0"/>
              <a:t>analysis to geospatial raster </a:t>
            </a:r>
            <a:r>
              <a:rPr lang="en-US" dirty="0" smtClean="0"/>
              <a:t>data </a:t>
            </a:r>
            <a:r>
              <a:rPr lang="en-US" dirty="0"/>
              <a:t>to calculate </a:t>
            </a:r>
            <a:r>
              <a:rPr lang="en-US" dirty="0" smtClean="0"/>
              <a:t>values for desired return periods on </a:t>
            </a:r>
            <a:r>
              <a:rPr lang="en-US" dirty="0"/>
              <a:t>natural hazard data</a:t>
            </a:r>
            <a:r>
              <a:rPr lang="en-US" dirty="0" smtClean="0"/>
              <a:t>.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will this be achieved?</a:t>
            </a:r>
          </a:p>
          <a:p>
            <a:pPr lvl="1"/>
            <a:r>
              <a:rPr lang="en-US" dirty="0" smtClean="0"/>
              <a:t>Explore existing methodologies to determine which (if any) techniques would fit current project</a:t>
            </a:r>
            <a:endParaRPr lang="en-US" dirty="0"/>
          </a:p>
          <a:p>
            <a:pPr lvl="1"/>
            <a:r>
              <a:rPr lang="en-US" dirty="0" smtClean="0"/>
              <a:t>Formulate </a:t>
            </a:r>
            <a:r>
              <a:rPr lang="en-US" dirty="0"/>
              <a:t>a series of methods to perform statistical analysis on geospatial raster data in an advanced statistical package </a:t>
            </a:r>
            <a:r>
              <a:rPr lang="en-US" dirty="0" smtClean="0"/>
              <a:t>utilizing </a:t>
            </a:r>
            <a:r>
              <a:rPr lang="en-US" dirty="0"/>
              <a:t>the Python programming language.</a:t>
            </a:r>
          </a:p>
          <a:p>
            <a:pPr marL="11430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41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5770" indent="-285750"/>
            <a:r>
              <a:rPr lang="en-US" dirty="0" smtClean="0"/>
              <a:t>Evaluate current code</a:t>
            </a:r>
          </a:p>
          <a:p>
            <a:pPr marL="445770" indent="-285750"/>
            <a:r>
              <a:rPr lang="en-US" dirty="0" smtClean="0"/>
              <a:t>Move rasters to array structures utilizing </a:t>
            </a:r>
            <a:r>
              <a:rPr lang="en-US" dirty="0" err="1" smtClean="0"/>
              <a:t>SciPy’s</a:t>
            </a:r>
            <a:r>
              <a:rPr lang="en-US" dirty="0" smtClean="0"/>
              <a:t> NumPy library</a:t>
            </a:r>
          </a:p>
          <a:p>
            <a:pPr marL="445770" indent="-285750"/>
            <a:r>
              <a:rPr lang="en-US" dirty="0" smtClean="0"/>
              <a:t>Evaluate functions offered by SciPy</a:t>
            </a:r>
          </a:p>
          <a:p>
            <a:pPr marL="445770" indent="-285750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Evaluate functions offered by outside statistical packages as pertains to extreme value theory</a:t>
            </a:r>
          </a:p>
          <a:p>
            <a:pPr marL="445770" indent="-285750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Develop new code to connect array structure to statistics offered by SciPy and/or through an outside statistical package</a:t>
            </a:r>
          </a:p>
          <a:p>
            <a:pPr marL="445770" indent="-285750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Produce sample output and compare to results derived by colleague’s process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47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90" y="1219200"/>
            <a:ext cx="7620000" cy="4800600"/>
          </a:xfrm>
        </p:spPr>
        <p:txBody>
          <a:bodyPr/>
          <a:lstStyle/>
          <a:p>
            <a:r>
              <a:rPr lang="en-US" dirty="0" smtClean="0"/>
              <a:t>SciPy - www.scipy.org</a:t>
            </a:r>
          </a:p>
          <a:p>
            <a:pPr lvl="1"/>
            <a:r>
              <a:rPr lang="en-US" dirty="0" smtClean="0"/>
              <a:t>Python-based open-source software for mathematics, science, and engineering</a:t>
            </a:r>
          </a:p>
          <a:p>
            <a:pPr lvl="1"/>
            <a:r>
              <a:rPr lang="en-US" dirty="0" smtClean="0"/>
              <a:t>NumPy library – fundamental library for numerical computing</a:t>
            </a:r>
          </a:p>
          <a:p>
            <a:pPr lvl="2"/>
            <a:r>
              <a:rPr lang="en-US" dirty="0" smtClean="0"/>
              <a:t>Numerical (multi-dimensional) arrays and matrix types</a:t>
            </a:r>
          </a:p>
          <a:p>
            <a:pPr lvl="2"/>
            <a:r>
              <a:rPr lang="en-US" dirty="0" smtClean="0"/>
              <a:t>Key piece to the project – moving raster data out of ArcGIS into this format for optimized processing</a:t>
            </a:r>
          </a:p>
          <a:p>
            <a:pPr lvl="2"/>
            <a:r>
              <a:rPr lang="en-US" dirty="0" smtClean="0"/>
              <a:t>RasterToNumPyArray / NumPyArrayToRaster</a:t>
            </a:r>
          </a:p>
          <a:p>
            <a:pPr lvl="1"/>
            <a:r>
              <a:rPr lang="en-US" dirty="0" smtClean="0"/>
              <a:t>SciPy.stats</a:t>
            </a:r>
          </a:p>
          <a:p>
            <a:pPr lvl="2"/>
            <a:r>
              <a:rPr lang="en-US" dirty="0" smtClean="0"/>
              <a:t>Large number of probability distributions</a:t>
            </a:r>
          </a:p>
          <a:p>
            <a:pPr lvl="2"/>
            <a:r>
              <a:rPr lang="en-US" dirty="0" smtClean="0"/>
              <a:t>Library of statistical functions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5060177"/>
            <a:ext cx="5860472" cy="1721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7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5770" indent="-285750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Evaluate current code</a:t>
            </a:r>
          </a:p>
          <a:p>
            <a:pPr marL="445770" indent="-285750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Move rasters to array structures utilizing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SciPy’s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NumPy library</a:t>
            </a:r>
          </a:p>
          <a:p>
            <a:pPr marL="445770" indent="-285750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Evaluate functions offered by SciPy</a:t>
            </a:r>
          </a:p>
          <a:p>
            <a:pPr marL="445770" indent="-285750"/>
            <a:r>
              <a:rPr lang="en-US" dirty="0" smtClean="0"/>
              <a:t>Evaluate functions offered by outside statistical packages as pertains to extreme value theory</a:t>
            </a:r>
          </a:p>
          <a:p>
            <a:pPr marL="445770" indent="-285750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Develop new code to connect array structure to statistics offered by SciPy and/or through an outside statistical package</a:t>
            </a:r>
          </a:p>
          <a:p>
            <a:pPr marL="445770" indent="-285750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Produce sample output and compare to results derived by colleague’s process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60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342900"/>
            <a:r>
              <a:rPr lang="en-US" dirty="0" smtClean="0"/>
              <a:t>R - http</a:t>
            </a:r>
            <a:r>
              <a:rPr lang="en-US" dirty="0"/>
              <a:t>://www.r-project.org</a:t>
            </a:r>
            <a:r>
              <a:rPr lang="en-US" dirty="0" smtClean="0"/>
              <a:t>/</a:t>
            </a:r>
          </a:p>
          <a:p>
            <a:pPr marL="800100" lvl="1" indent="-342900"/>
            <a:r>
              <a:rPr lang="en-US" dirty="0" smtClean="0"/>
              <a:t>Free software environment for statistical computing and graphics</a:t>
            </a:r>
          </a:p>
          <a:p>
            <a:pPr marL="800100" lvl="1" indent="-342900"/>
            <a:r>
              <a:rPr lang="en-US" dirty="0" smtClean="0"/>
              <a:t>Wide variety of statistical and graphical techniques</a:t>
            </a:r>
          </a:p>
          <a:p>
            <a:pPr marL="800100" lvl="1" indent="-342900"/>
            <a:r>
              <a:rPr lang="en-US" dirty="0" smtClean="0"/>
              <a:t>Highly extensible</a:t>
            </a:r>
          </a:p>
          <a:p>
            <a:pPr marL="800100" lvl="1" indent="-342900"/>
            <a:r>
              <a:rPr lang="en-US" dirty="0" smtClean="0"/>
              <a:t>Contains suite of operators to perform calculations on arrays and matrices</a:t>
            </a:r>
          </a:p>
          <a:p>
            <a:pPr marL="800100" lvl="1" indent="-342900"/>
            <a:r>
              <a:rPr lang="en-US" dirty="0" smtClean="0"/>
              <a:t>Large collection of intermediate tools for data analysis</a:t>
            </a:r>
          </a:p>
          <a:p>
            <a:pPr marL="800100" lvl="1" indent="-342900"/>
            <a:r>
              <a:rPr lang="en-US" dirty="0" smtClean="0"/>
              <a:t>Well developed, simple, programming language</a:t>
            </a:r>
          </a:p>
          <a:p>
            <a:pPr marL="800100" lvl="1" indent="-342900"/>
            <a:endParaRPr lang="en-US" dirty="0" smtClean="0"/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41148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5486400"/>
            <a:ext cx="1168460" cy="9843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7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5770" indent="-285750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Evaluate current code</a:t>
            </a:r>
          </a:p>
          <a:p>
            <a:pPr marL="445770" indent="-285750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Move rasters to array structures utilizing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SciPy’s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NumPy library</a:t>
            </a:r>
          </a:p>
          <a:p>
            <a:pPr marL="445770" indent="-285750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Evaluate functions offered by SciPy</a:t>
            </a:r>
          </a:p>
          <a:p>
            <a:pPr marL="445770" indent="-285750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Evaluate functions offered by outside statistical packages as pertains to extreme value theory</a:t>
            </a:r>
          </a:p>
          <a:p>
            <a:pPr marL="445770" indent="-285750"/>
            <a:r>
              <a:rPr lang="en-US" dirty="0" smtClean="0"/>
              <a:t>Develop new code to connect array structure to statistics offered by SciPy and/or through an outside statistical package</a:t>
            </a:r>
          </a:p>
          <a:p>
            <a:pPr marL="445770" indent="-285750"/>
            <a:r>
              <a:rPr lang="en-US" dirty="0" smtClean="0"/>
              <a:t>Produce sample output and compare to results derived by colleague’s process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7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Summer 2014</a:t>
            </a:r>
          </a:p>
          <a:p>
            <a:pPr lvl="1"/>
            <a:r>
              <a:rPr lang="en-US" dirty="0" smtClean="0"/>
              <a:t>Research</a:t>
            </a:r>
          </a:p>
          <a:p>
            <a:pPr lvl="2"/>
            <a:r>
              <a:rPr lang="en-US" dirty="0" smtClean="0"/>
              <a:t>Evaluate current code</a:t>
            </a:r>
          </a:p>
          <a:p>
            <a:pPr lvl="2"/>
            <a:r>
              <a:rPr lang="en-US" dirty="0" smtClean="0"/>
              <a:t>Investigate SciPy and utilization of NumPy arrays</a:t>
            </a:r>
          </a:p>
          <a:p>
            <a:pPr lvl="2"/>
            <a:r>
              <a:rPr lang="en-US" dirty="0" smtClean="0"/>
              <a:t>Investigate outside statistical packages</a:t>
            </a:r>
          </a:p>
          <a:p>
            <a:pPr lvl="2"/>
            <a:r>
              <a:rPr lang="en-US" dirty="0" smtClean="0"/>
              <a:t>Determine connection between Python and statistical packages</a:t>
            </a:r>
          </a:p>
          <a:p>
            <a:pPr lvl="1"/>
            <a:r>
              <a:rPr lang="en-US" dirty="0" smtClean="0"/>
              <a:t>Code Changes</a:t>
            </a:r>
          </a:p>
          <a:p>
            <a:r>
              <a:rPr lang="en-US" dirty="0" smtClean="0"/>
              <a:t>Fall 2014</a:t>
            </a:r>
          </a:p>
          <a:p>
            <a:pPr lvl="1"/>
            <a:r>
              <a:rPr lang="en-US" dirty="0" smtClean="0"/>
              <a:t>Code improvements</a:t>
            </a:r>
          </a:p>
          <a:p>
            <a:pPr lvl="1"/>
            <a:r>
              <a:rPr lang="en-US" dirty="0" smtClean="0"/>
              <a:t>Complete report</a:t>
            </a:r>
          </a:p>
          <a:p>
            <a:r>
              <a:rPr lang="en-US" dirty="0" smtClean="0"/>
              <a:t>Late Fall 2014/ Spring 2015</a:t>
            </a:r>
          </a:p>
          <a:p>
            <a:pPr lvl="1"/>
            <a:r>
              <a:rPr lang="en-US" dirty="0" smtClean="0"/>
              <a:t>American Geophysical Union Conference?</a:t>
            </a:r>
          </a:p>
          <a:p>
            <a:pPr lvl="1"/>
            <a:r>
              <a:rPr lang="en-US" dirty="0" smtClean="0"/>
              <a:t>American Association of Geographers Conference?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1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dirty="0" smtClean="0"/>
              <a:t>Future Adaptations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342900"/>
            <a:r>
              <a:rPr lang="en-US" dirty="0" smtClean="0"/>
              <a:t>Utilizing Extreme Value Theory for other hazards</a:t>
            </a:r>
          </a:p>
          <a:p>
            <a:pPr marL="800100" lvl="1" indent="-342900"/>
            <a:r>
              <a:rPr lang="en-US" dirty="0" smtClean="0"/>
              <a:t>Flood modeling</a:t>
            </a:r>
          </a:p>
          <a:p>
            <a:pPr marL="800100" lvl="1" indent="-342900"/>
            <a:r>
              <a:rPr lang="en-US" dirty="0" smtClean="0"/>
              <a:t>Wind events</a:t>
            </a:r>
          </a:p>
          <a:p>
            <a:pPr marL="800100" lvl="1" indent="-342900"/>
            <a:r>
              <a:rPr lang="en-US" dirty="0" smtClean="0"/>
              <a:t>Earthquakes</a:t>
            </a:r>
          </a:p>
          <a:p>
            <a:pPr marL="502920" indent="-342900"/>
            <a:r>
              <a:rPr lang="en-US" dirty="0" smtClean="0"/>
              <a:t>Additional statistical analysis beyond Extreme Value Theory</a:t>
            </a:r>
          </a:p>
          <a:p>
            <a:pPr marL="800100" lvl="1" indent="-342900"/>
            <a:r>
              <a:rPr lang="en-US" dirty="0" smtClean="0"/>
              <a:t>Ability to move from ArcGIS to outside statistical package</a:t>
            </a:r>
          </a:p>
          <a:p>
            <a:pPr marL="800100" lvl="1" indent="-342900"/>
            <a:r>
              <a:rPr lang="en-US" dirty="0" smtClean="0"/>
              <a:t>Utilization of SciPy to improve code performance by tapping into multi-dimensional arrays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indent="-342900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7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0020" indent="0" algn="ctr">
              <a:buNone/>
            </a:pPr>
            <a:endParaRPr lang="en-US" dirty="0" smtClean="0"/>
          </a:p>
          <a:p>
            <a:pPr marL="160020" indent="0" algn="ctr">
              <a:buNone/>
            </a:pPr>
            <a:endParaRPr lang="en-US" dirty="0"/>
          </a:p>
          <a:p>
            <a:pPr marL="160020" indent="0" algn="ctr">
              <a:buNone/>
            </a:pPr>
            <a:r>
              <a:rPr lang="en-US" sz="3200" dirty="0" smtClean="0"/>
              <a:t>Dr. Patrick Kennelly - Advisor</a:t>
            </a:r>
          </a:p>
          <a:p>
            <a:pPr marL="160020" indent="0" algn="ctr">
              <a:buNone/>
            </a:pPr>
            <a:endParaRPr lang="en-US" sz="3200" dirty="0" smtClean="0"/>
          </a:p>
          <a:p>
            <a:pPr marL="160020" indent="0" algn="ctr">
              <a:buNone/>
            </a:pPr>
            <a:r>
              <a:rPr lang="en-US" sz="3200" dirty="0" smtClean="0"/>
              <a:t>Dr. </a:t>
            </a:r>
            <a:r>
              <a:rPr lang="en-US" sz="3200" dirty="0" err="1" smtClean="0"/>
              <a:t>Shangyao</a:t>
            </a:r>
            <a:r>
              <a:rPr lang="en-US" sz="3200" dirty="0" smtClean="0"/>
              <a:t> </a:t>
            </a:r>
            <a:r>
              <a:rPr lang="en-US" sz="3200" dirty="0" err="1" smtClean="0"/>
              <a:t>Nong</a:t>
            </a:r>
            <a:r>
              <a:rPr lang="en-US" sz="3200" dirty="0" smtClean="0"/>
              <a:t> - Colleague</a:t>
            </a:r>
          </a:p>
          <a:p>
            <a:pPr marL="160020" indent="0" algn="ctr">
              <a:buNone/>
            </a:pPr>
            <a:endParaRPr lang="en-US" sz="3200" dirty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indent="-342900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 descr="FMGlobal_229-11(R)_300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4800600"/>
            <a:ext cx="1961855" cy="137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5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2011 Lower Mississippi River Flooding</a:t>
            </a:r>
          </a:p>
          <a:p>
            <a:pPr lvl="1"/>
            <a:r>
              <a:rPr lang="en-US" dirty="0" smtClean="0"/>
              <a:t>Arkansas, Illinois, Kentucky, Louisiana, Mississippi, Missouri, and Tennessee</a:t>
            </a:r>
          </a:p>
          <a:p>
            <a:pPr lvl="1"/>
            <a:r>
              <a:rPr lang="en-US" dirty="0" smtClean="0"/>
              <a:t>21,000 homes and businesses impacted</a:t>
            </a:r>
          </a:p>
          <a:p>
            <a:pPr lvl="1"/>
            <a:r>
              <a:rPr lang="en-US" dirty="0" smtClean="0"/>
              <a:t>Damaged many levee systems</a:t>
            </a:r>
          </a:p>
          <a:p>
            <a:pPr lvl="1"/>
            <a:r>
              <a:rPr lang="en-US" dirty="0" smtClean="0"/>
              <a:t>~ $3 Billion in damages</a:t>
            </a:r>
            <a:endParaRPr lang="en-US" dirty="0"/>
          </a:p>
          <a:p>
            <a:r>
              <a:rPr lang="en-US" dirty="0" smtClean="0"/>
              <a:t>2011 Virginia Earthquake</a:t>
            </a:r>
          </a:p>
          <a:p>
            <a:pPr lvl="1"/>
            <a:r>
              <a:rPr lang="en-US" dirty="0" smtClean="0"/>
              <a:t>5.8 Magnitude</a:t>
            </a:r>
          </a:p>
          <a:p>
            <a:pPr lvl="1"/>
            <a:r>
              <a:rPr lang="en-US" dirty="0" smtClean="0"/>
              <a:t>Felt across the East Coast</a:t>
            </a:r>
          </a:p>
          <a:p>
            <a:pPr lvl="1"/>
            <a:r>
              <a:rPr lang="en-US" dirty="0" smtClean="0"/>
              <a:t>Largest east of the Rockies since 1897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2012 </a:t>
            </a:r>
            <a:r>
              <a:rPr lang="en-US" dirty="0"/>
              <a:t>Superstorm Sandy</a:t>
            </a:r>
          </a:p>
          <a:p>
            <a:pPr lvl="1"/>
            <a:r>
              <a:rPr lang="en-US" dirty="0"/>
              <a:t>Westward “Right-turn” </a:t>
            </a:r>
            <a:r>
              <a:rPr lang="en-US" dirty="0" smtClean="0"/>
              <a:t>path</a:t>
            </a:r>
          </a:p>
          <a:p>
            <a:pPr lvl="1"/>
            <a:r>
              <a:rPr lang="en-US" dirty="0" smtClean="0"/>
              <a:t>Lowest barometric pressure ever recorded for an Atlantic storm to make landfall north of Cape Hatteras, NC (940mb)</a:t>
            </a:r>
            <a:endParaRPr lang="en-US" dirty="0"/>
          </a:p>
          <a:p>
            <a:pPr lvl="1"/>
            <a:r>
              <a:rPr lang="en-US" dirty="0"/>
              <a:t>Extreme storm </a:t>
            </a:r>
            <a:r>
              <a:rPr lang="en-US" dirty="0" smtClean="0"/>
              <a:t>surge</a:t>
            </a:r>
          </a:p>
          <a:p>
            <a:pPr lvl="2"/>
            <a:r>
              <a:rPr lang="en-US" dirty="0" smtClean="0"/>
              <a:t>13.88 feet at Battery Park in NYC</a:t>
            </a:r>
          </a:p>
          <a:p>
            <a:pPr lvl="2"/>
            <a:r>
              <a:rPr lang="en-US" dirty="0" smtClean="0"/>
              <a:t>32.5 foot wave measured by buoy in New York Harbor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USfloodmap8May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9073" y="76200"/>
            <a:ext cx="2692927" cy="2043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VA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1785" y="2286000"/>
            <a:ext cx="2367815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andytra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0057" y="4876800"/>
            <a:ext cx="1957143" cy="1852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noa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6400800"/>
            <a:ext cx="352381" cy="3333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1400" dirty="0" smtClean="0"/>
              <a:t>AIR Worldwide. “Alert Worldwide: Mississippi River Flooding.” Last modified May 13, 2011</a:t>
            </a:r>
            <a:r>
              <a:rPr lang="en-US" sz="1400" dirty="0"/>
              <a:t>. </a:t>
            </a:r>
            <a:r>
              <a:rPr lang="en-US" sz="1400" dirty="0" smtClean="0"/>
              <a:t>                                                                                                                           http</a:t>
            </a:r>
            <a:r>
              <a:rPr lang="en-US" sz="1400" dirty="0"/>
              <a:t>://</a:t>
            </a:r>
            <a:r>
              <a:rPr lang="en-US" sz="1400" dirty="0" smtClean="0"/>
              <a:t>alert.air-worldwide.com/EventSummary.aspx?e=554&amp;tp=54&amp;c=1. </a:t>
            </a:r>
          </a:p>
          <a:p>
            <a:r>
              <a:rPr lang="en-US" sz="1400" dirty="0" smtClean="0"/>
              <a:t>Albrecht</a:t>
            </a:r>
            <a:r>
              <a:rPr lang="en-US" sz="1400" dirty="0"/>
              <a:t>, </a:t>
            </a:r>
            <a:r>
              <a:rPr lang="en-US" sz="1400" dirty="0" err="1"/>
              <a:t>Jochen</a:t>
            </a:r>
            <a:r>
              <a:rPr lang="en-US" sz="1400" dirty="0"/>
              <a:t>. </a:t>
            </a:r>
            <a:r>
              <a:rPr lang="en-US" sz="1400" i="1" dirty="0"/>
              <a:t>Key Concepts and Techniques in GIS.</a:t>
            </a:r>
            <a:r>
              <a:rPr lang="en-US" sz="1400" dirty="0"/>
              <a:t> London: SAGE Publications Ltd., 2007.</a:t>
            </a:r>
          </a:p>
          <a:p>
            <a:r>
              <a:rPr lang="en-US" sz="1400" dirty="0"/>
              <a:t>Chang, Kang-</a:t>
            </a:r>
            <a:r>
              <a:rPr lang="en-US" sz="1400" dirty="0" err="1"/>
              <a:t>Tsung</a:t>
            </a:r>
            <a:r>
              <a:rPr lang="en-US" sz="1400" dirty="0"/>
              <a:t>. </a:t>
            </a:r>
            <a:r>
              <a:rPr lang="en-US" sz="1400" i="1" dirty="0"/>
              <a:t>Introduction to Geographic Information Systems.</a:t>
            </a:r>
            <a:r>
              <a:rPr lang="en-US" sz="1400" dirty="0"/>
              <a:t> Texas: </a:t>
            </a:r>
            <a:r>
              <a:rPr lang="en-US" sz="1400" dirty="0" smtClean="0"/>
              <a:t>McGraw-Hill</a:t>
            </a:r>
            <a:r>
              <a:rPr lang="en-US" sz="1400" dirty="0"/>
              <a:t>, 2003.</a:t>
            </a:r>
          </a:p>
          <a:p>
            <a:r>
              <a:rPr lang="en-US" sz="1400" dirty="0"/>
              <a:t>Coles, Stuart. </a:t>
            </a:r>
            <a:r>
              <a:rPr lang="en-US" sz="1400" i="1" dirty="0"/>
              <a:t>An Introduction to Statistical Modeling of Extreme Values</a:t>
            </a:r>
            <a:r>
              <a:rPr lang="en-US" sz="1400" dirty="0"/>
              <a:t>. London: Springer-</a:t>
            </a:r>
            <a:r>
              <a:rPr lang="en-US" sz="1400" dirty="0" err="1"/>
              <a:t>Verlag</a:t>
            </a:r>
            <a:r>
              <a:rPr lang="en-US" sz="1400" dirty="0"/>
              <a:t>, </a:t>
            </a:r>
            <a:r>
              <a:rPr lang="en-US" sz="1400" dirty="0" smtClean="0"/>
              <a:t>2001</a:t>
            </a:r>
            <a:r>
              <a:rPr lang="en-US" sz="1400" dirty="0"/>
              <a:t>.</a:t>
            </a:r>
          </a:p>
          <a:p>
            <a:r>
              <a:rPr lang="en-US" sz="1400" dirty="0"/>
              <a:t>Chapman, Martin. “The August 23, 2011 Earthquake in the Central Virginia Seismic Zone.” </a:t>
            </a:r>
            <a:r>
              <a:rPr lang="en-US" sz="1400" dirty="0" smtClean="0"/>
              <a:t>Presentation </a:t>
            </a:r>
            <a:r>
              <a:rPr lang="en-US" sz="1400" dirty="0"/>
              <a:t>at the USGS National Seismic Hazard Mapping Workshop, Memphis, </a:t>
            </a:r>
            <a:r>
              <a:rPr lang="en-US" sz="1400" dirty="0" smtClean="0"/>
              <a:t>Tennessee</a:t>
            </a:r>
            <a:r>
              <a:rPr lang="en-US" sz="1400" dirty="0"/>
              <a:t>, February 22-23, 2012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Hall, T. M., and A. H. </a:t>
            </a:r>
            <a:r>
              <a:rPr lang="en-US" sz="1400" dirty="0" err="1" smtClean="0"/>
              <a:t>Sobel</a:t>
            </a:r>
            <a:r>
              <a:rPr lang="en-US" sz="1400" dirty="0" smtClean="0"/>
              <a:t>. “On </a:t>
            </a:r>
            <a:r>
              <a:rPr lang="en-US" sz="1400" dirty="0"/>
              <a:t>the impact angle of Hurricane Sandy's New Jersey </a:t>
            </a:r>
            <a:r>
              <a:rPr lang="en-US" sz="1400" dirty="0" smtClean="0"/>
              <a:t>landfall” </a:t>
            </a:r>
            <a:r>
              <a:rPr lang="en-US" sz="1400" i="1" dirty="0" smtClean="0"/>
              <a:t>Geophysical Research Letters</a:t>
            </a:r>
            <a:r>
              <a:rPr lang="en-US" sz="1400" dirty="0" smtClean="0"/>
              <a:t>. May 28, 2013: 2312–2315.</a:t>
            </a:r>
            <a:endParaRPr lang="en-US" sz="1400" dirty="0"/>
          </a:p>
          <a:p>
            <a:r>
              <a:rPr lang="en-US" sz="1400" dirty="0"/>
              <a:t>Lin, N., K. A. </a:t>
            </a:r>
            <a:r>
              <a:rPr lang="en-US" sz="1400" dirty="0" err="1"/>
              <a:t>Emauel</a:t>
            </a:r>
            <a:r>
              <a:rPr lang="en-US" sz="1400" dirty="0"/>
              <a:t>, J. A. Smith, and E. </a:t>
            </a:r>
            <a:r>
              <a:rPr lang="en-US" sz="1400" dirty="0" err="1"/>
              <a:t>Vanmarcke</a:t>
            </a:r>
            <a:r>
              <a:rPr lang="en-US" sz="1400" dirty="0"/>
              <a:t>. “Risk </a:t>
            </a:r>
            <a:r>
              <a:rPr lang="en-US" sz="1400" dirty="0" err="1"/>
              <a:t>Assessement</a:t>
            </a:r>
            <a:r>
              <a:rPr lang="en-US" sz="1400" dirty="0"/>
              <a:t> of </a:t>
            </a:r>
            <a:r>
              <a:rPr lang="en-US" sz="1400" dirty="0" err="1"/>
              <a:t>Hurricance</a:t>
            </a:r>
            <a:r>
              <a:rPr lang="en-US" sz="1400" dirty="0"/>
              <a:t> Storm Surge </a:t>
            </a:r>
            <a:r>
              <a:rPr lang="en-US" sz="1400" dirty="0" smtClean="0"/>
              <a:t>for </a:t>
            </a:r>
            <a:r>
              <a:rPr lang="en-US" sz="1400" dirty="0"/>
              <a:t>New York City.” </a:t>
            </a:r>
            <a:r>
              <a:rPr lang="en-US" sz="1400" i="1" dirty="0"/>
              <a:t>Journal of Geophysical Research</a:t>
            </a:r>
            <a:r>
              <a:rPr lang="en-US" sz="1400" dirty="0"/>
              <a:t>. September 25, 2010.</a:t>
            </a:r>
          </a:p>
          <a:p>
            <a:r>
              <a:rPr lang="en-US" sz="1400" dirty="0" err="1"/>
              <a:t>Nong</a:t>
            </a:r>
            <a:r>
              <a:rPr lang="en-US" sz="1400" dirty="0"/>
              <a:t>, </a:t>
            </a:r>
            <a:r>
              <a:rPr lang="en-US" sz="1400" dirty="0" err="1"/>
              <a:t>Shangyao</a:t>
            </a:r>
            <a:r>
              <a:rPr lang="en-US" sz="1400" dirty="0"/>
              <a:t>, Jeffrey McCollum, Liming Xu, Michael </a:t>
            </a:r>
            <a:r>
              <a:rPr lang="en-US" sz="1400" dirty="0" err="1"/>
              <a:t>Scheffler</a:t>
            </a:r>
            <a:r>
              <a:rPr lang="en-US" sz="1400" dirty="0"/>
              <a:t>, and </a:t>
            </a:r>
            <a:r>
              <a:rPr lang="en-US" sz="1400" dirty="0" err="1"/>
              <a:t>Hosam</a:t>
            </a:r>
            <a:r>
              <a:rPr lang="en-US" sz="1400" dirty="0"/>
              <a:t> Ali. “Probabilistic </a:t>
            </a:r>
            <a:r>
              <a:rPr lang="en-US" sz="1400" dirty="0" smtClean="0"/>
              <a:t>Storm </a:t>
            </a:r>
            <a:r>
              <a:rPr lang="en-US" sz="1400" dirty="0"/>
              <a:t>Surge Heights for the US Using Full Stochastic Events.” Paper presented at the AMS </a:t>
            </a:r>
            <a:r>
              <a:rPr lang="en-US" sz="1400" dirty="0" smtClean="0"/>
              <a:t>29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</a:t>
            </a:r>
            <a:r>
              <a:rPr lang="en-US" sz="1400" dirty="0"/>
              <a:t>Conference on Hurricanes and Tropical Meteorology, Tucson, Arizona, May 10-14, 2010.</a:t>
            </a:r>
          </a:p>
          <a:p>
            <a:r>
              <a:rPr lang="en-US" sz="1400" dirty="0"/>
              <a:t>O’Sullivan, David, and David J. Unwin. </a:t>
            </a:r>
            <a:r>
              <a:rPr lang="en-US" sz="1400" i="1" dirty="0"/>
              <a:t>Geographic Information Analysis.</a:t>
            </a:r>
            <a:r>
              <a:rPr lang="en-US" sz="1400" dirty="0"/>
              <a:t> New York: Wiley, 2010.</a:t>
            </a:r>
          </a:p>
          <a:p>
            <a:r>
              <a:rPr lang="en-US" sz="1400" dirty="0"/>
              <a:t>Sweet, William, Chris </a:t>
            </a:r>
            <a:r>
              <a:rPr lang="en-US" sz="1400" dirty="0" err="1"/>
              <a:t>Zervas</a:t>
            </a:r>
            <a:r>
              <a:rPr lang="en-US" sz="1400" dirty="0"/>
              <a:t>, Stephen Gill and Joseph Park. “Hurricane Sandy Inundation Probabilities </a:t>
            </a:r>
            <a:r>
              <a:rPr lang="en-US" sz="1400" dirty="0" smtClean="0"/>
              <a:t>Today </a:t>
            </a:r>
            <a:r>
              <a:rPr lang="en-US" sz="1400" dirty="0"/>
              <a:t>and Tomorrow.”  </a:t>
            </a:r>
            <a:r>
              <a:rPr lang="en-US" sz="1400" i="1" dirty="0"/>
              <a:t> Bulletin of the American Meteorological Society.  </a:t>
            </a:r>
            <a:r>
              <a:rPr lang="en-US" sz="1400" dirty="0"/>
              <a:t>September 2013: 517-20.</a:t>
            </a:r>
          </a:p>
          <a:p>
            <a:r>
              <a:rPr lang="en-US" sz="1400" dirty="0" err="1"/>
              <a:t>Tonini</a:t>
            </a:r>
            <a:r>
              <a:rPr lang="en-US" sz="1400" dirty="0"/>
              <a:t>, Francesco. “Drought Risk Assessment – A Customized Toolbox.” Presentation at the ESRI International User Conference, San Diego, California, July 8-12, 2013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Walton, Todd L.  “Distributions for Storm Surge Extremes.” </a:t>
            </a:r>
            <a:r>
              <a:rPr lang="en-US" sz="1400" i="1" dirty="0" smtClean="0"/>
              <a:t>Ocean Engineering.</a:t>
            </a:r>
            <a:r>
              <a:rPr lang="en-US" sz="1400" dirty="0" smtClean="0"/>
              <a:t> December 2000: 1279-1293.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3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Return periods or recurrence intervals</a:t>
            </a:r>
          </a:p>
          <a:p>
            <a:pPr lvl="1"/>
            <a:r>
              <a:rPr lang="en-US" dirty="0" smtClean="0"/>
              <a:t>The % chance of exceeding a certain threshold over 1 year</a:t>
            </a:r>
          </a:p>
          <a:p>
            <a:pPr lvl="2"/>
            <a:r>
              <a:rPr lang="en-US" dirty="0" smtClean="0"/>
              <a:t>100-yr flood </a:t>
            </a:r>
            <a:r>
              <a:rPr lang="en-US" dirty="0"/>
              <a:t>e</a:t>
            </a:r>
            <a:r>
              <a:rPr lang="en-US" dirty="0" smtClean="0"/>
              <a:t>vent is a 1 in 100 chance or 1% chance over 1 year</a:t>
            </a:r>
          </a:p>
          <a:p>
            <a:pPr lvl="2"/>
            <a:r>
              <a:rPr lang="en-US" dirty="0" smtClean="0"/>
              <a:t>500-yr magnitude earthquake is a 1 in 500 chance or 0.2% chance over 1 year</a:t>
            </a:r>
          </a:p>
          <a:p>
            <a:pPr lvl="2"/>
            <a:r>
              <a:rPr lang="en-US" dirty="0" smtClean="0"/>
              <a:t>1000-yr storm surge flooding refers to 1 in 1000 chance or 0.1% chance over 1 year</a:t>
            </a:r>
          </a:p>
          <a:p>
            <a:pPr lvl="1"/>
            <a:r>
              <a:rPr lang="en-US" dirty="0" smtClean="0"/>
              <a:t>How are these numbers used?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Insurance companies and public entities use return periods to understand the risk and prepare for catastrophic extremes</a:t>
            </a:r>
          </a:p>
          <a:p>
            <a:pPr lvl="2"/>
            <a:r>
              <a:rPr lang="en-US" dirty="0" smtClean="0"/>
              <a:t>Policies and pricing can be set based on the chance of events with respect to a geographic region</a:t>
            </a:r>
          </a:p>
          <a:p>
            <a:pPr lvl="2"/>
            <a:r>
              <a:rPr lang="en-US" dirty="0" smtClean="0"/>
              <a:t>Catastrophe models simulate events and can produce return periods based on historical and simulated results</a:t>
            </a:r>
          </a:p>
          <a:p>
            <a:pPr lvl="2"/>
            <a:r>
              <a:rPr lang="en-US" dirty="0" smtClean="0"/>
              <a:t>Protection structures are built to heights based on values of a particular return period</a:t>
            </a:r>
          </a:p>
          <a:p>
            <a:pPr lvl="2"/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how rare were these events?</a:t>
            </a:r>
          </a:p>
          <a:p>
            <a:pPr lvl="1"/>
            <a:r>
              <a:rPr lang="en-US" dirty="0" smtClean="0"/>
              <a:t>2011 </a:t>
            </a:r>
            <a:r>
              <a:rPr lang="en-US" dirty="0"/>
              <a:t>Lower Mississippi River Flooding</a:t>
            </a:r>
          </a:p>
          <a:p>
            <a:pPr lvl="2"/>
            <a:r>
              <a:rPr lang="en-US" dirty="0"/>
              <a:t>~75-200-yr </a:t>
            </a:r>
            <a:r>
              <a:rPr lang="en-US" dirty="0" smtClean="0"/>
              <a:t>event  (AIR Worldwide, 2011)</a:t>
            </a:r>
          </a:p>
          <a:p>
            <a:pPr lvl="1"/>
            <a:r>
              <a:rPr lang="en-US" dirty="0" smtClean="0"/>
              <a:t>2011 Virginia Earthquake</a:t>
            </a:r>
          </a:p>
          <a:p>
            <a:pPr lvl="2"/>
            <a:r>
              <a:rPr lang="en-US" dirty="0"/>
              <a:t>1000-1300-yr event  (Chapman, 2012</a:t>
            </a:r>
            <a:r>
              <a:rPr lang="en-US" dirty="0" smtClean="0"/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2012 </a:t>
            </a:r>
            <a:r>
              <a:rPr lang="en-US" dirty="0"/>
              <a:t>Superstorm Sandy</a:t>
            </a:r>
          </a:p>
          <a:p>
            <a:pPr lvl="2"/>
            <a:r>
              <a:rPr lang="en-US" dirty="0"/>
              <a:t>Westward “Right-turn” </a:t>
            </a:r>
            <a:r>
              <a:rPr lang="en-US" dirty="0" smtClean="0"/>
              <a:t>path (Hall, 2013)</a:t>
            </a:r>
          </a:p>
          <a:p>
            <a:pPr lvl="3"/>
            <a:r>
              <a:rPr lang="en-US" dirty="0" smtClean="0"/>
              <a:t> 700-yr event</a:t>
            </a:r>
            <a:endParaRPr lang="en-US" dirty="0"/>
          </a:p>
          <a:p>
            <a:pPr lvl="2"/>
            <a:r>
              <a:rPr lang="en-US" dirty="0"/>
              <a:t>Extreme storm surge (Sweet, 2013</a:t>
            </a:r>
            <a:r>
              <a:rPr lang="en-US" dirty="0" smtClean="0"/>
              <a:t>)</a:t>
            </a:r>
            <a:endParaRPr lang="en-US" dirty="0"/>
          </a:p>
          <a:p>
            <a:pPr lvl="3"/>
            <a:r>
              <a:rPr lang="en-US" dirty="0"/>
              <a:t>~300-yr Sandy Hook, </a:t>
            </a:r>
            <a:r>
              <a:rPr lang="en-US" dirty="0" smtClean="0"/>
              <a:t>NJ</a:t>
            </a:r>
          </a:p>
          <a:p>
            <a:pPr lvl="3"/>
            <a:r>
              <a:rPr lang="en-US" dirty="0" smtClean="0"/>
              <a:t>~1500-yr The Battery, Lower Manhattan 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hazard analysis is typically best implemented using gridded data</a:t>
            </a:r>
          </a:p>
          <a:p>
            <a:pPr lvl="1"/>
            <a:r>
              <a:rPr lang="en-US" dirty="0" smtClean="0"/>
              <a:t>Data is usually natively in a raster format</a:t>
            </a:r>
          </a:p>
          <a:p>
            <a:pPr lvl="1"/>
            <a:r>
              <a:rPr lang="en-US" dirty="0" smtClean="0"/>
              <a:t>Uniform point data can be easily converted to grid data</a:t>
            </a:r>
          </a:p>
          <a:p>
            <a:pPr lvl="1"/>
            <a:r>
              <a:rPr lang="en-US" dirty="0" smtClean="0"/>
              <a:t>Point data can be interpolated to a grid</a:t>
            </a:r>
          </a:p>
          <a:p>
            <a:pPr lvl="1"/>
            <a:r>
              <a:rPr lang="en-US" dirty="0" smtClean="0"/>
              <a:t>Many overlay functions are simple to perform using raster data</a:t>
            </a:r>
          </a:p>
          <a:p>
            <a:r>
              <a:rPr lang="en-US" dirty="0"/>
              <a:t>Utilizing Map </a:t>
            </a:r>
            <a:r>
              <a:rPr lang="en-US" dirty="0" smtClean="0"/>
              <a:t>Algebra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Concept is very similar to mathematical algebra</a:t>
            </a:r>
          </a:p>
          <a:p>
            <a:pPr lvl="1"/>
            <a:r>
              <a:rPr lang="en-US" dirty="0"/>
              <a:t>Operators and functions can be applied to grid values to produce new values (raster grids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Performed on individual or collection of rasters</a:t>
            </a:r>
            <a:endParaRPr lang="en-US" dirty="0"/>
          </a:p>
          <a:p>
            <a:endParaRPr lang="en-US" dirty="0" smtClean="0"/>
          </a:p>
          <a:p>
            <a:pPr marL="77724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6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58" y="304800"/>
            <a:ext cx="7620000" cy="1143000"/>
          </a:xfrm>
        </p:spPr>
        <p:txBody>
          <a:bodyPr/>
          <a:lstStyle/>
          <a:p>
            <a:r>
              <a:rPr lang="en-US" dirty="0" smtClean="0"/>
              <a:t>Background: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raster analysis</a:t>
            </a:r>
            <a:endParaRPr lang="en-US" dirty="0"/>
          </a:p>
          <a:p>
            <a:pPr lvl="1"/>
            <a:r>
              <a:rPr lang="en-US" dirty="0" smtClean="0"/>
              <a:t>Local – works on a cell by cell basis</a:t>
            </a:r>
            <a:endParaRPr lang="en-US" dirty="0"/>
          </a:p>
          <a:p>
            <a:pPr lvl="1"/>
            <a:r>
              <a:rPr lang="en-US" dirty="0" smtClean="0"/>
              <a:t>Focal (neighborhood) – uses surrounding cells </a:t>
            </a:r>
          </a:p>
          <a:p>
            <a:pPr lvl="1"/>
            <a:r>
              <a:rPr lang="en-US" dirty="0" smtClean="0"/>
              <a:t>Zonal – uses defined zone input layer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3276600"/>
            <a:ext cx="5202441" cy="3081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52578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6400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400" dirty="0" smtClean="0"/>
              <a:t>(Albrecht, 2007, p. 57)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87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Gulf and East Coast storm surge dataset development</a:t>
            </a:r>
          </a:p>
          <a:p>
            <a:pPr lvl="1"/>
            <a:r>
              <a:rPr lang="en-US" dirty="0" smtClean="0"/>
              <a:t>Goal of project to create two raster datasets representing 100-yr and 500-yr storm surge flood elevations</a:t>
            </a:r>
          </a:p>
          <a:p>
            <a:pPr lvl="1"/>
            <a:r>
              <a:rPr lang="en-US" dirty="0" smtClean="0"/>
              <a:t>Current process involves simulating thousands of synthetic storm surge events across the project area utilizing SLOSH (Sea, Lake, and Overland Surges from Hurricanes) model data</a:t>
            </a:r>
          </a:p>
          <a:p>
            <a:pPr lvl="1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Based on results derived from the SLOSH model, a series of interpolations were performed at both the SLOSH basin level as well as the event level</a:t>
            </a:r>
          </a:p>
          <a:p>
            <a:pPr lvl="1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Final result for each event consists of several rasters representing two iterations of interpolations along with their respective variance</a:t>
            </a:r>
          </a:p>
          <a:p>
            <a:pPr lvl="1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All results tied to a project-wide raster with unique cell IDs</a:t>
            </a:r>
          </a:p>
          <a:p>
            <a:pPr marL="41148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87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Project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5060" y="1295400"/>
            <a:ext cx="6112196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00" y="611441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SLOSH Basin Coverage (NOAA)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B932-6EC0-45AF-8E9E-1D8935513E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1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4800</TotalTime>
  <Words>2071</Words>
  <Application>Microsoft Office PowerPoint</Application>
  <PresentationFormat>On-screen Show (4:3)</PresentationFormat>
  <Paragraphs>344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Adjacency</vt:lpstr>
      <vt:lpstr>Applying Statistical Analysis on Geospatial Natural Hazard Raster Data</vt:lpstr>
      <vt:lpstr>Presentation Overview</vt:lpstr>
      <vt:lpstr>Background: General</vt:lpstr>
      <vt:lpstr>Background: General</vt:lpstr>
      <vt:lpstr>Background: General</vt:lpstr>
      <vt:lpstr>Background: Data</vt:lpstr>
      <vt:lpstr>Background: Data</vt:lpstr>
      <vt:lpstr>Background: Project</vt:lpstr>
      <vt:lpstr>Background: Project</vt:lpstr>
      <vt:lpstr>Background: Project</vt:lpstr>
      <vt:lpstr>Background: Project</vt:lpstr>
      <vt:lpstr>Background: Project</vt:lpstr>
      <vt:lpstr>Background: Project</vt:lpstr>
      <vt:lpstr>Background: Project</vt:lpstr>
      <vt:lpstr>Background: Project</vt:lpstr>
      <vt:lpstr>Background: Statistics</vt:lpstr>
      <vt:lpstr>Background: Statistics</vt:lpstr>
      <vt:lpstr>Background: Statistics</vt:lpstr>
      <vt:lpstr>What has already been done?</vt:lpstr>
      <vt:lpstr>What has already been done?</vt:lpstr>
      <vt:lpstr>Objective</vt:lpstr>
      <vt:lpstr>Methodology</vt:lpstr>
      <vt:lpstr>Methodology</vt:lpstr>
      <vt:lpstr>Methodology</vt:lpstr>
      <vt:lpstr>Methodology</vt:lpstr>
      <vt:lpstr>Methodology</vt:lpstr>
      <vt:lpstr>Timeline</vt:lpstr>
      <vt:lpstr>Future Adaptations </vt:lpstr>
      <vt:lpstr>Acknowledgements</vt:lpstr>
      <vt:lpstr>Sources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TBD</dc:title>
  <dc:creator>Jason Catelli</dc:creator>
  <cp:lastModifiedBy>exf107</cp:lastModifiedBy>
  <cp:revision>194</cp:revision>
  <dcterms:created xsi:type="dcterms:W3CDTF">2014-02-27T01:39:42Z</dcterms:created>
  <dcterms:modified xsi:type="dcterms:W3CDTF">2014-05-08T16:12:52Z</dcterms:modified>
</cp:coreProperties>
</file>