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66" r:id="rId4"/>
    <p:sldId id="259" r:id="rId5"/>
    <p:sldId id="258" r:id="rId6"/>
    <p:sldId id="260" r:id="rId7"/>
    <p:sldId id="269" r:id="rId8"/>
    <p:sldId id="270" r:id="rId9"/>
    <p:sldId id="268" r:id="rId10"/>
    <p:sldId id="272" r:id="rId11"/>
    <p:sldId id="263" r:id="rId12"/>
    <p:sldId id="264" r:id="rId13"/>
    <p:sldId id="261" r:id="rId14"/>
    <p:sldId id="290" r:id="rId15"/>
    <p:sldId id="289" r:id="rId16"/>
    <p:sldId id="288" r:id="rId17"/>
    <p:sldId id="279" r:id="rId18"/>
    <p:sldId id="294" r:id="rId19"/>
    <p:sldId id="295" r:id="rId20"/>
    <p:sldId id="284" r:id="rId21"/>
    <p:sldId id="265" r:id="rId22"/>
    <p:sldId id="292" r:id="rId23"/>
    <p:sldId id="297" r:id="rId24"/>
    <p:sldId id="298" r:id="rId25"/>
    <p:sldId id="282" r:id="rId26"/>
    <p:sldId id="280" r:id="rId27"/>
    <p:sldId id="281" r:id="rId28"/>
    <p:sldId id="285" r:id="rId29"/>
    <p:sldId id="286" r:id="rId30"/>
    <p:sldId id="287" r:id="rId31"/>
    <p:sldId id="299" r:id="rId32"/>
    <p:sldId id="293" r:id="rId33"/>
    <p:sldId id="296" r:id="rId34"/>
    <p:sldId id="291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6A711-27D0-44AA-B629-BC7DB344047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70F90-CB77-45B4-B98B-89C7B6B9C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0F90-CB77-45B4-B98B-89C7B6B9C8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0F90-CB77-45B4-B98B-89C7B6B9C8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2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Analyze and document the current operations and processes of the Public Works Department that are related to road asset management</a:t>
            </a:r>
          </a:p>
          <a:p>
            <a:pPr lvl="1"/>
            <a:r>
              <a:rPr lang="en-US" dirty="0" smtClean="0"/>
              <a:t>Interview key people in the Public Works Department</a:t>
            </a:r>
          </a:p>
          <a:p>
            <a:pPr lvl="1"/>
            <a:r>
              <a:rPr lang="en-US" dirty="0" smtClean="0"/>
              <a:t>Document the current workflows</a:t>
            </a:r>
          </a:p>
          <a:p>
            <a:pPr lvl="1"/>
            <a:r>
              <a:rPr lang="en-US" dirty="0" smtClean="0"/>
              <a:t>Check that the documentation reflect the reality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the data currently collected and the data needed to carry out pertinent asset management tasks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Initiate the preparation of a master data list (including tables, fields and relationships)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Describe the data that is currently generated and how it is generated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the features and their properties that need to be captured in a database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0F90-CB77-45B4-B98B-89C7B6B9C8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7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Analyze and document the current operations and processes of the Public Works Department that are related to road asset management</a:t>
            </a:r>
          </a:p>
          <a:p>
            <a:pPr lvl="1"/>
            <a:r>
              <a:rPr lang="en-US" dirty="0" smtClean="0"/>
              <a:t>Interview key people in the Public Works Department</a:t>
            </a:r>
          </a:p>
          <a:p>
            <a:pPr lvl="1"/>
            <a:r>
              <a:rPr lang="en-US" dirty="0" smtClean="0"/>
              <a:t>Document the current workflows</a:t>
            </a:r>
          </a:p>
          <a:p>
            <a:pPr lvl="1"/>
            <a:r>
              <a:rPr lang="en-US" dirty="0" smtClean="0"/>
              <a:t>Check that the documentation reflect the reality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the data currently collected and the data needed to carry out pertinent asset management tasks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Initiate the preparation of a master data list (including tables, fields and relationships)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Describe the data that is currently generated and how it is generated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the features and their properties that need to be captured in a database</a:t>
            </a:r>
          </a:p>
          <a:p>
            <a:pPr lvl="1"/>
            <a:endParaRPr lang="en-US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0F90-CB77-45B4-B98B-89C7B6B9C8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6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2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859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33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4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1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8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8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3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5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3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8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9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06123E-EAA0-4E70-BF0D-E147944879C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F194A18-9099-4FB8-B2F9-A07F8320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6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bank.org/transport/training/birmingham-un/Week3/Week3-Day1.pdf" TargetMode="External"/><Relationship Id="rId3" Type="http://schemas.openxmlformats.org/officeDocument/2006/relationships/hyperlink" Target="http://siteresources.worldbank.org/INTTRANSPORT/Resources/07-02-12DataCollectionTechnologiesReport-v20.pdf" TargetMode="External"/><Relationship Id="rId7" Type="http://schemas.openxmlformats.org/officeDocument/2006/relationships/hyperlink" Target="http://www.sib.org.bz/" TargetMode="External"/><Relationship Id="rId2" Type="http://schemas.openxmlformats.org/officeDocument/2006/relationships/hyperlink" Target="http://www.lpcb.org/index.php/documents/road-management/rms-reports/25236-2013-adb-recent-trends-in-road-asset-management-workshop/f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f-oecd.org/sites/default/files/docs/01assete.pdf" TargetMode="External"/><Relationship Id="rId5" Type="http://schemas.openxmlformats.org/officeDocument/2006/relationships/hyperlink" Target="https://publications.iadb.org/bitstream/handle/11319/6022/Transport%20Sector%20in%20Belize.pdf;sequence=1" TargetMode="External"/><Relationship Id="rId10" Type="http://schemas.openxmlformats.org/officeDocument/2006/relationships/hyperlink" Target="https://openknowledge.worldbank.org/bitstream/handle/10986/5977/WDR%201994%20-%20English.pdf?sequence=2&amp;isAllowed=y" TargetMode="External"/><Relationship Id="rId4" Type="http://schemas.openxmlformats.org/officeDocument/2006/relationships/hyperlink" Target="https://www.cia.gov/library/publications/the-world-factbook/geos/bh.html" TargetMode="External"/><Relationship Id="rId9" Type="http://schemas.openxmlformats.org/officeDocument/2006/relationships/hyperlink" Target="https://www.gov.uk/government/policies/road-network-and-traffic%20Accessed%2014%20July%202016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and Developing a Road Condition Database and  Application for </a:t>
            </a:r>
            <a:r>
              <a:rPr lang="en-US" dirty="0"/>
              <a:t>B</a:t>
            </a:r>
            <a:r>
              <a:rPr lang="en-US" dirty="0" smtClean="0"/>
              <a:t>elize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4126659"/>
            <a:ext cx="9440034" cy="1471501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4000" dirty="0" smtClean="0"/>
              <a:t>GEOG 596 A</a:t>
            </a:r>
          </a:p>
          <a:p>
            <a:r>
              <a:rPr lang="en-US" sz="4000" dirty="0" smtClean="0"/>
              <a:t>Marion Cayetano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77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Road Condition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5" y="1703760"/>
            <a:ext cx="5496372" cy="489241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Describes the level of </a:t>
            </a:r>
            <a:r>
              <a:rPr lang="en-US" dirty="0" smtClean="0"/>
              <a:t>distress </a:t>
            </a:r>
            <a:r>
              <a:rPr lang="en-US" dirty="0" smtClean="0"/>
              <a:t>of </a:t>
            </a:r>
            <a:r>
              <a:rPr lang="en-US" dirty="0" smtClean="0"/>
              <a:t>roads and appurtenances</a:t>
            </a:r>
          </a:p>
          <a:p>
            <a:endParaRPr lang="en-US" dirty="0" smtClean="0"/>
          </a:p>
          <a:p>
            <a:r>
              <a:rPr lang="en-US" dirty="0" smtClean="0"/>
              <a:t>Describes the extent to which roads, culverts, bridges and road appurtenances are serving their intended functions</a:t>
            </a:r>
          </a:p>
          <a:p>
            <a:endParaRPr lang="en-US" dirty="0"/>
          </a:p>
          <a:p>
            <a:r>
              <a:rPr lang="en-US" dirty="0" smtClean="0"/>
              <a:t>May be based on visual inspection by professionals, or may be done using equipment to measure characteristics of the roads, bridges and culverts etc.</a:t>
            </a:r>
          </a:p>
          <a:p>
            <a:endParaRPr lang="en-US" dirty="0"/>
          </a:p>
          <a:p>
            <a:r>
              <a:rPr lang="en-US" dirty="0" smtClean="0"/>
              <a:t>Usually carried out </a:t>
            </a:r>
            <a:r>
              <a:rPr lang="en-US" dirty="0" smtClean="0"/>
              <a:t>through scheduled surveys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71" y="1578219"/>
            <a:ext cx="2120753" cy="257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89" y="1578219"/>
            <a:ext cx="2052667" cy="2571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92" y="4407813"/>
            <a:ext cx="2757044" cy="206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Condition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58" y="1579441"/>
            <a:ext cx="5439508" cy="459742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Provide a snapshot of the state/condition of the road network assets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Plan maintenance activities for roads, bridges, culverts and appurtenances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Plan asset upgrades and </a:t>
            </a:r>
            <a:r>
              <a:rPr lang="en-US" sz="2000" dirty="0" smtClean="0"/>
              <a:t>refurbishments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Estimate resource requirements to restore/refurbish the network or selected parts of it to some preapproved standard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99" y="2171214"/>
            <a:ext cx="5141381" cy="3413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258" y="6251510"/>
            <a:ext cx="4683967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Bennett et al (2007)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8" y="187844"/>
            <a:ext cx="11187404" cy="95049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General Practice for Collection of Condition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31" y="1287722"/>
            <a:ext cx="6260123" cy="4889241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Surveys</a:t>
            </a:r>
          </a:p>
          <a:p>
            <a:pPr lvl="1"/>
            <a:r>
              <a:rPr lang="en-US" sz="2000" dirty="0" smtClean="0"/>
              <a:t>Road inventory: one-off followed by updates when changes occur</a:t>
            </a:r>
          </a:p>
          <a:p>
            <a:pPr lvl="1"/>
            <a:r>
              <a:rPr lang="en-US" sz="2000" dirty="0" smtClean="0"/>
              <a:t>Pavement/surface </a:t>
            </a:r>
            <a:r>
              <a:rPr lang="en-US" sz="2000" dirty="0"/>
              <a:t>condition </a:t>
            </a:r>
            <a:r>
              <a:rPr lang="en-US" sz="2000" dirty="0" smtClean="0"/>
              <a:t>data</a:t>
            </a:r>
          </a:p>
          <a:p>
            <a:pPr lvl="2"/>
            <a:r>
              <a:rPr lang="en-US" sz="1800" dirty="0" smtClean="0"/>
              <a:t>Primary and secondary roads: every 1 – 2 years</a:t>
            </a:r>
          </a:p>
          <a:p>
            <a:pPr lvl="2"/>
            <a:r>
              <a:rPr lang="en-US" sz="1800" dirty="0" smtClean="0"/>
              <a:t>Tertiary roads: every 2 </a:t>
            </a:r>
            <a:r>
              <a:rPr lang="en-US" sz="1800" dirty="0" smtClean="0"/>
              <a:t>- 5 </a:t>
            </a:r>
            <a:r>
              <a:rPr lang="en-US" sz="1800" dirty="0" smtClean="0"/>
              <a:t>years</a:t>
            </a:r>
          </a:p>
          <a:p>
            <a:pPr lvl="1"/>
            <a:r>
              <a:rPr lang="en-US" sz="2000" dirty="0" smtClean="0"/>
              <a:t>Bridge condition</a:t>
            </a:r>
          </a:p>
          <a:p>
            <a:pPr lvl="2"/>
            <a:r>
              <a:rPr lang="en-US" sz="1800" dirty="0" smtClean="0"/>
              <a:t>Regular condition survey: 1 – 2 year </a:t>
            </a:r>
            <a:r>
              <a:rPr lang="en-US" sz="1800" dirty="0" smtClean="0"/>
              <a:t>intervals</a:t>
            </a:r>
            <a:endParaRPr lang="en-US" sz="1800" dirty="0" smtClean="0"/>
          </a:p>
          <a:p>
            <a:pPr lvl="2"/>
            <a:r>
              <a:rPr lang="en-US" sz="1800" dirty="0" smtClean="0"/>
              <a:t>Intensive investigation: every 5 years</a:t>
            </a:r>
          </a:p>
          <a:p>
            <a:pPr lvl="1"/>
            <a:r>
              <a:rPr lang="en-US" sz="2000" dirty="0" smtClean="0"/>
              <a:t>Road traffic</a:t>
            </a:r>
          </a:p>
          <a:p>
            <a:pPr lvl="2"/>
            <a:r>
              <a:rPr lang="en-US" sz="1800" dirty="0" smtClean="0"/>
              <a:t>Permanent traffic count stations</a:t>
            </a:r>
          </a:p>
          <a:p>
            <a:pPr lvl="2"/>
            <a:r>
              <a:rPr lang="en-US" sz="1800" dirty="0" smtClean="0"/>
              <a:t>Supplemental short term counts (7 days) in other 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20" y="1630980"/>
            <a:ext cx="4633653" cy="4202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631" y="6279794"/>
            <a:ext cx="583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Bennett et al. 2007; OECD,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50" y="245707"/>
            <a:ext cx="10353762" cy="970450"/>
          </a:xfrm>
        </p:spPr>
        <p:txBody>
          <a:bodyPr/>
          <a:lstStyle/>
          <a:p>
            <a:r>
              <a:rPr lang="en-US" dirty="0" smtClean="0"/>
              <a:t>Belize Road Condition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8437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/>
              <a:t>In 2013 the Government of Belize and the World Bank conducted a condition survey for the primary and secondary roads of Belize</a:t>
            </a:r>
          </a:p>
          <a:p>
            <a:endParaRPr lang="en-US" sz="2400" dirty="0"/>
          </a:p>
          <a:p>
            <a:r>
              <a:rPr lang="en-US" sz="2400" dirty="0" smtClean="0"/>
              <a:t>The condition survey visually inspected road, bridges, culverts, guardrails, and other appurtenances   </a:t>
            </a:r>
          </a:p>
          <a:p>
            <a:endParaRPr lang="en-US" sz="2400" dirty="0"/>
          </a:p>
          <a:p>
            <a:r>
              <a:rPr lang="en-US" sz="2400" dirty="0" smtClean="0"/>
              <a:t>This is not a routine practice, and unfortunately, is not likely to occur again in the near future though the importance of a knowledge of road condition is recognized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Paved and Unpaved Roads in Belize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50" y="4513594"/>
            <a:ext cx="2711937" cy="1525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18" y="4508097"/>
            <a:ext cx="2721708" cy="1530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50" y="2078645"/>
            <a:ext cx="2711938" cy="1530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42" y="2078646"/>
            <a:ext cx="2725617" cy="1530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98" y="2085791"/>
            <a:ext cx="2717799" cy="1528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3" y="4508097"/>
            <a:ext cx="2721708" cy="15309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41789" y="2078645"/>
            <a:ext cx="8776399" cy="39604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7188" y="1716459"/>
            <a:ext cx="324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Unpaved Roads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44075" y="4138764"/>
            <a:ext cx="226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Paved Roads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41788" y="6216578"/>
            <a:ext cx="63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taken in 2013 during Belize road condition survey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173" y="138030"/>
            <a:ext cx="10353762" cy="876854"/>
          </a:xfrm>
        </p:spPr>
        <p:txBody>
          <a:bodyPr/>
          <a:lstStyle/>
          <a:p>
            <a:r>
              <a:rPr lang="en-US" dirty="0" smtClean="0"/>
              <a:t>Various Bridges on Belize’s Road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39" y="1593706"/>
            <a:ext cx="2552699" cy="1967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71" y="1599935"/>
            <a:ext cx="2617177" cy="1962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39" y="4295255"/>
            <a:ext cx="2623037" cy="1954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68" y="1587477"/>
            <a:ext cx="2561004" cy="1920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16" y="4329321"/>
            <a:ext cx="2617177" cy="1920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3" y="4309172"/>
            <a:ext cx="2621815" cy="19269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37639" y="1593705"/>
            <a:ext cx="8370133" cy="465636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0676" y="1256044"/>
            <a:ext cx="284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Bridges in Good 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29389" y="3959051"/>
            <a:ext cx="279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Precarious Bridges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37639" y="6397351"/>
            <a:ext cx="5472809" cy="37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taken in 2013 during Belize condition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64986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Collage of Culverts in Poor Condition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85" y="1712967"/>
            <a:ext cx="2669927" cy="2015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08" y="4259935"/>
            <a:ext cx="2749062" cy="2004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28" y="1697578"/>
            <a:ext cx="2749062" cy="2026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12967"/>
            <a:ext cx="2640622" cy="2026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86" y="4259935"/>
            <a:ext cx="2669927" cy="2002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84" y="4259935"/>
            <a:ext cx="2623033" cy="19969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3795" y="1712967"/>
            <a:ext cx="8991129" cy="45439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3795" y="6365085"/>
            <a:ext cx="692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taken in 2013 during Belize road condition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943" y="365125"/>
            <a:ext cx="11663265" cy="1325563"/>
          </a:xfrm>
        </p:spPr>
        <p:txBody>
          <a:bodyPr/>
          <a:lstStyle/>
          <a:p>
            <a:r>
              <a:rPr lang="en-US" dirty="0" smtClean="0"/>
              <a:t>The Case for a Condition Database and Mobile App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8293" y="1732449"/>
            <a:ext cx="9591869" cy="405875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poor condition of several road assets emphasizes the need for better documentation of condition</a:t>
            </a:r>
          </a:p>
          <a:p>
            <a:endParaRPr lang="en-US" sz="2400" dirty="0"/>
          </a:p>
          <a:p>
            <a:r>
              <a:rPr lang="en-US" sz="2400" dirty="0" smtClean="0"/>
              <a:t>There is a need for tools that enable one time data entry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7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6343" y="2182266"/>
            <a:ext cx="4898571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Capstone Project Objectives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6685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472" y="180391"/>
            <a:ext cx="10353762" cy="911291"/>
          </a:xfrm>
        </p:spPr>
        <p:txBody>
          <a:bodyPr/>
          <a:lstStyle/>
          <a:p>
            <a:r>
              <a:rPr lang="en-US" dirty="0" smtClean="0"/>
              <a:t>Objective of the Capstone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472" y="1281470"/>
            <a:ext cx="5404338" cy="515665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Given the challenges that Belize’s Public Works Department faces, the objectives of the Capstone Project are:</a:t>
            </a:r>
          </a:p>
          <a:p>
            <a:endParaRPr lang="en-US" dirty="0" smtClean="0"/>
          </a:p>
          <a:p>
            <a:pPr lvl="1"/>
            <a:r>
              <a:rPr lang="en-US" sz="2200" dirty="0" smtClean="0"/>
              <a:t>Develop a road network inventory and condition database that can manage spatial and a-spatial data about Belize’s road network and the condition of its features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Develop an easy to use mobile application that existing field teams of the Public Works Department </a:t>
            </a:r>
            <a:r>
              <a:rPr lang="en-US" sz="2200" dirty="0"/>
              <a:t>can </a:t>
            </a:r>
            <a:r>
              <a:rPr lang="en-US" sz="2200" dirty="0" smtClean="0"/>
              <a:t>use </a:t>
            </a:r>
            <a:r>
              <a:rPr lang="en-US" sz="2200" dirty="0"/>
              <a:t>to </a:t>
            </a:r>
            <a:r>
              <a:rPr lang="en-US" sz="2200" dirty="0" smtClean="0"/>
              <a:t>collect and update data about the condition of road network features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55" y="1741595"/>
            <a:ext cx="4257989" cy="42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724"/>
            <a:ext cx="4958449" cy="528197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Background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Capstone Project Objectives</a:t>
            </a:r>
          </a:p>
          <a:p>
            <a:endParaRPr lang="en-US" sz="3600" dirty="0" smtClean="0"/>
          </a:p>
          <a:p>
            <a:r>
              <a:rPr lang="en-US" sz="3600" dirty="0" smtClean="0"/>
              <a:t>Proposed Methodology</a:t>
            </a:r>
          </a:p>
          <a:p>
            <a:endParaRPr lang="en-US" sz="3600" dirty="0" smtClean="0"/>
          </a:p>
          <a:p>
            <a:r>
              <a:rPr lang="en-US" sz="3600" dirty="0"/>
              <a:t>Anticipated Results</a:t>
            </a:r>
          </a:p>
          <a:p>
            <a:endParaRPr lang="en-US" sz="3600" dirty="0" smtClean="0"/>
          </a:p>
          <a:p>
            <a:r>
              <a:rPr lang="en-US" sz="3600" dirty="0" smtClean="0"/>
              <a:t>Project Timeline</a:t>
            </a:r>
          </a:p>
          <a:p>
            <a:endParaRPr lang="en-US" sz="3600" dirty="0"/>
          </a:p>
          <a:p>
            <a:r>
              <a:rPr lang="en-US" sz="3600" dirty="0" smtClean="0"/>
              <a:t>Acknowledgements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1482724"/>
            <a:ext cx="5557151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7454" y="2312894"/>
            <a:ext cx="524900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Methodology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62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64" y="320351"/>
            <a:ext cx="10353762" cy="97045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82" y="1825625"/>
            <a:ext cx="5383763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Analyze and document the current operations and processes of the Public Works Department that are related to road asset management</a:t>
            </a:r>
          </a:p>
          <a:p>
            <a:endParaRPr lang="en-US" sz="2400" dirty="0" smtClean="0"/>
          </a:p>
          <a:p>
            <a:r>
              <a:rPr lang="en-US" sz="2400" dirty="0" smtClean="0"/>
              <a:t>Identify the data currently collected, and the data needed to carry out pertinent road asset management tasks and operational decision making about the road network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79" y="1690688"/>
            <a:ext cx="44862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08" y="133738"/>
            <a:ext cx="10353762" cy="7620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65" y="1362270"/>
            <a:ext cx="5907833" cy="5094514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Conceptual database design</a:t>
            </a:r>
          </a:p>
          <a:p>
            <a:endParaRPr lang="en-US" sz="2400" dirty="0"/>
          </a:p>
          <a:p>
            <a:r>
              <a:rPr lang="en-US" sz="2400" dirty="0" smtClean="0"/>
              <a:t>Define </a:t>
            </a:r>
            <a:r>
              <a:rPr lang="en-US" sz="2400" dirty="0" smtClean="0"/>
              <a:t>the database tables and their relationships</a:t>
            </a:r>
          </a:p>
          <a:p>
            <a:endParaRPr lang="en-US" sz="2400" dirty="0"/>
          </a:p>
          <a:p>
            <a:r>
              <a:rPr lang="en-US" sz="2400" dirty="0" smtClean="0"/>
              <a:t>Develop and implement the database in a relational database management system (RDBMS)</a:t>
            </a:r>
          </a:p>
          <a:p>
            <a:endParaRPr lang="en-US" sz="2400" dirty="0" smtClean="0"/>
          </a:p>
          <a:p>
            <a:r>
              <a:rPr lang="en-US" sz="2400" dirty="0" smtClean="0"/>
              <a:t>Prepare and test mockups of the user </a:t>
            </a:r>
            <a:r>
              <a:rPr lang="en-US" sz="2400" dirty="0" smtClean="0"/>
              <a:t>interface for field data collection application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Create a prototype </a:t>
            </a:r>
            <a:r>
              <a:rPr lang="en-US" sz="2400" dirty="0" smtClean="0"/>
              <a:t>of the application and </a:t>
            </a:r>
            <a:r>
              <a:rPr lang="en-US" sz="2400" dirty="0" smtClean="0"/>
              <a:t>carry out testing</a:t>
            </a:r>
          </a:p>
          <a:p>
            <a:endParaRPr lang="en-US" sz="2400" dirty="0" smtClean="0"/>
          </a:p>
          <a:p>
            <a:r>
              <a:rPr lang="en-US" sz="2400" dirty="0" smtClean="0"/>
              <a:t>Develop </a:t>
            </a:r>
            <a:r>
              <a:rPr lang="en-US" sz="2400" dirty="0" smtClean="0"/>
              <a:t>the data collection application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593" y="2385462"/>
            <a:ext cx="1743075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241" y="2385462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126" y="283029"/>
            <a:ext cx="10353762" cy="970450"/>
          </a:xfrm>
        </p:spPr>
        <p:txBody>
          <a:bodyPr/>
          <a:lstStyle/>
          <a:p>
            <a:r>
              <a:rPr lang="en-US" dirty="0" smtClean="0"/>
              <a:t>Database Design and Development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67" y="1731963"/>
            <a:ext cx="4557740" cy="4059237"/>
          </a:xfrm>
        </p:spPr>
      </p:pic>
    </p:spTree>
    <p:extLst>
      <p:ext uri="{BB962C8B-B14F-4D97-AF65-F5344CB8AC3E}">
        <p14:creationId xmlns:p14="http://schemas.microsoft.com/office/powerpoint/2010/main" val="33172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Application Development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85" y="1731963"/>
            <a:ext cx="5887616" cy="4907337"/>
          </a:xfrm>
        </p:spPr>
      </p:pic>
    </p:spTree>
    <p:extLst>
      <p:ext uri="{BB962C8B-B14F-4D97-AF65-F5344CB8AC3E}">
        <p14:creationId xmlns:p14="http://schemas.microsoft.com/office/powerpoint/2010/main" val="6399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11037277" cy="1325563"/>
          </a:xfrm>
        </p:spPr>
        <p:txBody>
          <a:bodyPr/>
          <a:lstStyle/>
          <a:p>
            <a:r>
              <a:rPr lang="en-US" dirty="0" smtClean="0"/>
              <a:t>Sample UML Activity Diagrams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167" y="1982199"/>
            <a:ext cx="4599666" cy="425998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6862" y="1690687"/>
            <a:ext cx="4968909" cy="485007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728" y="1704127"/>
            <a:ext cx="6317819" cy="47433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2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56" y="255036"/>
            <a:ext cx="10353762" cy="855307"/>
          </a:xfrm>
        </p:spPr>
        <p:txBody>
          <a:bodyPr/>
          <a:lstStyle/>
          <a:p>
            <a:r>
              <a:rPr lang="en-US" dirty="0" smtClean="0"/>
              <a:t>Sample Data Entry Form (Road Search)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67" y="1284094"/>
            <a:ext cx="8587766" cy="52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59" y="133738"/>
            <a:ext cx="10353762" cy="970450"/>
          </a:xfrm>
        </p:spPr>
        <p:txBody>
          <a:bodyPr/>
          <a:lstStyle/>
          <a:p>
            <a:r>
              <a:rPr lang="en-US" dirty="0" smtClean="0"/>
              <a:t>Sample Data Entry Form (Road Point)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942" y="1256102"/>
            <a:ext cx="6916195" cy="52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0546" y="2321686"/>
            <a:ext cx="524900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Anticipated Results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5400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8" y="68344"/>
            <a:ext cx="10353762" cy="9113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Fully Developed Database Design (Conceptual, Logical and Physical Design)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94" y="1363338"/>
            <a:ext cx="7081935" cy="518675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Entity-Relationship </a:t>
            </a:r>
            <a:r>
              <a:rPr lang="en-US" sz="2400" dirty="0"/>
              <a:t>Diagram </a:t>
            </a:r>
            <a:r>
              <a:rPr lang="en-US" sz="2400" dirty="0" smtClean="0"/>
              <a:t>is vetted </a:t>
            </a:r>
            <a:r>
              <a:rPr lang="en-US" sz="2400" dirty="0"/>
              <a:t>and </a:t>
            </a:r>
            <a:r>
              <a:rPr lang="en-US" sz="2400" dirty="0" smtClean="0"/>
              <a:t>approved</a:t>
            </a:r>
          </a:p>
          <a:p>
            <a:endParaRPr lang="en-US" sz="2400" dirty="0" smtClean="0"/>
          </a:p>
          <a:p>
            <a:r>
              <a:rPr lang="en-US" sz="2400" dirty="0"/>
              <a:t>UML Class Diagram </a:t>
            </a:r>
            <a:r>
              <a:rPr lang="en-US" sz="2400" dirty="0" smtClean="0"/>
              <a:t>is vetted and approved</a:t>
            </a:r>
          </a:p>
          <a:p>
            <a:endParaRPr lang="en-US" sz="2400" dirty="0" smtClean="0"/>
          </a:p>
          <a:p>
            <a:r>
              <a:rPr lang="en-US" sz="2400" dirty="0" smtClean="0"/>
              <a:t>Relational </a:t>
            </a:r>
            <a:r>
              <a:rPr lang="en-US" sz="2400" dirty="0" smtClean="0"/>
              <a:t>database management system </a:t>
            </a:r>
            <a:r>
              <a:rPr lang="en-US" sz="2400" dirty="0" smtClean="0"/>
              <a:t>is selected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relational </a:t>
            </a:r>
            <a:r>
              <a:rPr lang="en-US" sz="2400" dirty="0" smtClean="0"/>
              <a:t>database is built and tested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01" y="1251371"/>
            <a:ext cx="3795228" cy="2832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408" y="4083631"/>
            <a:ext cx="2865725" cy="2650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8971" y="3770444"/>
            <a:ext cx="308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a Class Diagram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98971" y="1363338"/>
            <a:ext cx="323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an E-R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6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5529" y="2330823"/>
            <a:ext cx="497541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Background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111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79" y="169184"/>
            <a:ext cx="11210193" cy="1053128"/>
          </a:xfrm>
        </p:spPr>
        <p:txBody>
          <a:bodyPr/>
          <a:lstStyle/>
          <a:p>
            <a:r>
              <a:rPr lang="en-US" dirty="0" smtClean="0"/>
              <a:t>Mobile Application for Data Collection is Built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27" y="1453167"/>
            <a:ext cx="5598972" cy="5115583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UML Activity </a:t>
            </a:r>
            <a:r>
              <a:rPr lang="en-US" sz="2400" dirty="0" smtClean="0"/>
              <a:t>Diagrams are </a:t>
            </a:r>
            <a:r>
              <a:rPr lang="en-US" sz="2400" dirty="0"/>
              <a:t>vetted and </a:t>
            </a:r>
            <a:r>
              <a:rPr lang="en-US" sz="2400" dirty="0" smtClean="0"/>
              <a:t>approved</a:t>
            </a:r>
          </a:p>
          <a:p>
            <a:endParaRPr lang="en-US" sz="2400" dirty="0"/>
          </a:p>
          <a:p>
            <a:r>
              <a:rPr lang="en-US" sz="2400" dirty="0" smtClean="0"/>
              <a:t>Functionality table is prepared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User interface is </a:t>
            </a:r>
            <a:r>
              <a:rPr lang="en-US" sz="2400" dirty="0" smtClean="0"/>
              <a:t>designed</a:t>
            </a:r>
          </a:p>
          <a:p>
            <a:endParaRPr lang="en-US" sz="2400" dirty="0"/>
          </a:p>
          <a:p>
            <a:r>
              <a:rPr lang="en-US" sz="2400" dirty="0" smtClean="0"/>
              <a:t>User </a:t>
            </a:r>
            <a:r>
              <a:rPr lang="en-US" sz="2400" dirty="0" smtClean="0"/>
              <a:t>interface is </a:t>
            </a:r>
            <a:r>
              <a:rPr lang="en-US" sz="2400" dirty="0" smtClean="0"/>
              <a:t>tested</a:t>
            </a:r>
          </a:p>
          <a:p>
            <a:endParaRPr lang="en-US" sz="2400" dirty="0"/>
          </a:p>
          <a:p>
            <a:r>
              <a:rPr lang="en-US" sz="2400" dirty="0" smtClean="0"/>
              <a:t>The application is prototyped</a:t>
            </a:r>
          </a:p>
          <a:p>
            <a:endParaRPr lang="en-US" sz="2400" dirty="0"/>
          </a:p>
          <a:p>
            <a:r>
              <a:rPr lang="en-US" sz="2400" dirty="0" smtClean="0"/>
              <a:t>The revised application is presented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60" y="1343610"/>
            <a:ext cx="3533905" cy="49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93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5529" y="2330823"/>
            <a:ext cx="497541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Project Timeline</a:t>
            </a:r>
            <a:endParaRPr lang="en-US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60" y="217714"/>
            <a:ext cx="10353762" cy="892629"/>
          </a:xfrm>
        </p:spPr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82" y="1825625"/>
            <a:ext cx="10719318" cy="448056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93125"/>
              </p:ext>
            </p:extLst>
          </p:nvPr>
        </p:nvGraphicFramePr>
        <p:xfrm>
          <a:off x="634482" y="1825625"/>
          <a:ext cx="1071931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4956"/>
                <a:gridCol w="45543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Activity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Target</a:t>
                      </a:r>
                      <a:r>
                        <a:rPr lang="en-US" sz="2800" baseline="0" dirty="0" smtClean="0"/>
                        <a:t> Date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Register for GEOG 596 B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August for Fall 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Carry out requirements analysis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August 2016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Design the database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Late August 2016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Application development and usability testing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September and October 2016</a:t>
                      </a:r>
                      <a:endParaRPr lang="en-US" sz="28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Present the results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Late November 2016</a:t>
                      </a:r>
                      <a:endParaRPr lang="en-US" sz="28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Submit the written report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Mid December 2016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40" y="46654"/>
            <a:ext cx="11210193" cy="895738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40" y="1091682"/>
            <a:ext cx="8622092" cy="5673011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Professor Patrick Kennelly,  Capstone Advisor</a:t>
            </a:r>
          </a:p>
          <a:p>
            <a:endParaRPr lang="en-US" sz="2400" dirty="0"/>
          </a:p>
          <a:p>
            <a:r>
              <a:rPr lang="en-US" sz="2400" dirty="0" smtClean="0"/>
              <a:t>Beth King, Assistant Program Manager, Online Geospatial Education</a:t>
            </a:r>
          </a:p>
          <a:p>
            <a:endParaRPr lang="en-US" sz="2400" dirty="0"/>
          </a:p>
          <a:p>
            <a:r>
              <a:rPr lang="en-US" sz="2400" dirty="0" smtClean="0"/>
              <a:t>Dr. Justine </a:t>
            </a:r>
            <a:r>
              <a:rPr lang="en-US" sz="2400" dirty="0" err="1" smtClean="0"/>
              <a:t>Blanford</a:t>
            </a:r>
            <a:r>
              <a:rPr lang="en-US" sz="2400" dirty="0" smtClean="0"/>
              <a:t>, Instructor on record for GEOG 596 A </a:t>
            </a:r>
          </a:p>
          <a:p>
            <a:endParaRPr lang="en-US" sz="2400" dirty="0"/>
          </a:p>
          <a:p>
            <a:r>
              <a:rPr lang="en-US" sz="2400" dirty="0" smtClean="0"/>
              <a:t>Claudina Cayetano, my beloved wife</a:t>
            </a:r>
          </a:p>
          <a:p>
            <a:endParaRPr lang="en-US" sz="2400" dirty="0" smtClean="0"/>
          </a:p>
          <a:p>
            <a:r>
              <a:rPr lang="en-US" sz="2400" dirty="0"/>
              <a:t>Colleagues at the World Bank and at the Belize Ministry of Works, Transport and National Emergency </a:t>
            </a:r>
            <a:r>
              <a:rPr lang="en-US" sz="2400" dirty="0" smtClean="0"/>
              <a:t>Management</a:t>
            </a:r>
          </a:p>
          <a:p>
            <a:endParaRPr lang="en-US" sz="2400" dirty="0"/>
          </a:p>
          <a:p>
            <a:r>
              <a:rPr lang="en-US" sz="2400" dirty="0" smtClean="0"/>
              <a:t>Course mates throughout the program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838524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933062"/>
            <a:ext cx="11943183" cy="5728995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Asian </a:t>
            </a:r>
            <a:r>
              <a:rPr lang="en-US" dirty="0"/>
              <a:t>Development Bank (2013) </a:t>
            </a:r>
            <a:r>
              <a:rPr lang="en-US" i="1" dirty="0"/>
              <a:t>Recent trends in road asset management and case studies: Workshop proceedings</a:t>
            </a:r>
            <a:r>
              <a:rPr lang="en-US" dirty="0"/>
              <a:t> [Online] Available from: </a:t>
            </a:r>
            <a:r>
              <a:rPr lang="en-US" u="sng" dirty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http://www.lpcb.org/index.php/documents/road-management/rms-reports/25236-2013-adb-recent-trends-in-road-asset-management-workshop/file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/>
              <a:t>Accessed: 14 July </a:t>
            </a:r>
            <a:r>
              <a:rPr lang="en-US" dirty="0" smtClean="0"/>
              <a:t>2016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Bennett C.R., Chamorro A., Chen C., de </a:t>
            </a:r>
            <a:r>
              <a:rPr lang="en-US" dirty="0" err="1"/>
              <a:t>Solminihac</a:t>
            </a:r>
            <a:r>
              <a:rPr lang="en-US" dirty="0"/>
              <a:t>, H., </a:t>
            </a:r>
            <a:r>
              <a:rPr lang="en-US" dirty="0" err="1"/>
              <a:t>Flintsch</a:t>
            </a:r>
            <a:r>
              <a:rPr lang="en-US" dirty="0"/>
              <a:t> G.W. (2007)</a:t>
            </a:r>
            <a:r>
              <a:rPr lang="en-US" b="1" dirty="0"/>
              <a:t> </a:t>
            </a:r>
            <a:r>
              <a:rPr lang="en-US" i="1" dirty="0"/>
              <a:t>Data Collection Technologies for Road Management </a:t>
            </a:r>
            <a:r>
              <a:rPr lang="en-US" dirty="0"/>
              <a:t>Washington DC,  World Bank [Online] Available from: From: </a:t>
            </a:r>
            <a:r>
              <a:rPr lang="en-US" u="sng" dirty="0">
                <a:hlinkClick r:id="rId3"/>
              </a:rPr>
              <a:t>http://siteresources.worldbank.org/INTTRANSPORT/Resources/07-02-12DataCollectionTechnologiesReport-v20.pdf</a:t>
            </a:r>
            <a:r>
              <a:rPr lang="en-US" dirty="0"/>
              <a:t> Accessed 16 July 2016</a:t>
            </a:r>
          </a:p>
          <a:p>
            <a:pPr>
              <a:spcAft>
                <a:spcPts val="1200"/>
              </a:spcAft>
            </a:pPr>
            <a:r>
              <a:rPr lang="en-US" dirty="0"/>
              <a:t>Central Intelligence Agency (CIA) </a:t>
            </a:r>
            <a:r>
              <a:rPr lang="en-US" i="1" dirty="0"/>
              <a:t>The world fact book</a:t>
            </a:r>
            <a:r>
              <a:rPr lang="en-US" dirty="0"/>
              <a:t> [Website] Available from: </a:t>
            </a:r>
            <a:r>
              <a:rPr lang="en-US" u="sng" dirty="0">
                <a:hlinkClick r:id="rId4"/>
              </a:rPr>
              <a:t>https://www.cia.gov/library/publications/the-world-factbook/geos/bh.html</a:t>
            </a:r>
            <a:r>
              <a:rPr lang="en-US" dirty="0"/>
              <a:t> Accessed 18 July, 2016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McNish</a:t>
            </a:r>
            <a:r>
              <a:rPr lang="en-US" dirty="0" smtClean="0"/>
              <a:t>, B. </a:t>
            </a:r>
            <a:r>
              <a:rPr lang="en-US" dirty="0"/>
              <a:t>and </a:t>
            </a:r>
            <a:r>
              <a:rPr lang="en-US" dirty="0" smtClean="0"/>
              <a:t>Granada, I. </a:t>
            </a:r>
            <a:r>
              <a:rPr lang="en-US" dirty="0"/>
              <a:t>(2013) </a:t>
            </a:r>
            <a:r>
              <a:rPr lang="en-US" i="1" dirty="0"/>
              <a:t>Transport Sector in Belize: IDB Technical Note 607</a:t>
            </a:r>
            <a:r>
              <a:rPr lang="en-US" dirty="0"/>
              <a:t> Washington DC IDB [Online] Available from: </a:t>
            </a:r>
            <a:r>
              <a:rPr lang="en-US" u="sng" dirty="0">
                <a:hlinkClick r:id="rId5"/>
              </a:rPr>
              <a:t>https://publications.iadb.org/bitstream/handle/11319/6022/Transport%20Sector%20in%20Belize.pdf;sequence=1</a:t>
            </a:r>
            <a:r>
              <a:rPr lang="en-US" dirty="0"/>
              <a:t> Accessed 14 July 2016  </a:t>
            </a:r>
          </a:p>
          <a:p>
            <a:pPr>
              <a:spcAft>
                <a:spcPts val="1200"/>
              </a:spcAft>
            </a:pPr>
            <a:r>
              <a:rPr lang="en-US" dirty="0"/>
              <a:t>Organization for Economic Co-operation and Development (OECD) (2001) </a:t>
            </a:r>
            <a:r>
              <a:rPr lang="en-US" i="1" dirty="0"/>
              <a:t>Asset management for the roads sector </a:t>
            </a:r>
            <a:r>
              <a:rPr lang="en-US" dirty="0"/>
              <a:t>[Online] Available from: </a:t>
            </a:r>
            <a:r>
              <a:rPr lang="en-US" u="sng" dirty="0">
                <a:hlinkClick r:id="rId6"/>
              </a:rPr>
              <a:t>http://www.itf-oecd.org/sites/default/files/docs/01assete.pdf</a:t>
            </a:r>
            <a:r>
              <a:rPr lang="en-US" dirty="0"/>
              <a:t> Accessed 18 July, 2016</a:t>
            </a:r>
          </a:p>
          <a:p>
            <a:pPr>
              <a:spcAft>
                <a:spcPts val="1200"/>
              </a:spcAft>
            </a:pPr>
            <a:r>
              <a:rPr lang="en-US" dirty="0"/>
              <a:t>Robertson S., and Robertson J. (2012) </a:t>
            </a:r>
            <a:r>
              <a:rPr lang="en-US" i="1" dirty="0"/>
              <a:t>Mastering the Requirements Process: Getting requirements right</a:t>
            </a:r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Ed. Addison-Wesley </a:t>
            </a:r>
          </a:p>
          <a:p>
            <a:pPr>
              <a:spcAft>
                <a:spcPts val="1200"/>
              </a:spcAft>
            </a:pPr>
            <a:r>
              <a:rPr lang="en-US" dirty="0"/>
              <a:t>Statistical Institute of Belize (2016) </a:t>
            </a:r>
            <a:r>
              <a:rPr lang="en-US" i="1" dirty="0"/>
              <a:t>Statistics of the nation</a:t>
            </a:r>
            <a:r>
              <a:rPr lang="en-US" dirty="0"/>
              <a:t> [Website] Available from: </a:t>
            </a:r>
            <a:r>
              <a:rPr lang="en-US" u="sng" dirty="0">
                <a:hlinkClick r:id="rId7"/>
              </a:rPr>
              <a:t>http://www.sib.org.bz/</a:t>
            </a:r>
            <a:r>
              <a:rPr lang="en-US" dirty="0"/>
              <a:t> Accessed 18 July, 2016</a:t>
            </a:r>
          </a:p>
          <a:p>
            <a:pPr>
              <a:spcAft>
                <a:spcPts val="1200"/>
              </a:spcAft>
            </a:pPr>
            <a:r>
              <a:rPr lang="en-US" dirty="0"/>
              <a:t>The University of Birmingham/Transit New Zealand </a:t>
            </a:r>
            <a:r>
              <a:rPr lang="en-US" i="1" dirty="0"/>
              <a:t>Road asset management principles </a:t>
            </a:r>
            <a:r>
              <a:rPr lang="en-US" dirty="0"/>
              <a:t>(2002) [Online] Available from: </a:t>
            </a:r>
            <a:r>
              <a:rPr lang="en-US" u="sng" dirty="0">
                <a:hlinkClick r:id="rId8"/>
              </a:rPr>
              <a:t>http://www.worldbank.org/transport/training/birmingham-un/Week3/Week3-Day1.pdf</a:t>
            </a:r>
            <a:r>
              <a:rPr lang="en-US" dirty="0"/>
              <a:t> Accessed 16 July 2016</a:t>
            </a:r>
          </a:p>
          <a:p>
            <a:pPr>
              <a:spcAft>
                <a:spcPts val="1200"/>
              </a:spcAft>
            </a:pPr>
            <a:r>
              <a:rPr lang="en-US" dirty="0"/>
              <a:t>United Kingdom Policy: </a:t>
            </a:r>
            <a:r>
              <a:rPr lang="en-US" i="1" dirty="0"/>
              <a:t>Road Network and Traffic</a:t>
            </a:r>
            <a:r>
              <a:rPr lang="en-US" dirty="0"/>
              <a:t> [Website] Available From: </a:t>
            </a:r>
            <a:r>
              <a:rPr lang="en-US" u="sng" dirty="0">
                <a:hlinkClick r:id="rId9"/>
              </a:rPr>
              <a:t>https://www.gov.uk/government/policies/road-network-and-traffic Accessed 14 July 2016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World Bank World Development Report 1994: Infrastructure for </a:t>
            </a:r>
            <a:r>
              <a:rPr lang="en-US" dirty="0" smtClean="0"/>
              <a:t>Development (1994) </a:t>
            </a:r>
            <a:r>
              <a:rPr lang="en-US" dirty="0"/>
              <a:t>Available from: </a:t>
            </a:r>
            <a:r>
              <a:rPr lang="en-US" u="sng" dirty="0">
                <a:hlinkClick r:id="rId10"/>
              </a:rPr>
              <a:t>https://openknowledge.worldbank.org/bitstream/handle/10986/5977/WDR%201994%20-%20English.pdf?sequence=2&amp;isAllowed=y</a:t>
            </a:r>
            <a:r>
              <a:rPr lang="en-US" dirty="0"/>
              <a:t>  Accessed 14 July </a:t>
            </a:r>
            <a:r>
              <a:rPr lang="en-US" dirty="0" smtClean="0"/>
              <a:t>2016</a:t>
            </a:r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852" y="2550368"/>
            <a:ext cx="10353762" cy="97045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2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The Heartbeat of the Caribbean in Central America</a:t>
            </a:r>
            <a:endParaRPr lang="en-US" sz="4000" dirty="0"/>
          </a:p>
        </p:txBody>
      </p:sp>
      <p:pic>
        <p:nvPicPr>
          <p:cNvPr id="1026" name="Picture 2" descr="Map of Central Americ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689"/>
            <a:ext cx="4581331" cy="45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9531" y="1600689"/>
            <a:ext cx="6607628" cy="4493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Belize is the only English speaking country in Central America</a:t>
            </a:r>
          </a:p>
          <a:p>
            <a:endParaRPr lang="en-US" sz="2200" dirty="0"/>
          </a:p>
          <a:p>
            <a:r>
              <a:rPr lang="en-US" sz="2200" dirty="0" smtClean="0"/>
              <a:t>It is located in northeastern Central America, bounded by Mexico to the north, Guatemala to the west and south, and the Caribbean sea to the east</a:t>
            </a:r>
          </a:p>
          <a:p>
            <a:endParaRPr lang="en-US" sz="2200" dirty="0"/>
          </a:p>
          <a:p>
            <a:r>
              <a:rPr lang="en-US" sz="2200" dirty="0" smtClean="0"/>
              <a:t>It has the smallest population in Central America and the only country with smaller land area is El Salvador</a:t>
            </a:r>
          </a:p>
          <a:p>
            <a:endParaRPr lang="en-US" sz="2200" dirty="0"/>
          </a:p>
          <a:p>
            <a:r>
              <a:rPr lang="en-US" sz="2200" dirty="0" smtClean="0"/>
              <a:t>Belize is fondly referred to as the heartbeat of the Caribbean in Central America  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37969"/>
            <a:ext cx="877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</a:t>
            </a:r>
            <a:r>
              <a:rPr lang="en-US" dirty="0"/>
              <a:t>://www.worldatlas.com/webimage/countrys/camerica.htm</a:t>
            </a:r>
          </a:p>
        </p:txBody>
      </p:sp>
    </p:spTree>
    <p:extLst>
      <p:ext uri="{BB962C8B-B14F-4D97-AF65-F5344CB8AC3E}">
        <p14:creationId xmlns:p14="http://schemas.microsoft.com/office/powerpoint/2010/main" val="6842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48" y="1"/>
            <a:ext cx="10515600" cy="1042416"/>
          </a:xfrm>
        </p:spPr>
        <p:txBody>
          <a:bodyPr/>
          <a:lstStyle/>
          <a:p>
            <a:r>
              <a:rPr lang="en-US" dirty="0" smtClean="0"/>
              <a:t>About Belize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828"/>
            <a:ext cx="4220313" cy="5461583"/>
          </a:xfrm>
        </p:spPr>
      </p:pic>
      <p:sp>
        <p:nvSpPr>
          <p:cNvPr id="5" name="TextBox 4"/>
          <p:cNvSpPr txBox="1"/>
          <p:nvPr/>
        </p:nvSpPr>
        <p:spPr>
          <a:xfrm>
            <a:off x="4571999" y="1210443"/>
            <a:ext cx="7361852" cy="47089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Population: 379,909 (April 2016)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Surface area: 22,970.0 sq. km. (8,867 sq. miles)</a:t>
            </a:r>
          </a:p>
          <a:p>
            <a:endParaRPr lang="en-US" sz="2000" dirty="0"/>
          </a:p>
          <a:p>
            <a:r>
              <a:rPr lang="en-US" sz="2000" dirty="0" smtClean="0"/>
              <a:t>Country dimensions: 280 km. (174 miles) by 109 KM (68 miles)</a:t>
            </a:r>
          </a:p>
          <a:p>
            <a:endParaRPr lang="en-US" sz="2000" dirty="0"/>
          </a:p>
          <a:p>
            <a:r>
              <a:rPr lang="en-US" sz="2000" dirty="0" smtClean="0"/>
              <a:t>About 200 villages and ten urban areas spread across the country</a:t>
            </a:r>
          </a:p>
          <a:p>
            <a:endParaRPr lang="en-US" sz="2000" dirty="0" smtClean="0"/>
          </a:p>
          <a:p>
            <a:r>
              <a:rPr lang="en-US" sz="2000" dirty="0"/>
              <a:t>The primary, secondary and tertiary roads that connect the towns and villages together makes up about 3,281 km</a:t>
            </a:r>
          </a:p>
          <a:p>
            <a:endParaRPr lang="en-US" sz="2000" dirty="0"/>
          </a:p>
          <a:p>
            <a:r>
              <a:rPr lang="en-US" sz="2000" dirty="0" smtClean="0"/>
              <a:t>Belize’s road network </a:t>
            </a:r>
            <a:r>
              <a:rPr lang="en-US" sz="2000" dirty="0"/>
              <a:t>is </a:t>
            </a:r>
            <a:r>
              <a:rPr lang="en-US" sz="2000" dirty="0" smtClean="0"/>
              <a:t>one of the country’s most </a:t>
            </a:r>
            <a:r>
              <a:rPr lang="en-US" sz="2000" dirty="0"/>
              <a:t>expensive </a:t>
            </a:r>
            <a:r>
              <a:rPr lang="en-US" sz="2000" dirty="0" smtClean="0"/>
              <a:t>assets 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/>
              <a:t>Replacement cost of the road network </a:t>
            </a:r>
            <a:r>
              <a:rPr lang="en-US" sz="2000" dirty="0" smtClean="0"/>
              <a:t>was estimated to be US $</a:t>
            </a:r>
            <a:r>
              <a:rPr lang="en-US" sz="2000" dirty="0"/>
              <a:t>3.3 billion in </a:t>
            </a:r>
            <a:r>
              <a:rPr lang="en-US" sz="2000" dirty="0" smtClean="0"/>
              <a:t>2013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81452" y="6218079"/>
            <a:ext cx="705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Statistical Institute of Belize; </a:t>
            </a:r>
            <a:r>
              <a:rPr lang="en-US" dirty="0" err="1" smtClean="0"/>
              <a:t>McNish</a:t>
            </a:r>
            <a:r>
              <a:rPr lang="en-US" dirty="0" smtClean="0"/>
              <a:t> and Granada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569"/>
            <a:ext cx="10515600" cy="1052396"/>
          </a:xfrm>
        </p:spPr>
        <p:txBody>
          <a:bodyPr/>
          <a:lstStyle/>
          <a:p>
            <a:r>
              <a:rPr lang="en-US" dirty="0" smtClean="0"/>
              <a:t>Public Works Department, Belize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483568"/>
            <a:ext cx="5588141" cy="5253135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Resides within the Ministry of Works, Transport, and National Emergency Management</a:t>
            </a:r>
          </a:p>
          <a:p>
            <a:endParaRPr lang="en-US" sz="2200" dirty="0"/>
          </a:p>
          <a:p>
            <a:r>
              <a:rPr lang="en-US" sz="2200" dirty="0" smtClean="0"/>
              <a:t>Has primary responsibility for road asset management, and for maintenance and upgrade of the primary, secondary and tertiary roads</a:t>
            </a:r>
          </a:p>
          <a:p>
            <a:endParaRPr lang="en-US" sz="2200" dirty="0"/>
          </a:p>
          <a:p>
            <a:r>
              <a:rPr lang="en-US" sz="2200" dirty="0" smtClean="0"/>
              <a:t>Is also responsible for village roads</a:t>
            </a:r>
          </a:p>
          <a:p>
            <a:endParaRPr lang="en-US" sz="2200" dirty="0"/>
          </a:p>
          <a:p>
            <a:r>
              <a:rPr lang="en-US" sz="2200" dirty="0" smtClean="0"/>
              <a:t>Town and city roads are the responsibility of the respective town and city councils 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13" y="4471943"/>
            <a:ext cx="3778699" cy="2125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13" y="1483567"/>
            <a:ext cx="3778699" cy="25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91" y="178514"/>
            <a:ext cx="11465169" cy="1109112"/>
          </a:xfrm>
        </p:spPr>
        <p:txBody>
          <a:bodyPr/>
          <a:lstStyle/>
          <a:p>
            <a:r>
              <a:rPr lang="en-US" dirty="0" smtClean="0"/>
              <a:t>Challenges Faced by the Public Works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7" y="1474237"/>
            <a:ext cx="6097016" cy="5281126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sz="2400" dirty="0" smtClean="0"/>
              <a:t>Does not currently have a road asset management plan</a:t>
            </a:r>
          </a:p>
          <a:p>
            <a:endParaRPr lang="en-US" sz="2400" dirty="0" smtClean="0"/>
          </a:p>
          <a:p>
            <a:r>
              <a:rPr lang="en-US" sz="2400" dirty="0" smtClean="0"/>
              <a:t>Does not have a fully functioning road asset inventory and condition database that can be used to support operations planning</a:t>
            </a:r>
          </a:p>
          <a:p>
            <a:endParaRPr lang="en-US" sz="2400" dirty="0" smtClean="0"/>
          </a:p>
          <a:p>
            <a:r>
              <a:rPr lang="en-US" sz="2400" dirty="0" smtClean="0"/>
              <a:t>Does not have in-house database management skills</a:t>
            </a:r>
          </a:p>
          <a:p>
            <a:endParaRPr lang="en-US" sz="2400" dirty="0" smtClean="0"/>
          </a:p>
          <a:p>
            <a:r>
              <a:rPr lang="en-US" sz="2400" dirty="0" smtClean="0"/>
              <a:t>Is under-resourced so does not schedule routine condition surveys of the road network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83" y="1851148"/>
            <a:ext cx="5111242" cy="43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85" y="131860"/>
            <a:ext cx="11368454" cy="1006475"/>
          </a:xfrm>
        </p:spPr>
        <p:txBody>
          <a:bodyPr/>
          <a:lstStyle/>
          <a:p>
            <a:r>
              <a:rPr lang="en-US" dirty="0" smtClean="0"/>
              <a:t>My Relationship with Belize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620351"/>
            <a:ext cx="6204857" cy="5032375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Since 2012 about half of my consulting work each year has been as a short term consultant for the World Bank working on issues related to Belize. In that capacity, I have:</a:t>
            </a:r>
          </a:p>
          <a:p>
            <a:endParaRPr lang="en-US" dirty="0"/>
          </a:p>
          <a:p>
            <a:pPr lvl="1"/>
            <a:r>
              <a:rPr lang="en-US" sz="2400" dirty="0" smtClean="0"/>
              <a:t>Supervised a one-time process to collect condition </a:t>
            </a:r>
            <a:r>
              <a:rPr lang="en-US" sz="2400" dirty="0"/>
              <a:t>data for the primary and secondary roads in </a:t>
            </a:r>
            <a:r>
              <a:rPr lang="en-US" sz="2400" dirty="0" smtClean="0"/>
              <a:t>Belize </a:t>
            </a:r>
            <a:r>
              <a:rPr lang="en-US" sz="2400" dirty="0"/>
              <a:t>u</a:t>
            </a:r>
            <a:r>
              <a:rPr lang="en-US" sz="2400" dirty="0" smtClean="0"/>
              <a:t>sing visual inspection methods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ollaborated in the use of a multi-criteria evaluation process to prioritize road segments for rehabilitation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Collaborated in the preparation of a Climate Resilience Investment Plan for Belize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30" y="2075881"/>
            <a:ext cx="5064369" cy="3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126" y="143070"/>
            <a:ext cx="10353762" cy="845975"/>
          </a:xfrm>
        </p:spPr>
        <p:txBody>
          <a:bodyPr/>
          <a:lstStyle/>
          <a:p>
            <a:r>
              <a:rPr lang="en-US" dirty="0" smtClean="0"/>
              <a:t>My Relationship with the Ministry of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563" y="1064983"/>
            <a:ext cx="6046634" cy="540092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I hold frequent discussions with the Chief Executive Officer of the Ministry about challenges with data management</a:t>
            </a:r>
          </a:p>
          <a:p>
            <a:endParaRPr lang="en-US" dirty="0"/>
          </a:p>
          <a:p>
            <a:r>
              <a:rPr lang="en-US" dirty="0" smtClean="0"/>
              <a:t>I hold frequent discussions with the Chief Engineer about challenges with asset management and operations planning</a:t>
            </a:r>
          </a:p>
          <a:p>
            <a:endParaRPr lang="en-US" dirty="0"/>
          </a:p>
          <a:p>
            <a:r>
              <a:rPr lang="en-US" dirty="0" smtClean="0"/>
              <a:t>I maintain a good working </a:t>
            </a:r>
            <a:r>
              <a:rPr lang="en-US" dirty="0" smtClean="0"/>
              <a:t>relationship </a:t>
            </a:r>
            <a:r>
              <a:rPr lang="en-US" dirty="0" smtClean="0"/>
              <a:t>with the engineers who manage operations</a:t>
            </a:r>
          </a:p>
          <a:p>
            <a:endParaRPr lang="en-US" dirty="0"/>
          </a:p>
          <a:p>
            <a:r>
              <a:rPr lang="en-US" dirty="0" smtClean="0"/>
              <a:t>I am not a member of staff of the Ministry of Works, Transport and Emergency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10" y="4249878"/>
            <a:ext cx="2954705" cy="2216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09" y="1295230"/>
            <a:ext cx="2954705" cy="24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80008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14475</TotalTime>
  <Words>1758</Words>
  <Application>Microsoft Office PowerPoint</Application>
  <PresentationFormat>Widescreen</PresentationFormat>
  <Paragraphs>241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Calisto MT</vt:lpstr>
      <vt:lpstr>Trebuchet MS</vt:lpstr>
      <vt:lpstr>Wingdings 2</vt:lpstr>
      <vt:lpstr>Slate</vt:lpstr>
      <vt:lpstr>Designing and Developing a Road Condition Database and  Application for Belize</vt:lpstr>
      <vt:lpstr>Presentation Outline</vt:lpstr>
      <vt:lpstr>PowerPoint Presentation</vt:lpstr>
      <vt:lpstr>The Heartbeat of the Caribbean in Central America</vt:lpstr>
      <vt:lpstr>About Belize</vt:lpstr>
      <vt:lpstr>Public Works Department, Belize</vt:lpstr>
      <vt:lpstr>Challenges Faced by the Public Works Department</vt:lpstr>
      <vt:lpstr>My Relationship with Belize</vt:lpstr>
      <vt:lpstr>My Relationship with the Ministry of Works</vt:lpstr>
      <vt:lpstr>What is Road Condition Assessment?</vt:lpstr>
      <vt:lpstr>Uses of Condition Data</vt:lpstr>
      <vt:lpstr>General Practice for Collection of Condition Data</vt:lpstr>
      <vt:lpstr>Belize Road Condition Survey</vt:lpstr>
      <vt:lpstr>Sample of Paved and Unpaved Roads in Belize</vt:lpstr>
      <vt:lpstr>Various Bridges on Belize’s Road Network</vt:lpstr>
      <vt:lpstr>Collage of Culverts in Poor Condition</vt:lpstr>
      <vt:lpstr>The Case for a Condition Database and Mobile App</vt:lpstr>
      <vt:lpstr>PowerPoint Presentation</vt:lpstr>
      <vt:lpstr>Objective of the Capstone Project</vt:lpstr>
      <vt:lpstr>PowerPoint Presentation</vt:lpstr>
      <vt:lpstr>Methods</vt:lpstr>
      <vt:lpstr>Methods</vt:lpstr>
      <vt:lpstr>Database Design and Development</vt:lpstr>
      <vt:lpstr>Data Collection Application Development</vt:lpstr>
      <vt:lpstr>Sample UML Activity Diagrams</vt:lpstr>
      <vt:lpstr>Sample Data Entry Form (Road Search)</vt:lpstr>
      <vt:lpstr>Sample Data Entry Form (Road Point)</vt:lpstr>
      <vt:lpstr>PowerPoint Presentation</vt:lpstr>
      <vt:lpstr>Fully Developed Database Design (Conceptual, Logical and Physical Design)</vt:lpstr>
      <vt:lpstr>Mobile Application for Data Collection is Built</vt:lpstr>
      <vt:lpstr>PowerPoint Presentation</vt:lpstr>
      <vt:lpstr>Project Timeline</vt:lpstr>
      <vt:lpstr>Acknowledgements</vt:lpstr>
      <vt:lpstr>References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Development of a Road Condition Data Collection and Management Application</dc:title>
  <dc:creator>marion cayetano</dc:creator>
  <cp:lastModifiedBy>marion cayetano</cp:lastModifiedBy>
  <cp:revision>212</cp:revision>
  <dcterms:created xsi:type="dcterms:W3CDTF">2016-05-24T13:45:01Z</dcterms:created>
  <dcterms:modified xsi:type="dcterms:W3CDTF">2016-07-25T14:42:05Z</dcterms:modified>
</cp:coreProperties>
</file>