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handoutMasterIdLst>
    <p:handoutMasterId r:id="rId24"/>
  </p:handoutMasterIdLst>
  <p:sldIdLst>
    <p:sldId id="272" r:id="rId2"/>
    <p:sldId id="283" r:id="rId3"/>
    <p:sldId id="263" r:id="rId4"/>
    <p:sldId id="296" r:id="rId5"/>
    <p:sldId id="276" r:id="rId6"/>
    <p:sldId id="294" r:id="rId7"/>
    <p:sldId id="299" r:id="rId8"/>
    <p:sldId id="301" r:id="rId9"/>
    <p:sldId id="303" r:id="rId10"/>
    <p:sldId id="297" r:id="rId11"/>
    <p:sldId id="298" r:id="rId12"/>
    <p:sldId id="293" r:id="rId13"/>
    <p:sldId id="287" r:id="rId14"/>
    <p:sldId id="288" r:id="rId15"/>
    <p:sldId id="292" r:id="rId16"/>
    <p:sldId id="291" r:id="rId17"/>
    <p:sldId id="279" r:id="rId18"/>
    <p:sldId id="269" r:id="rId19"/>
    <p:sldId id="270" r:id="rId20"/>
    <p:sldId id="286" r:id="rId21"/>
    <p:sldId id="274"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6" autoAdjust="0"/>
    <p:restoredTop sz="93701" autoAdjust="0"/>
  </p:normalViewPr>
  <p:slideViewPr>
    <p:cSldViewPr>
      <p:cViewPr varScale="1">
        <p:scale>
          <a:sx n="68" d="100"/>
          <a:sy n="68" d="100"/>
        </p:scale>
        <p:origin x="-456" y="-90"/>
      </p:cViewPr>
      <p:guideLst>
        <p:guide orient="horz" pos="2160"/>
        <p:guide pos="2880"/>
      </p:guideLst>
    </p:cSldViewPr>
  </p:slideViewPr>
  <p:notesTextViewPr>
    <p:cViewPr>
      <p:scale>
        <a:sx n="75" d="100"/>
        <a:sy n="7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A962B4-D9B5-4DF2-B79E-A3D0C03D7D7C}" type="datetimeFigureOut">
              <a:rPr lang="en-US" smtClean="0"/>
              <a:pPr/>
              <a:t>5/8/2013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F6E5272-7FEB-4074-B107-9DB5EF41E3AB}" type="slidenum">
              <a:rPr lang="en-US" smtClean="0"/>
              <a:pPr/>
              <a:t>‹#›</a:t>
            </a:fld>
            <a:endParaRPr lang="en-US"/>
          </a:p>
        </p:txBody>
      </p:sp>
    </p:spTree>
    <p:extLst>
      <p:ext uri="{BB962C8B-B14F-4D97-AF65-F5344CB8AC3E}">
        <p14:creationId xmlns:p14="http://schemas.microsoft.com/office/powerpoint/2010/main" xmlns="" val="4098447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9B9E999-717E-4CFD-A86D-50A8EF2C5EA3}" type="datetimeFigureOut">
              <a:rPr lang="en-US" smtClean="0"/>
              <a:pPr/>
              <a:t>5/8/2013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491053F-93F0-4992-A38D-5DF583B6C4E5}" type="slidenum">
              <a:rPr lang="en-US" smtClean="0"/>
              <a:pPr/>
              <a:t>‹#›</a:t>
            </a:fld>
            <a:endParaRPr lang="en-US"/>
          </a:p>
        </p:txBody>
      </p:sp>
    </p:spTree>
    <p:extLst>
      <p:ext uri="{BB962C8B-B14F-4D97-AF65-F5344CB8AC3E}">
        <p14:creationId xmlns:p14="http://schemas.microsoft.com/office/powerpoint/2010/main" xmlns="" val="76430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91053F-93F0-4992-A38D-5DF583B6C4E5}" type="slidenum">
              <a:rPr lang="en-US" smtClean="0"/>
              <a:pPr/>
              <a:t>3</a:t>
            </a:fld>
            <a:endParaRPr lang="en-US"/>
          </a:p>
        </p:txBody>
      </p:sp>
    </p:spTree>
    <p:extLst>
      <p:ext uri="{BB962C8B-B14F-4D97-AF65-F5344CB8AC3E}">
        <p14:creationId xmlns:p14="http://schemas.microsoft.com/office/powerpoint/2010/main" xmlns="" val="398658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“Automate it as best I can.” Example of the short comings of the Yahoo! Groups (only 10 fields) and how that complicates automating the attributes </a:t>
            </a:r>
          </a:p>
          <a:p>
            <a:r>
              <a:rPr lang="en-US" dirty="0" smtClean="0"/>
              <a:t>Show a field with</a:t>
            </a:r>
            <a:r>
              <a:rPr lang="en-US" baseline="0" dirty="0" smtClean="0"/>
              <a:t> multiple data types and how that will be resolved in the database.</a:t>
            </a:r>
            <a:endParaRPr lang="en-US" dirty="0"/>
          </a:p>
        </p:txBody>
      </p:sp>
      <p:sp>
        <p:nvSpPr>
          <p:cNvPr id="4" name="Slide Number Placeholder 3"/>
          <p:cNvSpPr>
            <a:spLocks noGrp="1"/>
          </p:cNvSpPr>
          <p:nvPr>
            <p:ph type="sldNum" sz="quarter" idx="10"/>
          </p:nvPr>
        </p:nvSpPr>
        <p:spPr/>
        <p:txBody>
          <a:bodyPr/>
          <a:lstStyle/>
          <a:p>
            <a:fld id="{D491053F-93F0-4992-A38D-5DF583B6C4E5}" type="slidenum">
              <a:rPr lang="en-US" smtClean="0"/>
              <a:pPr/>
              <a:t>16</a:t>
            </a:fld>
            <a:endParaRPr lang="en-US"/>
          </a:p>
        </p:txBody>
      </p:sp>
    </p:spTree>
    <p:extLst>
      <p:ext uri="{BB962C8B-B14F-4D97-AF65-F5344CB8AC3E}">
        <p14:creationId xmlns:p14="http://schemas.microsoft.com/office/powerpoint/2010/main" xmlns="" val="996033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91053F-93F0-4992-A38D-5DF583B6C4E5}" type="slidenum">
              <a:rPr lang="en-US" smtClean="0"/>
              <a:pPr/>
              <a:t>17</a:t>
            </a:fld>
            <a:endParaRPr lang="en-US"/>
          </a:p>
        </p:txBody>
      </p:sp>
    </p:spTree>
    <p:extLst>
      <p:ext uri="{BB962C8B-B14F-4D97-AF65-F5344CB8AC3E}">
        <p14:creationId xmlns:p14="http://schemas.microsoft.com/office/powerpoint/2010/main" xmlns="" val="436162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 a bulleted list to show how this will improve the organizations process (close the loop on this) 1. ID</a:t>
            </a:r>
            <a:r>
              <a:rPr lang="en-US" baseline="0" dirty="0" smtClean="0"/>
              <a:t> vols. </a:t>
            </a:r>
            <a:r>
              <a:rPr lang="en-US" sz="1200" dirty="0" smtClean="0"/>
              <a:t>opposed to general </a:t>
            </a:r>
            <a:r>
              <a:rPr lang="en-US" sz="1200" i="1" dirty="0" smtClean="0"/>
              <a:t>cattle call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491053F-93F0-4992-A38D-5DF583B6C4E5}" type="slidenum">
              <a:rPr lang="en-US" smtClean="0"/>
              <a:pPr/>
              <a:t>20</a:t>
            </a:fld>
            <a:endParaRPr lang="en-US"/>
          </a:p>
        </p:txBody>
      </p:sp>
    </p:spTree>
    <p:extLst>
      <p:ext uri="{BB962C8B-B14F-4D97-AF65-F5344CB8AC3E}">
        <p14:creationId xmlns:p14="http://schemas.microsoft.com/office/powerpoint/2010/main" xmlns="" val="118152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91053F-93F0-4992-A38D-5DF583B6C4E5}" type="slidenum">
              <a:rPr lang="en-US" smtClean="0"/>
              <a:pPr/>
              <a:t>4</a:t>
            </a:fld>
            <a:endParaRPr lang="en-US"/>
          </a:p>
        </p:txBody>
      </p:sp>
    </p:spTree>
    <p:extLst>
      <p:ext uri="{BB962C8B-B14F-4D97-AF65-F5344CB8AC3E}">
        <p14:creationId xmlns:p14="http://schemas.microsoft.com/office/powerpoint/2010/main" xmlns="" val="2129155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91053F-93F0-4992-A38D-5DF583B6C4E5}" type="slidenum">
              <a:rPr lang="en-US" smtClean="0"/>
              <a:pPr/>
              <a:t>6</a:t>
            </a:fld>
            <a:endParaRPr lang="en-US"/>
          </a:p>
        </p:txBody>
      </p:sp>
    </p:spTree>
    <p:extLst>
      <p:ext uri="{BB962C8B-B14F-4D97-AF65-F5344CB8AC3E}">
        <p14:creationId xmlns:p14="http://schemas.microsoft.com/office/powerpoint/2010/main" xmlns="" val="436162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91053F-93F0-4992-A38D-5DF583B6C4E5}" type="slidenum">
              <a:rPr lang="en-US" smtClean="0"/>
              <a:pPr/>
              <a:t>7</a:t>
            </a:fld>
            <a:endParaRPr lang="en-US"/>
          </a:p>
        </p:txBody>
      </p:sp>
    </p:spTree>
    <p:extLst>
      <p:ext uri="{BB962C8B-B14F-4D97-AF65-F5344CB8AC3E}">
        <p14:creationId xmlns:p14="http://schemas.microsoft.com/office/powerpoint/2010/main" xmlns="" val="43616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91053F-93F0-4992-A38D-5DF583B6C4E5}" type="slidenum">
              <a:rPr lang="en-US" smtClean="0"/>
              <a:pPr/>
              <a:t>8</a:t>
            </a:fld>
            <a:endParaRPr lang="en-US"/>
          </a:p>
        </p:txBody>
      </p:sp>
    </p:spTree>
    <p:extLst>
      <p:ext uri="{BB962C8B-B14F-4D97-AF65-F5344CB8AC3E}">
        <p14:creationId xmlns:p14="http://schemas.microsoft.com/office/powerpoint/2010/main" xmlns="" val="436162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a:t>
            </a:r>
            <a:endParaRPr lang="en-US" dirty="0"/>
          </a:p>
        </p:txBody>
      </p:sp>
      <p:sp>
        <p:nvSpPr>
          <p:cNvPr id="4" name="Slide Number Placeholder 3"/>
          <p:cNvSpPr>
            <a:spLocks noGrp="1"/>
          </p:cNvSpPr>
          <p:nvPr>
            <p:ph type="sldNum" sz="quarter" idx="10"/>
          </p:nvPr>
        </p:nvSpPr>
        <p:spPr/>
        <p:txBody>
          <a:bodyPr/>
          <a:lstStyle/>
          <a:p>
            <a:fld id="{D491053F-93F0-4992-A38D-5DF583B6C4E5}" type="slidenum">
              <a:rPr lang="en-US" smtClean="0"/>
              <a:pPr/>
              <a:t>9</a:t>
            </a:fld>
            <a:endParaRPr lang="en-US"/>
          </a:p>
        </p:txBody>
      </p:sp>
    </p:spTree>
    <p:extLst>
      <p:ext uri="{BB962C8B-B14F-4D97-AF65-F5344CB8AC3E}">
        <p14:creationId xmlns:p14="http://schemas.microsoft.com/office/powerpoint/2010/main" xmlns="" val="436162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91053F-93F0-4992-A38D-5DF583B6C4E5}" type="slidenum">
              <a:rPr lang="en-US" smtClean="0"/>
              <a:pPr/>
              <a:t>10</a:t>
            </a:fld>
            <a:endParaRPr lang="en-US"/>
          </a:p>
        </p:txBody>
      </p:sp>
    </p:spTree>
    <p:extLst>
      <p:ext uri="{BB962C8B-B14F-4D97-AF65-F5344CB8AC3E}">
        <p14:creationId xmlns:p14="http://schemas.microsoft.com/office/powerpoint/2010/main" xmlns="" val="2358220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91053F-93F0-4992-A38D-5DF583B6C4E5}" type="slidenum">
              <a:rPr lang="en-US" smtClean="0"/>
              <a:pPr/>
              <a:t>13</a:t>
            </a:fld>
            <a:endParaRPr lang="en-US"/>
          </a:p>
        </p:txBody>
      </p:sp>
    </p:spTree>
    <p:extLst>
      <p:ext uri="{BB962C8B-B14F-4D97-AF65-F5344CB8AC3E}">
        <p14:creationId xmlns:p14="http://schemas.microsoft.com/office/powerpoint/2010/main" xmlns="" val="3816125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91053F-93F0-4992-A38D-5DF583B6C4E5}" type="slidenum">
              <a:rPr lang="en-US" smtClean="0"/>
              <a:pPr/>
              <a:t>14</a:t>
            </a:fld>
            <a:endParaRPr lang="en-US"/>
          </a:p>
        </p:txBody>
      </p:sp>
    </p:spTree>
    <p:extLst>
      <p:ext uri="{BB962C8B-B14F-4D97-AF65-F5344CB8AC3E}">
        <p14:creationId xmlns:p14="http://schemas.microsoft.com/office/powerpoint/2010/main" xmlns="" val="717158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43DA77-BF78-4537-8C9C-3B5E7C6DA82B}" type="datetimeFigureOut">
              <a:rPr lang="en-US" smtClean="0"/>
              <a:pPr/>
              <a:t>5/8/2013</a:t>
            </a:fld>
            <a:endParaRPr lang="en-US" dirty="0"/>
          </a:p>
        </p:txBody>
      </p:sp>
      <p:sp>
        <p:nvSpPr>
          <p:cNvPr id="5" name="Footer Placeholder 4"/>
          <p:cNvSpPr>
            <a:spLocks noGrp="1"/>
          </p:cNvSpPr>
          <p:nvPr>
            <p:ph type="ftr" sz="quarter" idx="11"/>
          </p:nvPr>
        </p:nvSpPr>
        <p:spPr/>
        <p:txBody>
          <a:bodyPr/>
          <a:lstStyle/>
          <a:p>
            <a:endParaRPr lang="en-US" dirty="0">
              <a:solidFill>
                <a:srgbClr val="4D5B6B">
                  <a:lumMod val="60000"/>
                  <a:lumOff val="40000"/>
                </a:srgbClr>
              </a:solidFill>
            </a:endParaRPr>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A7229F15-4F3B-41CA-AF66-82015D932A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4D5B6B"/>
                </a:solidFill>
              </a:endParaRPr>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4D5B6B"/>
                </a:solidFill>
              </a:endParaRPr>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4D5B6B"/>
                </a:solidFill>
              </a:endParaRPr>
            </a:p>
          </p:txBody>
        </p:sp>
      </p:grpSp>
    </p:spTree>
    <p:extLst>
      <p:ext uri="{BB962C8B-B14F-4D97-AF65-F5344CB8AC3E}">
        <p14:creationId xmlns:p14="http://schemas.microsoft.com/office/powerpoint/2010/main" xmlns="" val="340853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3DA77-BF78-4537-8C9C-3B5E7C6DA82B}" type="datetimeFigureOut">
              <a:rPr lang="en-US" smtClean="0"/>
              <a:pPr/>
              <a:t>5/8/2013</a:t>
            </a:fld>
            <a:endParaRPr lang="en-US" dirty="0"/>
          </a:p>
        </p:txBody>
      </p:sp>
      <p:sp>
        <p:nvSpPr>
          <p:cNvPr id="5" name="Footer Placeholder 4"/>
          <p:cNvSpPr>
            <a:spLocks noGrp="1"/>
          </p:cNvSpPr>
          <p:nvPr>
            <p:ph type="ftr" sz="quarter" idx="11"/>
          </p:nvPr>
        </p:nvSpPr>
        <p:spPr/>
        <p:txBody>
          <a:bodyPr/>
          <a:lstStyle/>
          <a:p>
            <a:endParaRPr lang="en-US" dirty="0">
              <a:solidFill>
                <a:srgbClr val="4D5B6B">
                  <a:lumMod val="60000"/>
                  <a:lumOff val="40000"/>
                </a:srgbClr>
              </a:solidFill>
            </a:endParaRPr>
          </a:p>
        </p:txBody>
      </p:sp>
      <p:sp>
        <p:nvSpPr>
          <p:cNvPr id="6" name="Slide Number Placeholder 5"/>
          <p:cNvSpPr>
            <a:spLocks noGrp="1"/>
          </p:cNvSpPr>
          <p:nvPr>
            <p:ph type="sldNum" sz="quarter" idx="12"/>
          </p:nvPr>
        </p:nvSpPr>
        <p:spPr/>
        <p:txBody>
          <a:bodyPr/>
          <a:lstStyle/>
          <a:p>
            <a:fld id="{A7229F15-4F3B-41CA-AF66-82015D932A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xmlns="" val="2548391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3DA77-BF78-4537-8C9C-3B5E7C6DA82B}" type="datetimeFigureOut">
              <a:rPr lang="en-US" smtClean="0"/>
              <a:pPr/>
              <a:t>5/8/2013</a:t>
            </a:fld>
            <a:endParaRPr lang="en-US" dirty="0"/>
          </a:p>
        </p:txBody>
      </p:sp>
      <p:sp>
        <p:nvSpPr>
          <p:cNvPr id="5" name="Footer Placeholder 4"/>
          <p:cNvSpPr>
            <a:spLocks noGrp="1"/>
          </p:cNvSpPr>
          <p:nvPr>
            <p:ph type="ftr" sz="quarter" idx="11"/>
          </p:nvPr>
        </p:nvSpPr>
        <p:spPr/>
        <p:txBody>
          <a:bodyPr/>
          <a:lstStyle/>
          <a:p>
            <a:endParaRPr lang="en-US" dirty="0">
              <a:solidFill>
                <a:srgbClr val="4D5B6B">
                  <a:lumMod val="60000"/>
                  <a:lumOff val="40000"/>
                </a:srgbClr>
              </a:solidFill>
            </a:endParaRPr>
          </a:p>
        </p:txBody>
      </p:sp>
      <p:sp>
        <p:nvSpPr>
          <p:cNvPr id="6" name="Slide Number Placeholder 5"/>
          <p:cNvSpPr>
            <a:spLocks noGrp="1"/>
          </p:cNvSpPr>
          <p:nvPr>
            <p:ph type="sldNum" sz="quarter" idx="12"/>
          </p:nvPr>
        </p:nvSpPr>
        <p:spPr/>
        <p:txBody>
          <a:bodyPr/>
          <a:lstStyle/>
          <a:p>
            <a:fld id="{A7229F15-4F3B-41CA-AF66-82015D932A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xmlns="" val="38321700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43DA77-BF78-4537-8C9C-3B5E7C6DA82B}" type="datetimeFigureOut">
              <a:rPr lang="en-US" smtClean="0"/>
              <a:pPr/>
              <a:t>5/8/2013</a:t>
            </a:fld>
            <a:endParaRPr lang="en-US" dirty="0"/>
          </a:p>
        </p:txBody>
      </p:sp>
      <p:sp>
        <p:nvSpPr>
          <p:cNvPr id="10" name="Slide Number Placeholder 9"/>
          <p:cNvSpPr>
            <a:spLocks noGrp="1"/>
          </p:cNvSpPr>
          <p:nvPr>
            <p:ph type="sldNum" sz="quarter" idx="11"/>
          </p:nvPr>
        </p:nvSpPr>
        <p:spPr/>
        <p:txBody>
          <a:bodyPr/>
          <a:lstStyle/>
          <a:p>
            <a:fld id="{A7229F15-4F3B-41CA-AF66-82015D932A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
        <p:nvSpPr>
          <p:cNvPr id="12" name="Footer Placeholder 11"/>
          <p:cNvSpPr>
            <a:spLocks noGrp="1"/>
          </p:cNvSpPr>
          <p:nvPr>
            <p:ph type="ftr" sz="quarter" idx="12"/>
          </p:nvPr>
        </p:nvSpPr>
        <p:spPr/>
        <p:txBody>
          <a:bodyPr/>
          <a:lstStyle/>
          <a:p>
            <a:endParaRPr lang="en-US" dirty="0">
              <a:solidFill>
                <a:srgbClr val="4D5B6B">
                  <a:lumMod val="60000"/>
                  <a:lumOff val="40000"/>
                </a:srgbClr>
              </a:solidFill>
            </a:endParaRPr>
          </a:p>
        </p:txBody>
      </p:sp>
    </p:spTree>
    <p:extLst>
      <p:ext uri="{BB962C8B-B14F-4D97-AF65-F5344CB8AC3E}">
        <p14:creationId xmlns:p14="http://schemas.microsoft.com/office/powerpoint/2010/main" xmlns="" val="33230206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fld id="{3B43DA77-BF78-4537-8C9C-3B5E7C6DA82B}" type="datetimeFigureOut">
              <a:rPr lang="en-US" smtClean="0"/>
              <a:pPr/>
              <a:t>5/8/2013</a:t>
            </a:fld>
            <a:endParaRPr lang="en-US" dirty="0"/>
          </a:p>
        </p:txBody>
      </p:sp>
      <p:sp>
        <p:nvSpPr>
          <p:cNvPr id="20" name="Slide Number Placeholder 19"/>
          <p:cNvSpPr>
            <a:spLocks noGrp="1"/>
          </p:cNvSpPr>
          <p:nvPr>
            <p:ph type="sldNum" sz="quarter" idx="11"/>
          </p:nvPr>
        </p:nvSpPr>
        <p:spPr/>
        <p:txBody>
          <a:bodyPr/>
          <a:lstStyle/>
          <a:p>
            <a:fld id="{A7229F15-4F3B-41CA-AF66-82015D932A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
        <p:nvSpPr>
          <p:cNvPr id="21" name="Footer Placeholder 20"/>
          <p:cNvSpPr>
            <a:spLocks noGrp="1"/>
          </p:cNvSpPr>
          <p:nvPr>
            <p:ph type="ftr" sz="quarter" idx="12"/>
          </p:nvPr>
        </p:nvSpPr>
        <p:spPr/>
        <p:txBody>
          <a:bodyPr/>
          <a:lstStyle/>
          <a:p>
            <a:endParaRPr lang="en-US" dirty="0">
              <a:solidFill>
                <a:srgbClr val="4D5B6B">
                  <a:lumMod val="60000"/>
                  <a:lumOff val="40000"/>
                </a:srgbClr>
              </a:solidFill>
            </a:endParaRPr>
          </a:p>
        </p:txBody>
      </p:sp>
    </p:spTree>
    <p:extLst>
      <p:ext uri="{BB962C8B-B14F-4D97-AF65-F5344CB8AC3E}">
        <p14:creationId xmlns:p14="http://schemas.microsoft.com/office/powerpoint/2010/main" xmlns="" val="37025367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3B43DA77-BF78-4537-8C9C-3B5E7C6DA82B}" type="datetimeFigureOut">
              <a:rPr lang="en-US" smtClean="0"/>
              <a:pPr/>
              <a:t>5/8/2013</a:t>
            </a:fld>
            <a:endParaRPr lang="en-US" dirty="0"/>
          </a:p>
        </p:txBody>
      </p:sp>
      <p:sp>
        <p:nvSpPr>
          <p:cNvPr id="6" name="Footer Placeholder 5"/>
          <p:cNvSpPr>
            <a:spLocks noGrp="1"/>
          </p:cNvSpPr>
          <p:nvPr>
            <p:ph type="ftr" sz="quarter" idx="11"/>
          </p:nvPr>
        </p:nvSpPr>
        <p:spPr/>
        <p:txBody>
          <a:bodyPr/>
          <a:lstStyle/>
          <a:p>
            <a:endParaRPr lang="en-US" dirty="0">
              <a:solidFill>
                <a:srgbClr val="4D5B6B">
                  <a:lumMod val="60000"/>
                  <a:lumOff val="40000"/>
                </a:srgbClr>
              </a:solidFill>
            </a:endParaRPr>
          </a:p>
        </p:txBody>
      </p:sp>
      <p:sp>
        <p:nvSpPr>
          <p:cNvPr id="7" name="Slide Number Placeholder 6"/>
          <p:cNvSpPr>
            <a:spLocks noGrp="1"/>
          </p:cNvSpPr>
          <p:nvPr>
            <p:ph type="sldNum" sz="quarter" idx="12"/>
          </p:nvPr>
        </p:nvSpPr>
        <p:spPr/>
        <p:txBody>
          <a:bodyPr/>
          <a:lstStyle/>
          <a:p>
            <a:fld id="{A7229F15-4F3B-41CA-AF66-82015D932A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5903709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B43DA77-BF78-4537-8C9C-3B5E7C6DA82B}" type="datetimeFigureOut">
              <a:rPr lang="en-US" smtClean="0"/>
              <a:pPr/>
              <a:t>5/8/2013</a:t>
            </a:fld>
            <a:endParaRPr lang="en-US" dirty="0"/>
          </a:p>
        </p:txBody>
      </p:sp>
      <p:sp>
        <p:nvSpPr>
          <p:cNvPr id="8" name="Footer Placeholder 7"/>
          <p:cNvSpPr>
            <a:spLocks noGrp="1"/>
          </p:cNvSpPr>
          <p:nvPr>
            <p:ph type="ftr" sz="quarter" idx="11"/>
          </p:nvPr>
        </p:nvSpPr>
        <p:spPr/>
        <p:txBody>
          <a:bodyPr/>
          <a:lstStyle/>
          <a:p>
            <a:endParaRPr lang="en-US" dirty="0">
              <a:solidFill>
                <a:srgbClr val="4D5B6B">
                  <a:lumMod val="60000"/>
                  <a:lumOff val="40000"/>
                </a:srgbClr>
              </a:solidFill>
            </a:endParaRPr>
          </a:p>
        </p:txBody>
      </p:sp>
      <p:sp>
        <p:nvSpPr>
          <p:cNvPr id="9" name="Slide Number Placeholder 8"/>
          <p:cNvSpPr>
            <a:spLocks noGrp="1"/>
          </p:cNvSpPr>
          <p:nvPr>
            <p:ph type="sldNum" sz="quarter" idx="12"/>
          </p:nvPr>
        </p:nvSpPr>
        <p:spPr/>
        <p:txBody>
          <a:bodyPr/>
          <a:lstStyle/>
          <a:p>
            <a:fld id="{A7229F15-4F3B-41CA-AF66-82015D932A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5692629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43DA77-BF78-4537-8C9C-3B5E7C6DA82B}" type="datetimeFigureOut">
              <a:rPr lang="en-US" smtClean="0"/>
              <a:pPr/>
              <a:t>5/8/2013</a:t>
            </a:fld>
            <a:endParaRPr lang="en-US" dirty="0"/>
          </a:p>
        </p:txBody>
      </p:sp>
      <p:sp>
        <p:nvSpPr>
          <p:cNvPr id="4" name="Footer Placeholder 3"/>
          <p:cNvSpPr>
            <a:spLocks noGrp="1"/>
          </p:cNvSpPr>
          <p:nvPr>
            <p:ph type="ftr" sz="quarter" idx="11"/>
          </p:nvPr>
        </p:nvSpPr>
        <p:spPr/>
        <p:txBody>
          <a:bodyPr/>
          <a:lstStyle/>
          <a:p>
            <a:endParaRPr lang="en-US" dirty="0">
              <a:solidFill>
                <a:srgbClr val="4D5B6B">
                  <a:lumMod val="60000"/>
                  <a:lumOff val="40000"/>
                </a:srgbClr>
              </a:solidFill>
            </a:endParaRPr>
          </a:p>
        </p:txBody>
      </p:sp>
      <p:sp>
        <p:nvSpPr>
          <p:cNvPr id="5" name="Slide Number Placeholder 4"/>
          <p:cNvSpPr>
            <a:spLocks noGrp="1"/>
          </p:cNvSpPr>
          <p:nvPr>
            <p:ph type="sldNum" sz="quarter" idx="12"/>
          </p:nvPr>
        </p:nvSpPr>
        <p:spPr/>
        <p:txBody>
          <a:bodyPr/>
          <a:lstStyle/>
          <a:p>
            <a:fld id="{A7229F15-4F3B-41CA-AF66-82015D932A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xmlns="" val="22941405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43DA77-BF78-4537-8C9C-3B5E7C6DA82B}" type="datetimeFigureOut">
              <a:rPr lang="en-US" smtClean="0"/>
              <a:pPr/>
              <a:t>5/8/2013</a:t>
            </a:fld>
            <a:endParaRPr lang="en-US" dirty="0"/>
          </a:p>
        </p:txBody>
      </p:sp>
      <p:sp>
        <p:nvSpPr>
          <p:cNvPr id="6" name="Slide Number Placeholder 5"/>
          <p:cNvSpPr>
            <a:spLocks noGrp="1"/>
          </p:cNvSpPr>
          <p:nvPr>
            <p:ph type="sldNum" sz="quarter" idx="11"/>
          </p:nvPr>
        </p:nvSpPr>
        <p:spPr/>
        <p:txBody>
          <a:bodyPr/>
          <a:lstStyle/>
          <a:p>
            <a:fld id="{A7229F15-4F3B-41CA-AF66-82015D932A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
        <p:nvSpPr>
          <p:cNvPr id="7" name="Footer Placeholder 6"/>
          <p:cNvSpPr>
            <a:spLocks noGrp="1"/>
          </p:cNvSpPr>
          <p:nvPr>
            <p:ph type="ftr" sz="quarter" idx="12"/>
          </p:nvPr>
        </p:nvSpPr>
        <p:spPr/>
        <p:txBody>
          <a:bodyPr/>
          <a:lstStyle/>
          <a:p>
            <a:endParaRPr lang="en-US" dirty="0">
              <a:solidFill>
                <a:srgbClr val="4D5B6B">
                  <a:lumMod val="60000"/>
                  <a:lumOff val="40000"/>
                </a:srgbClr>
              </a:solidFill>
            </a:endParaRPr>
          </a:p>
        </p:txBody>
      </p:sp>
    </p:spTree>
    <p:extLst>
      <p:ext uri="{BB962C8B-B14F-4D97-AF65-F5344CB8AC3E}">
        <p14:creationId xmlns:p14="http://schemas.microsoft.com/office/powerpoint/2010/main" xmlns="" val="20189366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3B43DA77-BF78-4537-8C9C-3B5E7C6DA82B}" type="datetimeFigureOut">
              <a:rPr lang="en-US" smtClean="0"/>
              <a:pPr/>
              <a:t>5/8/2013</a:t>
            </a:fld>
            <a:endParaRPr lang="en-US" dirty="0"/>
          </a:p>
        </p:txBody>
      </p:sp>
      <p:sp>
        <p:nvSpPr>
          <p:cNvPr id="10" name="Slide Number Placeholder 9"/>
          <p:cNvSpPr>
            <a:spLocks noGrp="1"/>
          </p:cNvSpPr>
          <p:nvPr>
            <p:ph type="sldNum" sz="quarter" idx="15"/>
          </p:nvPr>
        </p:nvSpPr>
        <p:spPr/>
        <p:txBody>
          <a:bodyPr/>
          <a:lstStyle/>
          <a:p>
            <a:fld id="{A7229F15-4F3B-41CA-AF66-82015D932A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
        <p:nvSpPr>
          <p:cNvPr id="13" name="Footer Placeholder 12"/>
          <p:cNvSpPr>
            <a:spLocks noGrp="1"/>
          </p:cNvSpPr>
          <p:nvPr>
            <p:ph type="ftr" sz="quarter" idx="16"/>
          </p:nvPr>
        </p:nvSpPr>
        <p:spPr/>
        <p:txBody>
          <a:bodyPr/>
          <a:lstStyle/>
          <a:p>
            <a:endParaRPr lang="en-US" dirty="0">
              <a:solidFill>
                <a:srgbClr val="4D5B6B">
                  <a:lumMod val="60000"/>
                  <a:lumOff val="40000"/>
                </a:srgbClr>
              </a:solidFill>
            </a:endParaRPr>
          </a:p>
        </p:txBody>
      </p:sp>
    </p:spTree>
    <p:extLst>
      <p:ext uri="{BB962C8B-B14F-4D97-AF65-F5344CB8AC3E}">
        <p14:creationId xmlns:p14="http://schemas.microsoft.com/office/powerpoint/2010/main" xmlns="" val="2225811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3DA77-BF78-4537-8C9C-3B5E7C6DA82B}" type="datetimeFigureOut">
              <a:rPr lang="en-US" smtClean="0"/>
              <a:pPr/>
              <a:t>5/8/2013</a:t>
            </a:fld>
            <a:endParaRPr lang="en-US" dirty="0"/>
          </a:p>
        </p:txBody>
      </p:sp>
      <p:sp>
        <p:nvSpPr>
          <p:cNvPr id="6" name="Footer Placeholder 5"/>
          <p:cNvSpPr>
            <a:spLocks noGrp="1"/>
          </p:cNvSpPr>
          <p:nvPr>
            <p:ph type="ftr" sz="quarter" idx="11"/>
          </p:nvPr>
        </p:nvSpPr>
        <p:spPr/>
        <p:txBody>
          <a:bodyPr/>
          <a:lstStyle/>
          <a:p>
            <a:endParaRPr lang="en-US" dirty="0">
              <a:solidFill>
                <a:srgbClr val="4D5B6B">
                  <a:lumMod val="60000"/>
                  <a:lumOff val="40000"/>
                </a:srgbClr>
              </a:solidFill>
            </a:endParaRPr>
          </a:p>
        </p:txBody>
      </p:sp>
      <p:sp>
        <p:nvSpPr>
          <p:cNvPr id="7" name="Slide Number Placeholder 6"/>
          <p:cNvSpPr>
            <a:spLocks noGrp="1"/>
          </p:cNvSpPr>
          <p:nvPr>
            <p:ph type="sldNum" sz="quarter" idx="12"/>
          </p:nvPr>
        </p:nvSpPr>
        <p:spPr/>
        <p:txBody>
          <a:bodyPr/>
          <a:lstStyle/>
          <a:p>
            <a:fld id="{A7229F15-4F3B-41CA-AF66-82015D932A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xmlns="" val="33249480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US" dirty="0">
              <a:solidFill>
                <a:srgbClr val="4D5B6B">
                  <a:lumMod val="60000"/>
                  <a:lumOff val="40000"/>
                </a:srgbClr>
              </a:solidFill>
            </a:endParaRP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A7229F15-4F3B-41CA-AF66-82015D932A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4D5B6B"/>
              </a:solidFill>
            </a:endParaRPr>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3B43DA77-BF78-4537-8C9C-3B5E7C6DA82B}" type="datetimeFigureOut">
              <a:rPr lang="en-US" smtClean="0"/>
              <a:pPr/>
              <a:t>5/8/2013</a:t>
            </a:fld>
            <a:endParaRPr lang="en-US" dirty="0"/>
          </a:p>
        </p:txBody>
      </p:sp>
    </p:spTree>
    <p:extLst>
      <p:ext uri="{BB962C8B-B14F-4D97-AF65-F5344CB8AC3E}">
        <p14:creationId xmlns:p14="http://schemas.microsoft.com/office/powerpoint/2010/main" xmlns="" val="42067276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5.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28.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hyperlink" Target="http://pets.groups.yahoo.com/group/NewSpirit4AussieRescue/" TargetMode="External"/><Relationship Id="rId3" Type="http://schemas.openxmlformats.org/officeDocument/2006/relationships/image" Target="../media/image2.jpeg"/><Relationship Id="rId7" Type="http://schemas.openxmlformats.org/officeDocument/2006/relationships/hyperlink" Target="http://www.esri.com/software/arcgis/arcgisonline/services/map-service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www.asca.org/aboutaussies" TargetMode="External"/><Relationship Id="rId5" Type="http://schemas.openxmlformats.org/officeDocument/2006/relationships/image" Target="../media/image29.jpeg"/><Relationship Id="rId10" Type="http://schemas.openxmlformats.org/officeDocument/2006/relationships/image" Target="../media/image5.jpeg"/><Relationship Id="rId4" Type="http://schemas.openxmlformats.org/officeDocument/2006/relationships/image" Target="../media/image3.png"/><Relationship Id="rId9" Type="http://schemas.openxmlformats.org/officeDocument/2006/relationships/hyperlink" Target="http://www.census.gov/cgi-bin/geo/shapefiles2010/mai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3.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jpeg"/><Relationship Id="rId7"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5.jpeg"/><Relationship Id="rId4" Type="http://schemas.openxmlformats.org/officeDocument/2006/relationships/image" Target="../media/image3.png"/><Relationship Id="rId9" Type="http://schemas.openxmlformats.org/officeDocument/2006/relationships/image" Target="../media/image37.jpe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pn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5.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5.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2.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5.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5.jpeg"/><Relationship Id="rId10" Type="http://schemas.openxmlformats.org/officeDocument/2006/relationships/image" Target="../media/image22.jpeg"/><Relationship Id="rId4" Type="http://schemas.openxmlformats.org/officeDocument/2006/relationships/image" Target="../media/image3.pn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981200"/>
            <a:ext cx="7772400" cy="609600"/>
          </a:xfrm>
        </p:spPr>
        <p:txBody>
          <a:bodyPr/>
          <a:lstStyle/>
          <a:p>
            <a:pPr algn="ctr"/>
            <a:r>
              <a:rPr lang="en-US" sz="4400" u="sng" dirty="0" smtClean="0">
                <a:solidFill>
                  <a:srgbClr val="C00000"/>
                </a:solidFill>
              </a:rPr>
              <a:t>Applying GIS to Dog Rescue</a:t>
            </a:r>
            <a:endParaRPr lang="en-US" sz="4400" u="sng" dirty="0">
              <a:solidFill>
                <a:srgbClr val="C00000"/>
              </a:solidFill>
            </a:endParaRPr>
          </a:p>
        </p:txBody>
      </p:sp>
      <p:sp>
        <p:nvSpPr>
          <p:cNvPr id="3" name="Subtitle 2"/>
          <p:cNvSpPr>
            <a:spLocks noGrp="1"/>
          </p:cNvSpPr>
          <p:nvPr>
            <p:ph type="subTitle" idx="1"/>
          </p:nvPr>
        </p:nvSpPr>
        <p:spPr>
          <a:xfrm>
            <a:off x="1474581" y="3124200"/>
            <a:ext cx="6858000" cy="914400"/>
          </a:xfrm>
        </p:spPr>
        <p:txBody>
          <a:bodyPr/>
          <a:lstStyle/>
          <a:p>
            <a:pPr algn="ctr"/>
            <a:r>
              <a:rPr lang="en-US" dirty="0" smtClean="0">
                <a:solidFill>
                  <a:srgbClr val="C00000"/>
                </a:solidFill>
              </a:rPr>
              <a:t>Developing GIS Data for New Spirit 4 Aussie Rescue in Order to Visualize </a:t>
            </a:r>
            <a:r>
              <a:rPr lang="en-US" dirty="0">
                <a:solidFill>
                  <a:srgbClr val="C00000"/>
                </a:solidFill>
              </a:rPr>
              <a:t>T</a:t>
            </a:r>
            <a:r>
              <a:rPr lang="en-US" dirty="0" smtClean="0">
                <a:solidFill>
                  <a:srgbClr val="C00000"/>
                </a:solidFill>
              </a:rPr>
              <a:t>rends and Aid in Daily </a:t>
            </a:r>
            <a:r>
              <a:rPr lang="en-US" dirty="0">
                <a:solidFill>
                  <a:srgbClr val="C00000"/>
                </a:solidFill>
              </a:rPr>
              <a:t>O</a:t>
            </a:r>
            <a:r>
              <a:rPr lang="en-US" dirty="0" smtClean="0">
                <a:solidFill>
                  <a:srgbClr val="C00000"/>
                </a:solidFill>
              </a:rPr>
              <a:t>perations </a:t>
            </a:r>
            <a:endParaRPr lang="en-US" dirty="0">
              <a:solidFill>
                <a:srgbClr val="C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0"/>
            <a:ext cx="2438400" cy="1828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58200" y="6141458"/>
            <a:ext cx="685800" cy="716542"/>
          </a:xfrm>
          <a:prstGeom prst="rect">
            <a:avLst/>
          </a:prstGeom>
        </p:spPr>
      </p:pic>
      <p:sp>
        <p:nvSpPr>
          <p:cNvPr id="8" name="TextBox 7"/>
          <p:cNvSpPr txBox="1"/>
          <p:nvPr/>
        </p:nvSpPr>
        <p:spPr>
          <a:xfrm>
            <a:off x="726831" y="6488668"/>
            <a:ext cx="1981200" cy="323165"/>
          </a:xfrm>
          <a:prstGeom prst="rect">
            <a:avLst/>
          </a:prstGeom>
          <a:noFill/>
        </p:spPr>
        <p:txBody>
          <a:bodyPr wrap="square" rtlCol="0">
            <a:spAutoFit/>
          </a:bodyPr>
          <a:lstStyle/>
          <a:p>
            <a:r>
              <a:rPr lang="en-US" sz="1500" dirty="0" smtClean="0">
                <a:solidFill>
                  <a:srgbClr val="FF7605"/>
                </a:solidFill>
              </a:rPr>
              <a:t>www.ns4ar.org</a:t>
            </a: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5600" y="0"/>
            <a:ext cx="2438400" cy="1828800"/>
          </a:xfrm>
          <a:prstGeom prst="rect">
            <a:avLst/>
          </a:prstGeom>
        </p:spPr>
      </p:pic>
      <p:sp>
        <p:nvSpPr>
          <p:cNvPr id="4" name="TextBox 3"/>
          <p:cNvSpPr txBox="1"/>
          <p:nvPr/>
        </p:nvSpPr>
        <p:spPr>
          <a:xfrm>
            <a:off x="1474581" y="4952999"/>
            <a:ext cx="4073769" cy="1631216"/>
          </a:xfrm>
          <a:prstGeom prst="rect">
            <a:avLst/>
          </a:prstGeom>
          <a:noFill/>
        </p:spPr>
        <p:txBody>
          <a:bodyPr wrap="square" rtlCol="0">
            <a:spAutoFit/>
          </a:bodyPr>
          <a:lstStyle/>
          <a:p>
            <a:r>
              <a:rPr lang="en-US" sz="2000" dirty="0" smtClean="0">
                <a:solidFill>
                  <a:srgbClr val="C00000"/>
                </a:solidFill>
              </a:rPr>
              <a:t>K. M. Chaney</a:t>
            </a:r>
          </a:p>
          <a:p>
            <a:r>
              <a:rPr lang="en-US" sz="2000" dirty="0" smtClean="0">
                <a:solidFill>
                  <a:srgbClr val="C00000"/>
                </a:solidFill>
              </a:rPr>
              <a:t>MGIS Candidate</a:t>
            </a:r>
          </a:p>
          <a:p>
            <a:r>
              <a:rPr lang="en-US" sz="2000" dirty="0" smtClean="0">
                <a:solidFill>
                  <a:srgbClr val="C00000"/>
                </a:solidFill>
              </a:rPr>
              <a:t>May 7, 2013</a:t>
            </a:r>
          </a:p>
          <a:p>
            <a:endParaRPr lang="en-US" sz="2000" dirty="0">
              <a:solidFill>
                <a:srgbClr val="C00000"/>
              </a:solidFill>
            </a:endParaRPr>
          </a:p>
          <a:p>
            <a:r>
              <a:rPr lang="en-US" sz="2000" dirty="0" smtClean="0">
                <a:solidFill>
                  <a:srgbClr val="C00000"/>
                </a:solidFill>
              </a:rPr>
              <a:t>Faculty Advisor – Beth King</a:t>
            </a:r>
            <a:endParaRPr lang="en-US" sz="2000" dirty="0">
              <a:solidFill>
                <a:srgbClr val="C00000"/>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15241"/>
            <a:ext cx="748420" cy="6873241"/>
          </a:xfrm>
          <a:prstGeom prst="rect">
            <a:avLst/>
          </a:prstGeom>
        </p:spPr>
      </p:pic>
    </p:spTree>
    <p:extLst>
      <p:ext uri="{BB962C8B-B14F-4D97-AF65-F5344CB8AC3E}">
        <p14:creationId xmlns:p14="http://schemas.microsoft.com/office/powerpoint/2010/main" xmlns="" val="100616791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30943" y="3131820"/>
            <a:ext cx="7772400" cy="609600"/>
          </a:xfrm>
        </p:spPr>
        <p:txBody>
          <a:bodyPr/>
          <a:lstStyle/>
          <a:p>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0"/>
            <a:ext cx="2438400" cy="182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58200" y="6141458"/>
            <a:ext cx="685800" cy="716542"/>
          </a:xfrm>
          <a:prstGeom prst="rect">
            <a:avLst/>
          </a:prstGeom>
        </p:spPr>
      </p:pic>
      <p:sp>
        <p:nvSpPr>
          <p:cNvPr id="8" name="TextBox 7"/>
          <p:cNvSpPr txBox="1"/>
          <p:nvPr/>
        </p:nvSpPr>
        <p:spPr>
          <a:xfrm>
            <a:off x="726831" y="6488668"/>
            <a:ext cx="1981200" cy="323165"/>
          </a:xfrm>
          <a:prstGeom prst="rect">
            <a:avLst/>
          </a:prstGeom>
          <a:noFill/>
        </p:spPr>
        <p:txBody>
          <a:bodyPr wrap="square" rtlCol="0">
            <a:spAutoFit/>
          </a:bodyPr>
          <a:lstStyle/>
          <a:p>
            <a:r>
              <a:rPr lang="en-US" sz="1500" dirty="0" smtClean="0">
                <a:solidFill>
                  <a:srgbClr val="FF7605"/>
                </a:solidFill>
              </a:rPr>
              <a:t>www.ns4ar.org</a:t>
            </a:r>
          </a:p>
        </p:txBody>
      </p:sp>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1589" y="0"/>
            <a:ext cx="748420" cy="687324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047879" y="-15239"/>
            <a:ext cx="3096121" cy="1813559"/>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94657" y="2006600"/>
            <a:ext cx="8246834" cy="4038600"/>
          </a:xfrm>
          <a:prstGeom prst="rect">
            <a:avLst/>
          </a:prstGeom>
        </p:spPr>
      </p:pic>
    </p:spTree>
    <p:extLst>
      <p:ext uri="{BB962C8B-B14F-4D97-AF65-F5344CB8AC3E}">
        <p14:creationId xmlns:p14="http://schemas.microsoft.com/office/powerpoint/2010/main" xmlns="" val="306328649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5052" y="1891862"/>
            <a:ext cx="7772400" cy="609600"/>
          </a:xfrm>
        </p:spPr>
        <p:txBody>
          <a:bodyPr/>
          <a:lstStyle/>
          <a:p>
            <a:pPr algn="ctr"/>
            <a:r>
              <a:rPr lang="en-US" sz="3200" u="sng" dirty="0" smtClean="0">
                <a:solidFill>
                  <a:srgbClr val="C00000"/>
                </a:solidFill>
              </a:rPr>
              <a:t>Methods</a:t>
            </a:r>
            <a:endParaRPr lang="en-US" sz="3200" dirty="0"/>
          </a:p>
        </p:txBody>
      </p:sp>
      <p:sp>
        <p:nvSpPr>
          <p:cNvPr id="3" name="Subtitle 2"/>
          <p:cNvSpPr>
            <a:spLocks noGrp="1"/>
          </p:cNvSpPr>
          <p:nvPr>
            <p:ph type="subTitle" idx="1"/>
          </p:nvPr>
        </p:nvSpPr>
        <p:spPr>
          <a:xfrm>
            <a:off x="1088571" y="2514600"/>
            <a:ext cx="6858000" cy="152400"/>
          </a:xfrm>
        </p:spPr>
        <p:txBody>
          <a:bodyPr>
            <a:normAutofit fontScale="25000" lnSpcReduction="20000"/>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0"/>
            <a:ext cx="2438400" cy="1828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58200" y="6141458"/>
            <a:ext cx="685800" cy="716542"/>
          </a:xfrm>
          <a:prstGeom prst="rect">
            <a:avLst/>
          </a:prstGeom>
        </p:spPr>
      </p:pic>
      <p:sp>
        <p:nvSpPr>
          <p:cNvPr id="8" name="TextBox 7"/>
          <p:cNvSpPr txBox="1"/>
          <p:nvPr/>
        </p:nvSpPr>
        <p:spPr>
          <a:xfrm>
            <a:off x="726831" y="6488668"/>
            <a:ext cx="1981200" cy="323165"/>
          </a:xfrm>
          <a:prstGeom prst="rect">
            <a:avLst/>
          </a:prstGeom>
          <a:noFill/>
        </p:spPr>
        <p:txBody>
          <a:bodyPr wrap="square" rtlCol="0">
            <a:spAutoFit/>
          </a:bodyPr>
          <a:lstStyle/>
          <a:p>
            <a:r>
              <a:rPr lang="en-US" sz="1500" dirty="0" smtClean="0">
                <a:solidFill>
                  <a:srgbClr val="FF7605"/>
                </a:solidFill>
              </a:rPr>
              <a:t>www.ns4ar.org</a:t>
            </a:r>
          </a:p>
        </p:txBody>
      </p:sp>
      <p:sp>
        <p:nvSpPr>
          <p:cNvPr id="4" name="TextBox 3"/>
          <p:cNvSpPr txBox="1"/>
          <p:nvPr/>
        </p:nvSpPr>
        <p:spPr>
          <a:xfrm>
            <a:off x="1144016" y="3221297"/>
            <a:ext cx="3352800" cy="2862322"/>
          </a:xfrm>
          <a:prstGeom prst="rect">
            <a:avLst/>
          </a:prstGeom>
          <a:noFill/>
        </p:spPr>
        <p:txBody>
          <a:bodyPr wrap="square" rtlCol="0">
            <a:spAutoFit/>
          </a:bodyPr>
          <a:lstStyle/>
          <a:p>
            <a:pPr marL="457200" indent="-457200">
              <a:buFont typeface="+mj-lt"/>
              <a:buAutoNum type="arabicPeriod"/>
            </a:pPr>
            <a:r>
              <a:rPr lang="en-US" sz="2000" dirty="0" smtClean="0"/>
              <a:t>Identify operational needs </a:t>
            </a:r>
          </a:p>
          <a:p>
            <a:pPr marL="457200" indent="-457200">
              <a:buFont typeface="+mj-lt"/>
              <a:buAutoNum type="arabicPeriod"/>
            </a:pPr>
            <a:endParaRPr lang="en-US" sz="2000" dirty="0" smtClean="0"/>
          </a:p>
          <a:p>
            <a:pPr marL="457200" indent="-457200">
              <a:buFont typeface="+mj-lt"/>
              <a:buAutoNum type="arabicPeriod"/>
            </a:pPr>
            <a:r>
              <a:rPr lang="en-US" sz="2000" dirty="0" smtClean="0"/>
              <a:t>Define objectives</a:t>
            </a:r>
          </a:p>
          <a:p>
            <a:pPr marL="457200" indent="-457200">
              <a:buFont typeface="+mj-lt"/>
              <a:buAutoNum type="arabicPeriod"/>
            </a:pPr>
            <a:endParaRPr lang="en-US" sz="2000" dirty="0" smtClean="0"/>
          </a:p>
          <a:p>
            <a:pPr marL="457200" indent="-457200">
              <a:buFont typeface="+mj-lt"/>
              <a:buAutoNum type="arabicPeriod"/>
            </a:pPr>
            <a:r>
              <a:rPr lang="en-US" sz="2000" dirty="0" smtClean="0"/>
              <a:t>Determine data requirements</a:t>
            </a:r>
          </a:p>
          <a:p>
            <a:pPr marL="457200" indent="-457200">
              <a:buFont typeface="+mj-lt"/>
              <a:buAutoNum type="arabicPeriod"/>
            </a:pPr>
            <a:endParaRPr lang="en-US" sz="2000" dirty="0" smtClean="0"/>
          </a:p>
          <a:p>
            <a:pPr marL="457200" indent="-457200">
              <a:buFont typeface="+mj-lt"/>
              <a:buAutoNum type="arabicPeriod"/>
            </a:pPr>
            <a:endParaRPr lang="en-US" sz="2000" dirty="0" smtClean="0"/>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5600" y="1"/>
            <a:ext cx="2438400" cy="1828800"/>
          </a:xfrm>
          <a:prstGeom prst="rect">
            <a:avLst/>
          </a:prstGeom>
        </p:spPr>
      </p:pic>
      <p:sp>
        <p:nvSpPr>
          <p:cNvPr id="10" name="TextBox 9"/>
          <p:cNvSpPr txBox="1"/>
          <p:nvPr/>
        </p:nvSpPr>
        <p:spPr>
          <a:xfrm>
            <a:off x="5242560" y="3183256"/>
            <a:ext cx="3200400" cy="2554545"/>
          </a:xfrm>
          <a:prstGeom prst="rect">
            <a:avLst/>
          </a:prstGeom>
          <a:noFill/>
        </p:spPr>
        <p:txBody>
          <a:bodyPr wrap="square" rtlCol="0">
            <a:spAutoFit/>
          </a:bodyPr>
          <a:lstStyle/>
          <a:p>
            <a:pPr marL="457200" indent="-457200">
              <a:buFont typeface="+mj-lt"/>
              <a:buAutoNum type="arabicPeriod" startAt="4"/>
            </a:pPr>
            <a:r>
              <a:rPr lang="en-US" sz="2000" dirty="0"/>
              <a:t>Acquire data</a:t>
            </a:r>
          </a:p>
          <a:p>
            <a:pPr marL="457200" indent="-457200">
              <a:buFont typeface="+mj-lt"/>
              <a:buAutoNum type="arabicPeriod" startAt="4"/>
            </a:pPr>
            <a:endParaRPr lang="en-US" sz="2000" dirty="0" smtClean="0"/>
          </a:p>
          <a:p>
            <a:pPr marL="457200" indent="-457200">
              <a:buFont typeface="+mj-lt"/>
              <a:buAutoNum type="arabicPeriod" startAt="4"/>
            </a:pPr>
            <a:r>
              <a:rPr lang="en-US" sz="2000" dirty="0" smtClean="0"/>
              <a:t>Database design</a:t>
            </a:r>
          </a:p>
          <a:p>
            <a:pPr marL="457200" indent="-457200">
              <a:buFont typeface="+mj-lt"/>
              <a:buAutoNum type="arabicPeriod" startAt="4"/>
            </a:pPr>
            <a:endParaRPr lang="en-US" sz="2000" dirty="0" smtClean="0"/>
          </a:p>
          <a:p>
            <a:pPr marL="457200" indent="-457200">
              <a:buFont typeface="+mj-lt"/>
              <a:buAutoNum type="arabicPeriod" startAt="4"/>
            </a:pPr>
            <a:r>
              <a:rPr lang="en-US" sz="2000" dirty="0" smtClean="0"/>
              <a:t>Populate database</a:t>
            </a:r>
          </a:p>
          <a:p>
            <a:pPr marL="457200" indent="-457200">
              <a:buFont typeface="+mj-lt"/>
              <a:buAutoNum type="arabicPeriod" startAt="4"/>
            </a:pPr>
            <a:endParaRPr lang="en-US" sz="2000" dirty="0"/>
          </a:p>
          <a:p>
            <a:pPr marL="457200" indent="-457200">
              <a:buFont typeface="+mj-lt"/>
              <a:buAutoNum type="arabicPeriod" startAt="4"/>
            </a:pPr>
            <a:r>
              <a:rPr lang="en-US" sz="2000" dirty="0" smtClean="0"/>
              <a:t>Define update process</a:t>
            </a:r>
          </a:p>
          <a:p>
            <a:pPr marL="457200" indent="-457200">
              <a:buFont typeface="+mj-lt"/>
              <a:buAutoNum type="arabicPeriod" startAt="4"/>
            </a:pPr>
            <a:endParaRPr lang="en-US" sz="20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71976" y="3198496"/>
            <a:ext cx="468039" cy="47625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581399" y="4062890"/>
            <a:ext cx="468039" cy="47625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03937" y="4853882"/>
            <a:ext cx="468039" cy="47625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162800" y="3177541"/>
            <a:ext cx="468039" cy="47625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3139" y="1"/>
            <a:ext cx="748420" cy="6873241"/>
          </a:xfrm>
          <a:prstGeom prst="rect">
            <a:avLst/>
          </a:prstGeom>
        </p:spPr>
      </p:pic>
    </p:spTree>
    <p:extLst>
      <p:ext uri="{BB962C8B-B14F-4D97-AF65-F5344CB8AC3E}">
        <p14:creationId xmlns:p14="http://schemas.microsoft.com/office/powerpoint/2010/main" xmlns="" val="25270387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50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50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2590800"/>
            <a:ext cx="8382000" cy="3703058"/>
          </a:xfrm>
          <a:prstGeom prst="rect">
            <a:avLst/>
          </a:prstGeom>
        </p:spPr>
      </p:pic>
      <p:sp>
        <p:nvSpPr>
          <p:cNvPr id="2" name="Title 1"/>
          <p:cNvSpPr>
            <a:spLocks noGrp="1"/>
          </p:cNvSpPr>
          <p:nvPr>
            <p:ph type="ctrTitle"/>
          </p:nvPr>
        </p:nvSpPr>
        <p:spPr>
          <a:xfrm>
            <a:off x="914400" y="1828800"/>
            <a:ext cx="7772400" cy="609600"/>
          </a:xfrm>
        </p:spPr>
        <p:txBody>
          <a:bodyPr/>
          <a:lstStyle/>
          <a:p>
            <a:pPr algn="ctr"/>
            <a:r>
              <a:rPr lang="en-US" sz="3200" u="sng" dirty="0" smtClean="0">
                <a:solidFill>
                  <a:srgbClr val="C00000"/>
                </a:solidFill>
              </a:rPr>
              <a:t>Workflow</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0"/>
            <a:ext cx="2438400" cy="182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58200" y="6141458"/>
            <a:ext cx="685800" cy="716542"/>
          </a:xfrm>
          <a:prstGeom prst="rect">
            <a:avLst/>
          </a:prstGeom>
        </p:spPr>
      </p:pic>
      <p:sp>
        <p:nvSpPr>
          <p:cNvPr id="8" name="TextBox 7"/>
          <p:cNvSpPr txBox="1"/>
          <p:nvPr/>
        </p:nvSpPr>
        <p:spPr>
          <a:xfrm>
            <a:off x="726831" y="6488668"/>
            <a:ext cx="1981200" cy="323165"/>
          </a:xfrm>
          <a:prstGeom prst="rect">
            <a:avLst/>
          </a:prstGeom>
          <a:noFill/>
        </p:spPr>
        <p:txBody>
          <a:bodyPr wrap="square" rtlCol="0">
            <a:spAutoFit/>
          </a:bodyPr>
          <a:lstStyle/>
          <a:p>
            <a:r>
              <a:rPr lang="en-US" sz="1500" dirty="0" smtClean="0">
                <a:solidFill>
                  <a:srgbClr val="FF7605"/>
                </a:solidFill>
              </a:rPr>
              <a:t>www.ns4ar.org</a:t>
            </a:r>
          </a:p>
        </p:txBody>
      </p:sp>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924331" y="0"/>
            <a:ext cx="3251200" cy="18288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3139" y="1"/>
            <a:ext cx="748420" cy="6873241"/>
          </a:xfrm>
          <a:prstGeom prst="rect">
            <a:avLst/>
          </a:prstGeom>
        </p:spPr>
      </p:pic>
    </p:spTree>
    <p:extLst>
      <p:ext uri="{BB962C8B-B14F-4D97-AF65-F5344CB8AC3E}">
        <p14:creationId xmlns:p14="http://schemas.microsoft.com/office/powerpoint/2010/main" xmlns="" val="242788827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28800"/>
            <a:ext cx="7772400" cy="609600"/>
          </a:xfrm>
        </p:spPr>
        <p:txBody>
          <a:bodyPr/>
          <a:lstStyle/>
          <a:p>
            <a:pPr algn="ctr"/>
            <a:r>
              <a:rPr lang="en-US" sz="3200" u="sng" dirty="0" smtClean="0">
                <a:solidFill>
                  <a:srgbClr val="C00000"/>
                </a:solidFill>
              </a:rPr>
              <a:t>Data Resources</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0"/>
            <a:ext cx="2438400" cy="182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58200" y="6141458"/>
            <a:ext cx="685800" cy="716542"/>
          </a:xfrm>
          <a:prstGeom prst="rect">
            <a:avLst/>
          </a:prstGeom>
        </p:spPr>
      </p:pic>
      <p:sp>
        <p:nvSpPr>
          <p:cNvPr id="8" name="TextBox 7"/>
          <p:cNvSpPr txBox="1"/>
          <p:nvPr/>
        </p:nvSpPr>
        <p:spPr>
          <a:xfrm>
            <a:off x="726831" y="6488668"/>
            <a:ext cx="1981200" cy="323165"/>
          </a:xfrm>
          <a:prstGeom prst="rect">
            <a:avLst/>
          </a:prstGeom>
          <a:noFill/>
        </p:spPr>
        <p:txBody>
          <a:bodyPr wrap="square" rtlCol="0">
            <a:spAutoFit/>
          </a:bodyPr>
          <a:lstStyle/>
          <a:p>
            <a:r>
              <a:rPr lang="en-US" sz="1500" dirty="0" smtClean="0">
                <a:solidFill>
                  <a:srgbClr val="FF7605"/>
                </a:solidFill>
              </a:rPr>
              <a:t>www.ns4ar.org</a:t>
            </a:r>
          </a:p>
        </p:txBody>
      </p:sp>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05600" y="0"/>
            <a:ext cx="2438400" cy="1828800"/>
          </a:xfrm>
          <a:prstGeom prst="rect">
            <a:avLst/>
          </a:prstGeom>
        </p:spPr>
      </p:pic>
      <p:sp>
        <p:nvSpPr>
          <p:cNvPr id="4" name="TextBox 3"/>
          <p:cNvSpPr txBox="1"/>
          <p:nvPr/>
        </p:nvSpPr>
        <p:spPr>
          <a:xfrm>
            <a:off x="1363432" y="2895600"/>
            <a:ext cx="7073202" cy="2862322"/>
          </a:xfrm>
          <a:prstGeom prst="rect">
            <a:avLst/>
          </a:prstGeom>
          <a:noFill/>
        </p:spPr>
        <p:txBody>
          <a:bodyPr wrap="square" rtlCol="0">
            <a:spAutoFit/>
          </a:bodyPr>
          <a:lstStyle/>
          <a:p>
            <a:pPr marL="342900" indent="-342900">
              <a:buFont typeface="Wingdings" pitchFamily="2" charset="2"/>
              <a:buChar char="Ø"/>
            </a:pPr>
            <a:r>
              <a:rPr lang="en-US" sz="2000" dirty="0" smtClean="0"/>
              <a:t>Australian Shepherd Club of America, Inc. </a:t>
            </a:r>
            <a:r>
              <a:rPr lang="en-US" sz="2000" dirty="0" smtClean="0">
                <a:hlinkClick r:id="rId6"/>
              </a:rPr>
              <a:t>http</a:t>
            </a:r>
            <a:r>
              <a:rPr lang="en-US" sz="2000" dirty="0">
                <a:hlinkClick r:id="rId6"/>
              </a:rPr>
              <a:t>://</a:t>
            </a:r>
            <a:r>
              <a:rPr lang="en-US" sz="2000" dirty="0" smtClean="0">
                <a:hlinkClick r:id="rId6"/>
              </a:rPr>
              <a:t>www.asca.org/aboutaussies</a:t>
            </a:r>
            <a:endParaRPr lang="en-US" sz="2000" dirty="0" smtClean="0"/>
          </a:p>
          <a:p>
            <a:pPr marL="342900" indent="-342900">
              <a:buFont typeface="Wingdings" pitchFamily="2" charset="2"/>
              <a:buChar char="Ø"/>
            </a:pPr>
            <a:r>
              <a:rPr lang="en-US" sz="2000" dirty="0"/>
              <a:t>ESRI  ArcGIS Online, Map Services</a:t>
            </a:r>
          </a:p>
          <a:p>
            <a:r>
              <a:rPr lang="en-US" sz="2000" dirty="0" smtClean="0">
                <a:solidFill>
                  <a:schemeClr val="accent2">
                    <a:lumMod val="75000"/>
                  </a:schemeClr>
                </a:solidFill>
                <a:hlinkClick r:id="rId7"/>
              </a:rPr>
              <a:t>http</a:t>
            </a:r>
            <a:r>
              <a:rPr lang="en-US" sz="2000" dirty="0">
                <a:solidFill>
                  <a:schemeClr val="accent2">
                    <a:lumMod val="75000"/>
                  </a:schemeClr>
                </a:solidFill>
                <a:hlinkClick r:id="rId7"/>
              </a:rPr>
              <a:t>://</a:t>
            </a:r>
            <a:r>
              <a:rPr lang="en-US" sz="2000" dirty="0" smtClean="0">
                <a:solidFill>
                  <a:schemeClr val="accent2">
                    <a:lumMod val="75000"/>
                  </a:schemeClr>
                </a:solidFill>
                <a:hlinkClick r:id="rId7"/>
              </a:rPr>
              <a:t>www.esri.com/software/arcgis/arcgisonline/services/map-services</a:t>
            </a:r>
            <a:endParaRPr lang="en-US" sz="2000" dirty="0" smtClean="0"/>
          </a:p>
          <a:p>
            <a:pPr marL="342900" indent="-342900">
              <a:buFont typeface="Wingdings" pitchFamily="2" charset="2"/>
              <a:buChar char="Ø"/>
            </a:pPr>
            <a:r>
              <a:rPr lang="en-US" sz="2000" dirty="0" smtClean="0"/>
              <a:t>New Spirit 4 Aussie Rescue data</a:t>
            </a:r>
            <a:r>
              <a:rPr lang="en-US" sz="2000" dirty="0"/>
              <a:t> </a:t>
            </a:r>
            <a:r>
              <a:rPr lang="en-US" sz="2000" dirty="0" smtClean="0">
                <a:hlinkClick r:id="rId8"/>
              </a:rPr>
              <a:t>http</a:t>
            </a:r>
            <a:r>
              <a:rPr lang="en-US" sz="2000" dirty="0">
                <a:hlinkClick r:id="rId8"/>
              </a:rPr>
              <a:t>://pets.groups.yahoo.com/group/NewSpirit4AussieRescue</a:t>
            </a:r>
            <a:r>
              <a:rPr lang="en-US" sz="2000" dirty="0" smtClean="0">
                <a:hlinkClick r:id="rId8"/>
              </a:rPr>
              <a:t>/</a:t>
            </a:r>
            <a:endParaRPr lang="en-US" sz="2000" dirty="0" smtClean="0"/>
          </a:p>
          <a:p>
            <a:pPr marL="342900" indent="-342900">
              <a:buFont typeface="Wingdings" pitchFamily="2" charset="2"/>
              <a:buChar char="Ø"/>
            </a:pPr>
            <a:r>
              <a:rPr lang="en-US" sz="2000" dirty="0" smtClean="0"/>
              <a:t>US Census Bureau for centerline  data</a:t>
            </a:r>
          </a:p>
          <a:p>
            <a:r>
              <a:rPr lang="en-US" sz="2000" dirty="0" smtClean="0">
                <a:solidFill>
                  <a:schemeClr val="accent2">
                    <a:lumMod val="75000"/>
                  </a:schemeClr>
                </a:solidFill>
                <a:hlinkClick r:id="rId9"/>
              </a:rPr>
              <a:t>http</a:t>
            </a:r>
            <a:r>
              <a:rPr lang="en-US" sz="2000" dirty="0">
                <a:solidFill>
                  <a:schemeClr val="accent2">
                    <a:lumMod val="75000"/>
                  </a:schemeClr>
                </a:solidFill>
                <a:hlinkClick r:id="rId9"/>
              </a:rPr>
              <a:t>://</a:t>
            </a:r>
            <a:r>
              <a:rPr lang="en-US" sz="2000" dirty="0" smtClean="0">
                <a:solidFill>
                  <a:schemeClr val="accent2">
                    <a:lumMod val="75000"/>
                  </a:schemeClr>
                </a:solidFill>
                <a:hlinkClick r:id="rId9"/>
              </a:rPr>
              <a:t>www.census.gov/cgi-bin/geo/shapefiles2010/main</a:t>
            </a:r>
            <a:endParaRPr lang="en-US" sz="2000" dirty="0"/>
          </a:p>
        </p:txBody>
      </p:sp>
      <p:pic>
        <p:nvPicPr>
          <p:cNvPr id="9" name="Picture 8"/>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3139" y="1"/>
            <a:ext cx="748420" cy="6873241"/>
          </a:xfrm>
          <a:prstGeom prst="rect">
            <a:avLst/>
          </a:prstGeom>
        </p:spPr>
      </p:pic>
    </p:spTree>
    <p:extLst>
      <p:ext uri="{BB962C8B-B14F-4D97-AF65-F5344CB8AC3E}">
        <p14:creationId xmlns:p14="http://schemas.microsoft.com/office/powerpoint/2010/main" xmlns="" val="113281578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1562100"/>
            <a:ext cx="2843683" cy="533400"/>
          </a:xfrm>
        </p:spPr>
        <p:txBody>
          <a:bodyPr/>
          <a:lstStyle/>
          <a:p>
            <a:pPr algn="ctr"/>
            <a:r>
              <a:rPr lang="en-US" sz="3200" u="sng" dirty="0">
                <a:solidFill>
                  <a:srgbClr val="C00000"/>
                </a:solidFill>
              </a:rPr>
              <a:t> </a:t>
            </a:r>
            <a:r>
              <a:rPr lang="en-US" sz="3200" u="sng" dirty="0" smtClean="0">
                <a:solidFill>
                  <a:srgbClr val="C00000"/>
                </a:solidFill>
              </a:rPr>
              <a:t>NS4AR Data</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0"/>
            <a:ext cx="2438400" cy="182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58200" y="6141458"/>
            <a:ext cx="685800" cy="716542"/>
          </a:xfrm>
          <a:prstGeom prst="rect">
            <a:avLst/>
          </a:prstGeom>
        </p:spPr>
      </p:pic>
      <p:sp>
        <p:nvSpPr>
          <p:cNvPr id="8" name="TextBox 7"/>
          <p:cNvSpPr txBox="1"/>
          <p:nvPr/>
        </p:nvSpPr>
        <p:spPr>
          <a:xfrm>
            <a:off x="726831" y="6488668"/>
            <a:ext cx="1981200" cy="323165"/>
          </a:xfrm>
          <a:prstGeom prst="rect">
            <a:avLst/>
          </a:prstGeom>
          <a:noFill/>
        </p:spPr>
        <p:txBody>
          <a:bodyPr wrap="square" rtlCol="0">
            <a:spAutoFit/>
          </a:bodyPr>
          <a:lstStyle/>
          <a:p>
            <a:r>
              <a:rPr lang="en-US" sz="1500" dirty="0" smtClean="0">
                <a:solidFill>
                  <a:srgbClr val="FF7605"/>
                </a:solidFill>
              </a:rPr>
              <a:t>www.ns4ar.org</a:t>
            </a:r>
          </a:p>
        </p:txBody>
      </p:sp>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07553" y="1465"/>
            <a:ext cx="2436447" cy="182733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69211" y="2153522"/>
            <a:ext cx="7581732" cy="4335146"/>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3139" y="1"/>
            <a:ext cx="748420" cy="6873241"/>
          </a:xfrm>
          <a:prstGeom prst="rect">
            <a:avLst/>
          </a:prstGeom>
        </p:spPr>
      </p:pic>
    </p:spTree>
    <p:extLst>
      <p:ext uri="{BB962C8B-B14F-4D97-AF65-F5344CB8AC3E}">
        <p14:creationId xmlns:p14="http://schemas.microsoft.com/office/powerpoint/2010/main" xmlns="" val="192669226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2299204"/>
            <a:ext cx="8362950" cy="4200525"/>
          </a:xfrm>
          <a:prstGeom prst="rect">
            <a:avLst/>
          </a:prstGeom>
        </p:spPr>
      </p:pic>
      <p:sp>
        <p:nvSpPr>
          <p:cNvPr id="2" name="Title 1"/>
          <p:cNvSpPr>
            <a:spLocks noGrp="1"/>
          </p:cNvSpPr>
          <p:nvPr>
            <p:ph type="ctrTitle"/>
          </p:nvPr>
        </p:nvSpPr>
        <p:spPr>
          <a:xfrm>
            <a:off x="914400" y="1676400"/>
            <a:ext cx="7772400" cy="622804"/>
          </a:xfrm>
        </p:spPr>
        <p:txBody>
          <a:bodyPr/>
          <a:lstStyle/>
          <a:p>
            <a:pPr algn="ctr"/>
            <a:r>
              <a:rPr lang="en-US" sz="3200" u="sng" dirty="0" smtClean="0">
                <a:solidFill>
                  <a:srgbClr val="C00000"/>
                </a:solidFill>
              </a:rPr>
              <a:t>Schema </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0"/>
            <a:ext cx="2438400" cy="182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58200" y="6141458"/>
            <a:ext cx="685800" cy="716542"/>
          </a:xfrm>
          <a:prstGeom prst="rect">
            <a:avLst/>
          </a:prstGeom>
        </p:spPr>
      </p:pic>
      <p:sp>
        <p:nvSpPr>
          <p:cNvPr id="8" name="TextBox 7"/>
          <p:cNvSpPr txBox="1"/>
          <p:nvPr/>
        </p:nvSpPr>
        <p:spPr>
          <a:xfrm>
            <a:off x="726831" y="6488668"/>
            <a:ext cx="1981200" cy="323165"/>
          </a:xfrm>
          <a:prstGeom prst="rect">
            <a:avLst/>
          </a:prstGeom>
          <a:noFill/>
        </p:spPr>
        <p:txBody>
          <a:bodyPr wrap="square" rtlCol="0">
            <a:spAutoFit/>
          </a:bodyPr>
          <a:lstStyle/>
          <a:p>
            <a:r>
              <a:rPr lang="en-US" sz="1500" dirty="0" smtClean="0">
                <a:solidFill>
                  <a:srgbClr val="FF7605"/>
                </a:solidFill>
              </a:rPr>
              <a:t>www.ns4ar.org</a:t>
            </a:r>
          </a:p>
        </p:txBody>
      </p:sp>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03213" y="0"/>
            <a:ext cx="2640787" cy="18288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3139" y="1"/>
            <a:ext cx="748420" cy="6873241"/>
          </a:xfrm>
          <a:prstGeom prst="rect">
            <a:avLst/>
          </a:prstGeom>
        </p:spPr>
      </p:pic>
    </p:spTree>
    <p:extLst>
      <p:ext uri="{BB962C8B-B14F-4D97-AF65-F5344CB8AC3E}">
        <p14:creationId xmlns:p14="http://schemas.microsoft.com/office/powerpoint/2010/main" xmlns="" val="190754693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28800"/>
            <a:ext cx="7772400" cy="609600"/>
          </a:xfrm>
        </p:spPr>
        <p:txBody>
          <a:bodyPr/>
          <a:lstStyle/>
          <a:p>
            <a:pPr algn="ctr"/>
            <a:r>
              <a:rPr lang="en-US" sz="3200" u="sng" dirty="0" smtClean="0">
                <a:solidFill>
                  <a:srgbClr val="C00000"/>
                </a:solidFill>
              </a:rPr>
              <a:t>Database Conversion</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0"/>
            <a:ext cx="2438400" cy="182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58200" y="6141458"/>
            <a:ext cx="685800" cy="716542"/>
          </a:xfrm>
          <a:prstGeom prst="rect">
            <a:avLst/>
          </a:prstGeom>
        </p:spPr>
      </p:pic>
      <p:sp>
        <p:nvSpPr>
          <p:cNvPr id="8" name="TextBox 7"/>
          <p:cNvSpPr txBox="1"/>
          <p:nvPr/>
        </p:nvSpPr>
        <p:spPr>
          <a:xfrm>
            <a:off x="726831" y="6488668"/>
            <a:ext cx="1981200" cy="323165"/>
          </a:xfrm>
          <a:prstGeom prst="rect">
            <a:avLst/>
          </a:prstGeom>
          <a:noFill/>
        </p:spPr>
        <p:txBody>
          <a:bodyPr wrap="square" rtlCol="0">
            <a:spAutoFit/>
          </a:bodyPr>
          <a:lstStyle/>
          <a:p>
            <a:r>
              <a:rPr lang="en-US" sz="1500" dirty="0" smtClean="0">
                <a:solidFill>
                  <a:srgbClr val="FF7605"/>
                </a:solidFill>
              </a:rPr>
              <a:t>www.ns4ar.org</a:t>
            </a:r>
          </a:p>
        </p:txBody>
      </p:sp>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139" y="1"/>
            <a:ext cx="748420" cy="6873241"/>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39317" y="2844800"/>
            <a:ext cx="8195961" cy="31623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295400" y="2597485"/>
            <a:ext cx="3621417" cy="3797642"/>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705600" y="2"/>
            <a:ext cx="2438400" cy="1880158"/>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914400" y="3601966"/>
            <a:ext cx="8004834" cy="1370083"/>
          </a:xfrm>
          <a:prstGeom prst="rect">
            <a:avLst/>
          </a:prstGeom>
        </p:spPr>
      </p:pic>
    </p:spTree>
    <p:extLst>
      <p:ext uri="{BB962C8B-B14F-4D97-AF65-F5344CB8AC3E}">
        <p14:creationId xmlns:p14="http://schemas.microsoft.com/office/powerpoint/2010/main" xmlns="" val="4835455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28800"/>
            <a:ext cx="7772400" cy="609600"/>
          </a:xfrm>
        </p:spPr>
        <p:txBody>
          <a:bodyPr/>
          <a:lstStyle/>
          <a:p>
            <a:pPr algn="ctr"/>
            <a:r>
              <a:rPr lang="en-US" sz="3200" u="sng" dirty="0" smtClean="0">
                <a:solidFill>
                  <a:srgbClr val="C00000"/>
                </a:solidFill>
              </a:rPr>
              <a:t>Geospatially Enabling the Data</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0"/>
            <a:ext cx="2438400" cy="182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58200" y="6141458"/>
            <a:ext cx="685800" cy="716542"/>
          </a:xfrm>
          <a:prstGeom prst="rect">
            <a:avLst/>
          </a:prstGeom>
        </p:spPr>
      </p:pic>
      <p:sp>
        <p:nvSpPr>
          <p:cNvPr id="8" name="TextBox 7"/>
          <p:cNvSpPr txBox="1"/>
          <p:nvPr/>
        </p:nvSpPr>
        <p:spPr>
          <a:xfrm>
            <a:off x="726831" y="6488668"/>
            <a:ext cx="1981200" cy="323165"/>
          </a:xfrm>
          <a:prstGeom prst="rect">
            <a:avLst/>
          </a:prstGeom>
          <a:noFill/>
        </p:spPr>
        <p:txBody>
          <a:bodyPr wrap="square" rtlCol="0">
            <a:spAutoFit/>
          </a:bodyPr>
          <a:lstStyle/>
          <a:p>
            <a:r>
              <a:rPr lang="en-US" sz="1500" dirty="0" smtClean="0">
                <a:solidFill>
                  <a:srgbClr val="FF7605"/>
                </a:solidFill>
              </a:rPr>
              <a:t>www.ns4ar.org</a:t>
            </a:r>
          </a:p>
        </p:txBody>
      </p:sp>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086600" y="0"/>
            <a:ext cx="2057400" cy="1921119"/>
          </a:xfrm>
          <a:prstGeom prst="rect">
            <a:avLst/>
          </a:prstGeom>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23999" y="2487340"/>
            <a:ext cx="6934201" cy="37361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3139" y="1"/>
            <a:ext cx="748420" cy="6873241"/>
          </a:xfrm>
          <a:prstGeom prst="rect">
            <a:avLst/>
          </a:prstGeom>
        </p:spPr>
      </p:pic>
      <p:pic>
        <p:nvPicPr>
          <p:cNvPr id="4"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3273037"/>
            <a:ext cx="9144000" cy="2164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285780" y="2487341"/>
            <a:ext cx="7172420" cy="37712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008551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1000" fill="hold"/>
                                        <p:tgtEl>
                                          <p:spTgt spid="1027"/>
                                        </p:tgtEl>
                                        <p:attrNameLst>
                                          <p:attrName>ppt_w</p:attrName>
                                        </p:attrNameLst>
                                      </p:cBhvr>
                                      <p:tavLst>
                                        <p:tav tm="0">
                                          <p:val>
                                            <p:fltVal val="0"/>
                                          </p:val>
                                        </p:tav>
                                        <p:tav tm="100000">
                                          <p:val>
                                            <p:strVal val="#ppt_w"/>
                                          </p:val>
                                        </p:tav>
                                      </p:tavLst>
                                    </p:anim>
                                    <p:anim calcmode="lin" valueType="num">
                                      <p:cBhvr>
                                        <p:cTn id="16" dur="1000" fill="hold"/>
                                        <p:tgtEl>
                                          <p:spTgt spid="1027"/>
                                        </p:tgtEl>
                                        <p:attrNameLst>
                                          <p:attrName>ppt_h</p:attrName>
                                        </p:attrNameLst>
                                      </p:cBhvr>
                                      <p:tavLst>
                                        <p:tav tm="0">
                                          <p:val>
                                            <p:fltVal val="0"/>
                                          </p:val>
                                        </p:tav>
                                        <p:tav tm="100000">
                                          <p:val>
                                            <p:strVal val="#ppt_h"/>
                                          </p:val>
                                        </p:tav>
                                      </p:tavLst>
                                    </p:anim>
                                    <p:anim calcmode="lin" valueType="num">
                                      <p:cBhvr>
                                        <p:cTn id="17" dur="1000" fill="hold"/>
                                        <p:tgtEl>
                                          <p:spTgt spid="1027"/>
                                        </p:tgtEl>
                                        <p:attrNameLst>
                                          <p:attrName>style.rotation</p:attrName>
                                        </p:attrNameLst>
                                      </p:cBhvr>
                                      <p:tavLst>
                                        <p:tav tm="0">
                                          <p:val>
                                            <p:fltVal val="90"/>
                                          </p:val>
                                        </p:tav>
                                        <p:tav tm="100000">
                                          <p:val>
                                            <p:fltVal val="0"/>
                                          </p:val>
                                        </p:tav>
                                      </p:tavLst>
                                    </p:anim>
                                    <p:animEffect transition="in" filter="fade">
                                      <p:cBhvr>
                                        <p:cTn id="18"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28800"/>
            <a:ext cx="7772400" cy="609600"/>
          </a:xfrm>
        </p:spPr>
        <p:txBody>
          <a:bodyPr/>
          <a:lstStyle/>
          <a:p>
            <a:pPr algn="ctr"/>
            <a:r>
              <a:rPr lang="en-US" sz="3200" dirty="0" smtClean="0">
                <a:solidFill>
                  <a:srgbClr val="C00000"/>
                </a:solidFill>
              </a:rPr>
              <a:t>Challenges &amp; Limitations</a:t>
            </a:r>
            <a:endParaRPr lang="en-US" sz="3200" dirty="0">
              <a:solidFill>
                <a:srgbClr val="C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0"/>
            <a:ext cx="2438400" cy="1828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58200" y="6141458"/>
            <a:ext cx="685800" cy="716542"/>
          </a:xfrm>
          <a:prstGeom prst="rect">
            <a:avLst/>
          </a:prstGeom>
        </p:spPr>
      </p:pic>
      <p:sp>
        <p:nvSpPr>
          <p:cNvPr id="8" name="TextBox 7"/>
          <p:cNvSpPr txBox="1"/>
          <p:nvPr/>
        </p:nvSpPr>
        <p:spPr>
          <a:xfrm>
            <a:off x="726831" y="6488668"/>
            <a:ext cx="1981200" cy="323165"/>
          </a:xfrm>
          <a:prstGeom prst="rect">
            <a:avLst/>
          </a:prstGeom>
          <a:noFill/>
        </p:spPr>
        <p:txBody>
          <a:bodyPr wrap="square" rtlCol="0">
            <a:spAutoFit/>
          </a:bodyPr>
          <a:lstStyle/>
          <a:p>
            <a:r>
              <a:rPr lang="en-US" sz="1500" dirty="0" smtClean="0">
                <a:solidFill>
                  <a:srgbClr val="FF7605"/>
                </a:solidFill>
              </a:rPr>
              <a:t>www.ns4ar.org</a:t>
            </a:r>
          </a:p>
        </p:txBody>
      </p:sp>
      <p:sp>
        <p:nvSpPr>
          <p:cNvPr id="7" name="TextBox 6"/>
          <p:cNvSpPr txBox="1"/>
          <p:nvPr/>
        </p:nvSpPr>
        <p:spPr>
          <a:xfrm>
            <a:off x="1961416" y="3200400"/>
            <a:ext cx="5943600" cy="2554545"/>
          </a:xfrm>
          <a:prstGeom prst="rect">
            <a:avLst/>
          </a:prstGeom>
          <a:noFill/>
        </p:spPr>
        <p:txBody>
          <a:bodyPr wrap="square" rtlCol="0">
            <a:spAutoFit/>
          </a:bodyPr>
          <a:lstStyle/>
          <a:p>
            <a:pPr marL="342900" indent="-342900">
              <a:buFont typeface="Wingdings" pitchFamily="2" charset="2"/>
              <a:buChar char="Ø"/>
            </a:pPr>
            <a:r>
              <a:rPr lang="en-US" sz="2000" dirty="0"/>
              <a:t>Geocoding </a:t>
            </a:r>
            <a:r>
              <a:rPr lang="en-US" sz="2000" dirty="0" smtClean="0"/>
              <a:t>– Some addresses are not </a:t>
            </a:r>
            <a:r>
              <a:rPr lang="en-US" sz="2000" dirty="0"/>
              <a:t>amendable to the way U.S. Census (TIGER data) centerline data is entered (e.g. Illinois sample data)</a:t>
            </a:r>
          </a:p>
          <a:p>
            <a:endParaRPr lang="en-US" sz="2000" dirty="0" smtClean="0"/>
          </a:p>
          <a:p>
            <a:pPr marL="342900" indent="-342900">
              <a:buFont typeface="Wingdings" pitchFamily="2" charset="2"/>
              <a:buChar char="Ø"/>
            </a:pPr>
            <a:r>
              <a:rPr lang="en-US" sz="2000" dirty="0" smtClean="0"/>
              <a:t>Inconsistent data (e.g. attributes)</a:t>
            </a:r>
          </a:p>
          <a:p>
            <a:pPr marL="342900" indent="-342900">
              <a:buFont typeface="Wingdings" pitchFamily="2" charset="2"/>
              <a:buChar char="Ø"/>
            </a:pPr>
            <a:endParaRPr lang="en-US" sz="2000" dirty="0"/>
          </a:p>
          <a:p>
            <a:pPr marL="342900" indent="-342900">
              <a:buFont typeface="Wingdings" pitchFamily="2" charset="2"/>
              <a:buChar char="Ø"/>
            </a:pPr>
            <a:r>
              <a:rPr lang="en-US" sz="2000" dirty="0" smtClean="0"/>
              <a:t>Returning NS4AR dogs</a:t>
            </a:r>
          </a:p>
          <a:p>
            <a:pPr marL="342900" indent="-342900">
              <a:buFont typeface="Wingdings" pitchFamily="2" charset="2"/>
              <a:buChar char="Ø"/>
            </a:pPr>
            <a:endParaRPr lang="en-US" sz="20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12857" y="0"/>
            <a:ext cx="2438400" cy="18288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139" y="1"/>
            <a:ext cx="748420" cy="6873241"/>
          </a:xfrm>
          <a:prstGeom prst="rect">
            <a:avLst/>
          </a:prstGeom>
        </p:spPr>
      </p:pic>
    </p:spTree>
    <p:extLst>
      <p:ext uri="{BB962C8B-B14F-4D97-AF65-F5344CB8AC3E}">
        <p14:creationId xmlns:p14="http://schemas.microsoft.com/office/powerpoint/2010/main" xmlns="" val="76401174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28800"/>
            <a:ext cx="7772400" cy="609600"/>
          </a:xfrm>
        </p:spPr>
        <p:txBody>
          <a:bodyPr/>
          <a:lstStyle/>
          <a:p>
            <a:pPr algn="ctr"/>
            <a:r>
              <a:rPr lang="en-US" sz="3200" dirty="0" smtClean="0">
                <a:solidFill>
                  <a:srgbClr val="C00000"/>
                </a:solidFill>
              </a:rPr>
              <a:t>Deliverables</a:t>
            </a:r>
            <a:endParaRPr lang="en-US" sz="3200" dirty="0">
              <a:solidFill>
                <a:srgbClr val="C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0"/>
            <a:ext cx="2438400" cy="1828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58200" y="6141458"/>
            <a:ext cx="685800" cy="716542"/>
          </a:xfrm>
          <a:prstGeom prst="rect">
            <a:avLst/>
          </a:prstGeom>
        </p:spPr>
      </p:pic>
      <p:sp>
        <p:nvSpPr>
          <p:cNvPr id="8" name="TextBox 7"/>
          <p:cNvSpPr txBox="1"/>
          <p:nvPr/>
        </p:nvSpPr>
        <p:spPr>
          <a:xfrm>
            <a:off x="726831" y="6488668"/>
            <a:ext cx="1981200" cy="323165"/>
          </a:xfrm>
          <a:prstGeom prst="rect">
            <a:avLst/>
          </a:prstGeom>
          <a:noFill/>
        </p:spPr>
        <p:txBody>
          <a:bodyPr wrap="square" rtlCol="0">
            <a:spAutoFit/>
          </a:bodyPr>
          <a:lstStyle/>
          <a:p>
            <a:r>
              <a:rPr lang="en-US" sz="1500" dirty="0" smtClean="0">
                <a:solidFill>
                  <a:srgbClr val="FF7605"/>
                </a:solidFill>
              </a:rPr>
              <a:t>www.ns4ar.org</a:t>
            </a: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19800" y="-29308"/>
            <a:ext cx="3124199" cy="1846118"/>
          </a:xfrm>
          <a:prstGeom prst="rect">
            <a:avLst/>
          </a:prstGeom>
        </p:spPr>
      </p:pic>
      <p:sp>
        <p:nvSpPr>
          <p:cNvPr id="7" name="TextBox 6"/>
          <p:cNvSpPr txBox="1"/>
          <p:nvPr/>
        </p:nvSpPr>
        <p:spPr>
          <a:xfrm>
            <a:off x="2209798" y="3048000"/>
            <a:ext cx="5361955" cy="2554545"/>
          </a:xfrm>
          <a:prstGeom prst="rect">
            <a:avLst/>
          </a:prstGeom>
          <a:noFill/>
        </p:spPr>
        <p:txBody>
          <a:bodyPr wrap="square" rtlCol="0">
            <a:spAutoFit/>
          </a:bodyPr>
          <a:lstStyle/>
          <a:p>
            <a:pPr marL="342900" indent="-342900">
              <a:buFont typeface="+mj-lt"/>
              <a:buAutoNum type="arabicPeriod"/>
            </a:pPr>
            <a:r>
              <a:rPr lang="en-US" sz="2000" dirty="0" smtClean="0"/>
              <a:t>Consistent and transferable data model for NS4AR</a:t>
            </a:r>
          </a:p>
          <a:p>
            <a:pPr marL="342900" indent="-342900">
              <a:buFont typeface="+mj-lt"/>
              <a:buAutoNum type="arabicPeriod"/>
            </a:pPr>
            <a:endParaRPr lang="en-US" sz="2000" dirty="0" smtClean="0"/>
          </a:p>
          <a:p>
            <a:pPr marL="342900" indent="-342900">
              <a:buFont typeface="+mj-lt"/>
              <a:buAutoNum type="arabicPeriod"/>
            </a:pPr>
            <a:r>
              <a:rPr lang="en-US" sz="2000" dirty="0" smtClean="0"/>
              <a:t>Geospatially enabled database for NS4AR</a:t>
            </a:r>
          </a:p>
          <a:p>
            <a:pPr marL="342900" indent="-342900">
              <a:buFont typeface="+mj-lt"/>
              <a:buAutoNum type="arabicPeriod"/>
            </a:pPr>
            <a:endParaRPr lang="en-US" sz="2000" dirty="0"/>
          </a:p>
          <a:p>
            <a:pPr marL="342900" indent="-342900">
              <a:buFont typeface="+mj-lt"/>
              <a:buAutoNum type="arabicPeriod"/>
            </a:pPr>
            <a:r>
              <a:rPr lang="en-US" sz="2000" dirty="0" smtClean="0"/>
              <a:t>Enabling geospatial visualization of the distribution and movement of animals and volunteers</a:t>
            </a:r>
            <a:endParaRPr lang="en-US" sz="20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139" y="1"/>
            <a:ext cx="748420" cy="6873241"/>
          </a:xfrm>
          <a:prstGeom prst="rect">
            <a:avLst/>
          </a:prstGeom>
        </p:spPr>
      </p:pic>
    </p:spTree>
    <p:extLst>
      <p:ext uri="{BB962C8B-B14F-4D97-AF65-F5344CB8AC3E}">
        <p14:creationId xmlns:p14="http://schemas.microsoft.com/office/powerpoint/2010/main" xmlns="" val="76401174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9000" y="1881927"/>
            <a:ext cx="2791628" cy="609600"/>
          </a:xfrm>
        </p:spPr>
        <p:txBody>
          <a:bodyPr>
            <a:normAutofit/>
          </a:bodyPr>
          <a:lstStyle/>
          <a:p>
            <a:pPr algn="ctr"/>
            <a:r>
              <a:rPr lang="en-US" sz="3200" b="1" u="sng" dirty="0" smtClean="0">
                <a:ln w="12700">
                  <a:solidFill>
                    <a:srgbClr val="675D59"/>
                  </a:solidFill>
                </a:ln>
                <a:solidFill>
                  <a:srgbClr val="C00000"/>
                </a:solidFill>
                <a:effectLst>
                  <a:outerShdw blurRad="50800" dist="38100" dir="8100000" algn="tr" rotWithShape="0">
                    <a:prstClr val="black">
                      <a:alpha val="40000"/>
                    </a:prstClr>
                  </a:outerShdw>
                </a:effectLst>
                <a:ea typeface="+mj-ea"/>
                <a:cs typeface="+mj-cs"/>
              </a:rPr>
              <a:t>Agenda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0"/>
            <a:ext cx="2438400" cy="1828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58200" y="6141458"/>
            <a:ext cx="685800" cy="716542"/>
          </a:xfrm>
          <a:prstGeom prst="rect">
            <a:avLst/>
          </a:prstGeom>
        </p:spPr>
      </p:pic>
      <p:sp>
        <p:nvSpPr>
          <p:cNvPr id="8" name="TextBox 7"/>
          <p:cNvSpPr txBox="1"/>
          <p:nvPr/>
        </p:nvSpPr>
        <p:spPr>
          <a:xfrm>
            <a:off x="726831" y="6488668"/>
            <a:ext cx="1981200" cy="323165"/>
          </a:xfrm>
          <a:prstGeom prst="rect">
            <a:avLst/>
          </a:prstGeom>
          <a:noFill/>
        </p:spPr>
        <p:txBody>
          <a:bodyPr wrap="square" rtlCol="0">
            <a:spAutoFit/>
          </a:bodyPr>
          <a:lstStyle/>
          <a:p>
            <a:r>
              <a:rPr lang="en-US" sz="1500" dirty="0" smtClean="0">
                <a:solidFill>
                  <a:srgbClr val="FF7605"/>
                </a:solidFill>
              </a:rPr>
              <a:t>www.ns4ar.org</a:t>
            </a: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139" y="1"/>
            <a:ext cx="748420" cy="6873241"/>
          </a:xfrm>
          <a:prstGeom prst="rect">
            <a:avLst/>
          </a:prstGeom>
        </p:spPr>
      </p:pic>
      <p:sp>
        <p:nvSpPr>
          <p:cNvPr id="10" name="TextBox 9"/>
          <p:cNvSpPr txBox="1"/>
          <p:nvPr/>
        </p:nvSpPr>
        <p:spPr>
          <a:xfrm>
            <a:off x="3505200" y="2661868"/>
            <a:ext cx="2590801" cy="2862322"/>
          </a:xfrm>
          <a:prstGeom prst="rect">
            <a:avLst/>
          </a:prstGeom>
          <a:noFill/>
        </p:spPr>
        <p:txBody>
          <a:bodyPr wrap="square" rtlCol="0">
            <a:spAutoFit/>
          </a:bodyPr>
          <a:lstStyle/>
          <a:p>
            <a:pPr marL="457200" indent="-457200">
              <a:buFont typeface="+mj-lt"/>
              <a:buAutoNum type="arabicPeriod"/>
            </a:pPr>
            <a:r>
              <a:rPr lang="en-US" sz="2000" b="1" dirty="0" smtClean="0"/>
              <a:t>Reality of Rescue</a:t>
            </a:r>
          </a:p>
          <a:p>
            <a:pPr marL="457200" indent="-457200">
              <a:buFont typeface="+mj-lt"/>
              <a:buAutoNum type="arabicPeriod"/>
            </a:pPr>
            <a:endParaRPr lang="en-US" sz="2000" b="1" dirty="0"/>
          </a:p>
          <a:p>
            <a:pPr marL="457200" indent="-457200">
              <a:buFont typeface="+mj-lt"/>
              <a:buAutoNum type="arabicPeriod"/>
            </a:pPr>
            <a:r>
              <a:rPr lang="en-US" sz="2000" b="1" dirty="0" smtClean="0"/>
              <a:t>Objectives</a:t>
            </a:r>
          </a:p>
          <a:p>
            <a:pPr marL="457200" indent="-457200">
              <a:buFont typeface="+mj-lt"/>
              <a:buAutoNum type="arabicPeriod"/>
            </a:pPr>
            <a:endParaRPr lang="en-US" sz="2000" b="1" dirty="0" smtClean="0"/>
          </a:p>
          <a:p>
            <a:pPr marL="457200" indent="-457200">
              <a:buFont typeface="+mj-lt"/>
              <a:buAutoNum type="arabicPeriod"/>
            </a:pPr>
            <a:r>
              <a:rPr lang="en-US" sz="2000" b="1" dirty="0" smtClean="0"/>
              <a:t>Methods</a:t>
            </a:r>
          </a:p>
          <a:p>
            <a:pPr marL="457200" indent="-457200">
              <a:buFont typeface="+mj-lt"/>
              <a:buAutoNum type="arabicPeriod"/>
            </a:pPr>
            <a:endParaRPr lang="en-US" sz="2000" b="1" dirty="0"/>
          </a:p>
          <a:p>
            <a:pPr marL="457200" indent="-457200">
              <a:buFont typeface="+mj-lt"/>
              <a:buAutoNum type="arabicPeriod"/>
            </a:pPr>
            <a:r>
              <a:rPr lang="en-US" sz="2000" b="1" dirty="0"/>
              <a:t>Schema</a:t>
            </a:r>
          </a:p>
          <a:p>
            <a:pPr marL="457200" indent="-457200">
              <a:buFont typeface="+mj-lt"/>
              <a:buAutoNum type="arabicPeriod"/>
            </a:pPr>
            <a:endParaRPr lang="en-US" sz="2000" b="1" dirty="0" smtClean="0"/>
          </a:p>
          <a:p>
            <a:pPr marL="457200" indent="-457200">
              <a:buFont typeface="+mj-lt"/>
              <a:buAutoNum type="arabicPeriod"/>
            </a:pPr>
            <a:r>
              <a:rPr lang="en-US" sz="2000" b="1" dirty="0" smtClean="0"/>
              <a:t>Deliverables</a:t>
            </a:r>
          </a:p>
        </p:txBody>
      </p:sp>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670430" y="1"/>
            <a:ext cx="2504050" cy="1881926"/>
          </a:xfrm>
          <a:prstGeom prst="rect">
            <a:avLst/>
          </a:prstGeom>
        </p:spPr>
      </p:pic>
    </p:spTree>
    <p:extLst>
      <p:ext uri="{BB962C8B-B14F-4D97-AF65-F5344CB8AC3E}">
        <p14:creationId xmlns:p14="http://schemas.microsoft.com/office/powerpoint/2010/main" xmlns="" val="215762307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28800"/>
            <a:ext cx="7772400" cy="609600"/>
          </a:xfrm>
        </p:spPr>
        <p:txBody>
          <a:bodyPr/>
          <a:lstStyle/>
          <a:p>
            <a:pPr algn="ctr"/>
            <a:r>
              <a:rPr lang="en-US" sz="3200" dirty="0" smtClean="0">
                <a:solidFill>
                  <a:srgbClr val="C00000"/>
                </a:solidFill>
              </a:rPr>
              <a:t>Herding Volunteers &amp; Other Resources</a:t>
            </a:r>
            <a:endParaRPr lang="en-US" sz="3200" dirty="0"/>
          </a:p>
        </p:txBody>
      </p:sp>
      <p:sp>
        <p:nvSpPr>
          <p:cNvPr id="3" name="Subtitle 2"/>
          <p:cNvSpPr>
            <a:spLocks noGrp="1"/>
          </p:cNvSpPr>
          <p:nvPr>
            <p:ph type="subTitle" idx="1"/>
          </p:nvPr>
        </p:nvSpPr>
        <p:spPr>
          <a:xfrm>
            <a:off x="1447800" y="2531421"/>
            <a:ext cx="6858000" cy="592779"/>
          </a:xfrm>
        </p:spPr>
        <p:txBody>
          <a:bodyPr/>
          <a:lstStyle/>
          <a:p>
            <a:pPr algn="ctr"/>
            <a:r>
              <a:rPr lang="en-US" dirty="0" smtClean="0"/>
              <a:t>(Nice map, but how does this help?)</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0"/>
            <a:ext cx="2438400" cy="182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58200" y="6141458"/>
            <a:ext cx="685800" cy="716542"/>
          </a:xfrm>
          <a:prstGeom prst="rect">
            <a:avLst/>
          </a:prstGeom>
        </p:spPr>
      </p:pic>
      <p:sp>
        <p:nvSpPr>
          <p:cNvPr id="8" name="TextBox 7"/>
          <p:cNvSpPr txBox="1"/>
          <p:nvPr/>
        </p:nvSpPr>
        <p:spPr>
          <a:xfrm>
            <a:off x="726831" y="6488668"/>
            <a:ext cx="1981200" cy="323165"/>
          </a:xfrm>
          <a:prstGeom prst="rect">
            <a:avLst/>
          </a:prstGeom>
          <a:noFill/>
        </p:spPr>
        <p:txBody>
          <a:bodyPr wrap="square" rtlCol="0">
            <a:spAutoFit/>
          </a:bodyPr>
          <a:lstStyle/>
          <a:p>
            <a:r>
              <a:rPr lang="en-US" sz="1500" dirty="0" smtClean="0">
                <a:solidFill>
                  <a:srgbClr val="FF7605"/>
                </a:solidFill>
              </a:rPr>
              <a:t>www.ns4ar.org</a:t>
            </a:r>
          </a:p>
        </p:txBody>
      </p:sp>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1589" y="-15241"/>
            <a:ext cx="748420" cy="687324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126385" y="1"/>
            <a:ext cx="3017615" cy="1858162"/>
          </a:xfrm>
          <a:prstGeom prst="rect">
            <a:avLst/>
          </a:prstGeom>
        </p:spPr>
      </p:pic>
      <p:sp>
        <p:nvSpPr>
          <p:cNvPr id="7" name="TextBox 6"/>
          <p:cNvSpPr txBox="1"/>
          <p:nvPr/>
        </p:nvSpPr>
        <p:spPr>
          <a:xfrm>
            <a:off x="2286000" y="3163018"/>
            <a:ext cx="5216769" cy="2554545"/>
          </a:xfrm>
          <a:prstGeom prst="rect">
            <a:avLst/>
          </a:prstGeom>
          <a:noFill/>
        </p:spPr>
        <p:txBody>
          <a:bodyPr wrap="square" rtlCol="0">
            <a:spAutoFit/>
          </a:bodyPr>
          <a:lstStyle/>
          <a:p>
            <a:pPr marL="285750" indent="-285750">
              <a:buFont typeface="Wingdings" pitchFamily="2" charset="2"/>
              <a:buChar char="Ø"/>
            </a:pPr>
            <a:r>
              <a:rPr lang="en-US" sz="2000" dirty="0" smtClean="0"/>
              <a:t>Quickly identify volunteers in close proximity to dogs, transportation routes, events, and adopters</a:t>
            </a:r>
          </a:p>
          <a:p>
            <a:pPr marL="285750" indent="-285750">
              <a:buFont typeface="Wingdings" pitchFamily="2" charset="2"/>
              <a:buChar char="Ø"/>
            </a:pPr>
            <a:endParaRPr lang="en-US" sz="2000" dirty="0" smtClean="0"/>
          </a:p>
          <a:p>
            <a:pPr marL="285750" indent="-285750">
              <a:buFont typeface="Wingdings" pitchFamily="2" charset="2"/>
              <a:buChar char="Ø"/>
            </a:pPr>
            <a:r>
              <a:rPr lang="en-US" sz="2000" dirty="0" smtClean="0"/>
              <a:t>Data presentation for grant proposals</a:t>
            </a:r>
          </a:p>
          <a:p>
            <a:pPr marL="285750" indent="-285750">
              <a:buFont typeface="Wingdings" pitchFamily="2" charset="2"/>
              <a:buChar char="Ø"/>
            </a:pPr>
            <a:endParaRPr lang="en-US" sz="2000" dirty="0"/>
          </a:p>
          <a:p>
            <a:pPr marL="285750" indent="-285750">
              <a:buFont typeface="Wingdings" pitchFamily="2" charset="2"/>
              <a:buChar char="Ø"/>
            </a:pPr>
            <a:r>
              <a:rPr lang="en-US" sz="2000" dirty="0" smtClean="0"/>
              <a:t>Identify gaps in NS4AR coverage</a:t>
            </a:r>
          </a:p>
          <a:p>
            <a:pPr marL="285750" indent="-285750">
              <a:buFont typeface="Wingdings" pitchFamily="2" charset="2"/>
              <a:buChar char="Ø"/>
            </a:pPr>
            <a:endParaRPr lang="en-US" sz="2000" dirty="0"/>
          </a:p>
        </p:txBody>
      </p:sp>
    </p:spTree>
    <p:extLst>
      <p:ext uri="{BB962C8B-B14F-4D97-AF65-F5344CB8AC3E}">
        <p14:creationId xmlns:p14="http://schemas.microsoft.com/office/powerpoint/2010/main" xmlns="" val="261858576"/>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28800"/>
            <a:ext cx="7772400" cy="609600"/>
          </a:xfrm>
        </p:spPr>
        <p:txBody>
          <a:bodyPr/>
          <a:lstStyle/>
          <a:p>
            <a:pPr algn="ctr"/>
            <a:r>
              <a:rPr lang="en-US" sz="3200" u="sng" dirty="0" smtClean="0">
                <a:solidFill>
                  <a:srgbClr val="C00000"/>
                </a:solidFill>
              </a:rPr>
              <a:t>Questions?</a:t>
            </a:r>
            <a:endParaRPr lang="en-US" sz="3200" dirty="0"/>
          </a:p>
        </p:txBody>
      </p:sp>
      <p:sp>
        <p:nvSpPr>
          <p:cNvPr id="3" name="Subtitle 2"/>
          <p:cNvSpPr>
            <a:spLocks noGrp="1"/>
          </p:cNvSpPr>
          <p:nvPr>
            <p:ph type="subTitle" idx="1"/>
          </p:nvPr>
        </p:nvSpPr>
        <p:spPr>
          <a:xfrm>
            <a:off x="1506414" y="3048000"/>
            <a:ext cx="6858000" cy="914400"/>
          </a:xfrm>
        </p:spPr>
        <p:txBody>
          <a:bodyPr/>
          <a:lstStyle/>
          <a:p>
            <a:pPr algn="ctr"/>
            <a:r>
              <a:rPr lang="en-US" dirty="0" smtClean="0"/>
              <a:t>Outside of a dog, a book is man’s best friend. Inside of a dog, it is too dark to read. – Groucho Marx</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0"/>
            <a:ext cx="2438400" cy="1828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58200" y="6141458"/>
            <a:ext cx="685800" cy="716542"/>
          </a:xfrm>
          <a:prstGeom prst="rect">
            <a:avLst/>
          </a:prstGeom>
        </p:spPr>
      </p:pic>
      <p:sp>
        <p:nvSpPr>
          <p:cNvPr id="8" name="TextBox 7"/>
          <p:cNvSpPr txBox="1"/>
          <p:nvPr/>
        </p:nvSpPr>
        <p:spPr>
          <a:xfrm>
            <a:off x="726831" y="6488668"/>
            <a:ext cx="1981200" cy="323165"/>
          </a:xfrm>
          <a:prstGeom prst="rect">
            <a:avLst/>
          </a:prstGeom>
          <a:noFill/>
        </p:spPr>
        <p:txBody>
          <a:bodyPr wrap="square" rtlCol="0">
            <a:spAutoFit/>
          </a:bodyPr>
          <a:lstStyle/>
          <a:p>
            <a:r>
              <a:rPr lang="en-US" sz="1500" dirty="0" smtClean="0">
                <a:solidFill>
                  <a:srgbClr val="FF7605"/>
                </a:solidFill>
              </a:rPr>
              <a:t>www.ns4ar.org</a:t>
            </a: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5600" y="0"/>
            <a:ext cx="2438400" cy="1828800"/>
          </a:xfrm>
          <a:prstGeom prst="rect">
            <a:avLst/>
          </a:prstGeom>
        </p:spPr>
      </p:pic>
      <p:sp>
        <p:nvSpPr>
          <p:cNvPr id="10" name="Rectangle 9"/>
          <p:cNvSpPr/>
          <p:nvPr/>
        </p:nvSpPr>
        <p:spPr>
          <a:xfrm>
            <a:off x="1717430" y="4572000"/>
            <a:ext cx="6435969" cy="830997"/>
          </a:xfrm>
          <a:prstGeom prst="rect">
            <a:avLst/>
          </a:prstGeom>
        </p:spPr>
        <p:txBody>
          <a:bodyPr wrap="square">
            <a:spAutoFit/>
          </a:bodyPr>
          <a:lstStyle/>
          <a:p>
            <a:pPr lvl="0" algn="ctr">
              <a:spcBef>
                <a:spcPct val="20000"/>
              </a:spcBef>
            </a:pPr>
            <a:r>
              <a:rPr lang="en-US" sz="2400" dirty="0" smtClean="0">
                <a:solidFill>
                  <a:srgbClr val="675D59">
                    <a:lumMod val="60000"/>
                    <a:lumOff val="40000"/>
                  </a:srgbClr>
                </a:solidFill>
              </a:rPr>
              <a:t>Computing is not about computers any more. It is about living. – Nicholas Negroponte</a:t>
            </a:r>
            <a:endParaRPr lang="en-US" sz="2400" dirty="0">
              <a:solidFill>
                <a:srgbClr val="675D59">
                  <a:lumMod val="60000"/>
                  <a:lumOff val="40000"/>
                </a:srgbClr>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139" y="1"/>
            <a:ext cx="748420" cy="6873241"/>
          </a:xfrm>
          <a:prstGeom prst="rect">
            <a:avLst/>
          </a:prstGeom>
        </p:spPr>
      </p:pic>
    </p:spTree>
    <p:extLst>
      <p:ext uri="{BB962C8B-B14F-4D97-AF65-F5344CB8AC3E}">
        <p14:creationId xmlns:p14="http://schemas.microsoft.com/office/powerpoint/2010/main" xmlns="" val="145458221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71800" y="2454124"/>
            <a:ext cx="6019800" cy="4045605"/>
          </a:xfrm>
          <a:prstGeom prst="rect">
            <a:avLst/>
          </a:prstGeom>
        </p:spPr>
      </p:pic>
      <p:sp>
        <p:nvSpPr>
          <p:cNvPr id="2" name="Title 1"/>
          <p:cNvSpPr>
            <a:spLocks noGrp="1"/>
          </p:cNvSpPr>
          <p:nvPr>
            <p:ph type="ctrTitle"/>
          </p:nvPr>
        </p:nvSpPr>
        <p:spPr>
          <a:xfrm>
            <a:off x="914400" y="1828800"/>
            <a:ext cx="7772400" cy="609600"/>
          </a:xfrm>
        </p:spPr>
        <p:txBody>
          <a:bodyPr/>
          <a:lstStyle/>
          <a:p>
            <a:pPr algn="ctr"/>
            <a:r>
              <a:rPr lang="en-US" sz="3200" u="sng" dirty="0" smtClean="0">
                <a:solidFill>
                  <a:srgbClr val="C00000"/>
                </a:solidFill>
              </a:rPr>
              <a:t>New Spirit 4 Aussie Rescue</a:t>
            </a:r>
            <a:endParaRPr lang="en-US" sz="3200" u="sng" dirty="0">
              <a:solidFill>
                <a:srgbClr val="C00000"/>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2000" y="0"/>
            <a:ext cx="2540000" cy="18288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458200" y="6141458"/>
            <a:ext cx="685800" cy="716542"/>
          </a:xfrm>
          <a:prstGeom prst="rect">
            <a:avLst/>
          </a:prstGeom>
        </p:spPr>
      </p:pic>
      <p:sp>
        <p:nvSpPr>
          <p:cNvPr id="8" name="TextBox 7"/>
          <p:cNvSpPr txBox="1"/>
          <p:nvPr/>
        </p:nvSpPr>
        <p:spPr>
          <a:xfrm>
            <a:off x="726831" y="6488668"/>
            <a:ext cx="1981200" cy="323165"/>
          </a:xfrm>
          <a:prstGeom prst="rect">
            <a:avLst/>
          </a:prstGeom>
          <a:noFill/>
        </p:spPr>
        <p:txBody>
          <a:bodyPr wrap="square" rtlCol="0">
            <a:spAutoFit/>
          </a:bodyPr>
          <a:lstStyle/>
          <a:p>
            <a:r>
              <a:rPr lang="en-US" sz="1500" dirty="0" smtClean="0">
                <a:solidFill>
                  <a:schemeClr val="accent1"/>
                </a:solidFill>
              </a:rPr>
              <a:t>www.ns4ar.org</a:t>
            </a:r>
          </a:p>
        </p:txBody>
      </p:sp>
      <p:sp>
        <p:nvSpPr>
          <p:cNvPr id="4" name="TextBox 3"/>
          <p:cNvSpPr txBox="1"/>
          <p:nvPr/>
        </p:nvSpPr>
        <p:spPr>
          <a:xfrm>
            <a:off x="1066800" y="3021854"/>
            <a:ext cx="5105400" cy="3477875"/>
          </a:xfrm>
          <a:prstGeom prst="rect">
            <a:avLst/>
          </a:prstGeom>
          <a:noFill/>
        </p:spPr>
        <p:txBody>
          <a:bodyPr wrap="square" rtlCol="0">
            <a:spAutoFit/>
          </a:bodyPr>
          <a:lstStyle/>
          <a:p>
            <a:pPr marL="342900" indent="-342900">
              <a:buFont typeface="Wingdings" pitchFamily="2" charset="2"/>
              <a:buChar char="Ø"/>
            </a:pPr>
            <a:r>
              <a:rPr lang="en-US" sz="2000" b="1" dirty="0" smtClean="0"/>
              <a:t>Operates in five regions </a:t>
            </a:r>
          </a:p>
          <a:p>
            <a:r>
              <a:rPr lang="en-US" sz="2000" dirty="0" smtClean="0"/>
              <a:t>	- North East</a:t>
            </a:r>
          </a:p>
          <a:p>
            <a:r>
              <a:rPr lang="en-US" sz="2000" dirty="0"/>
              <a:t>	</a:t>
            </a:r>
            <a:r>
              <a:rPr lang="en-US" sz="2000" dirty="0" smtClean="0"/>
              <a:t>- Mid Atlantic</a:t>
            </a:r>
          </a:p>
          <a:p>
            <a:r>
              <a:rPr lang="en-US" sz="2000" dirty="0"/>
              <a:t>	</a:t>
            </a:r>
            <a:r>
              <a:rPr lang="en-US" sz="2000" dirty="0" smtClean="0"/>
              <a:t>- South East</a:t>
            </a:r>
          </a:p>
          <a:p>
            <a:r>
              <a:rPr lang="en-US" sz="2000" dirty="0"/>
              <a:t>	</a:t>
            </a:r>
            <a:r>
              <a:rPr lang="en-US" sz="2000" dirty="0" smtClean="0"/>
              <a:t>- Heartland</a:t>
            </a:r>
          </a:p>
          <a:p>
            <a:r>
              <a:rPr lang="en-US" sz="2000" dirty="0"/>
              <a:t>	</a:t>
            </a:r>
            <a:r>
              <a:rPr lang="en-US" sz="2000" dirty="0" smtClean="0"/>
              <a:t>- Upper Mid West</a:t>
            </a:r>
          </a:p>
          <a:p>
            <a:pPr marL="342900" indent="-342900">
              <a:buFont typeface="Wingdings" pitchFamily="2" charset="2"/>
              <a:buChar char="Ø"/>
            </a:pPr>
            <a:endParaRPr lang="en-US" sz="2000" dirty="0" smtClean="0"/>
          </a:p>
          <a:p>
            <a:pPr marL="342900" indent="-342900">
              <a:buFont typeface="Wingdings" pitchFamily="2" charset="2"/>
              <a:buChar char="Ø"/>
            </a:pPr>
            <a:r>
              <a:rPr lang="en-US" sz="2000" b="1" dirty="0" smtClean="0"/>
              <a:t>500+ Volunteers </a:t>
            </a:r>
          </a:p>
          <a:p>
            <a:pPr marL="342900" indent="-342900">
              <a:buFont typeface="Wingdings" pitchFamily="2" charset="2"/>
              <a:buChar char="Ø"/>
            </a:pPr>
            <a:endParaRPr lang="en-US" sz="2000" b="1" dirty="0" smtClean="0"/>
          </a:p>
          <a:p>
            <a:pPr marL="342900" indent="-342900">
              <a:buFont typeface="Wingdings" pitchFamily="2" charset="2"/>
              <a:buChar char="Ø"/>
            </a:pPr>
            <a:r>
              <a:rPr lang="en-US" sz="2000" b="1" dirty="0" smtClean="0"/>
              <a:t>1,800+ Australian Shepherds (Aussies), Aussie mixes, and honorary “Aussies”</a:t>
            </a:r>
            <a:endParaRPr lang="en-US" sz="2000" b="1" dirty="0"/>
          </a:p>
        </p:txBody>
      </p:sp>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705601" y="1"/>
            <a:ext cx="2438399" cy="18288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3139" y="1"/>
            <a:ext cx="748420" cy="6873241"/>
          </a:xfrm>
          <a:prstGeom prst="rect">
            <a:avLst/>
          </a:prstGeom>
        </p:spPr>
      </p:pic>
    </p:spTree>
    <p:extLst>
      <p:ext uri="{BB962C8B-B14F-4D97-AF65-F5344CB8AC3E}">
        <p14:creationId xmlns:p14="http://schemas.microsoft.com/office/powerpoint/2010/main" xmlns="" val="114049633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9650" y="1828801"/>
            <a:ext cx="7772400" cy="609600"/>
          </a:xfrm>
        </p:spPr>
        <p:txBody>
          <a:bodyPr/>
          <a:lstStyle/>
          <a:p>
            <a:pPr algn="ctr"/>
            <a:r>
              <a:rPr lang="en-US" sz="3200" u="sng" dirty="0" smtClean="0">
                <a:solidFill>
                  <a:srgbClr val="C00000"/>
                </a:solidFill>
              </a:rPr>
              <a:t>The Tale of the Tailless Dog</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0"/>
            <a:ext cx="2438400" cy="182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58200" y="6141458"/>
            <a:ext cx="685800" cy="716542"/>
          </a:xfrm>
          <a:prstGeom prst="rect">
            <a:avLst/>
          </a:prstGeom>
        </p:spPr>
      </p:pic>
      <p:sp>
        <p:nvSpPr>
          <p:cNvPr id="8" name="TextBox 7"/>
          <p:cNvSpPr txBox="1"/>
          <p:nvPr/>
        </p:nvSpPr>
        <p:spPr>
          <a:xfrm>
            <a:off x="726831" y="6488668"/>
            <a:ext cx="1981200" cy="323165"/>
          </a:xfrm>
          <a:prstGeom prst="rect">
            <a:avLst/>
          </a:prstGeom>
          <a:noFill/>
        </p:spPr>
        <p:txBody>
          <a:bodyPr wrap="square" rtlCol="0">
            <a:spAutoFit/>
          </a:bodyPr>
          <a:lstStyle/>
          <a:p>
            <a:r>
              <a:rPr lang="en-US" sz="1500" dirty="0" smtClean="0">
                <a:solidFill>
                  <a:srgbClr val="FF7605"/>
                </a:solidFill>
              </a:rPr>
              <a:t>www.ns4ar.org</a:t>
            </a:r>
          </a:p>
        </p:txBody>
      </p:sp>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139" y="1"/>
            <a:ext cx="748420" cy="687324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095138" y="1"/>
            <a:ext cx="3079342" cy="1828800"/>
          </a:xfrm>
          <a:prstGeom prst="rect">
            <a:avLst/>
          </a:prstGeom>
        </p:spPr>
      </p:pic>
      <p:sp>
        <p:nvSpPr>
          <p:cNvPr id="12" name="TextBox 11"/>
          <p:cNvSpPr txBox="1"/>
          <p:nvPr/>
        </p:nvSpPr>
        <p:spPr>
          <a:xfrm>
            <a:off x="1145932" y="2663583"/>
            <a:ext cx="7636118" cy="3477875"/>
          </a:xfrm>
          <a:prstGeom prst="rect">
            <a:avLst/>
          </a:prstGeom>
          <a:noFill/>
        </p:spPr>
        <p:txBody>
          <a:bodyPr wrap="square" rtlCol="0">
            <a:spAutoFit/>
          </a:bodyPr>
          <a:lstStyle/>
          <a:p>
            <a:pPr marL="342900" indent="-342900">
              <a:buFont typeface="Wingdings" pitchFamily="2" charset="2"/>
              <a:buChar char="Ø"/>
            </a:pPr>
            <a:r>
              <a:rPr lang="en-US" sz="2000" dirty="0"/>
              <a:t>A general purpose stock and farm dog created in the American West.</a:t>
            </a:r>
          </a:p>
          <a:p>
            <a:pPr marL="342900" indent="-342900">
              <a:buFont typeface="Wingdings" pitchFamily="2" charset="2"/>
              <a:buChar char="Ø"/>
            </a:pPr>
            <a:endParaRPr lang="en-US" sz="2000" dirty="0" smtClean="0"/>
          </a:p>
          <a:p>
            <a:pPr marL="342900" indent="-342900">
              <a:buFont typeface="Wingdings" pitchFamily="2" charset="2"/>
              <a:buChar char="Ø"/>
            </a:pPr>
            <a:r>
              <a:rPr lang="en-US" sz="2000" dirty="0" smtClean="0"/>
              <a:t>The Australian Shepherd Club of America (ASCA )Breed Standard:</a:t>
            </a:r>
          </a:p>
          <a:p>
            <a:pPr marL="342900" indent="-342900">
              <a:buFont typeface="Arial" pitchFamily="34" charset="0"/>
              <a:buChar char="•"/>
            </a:pPr>
            <a:r>
              <a:rPr lang="en-US" sz="2000" b="1" u="sng" dirty="0" smtClean="0"/>
              <a:t>GENERAL </a:t>
            </a:r>
            <a:r>
              <a:rPr lang="en-US" sz="2000" b="1" u="sng" dirty="0"/>
              <a:t>APPEARANCE- </a:t>
            </a:r>
            <a:r>
              <a:rPr lang="en-US" sz="2000" dirty="0"/>
              <a:t>He is attentive and animated, showing strength and stamina combined with unusual </a:t>
            </a:r>
            <a:r>
              <a:rPr lang="en-US" sz="2000" dirty="0" smtClean="0"/>
              <a:t>agility. </a:t>
            </a:r>
          </a:p>
          <a:p>
            <a:pPr marL="342900" indent="-342900">
              <a:buFont typeface="Arial" pitchFamily="34" charset="0"/>
              <a:buChar char="•"/>
            </a:pPr>
            <a:r>
              <a:rPr lang="en-US" sz="2000" b="1" u="sng" dirty="0" smtClean="0"/>
              <a:t>CHARACTER</a:t>
            </a:r>
            <a:r>
              <a:rPr lang="en-US" sz="2000" dirty="0" smtClean="0"/>
              <a:t>- </a:t>
            </a:r>
            <a:r>
              <a:rPr lang="en-US" sz="2000" dirty="0"/>
              <a:t>P</a:t>
            </a:r>
            <a:r>
              <a:rPr lang="en-US" sz="2000" dirty="0" smtClean="0"/>
              <a:t>rimarily </a:t>
            </a:r>
            <a:r>
              <a:rPr lang="en-US" sz="2000" dirty="0"/>
              <a:t>a working dog of strong herding and guardian instincts. He is </a:t>
            </a:r>
            <a:r>
              <a:rPr lang="en-US" sz="2000" dirty="0" smtClean="0"/>
              <a:t>an </a:t>
            </a:r>
            <a:r>
              <a:rPr lang="en-US" sz="2000" dirty="0"/>
              <a:t>exceptional companion. He is versatile and easily trained, performing his assigned tasks with great style and enthusiasm. He is reserved with strangers but does not exhibit shyness. Although an aggressive, authoritative worker, viciousness toward people or animals is intolerable."</a:t>
            </a:r>
          </a:p>
        </p:txBody>
      </p:sp>
    </p:spTree>
    <p:extLst>
      <p:ext uri="{BB962C8B-B14F-4D97-AF65-F5344CB8AC3E}">
        <p14:creationId xmlns:p14="http://schemas.microsoft.com/office/powerpoint/2010/main" xmlns="" val="361267087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28800"/>
            <a:ext cx="7772400" cy="685800"/>
          </a:xfrm>
        </p:spPr>
        <p:txBody>
          <a:bodyPr/>
          <a:lstStyle/>
          <a:p>
            <a:pPr algn="ctr"/>
            <a:r>
              <a:rPr lang="en-US" sz="3200" u="sng" dirty="0" smtClean="0">
                <a:solidFill>
                  <a:srgbClr val="C00000"/>
                </a:solidFill>
              </a:rPr>
              <a:t> NS4AR Meet GIS, GIS Meet NS4AR</a:t>
            </a:r>
            <a:endParaRPr lang="en-US"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0"/>
            <a:ext cx="2438400" cy="1828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58200" y="6141458"/>
            <a:ext cx="685800" cy="716542"/>
          </a:xfrm>
          <a:prstGeom prst="rect">
            <a:avLst/>
          </a:prstGeom>
        </p:spPr>
      </p:pic>
      <p:sp>
        <p:nvSpPr>
          <p:cNvPr id="8" name="TextBox 7"/>
          <p:cNvSpPr txBox="1"/>
          <p:nvPr/>
        </p:nvSpPr>
        <p:spPr>
          <a:xfrm>
            <a:off x="726831" y="6488668"/>
            <a:ext cx="1981200" cy="323165"/>
          </a:xfrm>
          <a:prstGeom prst="rect">
            <a:avLst/>
          </a:prstGeom>
          <a:noFill/>
        </p:spPr>
        <p:txBody>
          <a:bodyPr wrap="square" rtlCol="0">
            <a:spAutoFit/>
          </a:bodyPr>
          <a:lstStyle/>
          <a:p>
            <a:r>
              <a:rPr lang="en-US" sz="1500" dirty="0" smtClean="0">
                <a:solidFill>
                  <a:srgbClr val="FF7605"/>
                </a:solidFill>
              </a:rPr>
              <a:t>www.ns4ar.org</a:t>
            </a:r>
          </a:p>
        </p:txBody>
      </p:sp>
      <p:sp>
        <p:nvSpPr>
          <p:cNvPr id="4" name="TextBox 3"/>
          <p:cNvSpPr txBox="1"/>
          <p:nvPr/>
        </p:nvSpPr>
        <p:spPr>
          <a:xfrm>
            <a:off x="1832429" y="3494678"/>
            <a:ext cx="6324600" cy="2246769"/>
          </a:xfrm>
          <a:prstGeom prst="rect">
            <a:avLst/>
          </a:prstGeom>
          <a:noFill/>
        </p:spPr>
        <p:txBody>
          <a:bodyPr wrap="square" rtlCol="0">
            <a:spAutoFit/>
          </a:bodyPr>
          <a:lstStyle/>
          <a:p>
            <a:pPr marL="342900" indent="-342900">
              <a:buFont typeface="Wingdings" pitchFamily="2" charset="2"/>
              <a:buChar char="Ø"/>
            </a:pPr>
            <a:r>
              <a:rPr lang="en-US" sz="2000" dirty="0" smtClean="0"/>
              <a:t>Large enough geographic area to warrant the use of GIS</a:t>
            </a:r>
          </a:p>
          <a:p>
            <a:endParaRPr lang="en-US" sz="2000" dirty="0" smtClean="0"/>
          </a:p>
          <a:p>
            <a:pPr marL="342900" indent="-342900">
              <a:buFont typeface="Wingdings" pitchFamily="2" charset="2"/>
              <a:buChar char="Ø"/>
            </a:pPr>
            <a:r>
              <a:rPr lang="en-US" sz="2000" dirty="0" smtClean="0"/>
              <a:t>Small, easily managed database</a:t>
            </a:r>
          </a:p>
          <a:p>
            <a:pPr marL="342900" indent="-342900">
              <a:buFont typeface="Wingdings" pitchFamily="2" charset="2"/>
              <a:buChar char="Ø"/>
            </a:pPr>
            <a:endParaRPr lang="en-US" sz="2000" dirty="0" smtClean="0"/>
          </a:p>
          <a:p>
            <a:pPr marL="342900" indent="-342900">
              <a:buFont typeface="Wingdings" pitchFamily="2" charset="2"/>
              <a:buChar char="Ø"/>
            </a:pPr>
            <a:r>
              <a:rPr lang="en-US" sz="2000" dirty="0" smtClean="0"/>
              <a:t>Incremental updates</a:t>
            </a:r>
          </a:p>
          <a:p>
            <a:pPr marL="342900" indent="-342900">
              <a:buFont typeface="Wingdings" pitchFamily="2" charset="2"/>
              <a:buChar char="Ø"/>
            </a:pPr>
            <a:endParaRPr lang="en-US" sz="2000" dirty="0" smtClean="0"/>
          </a:p>
          <a:p>
            <a:pPr marL="342900" indent="-342900">
              <a:buFont typeface="Wingdings" pitchFamily="2" charset="2"/>
              <a:buChar char="Ø"/>
            </a:pPr>
            <a:r>
              <a:rPr lang="en-US" sz="2000" dirty="0" smtClean="0"/>
              <a:t>Project expansion possibilities</a:t>
            </a:r>
            <a:endParaRPr lang="en-US" sz="2000" dirty="0"/>
          </a:p>
        </p:txBody>
      </p:sp>
      <p:sp>
        <p:nvSpPr>
          <p:cNvPr id="10" name="Subtitle 2"/>
          <p:cNvSpPr txBox="1">
            <a:spLocks/>
          </p:cNvSpPr>
          <p:nvPr/>
        </p:nvSpPr>
        <p:spPr>
          <a:xfrm>
            <a:off x="1302657" y="2590800"/>
            <a:ext cx="6858000" cy="45720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a:endParaRPr lang="en-US" dirty="0"/>
          </a:p>
        </p:txBody>
      </p:sp>
      <p:sp>
        <p:nvSpPr>
          <p:cNvPr id="11" name="Subtitle 2"/>
          <p:cNvSpPr txBox="1">
            <a:spLocks/>
          </p:cNvSpPr>
          <p:nvPr/>
        </p:nvSpPr>
        <p:spPr>
          <a:xfrm>
            <a:off x="1338943" y="2550886"/>
            <a:ext cx="6858000" cy="45720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a:endParaRPr lang="en-US" dirty="0"/>
          </a:p>
        </p:txBody>
      </p:sp>
      <p:sp>
        <p:nvSpPr>
          <p:cNvPr id="12" name="Subtitle 2"/>
          <p:cNvSpPr txBox="1">
            <a:spLocks/>
          </p:cNvSpPr>
          <p:nvPr/>
        </p:nvSpPr>
        <p:spPr>
          <a:xfrm>
            <a:off x="1270000" y="2550886"/>
            <a:ext cx="6858000" cy="45720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a:endParaRPr lang="en-US"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7553" y="1464"/>
            <a:ext cx="2436448" cy="182733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139" y="1"/>
            <a:ext cx="748420" cy="6873241"/>
          </a:xfrm>
          <a:prstGeom prst="rect">
            <a:avLst/>
          </a:prstGeom>
        </p:spPr>
      </p:pic>
      <p:sp>
        <p:nvSpPr>
          <p:cNvPr id="3" name="Rectangle 2"/>
          <p:cNvSpPr/>
          <p:nvPr/>
        </p:nvSpPr>
        <p:spPr>
          <a:xfrm>
            <a:off x="1066800" y="2617114"/>
            <a:ext cx="7734301" cy="430887"/>
          </a:xfrm>
          <a:prstGeom prst="rect">
            <a:avLst/>
          </a:prstGeom>
        </p:spPr>
        <p:txBody>
          <a:bodyPr wrap="square">
            <a:spAutoFit/>
          </a:bodyPr>
          <a:lstStyle/>
          <a:p>
            <a:pPr algn="ctr"/>
            <a:r>
              <a:rPr lang="en-US" sz="2200" b="1" dirty="0">
                <a:solidFill>
                  <a:schemeClr val="bg1">
                    <a:lumMod val="50000"/>
                  </a:schemeClr>
                </a:solidFill>
              </a:rPr>
              <a:t>(If dog is man’s best friend, maybe GIS can be dog’s best </a:t>
            </a:r>
            <a:r>
              <a:rPr lang="en-US" sz="2200" b="1" dirty="0" smtClean="0">
                <a:solidFill>
                  <a:schemeClr val="bg1">
                    <a:lumMod val="50000"/>
                  </a:schemeClr>
                </a:solidFill>
              </a:rPr>
              <a:t>friend</a:t>
            </a:r>
            <a:r>
              <a:rPr lang="en-US" sz="2200" dirty="0" smtClean="0">
                <a:solidFill>
                  <a:srgbClr val="4D5B6B"/>
                </a:solidFill>
              </a:rPr>
              <a:t>)</a:t>
            </a:r>
            <a:endParaRPr lang="en-US" dirty="0"/>
          </a:p>
        </p:txBody>
      </p:sp>
    </p:spTree>
    <p:extLst>
      <p:ext uri="{BB962C8B-B14F-4D97-AF65-F5344CB8AC3E}">
        <p14:creationId xmlns:p14="http://schemas.microsoft.com/office/powerpoint/2010/main" xmlns="" val="104533437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28800"/>
            <a:ext cx="7772400" cy="609600"/>
          </a:xfrm>
        </p:spPr>
        <p:txBody>
          <a:bodyPr/>
          <a:lstStyle/>
          <a:p>
            <a:pPr algn="ctr"/>
            <a:r>
              <a:rPr lang="en-US" sz="3200" u="sng" dirty="0" smtClean="0">
                <a:solidFill>
                  <a:srgbClr val="C00000"/>
                </a:solidFill>
              </a:rPr>
              <a:t>Objectives</a:t>
            </a:r>
            <a:endParaRPr lang="en-US" sz="3200" dirty="0"/>
          </a:p>
        </p:txBody>
      </p:sp>
      <p:sp>
        <p:nvSpPr>
          <p:cNvPr id="3" name="Subtitle 2"/>
          <p:cNvSpPr>
            <a:spLocks noGrp="1"/>
          </p:cNvSpPr>
          <p:nvPr>
            <p:ph type="subTitle" idx="1"/>
          </p:nvPr>
        </p:nvSpPr>
        <p:spPr>
          <a:xfrm>
            <a:off x="1168400" y="2667000"/>
            <a:ext cx="7467600" cy="457200"/>
          </a:xfrm>
        </p:spPr>
        <p:txBody>
          <a:bodyPr>
            <a:normAutofit fontScale="92500"/>
          </a:bodyPr>
          <a:lstStyle/>
          <a:p>
            <a:pPr algn="ctr"/>
            <a:r>
              <a:rPr lang="en-US" dirty="0" smtClean="0"/>
              <a:t>(If dog is man’s best friend, maybe GIS can be dog’s best friend)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0"/>
            <a:ext cx="2438400" cy="182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58200" y="6141458"/>
            <a:ext cx="685800" cy="716542"/>
          </a:xfrm>
          <a:prstGeom prst="rect">
            <a:avLst/>
          </a:prstGeom>
        </p:spPr>
      </p:pic>
      <p:sp>
        <p:nvSpPr>
          <p:cNvPr id="8" name="TextBox 7"/>
          <p:cNvSpPr txBox="1"/>
          <p:nvPr/>
        </p:nvSpPr>
        <p:spPr>
          <a:xfrm>
            <a:off x="726831" y="6488668"/>
            <a:ext cx="1981200" cy="323165"/>
          </a:xfrm>
          <a:prstGeom prst="rect">
            <a:avLst/>
          </a:prstGeom>
          <a:noFill/>
        </p:spPr>
        <p:txBody>
          <a:bodyPr wrap="square" rtlCol="0">
            <a:spAutoFit/>
          </a:bodyPr>
          <a:lstStyle/>
          <a:p>
            <a:r>
              <a:rPr lang="en-US" sz="1500" dirty="0" smtClean="0">
                <a:solidFill>
                  <a:srgbClr val="FF7605"/>
                </a:solidFill>
              </a:rPr>
              <a:t>www.ns4ar.org</a:t>
            </a:r>
          </a:p>
        </p:txBody>
      </p:sp>
      <p:sp>
        <p:nvSpPr>
          <p:cNvPr id="7" name="TextBox 6"/>
          <p:cNvSpPr txBox="1"/>
          <p:nvPr/>
        </p:nvSpPr>
        <p:spPr>
          <a:xfrm>
            <a:off x="2819400" y="3436621"/>
            <a:ext cx="3964912" cy="1846659"/>
          </a:xfrm>
          <a:prstGeom prst="rect">
            <a:avLst/>
          </a:prstGeom>
          <a:noFill/>
        </p:spPr>
        <p:txBody>
          <a:bodyPr wrap="square" rtlCol="0">
            <a:spAutoFit/>
          </a:bodyPr>
          <a:lstStyle/>
          <a:p>
            <a:pPr marL="342900" indent="-342900">
              <a:buFont typeface="+mj-lt"/>
              <a:buAutoNum type="arabicPeriod"/>
            </a:pPr>
            <a:r>
              <a:rPr lang="en-US" sz="2400" dirty="0" smtClean="0"/>
              <a:t>New Spirit 4 Aussie Rescue </a:t>
            </a:r>
            <a:r>
              <a:rPr lang="en-US" sz="2400" dirty="0" err="1" smtClean="0"/>
              <a:t>geodatabase</a:t>
            </a:r>
            <a:endParaRPr lang="en-US" sz="2400" dirty="0" smtClean="0"/>
          </a:p>
          <a:p>
            <a:pPr marL="342900" indent="-342900">
              <a:buFont typeface="+mj-lt"/>
              <a:buAutoNum type="arabicPeriod"/>
            </a:pPr>
            <a:endParaRPr lang="en-US" sz="2400" dirty="0"/>
          </a:p>
          <a:p>
            <a:pPr marL="342900" indent="-342900">
              <a:buFont typeface="+mj-lt"/>
              <a:buAutoNum type="arabicPeriod"/>
            </a:pPr>
            <a:r>
              <a:rPr lang="en-US" sz="2400" dirty="0" smtClean="0"/>
              <a:t>Visualization of trend </a:t>
            </a:r>
          </a:p>
          <a:p>
            <a:pPr lvl="1"/>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139" y="1"/>
            <a:ext cx="748420" cy="687324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010400" y="2"/>
            <a:ext cx="2133598" cy="1888291"/>
          </a:xfrm>
          <a:prstGeom prst="rect">
            <a:avLst/>
          </a:prstGeom>
        </p:spPr>
      </p:pic>
    </p:spTree>
    <p:extLst>
      <p:ext uri="{BB962C8B-B14F-4D97-AF65-F5344CB8AC3E}">
        <p14:creationId xmlns:p14="http://schemas.microsoft.com/office/powerpoint/2010/main" xmlns="" val="11171535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21542"/>
            <a:ext cx="7772400" cy="533400"/>
          </a:xfrm>
        </p:spPr>
        <p:txBody>
          <a:bodyPr/>
          <a:lstStyle/>
          <a:p>
            <a:pPr algn="ctr"/>
            <a:r>
              <a:rPr lang="en-US" sz="3200" u="sng" dirty="0" smtClean="0">
                <a:solidFill>
                  <a:srgbClr val="C00000"/>
                </a:solidFill>
              </a:rPr>
              <a:t>The NS4AR </a:t>
            </a:r>
            <a:r>
              <a:rPr lang="en-US" sz="3200" u="sng" dirty="0" err="1" smtClean="0">
                <a:solidFill>
                  <a:srgbClr val="C00000"/>
                </a:solidFill>
              </a:rPr>
              <a:t>Geodatabase</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0"/>
            <a:ext cx="2438400" cy="182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58200" y="6141458"/>
            <a:ext cx="685800" cy="716542"/>
          </a:xfrm>
          <a:prstGeom prst="rect">
            <a:avLst/>
          </a:prstGeom>
        </p:spPr>
      </p:pic>
      <p:sp>
        <p:nvSpPr>
          <p:cNvPr id="8" name="TextBox 7"/>
          <p:cNvSpPr txBox="1"/>
          <p:nvPr/>
        </p:nvSpPr>
        <p:spPr>
          <a:xfrm>
            <a:off x="726831" y="6488668"/>
            <a:ext cx="1981200" cy="323165"/>
          </a:xfrm>
          <a:prstGeom prst="rect">
            <a:avLst/>
          </a:prstGeom>
          <a:noFill/>
        </p:spPr>
        <p:txBody>
          <a:bodyPr wrap="square" rtlCol="0">
            <a:spAutoFit/>
          </a:bodyPr>
          <a:lstStyle/>
          <a:p>
            <a:r>
              <a:rPr lang="en-US" sz="1500" dirty="0" smtClean="0">
                <a:solidFill>
                  <a:srgbClr val="FF7605"/>
                </a:solidFill>
              </a:rPr>
              <a:t>www.ns4ar.org</a:t>
            </a:r>
          </a:p>
        </p:txBody>
      </p:sp>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677250" y="0"/>
            <a:ext cx="2466750" cy="182879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3139" y="1"/>
            <a:ext cx="748420" cy="6873241"/>
          </a:xfrm>
          <a:prstGeom prst="rect">
            <a:avLst/>
          </a:prstGeom>
        </p:spPr>
      </p:pic>
      <p:sp>
        <p:nvSpPr>
          <p:cNvPr id="11" name="Subtitle 2"/>
          <p:cNvSpPr>
            <a:spLocks noGrp="1"/>
          </p:cNvSpPr>
          <p:nvPr>
            <p:ph type="subTitle" idx="1"/>
          </p:nvPr>
        </p:nvSpPr>
        <p:spPr>
          <a:xfrm>
            <a:off x="5181598" y="2497014"/>
            <a:ext cx="3529415" cy="457200"/>
          </a:xfrm>
        </p:spPr>
        <p:txBody>
          <a:bodyPr>
            <a:normAutofit/>
          </a:bodyPr>
          <a:lstStyle/>
          <a:p>
            <a:pPr algn="ctr"/>
            <a:r>
              <a:rPr lang="en-US" dirty="0" smtClean="0"/>
              <a:t>Dogs</a:t>
            </a:r>
            <a:endParaRPr lang="en-US" dirty="0"/>
          </a:p>
        </p:txBody>
      </p:sp>
      <p:pic>
        <p:nvPicPr>
          <p:cNvPr id="12" name="Picture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96815" y="2986871"/>
            <a:ext cx="4018039" cy="3013529"/>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109615" y="2971799"/>
            <a:ext cx="3838227" cy="3028601"/>
          </a:xfrm>
          <a:prstGeom prst="rect">
            <a:avLst/>
          </a:prstGeom>
        </p:spPr>
      </p:pic>
      <p:sp>
        <p:nvSpPr>
          <p:cNvPr id="13" name="Subtitle 2"/>
          <p:cNvSpPr txBox="1">
            <a:spLocks/>
          </p:cNvSpPr>
          <p:nvPr/>
        </p:nvSpPr>
        <p:spPr>
          <a:xfrm>
            <a:off x="1031631" y="2497014"/>
            <a:ext cx="3748408" cy="45720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a:r>
              <a:rPr lang="en-US" dirty="0" smtClean="0"/>
              <a:t>Volunteers</a:t>
            </a:r>
            <a:endParaRPr lang="en-US" dirty="0"/>
          </a:p>
        </p:txBody>
      </p:sp>
    </p:spTree>
    <p:extLst>
      <p:ext uri="{BB962C8B-B14F-4D97-AF65-F5344CB8AC3E}">
        <p14:creationId xmlns:p14="http://schemas.microsoft.com/office/powerpoint/2010/main" xmlns="" val="294276992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21542"/>
            <a:ext cx="7772400" cy="533400"/>
          </a:xfrm>
        </p:spPr>
        <p:txBody>
          <a:bodyPr/>
          <a:lstStyle/>
          <a:p>
            <a:pPr algn="ctr"/>
            <a:r>
              <a:rPr lang="en-US" sz="3200" u="sng" dirty="0" smtClean="0">
                <a:solidFill>
                  <a:srgbClr val="C00000"/>
                </a:solidFill>
              </a:rPr>
              <a:t>The NS4AR </a:t>
            </a:r>
            <a:r>
              <a:rPr lang="en-US" sz="3200" u="sng" dirty="0" err="1" smtClean="0">
                <a:solidFill>
                  <a:srgbClr val="C00000"/>
                </a:solidFill>
              </a:rPr>
              <a:t>Geodatabase</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0"/>
            <a:ext cx="2438400" cy="182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58200" y="6141458"/>
            <a:ext cx="685800" cy="716542"/>
          </a:xfrm>
          <a:prstGeom prst="rect">
            <a:avLst/>
          </a:prstGeom>
        </p:spPr>
      </p:pic>
      <p:sp>
        <p:nvSpPr>
          <p:cNvPr id="8" name="TextBox 7"/>
          <p:cNvSpPr txBox="1"/>
          <p:nvPr/>
        </p:nvSpPr>
        <p:spPr>
          <a:xfrm>
            <a:off x="726831" y="6488668"/>
            <a:ext cx="1981200" cy="323165"/>
          </a:xfrm>
          <a:prstGeom prst="rect">
            <a:avLst/>
          </a:prstGeom>
          <a:noFill/>
        </p:spPr>
        <p:txBody>
          <a:bodyPr wrap="square" rtlCol="0">
            <a:spAutoFit/>
          </a:bodyPr>
          <a:lstStyle/>
          <a:p>
            <a:r>
              <a:rPr lang="en-US" sz="1500" dirty="0" smtClean="0">
                <a:solidFill>
                  <a:srgbClr val="FF7605"/>
                </a:solidFill>
              </a:rPr>
              <a:t>www.ns4ar.org</a:t>
            </a:r>
          </a:p>
        </p:txBody>
      </p:sp>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139" y="1"/>
            <a:ext cx="748420" cy="6873241"/>
          </a:xfrm>
          <a:prstGeom prst="rect">
            <a:avLst/>
          </a:prstGeom>
        </p:spPr>
      </p:pic>
      <p:sp>
        <p:nvSpPr>
          <p:cNvPr id="11" name="Subtitle 2"/>
          <p:cNvSpPr>
            <a:spLocks noGrp="1"/>
          </p:cNvSpPr>
          <p:nvPr>
            <p:ph type="subTitle" idx="1"/>
          </p:nvPr>
        </p:nvSpPr>
        <p:spPr>
          <a:xfrm>
            <a:off x="1477840" y="2459037"/>
            <a:ext cx="2854569" cy="457200"/>
          </a:xfrm>
        </p:spPr>
        <p:txBody>
          <a:bodyPr>
            <a:normAutofit/>
          </a:bodyPr>
          <a:lstStyle/>
          <a:p>
            <a:pPr algn="ctr"/>
            <a:r>
              <a:rPr lang="en-US" dirty="0" smtClean="0"/>
              <a:t>Adopters</a:t>
            </a:r>
            <a:endParaRPr lang="en-US" dirty="0"/>
          </a:p>
        </p:txBody>
      </p:sp>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09651" y="2916237"/>
            <a:ext cx="3790949" cy="2843212"/>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239000" y="2"/>
            <a:ext cx="1905000" cy="1862589"/>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105400" y="2916237"/>
            <a:ext cx="3666671" cy="2907360"/>
          </a:xfrm>
          <a:prstGeom prst="rect">
            <a:avLst/>
          </a:prstGeom>
        </p:spPr>
      </p:pic>
      <p:sp>
        <p:nvSpPr>
          <p:cNvPr id="12" name="Subtitle 2"/>
          <p:cNvSpPr txBox="1">
            <a:spLocks/>
          </p:cNvSpPr>
          <p:nvPr/>
        </p:nvSpPr>
        <p:spPr>
          <a:xfrm>
            <a:off x="5511450" y="2459037"/>
            <a:ext cx="2854569" cy="45720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a:r>
              <a:rPr lang="en-US" dirty="0" smtClean="0"/>
              <a:t>Events</a:t>
            </a:r>
            <a:endParaRPr lang="en-US" dirty="0"/>
          </a:p>
        </p:txBody>
      </p:sp>
    </p:spTree>
    <p:extLst>
      <p:ext uri="{BB962C8B-B14F-4D97-AF65-F5344CB8AC3E}">
        <p14:creationId xmlns:p14="http://schemas.microsoft.com/office/powerpoint/2010/main" xmlns="" val="90323644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21542"/>
            <a:ext cx="7772400" cy="533400"/>
          </a:xfrm>
        </p:spPr>
        <p:txBody>
          <a:bodyPr/>
          <a:lstStyle/>
          <a:p>
            <a:pPr algn="ctr"/>
            <a:r>
              <a:rPr lang="en-US" sz="3200" u="sng" dirty="0" smtClean="0">
                <a:solidFill>
                  <a:srgbClr val="C00000"/>
                </a:solidFill>
              </a:rPr>
              <a:t>The NS4AR </a:t>
            </a:r>
            <a:r>
              <a:rPr lang="en-US" sz="3200" u="sng" dirty="0" err="1" smtClean="0">
                <a:solidFill>
                  <a:srgbClr val="C00000"/>
                </a:solidFill>
              </a:rPr>
              <a:t>Geodatabase</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0"/>
            <a:ext cx="2438400" cy="182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58200" y="6141458"/>
            <a:ext cx="685800" cy="716542"/>
          </a:xfrm>
          <a:prstGeom prst="rect">
            <a:avLst/>
          </a:prstGeom>
        </p:spPr>
      </p:pic>
      <p:sp>
        <p:nvSpPr>
          <p:cNvPr id="8" name="TextBox 7"/>
          <p:cNvSpPr txBox="1"/>
          <p:nvPr/>
        </p:nvSpPr>
        <p:spPr>
          <a:xfrm>
            <a:off x="726831" y="6488668"/>
            <a:ext cx="1981200" cy="323165"/>
          </a:xfrm>
          <a:prstGeom prst="rect">
            <a:avLst/>
          </a:prstGeom>
          <a:noFill/>
        </p:spPr>
        <p:txBody>
          <a:bodyPr wrap="square" rtlCol="0">
            <a:spAutoFit/>
          </a:bodyPr>
          <a:lstStyle/>
          <a:p>
            <a:r>
              <a:rPr lang="en-US" sz="1500" dirty="0" smtClean="0">
                <a:solidFill>
                  <a:srgbClr val="FF7605"/>
                </a:solidFill>
              </a:rPr>
              <a:t>www.ns4ar.org</a:t>
            </a:r>
          </a:p>
        </p:txBody>
      </p:sp>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1589" y="0"/>
            <a:ext cx="748420" cy="6873241"/>
          </a:xfrm>
          <a:prstGeom prst="rect">
            <a:avLst/>
          </a:prstGeom>
        </p:spPr>
      </p:pic>
      <p:sp>
        <p:nvSpPr>
          <p:cNvPr id="11" name="Subtitle 2"/>
          <p:cNvSpPr>
            <a:spLocks noGrp="1"/>
          </p:cNvSpPr>
          <p:nvPr>
            <p:ph type="subTitle" idx="1"/>
          </p:nvPr>
        </p:nvSpPr>
        <p:spPr>
          <a:xfrm>
            <a:off x="2708031" y="2286000"/>
            <a:ext cx="4149969" cy="457200"/>
          </a:xfrm>
        </p:spPr>
        <p:txBody>
          <a:bodyPr>
            <a:normAutofit/>
          </a:bodyPr>
          <a:lstStyle/>
          <a:p>
            <a:pPr algn="ctr"/>
            <a:r>
              <a:rPr lang="en-US" dirty="0" smtClean="0"/>
              <a:t>Cooperating Shelters</a:t>
            </a:r>
            <a:endParaRPr lang="en-US" dirty="0"/>
          </a:p>
        </p:txBody>
      </p:sp>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993392" y="2695052"/>
            <a:ext cx="5321808" cy="1250439"/>
          </a:xfrm>
          <a:prstGeom prst="rect">
            <a:avLst/>
          </a:prstGeom>
        </p:spPr>
      </p:pic>
      <p:sp>
        <p:nvSpPr>
          <p:cNvPr id="10" name="Subtitle 2"/>
          <p:cNvSpPr txBox="1">
            <a:spLocks/>
          </p:cNvSpPr>
          <p:nvPr/>
        </p:nvSpPr>
        <p:spPr>
          <a:xfrm>
            <a:off x="3200400" y="3780184"/>
            <a:ext cx="3235569" cy="45720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ctr"/>
            <a:r>
              <a:rPr lang="en-US" dirty="0" smtClean="0"/>
              <a:t>Transportation</a:t>
            </a:r>
            <a:endParaRPr lang="en-US" dirty="0"/>
          </a:p>
        </p:txBody>
      </p:sp>
      <p:pic>
        <p:nvPicPr>
          <p:cNvPr id="12" name="Picture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826634" y="4237384"/>
            <a:ext cx="2269366" cy="2269366"/>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522616" y="4260306"/>
            <a:ext cx="1585168" cy="2377751"/>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66800" y="4288066"/>
            <a:ext cx="2371345" cy="2218684"/>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323347" y="0"/>
            <a:ext cx="1820653" cy="1828799"/>
          </a:xfrm>
          <a:prstGeom prst="rect">
            <a:avLst/>
          </a:prstGeom>
        </p:spPr>
      </p:pic>
    </p:spTree>
    <p:extLst>
      <p:ext uri="{BB962C8B-B14F-4D97-AF65-F5344CB8AC3E}">
        <p14:creationId xmlns:p14="http://schemas.microsoft.com/office/powerpoint/2010/main" xmlns="" val="1196584928"/>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2661</TotalTime>
  <Words>585</Words>
  <Application>Microsoft Office PowerPoint</Application>
  <PresentationFormat>On-screen Show (4:3)</PresentationFormat>
  <Paragraphs>141</Paragraphs>
  <Slides>21</Slides>
  <Notes>12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1_Thermal</vt:lpstr>
      <vt:lpstr>Applying GIS to Dog Rescue</vt:lpstr>
      <vt:lpstr>Slide 2</vt:lpstr>
      <vt:lpstr>New Spirit 4 Aussie Rescue</vt:lpstr>
      <vt:lpstr>The Tale of the Tailless Dog</vt:lpstr>
      <vt:lpstr> NS4AR Meet GIS, GIS Meet NS4AR</vt:lpstr>
      <vt:lpstr>Objectives</vt:lpstr>
      <vt:lpstr>The NS4AR Geodatabase</vt:lpstr>
      <vt:lpstr>The NS4AR Geodatabase</vt:lpstr>
      <vt:lpstr>The NS4AR Geodatabase</vt:lpstr>
      <vt:lpstr>Slide 10</vt:lpstr>
      <vt:lpstr>Methods</vt:lpstr>
      <vt:lpstr>Workflow</vt:lpstr>
      <vt:lpstr>Data Resources</vt:lpstr>
      <vt:lpstr> NS4AR Data</vt:lpstr>
      <vt:lpstr>Schema </vt:lpstr>
      <vt:lpstr>Database Conversion</vt:lpstr>
      <vt:lpstr>Geospatially Enabling the Data</vt:lpstr>
      <vt:lpstr>Challenges &amp; Limitations</vt:lpstr>
      <vt:lpstr>Deliverables</vt:lpstr>
      <vt:lpstr>Herding Volunteers &amp; Other Resources</vt:lpstr>
      <vt:lpstr>Questions?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KMC</dc:creator>
  <cp:lastModifiedBy>king</cp:lastModifiedBy>
  <cp:revision>295</cp:revision>
  <cp:lastPrinted>2013-05-07T14:48:44Z</cp:lastPrinted>
  <dcterms:created xsi:type="dcterms:W3CDTF">2013-03-09T05:39:22Z</dcterms:created>
  <dcterms:modified xsi:type="dcterms:W3CDTF">2013-05-08T16:08:36Z</dcterms:modified>
</cp:coreProperties>
</file>