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77" r:id="rId6"/>
    <p:sldId id="257" r:id="rId7"/>
    <p:sldId id="272" r:id="rId8"/>
    <p:sldId id="271" r:id="rId9"/>
    <p:sldId id="258" r:id="rId10"/>
    <p:sldId id="278" r:id="rId11"/>
    <p:sldId id="273" r:id="rId12"/>
    <p:sldId id="275" r:id="rId13"/>
    <p:sldId id="274" r:id="rId14"/>
    <p:sldId id="260" r:id="rId15"/>
    <p:sldId id="267" r:id="rId16"/>
    <p:sldId id="276" r:id="rId17"/>
    <p:sldId id="266" r:id="rId18"/>
    <p:sldId id="270" r:id="rId19"/>
    <p:sldId id="269" r:id="rId20"/>
    <p:sldId id="264" r:id="rId21"/>
    <p:sldId id="263" r:id="rId22"/>
    <p:sldId id="262" r:id="rId23"/>
    <p:sldId id="268"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93770B-98D4-7859-D76A-875759FE5A69}" v="22" dt="2020-07-13T14:36:28.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7" autoAdjust="0"/>
    <p:restoredTop sz="94660"/>
  </p:normalViewPr>
  <p:slideViewPr>
    <p:cSldViewPr snapToGrid="0">
      <p:cViewPr varScale="1">
        <p:scale>
          <a:sx n="74" d="100"/>
          <a:sy n="74" d="100"/>
        </p:scale>
        <p:origin x="9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C8D7E-68EC-4F20-84C2-5DED22DE76BD}" type="doc">
      <dgm:prSet loTypeId="urn:microsoft.com/office/officeart/2005/8/layout/venn1" loCatId="relationship" qsTypeId="urn:microsoft.com/office/officeart/2005/8/quickstyle/simple1" qsCatId="simple" csTypeId="urn:microsoft.com/office/officeart/2005/8/colors/accent1_2" csCatId="accent1" phldr="1"/>
      <dgm:spPr/>
    </dgm:pt>
    <dgm:pt modelId="{1991FAB9-217A-43E0-AEFA-7A009A1B27EE}">
      <dgm:prSet phldrT="[Text]"/>
      <dgm:spPr/>
      <dgm:t>
        <a:bodyPr/>
        <a:lstStyle/>
        <a:p>
          <a:endParaRPr lang="en-GB" dirty="0"/>
        </a:p>
      </dgm:t>
    </dgm:pt>
    <dgm:pt modelId="{53BCB574-EE7F-498C-A360-81F546AF0562}" type="parTrans" cxnId="{1ED2F2DF-447B-4658-9298-5E2C771BB32D}">
      <dgm:prSet/>
      <dgm:spPr/>
      <dgm:t>
        <a:bodyPr/>
        <a:lstStyle/>
        <a:p>
          <a:endParaRPr lang="en-GB"/>
        </a:p>
      </dgm:t>
    </dgm:pt>
    <dgm:pt modelId="{0BD21B01-53B9-4B5B-9341-1EFD36988902}" type="sibTrans" cxnId="{1ED2F2DF-447B-4658-9298-5E2C771BB32D}">
      <dgm:prSet/>
      <dgm:spPr/>
      <dgm:t>
        <a:bodyPr/>
        <a:lstStyle/>
        <a:p>
          <a:endParaRPr lang="en-GB"/>
        </a:p>
      </dgm:t>
    </dgm:pt>
    <dgm:pt modelId="{F04BB4B1-CC94-4937-9112-D4EFF739E635}">
      <dgm:prSet phldrT="[Text]"/>
      <dgm:spPr/>
      <dgm:t>
        <a:bodyPr/>
        <a:lstStyle/>
        <a:p>
          <a:endParaRPr lang="en-GB" dirty="0"/>
        </a:p>
      </dgm:t>
    </dgm:pt>
    <dgm:pt modelId="{99E58368-5CA9-4E74-8C1F-3450786F155D}" type="sibTrans" cxnId="{2743A810-0A50-44C6-A768-04669FA27B35}">
      <dgm:prSet/>
      <dgm:spPr/>
      <dgm:t>
        <a:bodyPr/>
        <a:lstStyle/>
        <a:p>
          <a:endParaRPr lang="en-GB"/>
        </a:p>
      </dgm:t>
    </dgm:pt>
    <dgm:pt modelId="{032FD7F6-E093-482F-9653-226ED391EAC2}" type="parTrans" cxnId="{2743A810-0A50-44C6-A768-04669FA27B35}">
      <dgm:prSet/>
      <dgm:spPr/>
      <dgm:t>
        <a:bodyPr/>
        <a:lstStyle/>
        <a:p>
          <a:endParaRPr lang="en-GB"/>
        </a:p>
      </dgm:t>
    </dgm:pt>
    <dgm:pt modelId="{4D59EC62-C994-40ED-BD59-4D0C2D3A1095}" type="pres">
      <dgm:prSet presAssocID="{174C8D7E-68EC-4F20-84C2-5DED22DE76BD}" presName="compositeShape" presStyleCnt="0">
        <dgm:presLayoutVars>
          <dgm:chMax val="7"/>
          <dgm:dir/>
          <dgm:resizeHandles val="exact"/>
        </dgm:presLayoutVars>
      </dgm:prSet>
      <dgm:spPr/>
    </dgm:pt>
    <dgm:pt modelId="{2B03241A-76D5-4A48-9A2F-E62BA0AADE90}" type="pres">
      <dgm:prSet presAssocID="{1991FAB9-217A-43E0-AEFA-7A009A1B27EE}" presName="circ1" presStyleLbl="vennNode1" presStyleIdx="0" presStyleCnt="2" custScaleX="90275" custScaleY="91331" custLinFactNeighborX="3005" custLinFactNeighborY="-3801"/>
      <dgm:spPr/>
    </dgm:pt>
    <dgm:pt modelId="{E4B9CFA7-5491-43EE-B99B-66CD22C0ADD9}" type="pres">
      <dgm:prSet presAssocID="{1991FAB9-217A-43E0-AEFA-7A009A1B27EE}" presName="circ1Tx" presStyleLbl="revTx" presStyleIdx="0" presStyleCnt="0">
        <dgm:presLayoutVars>
          <dgm:chMax val="0"/>
          <dgm:chPref val="0"/>
          <dgm:bulletEnabled val="1"/>
        </dgm:presLayoutVars>
      </dgm:prSet>
      <dgm:spPr/>
    </dgm:pt>
    <dgm:pt modelId="{30BD4D49-DF97-4ABA-9A70-EFE5BDD5F348}" type="pres">
      <dgm:prSet presAssocID="{F04BB4B1-CC94-4937-9112-D4EFF739E635}" presName="circ2" presStyleLbl="vennNode1" presStyleIdx="1" presStyleCnt="2" custScaleX="88831" custScaleY="91331" custLinFactNeighborX="-5199" custLinFactNeighborY="-2970"/>
      <dgm:spPr/>
    </dgm:pt>
    <dgm:pt modelId="{56196470-177C-4E8F-B5A0-3925CB2D91F9}" type="pres">
      <dgm:prSet presAssocID="{F04BB4B1-CC94-4937-9112-D4EFF739E635}" presName="circ2Tx" presStyleLbl="revTx" presStyleIdx="0" presStyleCnt="0">
        <dgm:presLayoutVars>
          <dgm:chMax val="0"/>
          <dgm:chPref val="0"/>
          <dgm:bulletEnabled val="1"/>
        </dgm:presLayoutVars>
      </dgm:prSet>
      <dgm:spPr/>
    </dgm:pt>
  </dgm:ptLst>
  <dgm:cxnLst>
    <dgm:cxn modelId="{2743A810-0A50-44C6-A768-04669FA27B35}" srcId="{174C8D7E-68EC-4F20-84C2-5DED22DE76BD}" destId="{F04BB4B1-CC94-4937-9112-D4EFF739E635}" srcOrd="1" destOrd="0" parTransId="{032FD7F6-E093-482F-9653-226ED391EAC2}" sibTransId="{99E58368-5CA9-4E74-8C1F-3450786F155D}"/>
    <dgm:cxn modelId="{8548C241-7C86-42C5-995A-507536FF566D}" type="presOf" srcId="{1991FAB9-217A-43E0-AEFA-7A009A1B27EE}" destId="{2B03241A-76D5-4A48-9A2F-E62BA0AADE90}" srcOrd="0" destOrd="0" presId="urn:microsoft.com/office/officeart/2005/8/layout/venn1"/>
    <dgm:cxn modelId="{BDA9A650-C9B5-4236-815C-A5FF6F82D089}" type="presOf" srcId="{174C8D7E-68EC-4F20-84C2-5DED22DE76BD}" destId="{4D59EC62-C994-40ED-BD59-4D0C2D3A1095}" srcOrd="0" destOrd="0" presId="urn:microsoft.com/office/officeart/2005/8/layout/venn1"/>
    <dgm:cxn modelId="{7CC06F56-E846-4BFD-870F-B6B54885E1D2}" type="presOf" srcId="{1991FAB9-217A-43E0-AEFA-7A009A1B27EE}" destId="{E4B9CFA7-5491-43EE-B99B-66CD22C0ADD9}" srcOrd="1" destOrd="0" presId="urn:microsoft.com/office/officeart/2005/8/layout/venn1"/>
    <dgm:cxn modelId="{79EEC1BC-A6AB-44E5-B46D-D02FAE525F5F}" type="presOf" srcId="{F04BB4B1-CC94-4937-9112-D4EFF739E635}" destId="{56196470-177C-4E8F-B5A0-3925CB2D91F9}" srcOrd="1" destOrd="0" presId="urn:microsoft.com/office/officeart/2005/8/layout/venn1"/>
    <dgm:cxn modelId="{1ED2F2DF-447B-4658-9298-5E2C771BB32D}" srcId="{174C8D7E-68EC-4F20-84C2-5DED22DE76BD}" destId="{1991FAB9-217A-43E0-AEFA-7A009A1B27EE}" srcOrd="0" destOrd="0" parTransId="{53BCB574-EE7F-498C-A360-81F546AF0562}" sibTransId="{0BD21B01-53B9-4B5B-9341-1EFD36988902}"/>
    <dgm:cxn modelId="{EEF684E7-F22F-4A87-8916-5E9388638C5E}" type="presOf" srcId="{F04BB4B1-CC94-4937-9112-D4EFF739E635}" destId="{30BD4D49-DF97-4ABA-9A70-EFE5BDD5F348}" srcOrd="0" destOrd="0" presId="urn:microsoft.com/office/officeart/2005/8/layout/venn1"/>
    <dgm:cxn modelId="{3C3AB896-C38D-4E70-8A33-28C8FF6666E2}" type="presParOf" srcId="{4D59EC62-C994-40ED-BD59-4D0C2D3A1095}" destId="{2B03241A-76D5-4A48-9A2F-E62BA0AADE90}" srcOrd="0" destOrd="0" presId="urn:microsoft.com/office/officeart/2005/8/layout/venn1"/>
    <dgm:cxn modelId="{A701243C-D235-49EB-8BA8-592690B3646A}" type="presParOf" srcId="{4D59EC62-C994-40ED-BD59-4D0C2D3A1095}" destId="{E4B9CFA7-5491-43EE-B99B-66CD22C0ADD9}" srcOrd="1" destOrd="0" presId="urn:microsoft.com/office/officeart/2005/8/layout/venn1"/>
    <dgm:cxn modelId="{97101F6B-C5BB-4843-9C43-319503F840A4}" type="presParOf" srcId="{4D59EC62-C994-40ED-BD59-4D0C2D3A1095}" destId="{30BD4D49-DF97-4ABA-9A70-EFE5BDD5F348}" srcOrd="2" destOrd="0" presId="urn:microsoft.com/office/officeart/2005/8/layout/venn1"/>
    <dgm:cxn modelId="{76E15815-FCA7-4CA6-9616-1C8B6461FE7E}" type="presParOf" srcId="{4D59EC62-C994-40ED-BD59-4D0C2D3A1095}" destId="{56196470-177C-4E8F-B5A0-3925CB2D91F9}"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A08547-B7A4-43A6-BFCD-75D979CF43F0}" type="doc">
      <dgm:prSet loTypeId="urn:microsoft.com/office/officeart/2005/8/layout/chevron1" loCatId="process" qsTypeId="urn:microsoft.com/office/officeart/2005/8/quickstyle/simple1" qsCatId="simple" csTypeId="urn:microsoft.com/office/officeart/2005/8/colors/accent1_2" csCatId="accent1" phldr="1"/>
      <dgm:spPr/>
    </dgm:pt>
    <dgm:pt modelId="{831F5747-F538-4761-8B3C-5C778A51E0D1}">
      <dgm:prSet phldrT="[Text]"/>
      <dgm:spPr/>
      <dgm:t>
        <a:bodyPr/>
        <a:lstStyle/>
        <a:p>
          <a:r>
            <a:rPr lang="en-GB" dirty="0"/>
            <a:t>Compare workforce</a:t>
          </a:r>
        </a:p>
      </dgm:t>
    </dgm:pt>
    <dgm:pt modelId="{6EBF237C-CB4F-48A2-B170-24056C4055A2}" type="parTrans" cxnId="{31001AF1-2057-490A-8F97-1EA979C2CE83}">
      <dgm:prSet/>
      <dgm:spPr/>
      <dgm:t>
        <a:bodyPr/>
        <a:lstStyle/>
        <a:p>
          <a:endParaRPr lang="en-GB"/>
        </a:p>
      </dgm:t>
    </dgm:pt>
    <dgm:pt modelId="{7A7E2DEF-6B86-466F-820A-758C1A84A646}" type="sibTrans" cxnId="{31001AF1-2057-490A-8F97-1EA979C2CE83}">
      <dgm:prSet/>
      <dgm:spPr/>
      <dgm:t>
        <a:bodyPr/>
        <a:lstStyle/>
        <a:p>
          <a:endParaRPr lang="en-GB"/>
        </a:p>
      </dgm:t>
    </dgm:pt>
    <dgm:pt modelId="{E0F8F3CC-72DB-459E-B7AF-CB91FB7454E3}">
      <dgm:prSet phldrT="[Text]"/>
      <dgm:spPr/>
      <dgm:t>
        <a:bodyPr/>
        <a:lstStyle/>
        <a:p>
          <a:r>
            <a:rPr lang="en-GB" dirty="0"/>
            <a:t>Site selection &amp; suitability</a:t>
          </a:r>
        </a:p>
      </dgm:t>
    </dgm:pt>
    <dgm:pt modelId="{4036371C-24AC-45C1-BBB4-F434EFDA5BF9}" type="parTrans" cxnId="{B17253A7-2B4B-4D59-B40F-1D4B38C27A4B}">
      <dgm:prSet/>
      <dgm:spPr/>
      <dgm:t>
        <a:bodyPr/>
        <a:lstStyle/>
        <a:p>
          <a:endParaRPr lang="en-GB"/>
        </a:p>
      </dgm:t>
    </dgm:pt>
    <dgm:pt modelId="{6DFD8FF5-875B-4425-8997-BE25FAEAC19A}" type="sibTrans" cxnId="{B17253A7-2B4B-4D59-B40F-1D4B38C27A4B}">
      <dgm:prSet/>
      <dgm:spPr/>
      <dgm:t>
        <a:bodyPr/>
        <a:lstStyle/>
        <a:p>
          <a:endParaRPr lang="en-GB"/>
        </a:p>
      </dgm:t>
    </dgm:pt>
    <dgm:pt modelId="{D2B2CC2A-3F7A-47C0-AB3E-3D940EC5557A}">
      <dgm:prSet phldrT="[Text]"/>
      <dgm:spPr/>
      <dgm:t>
        <a:bodyPr/>
        <a:lstStyle/>
        <a:p>
          <a:r>
            <a:rPr lang="en-GB" dirty="0"/>
            <a:t>Accessibility</a:t>
          </a:r>
        </a:p>
      </dgm:t>
    </dgm:pt>
    <dgm:pt modelId="{C7B02115-0509-4D00-B203-D10A3B100064}" type="parTrans" cxnId="{07680D3C-AEB7-45FB-9CD2-588B0DFD4B5D}">
      <dgm:prSet/>
      <dgm:spPr/>
      <dgm:t>
        <a:bodyPr/>
        <a:lstStyle/>
        <a:p>
          <a:endParaRPr lang="en-GB"/>
        </a:p>
      </dgm:t>
    </dgm:pt>
    <dgm:pt modelId="{0201E94F-BB6E-48F7-ABF9-7BA3BDF24979}" type="sibTrans" cxnId="{07680D3C-AEB7-45FB-9CD2-588B0DFD4B5D}">
      <dgm:prSet/>
      <dgm:spPr/>
      <dgm:t>
        <a:bodyPr/>
        <a:lstStyle/>
        <a:p>
          <a:endParaRPr lang="en-GB"/>
        </a:p>
      </dgm:t>
    </dgm:pt>
    <dgm:pt modelId="{9632547C-5597-4E7E-A633-8917C0C1D124}">
      <dgm:prSet phldrT="[Text]"/>
      <dgm:spPr/>
      <dgm:t>
        <a:bodyPr/>
        <a:lstStyle/>
        <a:p>
          <a:r>
            <a:rPr lang="en-GB" dirty="0"/>
            <a:t>Population &amp; environment</a:t>
          </a:r>
        </a:p>
      </dgm:t>
    </dgm:pt>
    <dgm:pt modelId="{41173F1D-2660-4550-9803-936C38C512C1}" type="parTrans" cxnId="{22A1E1A0-094C-4362-9149-54DFA972BD74}">
      <dgm:prSet/>
      <dgm:spPr/>
      <dgm:t>
        <a:bodyPr/>
        <a:lstStyle/>
        <a:p>
          <a:endParaRPr lang="en-GB"/>
        </a:p>
      </dgm:t>
    </dgm:pt>
    <dgm:pt modelId="{C18BB119-A7FD-4CF4-B2B4-66CC00C4BF2A}" type="sibTrans" cxnId="{22A1E1A0-094C-4362-9149-54DFA972BD74}">
      <dgm:prSet/>
      <dgm:spPr/>
      <dgm:t>
        <a:bodyPr/>
        <a:lstStyle/>
        <a:p>
          <a:endParaRPr lang="en-GB"/>
        </a:p>
      </dgm:t>
    </dgm:pt>
    <dgm:pt modelId="{1BA0FEF9-D0C6-4390-BD94-37DF1EE1D98F}" type="pres">
      <dgm:prSet presAssocID="{D6A08547-B7A4-43A6-BFCD-75D979CF43F0}" presName="Name0" presStyleCnt="0">
        <dgm:presLayoutVars>
          <dgm:dir/>
          <dgm:animLvl val="lvl"/>
          <dgm:resizeHandles val="exact"/>
        </dgm:presLayoutVars>
      </dgm:prSet>
      <dgm:spPr/>
    </dgm:pt>
    <dgm:pt modelId="{B09F26AD-7D8E-4A31-82B5-3B424ACF103F}" type="pres">
      <dgm:prSet presAssocID="{831F5747-F538-4761-8B3C-5C778A51E0D1}" presName="parTxOnly" presStyleLbl="node1" presStyleIdx="0" presStyleCnt="4" custLinFactNeighborX="-1718" custLinFactNeighborY="6646">
        <dgm:presLayoutVars>
          <dgm:chMax val="0"/>
          <dgm:chPref val="0"/>
          <dgm:bulletEnabled val="1"/>
        </dgm:presLayoutVars>
      </dgm:prSet>
      <dgm:spPr/>
    </dgm:pt>
    <dgm:pt modelId="{BC5AA9AC-4AE4-4271-A994-278E191B7C9E}" type="pres">
      <dgm:prSet presAssocID="{7A7E2DEF-6B86-466F-820A-758C1A84A646}" presName="parTxOnlySpace" presStyleCnt="0"/>
      <dgm:spPr/>
    </dgm:pt>
    <dgm:pt modelId="{E7AF7963-2935-4731-9CD6-307E72BFCF14}" type="pres">
      <dgm:prSet presAssocID="{E0F8F3CC-72DB-459E-B7AF-CB91FB7454E3}" presName="parTxOnly" presStyleLbl="node1" presStyleIdx="1" presStyleCnt="4">
        <dgm:presLayoutVars>
          <dgm:chMax val="0"/>
          <dgm:chPref val="0"/>
          <dgm:bulletEnabled val="1"/>
        </dgm:presLayoutVars>
      </dgm:prSet>
      <dgm:spPr/>
    </dgm:pt>
    <dgm:pt modelId="{0981BCFB-D06B-46E1-ADF2-7CD0631CE7C7}" type="pres">
      <dgm:prSet presAssocID="{6DFD8FF5-875B-4425-8997-BE25FAEAC19A}" presName="parTxOnlySpace" presStyleCnt="0"/>
      <dgm:spPr/>
    </dgm:pt>
    <dgm:pt modelId="{3F996BB5-DA4B-4A89-932E-AC0D7EC8A9C3}" type="pres">
      <dgm:prSet presAssocID="{D2B2CC2A-3F7A-47C0-AB3E-3D940EC5557A}" presName="parTxOnly" presStyleLbl="node1" presStyleIdx="2" presStyleCnt="4">
        <dgm:presLayoutVars>
          <dgm:chMax val="0"/>
          <dgm:chPref val="0"/>
          <dgm:bulletEnabled val="1"/>
        </dgm:presLayoutVars>
      </dgm:prSet>
      <dgm:spPr/>
    </dgm:pt>
    <dgm:pt modelId="{B47689AA-0981-4631-B727-98B05B1A9B72}" type="pres">
      <dgm:prSet presAssocID="{0201E94F-BB6E-48F7-ABF9-7BA3BDF24979}" presName="parTxOnlySpace" presStyleCnt="0"/>
      <dgm:spPr/>
    </dgm:pt>
    <dgm:pt modelId="{84A88686-05ED-46BC-BD0F-EE2F995C2C83}" type="pres">
      <dgm:prSet presAssocID="{9632547C-5597-4E7E-A633-8917C0C1D124}" presName="parTxOnly" presStyleLbl="node1" presStyleIdx="3" presStyleCnt="4">
        <dgm:presLayoutVars>
          <dgm:chMax val="0"/>
          <dgm:chPref val="0"/>
          <dgm:bulletEnabled val="1"/>
        </dgm:presLayoutVars>
      </dgm:prSet>
      <dgm:spPr/>
    </dgm:pt>
  </dgm:ptLst>
  <dgm:cxnLst>
    <dgm:cxn modelId="{A1EC0903-A843-4C37-8E5C-F39147473111}" type="presOf" srcId="{E0F8F3CC-72DB-459E-B7AF-CB91FB7454E3}" destId="{E7AF7963-2935-4731-9CD6-307E72BFCF14}" srcOrd="0" destOrd="0" presId="urn:microsoft.com/office/officeart/2005/8/layout/chevron1"/>
    <dgm:cxn modelId="{07680D3C-AEB7-45FB-9CD2-588B0DFD4B5D}" srcId="{D6A08547-B7A4-43A6-BFCD-75D979CF43F0}" destId="{D2B2CC2A-3F7A-47C0-AB3E-3D940EC5557A}" srcOrd="2" destOrd="0" parTransId="{C7B02115-0509-4D00-B203-D10A3B100064}" sibTransId="{0201E94F-BB6E-48F7-ABF9-7BA3BDF24979}"/>
    <dgm:cxn modelId="{18E0D79E-4245-493A-A1A4-9C86B359AF41}" type="presOf" srcId="{831F5747-F538-4761-8B3C-5C778A51E0D1}" destId="{B09F26AD-7D8E-4A31-82B5-3B424ACF103F}" srcOrd="0" destOrd="0" presId="urn:microsoft.com/office/officeart/2005/8/layout/chevron1"/>
    <dgm:cxn modelId="{22A1E1A0-094C-4362-9149-54DFA972BD74}" srcId="{D6A08547-B7A4-43A6-BFCD-75D979CF43F0}" destId="{9632547C-5597-4E7E-A633-8917C0C1D124}" srcOrd="3" destOrd="0" parTransId="{41173F1D-2660-4550-9803-936C38C512C1}" sibTransId="{C18BB119-A7FD-4CF4-B2B4-66CC00C4BF2A}"/>
    <dgm:cxn modelId="{03AC66A7-FCFC-4C11-94E9-6A6B128AFAB7}" type="presOf" srcId="{D2B2CC2A-3F7A-47C0-AB3E-3D940EC5557A}" destId="{3F996BB5-DA4B-4A89-932E-AC0D7EC8A9C3}" srcOrd="0" destOrd="0" presId="urn:microsoft.com/office/officeart/2005/8/layout/chevron1"/>
    <dgm:cxn modelId="{B17253A7-2B4B-4D59-B40F-1D4B38C27A4B}" srcId="{D6A08547-B7A4-43A6-BFCD-75D979CF43F0}" destId="{E0F8F3CC-72DB-459E-B7AF-CB91FB7454E3}" srcOrd="1" destOrd="0" parTransId="{4036371C-24AC-45C1-BBB4-F434EFDA5BF9}" sibTransId="{6DFD8FF5-875B-4425-8997-BE25FAEAC19A}"/>
    <dgm:cxn modelId="{B8CF55ED-8D42-4F36-B608-4D49BDE09739}" type="presOf" srcId="{D6A08547-B7A4-43A6-BFCD-75D979CF43F0}" destId="{1BA0FEF9-D0C6-4390-BD94-37DF1EE1D98F}" srcOrd="0" destOrd="0" presId="urn:microsoft.com/office/officeart/2005/8/layout/chevron1"/>
    <dgm:cxn modelId="{31001AF1-2057-490A-8F97-1EA979C2CE83}" srcId="{D6A08547-B7A4-43A6-BFCD-75D979CF43F0}" destId="{831F5747-F538-4761-8B3C-5C778A51E0D1}" srcOrd="0" destOrd="0" parTransId="{6EBF237C-CB4F-48A2-B170-24056C4055A2}" sibTransId="{7A7E2DEF-6B86-466F-820A-758C1A84A646}"/>
    <dgm:cxn modelId="{F149F8FA-FDC4-4775-8FAB-9F7697A22992}" type="presOf" srcId="{9632547C-5597-4E7E-A633-8917C0C1D124}" destId="{84A88686-05ED-46BC-BD0F-EE2F995C2C83}" srcOrd="0" destOrd="0" presId="urn:microsoft.com/office/officeart/2005/8/layout/chevron1"/>
    <dgm:cxn modelId="{FC491FE6-C7B1-4D42-BE13-E47E986DD064}" type="presParOf" srcId="{1BA0FEF9-D0C6-4390-BD94-37DF1EE1D98F}" destId="{B09F26AD-7D8E-4A31-82B5-3B424ACF103F}" srcOrd="0" destOrd="0" presId="urn:microsoft.com/office/officeart/2005/8/layout/chevron1"/>
    <dgm:cxn modelId="{6779A017-A31F-4A5A-BE98-3A4794160907}" type="presParOf" srcId="{1BA0FEF9-D0C6-4390-BD94-37DF1EE1D98F}" destId="{BC5AA9AC-4AE4-4271-A994-278E191B7C9E}" srcOrd="1" destOrd="0" presId="urn:microsoft.com/office/officeart/2005/8/layout/chevron1"/>
    <dgm:cxn modelId="{6FA9ACBA-F6B3-4456-AD85-1D4A6AB9A073}" type="presParOf" srcId="{1BA0FEF9-D0C6-4390-BD94-37DF1EE1D98F}" destId="{E7AF7963-2935-4731-9CD6-307E72BFCF14}" srcOrd="2" destOrd="0" presId="urn:microsoft.com/office/officeart/2005/8/layout/chevron1"/>
    <dgm:cxn modelId="{8804903F-43FD-4031-B514-3BFA251FB9B8}" type="presParOf" srcId="{1BA0FEF9-D0C6-4390-BD94-37DF1EE1D98F}" destId="{0981BCFB-D06B-46E1-ADF2-7CD0631CE7C7}" srcOrd="3" destOrd="0" presId="urn:microsoft.com/office/officeart/2005/8/layout/chevron1"/>
    <dgm:cxn modelId="{04568590-B7B2-4DD9-BCCF-56FBB7A957D0}" type="presParOf" srcId="{1BA0FEF9-D0C6-4390-BD94-37DF1EE1D98F}" destId="{3F996BB5-DA4B-4A89-932E-AC0D7EC8A9C3}" srcOrd="4" destOrd="0" presId="urn:microsoft.com/office/officeart/2005/8/layout/chevron1"/>
    <dgm:cxn modelId="{02388D2B-C8A2-434B-9260-2B968BCCC0B4}" type="presParOf" srcId="{1BA0FEF9-D0C6-4390-BD94-37DF1EE1D98F}" destId="{B47689AA-0981-4631-B727-98B05B1A9B72}" srcOrd="5" destOrd="0" presId="urn:microsoft.com/office/officeart/2005/8/layout/chevron1"/>
    <dgm:cxn modelId="{1BD2FCB8-FFCE-4CA9-A0C5-07A136D4AE27}" type="presParOf" srcId="{1BA0FEF9-D0C6-4390-BD94-37DF1EE1D98F}" destId="{84A88686-05ED-46BC-BD0F-EE2F995C2C83}"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A08547-B7A4-43A6-BFCD-75D979CF43F0}" type="doc">
      <dgm:prSet loTypeId="urn:microsoft.com/office/officeart/2005/8/layout/chevron1" loCatId="process" qsTypeId="urn:microsoft.com/office/officeart/2005/8/quickstyle/simple1" qsCatId="simple" csTypeId="urn:microsoft.com/office/officeart/2005/8/colors/accent1_2" csCatId="accent1" phldr="1"/>
      <dgm:spPr/>
    </dgm:pt>
    <dgm:pt modelId="{831F5747-F538-4761-8B3C-5C778A51E0D1}">
      <dgm:prSet phldrT="[Text]"/>
      <dgm:spPr/>
      <dgm:t>
        <a:bodyPr/>
        <a:lstStyle/>
        <a:p>
          <a:r>
            <a:rPr lang="en-GB" dirty="0"/>
            <a:t>Compare workforce</a:t>
          </a:r>
        </a:p>
      </dgm:t>
    </dgm:pt>
    <dgm:pt modelId="{6EBF237C-CB4F-48A2-B170-24056C4055A2}" type="parTrans" cxnId="{31001AF1-2057-490A-8F97-1EA979C2CE83}">
      <dgm:prSet/>
      <dgm:spPr/>
      <dgm:t>
        <a:bodyPr/>
        <a:lstStyle/>
        <a:p>
          <a:endParaRPr lang="en-GB"/>
        </a:p>
      </dgm:t>
    </dgm:pt>
    <dgm:pt modelId="{7A7E2DEF-6B86-466F-820A-758C1A84A646}" type="sibTrans" cxnId="{31001AF1-2057-490A-8F97-1EA979C2CE83}">
      <dgm:prSet/>
      <dgm:spPr/>
      <dgm:t>
        <a:bodyPr/>
        <a:lstStyle/>
        <a:p>
          <a:endParaRPr lang="en-GB"/>
        </a:p>
      </dgm:t>
    </dgm:pt>
    <dgm:pt modelId="{E0F8F3CC-72DB-459E-B7AF-CB91FB7454E3}">
      <dgm:prSet phldrT="[Text]"/>
      <dgm:spPr/>
      <dgm:t>
        <a:bodyPr/>
        <a:lstStyle/>
        <a:p>
          <a:r>
            <a:rPr lang="en-GB" dirty="0"/>
            <a:t>Site selection &amp; suitability</a:t>
          </a:r>
        </a:p>
      </dgm:t>
    </dgm:pt>
    <dgm:pt modelId="{4036371C-24AC-45C1-BBB4-F434EFDA5BF9}" type="parTrans" cxnId="{B17253A7-2B4B-4D59-B40F-1D4B38C27A4B}">
      <dgm:prSet/>
      <dgm:spPr/>
      <dgm:t>
        <a:bodyPr/>
        <a:lstStyle/>
        <a:p>
          <a:endParaRPr lang="en-GB"/>
        </a:p>
      </dgm:t>
    </dgm:pt>
    <dgm:pt modelId="{6DFD8FF5-875B-4425-8997-BE25FAEAC19A}" type="sibTrans" cxnId="{B17253A7-2B4B-4D59-B40F-1D4B38C27A4B}">
      <dgm:prSet/>
      <dgm:spPr/>
      <dgm:t>
        <a:bodyPr/>
        <a:lstStyle/>
        <a:p>
          <a:endParaRPr lang="en-GB"/>
        </a:p>
      </dgm:t>
    </dgm:pt>
    <dgm:pt modelId="{D2B2CC2A-3F7A-47C0-AB3E-3D940EC5557A}">
      <dgm:prSet phldrT="[Text]"/>
      <dgm:spPr/>
      <dgm:t>
        <a:bodyPr/>
        <a:lstStyle/>
        <a:p>
          <a:r>
            <a:rPr lang="en-GB" dirty="0"/>
            <a:t>Accessibility</a:t>
          </a:r>
        </a:p>
      </dgm:t>
    </dgm:pt>
    <dgm:pt modelId="{C7B02115-0509-4D00-B203-D10A3B100064}" type="parTrans" cxnId="{07680D3C-AEB7-45FB-9CD2-588B0DFD4B5D}">
      <dgm:prSet/>
      <dgm:spPr/>
      <dgm:t>
        <a:bodyPr/>
        <a:lstStyle/>
        <a:p>
          <a:endParaRPr lang="en-GB"/>
        </a:p>
      </dgm:t>
    </dgm:pt>
    <dgm:pt modelId="{0201E94F-BB6E-48F7-ABF9-7BA3BDF24979}" type="sibTrans" cxnId="{07680D3C-AEB7-45FB-9CD2-588B0DFD4B5D}">
      <dgm:prSet/>
      <dgm:spPr/>
      <dgm:t>
        <a:bodyPr/>
        <a:lstStyle/>
        <a:p>
          <a:endParaRPr lang="en-GB"/>
        </a:p>
      </dgm:t>
    </dgm:pt>
    <dgm:pt modelId="{9632547C-5597-4E7E-A633-8917C0C1D124}">
      <dgm:prSet phldrT="[Text]"/>
      <dgm:spPr/>
      <dgm:t>
        <a:bodyPr/>
        <a:lstStyle/>
        <a:p>
          <a:r>
            <a:rPr lang="en-GB" dirty="0"/>
            <a:t>Population &amp; environment</a:t>
          </a:r>
        </a:p>
      </dgm:t>
    </dgm:pt>
    <dgm:pt modelId="{41173F1D-2660-4550-9803-936C38C512C1}" type="parTrans" cxnId="{22A1E1A0-094C-4362-9149-54DFA972BD74}">
      <dgm:prSet/>
      <dgm:spPr/>
      <dgm:t>
        <a:bodyPr/>
        <a:lstStyle/>
        <a:p>
          <a:endParaRPr lang="en-GB"/>
        </a:p>
      </dgm:t>
    </dgm:pt>
    <dgm:pt modelId="{C18BB119-A7FD-4CF4-B2B4-66CC00C4BF2A}" type="sibTrans" cxnId="{22A1E1A0-094C-4362-9149-54DFA972BD74}">
      <dgm:prSet/>
      <dgm:spPr/>
      <dgm:t>
        <a:bodyPr/>
        <a:lstStyle/>
        <a:p>
          <a:endParaRPr lang="en-GB"/>
        </a:p>
      </dgm:t>
    </dgm:pt>
    <dgm:pt modelId="{1BA0FEF9-D0C6-4390-BD94-37DF1EE1D98F}" type="pres">
      <dgm:prSet presAssocID="{D6A08547-B7A4-43A6-BFCD-75D979CF43F0}" presName="Name0" presStyleCnt="0">
        <dgm:presLayoutVars>
          <dgm:dir/>
          <dgm:animLvl val="lvl"/>
          <dgm:resizeHandles val="exact"/>
        </dgm:presLayoutVars>
      </dgm:prSet>
      <dgm:spPr/>
    </dgm:pt>
    <dgm:pt modelId="{B09F26AD-7D8E-4A31-82B5-3B424ACF103F}" type="pres">
      <dgm:prSet presAssocID="{831F5747-F538-4761-8B3C-5C778A51E0D1}" presName="parTxOnly" presStyleLbl="node1" presStyleIdx="0" presStyleCnt="4" custLinFactNeighborX="-1718" custLinFactNeighborY="6646">
        <dgm:presLayoutVars>
          <dgm:chMax val="0"/>
          <dgm:chPref val="0"/>
          <dgm:bulletEnabled val="1"/>
        </dgm:presLayoutVars>
      </dgm:prSet>
      <dgm:spPr/>
    </dgm:pt>
    <dgm:pt modelId="{BC5AA9AC-4AE4-4271-A994-278E191B7C9E}" type="pres">
      <dgm:prSet presAssocID="{7A7E2DEF-6B86-466F-820A-758C1A84A646}" presName="parTxOnlySpace" presStyleCnt="0"/>
      <dgm:spPr/>
    </dgm:pt>
    <dgm:pt modelId="{E7AF7963-2935-4731-9CD6-307E72BFCF14}" type="pres">
      <dgm:prSet presAssocID="{E0F8F3CC-72DB-459E-B7AF-CB91FB7454E3}" presName="parTxOnly" presStyleLbl="node1" presStyleIdx="1" presStyleCnt="4">
        <dgm:presLayoutVars>
          <dgm:chMax val="0"/>
          <dgm:chPref val="0"/>
          <dgm:bulletEnabled val="1"/>
        </dgm:presLayoutVars>
      </dgm:prSet>
      <dgm:spPr/>
    </dgm:pt>
    <dgm:pt modelId="{0981BCFB-D06B-46E1-ADF2-7CD0631CE7C7}" type="pres">
      <dgm:prSet presAssocID="{6DFD8FF5-875B-4425-8997-BE25FAEAC19A}" presName="parTxOnlySpace" presStyleCnt="0"/>
      <dgm:spPr/>
    </dgm:pt>
    <dgm:pt modelId="{3F996BB5-DA4B-4A89-932E-AC0D7EC8A9C3}" type="pres">
      <dgm:prSet presAssocID="{D2B2CC2A-3F7A-47C0-AB3E-3D940EC5557A}" presName="parTxOnly" presStyleLbl="node1" presStyleIdx="2" presStyleCnt="4">
        <dgm:presLayoutVars>
          <dgm:chMax val="0"/>
          <dgm:chPref val="0"/>
          <dgm:bulletEnabled val="1"/>
        </dgm:presLayoutVars>
      </dgm:prSet>
      <dgm:spPr/>
    </dgm:pt>
    <dgm:pt modelId="{B47689AA-0981-4631-B727-98B05B1A9B72}" type="pres">
      <dgm:prSet presAssocID="{0201E94F-BB6E-48F7-ABF9-7BA3BDF24979}" presName="parTxOnlySpace" presStyleCnt="0"/>
      <dgm:spPr/>
    </dgm:pt>
    <dgm:pt modelId="{84A88686-05ED-46BC-BD0F-EE2F995C2C83}" type="pres">
      <dgm:prSet presAssocID="{9632547C-5597-4E7E-A633-8917C0C1D124}" presName="parTxOnly" presStyleLbl="node1" presStyleIdx="3" presStyleCnt="4">
        <dgm:presLayoutVars>
          <dgm:chMax val="0"/>
          <dgm:chPref val="0"/>
          <dgm:bulletEnabled val="1"/>
        </dgm:presLayoutVars>
      </dgm:prSet>
      <dgm:spPr/>
    </dgm:pt>
  </dgm:ptLst>
  <dgm:cxnLst>
    <dgm:cxn modelId="{A1EC0903-A843-4C37-8E5C-F39147473111}" type="presOf" srcId="{E0F8F3CC-72DB-459E-B7AF-CB91FB7454E3}" destId="{E7AF7963-2935-4731-9CD6-307E72BFCF14}" srcOrd="0" destOrd="0" presId="urn:microsoft.com/office/officeart/2005/8/layout/chevron1"/>
    <dgm:cxn modelId="{07680D3C-AEB7-45FB-9CD2-588B0DFD4B5D}" srcId="{D6A08547-B7A4-43A6-BFCD-75D979CF43F0}" destId="{D2B2CC2A-3F7A-47C0-AB3E-3D940EC5557A}" srcOrd="2" destOrd="0" parTransId="{C7B02115-0509-4D00-B203-D10A3B100064}" sibTransId="{0201E94F-BB6E-48F7-ABF9-7BA3BDF24979}"/>
    <dgm:cxn modelId="{18E0D79E-4245-493A-A1A4-9C86B359AF41}" type="presOf" srcId="{831F5747-F538-4761-8B3C-5C778A51E0D1}" destId="{B09F26AD-7D8E-4A31-82B5-3B424ACF103F}" srcOrd="0" destOrd="0" presId="urn:microsoft.com/office/officeart/2005/8/layout/chevron1"/>
    <dgm:cxn modelId="{22A1E1A0-094C-4362-9149-54DFA972BD74}" srcId="{D6A08547-B7A4-43A6-BFCD-75D979CF43F0}" destId="{9632547C-5597-4E7E-A633-8917C0C1D124}" srcOrd="3" destOrd="0" parTransId="{41173F1D-2660-4550-9803-936C38C512C1}" sibTransId="{C18BB119-A7FD-4CF4-B2B4-66CC00C4BF2A}"/>
    <dgm:cxn modelId="{03AC66A7-FCFC-4C11-94E9-6A6B128AFAB7}" type="presOf" srcId="{D2B2CC2A-3F7A-47C0-AB3E-3D940EC5557A}" destId="{3F996BB5-DA4B-4A89-932E-AC0D7EC8A9C3}" srcOrd="0" destOrd="0" presId="urn:microsoft.com/office/officeart/2005/8/layout/chevron1"/>
    <dgm:cxn modelId="{B17253A7-2B4B-4D59-B40F-1D4B38C27A4B}" srcId="{D6A08547-B7A4-43A6-BFCD-75D979CF43F0}" destId="{E0F8F3CC-72DB-459E-B7AF-CB91FB7454E3}" srcOrd="1" destOrd="0" parTransId="{4036371C-24AC-45C1-BBB4-F434EFDA5BF9}" sibTransId="{6DFD8FF5-875B-4425-8997-BE25FAEAC19A}"/>
    <dgm:cxn modelId="{B8CF55ED-8D42-4F36-B608-4D49BDE09739}" type="presOf" srcId="{D6A08547-B7A4-43A6-BFCD-75D979CF43F0}" destId="{1BA0FEF9-D0C6-4390-BD94-37DF1EE1D98F}" srcOrd="0" destOrd="0" presId="urn:microsoft.com/office/officeart/2005/8/layout/chevron1"/>
    <dgm:cxn modelId="{31001AF1-2057-490A-8F97-1EA979C2CE83}" srcId="{D6A08547-B7A4-43A6-BFCD-75D979CF43F0}" destId="{831F5747-F538-4761-8B3C-5C778A51E0D1}" srcOrd="0" destOrd="0" parTransId="{6EBF237C-CB4F-48A2-B170-24056C4055A2}" sibTransId="{7A7E2DEF-6B86-466F-820A-758C1A84A646}"/>
    <dgm:cxn modelId="{F149F8FA-FDC4-4775-8FAB-9F7697A22992}" type="presOf" srcId="{9632547C-5597-4E7E-A633-8917C0C1D124}" destId="{84A88686-05ED-46BC-BD0F-EE2F995C2C83}" srcOrd="0" destOrd="0" presId="urn:microsoft.com/office/officeart/2005/8/layout/chevron1"/>
    <dgm:cxn modelId="{FC491FE6-C7B1-4D42-BE13-E47E986DD064}" type="presParOf" srcId="{1BA0FEF9-D0C6-4390-BD94-37DF1EE1D98F}" destId="{B09F26AD-7D8E-4A31-82B5-3B424ACF103F}" srcOrd="0" destOrd="0" presId="urn:microsoft.com/office/officeart/2005/8/layout/chevron1"/>
    <dgm:cxn modelId="{6779A017-A31F-4A5A-BE98-3A4794160907}" type="presParOf" srcId="{1BA0FEF9-D0C6-4390-BD94-37DF1EE1D98F}" destId="{BC5AA9AC-4AE4-4271-A994-278E191B7C9E}" srcOrd="1" destOrd="0" presId="urn:microsoft.com/office/officeart/2005/8/layout/chevron1"/>
    <dgm:cxn modelId="{6FA9ACBA-F6B3-4456-AD85-1D4A6AB9A073}" type="presParOf" srcId="{1BA0FEF9-D0C6-4390-BD94-37DF1EE1D98F}" destId="{E7AF7963-2935-4731-9CD6-307E72BFCF14}" srcOrd="2" destOrd="0" presId="urn:microsoft.com/office/officeart/2005/8/layout/chevron1"/>
    <dgm:cxn modelId="{8804903F-43FD-4031-B514-3BFA251FB9B8}" type="presParOf" srcId="{1BA0FEF9-D0C6-4390-BD94-37DF1EE1D98F}" destId="{0981BCFB-D06B-46E1-ADF2-7CD0631CE7C7}" srcOrd="3" destOrd="0" presId="urn:microsoft.com/office/officeart/2005/8/layout/chevron1"/>
    <dgm:cxn modelId="{04568590-B7B2-4DD9-BCCF-56FBB7A957D0}" type="presParOf" srcId="{1BA0FEF9-D0C6-4390-BD94-37DF1EE1D98F}" destId="{3F996BB5-DA4B-4A89-932E-AC0D7EC8A9C3}" srcOrd="4" destOrd="0" presId="urn:microsoft.com/office/officeart/2005/8/layout/chevron1"/>
    <dgm:cxn modelId="{02388D2B-C8A2-434B-9260-2B968BCCC0B4}" type="presParOf" srcId="{1BA0FEF9-D0C6-4390-BD94-37DF1EE1D98F}" destId="{B47689AA-0981-4631-B727-98B05B1A9B72}" srcOrd="5" destOrd="0" presId="urn:microsoft.com/office/officeart/2005/8/layout/chevron1"/>
    <dgm:cxn modelId="{1BD2FCB8-FFCE-4CA9-A0C5-07A136D4AE27}" type="presParOf" srcId="{1BA0FEF9-D0C6-4390-BD94-37DF1EE1D98F}" destId="{84A88686-05ED-46BC-BD0F-EE2F995C2C83}"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DCAB02-69FF-4265-9DC9-1DBAEB772B6E}" type="doc">
      <dgm:prSet loTypeId="urn:microsoft.com/office/officeart/2005/8/layout/hProcess4" loCatId="process" qsTypeId="urn:microsoft.com/office/officeart/2005/8/quickstyle/simple2" qsCatId="simple" csTypeId="urn:microsoft.com/office/officeart/2005/8/colors/accent1_2" csCatId="accent1" phldr="1"/>
      <dgm:spPr/>
    </dgm:pt>
    <dgm:pt modelId="{27301E56-65FF-4B5F-AC41-FB73946E890D}">
      <dgm:prSet phldrT="[Text]"/>
      <dgm:spPr>
        <a:ln>
          <a:solidFill>
            <a:schemeClr val="accent2">
              <a:lumMod val="60000"/>
              <a:lumOff val="40000"/>
            </a:schemeClr>
          </a:solidFill>
        </a:ln>
      </dgm:spPr>
      <dgm:t>
        <a:bodyPr/>
        <a:lstStyle/>
        <a:p>
          <a:r>
            <a:rPr lang="en-GB" dirty="0"/>
            <a:t>May –July 2020</a:t>
          </a:r>
        </a:p>
      </dgm:t>
    </dgm:pt>
    <dgm:pt modelId="{70D99CB8-6D80-4576-9339-430DDB0EAA95}" type="parTrans" cxnId="{103E90C2-E000-4329-9CC6-471ED87B928F}">
      <dgm:prSet/>
      <dgm:spPr/>
      <dgm:t>
        <a:bodyPr/>
        <a:lstStyle/>
        <a:p>
          <a:endParaRPr lang="en-GB"/>
        </a:p>
      </dgm:t>
    </dgm:pt>
    <dgm:pt modelId="{3EC142F8-2151-472F-BCF7-60B486136E55}" type="sibTrans" cxnId="{103E90C2-E000-4329-9CC6-471ED87B928F}">
      <dgm:prSet/>
      <dgm:spPr/>
      <dgm:t>
        <a:bodyPr/>
        <a:lstStyle/>
        <a:p>
          <a:endParaRPr lang="en-GB"/>
        </a:p>
      </dgm:t>
    </dgm:pt>
    <dgm:pt modelId="{C47791E0-21D6-4244-B904-80E918E07188}">
      <dgm:prSet phldrT="[Text]"/>
      <dgm:spPr>
        <a:ln>
          <a:solidFill>
            <a:schemeClr val="accent2">
              <a:lumMod val="60000"/>
              <a:lumOff val="40000"/>
            </a:schemeClr>
          </a:solidFill>
        </a:ln>
      </dgm:spPr>
      <dgm:t>
        <a:bodyPr/>
        <a:lstStyle/>
        <a:p>
          <a:r>
            <a:rPr lang="en-GB" dirty="0"/>
            <a:t>January – Early February 2021</a:t>
          </a:r>
        </a:p>
      </dgm:t>
    </dgm:pt>
    <dgm:pt modelId="{194062E3-DAA0-48C0-934E-537E855790EC}" type="parTrans" cxnId="{632983B2-E524-4282-9FB0-04FA52F98034}">
      <dgm:prSet/>
      <dgm:spPr/>
      <dgm:t>
        <a:bodyPr/>
        <a:lstStyle/>
        <a:p>
          <a:endParaRPr lang="en-GB"/>
        </a:p>
      </dgm:t>
    </dgm:pt>
    <dgm:pt modelId="{86B0C931-7F16-452B-9E26-B4EC566DD890}" type="sibTrans" cxnId="{632983B2-E524-4282-9FB0-04FA52F98034}">
      <dgm:prSet/>
      <dgm:spPr/>
      <dgm:t>
        <a:bodyPr/>
        <a:lstStyle/>
        <a:p>
          <a:endParaRPr lang="en-GB"/>
        </a:p>
      </dgm:t>
    </dgm:pt>
    <dgm:pt modelId="{D8769D33-6376-4E0D-9C9B-33C142EB709B}">
      <dgm:prSet phldrT="[Text]"/>
      <dgm:spPr>
        <a:ln>
          <a:solidFill>
            <a:schemeClr val="accent2">
              <a:lumMod val="60000"/>
              <a:lumOff val="40000"/>
            </a:schemeClr>
          </a:solidFill>
        </a:ln>
      </dgm:spPr>
      <dgm:t>
        <a:bodyPr/>
        <a:lstStyle/>
        <a:p>
          <a:r>
            <a:rPr lang="en-GB" dirty="0"/>
            <a:t>February – Early March 2021</a:t>
          </a:r>
        </a:p>
      </dgm:t>
    </dgm:pt>
    <dgm:pt modelId="{87719EEB-6ADB-4116-864A-E2AD8C38AE5F}" type="parTrans" cxnId="{9F41FCAE-2AF8-414F-A995-0DA1C68D69B5}">
      <dgm:prSet/>
      <dgm:spPr/>
      <dgm:t>
        <a:bodyPr/>
        <a:lstStyle/>
        <a:p>
          <a:endParaRPr lang="en-GB"/>
        </a:p>
      </dgm:t>
    </dgm:pt>
    <dgm:pt modelId="{08809322-B250-4FE2-ADDF-9E85DA6BAC47}" type="sibTrans" cxnId="{9F41FCAE-2AF8-414F-A995-0DA1C68D69B5}">
      <dgm:prSet/>
      <dgm:spPr/>
      <dgm:t>
        <a:bodyPr/>
        <a:lstStyle/>
        <a:p>
          <a:endParaRPr lang="en-GB"/>
        </a:p>
      </dgm:t>
    </dgm:pt>
    <dgm:pt modelId="{08D844D3-15D9-488B-9C6E-DBC718BB0308}">
      <dgm:prSet phldrT="[Text]"/>
      <dgm:spPr>
        <a:ln>
          <a:solidFill>
            <a:schemeClr val="accent2">
              <a:lumMod val="60000"/>
              <a:lumOff val="40000"/>
            </a:schemeClr>
          </a:solidFill>
        </a:ln>
      </dgm:spPr>
      <dgm:t>
        <a:bodyPr/>
        <a:lstStyle/>
        <a:p>
          <a:r>
            <a:rPr lang="en-GB" dirty="0"/>
            <a:t>November – December 2020</a:t>
          </a:r>
        </a:p>
      </dgm:t>
    </dgm:pt>
    <dgm:pt modelId="{4EF4F571-44FC-4974-9CF4-034AC9ED9E36}" type="parTrans" cxnId="{6A8BB0CB-DB2F-4570-BF1A-83C451AEB3B8}">
      <dgm:prSet/>
      <dgm:spPr/>
      <dgm:t>
        <a:bodyPr/>
        <a:lstStyle/>
        <a:p>
          <a:endParaRPr lang="en-GB"/>
        </a:p>
      </dgm:t>
    </dgm:pt>
    <dgm:pt modelId="{54250482-C9BC-46A2-843C-CAEC39FEC5A1}" type="sibTrans" cxnId="{6A8BB0CB-DB2F-4570-BF1A-83C451AEB3B8}">
      <dgm:prSet/>
      <dgm:spPr/>
      <dgm:t>
        <a:bodyPr/>
        <a:lstStyle/>
        <a:p>
          <a:endParaRPr lang="en-GB"/>
        </a:p>
      </dgm:t>
    </dgm:pt>
    <dgm:pt modelId="{DB9CBCD8-7738-4E24-8B6A-4D06973EAAD1}">
      <dgm:prSet/>
      <dgm:spPr/>
      <dgm:t>
        <a:bodyPr/>
        <a:lstStyle/>
        <a:p>
          <a:r>
            <a:rPr lang="en-GB" dirty="0"/>
            <a:t>Develop Project idea</a:t>
          </a:r>
        </a:p>
      </dgm:t>
    </dgm:pt>
    <dgm:pt modelId="{E7327E87-9587-4EF3-983F-5E424501C8EC}" type="parTrans" cxnId="{4F7C1A96-028B-4A3C-A71E-84B97E3486A7}">
      <dgm:prSet/>
      <dgm:spPr/>
      <dgm:t>
        <a:bodyPr/>
        <a:lstStyle/>
        <a:p>
          <a:endParaRPr lang="en-GB"/>
        </a:p>
      </dgm:t>
    </dgm:pt>
    <dgm:pt modelId="{D8DD954C-1625-4CBD-B430-7466758E3092}" type="sibTrans" cxnId="{4F7C1A96-028B-4A3C-A71E-84B97E3486A7}">
      <dgm:prSet/>
      <dgm:spPr/>
      <dgm:t>
        <a:bodyPr/>
        <a:lstStyle/>
        <a:p>
          <a:endParaRPr lang="en-GB"/>
        </a:p>
      </dgm:t>
    </dgm:pt>
    <dgm:pt modelId="{B47211B8-3C3F-4970-847A-0A299847C7C1}">
      <dgm:prSet/>
      <dgm:spPr/>
      <dgm:t>
        <a:bodyPr/>
        <a:lstStyle/>
        <a:p>
          <a:r>
            <a:rPr lang="en-GB" dirty="0"/>
            <a:t>Literature review</a:t>
          </a:r>
        </a:p>
      </dgm:t>
    </dgm:pt>
    <dgm:pt modelId="{2281C9B1-4ADE-4850-B61A-730BC77DB6EB}" type="parTrans" cxnId="{68A875A8-B17D-4A53-9144-69FBAD4DA01E}">
      <dgm:prSet/>
      <dgm:spPr/>
      <dgm:t>
        <a:bodyPr/>
        <a:lstStyle/>
        <a:p>
          <a:endParaRPr lang="en-GB"/>
        </a:p>
      </dgm:t>
    </dgm:pt>
    <dgm:pt modelId="{E8AC357F-5813-4C53-9010-FC963A57BF0D}" type="sibTrans" cxnId="{68A875A8-B17D-4A53-9144-69FBAD4DA01E}">
      <dgm:prSet/>
      <dgm:spPr/>
      <dgm:t>
        <a:bodyPr/>
        <a:lstStyle/>
        <a:p>
          <a:endParaRPr lang="en-GB"/>
        </a:p>
      </dgm:t>
    </dgm:pt>
    <dgm:pt modelId="{5B39F7BE-5609-4855-846F-BF220CA95F33}">
      <dgm:prSet/>
      <dgm:spPr/>
      <dgm:t>
        <a:bodyPr/>
        <a:lstStyle/>
        <a:p>
          <a:r>
            <a:rPr lang="en-GB" dirty="0"/>
            <a:t>Methodology</a:t>
          </a:r>
        </a:p>
      </dgm:t>
    </dgm:pt>
    <dgm:pt modelId="{99D786D8-BCDF-42FC-8CCA-0CAD7522B408}" type="parTrans" cxnId="{63205BDF-3435-4D49-9D37-75379316EDD7}">
      <dgm:prSet/>
      <dgm:spPr/>
      <dgm:t>
        <a:bodyPr/>
        <a:lstStyle/>
        <a:p>
          <a:endParaRPr lang="en-GB"/>
        </a:p>
      </dgm:t>
    </dgm:pt>
    <dgm:pt modelId="{252242CF-1096-4C21-B68F-CE61C7AC9488}" type="sibTrans" cxnId="{63205BDF-3435-4D49-9D37-75379316EDD7}">
      <dgm:prSet/>
      <dgm:spPr/>
      <dgm:t>
        <a:bodyPr/>
        <a:lstStyle/>
        <a:p>
          <a:endParaRPr lang="en-GB"/>
        </a:p>
      </dgm:t>
    </dgm:pt>
    <dgm:pt modelId="{59E13467-B3D3-4D5F-AAE3-6B21F7C145F7}">
      <dgm:prSet/>
      <dgm:spPr/>
      <dgm:t>
        <a:bodyPr/>
        <a:lstStyle/>
        <a:p>
          <a:r>
            <a:rPr lang="en-GB" dirty="0"/>
            <a:t>Anticipated results</a:t>
          </a:r>
        </a:p>
      </dgm:t>
    </dgm:pt>
    <dgm:pt modelId="{FF5415B3-7759-416A-A207-A68135748D3E}" type="parTrans" cxnId="{58A0C662-B40D-4C1F-B1D1-3A92F0DBB4AC}">
      <dgm:prSet/>
      <dgm:spPr/>
      <dgm:t>
        <a:bodyPr/>
        <a:lstStyle/>
        <a:p>
          <a:endParaRPr lang="en-GB"/>
        </a:p>
      </dgm:t>
    </dgm:pt>
    <dgm:pt modelId="{94584428-F190-45F6-9884-8DAD181D813C}" type="sibTrans" cxnId="{58A0C662-B40D-4C1F-B1D1-3A92F0DBB4AC}">
      <dgm:prSet/>
      <dgm:spPr/>
      <dgm:t>
        <a:bodyPr/>
        <a:lstStyle/>
        <a:p>
          <a:endParaRPr lang="en-GB"/>
        </a:p>
      </dgm:t>
    </dgm:pt>
    <dgm:pt modelId="{A696760D-B780-47DC-8EFC-A25402B18260}">
      <dgm:prSet phldrT="[Text]"/>
      <dgm:spPr/>
      <dgm:t>
        <a:bodyPr/>
        <a:lstStyle/>
        <a:p>
          <a:r>
            <a:rPr lang="en-GB" dirty="0"/>
            <a:t>Identify &amp; refine datasets</a:t>
          </a:r>
        </a:p>
      </dgm:t>
    </dgm:pt>
    <dgm:pt modelId="{9C8FEFBA-5CE3-4400-A5C2-657450C80461}" type="parTrans" cxnId="{514C0890-0918-47B7-A18F-0700E3FD422F}">
      <dgm:prSet/>
      <dgm:spPr/>
      <dgm:t>
        <a:bodyPr/>
        <a:lstStyle/>
        <a:p>
          <a:endParaRPr lang="en-GB"/>
        </a:p>
      </dgm:t>
    </dgm:pt>
    <dgm:pt modelId="{346670F3-45A7-41F6-A9B0-4B08B462EF0A}" type="sibTrans" cxnId="{514C0890-0918-47B7-A18F-0700E3FD422F}">
      <dgm:prSet/>
      <dgm:spPr/>
      <dgm:t>
        <a:bodyPr/>
        <a:lstStyle/>
        <a:p>
          <a:endParaRPr lang="en-GB"/>
        </a:p>
      </dgm:t>
    </dgm:pt>
    <dgm:pt modelId="{0EBA681C-3561-42E1-A035-7E84D80DEF9C}">
      <dgm:prSet phldrT="[Text]"/>
      <dgm:spPr/>
      <dgm:t>
        <a:bodyPr/>
        <a:lstStyle/>
        <a:p>
          <a:r>
            <a:rPr lang="en-GB" dirty="0"/>
            <a:t>Perform analysis</a:t>
          </a:r>
        </a:p>
      </dgm:t>
    </dgm:pt>
    <dgm:pt modelId="{BF198FE7-A1F6-4AEC-AC72-2466B575E210}" type="parTrans" cxnId="{26BE2AD1-12BC-407A-819F-3AB2C8A9A3FF}">
      <dgm:prSet/>
      <dgm:spPr/>
      <dgm:t>
        <a:bodyPr/>
        <a:lstStyle/>
        <a:p>
          <a:endParaRPr lang="en-GB"/>
        </a:p>
      </dgm:t>
    </dgm:pt>
    <dgm:pt modelId="{B2B91ABF-451B-4796-B543-7B7464EE457F}" type="sibTrans" cxnId="{26BE2AD1-12BC-407A-819F-3AB2C8A9A3FF}">
      <dgm:prSet/>
      <dgm:spPr/>
      <dgm:t>
        <a:bodyPr/>
        <a:lstStyle/>
        <a:p>
          <a:endParaRPr lang="en-GB"/>
        </a:p>
      </dgm:t>
    </dgm:pt>
    <dgm:pt modelId="{556BC3C3-6828-4E4A-AC1A-09E3ED5824A0}">
      <dgm:prSet phldrT="[Text]"/>
      <dgm:spPr>
        <a:ln>
          <a:solidFill>
            <a:schemeClr val="accent2">
              <a:lumMod val="60000"/>
              <a:lumOff val="40000"/>
            </a:schemeClr>
          </a:solidFill>
        </a:ln>
      </dgm:spPr>
      <dgm:t>
        <a:bodyPr/>
        <a:lstStyle/>
        <a:p>
          <a:r>
            <a:rPr lang="en-GB" dirty="0"/>
            <a:t>Mid March 2021</a:t>
          </a:r>
        </a:p>
      </dgm:t>
    </dgm:pt>
    <dgm:pt modelId="{0DFE1C20-5F07-462C-ABD8-AC150A70A417}" type="parTrans" cxnId="{6A7AAA2A-9B27-45D9-A883-51121151AD0A}">
      <dgm:prSet/>
      <dgm:spPr/>
      <dgm:t>
        <a:bodyPr/>
        <a:lstStyle/>
        <a:p>
          <a:endParaRPr lang="en-GB"/>
        </a:p>
      </dgm:t>
    </dgm:pt>
    <dgm:pt modelId="{EEF6AE29-2565-4D2D-A073-AEB7DC13F35A}" type="sibTrans" cxnId="{6A7AAA2A-9B27-45D9-A883-51121151AD0A}">
      <dgm:prSet/>
      <dgm:spPr/>
      <dgm:t>
        <a:bodyPr/>
        <a:lstStyle/>
        <a:p>
          <a:endParaRPr lang="en-GB"/>
        </a:p>
      </dgm:t>
    </dgm:pt>
    <dgm:pt modelId="{EB3688C9-BB95-402C-9723-95BBA365D9EA}">
      <dgm:prSet phldrT="[Text]"/>
      <dgm:spPr/>
      <dgm:t>
        <a:bodyPr/>
        <a:lstStyle/>
        <a:p>
          <a:r>
            <a:rPr lang="en-GB" dirty="0"/>
            <a:t>Present paper at a conference</a:t>
          </a:r>
        </a:p>
      </dgm:t>
    </dgm:pt>
    <dgm:pt modelId="{C1F0937D-9C6E-4E50-A731-791E76BB85E3}" type="parTrans" cxnId="{FF4C8708-F517-48CA-9B08-582DDD082AF5}">
      <dgm:prSet/>
      <dgm:spPr/>
      <dgm:t>
        <a:bodyPr/>
        <a:lstStyle/>
        <a:p>
          <a:endParaRPr lang="en-GB"/>
        </a:p>
      </dgm:t>
    </dgm:pt>
    <dgm:pt modelId="{336395A7-2DF9-4D89-A05D-17B88A751362}" type="sibTrans" cxnId="{FF4C8708-F517-48CA-9B08-582DDD082AF5}">
      <dgm:prSet/>
      <dgm:spPr/>
      <dgm:t>
        <a:bodyPr/>
        <a:lstStyle/>
        <a:p>
          <a:endParaRPr lang="en-GB"/>
        </a:p>
      </dgm:t>
    </dgm:pt>
    <dgm:pt modelId="{125CCD11-BACA-44F3-A24E-F2942B9C6839}">
      <dgm:prSet phldrT="[Text]"/>
      <dgm:spPr/>
      <dgm:t>
        <a:bodyPr/>
        <a:lstStyle/>
        <a:p>
          <a:r>
            <a:rPr lang="en-GB" dirty="0"/>
            <a:t>Discuss findings</a:t>
          </a:r>
        </a:p>
      </dgm:t>
    </dgm:pt>
    <dgm:pt modelId="{2D08E586-A541-4FB4-B915-F6CCEEE82546}" type="parTrans" cxnId="{84252636-6A05-4A1A-A0BE-49A8D35B9C0A}">
      <dgm:prSet/>
      <dgm:spPr/>
      <dgm:t>
        <a:bodyPr/>
        <a:lstStyle/>
        <a:p>
          <a:endParaRPr lang="en-GB"/>
        </a:p>
      </dgm:t>
    </dgm:pt>
    <dgm:pt modelId="{A5751F6C-20B7-4216-AB7B-2B2B226B7361}" type="sibTrans" cxnId="{84252636-6A05-4A1A-A0BE-49A8D35B9C0A}">
      <dgm:prSet/>
      <dgm:spPr/>
      <dgm:t>
        <a:bodyPr/>
        <a:lstStyle/>
        <a:p>
          <a:endParaRPr lang="en-GB"/>
        </a:p>
      </dgm:t>
    </dgm:pt>
    <dgm:pt modelId="{A6B467D2-383D-4AE9-B94F-EC80D1DCF2C4}">
      <dgm:prSet phldrT="[Text]"/>
      <dgm:spPr/>
      <dgm:t>
        <a:bodyPr/>
        <a:lstStyle/>
        <a:p>
          <a:r>
            <a:rPr lang="en-GB" dirty="0"/>
            <a:t>Create paper</a:t>
          </a:r>
        </a:p>
      </dgm:t>
    </dgm:pt>
    <dgm:pt modelId="{04FB5F56-4979-4B82-8AF7-7F8956EFE5DB}" type="parTrans" cxnId="{359CD9BF-DDFB-4451-AFCF-10E6043606C5}">
      <dgm:prSet/>
      <dgm:spPr/>
      <dgm:t>
        <a:bodyPr/>
        <a:lstStyle/>
        <a:p>
          <a:endParaRPr lang="en-GB"/>
        </a:p>
      </dgm:t>
    </dgm:pt>
    <dgm:pt modelId="{E62AE53B-415F-4017-B9D5-03F565891C9D}" type="sibTrans" cxnId="{359CD9BF-DDFB-4451-AFCF-10E6043606C5}">
      <dgm:prSet/>
      <dgm:spPr/>
      <dgm:t>
        <a:bodyPr/>
        <a:lstStyle/>
        <a:p>
          <a:endParaRPr lang="en-GB"/>
        </a:p>
      </dgm:t>
    </dgm:pt>
    <dgm:pt modelId="{FB0BDEC9-88F8-4EFB-961D-A81DB0001D36}">
      <dgm:prSet phldrT="[Text]"/>
      <dgm:spPr/>
      <dgm:t>
        <a:bodyPr/>
        <a:lstStyle/>
        <a:p>
          <a:r>
            <a:rPr lang="en-GB" dirty="0"/>
            <a:t>GEOG 596B</a:t>
          </a:r>
        </a:p>
      </dgm:t>
    </dgm:pt>
    <dgm:pt modelId="{65482579-6CB5-43A0-9B74-5FB2852AD5A6}" type="parTrans" cxnId="{AED89033-E00D-4D37-B18B-CC11E0984792}">
      <dgm:prSet/>
      <dgm:spPr/>
      <dgm:t>
        <a:bodyPr/>
        <a:lstStyle/>
        <a:p>
          <a:endParaRPr lang="en-GB"/>
        </a:p>
      </dgm:t>
    </dgm:pt>
    <dgm:pt modelId="{9166378F-2328-4BF0-8E8F-4698474E37FE}" type="sibTrans" cxnId="{AED89033-E00D-4D37-B18B-CC11E0984792}">
      <dgm:prSet/>
      <dgm:spPr/>
      <dgm:t>
        <a:bodyPr/>
        <a:lstStyle/>
        <a:p>
          <a:endParaRPr lang="en-GB"/>
        </a:p>
      </dgm:t>
    </dgm:pt>
    <dgm:pt modelId="{1EA6B8FF-D9D4-4F62-87A4-8143F4C9FC71}">
      <dgm:prSet phldrT="[Text]"/>
      <dgm:spPr/>
      <dgm:t>
        <a:bodyPr/>
        <a:lstStyle/>
        <a:p>
          <a:r>
            <a:rPr lang="en-GB" dirty="0"/>
            <a:t>GEOG 596A</a:t>
          </a:r>
        </a:p>
      </dgm:t>
    </dgm:pt>
    <dgm:pt modelId="{0C455C28-6628-46AE-9462-8021D9FE2C20}" type="parTrans" cxnId="{98F9CE47-A74D-450D-86EE-CA31ECCB4DFE}">
      <dgm:prSet/>
      <dgm:spPr/>
      <dgm:t>
        <a:bodyPr/>
        <a:lstStyle/>
        <a:p>
          <a:endParaRPr lang="en-GB"/>
        </a:p>
      </dgm:t>
    </dgm:pt>
    <dgm:pt modelId="{08F274E3-AD49-4724-9F52-BBDB58C8CE74}" type="sibTrans" cxnId="{98F9CE47-A74D-450D-86EE-CA31ECCB4DFE}">
      <dgm:prSet/>
      <dgm:spPr/>
      <dgm:t>
        <a:bodyPr/>
        <a:lstStyle/>
        <a:p>
          <a:endParaRPr lang="en-GB"/>
        </a:p>
      </dgm:t>
    </dgm:pt>
    <dgm:pt modelId="{406E80BC-E358-4EA8-9D85-D27CDAEEDC66}">
      <dgm:prSet phldrT="[Text]"/>
      <dgm:spPr/>
      <dgm:t>
        <a:bodyPr/>
        <a:lstStyle/>
        <a:p>
          <a:r>
            <a:rPr lang="en-GB" dirty="0"/>
            <a:t>Submit Capstone Project</a:t>
          </a:r>
        </a:p>
      </dgm:t>
    </dgm:pt>
    <dgm:pt modelId="{EC3FB271-428E-4572-B65E-6298F68545A1}" type="parTrans" cxnId="{22925BE0-3FBE-4C25-BD6E-D07BCB6A01EC}">
      <dgm:prSet/>
      <dgm:spPr/>
      <dgm:t>
        <a:bodyPr/>
        <a:lstStyle/>
        <a:p>
          <a:endParaRPr lang="en-GB"/>
        </a:p>
      </dgm:t>
    </dgm:pt>
    <dgm:pt modelId="{9AC8D3B2-AA67-457E-978B-7EC45CB7BB6F}" type="sibTrans" cxnId="{22925BE0-3FBE-4C25-BD6E-D07BCB6A01EC}">
      <dgm:prSet/>
      <dgm:spPr/>
      <dgm:t>
        <a:bodyPr/>
        <a:lstStyle/>
        <a:p>
          <a:endParaRPr lang="en-GB"/>
        </a:p>
      </dgm:t>
    </dgm:pt>
    <dgm:pt modelId="{46EA0622-9C00-4AB0-A5F0-1D7DAE63BF66}">
      <dgm:prSet phldrT="[Text]"/>
      <dgm:spPr/>
      <dgm:t>
        <a:bodyPr/>
        <a:lstStyle/>
        <a:p>
          <a:r>
            <a:rPr lang="en-GB" dirty="0"/>
            <a:t>Record results</a:t>
          </a:r>
        </a:p>
      </dgm:t>
    </dgm:pt>
    <dgm:pt modelId="{87B2A801-7F84-4DF8-997F-321DE8C62E2F}" type="parTrans" cxnId="{E692D140-4B2A-4880-9230-AEBF85743BAD}">
      <dgm:prSet/>
      <dgm:spPr/>
      <dgm:t>
        <a:bodyPr/>
        <a:lstStyle/>
        <a:p>
          <a:endParaRPr lang="en-GB"/>
        </a:p>
      </dgm:t>
    </dgm:pt>
    <dgm:pt modelId="{407714E2-8A38-4DCC-A906-5F5BAC61055F}" type="sibTrans" cxnId="{E692D140-4B2A-4880-9230-AEBF85743BAD}">
      <dgm:prSet/>
      <dgm:spPr/>
      <dgm:t>
        <a:bodyPr/>
        <a:lstStyle/>
        <a:p>
          <a:endParaRPr lang="en-GB"/>
        </a:p>
      </dgm:t>
    </dgm:pt>
    <dgm:pt modelId="{71C5225A-5623-4F79-ACEB-5831CD3360C9}">
      <dgm:prSet phldrT="[Text]"/>
      <dgm:spPr/>
      <dgm:t>
        <a:bodyPr/>
        <a:lstStyle/>
        <a:p>
          <a:r>
            <a:rPr lang="en-GB" dirty="0"/>
            <a:t>Incorporate feedback</a:t>
          </a:r>
        </a:p>
      </dgm:t>
    </dgm:pt>
    <dgm:pt modelId="{AA2B9EE1-E730-41D0-A0AF-278619895344}" type="parTrans" cxnId="{623D72DE-5A9F-4D78-A8AF-D4B74FDEA1BE}">
      <dgm:prSet/>
      <dgm:spPr/>
    </dgm:pt>
    <dgm:pt modelId="{0F12E0E2-CE8C-4D2E-A99F-D1B007F031CB}" type="sibTrans" cxnId="{623D72DE-5A9F-4D78-A8AF-D4B74FDEA1BE}">
      <dgm:prSet/>
      <dgm:spPr/>
    </dgm:pt>
    <dgm:pt modelId="{BACC1FF1-8F10-4EF1-850D-5C2087B9A3B4}" type="pres">
      <dgm:prSet presAssocID="{32DCAB02-69FF-4265-9DC9-1DBAEB772B6E}" presName="Name0" presStyleCnt="0">
        <dgm:presLayoutVars>
          <dgm:dir/>
          <dgm:animLvl val="lvl"/>
          <dgm:resizeHandles val="exact"/>
        </dgm:presLayoutVars>
      </dgm:prSet>
      <dgm:spPr/>
    </dgm:pt>
    <dgm:pt modelId="{4BE85399-C318-4536-AB39-1DD590877FF1}" type="pres">
      <dgm:prSet presAssocID="{32DCAB02-69FF-4265-9DC9-1DBAEB772B6E}" presName="tSp" presStyleCnt="0"/>
      <dgm:spPr/>
    </dgm:pt>
    <dgm:pt modelId="{6DD38747-AB6C-44BA-AE5E-877184A6971B}" type="pres">
      <dgm:prSet presAssocID="{32DCAB02-69FF-4265-9DC9-1DBAEB772B6E}" presName="bSp" presStyleCnt="0"/>
      <dgm:spPr/>
    </dgm:pt>
    <dgm:pt modelId="{5B3C1877-FA3A-42E6-BDFE-D987BE16AFD7}" type="pres">
      <dgm:prSet presAssocID="{32DCAB02-69FF-4265-9DC9-1DBAEB772B6E}" presName="process" presStyleCnt="0"/>
      <dgm:spPr/>
    </dgm:pt>
    <dgm:pt modelId="{425969A3-FB35-46BF-9396-988AFC3C1084}" type="pres">
      <dgm:prSet presAssocID="{27301E56-65FF-4B5F-AC41-FB73946E890D}" presName="composite1" presStyleCnt="0"/>
      <dgm:spPr/>
    </dgm:pt>
    <dgm:pt modelId="{7C9E755D-01C9-468F-9B51-94EB44A39271}" type="pres">
      <dgm:prSet presAssocID="{27301E56-65FF-4B5F-AC41-FB73946E890D}" presName="dummyNode1" presStyleLbl="node1" presStyleIdx="0" presStyleCnt="5"/>
      <dgm:spPr/>
    </dgm:pt>
    <dgm:pt modelId="{991288B0-7C59-4ADF-8460-492E009D6076}" type="pres">
      <dgm:prSet presAssocID="{27301E56-65FF-4B5F-AC41-FB73946E890D}" presName="childNode1" presStyleLbl="bgAcc1" presStyleIdx="0" presStyleCnt="5">
        <dgm:presLayoutVars>
          <dgm:bulletEnabled val="1"/>
        </dgm:presLayoutVars>
      </dgm:prSet>
      <dgm:spPr/>
    </dgm:pt>
    <dgm:pt modelId="{D8B9B99D-0EEC-48D1-A18E-971F406FF930}" type="pres">
      <dgm:prSet presAssocID="{27301E56-65FF-4B5F-AC41-FB73946E890D}" presName="childNode1tx" presStyleLbl="bgAcc1" presStyleIdx="0" presStyleCnt="5">
        <dgm:presLayoutVars>
          <dgm:bulletEnabled val="1"/>
        </dgm:presLayoutVars>
      </dgm:prSet>
      <dgm:spPr/>
    </dgm:pt>
    <dgm:pt modelId="{662E1D45-FDA1-4DE9-9C94-7A7E450EC4BA}" type="pres">
      <dgm:prSet presAssocID="{27301E56-65FF-4B5F-AC41-FB73946E890D}" presName="parentNode1" presStyleLbl="node1" presStyleIdx="0" presStyleCnt="5">
        <dgm:presLayoutVars>
          <dgm:chMax val="1"/>
          <dgm:bulletEnabled val="1"/>
        </dgm:presLayoutVars>
      </dgm:prSet>
      <dgm:spPr/>
    </dgm:pt>
    <dgm:pt modelId="{2E511449-55CD-48E2-BEDA-A6DFFA751B9A}" type="pres">
      <dgm:prSet presAssocID="{27301E56-65FF-4B5F-AC41-FB73946E890D}" presName="connSite1" presStyleCnt="0"/>
      <dgm:spPr/>
    </dgm:pt>
    <dgm:pt modelId="{80F924AD-CF8F-4255-B3A0-6BBACAAA7A15}" type="pres">
      <dgm:prSet presAssocID="{3EC142F8-2151-472F-BCF7-60B486136E55}" presName="Name9" presStyleLbl="sibTrans2D1" presStyleIdx="0" presStyleCnt="4"/>
      <dgm:spPr/>
    </dgm:pt>
    <dgm:pt modelId="{00246D2A-80E2-4868-B98D-6B877F28CA29}" type="pres">
      <dgm:prSet presAssocID="{08D844D3-15D9-488B-9C6E-DBC718BB0308}" presName="composite2" presStyleCnt="0"/>
      <dgm:spPr/>
    </dgm:pt>
    <dgm:pt modelId="{16A19C8E-05C1-482B-A3B6-6A76C44E1FB7}" type="pres">
      <dgm:prSet presAssocID="{08D844D3-15D9-488B-9C6E-DBC718BB0308}" presName="dummyNode2" presStyleLbl="node1" presStyleIdx="0" presStyleCnt="5"/>
      <dgm:spPr/>
    </dgm:pt>
    <dgm:pt modelId="{57BDE216-EA17-4DCF-88C5-AB95696CFC66}" type="pres">
      <dgm:prSet presAssocID="{08D844D3-15D9-488B-9C6E-DBC718BB0308}" presName="childNode2" presStyleLbl="bgAcc1" presStyleIdx="1" presStyleCnt="5">
        <dgm:presLayoutVars>
          <dgm:bulletEnabled val="1"/>
        </dgm:presLayoutVars>
      </dgm:prSet>
      <dgm:spPr/>
    </dgm:pt>
    <dgm:pt modelId="{634F5166-740B-46FC-B047-73C0E9679134}" type="pres">
      <dgm:prSet presAssocID="{08D844D3-15D9-488B-9C6E-DBC718BB0308}" presName="childNode2tx" presStyleLbl="bgAcc1" presStyleIdx="1" presStyleCnt="5">
        <dgm:presLayoutVars>
          <dgm:bulletEnabled val="1"/>
        </dgm:presLayoutVars>
      </dgm:prSet>
      <dgm:spPr/>
    </dgm:pt>
    <dgm:pt modelId="{1C0714A6-D0CC-4AC6-83E5-2591D87F3F81}" type="pres">
      <dgm:prSet presAssocID="{08D844D3-15D9-488B-9C6E-DBC718BB0308}" presName="parentNode2" presStyleLbl="node1" presStyleIdx="1" presStyleCnt="5">
        <dgm:presLayoutVars>
          <dgm:chMax val="0"/>
          <dgm:bulletEnabled val="1"/>
        </dgm:presLayoutVars>
      </dgm:prSet>
      <dgm:spPr/>
    </dgm:pt>
    <dgm:pt modelId="{363DAD7D-7D2A-4062-8BE4-06899B643E36}" type="pres">
      <dgm:prSet presAssocID="{08D844D3-15D9-488B-9C6E-DBC718BB0308}" presName="connSite2" presStyleCnt="0"/>
      <dgm:spPr/>
    </dgm:pt>
    <dgm:pt modelId="{02C04688-83B3-4587-93AF-7E176B93A996}" type="pres">
      <dgm:prSet presAssocID="{54250482-C9BC-46A2-843C-CAEC39FEC5A1}" presName="Name18" presStyleLbl="sibTrans2D1" presStyleIdx="1" presStyleCnt="4"/>
      <dgm:spPr/>
    </dgm:pt>
    <dgm:pt modelId="{4A52DDFE-E472-4AFB-A9AB-5F8B8C391B3B}" type="pres">
      <dgm:prSet presAssocID="{C47791E0-21D6-4244-B904-80E918E07188}" presName="composite1" presStyleCnt="0"/>
      <dgm:spPr/>
    </dgm:pt>
    <dgm:pt modelId="{754FB5CC-0019-40DD-A8A1-4491569E035E}" type="pres">
      <dgm:prSet presAssocID="{C47791E0-21D6-4244-B904-80E918E07188}" presName="dummyNode1" presStyleLbl="node1" presStyleIdx="1" presStyleCnt="5"/>
      <dgm:spPr/>
    </dgm:pt>
    <dgm:pt modelId="{E17A8F5D-FF23-4B21-BBB6-751ABB06EE2C}" type="pres">
      <dgm:prSet presAssocID="{C47791E0-21D6-4244-B904-80E918E07188}" presName="childNode1" presStyleLbl="bgAcc1" presStyleIdx="2" presStyleCnt="5">
        <dgm:presLayoutVars>
          <dgm:bulletEnabled val="1"/>
        </dgm:presLayoutVars>
      </dgm:prSet>
      <dgm:spPr/>
    </dgm:pt>
    <dgm:pt modelId="{2304F884-AB77-40AF-B07C-2C09D743E876}" type="pres">
      <dgm:prSet presAssocID="{C47791E0-21D6-4244-B904-80E918E07188}" presName="childNode1tx" presStyleLbl="bgAcc1" presStyleIdx="2" presStyleCnt="5">
        <dgm:presLayoutVars>
          <dgm:bulletEnabled val="1"/>
        </dgm:presLayoutVars>
      </dgm:prSet>
      <dgm:spPr/>
    </dgm:pt>
    <dgm:pt modelId="{D76D37DD-9330-4544-8803-670E23001941}" type="pres">
      <dgm:prSet presAssocID="{C47791E0-21D6-4244-B904-80E918E07188}" presName="parentNode1" presStyleLbl="node1" presStyleIdx="2" presStyleCnt="5">
        <dgm:presLayoutVars>
          <dgm:chMax val="1"/>
          <dgm:bulletEnabled val="1"/>
        </dgm:presLayoutVars>
      </dgm:prSet>
      <dgm:spPr/>
    </dgm:pt>
    <dgm:pt modelId="{01A73806-3938-4130-A45D-02DBBD0E4ECE}" type="pres">
      <dgm:prSet presAssocID="{C47791E0-21D6-4244-B904-80E918E07188}" presName="connSite1" presStyleCnt="0"/>
      <dgm:spPr/>
    </dgm:pt>
    <dgm:pt modelId="{4A0B5552-E30C-4ACA-B702-E73F6CE391E2}" type="pres">
      <dgm:prSet presAssocID="{86B0C931-7F16-452B-9E26-B4EC566DD890}" presName="Name9" presStyleLbl="sibTrans2D1" presStyleIdx="2" presStyleCnt="4"/>
      <dgm:spPr/>
    </dgm:pt>
    <dgm:pt modelId="{32237538-AE75-400C-A19C-1BC8F2099A77}" type="pres">
      <dgm:prSet presAssocID="{D8769D33-6376-4E0D-9C9B-33C142EB709B}" presName="composite2" presStyleCnt="0"/>
      <dgm:spPr/>
    </dgm:pt>
    <dgm:pt modelId="{000D52D4-27A1-4B2E-ABFC-891D58F225B0}" type="pres">
      <dgm:prSet presAssocID="{D8769D33-6376-4E0D-9C9B-33C142EB709B}" presName="dummyNode2" presStyleLbl="node1" presStyleIdx="2" presStyleCnt="5"/>
      <dgm:spPr/>
    </dgm:pt>
    <dgm:pt modelId="{B06777B1-E1ED-4F83-8E2B-BF5B1D6969BC}" type="pres">
      <dgm:prSet presAssocID="{D8769D33-6376-4E0D-9C9B-33C142EB709B}" presName="childNode2" presStyleLbl="bgAcc1" presStyleIdx="3" presStyleCnt="5">
        <dgm:presLayoutVars>
          <dgm:bulletEnabled val="1"/>
        </dgm:presLayoutVars>
      </dgm:prSet>
      <dgm:spPr/>
    </dgm:pt>
    <dgm:pt modelId="{40A27892-BA2F-476E-B0F7-210A7780AF08}" type="pres">
      <dgm:prSet presAssocID="{D8769D33-6376-4E0D-9C9B-33C142EB709B}" presName="childNode2tx" presStyleLbl="bgAcc1" presStyleIdx="3" presStyleCnt="5">
        <dgm:presLayoutVars>
          <dgm:bulletEnabled val="1"/>
        </dgm:presLayoutVars>
      </dgm:prSet>
      <dgm:spPr/>
    </dgm:pt>
    <dgm:pt modelId="{74667108-C6E0-4991-8B8E-F87072710C77}" type="pres">
      <dgm:prSet presAssocID="{D8769D33-6376-4E0D-9C9B-33C142EB709B}" presName="parentNode2" presStyleLbl="node1" presStyleIdx="3" presStyleCnt="5">
        <dgm:presLayoutVars>
          <dgm:chMax val="0"/>
          <dgm:bulletEnabled val="1"/>
        </dgm:presLayoutVars>
      </dgm:prSet>
      <dgm:spPr/>
    </dgm:pt>
    <dgm:pt modelId="{841FE315-682C-42AE-9DF4-FB2496A4018F}" type="pres">
      <dgm:prSet presAssocID="{D8769D33-6376-4E0D-9C9B-33C142EB709B}" presName="connSite2" presStyleCnt="0"/>
      <dgm:spPr/>
    </dgm:pt>
    <dgm:pt modelId="{5E0701CD-8CF7-4AAA-AA8C-55BCE2F2DE67}" type="pres">
      <dgm:prSet presAssocID="{08809322-B250-4FE2-ADDF-9E85DA6BAC47}" presName="Name18" presStyleLbl="sibTrans2D1" presStyleIdx="3" presStyleCnt="4"/>
      <dgm:spPr/>
    </dgm:pt>
    <dgm:pt modelId="{47A8531D-FAF6-4E97-BF08-6BCFEA8A1D60}" type="pres">
      <dgm:prSet presAssocID="{556BC3C3-6828-4E4A-AC1A-09E3ED5824A0}" presName="composite1" presStyleCnt="0"/>
      <dgm:spPr/>
    </dgm:pt>
    <dgm:pt modelId="{426AEEA0-C987-4DF4-B529-46491265495A}" type="pres">
      <dgm:prSet presAssocID="{556BC3C3-6828-4E4A-AC1A-09E3ED5824A0}" presName="dummyNode1" presStyleLbl="node1" presStyleIdx="3" presStyleCnt="5"/>
      <dgm:spPr/>
    </dgm:pt>
    <dgm:pt modelId="{4478B767-CF1D-4047-BAAA-637D3CA75506}" type="pres">
      <dgm:prSet presAssocID="{556BC3C3-6828-4E4A-AC1A-09E3ED5824A0}" presName="childNode1" presStyleLbl="bgAcc1" presStyleIdx="4" presStyleCnt="5">
        <dgm:presLayoutVars>
          <dgm:bulletEnabled val="1"/>
        </dgm:presLayoutVars>
      </dgm:prSet>
      <dgm:spPr/>
    </dgm:pt>
    <dgm:pt modelId="{C5728702-7E79-4094-B35E-5550A75056C7}" type="pres">
      <dgm:prSet presAssocID="{556BC3C3-6828-4E4A-AC1A-09E3ED5824A0}" presName="childNode1tx" presStyleLbl="bgAcc1" presStyleIdx="4" presStyleCnt="5">
        <dgm:presLayoutVars>
          <dgm:bulletEnabled val="1"/>
        </dgm:presLayoutVars>
      </dgm:prSet>
      <dgm:spPr/>
    </dgm:pt>
    <dgm:pt modelId="{53D2B97A-2AE0-4C8F-B3E9-1C279968E36D}" type="pres">
      <dgm:prSet presAssocID="{556BC3C3-6828-4E4A-AC1A-09E3ED5824A0}" presName="parentNode1" presStyleLbl="node1" presStyleIdx="4" presStyleCnt="5">
        <dgm:presLayoutVars>
          <dgm:chMax val="1"/>
          <dgm:bulletEnabled val="1"/>
        </dgm:presLayoutVars>
      </dgm:prSet>
      <dgm:spPr/>
    </dgm:pt>
    <dgm:pt modelId="{022EFCE9-3B04-4D5C-AD85-D2B1358A57E8}" type="pres">
      <dgm:prSet presAssocID="{556BC3C3-6828-4E4A-AC1A-09E3ED5824A0}" presName="connSite1" presStyleCnt="0"/>
      <dgm:spPr/>
    </dgm:pt>
  </dgm:ptLst>
  <dgm:cxnLst>
    <dgm:cxn modelId="{F0AC7802-B916-4289-BF73-3EEA2A818DD1}" type="presOf" srcId="{556BC3C3-6828-4E4A-AC1A-09E3ED5824A0}" destId="{53D2B97A-2AE0-4C8F-B3E9-1C279968E36D}" srcOrd="0" destOrd="0" presId="urn:microsoft.com/office/officeart/2005/8/layout/hProcess4"/>
    <dgm:cxn modelId="{FF4C8708-F517-48CA-9B08-582DDD082AF5}" srcId="{D8769D33-6376-4E0D-9C9B-33C142EB709B}" destId="{EB3688C9-BB95-402C-9723-95BBA365D9EA}" srcOrd="0" destOrd="0" parTransId="{C1F0937D-9C6E-4E50-A731-791E76BB85E3}" sibTransId="{336395A7-2DF9-4D89-A05D-17B88A751362}"/>
    <dgm:cxn modelId="{2A03270B-E37C-4704-8B79-4EDFC372E13F}" type="presOf" srcId="{EB3688C9-BB95-402C-9723-95BBA365D9EA}" destId="{40A27892-BA2F-476E-B0F7-210A7780AF08}" srcOrd="1" destOrd="0" presId="urn:microsoft.com/office/officeart/2005/8/layout/hProcess4"/>
    <dgm:cxn modelId="{BC904B0C-07F9-4061-B177-D5B8AB7D107F}" type="presOf" srcId="{1EA6B8FF-D9D4-4F62-87A4-8143F4C9FC71}" destId="{991288B0-7C59-4ADF-8460-492E009D6076}" srcOrd="0" destOrd="0" presId="urn:microsoft.com/office/officeart/2005/8/layout/hProcess4"/>
    <dgm:cxn modelId="{F5868515-747B-4425-B817-CEA5D841A2A4}" type="presOf" srcId="{46EA0622-9C00-4AB0-A5F0-1D7DAE63BF66}" destId="{634F5166-740B-46FC-B047-73C0E9679134}" srcOrd="1" destOrd="2" presId="urn:microsoft.com/office/officeart/2005/8/layout/hProcess4"/>
    <dgm:cxn modelId="{A4B8B71B-E1AB-409B-B69C-6E8BF48383FF}" type="presOf" srcId="{125CCD11-BACA-44F3-A24E-F2942B9C6839}" destId="{2304F884-AB77-40AF-B07C-2C09D743E876}" srcOrd="1" destOrd="1" presId="urn:microsoft.com/office/officeart/2005/8/layout/hProcess4"/>
    <dgm:cxn modelId="{73B33821-5ED8-41C3-88B7-744508E3F0B0}" type="presOf" srcId="{D8769D33-6376-4E0D-9C9B-33C142EB709B}" destId="{74667108-C6E0-4991-8B8E-F87072710C77}" srcOrd="0" destOrd="0" presId="urn:microsoft.com/office/officeart/2005/8/layout/hProcess4"/>
    <dgm:cxn modelId="{397ACA28-F3E3-4AA9-BDFC-72CCF49A468A}" type="presOf" srcId="{08D844D3-15D9-488B-9C6E-DBC718BB0308}" destId="{1C0714A6-D0CC-4AC6-83E5-2591D87F3F81}" srcOrd="0" destOrd="0" presId="urn:microsoft.com/office/officeart/2005/8/layout/hProcess4"/>
    <dgm:cxn modelId="{6A7AAA2A-9B27-45D9-A883-51121151AD0A}" srcId="{32DCAB02-69FF-4265-9DC9-1DBAEB772B6E}" destId="{556BC3C3-6828-4E4A-AC1A-09E3ED5824A0}" srcOrd="4" destOrd="0" parTransId="{0DFE1C20-5F07-462C-ABD8-AC150A70A417}" sibTransId="{EEF6AE29-2565-4D2D-A073-AEB7DC13F35A}"/>
    <dgm:cxn modelId="{A98AE12F-8B1C-4B4E-9E3C-6935376147AF}" type="presOf" srcId="{A696760D-B780-47DC-8EFC-A25402B18260}" destId="{634F5166-740B-46FC-B047-73C0E9679134}" srcOrd="1" destOrd="0" presId="urn:microsoft.com/office/officeart/2005/8/layout/hProcess4"/>
    <dgm:cxn modelId="{62F0D932-B184-4EB4-81EC-C1623C075487}" type="presOf" srcId="{A696760D-B780-47DC-8EFC-A25402B18260}" destId="{57BDE216-EA17-4DCF-88C5-AB95696CFC66}" srcOrd="0" destOrd="0" presId="urn:microsoft.com/office/officeart/2005/8/layout/hProcess4"/>
    <dgm:cxn modelId="{AED89033-E00D-4D37-B18B-CC11E0984792}" srcId="{C47791E0-21D6-4244-B904-80E918E07188}" destId="{FB0BDEC9-88F8-4EFB-961D-A81DB0001D36}" srcOrd="0" destOrd="0" parTransId="{65482579-6CB5-43A0-9B74-5FB2852AD5A6}" sibTransId="{9166378F-2328-4BF0-8E8F-4698474E37FE}"/>
    <dgm:cxn modelId="{3C0E3034-FB2E-4A69-9A0F-5FB6453A761D}" type="presOf" srcId="{FB0BDEC9-88F8-4EFB-961D-A81DB0001D36}" destId="{E17A8F5D-FF23-4B21-BBB6-751ABB06EE2C}" srcOrd="0" destOrd="0" presId="urn:microsoft.com/office/officeart/2005/8/layout/hProcess4"/>
    <dgm:cxn modelId="{AC6FF435-01E0-4913-8FF2-7AA1ED9DC9C1}" type="presOf" srcId="{71C5225A-5623-4F79-ACEB-5831CD3360C9}" destId="{B06777B1-E1ED-4F83-8E2B-BF5B1D6969BC}" srcOrd="0" destOrd="1" presId="urn:microsoft.com/office/officeart/2005/8/layout/hProcess4"/>
    <dgm:cxn modelId="{84252636-6A05-4A1A-A0BE-49A8D35B9C0A}" srcId="{C47791E0-21D6-4244-B904-80E918E07188}" destId="{125CCD11-BACA-44F3-A24E-F2942B9C6839}" srcOrd="1" destOrd="0" parTransId="{2D08E586-A541-4FB4-B915-F6CCEEE82546}" sibTransId="{A5751F6C-20B7-4216-AB7B-2B2B226B7361}"/>
    <dgm:cxn modelId="{A6D5D539-421F-437C-A1EC-47A2C7309C6E}" type="presOf" srcId="{54250482-C9BC-46A2-843C-CAEC39FEC5A1}" destId="{02C04688-83B3-4587-93AF-7E176B93A996}" srcOrd="0" destOrd="0" presId="urn:microsoft.com/office/officeart/2005/8/layout/hProcess4"/>
    <dgm:cxn modelId="{40FD753F-25CE-468D-B432-1AC824A8D065}" type="presOf" srcId="{EB3688C9-BB95-402C-9723-95BBA365D9EA}" destId="{B06777B1-E1ED-4F83-8E2B-BF5B1D6969BC}" srcOrd="0" destOrd="0" presId="urn:microsoft.com/office/officeart/2005/8/layout/hProcess4"/>
    <dgm:cxn modelId="{E692D140-4B2A-4880-9230-AEBF85743BAD}" srcId="{08D844D3-15D9-488B-9C6E-DBC718BB0308}" destId="{46EA0622-9C00-4AB0-A5F0-1D7DAE63BF66}" srcOrd="2" destOrd="0" parTransId="{87B2A801-7F84-4DF8-997F-321DE8C62E2F}" sibTransId="{407714E2-8A38-4DCC-A906-5F5BAC61055F}"/>
    <dgm:cxn modelId="{5C856F5B-3445-43D4-9E05-7D4F3889F08D}" type="presOf" srcId="{32DCAB02-69FF-4265-9DC9-1DBAEB772B6E}" destId="{BACC1FF1-8F10-4EF1-850D-5C2087B9A3B4}" srcOrd="0" destOrd="0" presId="urn:microsoft.com/office/officeart/2005/8/layout/hProcess4"/>
    <dgm:cxn modelId="{58A0C662-B40D-4C1F-B1D1-3A92F0DBB4AC}" srcId="{27301E56-65FF-4B5F-AC41-FB73946E890D}" destId="{59E13467-B3D3-4D5F-AAE3-6B21F7C145F7}" srcOrd="4" destOrd="0" parTransId="{FF5415B3-7759-416A-A207-A68135748D3E}" sibTransId="{94584428-F190-45F6-9884-8DAD181D813C}"/>
    <dgm:cxn modelId="{2304FB64-7442-46A9-A000-2B93E94D0D34}" type="presOf" srcId="{A6B467D2-383D-4AE9-B94F-EC80D1DCF2C4}" destId="{2304F884-AB77-40AF-B07C-2C09D743E876}" srcOrd="1" destOrd="2" presId="urn:microsoft.com/office/officeart/2005/8/layout/hProcess4"/>
    <dgm:cxn modelId="{98F9CE47-A74D-450D-86EE-CA31ECCB4DFE}" srcId="{27301E56-65FF-4B5F-AC41-FB73946E890D}" destId="{1EA6B8FF-D9D4-4F62-87A4-8143F4C9FC71}" srcOrd="0" destOrd="0" parTransId="{0C455C28-6628-46AE-9462-8021D9FE2C20}" sibTransId="{08F274E3-AD49-4724-9F52-BBDB58C8CE74}"/>
    <dgm:cxn modelId="{3F228349-EA86-4DEC-B5EA-77342D6B4D36}" type="presOf" srcId="{125CCD11-BACA-44F3-A24E-F2942B9C6839}" destId="{E17A8F5D-FF23-4B21-BBB6-751ABB06EE2C}" srcOrd="0" destOrd="1" presId="urn:microsoft.com/office/officeart/2005/8/layout/hProcess4"/>
    <dgm:cxn modelId="{569D4976-B2CB-4C7B-AD65-4DEAFE18A42D}" type="presOf" srcId="{B47211B8-3C3F-4970-847A-0A299847C7C1}" destId="{D8B9B99D-0EEC-48D1-A18E-971F406FF930}" srcOrd="1" destOrd="2" presId="urn:microsoft.com/office/officeart/2005/8/layout/hProcess4"/>
    <dgm:cxn modelId="{8061567B-C1B8-40B8-938D-491B601764E3}" type="presOf" srcId="{0EBA681C-3561-42E1-A035-7E84D80DEF9C}" destId="{57BDE216-EA17-4DCF-88C5-AB95696CFC66}" srcOrd="0" destOrd="1" presId="urn:microsoft.com/office/officeart/2005/8/layout/hProcess4"/>
    <dgm:cxn modelId="{E1A5577C-57FE-475B-A325-15A64FD2ADEB}" type="presOf" srcId="{71C5225A-5623-4F79-ACEB-5831CD3360C9}" destId="{40A27892-BA2F-476E-B0F7-210A7780AF08}" srcOrd="1" destOrd="1" presId="urn:microsoft.com/office/officeart/2005/8/layout/hProcess4"/>
    <dgm:cxn modelId="{28B0A67E-5C29-4FC8-A4A1-F07CBEA63C6D}" type="presOf" srcId="{406E80BC-E358-4EA8-9D85-D27CDAEEDC66}" destId="{4478B767-CF1D-4047-BAAA-637D3CA75506}" srcOrd="0" destOrd="0" presId="urn:microsoft.com/office/officeart/2005/8/layout/hProcess4"/>
    <dgm:cxn modelId="{92F22586-41A0-46CA-AB50-9D4E3A4371FD}" type="presOf" srcId="{FB0BDEC9-88F8-4EFB-961D-A81DB0001D36}" destId="{2304F884-AB77-40AF-B07C-2C09D743E876}" srcOrd="1" destOrd="0" presId="urn:microsoft.com/office/officeart/2005/8/layout/hProcess4"/>
    <dgm:cxn modelId="{C87F4589-71F2-47E2-AD81-C80A075986A0}" type="presOf" srcId="{A6B467D2-383D-4AE9-B94F-EC80D1DCF2C4}" destId="{E17A8F5D-FF23-4B21-BBB6-751ABB06EE2C}" srcOrd="0" destOrd="2" presId="urn:microsoft.com/office/officeart/2005/8/layout/hProcess4"/>
    <dgm:cxn modelId="{2E804F8D-6AE0-4071-A67A-0238A8B2701C}" type="presOf" srcId="{08809322-B250-4FE2-ADDF-9E85DA6BAC47}" destId="{5E0701CD-8CF7-4AAA-AA8C-55BCE2F2DE67}" srcOrd="0" destOrd="0" presId="urn:microsoft.com/office/officeart/2005/8/layout/hProcess4"/>
    <dgm:cxn modelId="{3F8AF48E-3DBE-4EDF-9022-7C3A17B9075C}" type="presOf" srcId="{C47791E0-21D6-4244-B904-80E918E07188}" destId="{D76D37DD-9330-4544-8803-670E23001941}" srcOrd="0" destOrd="0" presId="urn:microsoft.com/office/officeart/2005/8/layout/hProcess4"/>
    <dgm:cxn modelId="{514C0890-0918-47B7-A18F-0700E3FD422F}" srcId="{08D844D3-15D9-488B-9C6E-DBC718BB0308}" destId="{A696760D-B780-47DC-8EFC-A25402B18260}" srcOrd="0" destOrd="0" parTransId="{9C8FEFBA-5CE3-4400-A5C2-657450C80461}" sibTransId="{346670F3-45A7-41F6-A9B0-4B08B462EF0A}"/>
    <dgm:cxn modelId="{4F7C1A96-028B-4A3C-A71E-84B97E3486A7}" srcId="{27301E56-65FF-4B5F-AC41-FB73946E890D}" destId="{DB9CBCD8-7738-4E24-8B6A-4D06973EAAD1}" srcOrd="1" destOrd="0" parTransId="{E7327E87-9587-4EF3-983F-5E424501C8EC}" sibTransId="{D8DD954C-1625-4CBD-B430-7466758E3092}"/>
    <dgm:cxn modelId="{B470BC96-0628-439F-ACDB-B4DDC665C87F}" type="presOf" srcId="{27301E56-65FF-4B5F-AC41-FB73946E890D}" destId="{662E1D45-FDA1-4DE9-9C94-7A7E450EC4BA}" srcOrd="0" destOrd="0" presId="urn:microsoft.com/office/officeart/2005/8/layout/hProcess4"/>
    <dgm:cxn modelId="{2C66589C-D7C8-449F-B0D8-F3FE03915383}" type="presOf" srcId="{46EA0622-9C00-4AB0-A5F0-1D7DAE63BF66}" destId="{57BDE216-EA17-4DCF-88C5-AB95696CFC66}" srcOrd="0" destOrd="2" presId="urn:microsoft.com/office/officeart/2005/8/layout/hProcess4"/>
    <dgm:cxn modelId="{376F73A3-C68B-4297-8F87-B54213A54AF3}" type="presOf" srcId="{1EA6B8FF-D9D4-4F62-87A4-8143F4C9FC71}" destId="{D8B9B99D-0EEC-48D1-A18E-971F406FF930}" srcOrd="1" destOrd="0" presId="urn:microsoft.com/office/officeart/2005/8/layout/hProcess4"/>
    <dgm:cxn modelId="{68A875A8-B17D-4A53-9144-69FBAD4DA01E}" srcId="{27301E56-65FF-4B5F-AC41-FB73946E890D}" destId="{B47211B8-3C3F-4970-847A-0A299847C7C1}" srcOrd="2" destOrd="0" parTransId="{2281C9B1-4ADE-4850-B61A-730BC77DB6EB}" sibTransId="{E8AC357F-5813-4C53-9010-FC963A57BF0D}"/>
    <dgm:cxn modelId="{9F41FCAE-2AF8-414F-A995-0DA1C68D69B5}" srcId="{32DCAB02-69FF-4265-9DC9-1DBAEB772B6E}" destId="{D8769D33-6376-4E0D-9C9B-33C142EB709B}" srcOrd="3" destOrd="0" parTransId="{87719EEB-6ADB-4116-864A-E2AD8C38AE5F}" sibTransId="{08809322-B250-4FE2-ADDF-9E85DA6BAC47}"/>
    <dgm:cxn modelId="{632983B2-E524-4282-9FB0-04FA52F98034}" srcId="{32DCAB02-69FF-4265-9DC9-1DBAEB772B6E}" destId="{C47791E0-21D6-4244-B904-80E918E07188}" srcOrd="2" destOrd="0" parTransId="{194062E3-DAA0-48C0-934E-537E855790EC}" sibTransId="{86B0C931-7F16-452B-9E26-B4EC566DD890}"/>
    <dgm:cxn modelId="{0FC617B4-485A-41BD-916F-C71442203A46}" type="presOf" srcId="{B47211B8-3C3F-4970-847A-0A299847C7C1}" destId="{991288B0-7C59-4ADF-8460-492E009D6076}" srcOrd="0" destOrd="2" presId="urn:microsoft.com/office/officeart/2005/8/layout/hProcess4"/>
    <dgm:cxn modelId="{1DE951B9-F9BA-46FD-9546-F522789AC18D}" type="presOf" srcId="{5B39F7BE-5609-4855-846F-BF220CA95F33}" destId="{D8B9B99D-0EEC-48D1-A18E-971F406FF930}" srcOrd="1" destOrd="3" presId="urn:microsoft.com/office/officeart/2005/8/layout/hProcess4"/>
    <dgm:cxn modelId="{359CD9BF-DDFB-4451-AFCF-10E6043606C5}" srcId="{C47791E0-21D6-4244-B904-80E918E07188}" destId="{A6B467D2-383D-4AE9-B94F-EC80D1DCF2C4}" srcOrd="2" destOrd="0" parTransId="{04FB5F56-4979-4B82-8AF7-7F8956EFE5DB}" sibTransId="{E62AE53B-415F-4017-B9D5-03F565891C9D}"/>
    <dgm:cxn modelId="{103E90C2-E000-4329-9CC6-471ED87B928F}" srcId="{32DCAB02-69FF-4265-9DC9-1DBAEB772B6E}" destId="{27301E56-65FF-4B5F-AC41-FB73946E890D}" srcOrd="0" destOrd="0" parTransId="{70D99CB8-6D80-4576-9339-430DDB0EAA95}" sibTransId="{3EC142F8-2151-472F-BCF7-60B486136E55}"/>
    <dgm:cxn modelId="{C485EAC3-AC85-4FCE-85C8-62AE8476F944}" type="presOf" srcId="{3EC142F8-2151-472F-BCF7-60B486136E55}" destId="{80F924AD-CF8F-4255-B3A0-6BBACAAA7A15}" srcOrd="0" destOrd="0" presId="urn:microsoft.com/office/officeart/2005/8/layout/hProcess4"/>
    <dgm:cxn modelId="{6A8BB0CB-DB2F-4570-BF1A-83C451AEB3B8}" srcId="{32DCAB02-69FF-4265-9DC9-1DBAEB772B6E}" destId="{08D844D3-15D9-488B-9C6E-DBC718BB0308}" srcOrd="1" destOrd="0" parTransId="{4EF4F571-44FC-4974-9CF4-034AC9ED9E36}" sibTransId="{54250482-C9BC-46A2-843C-CAEC39FEC5A1}"/>
    <dgm:cxn modelId="{26BE2AD1-12BC-407A-819F-3AB2C8A9A3FF}" srcId="{08D844D3-15D9-488B-9C6E-DBC718BB0308}" destId="{0EBA681C-3561-42E1-A035-7E84D80DEF9C}" srcOrd="1" destOrd="0" parTransId="{BF198FE7-A1F6-4AEC-AC72-2466B575E210}" sibTransId="{B2B91ABF-451B-4796-B543-7B7464EE457F}"/>
    <dgm:cxn modelId="{2D6007DA-87A1-4EE1-A0FE-78C6B9237D89}" type="presOf" srcId="{DB9CBCD8-7738-4E24-8B6A-4D06973EAAD1}" destId="{D8B9B99D-0EEC-48D1-A18E-971F406FF930}" srcOrd="1" destOrd="1" presId="urn:microsoft.com/office/officeart/2005/8/layout/hProcess4"/>
    <dgm:cxn modelId="{D36A6ADB-12EA-40E9-85AB-724666372051}" type="presOf" srcId="{5B39F7BE-5609-4855-846F-BF220CA95F33}" destId="{991288B0-7C59-4ADF-8460-492E009D6076}" srcOrd="0" destOrd="3" presId="urn:microsoft.com/office/officeart/2005/8/layout/hProcess4"/>
    <dgm:cxn modelId="{623D72DE-5A9F-4D78-A8AF-D4B74FDEA1BE}" srcId="{D8769D33-6376-4E0D-9C9B-33C142EB709B}" destId="{71C5225A-5623-4F79-ACEB-5831CD3360C9}" srcOrd="1" destOrd="0" parTransId="{AA2B9EE1-E730-41D0-A0AF-278619895344}" sibTransId="{0F12E0E2-CE8C-4D2E-A99F-D1B007F031CB}"/>
    <dgm:cxn modelId="{0EB599DE-622A-4BB8-B8C0-5FE339A245D9}" type="presOf" srcId="{406E80BC-E358-4EA8-9D85-D27CDAEEDC66}" destId="{C5728702-7E79-4094-B35E-5550A75056C7}" srcOrd="1" destOrd="0" presId="urn:microsoft.com/office/officeart/2005/8/layout/hProcess4"/>
    <dgm:cxn modelId="{63205BDF-3435-4D49-9D37-75379316EDD7}" srcId="{27301E56-65FF-4B5F-AC41-FB73946E890D}" destId="{5B39F7BE-5609-4855-846F-BF220CA95F33}" srcOrd="3" destOrd="0" parTransId="{99D786D8-BCDF-42FC-8CCA-0CAD7522B408}" sibTransId="{252242CF-1096-4C21-B68F-CE61C7AC9488}"/>
    <dgm:cxn modelId="{22925BE0-3FBE-4C25-BD6E-D07BCB6A01EC}" srcId="{556BC3C3-6828-4E4A-AC1A-09E3ED5824A0}" destId="{406E80BC-E358-4EA8-9D85-D27CDAEEDC66}" srcOrd="0" destOrd="0" parTransId="{EC3FB271-428E-4572-B65E-6298F68545A1}" sibTransId="{9AC8D3B2-AA67-457E-978B-7EC45CB7BB6F}"/>
    <dgm:cxn modelId="{DF53A6E6-2DB2-415E-B035-17B699613D88}" type="presOf" srcId="{59E13467-B3D3-4D5F-AAE3-6B21F7C145F7}" destId="{D8B9B99D-0EEC-48D1-A18E-971F406FF930}" srcOrd="1" destOrd="4" presId="urn:microsoft.com/office/officeart/2005/8/layout/hProcess4"/>
    <dgm:cxn modelId="{DF485FE9-AC6A-4098-BB48-6C8FCB23F13C}" type="presOf" srcId="{0EBA681C-3561-42E1-A035-7E84D80DEF9C}" destId="{634F5166-740B-46FC-B047-73C0E9679134}" srcOrd="1" destOrd="1" presId="urn:microsoft.com/office/officeart/2005/8/layout/hProcess4"/>
    <dgm:cxn modelId="{A845F8F5-5066-4B20-B61C-0C9179304580}" type="presOf" srcId="{DB9CBCD8-7738-4E24-8B6A-4D06973EAAD1}" destId="{991288B0-7C59-4ADF-8460-492E009D6076}" srcOrd="0" destOrd="1" presId="urn:microsoft.com/office/officeart/2005/8/layout/hProcess4"/>
    <dgm:cxn modelId="{40ED44F8-73FE-4C97-BC80-AA390AE2B11D}" type="presOf" srcId="{86B0C931-7F16-452B-9E26-B4EC566DD890}" destId="{4A0B5552-E30C-4ACA-B702-E73F6CE391E2}" srcOrd="0" destOrd="0" presId="urn:microsoft.com/office/officeart/2005/8/layout/hProcess4"/>
    <dgm:cxn modelId="{4F7788F9-2B64-47E8-A07E-1BC172B3AC29}" type="presOf" srcId="{59E13467-B3D3-4D5F-AAE3-6B21F7C145F7}" destId="{991288B0-7C59-4ADF-8460-492E009D6076}" srcOrd="0" destOrd="4" presId="urn:microsoft.com/office/officeart/2005/8/layout/hProcess4"/>
    <dgm:cxn modelId="{99839809-5A7F-4653-8BCE-767540AEBD6F}" type="presParOf" srcId="{BACC1FF1-8F10-4EF1-850D-5C2087B9A3B4}" destId="{4BE85399-C318-4536-AB39-1DD590877FF1}" srcOrd="0" destOrd="0" presId="urn:microsoft.com/office/officeart/2005/8/layout/hProcess4"/>
    <dgm:cxn modelId="{2019BA94-DC80-44F8-8E4A-086BCE87C4B5}" type="presParOf" srcId="{BACC1FF1-8F10-4EF1-850D-5C2087B9A3B4}" destId="{6DD38747-AB6C-44BA-AE5E-877184A6971B}" srcOrd="1" destOrd="0" presId="urn:microsoft.com/office/officeart/2005/8/layout/hProcess4"/>
    <dgm:cxn modelId="{FD097DAA-7B2F-41F3-A515-74D28D56EA94}" type="presParOf" srcId="{BACC1FF1-8F10-4EF1-850D-5C2087B9A3B4}" destId="{5B3C1877-FA3A-42E6-BDFE-D987BE16AFD7}" srcOrd="2" destOrd="0" presId="urn:microsoft.com/office/officeart/2005/8/layout/hProcess4"/>
    <dgm:cxn modelId="{14C3D5F3-BA11-46F4-A518-DF5684CCB43A}" type="presParOf" srcId="{5B3C1877-FA3A-42E6-BDFE-D987BE16AFD7}" destId="{425969A3-FB35-46BF-9396-988AFC3C1084}" srcOrd="0" destOrd="0" presId="urn:microsoft.com/office/officeart/2005/8/layout/hProcess4"/>
    <dgm:cxn modelId="{14105020-1C19-40CD-9BA4-4E538AB13F39}" type="presParOf" srcId="{425969A3-FB35-46BF-9396-988AFC3C1084}" destId="{7C9E755D-01C9-468F-9B51-94EB44A39271}" srcOrd="0" destOrd="0" presId="urn:microsoft.com/office/officeart/2005/8/layout/hProcess4"/>
    <dgm:cxn modelId="{3E52DB49-068E-4BED-BBC8-4875C75E6C65}" type="presParOf" srcId="{425969A3-FB35-46BF-9396-988AFC3C1084}" destId="{991288B0-7C59-4ADF-8460-492E009D6076}" srcOrd="1" destOrd="0" presId="urn:microsoft.com/office/officeart/2005/8/layout/hProcess4"/>
    <dgm:cxn modelId="{6C1CB44D-42AF-4F2B-9AFF-D6BB70EF54E8}" type="presParOf" srcId="{425969A3-FB35-46BF-9396-988AFC3C1084}" destId="{D8B9B99D-0EEC-48D1-A18E-971F406FF930}" srcOrd="2" destOrd="0" presId="urn:microsoft.com/office/officeart/2005/8/layout/hProcess4"/>
    <dgm:cxn modelId="{D2CE913B-E6D3-4280-A795-EEC21A3E3DE9}" type="presParOf" srcId="{425969A3-FB35-46BF-9396-988AFC3C1084}" destId="{662E1D45-FDA1-4DE9-9C94-7A7E450EC4BA}" srcOrd="3" destOrd="0" presId="urn:microsoft.com/office/officeart/2005/8/layout/hProcess4"/>
    <dgm:cxn modelId="{CD1233A6-31CC-4A2E-9EFA-A6CD807E29A7}" type="presParOf" srcId="{425969A3-FB35-46BF-9396-988AFC3C1084}" destId="{2E511449-55CD-48E2-BEDA-A6DFFA751B9A}" srcOrd="4" destOrd="0" presId="urn:microsoft.com/office/officeart/2005/8/layout/hProcess4"/>
    <dgm:cxn modelId="{5D459571-1EE3-4024-AB94-1B2744492AC0}" type="presParOf" srcId="{5B3C1877-FA3A-42E6-BDFE-D987BE16AFD7}" destId="{80F924AD-CF8F-4255-B3A0-6BBACAAA7A15}" srcOrd="1" destOrd="0" presId="urn:microsoft.com/office/officeart/2005/8/layout/hProcess4"/>
    <dgm:cxn modelId="{14998530-CAFD-4CF6-98C4-08E389A3E6B2}" type="presParOf" srcId="{5B3C1877-FA3A-42E6-BDFE-D987BE16AFD7}" destId="{00246D2A-80E2-4868-B98D-6B877F28CA29}" srcOrd="2" destOrd="0" presId="urn:microsoft.com/office/officeart/2005/8/layout/hProcess4"/>
    <dgm:cxn modelId="{A3CDE670-2313-4FC9-997F-928A027B8DB7}" type="presParOf" srcId="{00246D2A-80E2-4868-B98D-6B877F28CA29}" destId="{16A19C8E-05C1-482B-A3B6-6A76C44E1FB7}" srcOrd="0" destOrd="0" presId="urn:microsoft.com/office/officeart/2005/8/layout/hProcess4"/>
    <dgm:cxn modelId="{0ACB2FCC-9875-4315-9C4B-8CB628F72FEC}" type="presParOf" srcId="{00246D2A-80E2-4868-B98D-6B877F28CA29}" destId="{57BDE216-EA17-4DCF-88C5-AB95696CFC66}" srcOrd="1" destOrd="0" presId="urn:microsoft.com/office/officeart/2005/8/layout/hProcess4"/>
    <dgm:cxn modelId="{B2943FC6-7C8F-4EBB-8E54-8B32FF2FB06B}" type="presParOf" srcId="{00246D2A-80E2-4868-B98D-6B877F28CA29}" destId="{634F5166-740B-46FC-B047-73C0E9679134}" srcOrd="2" destOrd="0" presId="urn:microsoft.com/office/officeart/2005/8/layout/hProcess4"/>
    <dgm:cxn modelId="{18DE3B04-E4D1-4009-8B4B-CE857B374E6A}" type="presParOf" srcId="{00246D2A-80E2-4868-B98D-6B877F28CA29}" destId="{1C0714A6-D0CC-4AC6-83E5-2591D87F3F81}" srcOrd="3" destOrd="0" presId="urn:microsoft.com/office/officeart/2005/8/layout/hProcess4"/>
    <dgm:cxn modelId="{213E6A67-4D66-4FA3-9075-9E8F61FB6D09}" type="presParOf" srcId="{00246D2A-80E2-4868-B98D-6B877F28CA29}" destId="{363DAD7D-7D2A-4062-8BE4-06899B643E36}" srcOrd="4" destOrd="0" presId="urn:microsoft.com/office/officeart/2005/8/layout/hProcess4"/>
    <dgm:cxn modelId="{70866815-4520-4DF8-A426-8A122B88C76D}" type="presParOf" srcId="{5B3C1877-FA3A-42E6-BDFE-D987BE16AFD7}" destId="{02C04688-83B3-4587-93AF-7E176B93A996}" srcOrd="3" destOrd="0" presId="urn:microsoft.com/office/officeart/2005/8/layout/hProcess4"/>
    <dgm:cxn modelId="{36949932-AB48-417C-9C72-DCEA282872A6}" type="presParOf" srcId="{5B3C1877-FA3A-42E6-BDFE-D987BE16AFD7}" destId="{4A52DDFE-E472-4AFB-A9AB-5F8B8C391B3B}" srcOrd="4" destOrd="0" presId="urn:microsoft.com/office/officeart/2005/8/layout/hProcess4"/>
    <dgm:cxn modelId="{5F9AC49B-AB0D-4D95-B1C9-F85593A66770}" type="presParOf" srcId="{4A52DDFE-E472-4AFB-A9AB-5F8B8C391B3B}" destId="{754FB5CC-0019-40DD-A8A1-4491569E035E}" srcOrd="0" destOrd="0" presId="urn:microsoft.com/office/officeart/2005/8/layout/hProcess4"/>
    <dgm:cxn modelId="{B77E48DC-3F87-4675-9F2A-FFB678DBE7FD}" type="presParOf" srcId="{4A52DDFE-E472-4AFB-A9AB-5F8B8C391B3B}" destId="{E17A8F5D-FF23-4B21-BBB6-751ABB06EE2C}" srcOrd="1" destOrd="0" presId="urn:microsoft.com/office/officeart/2005/8/layout/hProcess4"/>
    <dgm:cxn modelId="{CF1F11DC-9FC9-4E97-BC06-09453E9D50A5}" type="presParOf" srcId="{4A52DDFE-E472-4AFB-A9AB-5F8B8C391B3B}" destId="{2304F884-AB77-40AF-B07C-2C09D743E876}" srcOrd="2" destOrd="0" presId="urn:microsoft.com/office/officeart/2005/8/layout/hProcess4"/>
    <dgm:cxn modelId="{8017AE17-8E74-4EDB-A9B6-620E3AD1279B}" type="presParOf" srcId="{4A52DDFE-E472-4AFB-A9AB-5F8B8C391B3B}" destId="{D76D37DD-9330-4544-8803-670E23001941}" srcOrd="3" destOrd="0" presId="urn:microsoft.com/office/officeart/2005/8/layout/hProcess4"/>
    <dgm:cxn modelId="{663939E5-42E3-489D-98C7-CD8B1AA87FF2}" type="presParOf" srcId="{4A52DDFE-E472-4AFB-A9AB-5F8B8C391B3B}" destId="{01A73806-3938-4130-A45D-02DBBD0E4ECE}" srcOrd="4" destOrd="0" presId="urn:microsoft.com/office/officeart/2005/8/layout/hProcess4"/>
    <dgm:cxn modelId="{0DB519E4-4C81-408C-9E27-FF08132F7F0F}" type="presParOf" srcId="{5B3C1877-FA3A-42E6-BDFE-D987BE16AFD7}" destId="{4A0B5552-E30C-4ACA-B702-E73F6CE391E2}" srcOrd="5" destOrd="0" presId="urn:microsoft.com/office/officeart/2005/8/layout/hProcess4"/>
    <dgm:cxn modelId="{AD1B942B-B076-4996-8463-EBC3223428DD}" type="presParOf" srcId="{5B3C1877-FA3A-42E6-BDFE-D987BE16AFD7}" destId="{32237538-AE75-400C-A19C-1BC8F2099A77}" srcOrd="6" destOrd="0" presId="urn:microsoft.com/office/officeart/2005/8/layout/hProcess4"/>
    <dgm:cxn modelId="{E6696ADF-392D-4EA5-B7C1-275394A8C0DF}" type="presParOf" srcId="{32237538-AE75-400C-A19C-1BC8F2099A77}" destId="{000D52D4-27A1-4B2E-ABFC-891D58F225B0}" srcOrd="0" destOrd="0" presId="urn:microsoft.com/office/officeart/2005/8/layout/hProcess4"/>
    <dgm:cxn modelId="{77887BF6-66D1-4D9F-9CFA-DA194795F523}" type="presParOf" srcId="{32237538-AE75-400C-A19C-1BC8F2099A77}" destId="{B06777B1-E1ED-4F83-8E2B-BF5B1D6969BC}" srcOrd="1" destOrd="0" presId="urn:microsoft.com/office/officeart/2005/8/layout/hProcess4"/>
    <dgm:cxn modelId="{785E73F8-42A7-48F7-9612-3D0F0BDA39DD}" type="presParOf" srcId="{32237538-AE75-400C-A19C-1BC8F2099A77}" destId="{40A27892-BA2F-476E-B0F7-210A7780AF08}" srcOrd="2" destOrd="0" presId="urn:microsoft.com/office/officeart/2005/8/layout/hProcess4"/>
    <dgm:cxn modelId="{CBF74BEE-696D-4ABF-B2A4-3DDDEE8466F8}" type="presParOf" srcId="{32237538-AE75-400C-A19C-1BC8F2099A77}" destId="{74667108-C6E0-4991-8B8E-F87072710C77}" srcOrd="3" destOrd="0" presId="urn:microsoft.com/office/officeart/2005/8/layout/hProcess4"/>
    <dgm:cxn modelId="{7860B2F9-4FD1-49B4-A5EC-13AF6492C3CC}" type="presParOf" srcId="{32237538-AE75-400C-A19C-1BC8F2099A77}" destId="{841FE315-682C-42AE-9DF4-FB2496A4018F}" srcOrd="4" destOrd="0" presId="urn:microsoft.com/office/officeart/2005/8/layout/hProcess4"/>
    <dgm:cxn modelId="{50ECE25D-63AB-45EC-AC79-629C524827CB}" type="presParOf" srcId="{5B3C1877-FA3A-42E6-BDFE-D987BE16AFD7}" destId="{5E0701CD-8CF7-4AAA-AA8C-55BCE2F2DE67}" srcOrd="7" destOrd="0" presId="urn:microsoft.com/office/officeart/2005/8/layout/hProcess4"/>
    <dgm:cxn modelId="{EAA92B1E-A28E-4BA2-8F70-69C58E96AF27}" type="presParOf" srcId="{5B3C1877-FA3A-42E6-BDFE-D987BE16AFD7}" destId="{47A8531D-FAF6-4E97-BF08-6BCFEA8A1D60}" srcOrd="8" destOrd="0" presId="urn:microsoft.com/office/officeart/2005/8/layout/hProcess4"/>
    <dgm:cxn modelId="{F0B13EFE-73BB-4621-AE6E-2B333FD9A154}" type="presParOf" srcId="{47A8531D-FAF6-4E97-BF08-6BCFEA8A1D60}" destId="{426AEEA0-C987-4DF4-B529-46491265495A}" srcOrd="0" destOrd="0" presId="urn:microsoft.com/office/officeart/2005/8/layout/hProcess4"/>
    <dgm:cxn modelId="{F31A3D4A-AA8C-459A-9F46-CA121AE4CC5E}" type="presParOf" srcId="{47A8531D-FAF6-4E97-BF08-6BCFEA8A1D60}" destId="{4478B767-CF1D-4047-BAAA-637D3CA75506}" srcOrd="1" destOrd="0" presId="urn:microsoft.com/office/officeart/2005/8/layout/hProcess4"/>
    <dgm:cxn modelId="{6A436463-81A6-4056-A029-A7050190FF62}" type="presParOf" srcId="{47A8531D-FAF6-4E97-BF08-6BCFEA8A1D60}" destId="{C5728702-7E79-4094-B35E-5550A75056C7}" srcOrd="2" destOrd="0" presId="urn:microsoft.com/office/officeart/2005/8/layout/hProcess4"/>
    <dgm:cxn modelId="{7016CA9B-B6F6-4E04-9163-A112C8EBA5C6}" type="presParOf" srcId="{47A8531D-FAF6-4E97-BF08-6BCFEA8A1D60}" destId="{53D2B97A-2AE0-4C8F-B3E9-1C279968E36D}" srcOrd="3" destOrd="0" presId="urn:microsoft.com/office/officeart/2005/8/layout/hProcess4"/>
    <dgm:cxn modelId="{8506F635-A1B5-4AF9-B8FC-DB6D16CDCBFE}" type="presParOf" srcId="{47A8531D-FAF6-4E97-BF08-6BCFEA8A1D60}" destId="{022EFCE9-3B04-4D5C-AD85-D2B1358A57E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3241A-76D5-4A48-9A2F-E62BA0AADE90}">
      <dsp:nvSpPr>
        <dsp:cNvPr id="0" name=""/>
        <dsp:cNvSpPr/>
      </dsp:nvSpPr>
      <dsp:spPr>
        <a:xfrm>
          <a:off x="514466" y="46731"/>
          <a:ext cx="3781254" cy="38254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1042479" y="497838"/>
        <a:ext cx="2180182" cy="2923272"/>
      </dsp:txXfrm>
    </dsp:sp>
    <dsp:sp modelId="{30BD4D49-DF97-4ABA-9A70-EFE5BDD5F348}">
      <dsp:nvSpPr>
        <dsp:cNvPr id="0" name=""/>
        <dsp:cNvSpPr/>
      </dsp:nvSpPr>
      <dsp:spPr>
        <a:xfrm>
          <a:off x="3219883" y="81538"/>
          <a:ext cx="3720771" cy="382548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4275777" y="532645"/>
        <a:ext cx="2145309" cy="2923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F26AD-7D8E-4A31-82B5-3B424ACF103F}">
      <dsp:nvSpPr>
        <dsp:cNvPr id="0" name=""/>
        <dsp:cNvSpPr/>
      </dsp:nvSpPr>
      <dsp:spPr>
        <a:xfrm>
          <a:off x="0" y="0"/>
          <a:ext cx="2760882" cy="4272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Compare workforce</a:t>
          </a:r>
        </a:p>
      </dsp:txBody>
      <dsp:txXfrm>
        <a:off x="213631" y="0"/>
        <a:ext cx="2333621" cy="427261"/>
      </dsp:txXfrm>
    </dsp:sp>
    <dsp:sp modelId="{E7AF7963-2935-4731-9CD6-307E72BFCF14}">
      <dsp:nvSpPr>
        <dsp:cNvPr id="0" name=""/>
        <dsp:cNvSpPr/>
      </dsp:nvSpPr>
      <dsp:spPr>
        <a:xfrm>
          <a:off x="2489537" y="0"/>
          <a:ext cx="2760882" cy="4272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Site selection &amp; suitability</a:t>
          </a:r>
        </a:p>
      </dsp:txBody>
      <dsp:txXfrm>
        <a:off x="2703168" y="0"/>
        <a:ext cx="2333621" cy="427261"/>
      </dsp:txXfrm>
    </dsp:sp>
    <dsp:sp modelId="{3F996BB5-DA4B-4A89-932E-AC0D7EC8A9C3}">
      <dsp:nvSpPr>
        <dsp:cNvPr id="0" name=""/>
        <dsp:cNvSpPr/>
      </dsp:nvSpPr>
      <dsp:spPr>
        <a:xfrm>
          <a:off x="4974331" y="0"/>
          <a:ext cx="2760882" cy="4272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Accessibility</a:t>
          </a:r>
        </a:p>
      </dsp:txBody>
      <dsp:txXfrm>
        <a:off x="5187962" y="0"/>
        <a:ext cx="2333621" cy="427261"/>
      </dsp:txXfrm>
    </dsp:sp>
    <dsp:sp modelId="{84A88686-05ED-46BC-BD0F-EE2F995C2C83}">
      <dsp:nvSpPr>
        <dsp:cNvPr id="0" name=""/>
        <dsp:cNvSpPr/>
      </dsp:nvSpPr>
      <dsp:spPr>
        <a:xfrm>
          <a:off x="7459126" y="0"/>
          <a:ext cx="2760882" cy="4272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Population &amp; environment</a:t>
          </a:r>
        </a:p>
      </dsp:txBody>
      <dsp:txXfrm>
        <a:off x="7672757" y="0"/>
        <a:ext cx="2333621" cy="427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F26AD-7D8E-4A31-82B5-3B424ACF103F}">
      <dsp:nvSpPr>
        <dsp:cNvPr id="0" name=""/>
        <dsp:cNvSpPr/>
      </dsp:nvSpPr>
      <dsp:spPr>
        <a:xfrm>
          <a:off x="0" y="0"/>
          <a:ext cx="2760882" cy="4272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Compare workforce</a:t>
          </a:r>
        </a:p>
      </dsp:txBody>
      <dsp:txXfrm>
        <a:off x="213631" y="0"/>
        <a:ext cx="2333621" cy="427261"/>
      </dsp:txXfrm>
    </dsp:sp>
    <dsp:sp modelId="{E7AF7963-2935-4731-9CD6-307E72BFCF14}">
      <dsp:nvSpPr>
        <dsp:cNvPr id="0" name=""/>
        <dsp:cNvSpPr/>
      </dsp:nvSpPr>
      <dsp:spPr>
        <a:xfrm>
          <a:off x="2489537" y="0"/>
          <a:ext cx="2760882" cy="4272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Site selection &amp; suitability</a:t>
          </a:r>
        </a:p>
      </dsp:txBody>
      <dsp:txXfrm>
        <a:off x="2703168" y="0"/>
        <a:ext cx="2333621" cy="427261"/>
      </dsp:txXfrm>
    </dsp:sp>
    <dsp:sp modelId="{3F996BB5-DA4B-4A89-932E-AC0D7EC8A9C3}">
      <dsp:nvSpPr>
        <dsp:cNvPr id="0" name=""/>
        <dsp:cNvSpPr/>
      </dsp:nvSpPr>
      <dsp:spPr>
        <a:xfrm>
          <a:off x="4974331" y="0"/>
          <a:ext cx="2760882" cy="4272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Accessibility</a:t>
          </a:r>
        </a:p>
      </dsp:txBody>
      <dsp:txXfrm>
        <a:off x="5187962" y="0"/>
        <a:ext cx="2333621" cy="427261"/>
      </dsp:txXfrm>
    </dsp:sp>
    <dsp:sp modelId="{84A88686-05ED-46BC-BD0F-EE2F995C2C83}">
      <dsp:nvSpPr>
        <dsp:cNvPr id="0" name=""/>
        <dsp:cNvSpPr/>
      </dsp:nvSpPr>
      <dsp:spPr>
        <a:xfrm>
          <a:off x="7459126" y="0"/>
          <a:ext cx="2760882" cy="4272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Population &amp; environment</a:t>
          </a:r>
        </a:p>
      </dsp:txBody>
      <dsp:txXfrm>
        <a:off x="7672757" y="0"/>
        <a:ext cx="2333621" cy="4272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288B0-7C59-4ADF-8460-492E009D6076}">
      <dsp:nvSpPr>
        <dsp:cNvPr id="0" name=""/>
        <dsp:cNvSpPr/>
      </dsp:nvSpPr>
      <dsp:spPr>
        <a:xfrm>
          <a:off x="4355" y="1680750"/>
          <a:ext cx="1649083" cy="13601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GEOG 596A</a:t>
          </a:r>
        </a:p>
        <a:p>
          <a:pPr marL="114300" lvl="1" indent="-114300" algn="l" defTabSz="533400">
            <a:lnSpc>
              <a:spcPct val="90000"/>
            </a:lnSpc>
            <a:spcBef>
              <a:spcPct val="0"/>
            </a:spcBef>
            <a:spcAft>
              <a:spcPct val="15000"/>
            </a:spcAft>
            <a:buChar char="•"/>
          </a:pPr>
          <a:r>
            <a:rPr lang="en-GB" sz="1200" kern="1200" dirty="0"/>
            <a:t>Develop Project idea</a:t>
          </a:r>
        </a:p>
        <a:p>
          <a:pPr marL="114300" lvl="1" indent="-114300" algn="l" defTabSz="533400">
            <a:lnSpc>
              <a:spcPct val="90000"/>
            </a:lnSpc>
            <a:spcBef>
              <a:spcPct val="0"/>
            </a:spcBef>
            <a:spcAft>
              <a:spcPct val="15000"/>
            </a:spcAft>
            <a:buChar char="•"/>
          </a:pPr>
          <a:r>
            <a:rPr lang="en-GB" sz="1200" kern="1200" dirty="0"/>
            <a:t>Literature review</a:t>
          </a:r>
        </a:p>
        <a:p>
          <a:pPr marL="114300" lvl="1" indent="-114300" algn="l" defTabSz="533400">
            <a:lnSpc>
              <a:spcPct val="90000"/>
            </a:lnSpc>
            <a:spcBef>
              <a:spcPct val="0"/>
            </a:spcBef>
            <a:spcAft>
              <a:spcPct val="15000"/>
            </a:spcAft>
            <a:buChar char="•"/>
          </a:pPr>
          <a:r>
            <a:rPr lang="en-GB" sz="1200" kern="1200" dirty="0"/>
            <a:t>Methodology</a:t>
          </a:r>
        </a:p>
        <a:p>
          <a:pPr marL="114300" lvl="1" indent="-114300" algn="l" defTabSz="533400">
            <a:lnSpc>
              <a:spcPct val="90000"/>
            </a:lnSpc>
            <a:spcBef>
              <a:spcPct val="0"/>
            </a:spcBef>
            <a:spcAft>
              <a:spcPct val="15000"/>
            </a:spcAft>
            <a:buChar char="•"/>
          </a:pPr>
          <a:r>
            <a:rPr lang="en-GB" sz="1200" kern="1200" dirty="0"/>
            <a:t>Anticipated results</a:t>
          </a:r>
        </a:p>
      </dsp:txBody>
      <dsp:txXfrm>
        <a:off x="35656" y="1712051"/>
        <a:ext cx="1586481" cy="1006086"/>
      </dsp:txXfrm>
    </dsp:sp>
    <dsp:sp modelId="{80F924AD-CF8F-4255-B3A0-6BBACAAA7A15}">
      <dsp:nvSpPr>
        <dsp:cNvPr id="0" name=""/>
        <dsp:cNvSpPr/>
      </dsp:nvSpPr>
      <dsp:spPr>
        <a:xfrm>
          <a:off x="921326" y="1969602"/>
          <a:ext cx="1870475" cy="1870475"/>
        </a:xfrm>
        <a:prstGeom prst="leftCircularArrow">
          <a:avLst>
            <a:gd name="adj1" fmla="val 3430"/>
            <a:gd name="adj2" fmla="val 424818"/>
            <a:gd name="adj3" fmla="val 2200328"/>
            <a:gd name="adj4" fmla="val 9024489"/>
            <a:gd name="adj5" fmla="val 400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62E1D45-FDA1-4DE9-9C94-7A7E450EC4BA}">
      <dsp:nvSpPr>
        <dsp:cNvPr id="0" name=""/>
        <dsp:cNvSpPr/>
      </dsp:nvSpPr>
      <dsp:spPr>
        <a:xfrm>
          <a:off x="370818" y="2749438"/>
          <a:ext cx="1465851" cy="582920"/>
        </a:xfrm>
        <a:prstGeom prst="roundRect">
          <a:avLst>
            <a:gd name="adj" fmla="val 10000"/>
          </a:avLst>
        </a:prstGeom>
        <a:solidFill>
          <a:schemeClr val="accent1">
            <a:hueOff val="0"/>
            <a:satOff val="0"/>
            <a:lumOff val="0"/>
            <a:alphaOff val="0"/>
          </a:schemeClr>
        </a:solidFill>
        <a:ln w="19050" cap="flat" cmpd="sng" algn="ctr">
          <a:solidFill>
            <a:schemeClr val="accent2">
              <a:lumMod val="60000"/>
              <a:lumOff val="4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May –July 2020</a:t>
          </a:r>
        </a:p>
      </dsp:txBody>
      <dsp:txXfrm>
        <a:off x="387891" y="2766511"/>
        <a:ext cx="1431705" cy="548774"/>
      </dsp:txXfrm>
    </dsp:sp>
    <dsp:sp modelId="{57BDE216-EA17-4DCF-88C5-AB95696CFC66}">
      <dsp:nvSpPr>
        <dsp:cNvPr id="0" name=""/>
        <dsp:cNvSpPr/>
      </dsp:nvSpPr>
      <dsp:spPr>
        <a:xfrm>
          <a:off x="2142143" y="1680750"/>
          <a:ext cx="1649083" cy="13601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Identify &amp; refine datasets</a:t>
          </a:r>
        </a:p>
        <a:p>
          <a:pPr marL="114300" lvl="1" indent="-114300" algn="l" defTabSz="533400">
            <a:lnSpc>
              <a:spcPct val="90000"/>
            </a:lnSpc>
            <a:spcBef>
              <a:spcPct val="0"/>
            </a:spcBef>
            <a:spcAft>
              <a:spcPct val="15000"/>
            </a:spcAft>
            <a:buChar char="•"/>
          </a:pPr>
          <a:r>
            <a:rPr lang="en-GB" sz="1200" kern="1200" dirty="0"/>
            <a:t>Perform analysis</a:t>
          </a:r>
        </a:p>
        <a:p>
          <a:pPr marL="114300" lvl="1" indent="-114300" algn="l" defTabSz="533400">
            <a:lnSpc>
              <a:spcPct val="90000"/>
            </a:lnSpc>
            <a:spcBef>
              <a:spcPct val="0"/>
            </a:spcBef>
            <a:spcAft>
              <a:spcPct val="15000"/>
            </a:spcAft>
            <a:buChar char="•"/>
          </a:pPr>
          <a:r>
            <a:rPr lang="en-GB" sz="1200" kern="1200" dirty="0"/>
            <a:t>Record results</a:t>
          </a:r>
        </a:p>
      </dsp:txBody>
      <dsp:txXfrm>
        <a:off x="2173444" y="2003512"/>
        <a:ext cx="1586481" cy="1006086"/>
      </dsp:txXfrm>
    </dsp:sp>
    <dsp:sp modelId="{02C04688-83B3-4587-93AF-7E176B93A996}">
      <dsp:nvSpPr>
        <dsp:cNvPr id="0" name=""/>
        <dsp:cNvSpPr/>
      </dsp:nvSpPr>
      <dsp:spPr>
        <a:xfrm>
          <a:off x="3045371" y="828241"/>
          <a:ext cx="2081191" cy="2081191"/>
        </a:xfrm>
        <a:prstGeom prst="circularArrow">
          <a:avLst>
            <a:gd name="adj1" fmla="val 3082"/>
            <a:gd name="adj2" fmla="val 378678"/>
            <a:gd name="adj3" fmla="val 19445811"/>
            <a:gd name="adj4" fmla="val 12575511"/>
            <a:gd name="adj5" fmla="val 359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0714A6-D0CC-4AC6-83E5-2591D87F3F81}">
      <dsp:nvSpPr>
        <dsp:cNvPr id="0" name=""/>
        <dsp:cNvSpPr/>
      </dsp:nvSpPr>
      <dsp:spPr>
        <a:xfrm>
          <a:off x="2508606" y="1389290"/>
          <a:ext cx="1465851" cy="582920"/>
        </a:xfrm>
        <a:prstGeom prst="roundRect">
          <a:avLst>
            <a:gd name="adj" fmla="val 10000"/>
          </a:avLst>
        </a:prstGeom>
        <a:solidFill>
          <a:schemeClr val="accent1">
            <a:hueOff val="0"/>
            <a:satOff val="0"/>
            <a:lumOff val="0"/>
            <a:alphaOff val="0"/>
          </a:schemeClr>
        </a:solidFill>
        <a:ln w="19050" cap="flat" cmpd="sng" algn="ctr">
          <a:solidFill>
            <a:schemeClr val="accent2">
              <a:lumMod val="60000"/>
              <a:lumOff val="4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November – December 2020</a:t>
          </a:r>
        </a:p>
      </dsp:txBody>
      <dsp:txXfrm>
        <a:off x="2525679" y="1406363"/>
        <a:ext cx="1431705" cy="548774"/>
      </dsp:txXfrm>
    </dsp:sp>
    <dsp:sp modelId="{E17A8F5D-FF23-4B21-BBB6-751ABB06EE2C}">
      <dsp:nvSpPr>
        <dsp:cNvPr id="0" name=""/>
        <dsp:cNvSpPr/>
      </dsp:nvSpPr>
      <dsp:spPr>
        <a:xfrm>
          <a:off x="4279931" y="1680750"/>
          <a:ext cx="1649083" cy="13601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GEOG 596B</a:t>
          </a:r>
        </a:p>
        <a:p>
          <a:pPr marL="114300" lvl="1" indent="-114300" algn="l" defTabSz="533400">
            <a:lnSpc>
              <a:spcPct val="90000"/>
            </a:lnSpc>
            <a:spcBef>
              <a:spcPct val="0"/>
            </a:spcBef>
            <a:spcAft>
              <a:spcPct val="15000"/>
            </a:spcAft>
            <a:buChar char="•"/>
          </a:pPr>
          <a:r>
            <a:rPr lang="en-GB" sz="1200" kern="1200" dirty="0"/>
            <a:t>Discuss findings</a:t>
          </a:r>
        </a:p>
        <a:p>
          <a:pPr marL="114300" lvl="1" indent="-114300" algn="l" defTabSz="533400">
            <a:lnSpc>
              <a:spcPct val="90000"/>
            </a:lnSpc>
            <a:spcBef>
              <a:spcPct val="0"/>
            </a:spcBef>
            <a:spcAft>
              <a:spcPct val="15000"/>
            </a:spcAft>
            <a:buChar char="•"/>
          </a:pPr>
          <a:r>
            <a:rPr lang="en-GB" sz="1200" kern="1200" dirty="0"/>
            <a:t>Create paper</a:t>
          </a:r>
        </a:p>
      </dsp:txBody>
      <dsp:txXfrm>
        <a:off x="4311232" y="1712051"/>
        <a:ext cx="1586481" cy="1006086"/>
      </dsp:txXfrm>
    </dsp:sp>
    <dsp:sp modelId="{4A0B5552-E30C-4ACA-B702-E73F6CE391E2}">
      <dsp:nvSpPr>
        <dsp:cNvPr id="0" name=""/>
        <dsp:cNvSpPr/>
      </dsp:nvSpPr>
      <dsp:spPr>
        <a:xfrm>
          <a:off x="5196901" y="1969602"/>
          <a:ext cx="1870475" cy="1870475"/>
        </a:xfrm>
        <a:prstGeom prst="leftCircularArrow">
          <a:avLst>
            <a:gd name="adj1" fmla="val 3430"/>
            <a:gd name="adj2" fmla="val 424818"/>
            <a:gd name="adj3" fmla="val 2200328"/>
            <a:gd name="adj4" fmla="val 9024489"/>
            <a:gd name="adj5" fmla="val 400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76D37DD-9330-4544-8803-670E23001941}">
      <dsp:nvSpPr>
        <dsp:cNvPr id="0" name=""/>
        <dsp:cNvSpPr/>
      </dsp:nvSpPr>
      <dsp:spPr>
        <a:xfrm>
          <a:off x="4646394" y="2749438"/>
          <a:ext cx="1465851" cy="582920"/>
        </a:xfrm>
        <a:prstGeom prst="roundRect">
          <a:avLst>
            <a:gd name="adj" fmla="val 10000"/>
          </a:avLst>
        </a:prstGeom>
        <a:solidFill>
          <a:schemeClr val="accent1">
            <a:hueOff val="0"/>
            <a:satOff val="0"/>
            <a:lumOff val="0"/>
            <a:alphaOff val="0"/>
          </a:schemeClr>
        </a:solidFill>
        <a:ln w="19050" cap="flat" cmpd="sng" algn="ctr">
          <a:solidFill>
            <a:schemeClr val="accent2">
              <a:lumMod val="60000"/>
              <a:lumOff val="4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January – Early February 2021</a:t>
          </a:r>
        </a:p>
      </dsp:txBody>
      <dsp:txXfrm>
        <a:off x="4663467" y="2766511"/>
        <a:ext cx="1431705" cy="548774"/>
      </dsp:txXfrm>
    </dsp:sp>
    <dsp:sp modelId="{B06777B1-E1ED-4F83-8E2B-BF5B1D6969BC}">
      <dsp:nvSpPr>
        <dsp:cNvPr id="0" name=""/>
        <dsp:cNvSpPr/>
      </dsp:nvSpPr>
      <dsp:spPr>
        <a:xfrm>
          <a:off x="6417719" y="1680750"/>
          <a:ext cx="1649083" cy="13601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Present paper at a conference</a:t>
          </a:r>
        </a:p>
        <a:p>
          <a:pPr marL="114300" lvl="1" indent="-114300" algn="l" defTabSz="533400">
            <a:lnSpc>
              <a:spcPct val="90000"/>
            </a:lnSpc>
            <a:spcBef>
              <a:spcPct val="0"/>
            </a:spcBef>
            <a:spcAft>
              <a:spcPct val="15000"/>
            </a:spcAft>
            <a:buChar char="•"/>
          </a:pPr>
          <a:r>
            <a:rPr lang="en-GB" sz="1200" kern="1200" dirty="0"/>
            <a:t>Incorporate feedback</a:t>
          </a:r>
        </a:p>
      </dsp:txBody>
      <dsp:txXfrm>
        <a:off x="6449020" y="2003512"/>
        <a:ext cx="1586481" cy="1006086"/>
      </dsp:txXfrm>
    </dsp:sp>
    <dsp:sp modelId="{5E0701CD-8CF7-4AAA-AA8C-55BCE2F2DE67}">
      <dsp:nvSpPr>
        <dsp:cNvPr id="0" name=""/>
        <dsp:cNvSpPr/>
      </dsp:nvSpPr>
      <dsp:spPr>
        <a:xfrm>
          <a:off x="7320947" y="828241"/>
          <a:ext cx="2081191" cy="2081191"/>
        </a:xfrm>
        <a:prstGeom prst="circularArrow">
          <a:avLst>
            <a:gd name="adj1" fmla="val 3082"/>
            <a:gd name="adj2" fmla="val 378678"/>
            <a:gd name="adj3" fmla="val 19445811"/>
            <a:gd name="adj4" fmla="val 12575511"/>
            <a:gd name="adj5" fmla="val 359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4667108-C6E0-4991-8B8E-F87072710C77}">
      <dsp:nvSpPr>
        <dsp:cNvPr id="0" name=""/>
        <dsp:cNvSpPr/>
      </dsp:nvSpPr>
      <dsp:spPr>
        <a:xfrm>
          <a:off x="6784181" y="1389290"/>
          <a:ext cx="1465851" cy="582920"/>
        </a:xfrm>
        <a:prstGeom prst="roundRect">
          <a:avLst>
            <a:gd name="adj" fmla="val 10000"/>
          </a:avLst>
        </a:prstGeom>
        <a:solidFill>
          <a:schemeClr val="accent1">
            <a:hueOff val="0"/>
            <a:satOff val="0"/>
            <a:lumOff val="0"/>
            <a:alphaOff val="0"/>
          </a:schemeClr>
        </a:solidFill>
        <a:ln w="19050" cap="flat" cmpd="sng" algn="ctr">
          <a:solidFill>
            <a:schemeClr val="accent2">
              <a:lumMod val="60000"/>
              <a:lumOff val="4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February – Early March 2021</a:t>
          </a:r>
        </a:p>
      </dsp:txBody>
      <dsp:txXfrm>
        <a:off x="6801254" y="1406363"/>
        <a:ext cx="1431705" cy="548774"/>
      </dsp:txXfrm>
    </dsp:sp>
    <dsp:sp modelId="{4478B767-CF1D-4047-BAAA-637D3CA75506}">
      <dsp:nvSpPr>
        <dsp:cNvPr id="0" name=""/>
        <dsp:cNvSpPr/>
      </dsp:nvSpPr>
      <dsp:spPr>
        <a:xfrm>
          <a:off x="8555506" y="1680750"/>
          <a:ext cx="1649083" cy="13601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GB" sz="1200" kern="1200" dirty="0"/>
            <a:t>Submit Capstone Project</a:t>
          </a:r>
        </a:p>
      </dsp:txBody>
      <dsp:txXfrm>
        <a:off x="8586807" y="1712051"/>
        <a:ext cx="1586481" cy="1006086"/>
      </dsp:txXfrm>
    </dsp:sp>
    <dsp:sp modelId="{53D2B97A-2AE0-4C8F-B3E9-1C279968E36D}">
      <dsp:nvSpPr>
        <dsp:cNvPr id="0" name=""/>
        <dsp:cNvSpPr/>
      </dsp:nvSpPr>
      <dsp:spPr>
        <a:xfrm>
          <a:off x="8921969" y="2749438"/>
          <a:ext cx="1465851" cy="582920"/>
        </a:xfrm>
        <a:prstGeom prst="roundRect">
          <a:avLst>
            <a:gd name="adj" fmla="val 10000"/>
          </a:avLst>
        </a:prstGeom>
        <a:solidFill>
          <a:schemeClr val="accent1">
            <a:hueOff val="0"/>
            <a:satOff val="0"/>
            <a:lumOff val="0"/>
            <a:alphaOff val="0"/>
          </a:schemeClr>
        </a:solidFill>
        <a:ln w="19050" cap="flat" cmpd="sng" algn="ctr">
          <a:solidFill>
            <a:schemeClr val="accent2">
              <a:lumMod val="60000"/>
              <a:lumOff val="4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dirty="0"/>
            <a:t>Mid March 2021</a:t>
          </a:r>
        </a:p>
      </dsp:txBody>
      <dsp:txXfrm>
        <a:off x="8939042" y="2766511"/>
        <a:ext cx="1431705" cy="54877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0343C-4092-4C2E-B85A-183D4A690729}" type="datetimeFigureOut">
              <a:rPr lang="en-GB" smtClean="0"/>
              <a:t>16/07/2020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78184-CB2D-4F23-9F20-FD1528B3BA82}" type="slidenum">
              <a:rPr lang="en-GB" smtClean="0"/>
              <a:t>‹#›</a:t>
            </a:fld>
            <a:endParaRPr lang="en-GB"/>
          </a:p>
        </p:txBody>
      </p:sp>
    </p:spTree>
    <p:extLst>
      <p:ext uri="{BB962C8B-B14F-4D97-AF65-F5344CB8AC3E}">
        <p14:creationId xmlns:p14="http://schemas.microsoft.com/office/powerpoint/2010/main" val="318632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4FE2-D3BC-4C87-828C-D4FDD7382A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ED26B8-1B7C-44D7-91E9-10595FB45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EEF398-95D8-46CD-804C-66693500F4FC}"/>
              </a:ext>
            </a:extLst>
          </p:cNvPr>
          <p:cNvSpPr>
            <a:spLocks noGrp="1"/>
          </p:cNvSpPr>
          <p:nvPr>
            <p:ph type="dt" sz="half" idx="10"/>
          </p:nvPr>
        </p:nvSpPr>
        <p:spPr/>
        <p:txBody>
          <a:bodyPr/>
          <a:lstStyle/>
          <a:p>
            <a:fld id="{F8CC7FC1-6228-43C7-8DA2-7707034B15B3}" type="datetime1">
              <a:rPr lang="en-GB" smtClean="0"/>
              <a:t>16/07/2020</a:t>
            </a:fld>
            <a:endParaRPr lang="en-GB"/>
          </a:p>
        </p:txBody>
      </p:sp>
      <p:sp>
        <p:nvSpPr>
          <p:cNvPr id="5" name="Footer Placeholder 4">
            <a:extLst>
              <a:ext uri="{FF2B5EF4-FFF2-40B4-BE49-F238E27FC236}">
                <a16:creationId xmlns:a16="http://schemas.microsoft.com/office/drawing/2014/main" id="{027C0AAE-5C37-4E1A-A964-8B08CB345D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DC6EE6-A37D-447E-BDC8-4962119CA89C}"/>
              </a:ext>
            </a:extLst>
          </p:cNvPr>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179214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C38C-885D-410B-8139-52EC88E07A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CBE9B8-22A6-4689-AC24-8ADC3D3F3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1AB3FE-58BE-4A39-8D8B-AA7105C510E5}"/>
              </a:ext>
            </a:extLst>
          </p:cNvPr>
          <p:cNvSpPr>
            <a:spLocks noGrp="1"/>
          </p:cNvSpPr>
          <p:nvPr>
            <p:ph type="dt" sz="half" idx="10"/>
          </p:nvPr>
        </p:nvSpPr>
        <p:spPr/>
        <p:txBody>
          <a:bodyPr/>
          <a:lstStyle/>
          <a:p>
            <a:fld id="{CF61ED96-4567-4A81-ADEE-37B5E42FEB13}" type="datetime1">
              <a:rPr lang="en-GB" smtClean="0"/>
              <a:t>16/07/2020</a:t>
            </a:fld>
            <a:endParaRPr lang="en-GB"/>
          </a:p>
        </p:txBody>
      </p:sp>
      <p:sp>
        <p:nvSpPr>
          <p:cNvPr id="5" name="Footer Placeholder 4">
            <a:extLst>
              <a:ext uri="{FF2B5EF4-FFF2-40B4-BE49-F238E27FC236}">
                <a16:creationId xmlns:a16="http://schemas.microsoft.com/office/drawing/2014/main" id="{27E3C30F-8D6A-4970-A398-45FDAB5A86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EE84A7-8E29-4022-A9F1-A1C35A4CF13A}"/>
              </a:ext>
            </a:extLst>
          </p:cNvPr>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32515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302FAD-F73E-4640-ADB3-AD2CE55488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F2AB54-85D3-4F4E-8286-BB64E40016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8162E0-5720-4C39-B9BD-701C23E17C9F}"/>
              </a:ext>
            </a:extLst>
          </p:cNvPr>
          <p:cNvSpPr>
            <a:spLocks noGrp="1"/>
          </p:cNvSpPr>
          <p:nvPr>
            <p:ph type="dt" sz="half" idx="10"/>
          </p:nvPr>
        </p:nvSpPr>
        <p:spPr/>
        <p:txBody>
          <a:bodyPr/>
          <a:lstStyle/>
          <a:p>
            <a:fld id="{A11B5C08-3C9F-4C67-B719-EDD149E9964B}" type="datetime1">
              <a:rPr lang="en-GB" smtClean="0"/>
              <a:t>16/07/2020</a:t>
            </a:fld>
            <a:endParaRPr lang="en-GB"/>
          </a:p>
        </p:txBody>
      </p:sp>
      <p:sp>
        <p:nvSpPr>
          <p:cNvPr id="5" name="Footer Placeholder 4">
            <a:extLst>
              <a:ext uri="{FF2B5EF4-FFF2-40B4-BE49-F238E27FC236}">
                <a16:creationId xmlns:a16="http://schemas.microsoft.com/office/drawing/2014/main" id="{5E2E4666-69D5-43B1-8E4D-89C495EB7B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FC3F4F-0F3D-42C4-8B34-49121467A441}"/>
              </a:ext>
            </a:extLst>
          </p:cNvPr>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217689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8B13-77E0-40F3-AA17-10B25EC642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F3EA19-359B-45E7-BC20-3363392A05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A88599-EDC4-41E9-A1F5-444BBCEFDBBA}"/>
              </a:ext>
            </a:extLst>
          </p:cNvPr>
          <p:cNvSpPr>
            <a:spLocks noGrp="1"/>
          </p:cNvSpPr>
          <p:nvPr>
            <p:ph type="dt" sz="half" idx="10"/>
          </p:nvPr>
        </p:nvSpPr>
        <p:spPr/>
        <p:txBody>
          <a:bodyPr/>
          <a:lstStyle/>
          <a:p>
            <a:fld id="{19C2E930-011E-43B1-B22C-3E23A436AC22}" type="datetime1">
              <a:rPr lang="en-GB" smtClean="0"/>
              <a:t>16/07/2020</a:t>
            </a:fld>
            <a:endParaRPr lang="en-GB"/>
          </a:p>
        </p:txBody>
      </p:sp>
      <p:sp>
        <p:nvSpPr>
          <p:cNvPr id="5" name="Footer Placeholder 4">
            <a:extLst>
              <a:ext uri="{FF2B5EF4-FFF2-40B4-BE49-F238E27FC236}">
                <a16:creationId xmlns:a16="http://schemas.microsoft.com/office/drawing/2014/main" id="{F96A98AD-EC5C-412F-86A9-2A2530451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99433B-0C82-4C92-96FF-2E04DA65E5D7}"/>
              </a:ext>
            </a:extLst>
          </p:cNvPr>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21352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7EB7-FCFC-4110-948A-E8C085C531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537B94-76A7-455A-806A-8B764FBCC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33E51D-1FF6-47D4-9967-289B4EA8483E}"/>
              </a:ext>
            </a:extLst>
          </p:cNvPr>
          <p:cNvSpPr>
            <a:spLocks noGrp="1"/>
          </p:cNvSpPr>
          <p:nvPr>
            <p:ph type="dt" sz="half" idx="10"/>
          </p:nvPr>
        </p:nvSpPr>
        <p:spPr/>
        <p:txBody>
          <a:bodyPr/>
          <a:lstStyle/>
          <a:p>
            <a:fld id="{8DCFDB81-7568-4350-990B-9805B5330907}" type="datetime1">
              <a:rPr lang="en-GB" smtClean="0"/>
              <a:t>16/07/2020</a:t>
            </a:fld>
            <a:endParaRPr lang="en-GB"/>
          </a:p>
        </p:txBody>
      </p:sp>
      <p:sp>
        <p:nvSpPr>
          <p:cNvPr id="5" name="Footer Placeholder 4">
            <a:extLst>
              <a:ext uri="{FF2B5EF4-FFF2-40B4-BE49-F238E27FC236}">
                <a16:creationId xmlns:a16="http://schemas.microsoft.com/office/drawing/2014/main" id="{A7DA7A5F-138A-46D4-B675-8DE05D5F31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3011F2-1278-4B5B-8644-743F1AE9FAA1}"/>
              </a:ext>
            </a:extLst>
          </p:cNvPr>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285932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1DCB-0D8A-4EB9-BD0B-66DA5A8F49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93CE81-B2E3-4135-B2B0-0EB1CBDAEA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80BCC7-5C0D-4D1A-AAC2-2F8DC58EEB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63CF45-6CB2-4FB5-9EA6-9153FD8FDB3C}"/>
              </a:ext>
            </a:extLst>
          </p:cNvPr>
          <p:cNvSpPr>
            <a:spLocks noGrp="1"/>
          </p:cNvSpPr>
          <p:nvPr>
            <p:ph type="dt" sz="half" idx="10"/>
          </p:nvPr>
        </p:nvSpPr>
        <p:spPr/>
        <p:txBody>
          <a:bodyPr/>
          <a:lstStyle/>
          <a:p>
            <a:fld id="{B8453778-369B-4673-A152-F91D7998C2D5}" type="datetime1">
              <a:rPr lang="en-GB" smtClean="0"/>
              <a:t>16/07/2020</a:t>
            </a:fld>
            <a:endParaRPr lang="en-GB"/>
          </a:p>
        </p:txBody>
      </p:sp>
      <p:sp>
        <p:nvSpPr>
          <p:cNvPr id="6" name="Footer Placeholder 5">
            <a:extLst>
              <a:ext uri="{FF2B5EF4-FFF2-40B4-BE49-F238E27FC236}">
                <a16:creationId xmlns:a16="http://schemas.microsoft.com/office/drawing/2014/main" id="{C61BE7F3-83D9-4044-BA4C-18FBA4C159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F223E-B80F-4777-8B69-D86EFDD250F7}"/>
              </a:ext>
            </a:extLst>
          </p:cNvPr>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320402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293F-6C30-4CD1-BB81-1DEF16BABF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FC3B00-06EF-49D9-AE3E-9E33E76D5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0E25B-C452-4A3B-8856-81647772D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82E758-3692-4573-9CC1-DD4BD3EE9B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3F6521-50D6-4C91-BFBC-73074600DF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2135E1-9214-4452-9DB1-66BC59049199}"/>
              </a:ext>
            </a:extLst>
          </p:cNvPr>
          <p:cNvSpPr>
            <a:spLocks noGrp="1"/>
          </p:cNvSpPr>
          <p:nvPr>
            <p:ph type="dt" sz="half" idx="10"/>
          </p:nvPr>
        </p:nvSpPr>
        <p:spPr/>
        <p:txBody>
          <a:bodyPr/>
          <a:lstStyle/>
          <a:p>
            <a:fld id="{393CC3F3-6742-4E76-8697-6E80076CE6A0}" type="datetime1">
              <a:rPr lang="en-GB" smtClean="0"/>
              <a:t>16/07/2020</a:t>
            </a:fld>
            <a:endParaRPr lang="en-GB"/>
          </a:p>
        </p:txBody>
      </p:sp>
      <p:sp>
        <p:nvSpPr>
          <p:cNvPr id="8" name="Footer Placeholder 7">
            <a:extLst>
              <a:ext uri="{FF2B5EF4-FFF2-40B4-BE49-F238E27FC236}">
                <a16:creationId xmlns:a16="http://schemas.microsoft.com/office/drawing/2014/main" id="{0B6CFDC7-5456-40B9-8655-2EEC336092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FF4BE0-6D3B-4362-B0BF-0C4B0B9A312E}"/>
              </a:ext>
            </a:extLst>
          </p:cNvPr>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26505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0CED-0C5B-4D6F-BE6F-1DB8BB7106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F4BD18-ED61-438F-A370-2D80CA2CE39A}"/>
              </a:ext>
            </a:extLst>
          </p:cNvPr>
          <p:cNvSpPr>
            <a:spLocks noGrp="1"/>
          </p:cNvSpPr>
          <p:nvPr>
            <p:ph type="dt" sz="half" idx="10"/>
          </p:nvPr>
        </p:nvSpPr>
        <p:spPr/>
        <p:txBody>
          <a:bodyPr/>
          <a:lstStyle/>
          <a:p>
            <a:fld id="{A012E92F-C03A-48B5-AFEC-8F2A954F5924}" type="datetime1">
              <a:rPr lang="en-GB" smtClean="0"/>
              <a:t>16/07/2020</a:t>
            </a:fld>
            <a:endParaRPr lang="en-GB"/>
          </a:p>
        </p:txBody>
      </p:sp>
      <p:sp>
        <p:nvSpPr>
          <p:cNvPr id="4" name="Footer Placeholder 3">
            <a:extLst>
              <a:ext uri="{FF2B5EF4-FFF2-40B4-BE49-F238E27FC236}">
                <a16:creationId xmlns:a16="http://schemas.microsoft.com/office/drawing/2014/main" id="{F9A85D74-89FA-4244-A376-B30EF57A79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C930E4-D294-4380-982F-C37EA0273411}"/>
              </a:ext>
            </a:extLst>
          </p:cNvPr>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289964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C88915-E716-469F-A776-F737545F4508}"/>
              </a:ext>
            </a:extLst>
          </p:cNvPr>
          <p:cNvSpPr>
            <a:spLocks noGrp="1"/>
          </p:cNvSpPr>
          <p:nvPr>
            <p:ph type="dt" sz="half" idx="10"/>
          </p:nvPr>
        </p:nvSpPr>
        <p:spPr/>
        <p:txBody>
          <a:bodyPr/>
          <a:lstStyle/>
          <a:p>
            <a:fld id="{01E65CB2-BB93-410D-8E5C-03E4B95D7B3B}" type="datetime1">
              <a:rPr lang="en-GB" smtClean="0"/>
              <a:t>16/07/2020</a:t>
            </a:fld>
            <a:endParaRPr lang="en-GB"/>
          </a:p>
        </p:txBody>
      </p:sp>
      <p:sp>
        <p:nvSpPr>
          <p:cNvPr id="3" name="Footer Placeholder 2">
            <a:extLst>
              <a:ext uri="{FF2B5EF4-FFF2-40B4-BE49-F238E27FC236}">
                <a16:creationId xmlns:a16="http://schemas.microsoft.com/office/drawing/2014/main" id="{C2B69DAA-FE4A-4CD9-851B-56ACA5F0F8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F3CA81-0BFE-4C2A-B5C8-26B245228A45}"/>
              </a:ext>
            </a:extLst>
          </p:cNvPr>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178998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6313-8B83-4209-879C-50E84D7F01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D7D2F8-0860-4DDA-A46E-05FF1414F7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844D13-2C5C-414C-A441-EC1935395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E3C5D-040B-4FDD-A3A9-4DE79738E0BF}"/>
              </a:ext>
            </a:extLst>
          </p:cNvPr>
          <p:cNvSpPr>
            <a:spLocks noGrp="1"/>
          </p:cNvSpPr>
          <p:nvPr>
            <p:ph type="dt" sz="half" idx="10"/>
          </p:nvPr>
        </p:nvSpPr>
        <p:spPr/>
        <p:txBody>
          <a:bodyPr/>
          <a:lstStyle/>
          <a:p>
            <a:fld id="{EC9C6CCB-D27B-40C4-BF96-EDA9AE4D8E1F}" type="datetime1">
              <a:rPr lang="en-GB" smtClean="0"/>
              <a:t>16/07/2020</a:t>
            </a:fld>
            <a:endParaRPr lang="en-GB"/>
          </a:p>
        </p:txBody>
      </p:sp>
      <p:sp>
        <p:nvSpPr>
          <p:cNvPr id="6" name="Footer Placeholder 5">
            <a:extLst>
              <a:ext uri="{FF2B5EF4-FFF2-40B4-BE49-F238E27FC236}">
                <a16:creationId xmlns:a16="http://schemas.microsoft.com/office/drawing/2014/main" id="{E3A6BC6C-4984-4C0D-85F9-834F127266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B5B786-B650-4324-9B15-304B16C60CA2}"/>
              </a:ext>
            </a:extLst>
          </p:cNvPr>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86141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14B2-5BCC-41AA-A9CD-ED8A5CD6FC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796B84-F92B-4B6C-8B62-D99F37383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79092A-1A9B-4A24-BD0F-F38EE337F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ADE5E0-E1C3-4D66-A8D8-B5D3E9803630}"/>
              </a:ext>
            </a:extLst>
          </p:cNvPr>
          <p:cNvSpPr>
            <a:spLocks noGrp="1"/>
          </p:cNvSpPr>
          <p:nvPr>
            <p:ph type="dt" sz="half" idx="10"/>
          </p:nvPr>
        </p:nvSpPr>
        <p:spPr/>
        <p:txBody>
          <a:bodyPr/>
          <a:lstStyle/>
          <a:p>
            <a:fld id="{2EBB7029-1CFD-4467-92F6-4F29D9F20806}" type="datetime1">
              <a:rPr lang="en-GB" smtClean="0"/>
              <a:t>16/07/2020</a:t>
            </a:fld>
            <a:endParaRPr lang="en-GB"/>
          </a:p>
        </p:txBody>
      </p:sp>
      <p:sp>
        <p:nvSpPr>
          <p:cNvPr id="6" name="Footer Placeholder 5">
            <a:extLst>
              <a:ext uri="{FF2B5EF4-FFF2-40B4-BE49-F238E27FC236}">
                <a16:creationId xmlns:a16="http://schemas.microsoft.com/office/drawing/2014/main" id="{E3F6A4A0-2FA3-4FEA-8A13-889A1C0F49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222385-E567-411A-A0E0-8B0C33305549}"/>
              </a:ext>
            </a:extLst>
          </p:cNvPr>
          <p:cNvSpPr>
            <a:spLocks noGrp="1"/>
          </p:cNvSpPr>
          <p:nvPr>
            <p:ph type="sldNum" sz="quarter" idx="12"/>
          </p:nvPr>
        </p:nvSpPr>
        <p:spPr/>
        <p:txBody>
          <a:bodyPr/>
          <a:lstStyle/>
          <a:p>
            <a:fld id="{7B5101D9-94DC-4C18-87C2-E8AEA83A31F5}" type="slidenum">
              <a:rPr lang="en-GB" smtClean="0"/>
              <a:t>‹#›</a:t>
            </a:fld>
            <a:endParaRPr lang="en-GB"/>
          </a:p>
        </p:txBody>
      </p:sp>
    </p:spTree>
    <p:extLst>
      <p:ext uri="{BB962C8B-B14F-4D97-AF65-F5344CB8AC3E}">
        <p14:creationId xmlns:p14="http://schemas.microsoft.com/office/powerpoint/2010/main" val="247802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76491-81FE-40BA-9226-194656CA2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F534C7-9FEB-461C-8AEB-01631E1F3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E9EDFE-389E-4057-83C0-E92165AB34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A784D-BF55-4DEC-BD17-E6262CC125B3}" type="datetime1">
              <a:rPr lang="en-GB" smtClean="0"/>
              <a:t>16/07/2020</a:t>
            </a:fld>
            <a:endParaRPr lang="en-GB"/>
          </a:p>
        </p:txBody>
      </p:sp>
      <p:sp>
        <p:nvSpPr>
          <p:cNvPr id="5" name="Footer Placeholder 4">
            <a:extLst>
              <a:ext uri="{FF2B5EF4-FFF2-40B4-BE49-F238E27FC236}">
                <a16:creationId xmlns:a16="http://schemas.microsoft.com/office/drawing/2014/main" id="{6910A2F5-3A49-437A-A89D-08AC4BE1ED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DE6250-013A-4EE7-A721-B6DD8DEA0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101D9-94DC-4C18-87C2-E8AEA83A31F5}" type="slidenum">
              <a:rPr lang="en-GB" smtClean="0"/>
              <a:t>‹#›</a:t>
            </a:fld>
            <a:endParaRPr lang="en-GB"/>
          </a:p>
        </p:txBody>
      </p:sp>
    </p:spTree>
    <p:extLst>
      <p:ext uri="{BB962C8B-B14F-4D97-AF65-F5344CB8AC3E}">
        <p14:creationId xmlns:p14="http://schemas.microsoft.com/office/powerpoint/2010/main" val="412472472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illustrations/coronavirus-line-art-virus-5019475/" TargetMode="External"/><Relationship Id="rId2" Type="http://schemas.openxmlformats.org/officeDocument/2006/relationships/hyperlink" Target="https://www.airbnb.co.uk/" TargetMode="External"/><Relationship Id="rId1" Type="http://schemas.openxmlformats.org/officeDocument/2006/relationships/slideLayout" Target="../slideLayouts/slideLayout2.xml"/><Relationship Id="rId4" Type="http://schemas.openxmlformats.org/officeDocument/2006/relationships/hyperlink" Target="https://www.ncsha.org/resource/white-house-opportunity-and-revitalization-council-report-to-the-presiden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uberrealestate.com/" TargetMode="External"/><Relationship Id="rId2" Type="http://schemas.openxmlformats.org/officeDocument/2006/relationships/hyperlink" Target="https://www.irs.gov/newsroom/opportunity-zones-frequently-asked-questio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svg"/><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31.pn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3.png"/><Relationship Id="rId7" Type="http://schemas.openxmlformats.org/officeDocument/2006/relationships/image" Target="../media/image25.png"/><Relationship Id="rId12" Type="http://schemas.openxmlformats.org/officeDocument/2006/relationships/image" Target="../media/image40.sv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6D96C-3CA1-4591-A15F-06C6BDAF6A16}"/>
              </a:ext>
            </a:extLst>
          </p:cNvPr>
          <p:cNvSpPr>
            <a:spLocks noGrp="1"/>
          </p:cNvSpPr>
          <p:nvPr>
            <p:ph type="title"/>
          </p:nvPr>
        </p:nvSpPr>
        <p:spPr>
          <a:xfrm>
            <a:off x="838200" y="1403797"/>
            <a:ext cx="3494362" cy="4490696"/>
          </a:xfrm>
        </p:spPr>
        <p:txBody>
          <a:bodyPr>
            <a:normAutofit/>
          </a:bodyPr>
          <a:lstStyle/>
          <a:p>
            <a:r>
              <a:rPr lang="en-US" sz="3600" dirty="0">
                <a:solidFill>
                  <a:schemeClr val="accent2">
                    <a:lumMod val="60000"/>
                    <a:lumOff val="40000"/>
                  </a:schemeClr>
                </a:solidFill>
              </a:rPr>
              <a:t>Corporate accommodation opportunities using location intelligence and GIS</a:t>
            </a:r>
            <a:endParaRPr lang="en-GB" sz="3400" dirty="0">
              <a:solidFill>
                <a:schemeClr val="accent1"/>
              </a:solidFill>
            </a:endParaRPr>
          </a:p>
        </p:txBody>
      </p:sp>
      <p:cxnSp>
        <p:nvCxnSpPr>
          <p:cNvPr id="16"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313B957E-B9F7-4E01-93F6-D83095EA4472}"/>
              </a:ext>
            </a:extLst>
          </p:cNvPr>
          <p:cNvSpPr>
            <a:spLocks noGrp="1"/>
          </p:cNvSpPr>
          <p:nvPr>
            <p:ph sz="half" idx="1"/>
          </p:nvPr>
        </p:nvSpPr>
        <p:spPr>
          <a:xfrm>
            <a:off x="4976029" y="963507"/>
            <a:ext cx="6769485" cy="2304627"/>
          </a:xfrm>
        </p:spPr>
        <p:txBody>
          <a:bodyPr anchor="b">
            <a:normAutofit/>
          </a:bodyPr>
          <a:lstStyle/>
          <a:p>
            <a:pPr marL="0" indent="0">
              <a:buNone/>
            </a:pPr>
            <a:r>
              <a:rPr lang="en-US" sz="2400" dirty="0">
                <a:solidFill>
                  <a:schemeClr val="accent2">
                    <a:lumMod val="60000"/>
                    <a:lumOff val="40000"/>
                  </a:schemeClr>
                </a:solidFill>
              </a:rPr>
              <a:t>Property investments in San Antonio </a:t>
            </a:r>
            <a:br>
              <a:rPr lang="en-US" sz="2400" dirty="0">
                <a:solidFill>
                  <a:schemeClr val="accent2">
                    <a:lumMod val="60000"/>
                    <a:lumOff val="40000"/>
                  </a:schemeClr>
                </a:solidFill>
              </a:rPr>
            </a:br>
            <a:r>
              <a:rPr lang="en-US" sz="2400" dirty="0">
                <a:solidFill>
                  <a:schemeClr val="accent2">
                    <a:lumMod val="60000"/>
                    <a:lumOff val="40000"/>
                  </a:schemeClr>
                </a:solidFill>
              </a:rPr>
              <a:t>Qualified Opportunity Zones (QOZ)</a:t>
            </a:r>
            <a:endParaRPr lang="en-GB" sz="2400" dirty="0">
              <a:solidFill>
                <a:schemeClr val="accent2">
                  <a:lumMod val="60000"/>
                  <a:lumOff val="40000"/>
                </a:schemeClr>
              </a:solidFill>
            </a:endParaRPr>
          </a:p>
        </p:txBody>
      </p:sp>
      <p:sp>
        <p:nvSpPr>
          <p:cNvPr id="4" name="Content Placeholder 3">
            <a:extLst>
              <a:ext uri="{FF2B5EF4-FFF2-40B4-BE49-F238E27FC236}">
                <a16:creationId xmlns:a16="http://schemas.microsoft.com/office/drawing/2014/main" id="{094941E6-9C39-40B0-A0A6-179BE6DA368E}"/>
              </a:ext>
            </a:extLst>
          </p:cNvPr>
          <p:cNvSpPr>
            <a:spLocks noGrp="1"/>
          </p:cNvSpPr>
          <p:nvPr>
            <p:ph sz="half" idx="2"/>
          </p:nvPr>
        </p:nvSpPr>
        <p:spPr>
          <a:xfrm>
            <a:off x="4976029" y="3589866"/>
            <a:ext cx="6377769" cy="2304628"/>
          </a:xfrm>
        </p:spPr>
        <p:txBody>
          <a:bodyPr>
            <a:normAutofit/>
          </a:bodyPr>
          <a:lstStyle/>
          <a:p>
            <a:pPr marL="0" indent="0">
              <a:buNone/>
            </a:pPr>
            <a:r>
              <a:rPr lang="en-GB" sz="2000" dirty="0"/>
              <a:t>By Gloria Ciccolini</a:t>
            </a:r>
          </a:p>
          <a:p>
            <a:pPr marL="0" indent="0">
              <a:buNone/>
            </a:pPr>
            <a:r>
              <a:rPr lang="en-GB" sz="2000" dirty="0"/>
              <a:t>Penn State University - GEOG 596A  - Advisor: Daniel Steiner</a:t>
            </a:r>
          </a:p>
          <a:p>
            <a:pPr marL="0" indent="0">
              <a:buNone/>
            </a:pPr>
            <a:r>
              <a:rPr lang="en-GB" sz="2000" dirty="0"/>
              <a:t>Email: guc156@psu.edu</a:t>
            </a:r>
          </a:p>
        </p:txBody>
      </p:sp>
      <p:sp>
        <p:nvSpPr>
          <p:cNvPr id="5" name="Slide Number Placeholder 4">
            <a:extLst>
              <a:ext uri="{FF2B5EF4-FFF2-40B4-BE49-F238E27FC236}">
                <a16:creationId xmlns:a16="http://schemas.microsoft.com/office/drawing/2014/main" id="{65720021-D4D3-4E50-8ED1-3A3DF93D38BE}"/>
              </a:ext>
            </a:extLst>
          </p:cNvPr>
          <p:cNvSpPr>
            <a:spLocks noGrp="1"/>
          </p:cNvSpPr>
          <p:nvPr>
            <p:ph type="sldNum" sz="quarter" idx="12"/>
          </p:nvPr>
        </p:nvSpPr>
        <p:spPr/>
        <p:txBody>
          <a:bodyPr/>
          <a:lstStyle/>
          <a:p>
            <a:fld id="{7B5101D9-94DC-4C18-87C2-E8AEA83A31F5}" type="slidenum">
              <a:rPr lang="en-GB" smtClean="0"/>
              <a:t>1</a:t>
            </a:fld>
            <a:endParaRPr lang="en-GB"/>
          </a:p>
        </p:txBody>
      </p:sp>
    </p:spTree>
    <p:extLst>
      <p:ext uri="{BB962C8B-B14F-4D97-AF65-F5344CB8AC3E}">
        <p14:creationId xmlns:p14="http://schemas.microsoft.com/office/powerpoint/2010/main" val="252924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6A7F-C881-4E56-B401-1364514D56D5}"/>
              </a:ext>
            </a:extLst>
          </p:cNvPr>
          <p:cNvSpPr>
            <a:spLocks noGrp="1"/>
          </p:cNvSpPr>
          <p:nvPr>
            <p:ph type="title"/>
          </p:nvPr>
        </p:nvSpPr>
        <p:spPr/>
        <p:txBody>
          <a:bodyPr/>
          <a:lstStyle/>
          <a:p>
            <a:r>
              <a:rPr lang="en-GB"/>
              <a:t>Geographic Scope: San Antonio (cont)</a:t>
            </a:r>
            <a:endParaRPr lang="en-GB" dirty="0"/>
          </a:p>
        </p:txBody>
      </p:sp>
      <p:sp>
        <p:nvSpPr>
          <p:cNvPr id="4" name="Slide Number Placeholder 3">
            <a:extLst>
              <a:ext uri="{FF2B5EF4-FFF2-40B4-BE49-F238E27FC236}">
                <a16:creationId xmlns:a16="http://schemas.microsoft.com/office/drawing/2014/main" id="{F0326C9D-BC21-4679-8BFC-9F877D518ED2}"/>
              </a:ext>
            </a:extLst>
          </p:cNvPr>
          <p:cNvSpPr>
            <a:spLocks noGrp="1"/>
          </p:cNvSpPr>
          <p:nvPr>
            <p:ph type="sldNum" sz="quarter" idx="12"/>
          </p:nvPr>
        </p:nvSpPr>
        <p:spPr/>
        <p:txBody>
          <a:bodyPr/>
          <a:lstStyle/>
          <a:p>
            <a:fld id="{7B5101D9-94DC-4C18-87C2-E8AEA83A31F5}" type="slidenum">
              <a:rPr lang="en-GB" smtClean="0"/>
              <a:t>10</a:t>
            </a:fld>
            <a:endParaRPr lang="en-GB"/>
          </a:p>
        </p:txBody>
      </p:sp>
      <p:sp>
        <p:nvSpPr>
          <p:cNvPr id="7" name="TextBox 6">
            <a:extLst>
              <a:ext uri="{FF2B5EF4-FFF2-40B4-BE49-F238E27FC236}">
                <a16:creationId xmlns:a16="http://schemas.microsoft.com/office/drawing/2014/main" id="{4D5FF0A4-A5EB-4302-920C-01B6C8EC726C}"/>
              </a:ext>
            </a:extLst>
          </p:cNvPr>
          <p:cNvSpPr txBox="1"/>
          <p:nvPr/>
        </p:nvSpPr>
        <p:spPr>
          <a:xfrm>
            <a:off x="2987410" y="6176963"/>
            <a:ext cx="6415617" cy="230832"/>
          </a:xfrm>
          <a:prstGeom prst="rect">
            <a:avLst/>
          </a:prstGeom>
          <a:noFill/>
        </p:spPr>
        <p:txBody>
          <a:bodyPr wrap="square" rtlCol="0">
            <a:spAutoFit/>
          </a:bodyPr>
          <a:lstStyle/>
          <a:p>
            <a:r>
              <a:rPr lang="en-GB" sz="900" dirty="0"/>
              <a:t>Figure 2: San Antonio Qualifying Opportunity Zones in yellow (ArcGIS, 2020) </a:t>
            </a:r>
            <a:endParaRPr lang="en-GB" sz="900" dirty="0">
              <a:solidFill>
                <a:srgbClr val="FF0000"/>
              </a:solidFill>
            </a:endParaRPr>
          </a:p>
        </p:txBody>
      </p:sp>
      <p:pic>
        <p:nvPicPr>
          <p:cNvPr id="18" name="Content Placeholder 17" descr="A picture containing text, map&#10;&#10;Description automatically generated">
            <a:extLst>
              <a:ext uri="{FF2B5EF4-FFF2-40B4-BE49-F238E27FC236}">
                <a16:creationId xmlns:a16="http://schemas.microsoft.com/office/drawing/2014/main" id="{0875CA31-A219-42E1-8963-B1EF20A615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410" y="1365250"/>
            <a:ext cx="6415617" cy="4811713"/>
          </a:xfrm>
        </p:spPr>
      </p:pic>
      <p:pic>
        <p:nvPicPr>
          <p:cNvPr id="3" name="Picture 2">
            <a:extLst>
              <a:ext uri="{FF2B5EF4-FFF2-40B4-BE49-F238E27FC236}">
                <a16:creationId xmlns:a16="http://schemas.microsoft.com/office/drawing/2014/main" id="{ECEAE00E-56CE-465F-BAB5-71E5C80DC9F7}"/>
              </a:ext>
            </a:extLst>
          </p:cNvPr>
          <p:cNvPicPr>
            <a:picLocks noChangeAspect="1"/>
          </p:cNvPicPr>
          <p:nvPr/>
        </p:nvPicPr>
        <p:blipFill>
          <a:blip r:embed="rId3"/>
          <a:stretch>
            <a:fillRect/>
          </a:stretch>
        </p:blipFill>
        <p:spPr>
          <a:xfrm>
            <a:off x="8235287" y="4334639"/>
            <a:ext cx="1660392" cy="1122652"/>
          </a:xfrm>
          <a:prstGeom prst="rect">
            <a:avLst/>
          </a:prstGeom>
        </p:spPr>
      </p:pic>
    </p:spTree>
    <p:extLst>
      <p:ext uri="{BB962C8B-B14F-4D97-AF65-F5344CB8AC3E}">
        <p14:creationId xmlns:p14="http://schemas.microsoft.com/office/powerpoint/2010/main" val="363449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7034-C1F8-4AF2-A50E-4B1F6C7B1584}"/>
              </a:ext>
            </a:extLst>
          </p:cNvPr>
          <p:cNvSpPr>
            <a:spLocks noGrp="1"/>
          </p:cNvSpPr>
          <p:nvPr>
            <p:ph type="title"/>
          </p:nvPr>
        </p:nvSpPr>
        <p:spPr/>
        <p:txBody>
          <a:bodyPr>
            <a:normAutofit/>
          </a:bodyPr>
          <a:lstStyle/>
          <a:p>
            <a:r>
              <a:rPr lang="en-GB" sz="4400" dirty="0"/>
              <a:t>Objectives</a:t>
            </a:r>
          </a:p>
        </p:txBody>
      </p:sp>
      <p:sp>
        <p:nvSpPr>
          <p:cNvPr id="11" name="Content Placeholder 10">
            <a:extLst>
              <a:ext uri="{FF2B5EF4-FFF2-40B4-BE49-F238E27FC236}">
                <a16:creationId xmlns:a16="http://schemas.microsoft.com/office/drawing/2014/main" id="{881BEAA9-9C6C-4EDF-8A12-237105FF325C}"/>
              </a:ext>
            </a:extLst>
          </p:cNvPr>
          <p:cNvSpPr>
            <a:spLocks noGrp="1"/>
          </p:cNvSpPr>
          <p:nvPr>
            <p:ph idx="1"/>
          </p:nvPr>
        </p:nvSpPr>
        <p:spPr>
          <a:xfrm>
            <a:off x="838200" y="2176529"/>
            <a:ext cx="10515600" cy="4000433"/>
          </a:xfrm>
        </p:spPr>
        <p:txBody>
          <a:bodyPr>
            <a:normAutofit/>
          </a:bodyPr>
          <a:lstStyle/>
          <a:p>
            <a:pPr marL="514350" indent="-514350">
              <a:buFont typeface="+mj-lt"/>
              <a:buAutoNum type="arabicPeriod"/>
            </a:pPr>
            <a:r>
              <a:rPr lang="en-US" dirty="0"/>
              <a:t>Identify industry clusters (companies) within and outside San Antonio for potential corporate clients;</a:t>
            </a:r>
          </a:p>
          <a:p>
            <a:pPr marL="514350" indent="-514350">
              <a:buFont typeface="+mj-lt"/>
              <a:buAutoNum type="arabicPeriod"/>
            </a:pPr>
            <a:endParaRPr lang="en-US" dirty="0"/>
          </a:p>
          <a:p>
            <a:pPr marL="514350" indent="-514350">
              <a:buFont typeface="+mj-lt"/>
              <a:buAutoNum type="arabicPeriod"/>
            </a:pPr>
            <a:r>
              <a:rPr lang="en-US" dirty="0"/>
              <a:t>Evaluate potential real estate investments for a UK SME in optimal opportunity zones using location data;</a:t>
            </a:r>
          </a:p>
          <a:p>
            <a:pPr marL="514350" indent="-514350">
              <a:buFont typeface="+mj-lt"/>
              <a:buAutoNum type="arabicPeriod"/>
            </a:pPr>
            <a:endParaRPr lang="en-US" dirty="0"/>
          </a:p>
          <a:p>
            <a:pPr marL="514350" indent="-514350">
              <a:buFont typeface="+mj-lt"/>
              <a:buAutoNum type="arabicPeriod"/>
            </a:pPr>
            <a:r>
              <a:rPr lang="en-US" dirty="0"/>
              <a:t>Examine local QOZ market segmentation using ESRI Business Analyst Online (BAO).</a:t>
            </a:r>
            <a:endParaRPr lang="en-GB" dirty="0"/>
          </a:p>
          <a:p>
            <a:endParaRPr lang="en-GB" dirty="0"/>
          </a:p>
        </p:txBody>
      </p:sp>
      <p:sp>
        <p:nvSpPr>
          <p:cNvPr id="3" name="Slide Number Placeholder 2">
            <a:extLst>
              <a:ext uri="{FF2B5EF4-FFF2-40B4-BE49-F238E27FC236}">
                <a16:creationId xmlns:a16="http://schemas.microsoft.com/office/drawing/2014/main" id="{DDEABB0D-DD91-473A-A5B9-2A23C154B26D}"/>
              </a:ext>
            </a:extLst>
          </p:cNvPr>
          <p:cNvSpPr>
            <a:spLocks noGrp="1"/>
          </p:cNvSpPr>
          <p:nvPr>
            <p:ph type="sldNum" sz="quarter" idx="12"/>
          </p:nvPr>
        </p:nvSpPr>
        <p:spPr/>
        <p:txBody>
          <a:bodyPr/>
          <a:lstStyle/>
          <a:p>
            <a:fld id="{7B5101D9-94DC-4C18-87C2-E8AEA83A31F5}" type="slidenum">
              <a:rPr lang="en-GB" smtClean="0"/>
              <a:t>11</a:t>
            </a:fld>
            <a:endParaRPr lang="en-GB"/>
          </a:p>
        </p:txBody>
      </p:sp>
    </p:spTree>
    <p:extLst>
      <p:ext uri="{BB962C8B-B14F-4D97-AF65-F5344CB8AC3E}">
        <p14:creationId xmlns:p14="http://schemas.microsoft.com/office/powerpoint/2010/main" val="400297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2F564-FDFB-4B0E-AAFF-7FEA5DA3FB54}"/>
              </a:ext>
            </a:extLst>
          </p:cNvPr>
          <p:cNvSpPr>
            <a:spLocks noGrp="1"/>
          </p:cNvSpPr>
          <p:nvPr>
            <p:ph type="title"/>
          </p:nvPr>
        </p:nvSpPr>
        <p:spPr/>
        <p:txBody>
          <a:bodyPr/>
          <a:lstStyle/>
          <a:p>
            <a:r>
              <a:rPr lang="en-GB" dirty="0"/>
              <a:t>Methodology - Analysis</a:t>
            </a:r>
          </a:p>
        </p:txBody>
      </p:sp>
      <p:sp>
        <p:nvSpPr>
          <p:cNvPr id="3" name="Content Placeholder 2">
            <a:extLst>
              <a:ext uri="{FF2B5EF4-FFF2-40B4-BE49-F238E27FC236}">
                <a16:creationId xmlns:a16="http://schemas.microsoft.com/office/drawing/2014/main" id="{8F4019C2-682D-4604-BEDE-65FCF3CCAD27}"/>
              </a:ext>
            </a:extLst>
          </p:cNvPr>
          <p:cNvSpPr>
            <a:spLocks noGrp="1"/>
          </p:cNvSpPr>
          <p:nvPr>
            <p:ph idx="1"/>
          </p:nvPr>
        </p:nvSpPr>
        <p:spPr/>
        <p:txBody>
          <a:bodyPr vert="horz" lIns="91440" tIns="45720" rIns="91440" bIns="45720" rtlCol="0" anchor="t">
            <a:normAutofit/>
          </a:bodyPr>
          <a:lstStyle/>
          <a:p>
            <a:endParaRPr lang="en-GB" dirty="0"/>
          </a:p>
          <a:p>
            <a:r>
              <a:rPr lang="en-US" dirty="0"/>
              <a:t>Compare TX sector workforce portion to US workforce portion in the same sector using Location Quotient Analysis from Q4 2010 Texas Workforce Commission data (Office of the Governor, n.d.)</a:t>
            </a:r>
            <a:endParaRPr lang="en-GB" dirty="0"/>
          </a:p>
          <a:p>
            <a:endParaRPr lang="en-GB" dirty="0"/>
          </a:p>
          <a:p>
            <a:r>
              <a:rPr lang="en-GB" dirty="0"/>
              <a:t>Site selection &amp; suitability analysis: to </a:t>
            </a:r>
            <a:r>
              <a:rPr lang="en-US" dirty="0"/>
              <a:t>identify property investment opportunities in the Qualified Opportunity Zones (QOZs) and determine property stock</a:t>
            </a:r>
            <a:endParaRPr lang="en-GB" dirty="0"/>
          </a:p>
          <a:p>
            <a:endParaRPr lang="en-GB" dirty="0"/>
          </a:p>
        </p:txBody>
      </p:sp>
      <p:sp>
        <p:nvSpPr>
          <p:cNvPr id="4" name="Slide Number Placeholder 3">
            <a:extLst>
              <a:ext uri="{FF2B5EF4-FFF2-40B4-BE49-F238E27FC236}">
                <a16:creationId xmlns:a16="http://schemas.microsoft.com/office/drawing/2014/main" id="{D472A039-CD52-4BE7-8863-5D3C46D81725}"/>
              </a:ext>
            </a:extLst>
          </p:cNvPr>
          <p:cNvSpPr>
            <a:spLocks noGrp="1"/>
          </p:cNvSpPr>
          <p:nvPr>
            <p:ph type="sldNum" sz="quarter" idx="12"/>
          </p:nvPr>
        </p:nvSpPr>
        <p:spPr/>
        <p:txBody>
          <a:bodyPr/>
          <a:lstStyle/>
          <a:p>
            <a:fld id="{7B5101D9-94DC-4C18-87C2-E8AEA83A31F5}" type="slidenum">
              <a:rPr lang="en-GB" smtClean="0"/>
              <a:t>12</a:t>
            </a:fld>
            <a:endParaRPr lang="en-GB"/>
          </a:p>
        </p:txBody>
      </p:sp>
      <p:graphicFrame>
        <p:nvGraphicFramePr>
          <p:cNvPr id="6" name="Diagram 5">
            <a:extLst>
              <a:ext uri="{FF2B5EF4-FFF2-40B4-BE49-F238E27FC236}">
                <a16:creationId xmlns:a16="http://schemas.microsoft.com/office/drawing/2014/main" id="{1E3AABA9-C852-4C3F-8DBB-2BF7EC380D6E}"/>
              </a:ext>
            </a:extLst>
          </p:cNvPr>
          <p:cNvGraphicFramePr/>
          <p:nvPr>
            <p:extLst>
              <p:ext uri="{D42A27DB-BD31-4B8C-83A1-F6EECF244321}">
                <p14:modId xmlns:p14="http://schemas.microsoft.com/office/powerpoint/2010/main" val="1021780616"/>
              </p:ext>
            </p:extLst>
          </p:nvPr>
        </p:nvGraphicFramePr>
        <p:xfrm>
          <a:off x="838200" y="1646238"/>
          <a:ext cx="10224752" cy="427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13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5509-10D4-41DF-A69F-46DD39CD4D33}"/>
              </a:ext>
            </a:extLst>
          </p:cNvPr>
          <p:cNvSpPr>
            <a:spLocks noGrp="1"/>
          </p:cNvSpPr>
          <p:nvPr>
            <p:ph type="title"/>
          </p:nvPr>
        </p:nvSpPr>
        <p:spPr/>
        <p:txBody>
          <a:bodyPr/>
          <a:lstStyle/>
          <a:p>
            <a:r>
              <a:rPr lang="en-GB" dirty="0"/>
              <a:t>Methodology – Analysis (cont.)</a:t>
            </a:r>
          </a:p>
        </p:txBody>
      </p:sp>
      <p:sp>
        <p:nvSpPr>
          <p:cNvPr id="3" name="Content Placeholder 2">
            <a:extLst>
              <a:ext uri="{FF2B5EF4-FFF2-40B4-BE49-F238E27FC236}">
                <a16:creationId xmlns:a16="http://schemas.microsoft.com/office/drawing/2014/main" id="{E4CAC082-252A-4318-BF6D-EF0E8F84F483}"/>
              </a:ext>
            </a:extLst>
          </p:cNvPr>
          <p:cNvSpPr>
            <a:spLocks noGrp="1"/>
          </p:cNvSpPr>
          <p:nvPr>
            <p:ph idx="1"/>
          </p:nvPr>
        </p:nvSpPr>
        <p:spPr/>
        <p:txBody>
          <a:bodyPr>
            <a:normAutofit/>
          </a:bodyPr>
          <a:lstStyle/>
          <a:p>
            <a:endParaRPr lang="en-GB" dirty="0"/>
          </a:p>
          <a:p>
            <a:r>
              <a:rPr lang="en-US" dirty="0"/>
              <a:t>Accessibility: Analyze public transport (rail lines, rail stations, roadways, connectivity corridors, airports - TX DOT shapefiles) &amp; travel times</a:t>
            </a:r>
          </a:p>
          <a:p>
            <a:endParaRPr lang="en-US" dirty="0"/>
          </a:p>
          <a:p>
            <a:r>
              <a:rPr lang="en-US" dirty="0"/>
              <a:t>Analyze working population (US Census) and the living environment of the selected area(s): Crime incident data, sociodemographic metrics (US Census + ESRI BAO).</a:t>
            </a:r>
          </a:p>
          <a:p>
            <a:endParaRPr lang="en-US" dirty="0"/>
          </a:p>
          <a:p>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43BFA3D1-81A4-4B00-B77E-6DA6941190DF}"/>
              </a:ext>
            </a:extLst>
          </p:cNvPr>
          <p:cNvSpPr>
            <a:spLocks noGrp="1"/>
          </p:cNvSpPr>
          <p:nvPr>
            <p:ph type="sldNum" sz="quarter" idx="12"/>
          </p:nvPr>
        </p:nvSpPr>
        <p:spPr/>
        <p:txBody>
          <a:bodyPr/>
          <a:lstStyle/>
          <a:p>
            <a:fld id="{7B5101D9-94DC-4C18-87C2-E8AEA83A31F5}" type="slidenum">
              <a:rPr lang="en-GB" smtClean="0"/>
              <a:t>13</a:t>
            </a:fld>
            <a:endParaRPr lang="en-GB"/>
          </a:p>
        </p:txBody>
      </p:sp>
      <p:graphicFrame>
        <p:nvGraphicFramePr>
          <p:cNvPr id="8" name="Diagram 7">
            <a:extLst>
              <a:ext uri="{FF2B5EF4-FFF2-40B4-BE49-F238E27FC236}">
                <a16:creationId xmlns:a16="http://schemas.microsoft.com/office/drawing/2014/main" id="{D93B1A4B-74EF-442D-BE82-9A8ACC527FC0}"/>
              </a:ext>
            </a:extLst>
          </p:cNvPr>
          <p:cNvGraphicFramePr/>
          <p:nvPr>
            <p:extLst>
              <p:ext uri="{D42A27DB-BD31-4B8C-83A1-F6EECF244321}">
                <p14:modId xmlns:p14="http://schemas.microsoft.com/office/powerpoint/2010/main" val="154701045"/>
              </p:ext>
            </p:extLst>
          </p:nvPr>
        </p:nvGraphicFramePr>
        <p:xfrm>
          <a:off x="838200" y="1646238"/>
          <a:ext cx="10224752" cy="427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882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C6DF-AD5C-40EB-A395-F3A1E8028A68}"/>
              </a:ext>
            </a:extLst>
          </p:cNvPr>
          <p:cNvSpPr>
            <a:spLocks noGrp="1"/>
          </p:cNvSpPr>
          <p:nvPr>
            <p:ph type="title"/>
          </p:nvPr>
        </p:nvSpPr>
        <p:spPr/>
        <p:txBody>
          <a:bodyPr/>
          <a:lstStyle/>
          <a:p>
            <a:r>
              <a:rPr lang="en-GB" dirty="0"/>
              <a:t>Methodology - Data</a:t>
            </a:r>
          </a:p>
        </p:txBody>
      </p:sp>
      <p:sp>
        <p:nvSpPr>
          <p:cNvPr id="3" name="Content Placeholder 2">
            <a:extLst>
              <a:ext uri="{FF2B5EF4-FFF2-40B4-BE49-F238E27FC236}">
                <a16:creationId xmlns:a16="http://schemas.microsoft.com/office/drawing/2014/main" id="{8B3C3C89-FE5B-4962-9C6E-2BAF1E5F3C07}"/>
              </a:ext>
            </a:extLst>
          </p:cNvPr>
          <p:cNvSpPr>
            <a:spLocks noGrp="1"/>
          </p:cNvSpPr>
          <p:nvPr>
            <p:ph idx="1"/>
          </p:nvPr>
        </p:nvSpPr>
        <p:spPr/>
        <p:txBody>
          <a:bodyPr/>
          <a:lstStyle/>
          <a:p>
            <a:r>
              <a:rPr lang="en-GB" dirty="0"/>
              <a:t>2010 Census</a:t>
            </a:r>
          </a:p>
          <a:p>
            <a:r>
              <a:rPr lang="en-GB" dirty="0"/>
              <a:t>ACS – 5 years</a:t>
            </a:r>
          </a:p>
          <a:p>
            <a:r>
              <a:rPr lang="en-GB" dirty="0"/>
              <a:t>US and TX D.O.T. shapefiles</a:t>
            </a:r>
          </a:p>
          <a:p>
            <a:r>
              <a:rPr lang="en-GB" dirty="0"/>
              <a:t>QOZ shapefiles &amp; spreadsheets</a:t>
            </a:r>
          </a:p>
          <a:p>
            <a:r>
              <a:rPr lang="en-US" dirty="0"/>
              <a:t>TX Real Property Evaluation Reports</a:t>
            </a:r>
          </a:p>
          <a:p>
            <a:r>
              <a:rPr lang="en-US" dirty="0"/>
              <a:t>TX Office of the Governor Reports </a:t>
            </a:r>
            <a:endParaRPr lang="en-GB" dirty="0"/>
          </a:p>
          <a:p>
            <a:r>
              <a:rPr lang="en-GB" dirty="0"/>
              <a:t>ESRI BAO Tapestry Segmentation</a:t>
            </a:r>
          </a:p>
          <a:p>
            <a:endParaRPr lang="en-GB" dirty="0"/>
          </a:p>
        </p:txBody>
      </p:sp>
      <p:sp>
        <p:nvSpPr>
          <p:cNvPr id="4" name="Slide Number Placeholder 3">
            <a:extLst>
              <a:ext uri="{FF2B5EF4-FFF2-40B4-BE49-F238E27FC236}">
                <a16:creationId xmlns:a16="http://schemas.microsoft.com/office/drawing/2014/main" id="{83CED4B8-1BA6-4888-9598-BC8C91DB844A}"/>
              </a:ext>
            </a:extLst>
          </p:cNvPr>
          <p:cNvSpPr>
            <a:spLocks noGrp="1"/>
          </p:cNvSpPr>
          <p:nvPr>
            <p:ph type="sldNum" sz="quarter" idx="12"/>
          </p:nvPr>
        </p:nvSpPr>
        <p:spPr/>
        <p:txBody>
          <a:bodyPr/>
          <a:lstStyle/>
          <a:p>
            <a:fld id="{7B5101D9-94DC-4C18-87C2-E8AEA83A31F5}" type="slidenum">
              <a:rPr lang="en-GB" smtClean="0"/>
              <a:t>14</a:t>
            </a:fld>
            <a:endParaRPr lang="en-GB"/>
          </a:p>
        </p:txBody>
      </p:sp>
    </p:spTree>
    <p:extLst>
      <p:ext uri="{BB962C8B-B14F-4D97-AF65-F5344CB8AC3E}">
        <p14:creationId xmlns:p14="http://schemas.microsoft.com/office/powerpoint/2010/main" val="60890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5CBD-2AB5-41B1-BA39-649AD586F8B5}"/>
              </a:ext>
            </a:extLst>
          </p:cNvPr>
          <p:cNvSpPr>
            <a:spLocks noGrp="1"/>
          </p:cNvSpPr>
          <p:nvPr>
            <p:ph type="title"/>
          </p:nvPr>
        </p:nvSpPr>
        <p:spPr/>
        <p:txBody>
          <a:bodyPr/>
          <a:lstStyle/>
          <a:p>
            <a:r>
              <a:rPr lang="en-GB" dirty="0"/>
              <a:t>Methodology - Software</a:t>
            </a:r>
          </a:p>
        </p:txBody>
      </p:sp>
      <p:pic>
        <p:nvPicPr>
          <p:cNvPr id="8" name="Content Placeholder 7" descr="A close up of a sign&#10;&#10;Description automatically generated">
            <a:extLst>
              <a:ext uri="{FF2B5EF4-FFF2-40B4-BE49-F238E27FC236}">
                <a16:creationId xmlns:a16="http://schemas.microsoft.com/office/drawing/2014/main" id="{4E9DC502-5479-47C3-A013-2434335A50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2861" y="2517235"/>
            <a:ext cx="2095500" cy="2095500"/>
          </a:xfrm>
        </p:spPr>
      </p:pic>
      <p:pic>
        <p:nvPicPr>
          <p:cNvPr id="5" name="Picture 4" descr="A picture containing sport, game&#10;&#10;Description automatically generated">
            <a:extLst>
              <a:ext uri="{FF2B5EF4-FFF2-40B4-BE49-F238E27FC236}">
                <a16:creationId xmlns:a16="http://schemas.microsoft.com/office/drawing/2014/main" id="{3BB417FA-90AE-4C3F-930D-FF5EE908E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32" y="2517235"/>
            <a:ext cx="2095500" cy="2095500"/>
          </a:xfrm>
          <a:prstGeom prst="rect">
            <a:avLst/>
          </a:prstGeom>
        </p:spPr>
      </p:pic>
      <p:sp>
        <p:nvSpPr>
          <p:cNvPr id="6" name="TextBox 5">
            <a:extLst>
              <a:ext uri="{FF2B5EF4-FFF2-40B4-BE49-F238E27FC236}">
                <a16:creationId xmlns:a16="http://schemas.microsoft.com/office/drawing/2014/main" id="{6D6ADBCB-98CB-49D3-8516-DAFEC4D9EF26}"/>
              </a:ext>
            </a:extLst>
          </p:cNvPr>
          <p:cNvSpPr txBox="1"/>
          <p:nvPr/>
        </p:nvSpPr>
        <p:spPr>
          <a:xfrm>
            <a:off x="1017432" y="4612734"/>
            <a:ext cx="2095500" cy="373333"/>
          </a:xfrm>
          <a:prstGeom prst="rect">
            <a:avLst/>
          </a:prstGeom>
          <a:noFill/>
        </p:spPr>
        <p:txBody>
          <a:bodyPr wrap="square" rtlCol="0">
            <a:spAutoFit/>
          </a:bodyPr>
          <a:lstStyle/>
          <a:p>
            <a:r>
              <a:rPr lang="en-GB" sz="900" dirty="0"/>
              <a:t>https://commons.wikimedia.org/wiki/File:ArcGIS_logo.png</a:t>
            </a:r>
          </a:p>
        </p:txBody>
      </p:sp>
      <p:sp>
        <p:nvSpPr>
          <p:cNvPr id="9" name="TextBox 8">
            <a:extLst>
              <a:ext uri="{FF2B5EF4-FFF2-40B4-BE49-F238E27FC236}">
                <a16:creationId xmlns:a16="http://schemas.microsoft.com/office/drawing/2014/main" id="{15813CF9-3FF8-43E0-8D19-D154F97108E6}"/>
              </a:ext>
            </a:extLst>
          </p:cNvPr>
          <p:cNvSpPr txBox="1"/>
          <p:nvPr/>
        </p:nvSpPr>
        <p:spPr>
          <a:xfrm>
            <a:off x="4304041" y="4662901"/>
            <a:ext cx="1893139" cy="646331"/>
          </a:xfrm>
          <a:prstGeom prst="rect">
            <a:avLst/>
          </a:prstGeom>
          <a:noFill/>
        </p:spPr>
        <p:txBody>
          <a:bodyPr wrap="square" rtlCol="0">
            <a:spAutoFit/>
          </a:bodyPr>
          <a:lstStyle/>
          <a:p>
            <a:r>
              <a:rPr lang="en-GB" sz="900" dirty="0"/>
              <a:t>https://www.esri.com/content/dam/esrisites/en-us/common/icons/product-logos/BusinessAnalyst.png</a:t>
            </a:r>
          </a:p>
        </p:txBody>
      </p:sp>
      <p:pic>
        <p:nvPicPr>
          <p:cNvPr id="4" name="Picture 3" descr="A picture containing drawing, light&#10;&#10;Description automatically generated">
            <a:extLst>
              <a:ext uri="{FF2B5EF4-FFF2-40B4-BE49-F238E27FC236}">
                <a16:creationId xmlns:a16="http://schemas.microsoft.com/office/drawing/2014/main" id="{4FE7629D-CF59-4DCC-81B7-02FA3C8AC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405" y="2816845"/>
            <a:ext cx="4264395" cy="1496279"/>
          </a:xfrm>
          <a:prstGeom prst="rect">
            <a:avLst/>
          </a:prstGeom>
        </p:spPr>
      </p:pic>
      <p:sp>
        <p:nvSpPr>
          <p:cNvPr id="7" name="TextBox 6">
            <a:extLst>
              <a:ext uri="{FF2B5EF4-FFF2-40B4-BE49-F238E27FC236}">
                <a16:creationId xmlns:a16="http://schemas.microsoft.com/office/drawing/2014/main" id="{409F203A-028A-4FD5-89EB-482318E42712}"/>
              </a:ext>
            </a:extLst>
          </p:cNvPr>
          <p:cNvSpPr txBox="1"/>
          <p:nvPr/>
        </p:nvSpPr>
        <p:spPr>
          <a:xfrm>
            <a:off x="7263441" y="4662901"/>
            <a:ext cx="3425938" cy="369332"/>
          </a:xfrm>
          <a:prstGeom prst="rect">
            <a:avLst/>
          </a:prstGeom>
          <a:noFill/>
        </p:spPr>
        <p:txBody>
          <a:bodyPr wrap="none" rtlCol="0">
            <a:spAutoFit/>
          </a:bodyPr>
          <a:lstStyle/>
          <a:p>
            <a:r>
              <a:rPr lang="en-GB" sz="900" dirty="0"/>
              <a:t>https://rstudio.com/wp-content/uploads/2018/10/RStudio-Logo.png</a:t>
            </a:r>
          </a:p>
          <a:p>
            <a:r>
              <a:rPr lang="en-GB" sz="900" dirty="0"/>
              <a:t>RStudio is a trademark of RStudio, PBC</a:t>
            </a:r>
          </a:p>
        </p:txBody>
      </p:sp>
      <p:sp>
        <p:nvSpPr>
          <p:cNvPr id="3" name="Slide Number Placeholder 2">
            <a:extLst>
              <a:ext uri="{FF2B5EF4-FFF2-40B4-BE49-F238E27FC236}">
                <a16:creationId xmlns:a16="http://schemas.microsoft.com/office/drawing/2014/main" id="{FA78C679-80C8-42DE-B004-EE49C269DDE1}"/>
              </a:ext>
            </a:extLst>
          </p:cNvPr>
          <p:cNvSpPr>
            <a:spLocks noGrp="1"/>
          </p:cNvSpPr>
          <p:nvPr>
            <p:ph type="sldNum" sz="quarter" idx="12"/>
          </p:nvPr>
        </p:nvSpPr>
        <p:spPr/>
        <p:txBody>
          <a:bodyPr/>
          <a:lstStyle/>
          <a:p>
            <a:fld id="{7B5101D9-94DC-4C18-87C2-E8AEA83A31F5}" type="slidenum">
              <a:rPr lang="en-GB" smtClean="0"/>
              <a:t>15</a:t>
            </a:fld>
            <a:endParaRPr lang="en-GB"/>
          </a:p>
        </p:txBody>
      </p:sp>
    </p:spTree>
    <p:extLst>
      <p:ext uri="{BB962C8B-B14F-4D97-AF65-F5344CB8AC3E}">
        <p14:creationId xmlns:p14="http://schemas.microsoft.com/office/powerpoint/2010/main" val="415028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9680-CA93-4178-9C1A-788D36E6A557}"/>
              </a:ext>
            </a:extLst>
          </p:cNvPr>
          <p:cNvSpPr>
            <a:spLocks noGrp="1"/>
          </p:cNvSpPr>
          <p:nvPr>
            <p:ph type="title"/>
          </p:nvPr>
        </p:nvSpPr>
        <p:spPr/>
        <p:txBody>
          <a:bodyPr/>
          <a:lstStyle/>
          <a:p>
            <a:r>
              <a:rPr lang="en-GB" dirty="0"/>
              <a:t>Challenges &amp; Limitations</a:t>
            </a:r>
          </a:p>
        </p:txBody>
      </p:sp>
      <p:sp>
        <p:nvSpPr>
          <p:cNvPr id="3" name="Content Placeholder 2">
            <a:extLst>
              <a:ext uri="{FF2B5EF4-FFF2-40B4-BE49-F238E27FC236}">
                <a16:creationId xmlns:a16="http://schemas.microsoft.com/office/drawing/2014/main" id="{34E847E5-5D82-459A-AECE-4A9ED8712389}"/>
              </a:ext>
            </a:extLst>
          </p:cNvPr>
          <p:cNvSpPr>
            <a:spLocks noGrp="1"/>
          </p:cNvSpPr>
          <p:nvPr>
            <p:ph idx="1"/>
          </p:nvPr>
        </p:nvSpPr>
        <p:spPr/>
        <p:txBody>
          <a:bodyPr/>
          <a:lstStyle/>
          <a:p>
            <a:endParaRPr lang="en-GB" dirty="0"/>
          </a:p>
          <a:p>
            <a:r>
              <a:rPr lang="en-GB" dirty="0"/>
              <a:t>Future travels &amp; relocations due to the current pandemic situation</a:t>
            </a:r>
          </a:p>
          <a:p>
            <a:endParaRPr lang="en-GB" dirty="0"/>
          </a:p>
          <a:p>
            <a:r>
              <a:rPr lang="en-GB" dirty="0"/>
              <a:t>Inventory standards (there is currently no international agreement)</a:t>
            </a:r>
          </a:p>
          <a:p>
            <a:endParaRPr lang="en-GB" dirty="0"/>
          </a:p>
          <a:p>
            <a:r>
              <a:rPr lang="en-GB" dirty="0"/>
              <a:t>Final Supply Chain management decision i.e. whether to invest or not</a:t>
            </a:r>
          </a:p>
          <a:p>
            <a:endParaRPr lang="en-GB" dirty="0"/>
          </a:p>
          <a:p>
            <a:endParaRPr lang="en-GB" dirty="0"/>
          </a:p>
        </p:txBody>
      </p:sp>
      <p:sp>
        <p:nvSpPr>
          <p:cNvPr id="4" name="Slide Number Placeholder 3">
            <a:extLst>
              <a:ext uri="{FF2B5EF4-FFF2-40B4-BE49-F238E27FC236}">
                <a16:creationId xmlns:a16="http://schemas.microsoft.com/office/drawing/2014/main" id="{B10822E5-99B6-4029-979D-00235070ADF8}"/>
              </a:ext>
            </a:extLst>
          </p:cNvPr>
          <p:cNvSpPr>
            <a:spLocks noGrp="1"/>
          </p:cNvSpPr>
          <p:nvPr>
            <p:ph type="sldNum" sz="quarter" idx="12"/>
          </p:nvPr>
        </p:nvSpPr>
        <p:spPr/>
        <p:txBody>
          <a:bodyPr/>
          <a:lstStyle/>
          <a:p>
            <a:fld id="{7B5101D9-94DC-4C18-87C2-E8AEA83A31F5}" type="slidenum">
              <a:rPr lang="en-GB" smtClean="0"/>
              <a:t>16</a:t>
            </a:fld>
            <a:endParaRPr lang="en-GB"/>
          </a:p>
        </p:txBody>
      </p:sp>
    </p:spTree>
    <p:extLst>
      <p:ext uri="{BB962C8B-B14F-4D97-AF65-F5344CB8AC3E}">
        <p14:creationId xmlns:p14="http://schemas.microsoft.com/office/powerpoint/2010/main" val="48690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27EF-71F7-4ADC-BC95-E1B16DCC60BA}"/>
              </a:ext>
            </a:extLst>
          </p:cNvPr>
          <p:cNvSpPr>
            <a:spLocks noGrp="1"/>
          </p:cNvSpPr>
          <p:nvPr>
            <p:ph type="title"/>
          </p:nvPr>
        </p:nvSpPr>
        <p:spPr/>
        <p:txBody>
          <a:bodyPr/>
          <a:lstStyle/>
          <a:p>
            <a:r>
              <a:rPr lang="en-GB" dirty="0"/>
              <a:t>Expected Results</a:t>
            </a:r>
          </a:p>
        </p:txBody>
      </p:sp>
      <p:sp>
        <p:nvSpPr>
          <p:cNvPr id="3" name="Content Placeholder 2">
            <a:extLst>
              <a:ext uri="{FF2B5EF4-FFF2-40B4-BE49-F238E27FC236}">
                <a16:creationId xmlns:a16="http://schemas.microsoft.com/office/drawing/2014/main" id="{0C71FCAA-CD9F-4BA4-A262-A7E5A31D8926}"/>
              </a:ext>
            </a:extLst>
          </p:cNvPr>
          <p:cNvSpPr>
            <a:spLocks noGrp="1"/>
          </p:cNvSpPr>
          <p:nvPr>
            <p:ph idx="1"/>
          </p:nvPr>
        </p:nvSpPr>
        <p:spPr/>
        <p:txBody>
          <a:bodyPr/>
          <a:lstStyle/>
          <a:p>
            <a:pPr lvl="0"/>
            <a:r>
              <a:rPr lang="en-US" dirty="0"/>
              <a:t>Determine those QOZs which will most likely attract property investments from a UK SME (Proximity to business or corporate hub, travel distance) </a:t>
            </a:r>
          </a:p>
          <a:p>
            <a:pPr marL="0" lvl="0" indent="0">
              <a:buNone/>
            </a:pPr>
            <a:endParaRPr lang="en-GB" dirty="0"/>
          </a:p>
          <a:p>
            <a:pPr lvl="0"/>
            <a:r>
              <a:rPr lang="en-US" dirty="0"/>
              <a:t>Identify those companies/sectors that might provide potential long-term clients (number of employees, revenue, imports/exports, location) </a:t>
            </a:r>
            <a:endParaRPr lang="en-GB" dirty="0"/>
          </a:p>
        </p:txBody>
      </p:sp>
      <p:sp>
        <p:nvSpPr>
          <p:cNvPr id="4" name="Slide Number Placeholder 3">
            <a:extLst>
              <a:ext uri="{FF2B5EF4-FFF2-40B4-BE49-F238E27FC236}">
                <a16:creationId xmlns:a16="http://schemas.microsoft.com/office/drawing/2014/main" id="{7E98541D-0758-4802-911D-67F7266CC72E}"/>
              </a:ext>
            </a:extLst>
          </p:cNvPr>
          <p:cNvSpPr>
            <a:spLocks noGrp="1"/>
          </p:cNvSpPr>
          <p:nvPr>
            <p:ph type="sldNum" sz="quarter" idx="12"/>
          </p:nvPr>
        </p:nvSpPr>
        <p:spPr/>
        <p:txBody>
          <a:bodyPr/>
          <a:lstStyle/>
          <a:p>
            <a:fld id="{7B5101D9-94DC-4C18-87C2-E8AEA83A31F5}" type="slidenum">
              <a:rPr lang="en-GB" smtClean="0"/>
              <a:t>17</a:t>
            </a:fld>
            <a:endParaRPr lang="en-GB"/>
          </a:p>
        </p:txBody>
      </p:sp>
      <p:pic>
        <p:nvPicPr>
          <p:cNvPr id="6" name="Graphic 5" descr="House">
            <a:extLst>
              <a:ext uri="{FF2B5EF4-FFF2-40B4-BE49-F238E27FC236}">
                <a16:creationId xmlns:a16="http://schemas.microsoft.com/office/drawing/2014/main" id="{DD3FA2F5-52E3-4F9B-8822-3EDBF92661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8028" y="2540395"/>
            <a:ext cx="620333" cy="620333"/>
          </a:xfrm>
          <a:prstGeom prst="rect">
            <a:avLst/>
          </a:prstGeom>
        </p:spPr>
      </p:pic>
      <p:pic>
        <p:nvPicPr>
          <p:cNvPr id="8" name="Graphic 7" descr="Business Growth">
            <a:extLst>
              <a:ext uri="{FF2B5EF4-FFF2-40B4-BE49-F238E27FC236}">
                <a16:creationId xmlns:a16="http://schemas.microsoft.com/office/drawing/2014/main" id="{84A63DAA-0045-4821-9D0B-E911BC8BF7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22111" y="4375634"/>
            <a:ext cx="620333" cy="620333"/>
          </a:xfrm>
          <a:prstGeom prst="rect">
            <a:avLst/>
          </a:prstGeom>
        </p:spPr>
      </p:pic>
    </p:spTree>
    <p:extLst>
      <p:ext uri="{BB962C8B-B14F-4D97-AF65-F5344CB8AC3E}">
        <p14:creationId xmlns:p14="http://schemas.microsoft.com/office/powerpoint/2010/main" val="352793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60DC-D617-4201-8164-CD371BAE2205}"/>
              </a:ext>
            </a:extLst>
          </p:cNvPr>
          <p:cNvSpPr>
            <a:spLocks noGrp="1"/>
          </p:cNvSpPr>
          <p:nvPr>
            <p:ph type="title"/>
          </p:nvPr>
        </p:nvSpPr>
        <p:spPr>
          <a:xfrm>
            <a:off x="838200" y="365125"/>
            <a:ext cx="10515600" cy="1325563"/>
          </a:xfrm>
        </p:spPr>
        <p:txBody>
          <a:bodyPr/>
          <a:lstStyle/>
          <a:p>
            <a:r>
              <a:rPr lang="en-GB"/>
              <a:t>Timeline</a:t>
            </a:r>
            <a:endParaRPr lang="en-GB" dirty="0"/>
          </a:p>
        </p:txBody>
      </p:sp>
      <p:sp>
        <p:nvSpPr>
          <p:cNvPr id="3" name="Content Placeholder 2">
            <a:extLst>
              <a:ext uri="{FF2B5EF4-FFF2-40B4-BE49-F238E27FC236}">
                <a16:creationId xmlns:a16="http://schemas.microsoft.com/office/drawing/2014/main" id="{621C150C-C1D6-4D3A-9A09-A4E201640DCE}"/>
              </a:ext>
            </a:extLst>
          </p:cNvPr>
          <p:cNvSpPr>
            <a:spLocks noGrp="1"/>
          </p:cNvSpPr>
          <p:nvPr>
            <p:ph idx="1"/>
          </p:nvPr>
        </p:nvSpPr>
        <p:spPr/>
        <p:txBody>
          <a:bodyPr/>
          <a:lstStyle/>
          <a:p>
            <a:pPr marL="0" indent="0">
              <a:buNone/>
            </a:pPr>
            <a:endParaRPr lang="en-GB" dirty="0"/>
          </a:p>
          <a:p>
            <a:endParaRPr lang="en-GB" dirty="0"/>
          </a:p>
        </p:txBody>
      </p:sp>
      <p:graphicFrame>
        <p:nvGraphicFramePr>
          <p:cNvPr id="4" name="Diagram 3">
            <a:extLst>
              <a:ext uri="{FF2B5EF4-FFF2-40B4-BE49-F238E27FC236}">
                <a16:creationId xmlns:a16="http://schemas.microsoft.com/office/drawing/2014/main" id="{EF815094-A581-4414-BDFE-647AAB93C14A}"/>
              </a:ext>
            </a:extLst>
          </p:cNvPr>
          <p:cNvGraphicFramePr/>
          <p:nvPr>
            <p:extLst>
              <p:ext uri="{D42A27DB-BD31-4B8C-83A1-F6EECF244321}">
                <p14:modId xmlns:p14="http://schemas.microsoft.com/office/powerpoint/2010/main" val="4278219818"/>
              </p:ext>
            </p:extLst>
          </p:nvPr>
        </p:nvGraphicFramePr>
        <p:xfrm>
          <a:off x="838199" y="1455313"/>
          <a:ext cx="10392177" cy="472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422084FA-BB01-44F0-B0CC-2CEB2CB759C4}"/>
              </a:ext>
            </a:extLst>
          </p:cNvPr>
          <p:cNvSpPr>
            <a:spLocks noGrp="1"/>
          </p:cNvSpPr>
          <p:nvPr>
            <p:ph type="sldNum" sz="quarter" idx="12"/>
          </p:nvPr>
        </p:nvSpPr>
        <p:spPr/>
        <p:txBody>
          <a:bodyPr/>
          <a:lstStyle/>
          <a:p>
            <a:fld id="{7B5101D9-94DC-4C18-87C2-E8AEA83A31F5}" type="slidenum">
              <a:rPr lang="en-GB" smtClean="0"/>
              <a:t>18</a:t>
            </a:fld>
            <a:endParaRPr lang="en-GB"/>
          </a:p>
        </p:txBody>
      </p:sp>
    </p:spTree>
    <p:extLst>
      <p:ext uri="{BB962C8B-B14F-4D97-AF65-F5344CB8AC3E}">
        <p14:creationId xmlns:p14="http://schemas.microsoft.com/office/powerpoint/2010/main" val="87954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61F1A-B713-4A47-9E6F-D912D97F5445}"/>
              </a:ext>
            </a:extLst>
          </p:cNvPr>
          <p:cNvSpPr>
            <a:spLocks noGrp="1"/>
          </p:cNvSpPr>
          <p:nvPr>
            <p:ph idx="1"/>
          </p:nvPr>
        </p:nvSpPr>
        <p:spPr/>
        <p:txBody>
          <a:bodyPr/>
          <a:lstStyle/>
          <a:p>
            <a:pPr marL="0" indent="0" algn="ctr">
              <a:buNone/>
            </a:pPr>
            <a:endParaRPr lang="en-GB" b="1" dirty="0"/>
          </a:p>
          <a:p>
            <a:pPr marL="0" indent="0" algn="ctr">
              <a:buNone/>
            </a:pPr>
            <a:endParaRPr lang="en-GB" b="1" dirty="0"/>
          </a:p>
          <a:p>
            <a:pPr marL="0" indent="0" algn="ctr">
              <a:buNone/>
            </a:pPr>
            <a:r>
              <a:rPr lang="en-GB" sz="9600" b="1" dirty="0"/>
              <a:t>Questions?</a:t>
            </a:r>
          </a:p>
          <a:p>
            <a:pPr marL="0" indent="0" algn="ctr">
              <a:buNone/>
            </a:pPr>
            <a:endParaRPr lang="en-GB" sz="9600" b="1" dirty="0"/>
          </a:p>
        </p:txBody>
      </p:sp>
      <p:sp>
        <p:nvSpPr>
          <p:cNvPr id="5" name="TextBox 4">
            <a:extLst>
              <a:ext uri="{FF2B5EF4-FFF2-40B4-BE49-F238E27FC236}">
                <a16:creationId xmlns:a16="http://schemas.microsoft.com/office/drawing/2014/main" id="{D27C67DF-7008-43B3-8FC0-856436AC634B}"/>
              </a:ext>
            </a:extLst>
          </p:cNvPr>
          <p:cNvSpPr txBox="1"/>
          <p:nvPr/>
        </p:nvSpPr>
        <p:spPr>
          <a:xfrm>
            <a:off x="4891825" y="5576799"/>
            <a:ext cx="2408350" cy="600164"/>
          </a:xfrm>
          <a:prstGeom prst="rect">
            <a:avLst/>
          </a:prstGeom>
          <a:noFill/>
        </p:spPr>
        <p:txBody>
          <a:bodyPr wrap="square" rtlCol="0">
            <a:spAutoFit/>
          </a:bodyPr>
          <a:lstStyle/>
          <a:p>
            <a:pPr algn="ctr"/>
            <a:r>
              <a:rPr lang="en-GB" sz="1100" dirty="0"/>
              <a:t>Gloria Ciccolini</a:t>
            </a:r>
          </a:p>
          <a:p>
            <a:pPr algn="ctr"/>
            <a:r>
              <a:rPr lang="en-GB" sz="1100" dirty="0"/>
              <a:t>Penn State University MGIS Program</a:t>
            </a:r>
          </a:p>
          <a:p>
            <a:pPr algn="ctr"/>
            <a:r>
              <a:rPr lang="en-GB" sz="1100" dirty="0"/>
              <a:t>Email: guc156@psu.edu</a:t>
            </a:r>
          </a:p>
        </p:txBody>
      </p:sp>
      <p:sp>
        <p:nvSpPr>
          <p:cNvPr id="7" name="Slide Number Placeholder 6">
            <a:extLst>
              <a:ext uri="{FF2B5EF4-FFF2-40B4-BE49-F238E27FC236}">
                <a16:creationId xmlns:a16="http://schemas.microsoft.com/office/drawing/2014/main" id="{7BDFAB9E-B4A7-49ED-8463-C467D1EE6BD6}"/>
              </a:ext>
            </a:extLst>
          </p:cNvPr>
          <p:cNvSpPr>
            <a:spLocks noGrp="1"/>
          </p:cNvSpPr>
          <p:nvPr>
            <p:ph type="sldNum" sz="quarter" idx="12"/>
          </p:nvPr>
        </p:nvSpPr>
        <p:spPr/>
        <p:txBody>
          <a:bodyPr/>
          <a:lstStyle/>
          <a:p>
            <a:fld id="{7B5101D9-94DC-4C18-87C2-E8AEA83A31F5}" type="slidenum">
              <a:rPr lang="en-GB" smtClean="0"/>
              <a:t>19</a:t>
            </a:fld>
            <a:endParaRPr lang="en-GB"/>
          </a:p>
        </p:txBody>
      </p:sp>
    </p:spTree>
    <p:extLst>
      <p:ext uri="{BB962C8B-B14F-4D97-AF65-F5344CB8AC3E}">
        <p14:creationId xmlns:p14="http://schemas.microsoft.com/office/powerpoint/2010/main" val="217873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CC22-4143-4FED-967B-E1751A1CE3E6}"/>
              </a:ext>
            </a:extLst>
          </p:cNvPr>
          <p:cNvSpPr>
            <a:spLocks noGrp="1"/>
          </p:cNvSpPr>
          <p:nvPr>
            <p:ph type="title"/>
          </p:nvPr>
        </p:nvSpPr>
        <p:spPr/>
        <p:txBody>
          <a:bodyPr/>
          <a:lstStyle/>
          <a:p>
            <a:r>
              <a:rPr lang="en-GB" dirty="0"/>
              <a:t>Purpose of the Study</a:t>
            </a:r>
          </a:p>
        </p:txBody>
      </p:sp>
      <p:sp>
        <p:nvSpPr>
          <p:cNvPr id="3" name="Content Placeholder 2">
            <a:extLst>
              <a:ext uri="{FF2B5EF4-FFF2-40B4-BE49-F238E27FC236}">
                <a16:creationId xmlns:a16="http://schemas.microsoft.com/office/drawing/2014/main" id="{D712F635-DB05-46F1-9E9C-798AB655E9E4}"/>
              </a:ext>
            </a:extLst>
          </p:cNvPr>
          <p:cNvSpPr>
            <a:spLocks noGrp="1"/>
          </p:cNvSpPr>
          <p:nvPr>
            <p:ph idx="1"/>
          </p:nvPr>
        </p:nvSpPr>
        <p:spPr>
          <a:xfrm>
            <a:off x="838200" y="1825625"/>
            <a:ext cx="10778544" cy="4351338"/>
          </a:xfrm>
        </p:spPr>
        <p:txBody>
          <a:bodyPr vert="horz" lIns="91440" tIns="45720" rIns="91440" bIns="45720" rtlCol="0" anchor="t">
            <a:normAutofit/>
          </a:bodyPr>
          <a:lstStyle/>
          <a:p>
            <a:r>
              <a:rPr lang="en-GB" sz="2400" dirty="0"/>
              <a:t>The purpose of my study is to show how a</a:t>
            </a:r>
            <a:r>
              <a:rPr lang="en-GB" sz="2400" dirty="0">
                <a:ea typeface="+mn-lt"/>
                <a:cs typeface="+mn-lt"/>
              </a:rPr>
              <a:t> UK corporate accommodation SME  (small- and medium-sized enterprise) can use </a:t>
            </a:r>
            <a:r>
              <a:rPr lang="en-US" sz="2400" dirty="0">
                <a:ea typeface="+mn-lt"/>
                <a:cs typeface="+mn-lt"/>
              </a:rPr>
              <a:t>location intelligence and GIS in order to evaluate conditions for property investments in the San Antonio Qualified Opportunity Zones (QOZ) and identify those local companies that might provide potential new clients.</a:t>
            </a:r>
          </a:p>
          <a:p>
            <a:endParaRPr lang="en-US" sz="2400" dirty="0">
              <a:cs typeface="Calibri"/>
            </a:endParaRPr>
          </a:p>
          <a:p>
            <a:r>
              <a:rPr lang="en-US" sz="2400" dirty="0">
                <a:ea typeface="+mn-lt"/>
                <a:cs typeface="+mn-lt"/>
              </a:rPr>
              <a:t>A </a:t>
            </a:r>
            <a:r>
              <a:rPr lang="en-US" sz="2400" dirty="0">
                <a:solidFill>
                  <a:schemeClr val="accent2">
                    <a:lumMod val="60000"/>
                    <a:lumOff val="40000"/>
                  </a:schemeClr>
                </a:solidFill>
                <a:ea typeface="+mn-lt"/>
                <a:cs typeface="+mn-lt"/>
              </a:rPr>
              <a:t>QOZ</a:t>
            </a:r>
            <a:r>
              <a:rPr lang="en-US" sz="2400" dirty="0">
                <a:ea typeface="+mn-lt"/>
                <a:cs typeface="+mn-lt"/>
              </a:rPr>
              <a:t> is an “economically distressed community” where investments can:</a:t>
            </a:r>
          </a:p>
          <a:p>
            <a:pPr lvl="1"/>
            <a:r>
              <a:rPr lang="en-US" dirty="0">
                <a:cs typeface="Calibri"/>
              </a:rPr>
              <a:t>Provide employment opportunities; </a:t>
            </a:r>
          </a:p>
          <a:p>
            <a:pPr lvl="1"/>
            <a:r>
              <a:rPr lang="en-US" dirty="0">
                <a:cs typeface="Calibri"/>
              </a:rPr>
              <a:t>Favor economic growth;</a:t>
            </a:r>
          </a:p>
          <a:p>
            <a:pPr lvl="1"/>
            <a:r>
              <a:rPr lang="en-US" dirty="0">
                <a:cs typeface="Calibri"/>
              </a:rPr>
              <a:t>Result in tax benefits for the investor.</a:t>
            </a:r>
          </a:p>
          <a:p>
            <a:pPr lvl="1"/>
            <a:endParaRPr lang="en-US" dirty="0">
              <a:cs typeface="Calibri"/>
            </a:endParaRPr>
          </a:p>
          <a:p>
            <a:pPr lvl="1"/>
            <a:endParaRPr lang="en-US" dirty="0">
              <a:cs typeface="Calibri"/>
            </a:endParaRPr>
          </a:p>
        </p:txBody>
      </p:sp>
      <p:sp>
        <p:nvSpPr>
          <p:cNvPr id="4" name="Slide Number Placeholder 3">
            <a:extLst>
              <a:ext uri="{FF2B5EF4-FFF2-40B4-BE49-F238E27FC236}">
                <a16:creationId xmlns:a16="http://schemas.microsoft.com/office/drawing/2014/main" id="{B69519B4-DD91-4016-A361-33B6BAACEFE2}"/>
              </a:ext>
            </a:extLst>
          </p:cNvPr>
          <p:cNvSpPr>
            <a:spLocks noGrp="1"/>
          </p:cNvSpPr>
          <p:nvPr>
            <p:ph type="sldNum" sz="quarter" idx="12"/>
          </p:nvPr>
        </p:nvSpPr>
        <p:spPr/>
        <p:txBody>
          <a:bodyPr/>
          <a:lstStyle/>
          <a:p>
            <a:fld id="{7B5101D9-94DC-4C18-87C2-E8AEA83A31F5}" type="slidenum">
              <a:rPr lang="en-GB" smtClean="0"/>
              <a:t>2</a:t>
            </a:fld>
            <a:endParaRPr lang="en-GB"/>
          </a:p>
        </p:txBody>
      </p:sp>
    </p:spTree>
    <p:extLst>
      <p:ext uri="{BB962C8B-B14F-4D97-AF65-F5344CB8AC3E}">
        <p14:creationId xmlns:p14="http://schemas.microsoft.com/office/powerpoint/2010/main" val="39410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65F30-AE8D-4115-B8BD-263A52C44FD3}"/>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7B8485FF-66D8-47FB-994A-85792829F270}"/>
              </a:ext>
            </a:extLst>
          </p:cNvPr>
          <p:cNvSpPr>
            <a:spLocks noGrp="1"/>
          </p:cNvSpPr>
          <p:nvPr>
            <p:ph idx="1"/>
          </p:nvPr>
        </p:nvSpPr>
        <p:spPr/>
        <p:txBody>
          <a:bodyPr>
            <a:normAutofit fontScale="92500" lnSpcReduction="10000"/>
          </a:bodyPr>
          <a:lstStyle/>
          <a:p>
            <a:endParaRPr lang="en-GB" sz="1600" dirty="0"/>
          </a:p>
          <a:p>
            <a:r>
              <a:rPr lang="en-US" sz="1500" dirty="0" err="1"/>
              <a:t>AirBNB</a:t>
            </a:r>
            <a:r>
              <a:rPr lang="en-US" sz="1500" dirty="0"/>
              <a:t> logo: Copyright </a:t>
            </a:r>
            <a:r>
              <a:rPr lang="en-US" sz="1500" dirty="0" err="1"/>
              <a:t>AirBNB</a:t>
            </a:r>
            <a:r>
              <a:rPr lang="en-US" sz="1500" dirty="0"/>
              <a:t>, 2020. </a:t>
            </a:r>
            <a:r>
              <a:rPr lang="en-US" sz="1500" dirty="0">
                <a:hlinkClick r:id="rId2"/>
              </a:rPr>
              <a:t>https://www.airbnb.co.uk</a:t>
            </a:r>
            <a:endParaRPr lang="en-US" sz="1500" dirty="0"/>
          </a:p>
          <a:p>
            <a:endParaRPr lang="en-US" sz="1500" u="sng" dirty="0"/>
          </a:p>
          <a:p>
            <a:r>
              <a:rPr lang="en-US" sz="1500" dirty="0"/>
              <a:t>Batista, A. (n.d.). Coronavirus line art. </a:t>
            </a:r>
            <a:r>
              <a:rPr lang="en-US" sz="1500" dirty="0" err="1"/>
              <a:t>Pixabay</a:t>
            </a:r>
            <a:r>
              <a:rPr lang="en-US" sz="1500" dirty="0"/>
              <a:t> </a:t>
            </a:r>
            <a:r>
              <a:rPr lang="en-US" sz="1500" u="sng" dirty="0">
                <a:hlinkClick r:id="rId3"/>
              </a:rPr>
              <a:t>https://pixabay.com/illustrations/coronavirus-line-art-virus-5019475/</a:t>
            </a:r>
            <a:endParaRPr lang="en-GB" sz="1500" dirty="0"/>
          </a:p>
          <a:p>
            <a:endParaRPr lang="en-GB" sz="1500" dirty="0"/>
          </a:p>
          <a:p>
            <a:r>
              <a:rPr lang="en-GB" sz="1500" dirty="0"/>
              <a:t>Carson, B. S., Grogan, J. J., Bernhardt, D., &amp; Perdue, S. (2020). Report to the President from The White House Opportunity and Revitalization Council. National Council of State Housing Agencies. Retrieved from </a:t>
            </a:r>
            <a:r>
              <a:rPr lang="en-GB" sz="1500" dirty="0">
                <a:hlinkClick r:id="rId4"/>
              </a:rPr>
              <a:t>https://www.ncsha.org/resource/white-house-opportunity-and-revitalization-council-report-to-the-president/</a:t>
            </a:r>
            <a:endParaRPr lang="en-GB" sz="1500" dirty="0"/>
          </a:p>
          <a:p>
            <a:pPr marL="0" indent="0">
              <a:buNone/>
            </a:pPr>
            <a:endParaRPr lang="en-GB" sz="1500" dirty="0"/>
          </a:p>
          <a:p>
            <a:r>
              <a:rPr lang="en-GB" sz="1500" dirty="0"/>
              <a:t>Church, R.L., Murray, A.T. (2009). Business site selection, location analysis and GIS. Hoboken, N.J.: John Wiley &amp; Sons</a:t>
            </a:r>
          </a:p>
          <a:p>
            <a:pPr marL="0" indent="0">
              <a:buNone/>
            </a:pPr>
            <a:endParaRPr lang="en-GB" sz="1500" dirty="0"/>
          </a:p>
          <a:p>
            <a:r>
              <a:rPr lang="en-GB" sz="1500" dirty="0"/>
              <a:t>European Commission (2015). SME Definition – User guide 2015. Internal market, industry, entrepreneurship and SMEs. Retrieved from https://ec.europa.eu/docsroom/documents/15582/attachments/1/translations</a:t>
            </a:r>
          </a:p>
          <a:p>
            <a:pPr marL="0" indent="0">
              <a:buNone/>
            </a:pPr>
            <a:endParaRPr lang="en-GB" sz="1500" dirty="0"/>
          </a:p>
          <a:p>
            <a:r>
              <a:rPr lang="en-GB" sz="1500" dirty="0"/>
              <a:t>Harris, M., </a:t>
            </a:r>
            <a:r>
              <a:rPr lang="en-GB" sz="1500" dirty="0" err="1"/>
              <a:t>McCrow</a:t>
            </a:r>
            <a:r>
              <a:rPr lang="en-GB" sz="1500" dirty="0"/>
              <a:t>, C., Vos, B. (Eds.) (2020). The global serviced apartments industry report 2020-2021. Travel intelligence network. Retrieved from </a:t>
            </a:r>
            <a:r>
              <a:rPr lang="en-US" sz="1500" dirty="0"/>
              <a:t>https://www.apartmentservice.com/ </a:t>
            </a:r>
            <a:endParaRPr lang="en-GB" sz="1500" dirty="0"/>
          </a:p>
          <a:p>
            <a:pPr marL="0" indent="0">
              <a:buNone/>
            </a:pPr>
            <a:endParaRPr lang="en-GB" sz="2600" dirty="0"/>
          </a:p>
          <a:p>
            <a:endParaRPr lang="en-GB" dirty="0"/>
          </a:p>
        </p:txBody>
      </p:sp>
      <p:sp>
        <p:nvSpPr>
          <p:cNvPr id="4" name="Slide Number Placeholder 3">
            <a:extLst>
              <a:ext uri="{FF2B5EF4-FFF2-40B4-BE49-F238E27FC236}">
                <a16:creationId xmlns:a16="http://schemas.microsoft.com/office/drawing/2014/main" id="{7C6F6A85-157A-4EB6-8D09-0B8F7AE1B071}"/>
              </a:ext>
            </a:extLst>
          </p:cNvPr>
          <p:cNvSpPr>
            <a:spLocks noGrp="1"/>
          </p:cNvSpPr>
          <p:nvPr>
            <p:ph type="sldNum" sz="quarter" idx="12"/>
          </p:nvPr>
        </p:nvSpPr>
        <p:spPr/>
        <p:txBody>
          <a:bodyPr/>
          <a:lstStyle/>
          <a:p>
            <a:fld id="{7B5101D9-94DC-4C18-87C2-E8AEA83A31F5}" type="slidenum">
              <a:rPr lang="en-GB" smtClean="0"/>
              <a:t>20</a:t>
            </a:fld>
            <a:endParaRPr lang="en-GB"/>
          </a:p>
        </p:txBody>
      </p:sp>
    </p:spTree>
    <p:extLst>
      <p:ext uri="{BB962C8B-B14F-4D97-AF65-F5344CB8AC3E}">
        <p14:creationId xmlns:p14="http://schemas.microsoft.com/office/powerpoint/2010/main" val="35642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807D-5AF1-48CE-AF74-4818866FA0B8}"/>
              </a:ext>
            </a:extLst>
          </p:cNvPr>
          <p:cNvSpPr>
            <a:spLocks noGrp="1"/>
          </p:cNvSpPr>
          <p:nvPr>
            <p:ph type="title"/>
          </p:nvPr>
        </p:nvSpPr>
        <p:spPr/>
        <p:txBody>
          <a:bodyPr/>
          <a:lstStyle/>
          <a:p>
            <a:r>
              <a:rPr lang="en-GB" dirty="0"/>
              <a:t>References (cont.)</a:t>
            </a:r>
          </a:p>
        </p:txBody>
      </p:sp>
      <p:sp>
        <p:nvSpPr>
          <p:cNvPr id="3" name="Content Placeholder 2">
            <a:extLst>
              <a:ext uri="{FF2B5EF4-FFF2-40B4-BE49-F238E27FC236}">
                <a16:creationId xmlns:a16="http://schemas.microsoft.com/office/drawing/2014/main" id="{30A75E8D-D1B6-41E4-81CF-BA255E85D12D}"/>
              </a:ext>
            </a:extLst>
          </p:cNvPr>
          <p:cNvSpPr>
            <a:spLocks noGrp="1"/>
          </p:cNvSpPr>
          <p:nvPr>
            <p:ph idx="1"/>
          </p:nvPr>
        </p:nvSpPr>
        <p:spPr/>
        <p:txBody>
          <a:bodyPr>
            <a:noAutofit/>
          </a:bodyPr>
          <a:lstStyle/>
          <a:p>
            <a:r>
              <a:rPr lang="en-GB" sz="1400" dirty="0"/>
              <a:t>Office of the Governor (2017). 2017 Texas aerospace, aviation and </a:t>
            </a:r>
            <a:r>
              <a:rPr lang="en-GB" sz="1400" dirty="0" err="1"/>
              <a:t>defense</a:t>
            </a:r>
            <a:r>
              <a:rPr lang="en-GB" sz="1400" dirty="0"/>
              <a:t>. Texas economic development. Retrieved from https://gov.texas.gov/business/page/reports-and-publications</a:t>
            </a:r>
          </a:p>
          <a:p>
            <a:endParaRPr lang="en-GB" sz="1400" dirty="0"/>
          </a:p>
          <a:p>
            <a:r>
              <a:rPr lang="en-GB" sz="1400" dirty="0"/>
              <a:t>Office of the Governor (2020). Texas economic development guide 2020-2021. Texas economic development. Retrieved from https://gov.texas.gov/business/page/reports-and-publications</a:t>
            </a:r>
          </a:p>
          <a:p>
            <a:endParaRPr lang="en-GB" sz="1400" dirty="0"/>
          </a:p>
          <a:p>
            <a:r>
              <a:rPr lang="en-GB" sz="1400" dirty="0"/>
              <a:t>Office of the Governor. (n.d.). Texas industry concentrations: Where the State’s key sectors cluster. Texas economic development. Retrieved from https://gov.texas.gov/business/page/reports-and-publications</a:t>
            </a:r>
          </a:p>
          <a:p>
            <a:endParaRPr lang="en-GB" sz="1400" dirty="0"/>
          </a:p>
          <a:p>
            <a:r>
              <a:rPr lang="en-GB" sz="1400" dirty="0"/>
              <a:t>Opportunity Zone Frequently Asked Questions (2020). IRS. Retrieved June 30, 2020, from </a:t>
            </a:r>
            <a:r>
              <a:rPr lang="en-GB" sz="1400" dirty="0">
                <a:hlinkClick r:id="rId2"/>
              </a:rPr>
              <a:t>https://www.irs.gov/newsroom/opportunity-zones-frequently-asked-questions</a:t>
            </a:r>
            <a:endParaRPr lang="en-GB" sz="1400" dirty="0"/>
          </a:p>
          <a:p>
            <a:pPr marL="0" indent="0">
              <a:buNone/>
            </a:pPr>
            <a:endParaRPr lang="en-GB" sz="1400" dirty="0"/>
          </a:p>
          <a:p>
            <a:r>
              <a:rPr lang="en-GB" sz="1400" dirty="0" err="1"/>
              <a:t>Über</a:t>
            </a:r>
            <a:r>
              <a:rPr lang="en-GB" sz="1400" dirty="0"/>
              <a:t> logo: Copyright </a:t>
            </a:r>
            <a:r>
              <a:rPr lang="en-GB" sz="1400" dirty="0" err="1"/>
              <a:t>Über</a:t>
            </a:r>
            <a:r>
              <a:rPr lang="en-GB" sz="1400" dirty="0"/>
              <a:t> Real Estate , 2020. </a:t>
            </a:r>
            <a:r>
              <a:rPr lang="en-GB" sz="1400" dirty="0">
                <a:hlinkClick r:id="rId3"/>
              </a:rPr>
              <a:t>https://www.uberrealestate.com/</a:t>
            </a:r>
            <a:endParaRPr lang="en-GB" sz="1400" dirty="0"/>
          </a:p>
          <a:p>
            <a:endParaRPr lang="en-GB" sz="1400" dirty="0"/>
          </a:p>
          <a:p>
            <a:r>
              <a:rPr lang="en-GB" sz="1400" dirty="0"/>
              <a:t>WTTC (2019). Travel &amp; Tourism: Global economic impact. World Travel &amp; Tourism Council, 10–11. https://www.statista.com/statistics/233223/travel-and-tourism--total-economic-contribution-worldwide/</a:t>
            </a:r>
          </a:p>
        </p:txBody>
      </p:sp>
      <p:sp>
        <p:nvSpPr>
          <p:cNvPr id="4" name="Slide Number Placeholder 3">
            <a:extLst>
              <a:ext uri="{FF2B5EF4-FFF2-40B4-BE49-F238E27FC236}">
                <a16:creationId xmlns:a16="http://schemas.microsoft.com/office/drawing/2014/main" id="{37A8D802-BD89-4A8F-AC8F-8E9D57260D0F}"/>
              </a:ext>
            </a:extLst>
          </p:cNvPr>
          <p:cNvSpPr>
            <a:spLocks noGrp="1"/>
          </p:cNvSpPr>
          <p:nvPr>
            <p:ph type="sldNum" sz="quarter" idx="12"/>
          </p:nvPr>
        </p:nvSpPr>
        <p:spPr/>
        <p:txBody>
          <a:bodyPr/>
          <a:lstStyle/>
          <a:p>
            <a:fld id="{7B5101D9-94DC-4C18-87C2-E8AEA83A31F5}" type="slidenum">
              <a:rPr lang="en-GB" smtClean="0"/>
              <a:t>21</a:t>
            </a:fld>
            <a:endParaRPr lang="en-GB" dirty="0"/>
          </a:p>
        </p:txBody>
      </p:sp>
    </p:spTree>
    <p:extLst>
      <p:ext uri="{BB962C8B-B14F-4D97-AF65-F5344CB8AC3E}">
        <p14:creationId xmlns:p14="http://schemas.microsoft.com/office/powerpoint/2010/main" val="200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08A7-A991-48EE-9D9D-49E316DDCAA2}"/>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010EB90F-4095-490B-ADC4-E144E2172676}"/>
              </a:ext>
            </a:extLst>
          </p:cNvPr>
          <p:cNvSpPr>
            <a:spLocks noGrp="1"/>
          </p:cNvSpPr>
          <p:nvPr>
            <p:ph idx="1"/>
          </p:nvPr>
        </p:nvSpPr>
        <p:spPr/>
        <p:txBody>
          <a:bodyPr>
            <a:normAutofit/>
          </a:bodyPr>
          <a:lstStyle/>
          <a:p>
            <a:pPr marL="0" indent="0">
              <a:buNone/>
            </a:pPr>
            <a:r>
              <a:rPr lang="en-GB" dirty="0"/>
              <a:t>Corporate accommodation: What is it?</a:t>
            </a:r>
          </a:p>
          <a:p>
            <a:endParaRPr lang="en-GB" dirty="0"/>
          </a:p>
          <a:p>
            <a:pPr marL="0" indent="0">
              <a:buNone/>
            </a:pPr>
            <a:r>
              <a:rPr lang="en-GB" dirty="0"/>
              <a:t>Definitions vary: </a:t>
            </a:r>
          </a:p>
          <a:p>
            <a:r>
              <a:rPr lang="en-GB" dirty="0"/>
              <a:t>Serviced apartments</a:t>
            </a:r>
          </a:p>
          <a:p>
            <a:r>
              <a:rPr lang="en-GB" dirty="0"/>
              <a:t>Extended stay hotels </a:t>
            </a:r>
          </a:p>
          <a:p>
            <a:r>
              <a:rPr lang="en-GB" dirty="0"/>
              <a:t>Aparthotels </a:t>
            </a:r>
          </a:p>
          <a:p>
            <a:r>
              <a:rPr lang="en-GB" dirty="0"/>
              <a:t>Corporate lodging / housing</a:t>
            </a:r>
          </a:p>
          <a:p>
            <a:pPr marL="0" indent="0">
              <a:buNone/>
            </a:pPr>
            <a:endParaRPr lang="en-GB" dirty="0"/>
          </a:p>
          <a:p>
            <a:endParaRPr lang="en-GB" dirty="0"/>
          </a:p>
        </p:txBody>
      </p:sp>
      <p:sp>
        <p:nvSpPr>
          <p:cNvPr id="4" name="TextBox 3">
            <a:extLst>
              <a:ext uri="{FF2B5EF4-FFF2-40B4-BE49-F238E27FC236}">
                <a16:creationId xmlns:a16="http://schemas.microsoft.com/office/drawing/2014/main" id="{6E63944B-3D06-4143-81EA-5B7132356654}"/>
              </a:ext>
            </a:extLst>
          </p:cNvPr>
          <p:cNvSpPr txBox="1"/>
          <p:nvPr/>
        </p:nvSpPr>
        <p:spPr>
          <a:xfrm>
            <a:off x="7843233" y="3127335"/>
            <a:ext cx="3387143" cy="2092881"/>
          </a:xfrm>
          <a:prstGeom prst="rect">
            <a:avLst/>
          </a:prstGeom>
          <a:noFill/>
        </p:spPr>
        <p:txBody>
          <a:bodyPr wrap="square" rtlCol="0">
            <a:spAutoFit/>
          </a:bodyPr>
          <a:lstStyle/>
          <a:p>
            <a:r>
              <a:rPr lang="en-GB" sz="2800" dirty="0"/>
              <a:t>All denote furnished apartments used for short- and long-term corporate lets.</a:t>
            </a:r>
          </a:p>
          <a:p>
            <a:endParaRPr lang="en-GB" dirty="0"/>
          </a:p>
        </p:txBody>
      </p:sp>
      <p:sp>
        <p:nvSpPr>
          <p:cNvPr id="5" name="Arrow: Right 4">
            <a:extLst>
              <a:ext uri="{FF2B5EF4-FFF2-40B4-BE49-F238E27FC236}">
                <a16:creationId xmlns:a16="http://schemas.microsoft.com/office/drawing/2014/main" id="{AF238127-443E-4325-8BE9-68CFB38EAC95}"/>
              </a:ext>
            </a:extLst>
          </p:cNvPr>
          <p:cNvSpPr/>
          <p:nvPr/>
        </p:nvSpPr>
        <p:spPr>
          <a:xfrm>
            <a:off x="5795493" y="3734873"/>
            <a:ext cx="1339403" cy="669702"/>
          </a:xfrm>
          <a:prstGeom prst="rightArrow">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558BEFF5-2B11-4AA7-8D86-AE1C0AF51361}"/>
              </a:ext>
            </a:extLst>
          </p:cNvPr>
          <p:cNvSpPr>
            <a:spLocks noGrp="1"/>
          </p:cNvSpPr>
          <p:nvPr>
            <p:ph type="sldNum" sz="quarter" idx="12"/>
          </p:nvPr>
        </p:nvSpPr>
        <p:spPr/>
        <p:txBody>
          <a:bodyPr/>
          <a:lstStyle/>
          <a:p>
            <a:fld id="{7B5101D9-94DC-4C18-87C2-E8AEA83A31F5}" type="slidenum">
              <a:rPr lang="en-GB" smtClean="0"/>
              <a:t>3</a:t>
            </a:fld>
            <a:endParaRPr lang="en-GB"/>
          </a:p>
        </p:txBody>
      </p:sp>
    </p:spTree>
    <p:extLst>
      <p:ext uri="{BB962C8B-B14F-4D97-AF65-F5344CB8AC3E}">
        <p14:creationId xmlns:p14="http://schemas.microsoft.com/office/powerpoint/2010/main" val="714180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7EA6-1F35-4270-8471-567540B482B1}"/>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55C76BE2-CC5D-493B-88F8-173087C31F26}"/>
              </a:ext>
            </a:extLst>
          </p:cNvPr>
          <p:cNvSpPr>
            <a:spLocks noGrp="1"/>
          </p:cNvSpPr>
          <p:nvPr>
            <p:ph sz="half" idx="1"/>
          </p:nvPr>
        </p:nvSpPr>
        <p:spPr>
          <a:xfrm>
            <a:off x="838200" y="2163651"/>
            <a:ext cx="5257800" cy="4013312"/>
          </a:xfrm>
        </p:spPr>
        <p:txBody>
          <a:bodyPr>
            <a:normAutofit/>
          </a:bodyPr>
          <a:lstStyle/>
          <a:p>
            <a:pPr marL="0" indent="0">
              <a:buNone/>
            </a:pPr>
            <a:r>
              <a:rPr lang="en-GB" dirty="0"/>
              <a:t>Corporate accommodation small and medium enterprises (SMEs) invest time, money, and resources in:</a:t>
            </a:r>
          </a:p>
          <a:p>
            <a:pPr marL="0" indent="0">
              <a:buNone/>
            </a:pPr>
            <a:endParaRPr lang="en-GB" dirty="0"/>
          </a:p>
          <a:p>
            <a:pPr marL="0" indent="0">
              <a:buNone/>
            </a:pPr>
            <a:endParaRPr lang="en-GB" dirty="0"/>
          </a:p>
          <a:p>
            <a:endParaRPr lang="en-GB" dirty="0"/>
          </a:p>
        </p:txBody>
      </p:sp>
      <p:sp>
        <p:nvSpPr>
          <p:cNvPr id="8" name="TextBox 7">
            <a:extLst>
              <a:ext uri="{FF2B5EF4-FFF2-40B4-BE49-F238E27FC236}">
                <a16:creationId xmlns:a16="http://schemas.microsoft.com/office/drawing/2014/main" id="{7437249D-3243-41BB-9EC6-9D7D8096428D}"/>
              </a:ext>
            </a:extLst>
          </p:cNvPr>
          <p:cNvSpPr txBox="1"/>
          <p:nvPr/>
        </p:nvSpPr>
        <p:spPr>
          <a:xfrm>
            <a:off x="838200" y="1363432"/>
            <a:ext cx="10631500" cy="800219"/>
          </a:xfrm>
          <a:prstGeom prst="rect">
            <a:avLst/>
          </a:prstGeom>
          <a:noFill/>
        </p:spPr>
        <p:txBody>
          <a:bodyPr wrap="none" rtlCol="0">
            <a:spAutoFit/>
          </a:bodyPr>
          <a:lstStyle/>
          <a:p>
            <a:r>
              <a:rPr lang="en-GB" sz="2800" dirty="0"/>
              <a:t>The corporate accommodation sector is part of the hospitality industry. </a:t>
            </a:r>
          </a:p>
          <a:p>
            <a:endParaRPr lang="en-GB" dirty="0"/>
          </a:p>
        </p:txBody>
      </p:sp>
      <p:grpSp>
        <p:nvGrpSpPr>
          <p:cNvPr id="15" name="Group 14">
            <a:extLst>
              <a:ext uri="{FF2B5EF4-FFF2-40B4-BE49-F238E27FC236}">
                <a16:creationId xmlns:a16="http://schemas.microsoft.com/office/drawing/2014/main" id="{10D8C9CD-CCC9-49ED-9643-DFA882949D11}"/>
              </a:ext>
            </a:extLst>
          </p:cNvPr>
          <p:cNvGrpSpPr/>
          <p:nvPr/>
        </p:nvGrpSpPr>
        <p:grpSpPr>
          <a:xfrm>
            <a:off x="1229985" y="4146573"/>
            <a:ext cx="1332627" cy="1749327"/>
            <a:chOff x="928804" y="4079587"/>
            <a:chExt cx="1332627" cy="1749327"/>
          </a:xfrm>
        </p:grpSpPr>
        <p:pic>
          <p:nvPicPr>
            <p:cNvPr id="10" name="Graphic 9" descr="House">
              <a:extLst>
                <a:ext uri="{FF2B5EF4-FFF2-40B4-BE49-F238E27FC236}">
                  <a16:creationId xmlns:a16="http://schemas.microsoft.com/office/drawing/2014/main" id="{C38CC763-4D8C-4FE6-BFE3-5CFC354858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2558" y="4079587"/>
              <a:ext cx="1005120" cy="1005120"/>
            </a:xfrm>
            <a:prstGeom prst="rect">
              <a:avLst/>
            </a:prstGeom>
          </p:spPr>
        </p:pic>
        <p:sp>
          <p:nvSpPr>
            <p:cNvPr id="11" name="TextBox 10">
              <a:extLst>
                <a:ext uri="{FF2B5EF4-FFF2-40B4-BE49-F238E27FC236}">
                  <a16:creationId xmlns:a16="http://schemas.microsoft.com/office/drawing/2014/main" id="{B453A1FC-8FFB-4D4B-B1C1-C7EE9CFFDDA8}"/>
                </a:ext>
              </a:extLst>
            </p:cNvPr>
            <p:cNvSpPr txBox="1"/>
            <p:nvPr/>
          </p:nvSpPr>
          <p:spPr>
            <a:xfrm>
              <a:off x="928804" y="4905584"/>
              <a:ext cx="1332627" cy="923330"/>
            </a:xfrm>
            <a:prstGeom prst="rect">
              <a:avLst/>
            </a:prstGeom>
            <a:noFill/>
          </p:spPr>
          <p:txBody>
            <a:bodyPr wrap="square" rtlCol="0">
              <a:spAutoFit/>
            </a:bodyPr>
            <a:lstStyle/>
            <a:p>
              <a:pPr algn="ctr"/>
              <a:r>
                <a:rPr lang="en-GB" dirty="0"/>
                <a:t>Finding new property </a:t>
              </a:r>
            </a:p>
            <a:p>
              <a:pPr algn="ctr"/>
              <a:r>
                <a:rPr lang="en-GB" dirty="0"/>
                <a:t>investments</a:t>
              </a:r>
            </a:p>
          </p:txBody>
        </p:sp>
      </p:grpSp>
      <p:grpSp>
        <p:nvGrpSpPr>
          <p:cNvPr id="16" name="Group 15">
            <a:extLst>
              <a:ext uri="{FF2B5EF4-FFF2-40B4-BE49-F238E27FC236}">
                <a16:creationId xmlns:a16="http://schemas.microsoft.com/office/drawing/2014/main" id="{43C932C0-DE11-4293-B60F-DBC67C468670}"/>
              </a:ext>
            </a:extLst>
          </p:cNvPr>
          <p:cNvGrpSpPr/>
          <p:nvPr/>
        </p:nvGrpSpPr>
        <p:grpSpPr>
          <a:xfrm>
            <a:off x="3555114" y="4146573"/>
            <a:ext cx="1866892" cy="1749327"/>
            <a:chOff x="3555114" y="4170307"/>
            <a:chExt cx="1781214" cy="1725593"/>
          </a:xfrm>
        </p:grpSpPr>
        <p:pic>
          <p:nvPicPr>
            <p:cNvPr id="13" name="Graphic 12" descr="Business Growth">
              <a:extLst>
                <a:ext uri="{FF2B5EF4-FFF2-40B4-BE49-F238E27FC236}">
                  <a16:creationId xmlns:a16="http://schemas.microsoft.com/office/drawing/2014/main" id="{C43749F7-8490-4E55-96AD-4D4B484762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8521" y="4170307"/>
              <a:ext cx="914400" cy="914400"/>
            </a:xfrm>
            <a:prstGeom prst="rect">
              <a:avLst/>
            </a:prstGeom>
          </p:spPr>
        </p:pic>
        <p:sp>
          <p:nvSpPr>
            <p:cNvPr id="14" name="TextBox 13">
              <a:extLst>
                <a:ext uri="{FF2B5EF4-FFF2-40B4-BE49-F238E27FC236}">
                  <a16:creationId xmlns:a16="http://schemas.microsoft.com/office/drawing/2014/main" id="{15220BA6-3A7E-4145-AC54-F196DCA9F6D6}"/>
                </a:ext>
              </a:extLst>
            </p:cNvPr>
            <p:cNvSpPr txBox="1"/>
            <p:nvPr/>
          </p:nvSpPr>
          <p:spPr>
            <a:xfrm>
              <a:off x="3555114" y="4972570"/>
              <a:ext cx="1781214" cy="923330"/>
            </a:xfrm>
            <a:prstGeom prst="rect">
              <a:avLst/>
            </a:prstGeom>
            <a:noFill/>
          </p:spPr>
          <p:txBody>
            <a:bodyPr wrap="square" rtlCol="0">
              <a:spAutoFit/>
            </a:bodyPr>
            <a:lstStyle/>
            <a:p>
              <a:pPr algn="ctr"/>
              <a:r>
                <a:rPr lang="en-GB" dirty="0"/>
                <a:t>Increasing the number of corporate clients</a:t>
              </a:r>
            </a:p>
          </p:txBody>
        </p:sp>
      </p:grpSp>
      <p:sp>
        <p:nvSpPr>
          <p:cNvPr id="18" name="Content Placeholder 17">
            <a:extLst>
              <a:ext uri="{FF2B5EF4-FFF2-40B4-BE49-F238E27FC236}">
                <a16:creationId xmlns:a16="http://schemas.microsoft.com/office/drawing/2014/main" id="{5E56A68E-E75D-4DB7-A847-4F5A2B53D7D4}"/>
              </a:ext>
            </a:extLst>
          </p:cNvPr>
          <p:cNvSpPr>
            <a:spLocks noGrp="1"/>
          </p:cNvSpPr>
          <p:nvPr>
            <p:ph sz="half" idx="2"/>
          </p:nvPr>
        </p:nvSpPr>
        <p:spPr>
          <a:xfrm>
            <a:off x="8036415" y="2550017"/>
            <a:ext cx="3837906" cy="3626946"/>
          </a:xfrm>
        </p:spPr>
        <p:txBody>
          <a:bodyPr/>
          <a:lstStyle/>
          <a:p>
            <a:pPr marL="0" indent="0">
              <a:buNone/>
            </a:pPr>
            <a:endParaRPr lang="en-GB" dirty="0"/>
          </a:p>
          <a:p>
            <a:pPr marL="0" indent="0">
              <a:buNone/>
            </a:pPr>
            <a:endParaRPr lang="en-GB" dirty="0"/>
          </a:p>
          <a:p>
            <a:pPr marL="0" indent="0">
              <a:buNone/>
            </a:pPr>
            <a:endParaRPr lang="en-GB" dirty="0"/>
          </a:p>
          <a:p>
            <a:pPr marL="0" indent="0">
              <a:buNone/>
            </a:pPr>
            <a:r>
              <a:rPr lang="en-GB" dirty="0">
                <a:solidFill>
                  <a:srgbClr val="FFFF00"/>
                </a:solidFill>
              </a:rPr>
              <a:t>Location intelligence provides a competitive advantage</a:t>
            </a:r>
          </a:p>
          <a:p>
            <a:endParaRPr lang="en-GB" dirty="0"/>
          </a:p>
        </p:txBody>
      </p:sp>
      <p:sp>
        <p:nvSpPr>
          <p:cNvPr id="19" name="Arrow: Right 18">
            <a:extLst>
              <a:ext uri="{FF2B5EF4-FFF2-40B4-BE49-F238E27FC236}">
                <a16:creationId xmlns:a16="http://schemas.microsoft.com/office/drawing/2014/main" id="{4C248065-7B01-4368-B68F-E32B2DA3AB15}"/>
              </a:ext>
            </a:extLst>
          </p:cNvPr>
          <p:cNvSpPr/>
          <p:nvPr/>
        </p:nvSpPr>
        <p:spPr>
          <a:xfrm>
            <a:off x="6096000" y="4157004"/>
            <a:ext cx="1339403" cy="669702"/>
          </a:xfrm>
          <a:prstGeom prst="rightArrow">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1B47C58A-DE87-44FB-ACBB-BB9E1131927B}"/>
              </a:ext>
            </a:extLst>
          </p:cNvPr>
          <p:cNvSpPr>
            <a:spLocks noGrp="1"/>
          </p:cNvSpPr>
          <p:nvPr>
            <p:ph type="sldNum" sz="quarter" idx="12"/>
          </p:nvPr>
        </p:nvSpPr>
        <p:spPr/>
        <p:txBody>
          <a:bodyPr/>
          <a:lstStyle/>
          <a:p>
            <a:fld id="{7B5101D9-94DC-4C18-87C2-E8AEA83A31F5}" type="slidenum">
              <a:rPr lang="en-GB" smtClean="0"/>
              <a:t>4</a:t>
            </a:fld>
            <a:endParaRPr lang="en-GB"/>
          </a:p>
        </p:txBody>
      </p:sp>
    </p:spTree>
    <p:extLst>
      <p:ext uri="{BB962C8B-B14F-4D97-AF65-F5344CB8AC3E}">
        <p14:creationId xmlns:p14="http://schemas.microsoft.com/office/powerpoint/2010/main" val="72130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anim calcmode="lin" valueType="num">
                                      <p:cBhvr additive="base">
                                        <p:cTn id="3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2D13-9D54-4575-97E2-67D4D44AB24D}"/>
              </a:ext>
            </a:extLst>
          </p:cNvPr>
          <p:cNvSpPr>
            <a:spLocks noGrp="1"/>
          </p:cNvSpPr>
          <p:nvPr>
            <p:ph type="title"/>
          </p:nvPr>
        </p:nvSpPr>
        <p:spPr/>
        <p:txBody>
          <a:bodyPr/>
          <a:lstStyle/>
          <a:p>
            <a:r>
              <a:rPr lang="en-GB" dirty="0"/>
              <a:t>Background – SME</a:t>
            </a:r>
          </a:p>
        </p:txBody>
      </p:sp>
      <p:sp>
        <p:nvSpPr>
          <p:cNvPr id="3" name="Content Placeholder 2">
            <a:extLst>
              <a:ext uri="{FF2B5EF4-FFF2-40B4-BE49-F238E27FC236}">
                <a16:creationId xmlns:a16="http://schemas.microsoft.com/office/drawing/2014/main" id="{9EB7105B-80B4-477A-AFCA-F15F5DCEF9F2}"/>
              </a:ext>
            </a:extLst>
          </p:cNvPr>
          <p:cNvSpPr>
            <a:spLocks noGrp="1"/>
          </p:cNvSpPr>
          <p:nvPr>
            <p:ph idx="1"/>
          </p:nvPr>
        </p:nvSpPr>
        <p:spPr/>
        <p:txBody>
          <a:bodyPr/>
          <a:lstStyle/>
          <a:p>
            <a:pPr marL="0" indent="0">
              <a:buNone/>
            </a:pPr>
            <a:r>
              <a:rPr lang="en-GB" dirty="0"/>
              <a:t>Small and Medium-Sized Enterprises (SMEs) definition</a:t>
            </a:r>
          </a:p>
          <a:p>
            <a:pPr marL="0" indent="0">
              <a:buNone/>
            </a:pPr>
            <a:r>
              <a:rPr lang="en-GB" dirty="0"/>
              <a:t>According to the European Commission a SME is a business company with:</a:t>
            </a:r>
          </a:p>
          <a:p>
            <a:endParaRPr lang="en-GB" dirty="0"/>
          </a:p>
          <a:p>
            <a:endParaRPr lang="en-GB" dirty="0"/>
          </a:p>
        </p:txBody>
      </p:sp>
      <p:sp>
        <p:nvSpPr>
          <p:cNvPr id="14" name="TextBox 13">
            <a:extLst>
              <a:ext uri="{FF2B5EF4-FFF2-40B4-BE49-F238E27FC236}">
                <a16:creationId xmlns:a16="http://schemas.microsoft.com/office/drawing/2014/main" id="{B4BD0A10-410F-4ED1-B7B5-811772DD5ED1}"/>
              </a:ext>
            </a:extLst>
          </p:cNvPr>
          <p:cNvSpPr txBox="1"/>
          <p:nvPr/>
        </p:nvSpPr>
        <p:spPr>
          <a:xfrm>
            <a:off x="7852016" y="3858887"/>
            <a:ext cx="554960" cy="461665"/>
          </a:xfrm>
          <a:prstGeom prst="rect">
            <a:avLst/>
          </a:prstGeom>
          <a:noFill/>
        </p:spPr>
        <p:txBody>
          <a:bodyPr wrap="none" rtlCol="0">
            <a:spAutoFit/>
          </a:bodyPr>
          <a:lstStyle/>
          <a:p>
            <a:r>
              <a:rPr lang="en-GB" sz="2400" dirty="0"/>
              <a:t>OR</a:t>
            </a:r>
          </a:p>
        </p:txBody>
      </p:sp>
      <p:sp>
        <p:nvSpPr>
          <p:cNvPr id="15" name="TextBox 14">
            <a:extLst>
              <a:ext uri="{FF2B5EF4-FFF2-40B4-BE49-F238E27FC236}">
                <a16:creationId xmlns:a16="http://schemas.microsoft.com/office/drawing/2014/main" id="{62720B20-E9A8-47A8-A192-F63773FD8A26}"/>
              </a:ext>
            </a:extLst>
          </p:cNvPr>
          <p:cNvSpPr txBox="1"/>
          <p:nvPr/>
        </p:nvSpPr>
        <p:spPr>
          <a:xfrm>
            <a:off x="4245425" y="3890315"/>
            <a:ext cx="750526" cy="461665"/>
          </a:xfrm>
          <a:prstGeom prst="rect">
            <a:avLst/>
          </a:prstGeom>
          <a:noFill/>
        </p:spPr>
        <p:txBody>
          <a:bodyPr wrap="none" rtlCol="0">
            <a:spAutoFit/>
          </a:bodyPr>
          <a:lstStyle/>
          <a:p>
            <a:r>
              <a:rPr lang="en-GB" sz="2400" dirty="0"/>
              <a:t>AND</a:t>
            </a:r>
          </a:p>
        </p:txBody>
      </p:sp>
      <p:grpSp>
        <p:nvGrpSpPr>
          <p:cNvPr id="19" name="Group 18">
            <a:extLst>
              <a:ext uri="{FF2B5EF4-FFF2-40B4-BE49-F238E27FC236}">
                <a16:creationId xmlns:a16="http://schemas.microsoft.com/office/drawing/2014/main" id="{4476D3B2-522D-4A8F-B7AB-4AE4E0AF1538}"/>
              </a:ext>
            </a:extLst>
          </p:cNvPr>
          <p:cNvGrpSpPr/>
          <p:nvPr/>
        </p:nvGrpSpPr>
        <p:grpSpPr>
          <a:xfrm>
            <a:off x="1255152" y="3585795"/>
            <a:ext cx="2243691" cy="1352852"/>
            <a:chOff x="1255152" y="3585795"/>
            <a:chExt cx="2243691" cy="1352852"/>
          </a:xfrm>
        </p:grpSpPr>
        <p:pic>
          <p:nvPicPr>
            <p:cNvPr id="11" name="Graphic 10" descr="Group">
              <a:extLst>
                <a:ext uri="{FF2B5EF4-FFF2-40B4-BE49-F238E27FC236}">
                  <a16:creationId xmlns:a16="http://schemas.microsoft.com/office/drawing/2014/main" id="{6AFE55FE-A08F-4CEC-B8A8-19E55688EB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59516" y="3585795"/>
              <a:ext cx="1070709" cy="1070709"/>
            </a:xfrm>
            <a:prstGeom prst="rect">
              <a:avLst/>
            </a:prstGeom>
          </p:spPr>
        </p:pic>
        <p:sp>
          <p:nvSpPr>
            <p:cNvPr id="16" name="TextBox 15">
              <a:extLst>
                <a:ext uri="{FF2B5EF4-FFF2-40B4-BE49-F238E27FC236}">
                  <a16:creationId xmlns:a16="http://schemas.microsoft.com/office/drawing/2014/main" id="{5A9CC556-57EF-49E6-9EAE-BB067F8B96D1}"/>
                </a:ext>
              </a:extLst>
            </p:cNvPr>
            <p:cNvSpPr txBox="1"/>
            <p:nvPr/>
          </p:nvSpPr>
          <p:spPr>
            <a:xfrm>
              <a:off x="1255152" y="4569315"/>
              <a:ext cx="2243691" cy="369332"/>
            </a:xfrm>
            <a:prstGeom prst="rect">
              <a:avLst/>
            </a:prstGeom>
            <a:noFill/>
          </p:spPr>
          <p:txBody>
            <a:bodyPr wrap="none" rtlCol="0">
              <a:spAutoFit/>
            </a:bodyPr>
            <a:lstStyle/>
            <a:p>
              <a:r>
                <a:rPr lang="en-GB" dirty="0"/>
                <a:t>Staff headcount &lt; 250</a:t>
              </a:r>
            </a:p>
          </p:txBody>
        </p:sp>
      </p:grpSp>
      <p:grpSp>
        <p:nvGrpSpPr>
          <p:cNvPr id="20" name="Group 19">
            <a:extLst>
              <a:ext uri="{FF2B5EF4-FFF2-40B4-BE49-F238E27FC236}">
                <a16:creationId xmlns:a16="http://schemas.microsoft.com/office/drawing/2014/main" id="{D8983BCE-4B73-443A-86C2-75A9368CC8DF}"/>
              </a:ext>
            </a:extLst>
          </p:cNvPr>
          <p:cNvGrpSpPr/>
          <p:nvPr/>
        </p:nvGrpSpPr>
        <p:grpSpPr>
          <a:xfrm>
            <a:off x="5833380" y="3654915"/>
            <a:ext cx="1872629" cy="1515939"/>
            <a:chOff x="5833380" y="3654915"/>
            <a:chExt cx="1872629" cy="1515939"/>
          </a:xfrm>
        </p:grpSpPr>
        <p:pic>
          <p:nvPicPr>
            <p:cNvPr id="9" name="Graphic 8" descr="Upward trend">
              <a:extLst>
                <a:ext uri="{FF2B5EF4-FFF2-40B4-BE49-F238E27FC236}">
                  <a16:creationId xmlns:a16="http://schemas.microsoft.com/office/drawing/2014/main" id="{28DBFCB0-E5C0-4AB3-8BBA-78D169DD33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1152" y="3654915"/>
              <a:ext cx="914400" cy="914400"/>
            </a:xfrm>
            <a:prstGeom prst="rect">
              <a:avLst/>
            </a:prstGeom>
          </p:spPr>
        </p:pic>
        <p:sp>
          <p:nvSpPr>
            <p:cNvPr id="17" name="TextBox 16">
              <a:extLst>
                <a:ext uri="{FF2B5EF4-FFF2-40B4-BE49-F238E27FC236}">
                  <a16:creationId xmlns:a16="http://schemas.microsoft.com/office/drawing/2014/main" id="{BB48C886-96B0-43F6-AE8D-2223D7B24651}"/>
                </a:ext>
              </a:extLst>
            </p:cNvPr>
            <p:cNvSpPr txBox="1"/>
            <p:nvPr/>
          </p:nvSpPr>
          <p:spPr>
            <a:xfrm>
              <a:off x="5833380" y="4524523"/>
              <a:ext cx="1872629" cy="646331"/>
            </a:xfrm>
            <a:prstGeom prst="rect">
              <a:avLst/>
            </a:prstGeom>
            <a:noFill/>
          </p:spPr>
          <p:txBody>
            <a:bodyPr wrap="none" rtlCol="0">
              <a:spAutoFit/>
            </a:bodyPr>
            <a:lstStyle/>
            <a:p>
              <a:r>
                <a:rPr lang="en-GB" dirty="0"/>
                <a:t>Annual turnover </a:t>
              </a:r>
            </a:p>
            <a:p>
              <a:r>
                <a:rPr lang="en-GB" dirty="0"/>
                <a:t>&lt; or = € 50 million</a:t>
              </a:r>
            </a:p>
          </p:txBody>
        </p:sp>
      </p:grpSp>
      <p:grpSp>
        <p:nvGrpSpPr>
          <p:cNvPr id="21" name="Group 20">
            <a:extLst>
              <a:ext uri="{FF2B5EF4-FFF2-40B4-BE49-F238E27FC236}">
                <a16:creationId xmlns:a16="http://schemas.microsoft.com/office/drawing/2014/main" id="{227A6264-866A-4E1F-A8B5-9901EB4C759A}"/>
              </a:ext>
            </a:extLst>
          </p:cNvPr>
          <p:cNvGrpSpPr/>
          <p:nvPr/>
        </p:nvGrpSpPr>
        <p:grpSpPr>
          <a:xfrm>
            <a:off x="8562940" y="3693526"/>
            <a:ext cx="2310248" cy="1489522"/>
            <a:chOff x="8562940" y="3693526"/>
            <a:chExt cx="2310248" cy="1489522"/>
          </a:xfrm>
        </p:grpSpPr>
        <p:sp>
          <p:nvSpPr>
            <p:cNvPr id="13" name="TextBox 12">
              <a:extLst>
                <a:ext uri="{FF2B5EF4-FFF2-40B4-BE49-F238E27FC236}">
                  <a16:creationId xmlns:a16="http://schemas.microsoft.com/office/drawing/2014/main" id="{E177D15F-25F1-4B8E-88E1-209102BBC7A9}"/>
                </a:ext>
              </a:extLst>
            </p:cNvPr>
            <p:cNvSpPr txBox="1"/>
            <p:nvPr/>
          </p:nvSpPr>
          <p:spPr>
            <a:xfrm>
              <a:off x="8933440" y="3693526"/>
              <a:ext cx="1420340" cy="830997"/>
            </a:xfrm>
            <a:prstGeom prst="rect">
              <a:avLst/>
            </a:prstGeom>
            <a:noFill/>
          </p:spPr>
          <p:txBody>
            <a:bodyPr wrap="square" rtlCol="0">
              <a:spAutoFit/>
            </a:bodyPr>
            <a:lstStyle/>
            <a:p>
              <a:r>
                <a:rPr lang="en-GB" sz="4800" b="1" dirty="0"/>
                <a:t>+ / -</a:t>
              </a:r>
            </a:p>
          </p:txBody>
        </p:sp>
        <p:sp>
          <p:nvSpPr>
            <p:cNvPr id="18" name="TextBox 17">
              <a:extLst>
                <a:ext uri="{FF2B5EF4-FFF2-40B4-BE49-F238E27FC236}">
                  <a16:creationId xmlns:a16="http://schemas.microsoft.com/office/drawing/2014/main" id="{C679D2C2-7DD5-48D0-BC31-3A5F7F42CDFC}"/>
                </a:ext>
              </a:extLst>
            </p:cNvPr>
            <p:cNvSpPr txBox="1"/>
            <p:nvPr/>
          </p:nvSpPr>
          <p:spPr>
            <a:xfrm>
              <a:off x="8562940" y="4536717"/>
              <a:ext cx="2310248" cy="646331"/>
            </a:xfrm>
            <a:prstGeom prst="rect">
              <a:avLst/>
            </a:prstGeom>
            <a:noFill/>
          </p:spPr>
          <p:txBody>
            <a:bodyPr wrap="none" rtlCol="0">
              <a:spAutoFit/>
            </a:bodyPr>
            <a:lstStyle/>
            <a:p>
              <a:r>
                <a:rPr lang="en-GB" dirty="0"/>
                <a:t>Annual balance sheet </a:t>
              </a:r>
            </a:p>
            <a:p>
              <a:r>
                <a:rPr lang="en-GB" dirty="0"/>
                <a:t>&lt; or = €</a:t>
              </a:r>
              <a:r>
                <a:rPr lang="en-GB" dirty="0">
                  <a:solidFill>
                    <a:srgbClr val="FF0000"/>
                  </a:solidFill>
                </a:rPr>
                <a:t> </a:t>
              </a:r>
              <a:r>
                <a:rPr lang="en-GB" dirty="0"/>
                <a:t>43 million</a:t>
              </a:r>
            </a:p>
          </p:txBody>
        </p:sp>
      </p:grpSp>
      <p:sp>
        <p:nvSpPr>
          <p:cNvPr id="4" name="Slide Number Placeholder 3">
            <a:extLst>
              <a:ext uri="{FF2B5EF4-FFF2-40B4-BE49-F238E27FC236}">
                <a16:creationId xmlns:a16="http://schemas.microsoft.com/office/drawing/2014/main" id="{FFA9F2F3-BEB2-4D7C-9BC8-45B5FD94FBBE}"/>
              </a:ext>
            </a:extLst>
          </p:cNvPr>
          <p:cNvSpPr>
            <a:spLocks noGrp="1"/>
          </p:cNvSpPr>
          <p:nvPr>
            <p:ph type="sldNum" sz="quarter" idx="12"/>
          </p:nvPr>
        </p:nvSpPr>
        <p:spPr/>
        <p:txBody>
          <a:bodyPr/>
          <a:lstStyle/>
          <a:p>
            <a:fld id="{7B5101D9-94DC-4C18-87C2-E8AEA83A31F5}" type="slidenum">
              <a:rPr lang="en-GB" smtClean="0"/>
              <a:t>5</a:t>
            </a:fld>
            <a:endParaRPr lang="en-GB"/>
          </a:p>
        </p:txBody>
      </p:sp>
    </p:spTree>
    <p:extLst>
      <p:ext uri="{BB962C8B-B14F-4D97-AF65-F5344CB8AC3E}">
        <p14:creationId xmlns:p14="http://schemas.microsoft.com/office/powerpoint/2010/main" val="3793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A7085-E915-47C5-ADA4-325BBA16976A}"/>
              </a:ext>
            </a:extLst>
          </p:cNvPr>
          <p:cNvSpPr>
            <a:spLocks noGrp="1"/>
          </p:cNvSpPr>
          <p:nvPr>
            <p:ph type="title"/>
          </p:nvPr>
        </p:nvSpPr>
        <p:spPr/>
        <p:txBody>
          <a:bodyPr/>
          <a:lstStyle/>
          <a:p>
            <a:r>
              <a:rPr lang="en-GB" dirty="0"/>
              <a:t>Background – Client Types</a:t>
            </a:r>
          </a:p>
        </p:txBody>
      </p:sp>
      <p:sp>
        <p:nvSpPr>
          <p:cNvPr id="3" name="Content Placeholder 2">
            <a:extLst>
              <a:ext uri="{FF2B5EF4-FFF2-40B4-BE49-F238E27FC236}">
                <a16:creationId xmlns:a16="http://schemas.microsoft.com/office/drawing/2014/main" id="{53FCC82E-100F-43DD-AF88-151C2CF27516}"/>
              </a:ext>
            </a:extLst>
          </p:cNvPr>
          <p:cNvSpPr>
            <a:spLocks noGrp="1"/>
          </p:cNvSpPr>
          <p:nvPr>
            <p:ph idx="1"/>
          </p:nvPr>
        </p:nvSpPr>
        <p:spPr>
          <a:xfrm>
            <a:off x="838200" y="1825625"/>
            <a:ext cx="10515600" cy="4351338"/>
          </a:xfrm>
        </p:spPr>
        <p:txBody>
          <a:bodyPr/>
          <a:lstStyle/>
          <a:p>
            <a:r>
              <a:rPr lang="en-GB" dirty="0">
                <a:solidFill>
                  <a:schemeClr val="accent2">
                    <a:lumMod val="60000"/>
                    <a:lumOff val="40000"/>
                  </a:schemeClr>
                </a:solidFill>
              </a:rPr>
              <a:t>Business travel, work assignment, relocation</a:t>
            </a:r>
          </a:p>
          <a:p>
            <a:pPr marL="0" indent="0">
              <a:buNone/>
            </a:pPr>
            <a:endParaRPr lang="en-GB" dirty="0"/>
          </a:p>
          <a:p>
            <a:pPr marL="0" indent="0">
              <a:buNone/>
            </a:pPr>
            <a:endParaRPr lang="en-GB" dirty="0"/>
          </a:p>
          <a:p>
            <a:pPr marL="0" indent="0">
              <a:buNone/>
            </a:pPr>
            <a:endParaRPr lang="en-GB" dirty="0"/>
          </a:p>
          <a:p>
            <a:pPr marL="0" indent="0">
              <a:buNone/>
            </a:pPr>
            <a:endParaRPr lang="en-GB" dirty="0"/>
          </a:p>
          <a:p>
            <a:r>
              <a:rPr lang="en-GB" dirty="0">
                <a:solidFill>
                  <a:schemeClr val="accent2">
                    <a:lumMod val="60000"/>
                    <a:lumOff val="40000"/>
                  </a:schemeClr>
                </a:solidFill>
              </a:rPr>
              <a:t>Leisure travel</a:t>
            </a:r>
          </a:p>
          <a:p>
            <a:pPr marL="0" indent="0">
              <a:buNone/>
            </a:pPr>
            <a:r>
              <a:rPr lang="en-GB" dirty="0"/>
              <a:t>								</a:t>
            </a:r>
          </a:p>
          <a:p>
            <a:pPr marL="0" indent="0">
              <a:buNone/>
            </a:pPr>
            <a:endParaRPr lang="en-GB" dirty="0"/>
          </a:p>
          <a:p>
            <a:pPr marL="0" indent="0">
              <a:buNone/>
            </a:pPr>
            <a:endParaRPr lang="en-GB" dirty="0"/>
          </a:p>
        </p:txBody>
      </p:sp>
      <p:grpSp>
        <p:nvGrpSpPr>
          <p:cNvPr id="15" name="Group 14">
            <a:extLst>
              <a:ext uri="{FF2B5EF4-FFF2-40B4-BE49-F238E27FC236}">
                <a16:creationId xmlns:a16="http://schemas.microsoft.com/office/drawing/2014/main" id="{B22E4CF1-2FB1-40B3-8208-B18A51518C37}"/>
              </a:ext>
            </a:extLst>
          </p:cNvPr>
          <p:cNvGrpSpPr/>
          <p:nvPr/>
        </p:nvGrpSpPr>
        <p:grpSpPr>
          <a:xfrm>
            <a:off x="659400" y="2675731"/>
            <a:ext cx="1733425" cy="1325563"/>
            <a:chOff x="533257" y="2633525"/>
            <a:chExt cx="1640193" cy="1179883"/>
          </a:xfrm>
        </p:grpSpPr>
        <p:sp>
          <p:nvSpPr>
            <p:cNvPr id="6" name="TextBox 5">
              <a:extLst>
                <a:ext uri="{FF2B5EF4-FFF2-40B4-BE49-F238E27FC236}">
                  <a16:creationId xmlns:a16="http://schemas.microsoft.com/office/drawing/2014/main" id="{4AF89A9D-E324-4A25-96F2-3F496903C3F0}"/>
                </a:ext>
              </a:extLst>
            </p:cNvPr>
            <p:cNvSpPr txBox="1"/>
            <p:nvPr/>
          </p:nvSpPr>
          <p:spPr>
            <a:xfrm>
              <a:off x="533257" y="3444076"/>
              <a:ext cx="1640193" cy="369332"/>
            </a:xfrm>
            <a:prstGeom prst="rect">
              <a:avLst/>
            </a:prstGeom>
            <a:noFill/>
          </p:spPr>
          <p:txBody>
            <a:bodyPr wrap="none" rtlCol="0">
              <a:spAutoFit/>
            </a:bodyPr>
            <a:lstStyle/>
            <a:p>
              <a:r>
                <a:rPr lang="en-GB" dirty="0"/>
                <a:t>Businesspeople</a:t>
              </a:r>
            </a:p>
          </p:txBody>
        </p:sp>
        <p:pic>
          <p:nvPicPr>
            <p:cNvPr id="9" name="Graphic 8" descr="Meeting">
              <a:extLst>
                <a:ext uri="{FF2B5EF4-FFF2-40B4-BE49-F238E27FC236}">
                  <a16:creationId xmlns:a16="http://schemas.microsoft.com/office/drawing/2014/main" id="{D815635B-0C29-409A-9B35-F16F158AB8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2633525"/>
              <a:ext cx="1030308" cy="1030308"/>
            </a:xfrm>
            <a:prstGeom prst="rect">
              <a:avLst/>
            </a:prstGeom>
          </p:spPr>
        </p:pic>
      </p:grpSp>
      <p:grpSp>
        <p:nvGrpSpPr>
          <p:cNvPr id="14" name="Group 13">
            <a:extLst>
              <a:ext uri="{FF2B5EF4-FFF2-40B4-BE49-F238E27FC236}">
                <a16:creationId xmlns:a16="http://schemas.microsoft.com/office/drawing/2014/main" id="{1CCDCF77-5D5A-4D36-B08F-97B2AF9B2E36}"/>
              </a:ext>
            </a:extLst>
          </p:cNvPr>
          <p:cNvGrpSpPr/>
          <p:nvPr/>
        </p:nvGrpSpPr>
        <p:grpSpPr>
          <a:xfrm>
            <a:off x="2734337" y="2690388"/>
            <a:ext cx="1099212" cy="1248641"/>
            <a:chOff x="2582070" y="2749433"/>
            <a:chExt cx="1099212" cy="1248641"/>
          </a:xfrm>
        </p:grpSpPr>
        <p:pic>
          <p:nvPicPr>
            <p:cNvPr id="12" name="Graphic 11" descr="Programmer">
              <a:extLst>
                <a:ext uri="{FF2B5EF4-FFF2-40B4-BE49-F238E27FC236}">
                  <a16:creationId xmlns:a16="http://schemas.microsoft.com/office/drawing/2014/main" id="{F109891D-2FF6-47B9-B2C6-C17C392757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4476" y="2749433"/>
              <a:ext cx="914400" cy="914400"/>
            </a:xfrm>
            <a:prstGeom prst="rect">
              <a:avLst/>
            </a:prstGeom>
          </p:spPr>
        </p:pic>
        <p:sp>
          <p:nvSpPr>
            <p:cNvPr id="13" name="TextBox 12">
              <a:extLst>
                <a:ext uri="{FF2B5EF4-FFF2-40B4-BE49-F238E27FC236}">
                  <a16:creationId xmlns:a16="http://schemas.microsoft.com/office/drawing/2014/main" id="{6811E2C8-0403-421C-8BEE-87CA777B44DC}"/>
                </a:ext>
              </a:extLst>
            </p:cNvPr>
            <p:cNvSpPr txBox="1"/>
            <p:nvPr/>
          </p:nvSpPr>
          <p:spPr>
            <a:xfrm>
              <a:off x="2582070" y="3628742"/>
              <a:ext cx="1099212" cy="369332"/>
            </a:xfrm>
            <a:prstGeom prst="rect">
              <a:avLst/>
            </a:prstGeom>
            <a:noFill/>
          </p:spPr>
          <p:txBody>
            <a:bodyPr wrap="none" rtlCol="0">
              <a:spAutoFit/>
            </a:bodyPr>
            <a:lstStyle/>
            <a:p>
              <a:r>
                <a:rPr lang="en-GB" dirty="0"/>
                <a:t>Engineers</a:t>
              </a:r>
            </a:p>
          </p:txBody>
        </p:sp>
      </p:grpSp>
      <p:grpSp>
        <p:nvGrpSpPr>
          <p:cNvPr id="19" name="Group 18">
            <a:extLst>
              <a:ext uri="{FF2B5EF4-FFF2-40B4-BE49-F238E27FC236}">
                <a16:creationId xmlns:a16="http://schemas.microsoft.com/office/drawing/2014/main" id="{0D27F67D-78C6-4CAA-B128-552D04382496}"/>
              </a:ext>
            </a:extLst>
          </p:cNvPr>
          <p:cNvGrpSpPr/>
          <p:nvPr/>
        </p:nvGrpSpPr>
        <p:grpSpPr>
          <a:xfrm>
            <a:off x="4346049" y="2750191"/>
            <a:ext cx="1060034" cy="1179179"/>
            <a:chOff x="3831272" y="2705437"/>
            <a:chExt cx="1060034" cy="1179179"/>
          </a:xfrm>
        </p:grpSpPr>
        <p:pic>
          <p:nvPicPr>
            <p:cNvPr id="17" name="Graphic 16" descr="Scientist">
              <a:extLst>
                <a:ext uri="{FF2B5EF4-FFF2-40B4-BE49-F238E27FC236}">
                  <a16:creationId xmlns:a16="http://schemas.microsoft.com/office/drawing/2014/main" id="{F85646FC-12BC-45CB-8CA5-D6C638A0FD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04089" y="2705437"/>
              <a:ext cx="914400" cy="914400"/>
            </a:xfrm>
            <a:prstGeom prst="rect">
              <a:avLst/>
            </a:prstGeom>
          </p:spPr>
        </p:pic>
        <p:sp>
          <p:nvSpPr>
            <p:cNvPr id="18" name="TextBox 17">
              <a:extLst>
                <a:ext uri="{FF2B5EF4-FFF2-40B4-BE49-F238E27FC236}">
                  <a16:creationId xmlns:a16="http://schemas.microsoft.com/office/drawing/2014/main" id="{94FAD389-5DCB-4C7F-8EE5-C8DF472068BF}"/>
                </a:ext>
              </a:extLst>
            </p:cNvPr>
            <p:cNvSpPr txBox="1"/>
            <p:nvPr/>
          </p:nvSpPr>
          <p:spPr>
            <a:xfrm>
              <a:off x="3831272" y="3515284"/>
              <a:ext cx="1060034" cy="369332"/>
            </a:xfrm>
            <a:prstGeom prst="rect">
              <a:avLst/>
            </a:prstGeom>
            <a:noFill/>
          </p:spPr>
          <p:txBody>
            <a:bodyPr wrap="square" rtlCol="0">
              <a:spAutoFit/>
            </a:bodyPr>
            <a:lstStyle/>
            <a:p>
              <a:r>
                <a:rPr lang="en-GB" dirty="0"/>
                <a:t>Scientists</a:t>
              </a:r>
            </a:p>
          </p:txBody>
        </p:sp>
      </p:grpSp>
      <p:grpSp>
        <p:nvGrpSpPr>
          <p:cNvPr id="23" name="Group 22">
            <a:extLst>
              <a:ext uri="{FF2B5EF4-FFF2-40B4-BE49-F238E27FC236}">
                <a16:creationId xmlns:a16="http://schemas.microsoft.com/office/drawing/2014/main" id="{D31BF8D4-57F2-4E31-990F-C3947519FAE9}"/>
              </a:ext>
            </a:extLst>
          </p:cNvPr>
          <p:cNvGrpSpPr/>
          <p:nvPr/>
        </p:nvGrpSpPr>
        <p:grpSpPr>
          <a:xfrm>
            <a:off x="5871404" y="2757456"/>
            <a:ext cx="2141484" cy="1174874"/>
            <a:chOff x="5003301" y="2712228"/>
            <a:chExt cx="2141484" cy="1174874"/>
          </a:xfrm>
        </p:grpSpPr>
        <p:pic>
          <p:nvPicPr>
            <p:cNvPr id="21" name="Graphic 20" descr="Classroom">
              <a:extLst>
                <a:ext uri="{FF2B5EF4-FFF2-40B4-BE49-F238E27FC236}">
                  <a16:creationId xmlns:a16="http://schemas.microsoft.com/office/drawing/2014/main" id="{2DC98B00-8C81-4267-A4EF-FACE310977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90574" y="2712228"/>
              <a:ext cx="914400" cy="914400"/>
            </a:xfrm>
            <a:prstGeom prst="rect">
              <a:avLst/>
            </a:prstGeom>
          </p:spPr>
        </p:pic>
        <p:sp>
          <p:nvSpPr>
            <p:cNvPr id="22" name="TextBox 21">
              <a:extLst>
                <a:ext uri="{FF2B5EF4-FFF2-40B4-BE49-F238E27FC236}">
                  <a16:creationId xmlns:a16="http://schemas.microsoft.com/office/drawing/2014/main" id="{BB4BA3D2-DEDD-44CD-BD30-7B02A11A81E2}"/>
                </a:ext>
              </a:extLst>
            </p:cNvPr>
            <p:cNvSpPr txBox="1"/>
            <p:nvPr/>
          </p:nvSpPr>
          <p:spPr>
            <a:xfrm>
              <a:off x="5003301" y="3517770"/>
              <a:ext cx="2141484" cy="369332"/>
            </a:xfrm>
            <a:prstGeom prst="rect">
              <a:avLst/>
            </a:prstGeom>
            <a:noFill/>
          </p:spPr>
          <p:txBody>
            <a:bodyPr wrap="none" rtlCol="0">
              <a:spAutoFit/>
            </a:bodyPr>
            <a:lstStyle/>
            <a:p>
              <a:r>
                <a:rPr lang="en-GB" dirty="0"/>
                <a:t>University Professors</a:t>
              </a:r>
            </a:p>
          </p:txBody>
        </p:sp>
      </p:grpSp>
      <p:grpSp>
        <p:nvGrpSpPr>
          <p:cNvPr id="30" name="Group 29">
            <a:extLst>
              <a:ext uri="{FF2B5EF4-FFF2-40B4-BE49-F238E27FC236}">
                <a16:creationId xmlns:a16="http://schemas.microsoft.com/office/drawing/2014/main" id="{CC133D41-4043-4014-96B5-7FC348CB8956}"/>
              </a:ext>
            </a:extLst>
          </p:cNvPr>
          <p:cNvGrpSpPr/>
          <p:nvPr/>
        </p:nvGrpSpPr>
        <p:grpSpPr>
          <a:xfrm>
            <a:off x="8401242" y="2566350"/>
            <a:ext cx="1448923" cy="1365980"/>
            <a:chOff x="7546004" y="2566874"/>
            <a:chExt cx="1448923" cy="1365980"/>
          </a:xfrm>
        </p:grpSpPr>
        <p:grpSp>
          <p:nvGrpSpPr>
            <p:cNvPr id="28" name="Group 27">
              <a:extLst>
                <a:ext uri="{FF2B5EF4-FFF2-40B4-BE49-F238E27FC236}">
                  <a16:creationId xmlns:a16="http://schemas.microsoft.com/office/drawing/2014/main" id="{2C4F21B8-89C7-4766-AF74-68D2B3AAB053}"/>
                </a:ext>
              </a:extLst>
            </p:cNvPr>
            <p:cNvGrpSpPr/>
            <p:nvPr/>
          </p:nvGrpSpPr>
          <p:grpSpPr>
            <a:xfrm>
              <a:off x="7721861" y="2566874"/>
              <a:ext cx="937565" cy="1137319"/>
              <a:chOff x="7642038" y="2736822"/>
              <a:chExt cx="937565" cy="1137319"/>
            </a:xfrm>
          </p:grpSpPr>
          <p:pic>
            <p:nvPicPr>
              <p:cNvPr id="27" name="Graphic 26" descr="User">
                <a:extLst>
                  <a:ext uri="{FF2B5EF4-FFF2-40B4-BE49-F238E27FC236}">
                    <a16:creationId xmlns:a16="http://schemas.microsoft.com/office/drawing/2014/main" id="{5F10BE96-4E03-4FB2-ABF2-E07DB0EF5D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01684" y="3096222"/>
                <a:ext cx="777919" cy="777919"/>
              </a:xfrm>
              <a:prstGeom prst="rect">
                <a:avLst/>
              </a:prstGeom>
            </p:spPr>
          </p:pic>
          <p:pic>
            <p:nvPicPr>
              <p:cNvPr id="25" name="Graphic 24" descr="Graduation cap">
                <a:extLst>
                  <a:ext uri="{FF2B5EF4-FFF2-40B4-BE49-F238E27FC236}">
                    <a16:creationId xmlns:a16="http://schemas.microsoft.com/office/drawing/2014/main" id="{AE047A6A-64C6-44E5-BC96-C42D481938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093354">
                <a:off x="7642038" y="2736822"/>
                <a:ext cx="860465" cy="860465"/>
              </a:xfrm>
              <a:prstGeom prst="rect">
                <a:avLst/>
              </a:prstGeom>
            </p:spPr>
          </p:pic>
        </p:grpSp>
        <p:sp>
          <p:nvSpPr>
            <p:cNvPr id="29" name="TextBox 28">
              <a:extLst>
                <a:ext uri="{FF2B5EF4-FFF2-40B4-BE49-F238E27FC236}">
                  <a16:creationId xmlns:a16="http://schemas.microsoft.com/office/drawing/2014/main" id="{523BD0E3-FA83-4FF9-89D6-E9F0AF1FBD02}"/>
                </a:ext>
              </a:extLst>
            </p:cNvPr>
            <p:cNvSpPr txBox="1"/>
            <p:nvPr/>
          </p:nvSpPr>
          <p:spPr>
            <a:xfrm>
              <a:off x="7546004" y="3563522"/>
              <a:ext cx="1448923" cy="369332"/>
            </a:xfrm>
            <a:prstGeom prst="rect">
              <a:avLst/>
            </a:prstGeom>
            <a:noFill/>
          </p:spPr>
          <p:txBody>
            <a:bodyPr wrap="none" rtlCol="0">
              <a:spAutoFit/>
            </a:bodyPr>
            <a:lstStyle/>
            <a:p>
              <a:r>
                <a:rPr lang="en-GB" dirty="0"/>
                <a:t>PhD Students</a:t>
              </a:r>
            </a:p>
          </p:txBody>
        </p:sp>
      </p:grpSp>
      <p:grpSp>
        <p:nvGrpSpPr>
          <p:cNvPr id="32" name="Group 31">
            <a:extLst>
              <a:ext uri="{FF2B5EF4-FFF2-40B4-BE49-F238E27FC236}">
                <a16:creationId xmlns:a16="http://schemas.microsoft.com/office/drawing/2014/main" id="{9F530041-E50D-4265-94CF-6FFE89BB94D3}"/>
              </a:ext>
            </a:extLst>
          </p:cNvPr>
          <p:cNvGrpSpPr/>
          <p:nvPr/>
        </p:nvGrpSpPr>
        <p:grpSpPr>
          <a:xfrm>
            <a:off x="10172440" y="2763326"/>
            <a:ext cx="914400" cy="1143246"/>
            <a:chOff x="9565926" y="2777783"/>
            <a:chExt cx="914400" cy="1143246"/>
          </a:xfrm>
        </p:grpSpPr>
        <p:pic>
          <p:nvPicPr>
            <p:cNvPr id="5" name="Graphic 4" descr="Person eating">
              <a:extLst>
                <a:ext uri="{FF2B5EF4-FFF2-40B4-BE49-F238E27FC236}">
                  <a16:creationId xmlns:a16="http://schemas.microsoft.com/office/drawing/2014/main" id="{0FD1D188-398F-404E-A323-C39663251E9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65926" y="2777783"/>
              <a:ext cx="914400" cy="914400"/>
            </a:xfrm>
            <a:prstGeom prst="rect">
              <a:avLst/>
            </a:prstGeom>
          </p:spPr>
        </p:pic>
        <p:sp>
          <p:nvSpPr>
            <p:cNvPr id="31" name="TextBox 30">
              <a:extLst>
                <a:ext uri="{FF2B5EF4-FFF2-40B4-BE49-F238E27FC236}">
                  <a16:creationId xmlns:a16="http://schemas.microsoft.com/office/drawing/2014/main" id="{F8062BED-81B1-4AE5-AC85-47EF6C8C22DD}"/>
                </a:ext>
              </a:extLst>
            </p:cNvPr>
            <p:cNvSpPr txBox="1"/>
            <p:nvPr/>
          </p:nvSpPr>
          <p:spPr>
            <a:xfrm>
              <a:off x="9565926" y="3551697"/>
              <a:ext cx="871970" cy="369332"/>
            </a:xfrm>
            <a:prstGeom prst="rect">
              <a:avLst/>
            </a:prstGeom>
            <a:noFill/>
          </p:spPr>
          <p:txBody>
            <a:bodyPr wrap="none" rtlCol="0">
              <a:spAutoFit/>
            </a:bodyPr>
            <a:lstStyle/>
            <a:p>
              <a:r>
                <a:rPr lang="en-GB" dirty="0"/>
                <a:t>Writers</a:t>
              </a:r>
            </a:p>
          </p:txBody>
        </p:sp>
      </p:grpSp>
      <p:grpSp>
        <p:nvGrpSpPr>
          <p:cNvPr id="36" name="Group 35">
            <a:extLst>
              <a:ext uri="{FF2B5EF4-FFF2-40B4-BE49-F238E27FC236}">
                <a16:creationId xmlns:a16="http://schemas.microsoft.com/office/drawing/2014/main" id="{E94CD6C9-B89C-423C-BD32-43932833FD90}"/>
              </a:ext>
            </a:extLst>
          </p:cNvPr>
          <p:cNvGrpSpPr/>
          <p:nvPr/>
        </p:nvGrpSpPr>
        <p:grpSpPr>
          <a:xfrm>
            <a:off x="3791776" y="4818338"/>
            <a:ext cx="2168580" cy="1184743"/>
            <a:chOff x="4622629" y="5017967"/>
            <a:chExt cx="2168580" cy="1184743"/>
          </a:xfrm>
        </p:grpSpPr>
        <p:grpSp>
          <p:nvGrpSpPr>
            <p:cNvPr id="34" name="Group 33">
              <a:extLst>
                <a:ext uri="{FF2B5EF4-FFF2-40B4-BE49-F238E27FC236}">
                  <a16:creationId xmlns:a16="http://schemas.microsoft.com/office/drawing/2014/main" id="{34A06E1B-B69B-48C8-8AF3-D88533DD313D}"/>
                </a:ext>
              </a:extLst>
            </p:cNvPr>
            <p:cNvGrpSpPr/>
            <p:nvPr/>
          </p:nvGrpSpPr>
          <p:grpSpPr>
            <a:xfrm>
              <a:off x="4622629" y="5017967"/>
              <a:ext cx="2168580" cy="914400"/>
              <a:chOff x="4622629" y="5017967"/>
              <a:chExt cx="2168580" cy="914400"/>
            </a:xfrm>
          </p:grpSpPr>
          <p:pic>
            <p:nvPicPr>
              <p:cNvPr id="16" name="Graphic 15" descr="Group success">
                <a:extLst>
                  <a:ext uri="{FF2B5EF4-FFF2-40B4-BE49-F238E27FC236}">
                    <a16:creationId xmlns:a16="http://schemas.microsoft.com/office/drawing/2014/main" id="{46589B15-56AC-46E7-A035-A551CDC9004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79276" y="5017967"/>
                <a:ext cx="914400" cy="914400"/>
              </a:xfrm>
              <a:prstGeom prst="rect">
                <a:avLst/>
              </a:prstGeom>
            </p:spPr>
          </p:pic>
          <p:pic>
            <p:nvPicPr>
              <p:cNvPr id="24" name="Graphic 23" descr="Airplane">
                <a:extLst>
                  <a:ext uri="{FF2B5EF4-FFF2-40B4-BE49-F238E27FC236}">
                    <a16:creationId xmlns:a16="http://schemas.microsoft.com/office/drawing/2014/main" id="{58AB9A86-52F6-44D0-9061-8588E544B50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622629" y="5116955"/>
                <a:ext cx="716423" cy="716423"/>
              </a:xfrm>
              <a:prstGeom prst="rect">
                <a:avLst/>
              </a:prstGeom>
            </p:spPr>
          </p:pic>
          <p:pic>
            <p:nvPicPr>
              <p:cNvPr id="33" name="Graphic 32" descr="Suitcase">
                <a:extLst>
                  <a:ext uri="{FF2B5EF4-FFF2-40B4-BE49-F238E27FC236}">
                    <a16:creationId xmlns:a16="http://schemas.microsoft.com/office/drawing/2014/main" id="{5A81518B-982D-4769-9AAD-56C18A1A956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204203" y="5267459"/>
                <a:ext cx="587006" cy="587006"/>
              </a:xfrm>
              <a:prstGeom prst="rect">
                <a:avLst/>
              </a:prstGeom>
            </p:spPr>
          </p:pic>
        </p:grpSp>
        <p:sp>
          <p:nvSpPr>
            <p:cNvPr id="35" name="TextBox 34">
              <a:extLst>
                <a:ext uri="{FF2B5EF4-FFF2-40B4-BE49-F238E27FC236}">
                  <a16:creationId xmlns:a16="http://schemas.microsoft.com/office/drawing/2014/main" id="{8930C388-126F-4F56-92E6-2F89E0EACF02}"/>
                </a:ext>
              </a:extLst>
            </p:cNvPr>
            <p:cNvSpPr txBox="1"/>
            <p:nvPr/>
          </p:nvSpPr>
          <p:spPr>
            <a:xfrm>
              <a:off x="5339052" y="5833378"/>
              <a:ext cx="906980" cy="369332"/>
            </a:xfrm>
            <a:prstGeom prst="rect">
              <a:avLst/>
            </a:prstGeom>
            <a:noFill/>
          </p:spPr>
          <p:txBody>
            <a:bodyPr wrap="none" rtlCol="0">
              <a:spAutoFit/>
            </a:bodyPr>
            <a:lstStyle/>
            <a:p>
              <a:r>
                <a:rPr lang="en-GB" dirty="0"/>
                <a:t>Tourists</a:t>
              </a:r>
            </a:p>
          </p:txBody>
        </p:sp>
      </p:grpSp>
      <p:sp>
        <p:nvSpPr>
          <p:cNvPr id="37" name="Slide Number Placeholder 36">
            <a:extLst>
              <a:ext uri="{FF2B5EF4-FFF2-40B4-BE49-F238E27FC236}">
                <a16:creationId xmlns:a16="http://schemas.microsoft.com/office/drawing/2014/main" id="{0A2D75F3-AA93-49C3-A7D7-74EDE10F9E20}"/>
              </a:ext>
            </a:extLst>
          </p:cNvPr>
          <p:cNvSpPr>
            <a:spLocks noGrp="1"/>
          </p:cNvSpPr>
          <p:nvPr>
            <p:ph type="sldNum" sz="quarter" idx="12"/>
          </p:nvPr>
        </p:nvSpPr>
        <p:spPr/>
        <p:txBody>
          <a:bodyPr/>
          <a:lstStyle/>
          <a:p>
            <a:fld id="{7B5101D9-94DC-4C18-87C2-E8AEA83A31F5}" type="slidenum">
              <a:rPr lang="en-GB" smtClean="0"/>
              <a:t>6</a:t>
            </a:fld>
            <a:endParaRPr lang="en-GB"/>
          </a:p>
        </p:txBody>
      </p:sp>
      <p:pic>
        <p:nvPicPr>
          <p:cNvPr id="4" name="Picture 3">
            <a:extLst>
              <a:ext uri="{FF2B5EF4-FFF2-40B4-BE49-F238E27FC236}">
                <a16:creationId xmlns:a16="http://schemas.microsoft.com/office/drawing/2014/main" id="{1373D465-C8C0-4700-AC36-847AD5E4F64F}"/>
              </a:ext>
            </a:extLst>
          </p:cNvPr>
          <p:cNvPicPr>
            <a:picLocks noChangeAspect="1"/>
          </p:cNvPicPr>
          <p:nvPr/>
        </p:nvPicPr>
        <p:blipFill>
          <a:blip r:embed="rId22"/>
          <a:stretch>
            <a:fillRect/>
          </a:stretch>
        </p:blipFill>
        <p:spPr>
          <a:xfrm>
            <a:off x="9701781" y="4995772"/>
            <a:ext cx="609584" cy="587006"/>
          </a:xfrm>
          <a:prstGeom prst="rect">
            <a:avLst/>
          </a:prstGeom>
        </p:spPr>
      </p:pic>
      <p:pic>
        <p:nvPicPr>
          <p:cNvPr id="8" name="Picture 7">
            <a:extLst>
              <a:ext uri="{FF2B5EF4-FFF2-40B4-BE49-F238E27FC236}">
                <a16:creationId xmlns:a16="http://schemas.microsoft.com/office/drawing/2014/main" id="{C5F47087-C9DB-4636-B36D-CC9DC6BD309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316510" y="5067830"/>
            <a:ext cx="1200171" cy="483790"/>
          </a:xfrm>
          <a:prstGeom prst="rect">
            <a:avLst/>
          </a:prstGeom>
        </p:spPr>
      </p:pic>
      <p:pic>
        <p:nvPicPr>
          <p:cNvPr id="26" name="Picture 25">
            <a:extLst>
              <a:ext uri="{FF2B5EF4-FFF2-40B4-BE49-F238E27FC236}">
                <a16:creationId xmlns:a16="http://schemas.microsoft.com/office/drawing/2014/main" id="{7CA0E127-EA0E-4CCF-9CC8-EC38F5A7769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605312" y="4962344"/>
            <a:ext cx="1007838" cy="626385"/>
          </a:xfrm>
          <a:prstGeom prst="rect">
            <a:avLst/>
          </a:prstGeom>
        </p:spPr>
        <p:style>
          <a:lnRef idx="0">
            <a:scrgbClr r="0" g="0" b="0"/>
          </a:lnRef>
          <a:fillRef idx="1001">
            <a:schemeClr val="lt1"/>
          </a:fillRef>
          <a:effectRef idx="0">
            <a:scrgbClr r="0" g="0" b="0"/>
          </a:effectRef>
          <a:fontRef idx="major"/>
        </p:style>
      </p:pic>
    </p:spTree>
    <p:extLst>
      <p:ext uri="{BB962C8B-B14F-4D97-AF65-F5344CB8AC3E}">
        <p14:creationId xmlns:p14="http://schemas.microsoft.com/office/powerpoint/2010/main" val="155626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998D332C-C348-4606-82B5-4897D786E0BA}"/>
              </a:ext>
            </a:extLst>
          </p:cNvPr>
          <p:cNvGraphicFramePr/>
          <p:nvPr>
            <p:extLst>
              <p:ext uri="{D42A27DB-BD31-4B8C-83A1-F6EECF244321}">
                <p14:modId xmlns:p14="http://schemas.microsoft.com/office/powerpoint/2010/main" val="4145629293"/>
              </p:ext>
            </p:extLst>
          </p:nvPr>
        </p:nvGraphicFramePr>
        <p:xfrm>
          <a:off x="1841679" y="2484109"/>
          <a:ext cx="7547019" cy="4237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FB37FC13-560A-4E9C-B0D6-5EDD7CAAC4FE}"/>
              </a:ext>
            </a:extLst>
          </p:cNvPr>
          <p:cNvSpPr>
            <a:spLocks noGrp="1"/>
          </p:cNvSpPr>
          <p:nvPr>
            <p:ph type="title"/>
          </p:nvPr>
        </p:nvSpPr>
        <p:spPr/>
        <p:txBody>
          <a:bodyPr/>
          <a:lstStyle/>
          <a:p>
            <a:r>
              <a:rPr lang="en-GB" dirty="0"/>
              <a:t>Background – Booking Factors</a:t>
            </a:r>
          </a:p>
        </p:txBody>
      </p:sp>
      <p:sp>
        <p:nvSpPr>
          <p:cNvPr id="3" name="Content Placeholder 2">
            <a:extLst>
              <a:ext uri="{FF2B5EF4-FFF2-40B4-BE49-F238E27FC236}">
                <a16:creationId xmlns:a16="http://schemas.microsoft.com/office/drawing/2014/main" id="{A86B392D-3E3B-4B8F-B4CF-625EF291364A}"/>
              </a:ext>
            </a:extLst>
          </p:cNvPr>
          <p:cNvSpPr>
            <a:spLocks noGrp="1"/>
          </p:cNvSpPr>
          <p:nvPr>
            <p:ph sz="half" idx="1"/>
          </p:nvPr>
        </p:nvSpPr>
        <p:spPr>
          <a:xfrm>
            <a:off x="2610289" y="3429000"/>
            <a:ext cx="2973947" cy="2083250"/>
          </a:xfrm>
        </p:spPr>
        <p:txBody>
          <a:bodyPr>
            <a:normAutofit/>
          </a:bodyPr>
          <a:lstStyle/>
          <a:p>
            <a:r>
              <a:rPr lang="en-GB" dirty="0">
                <a:solidFill>
                  <a:schemeClr val="accent2">
                    <a:lumMod val="60000"/>
                    <a:lumOff val="40000"/>
                  </a:schemeClr>
                </a:solidFill>
              </a:rPr>
              <a:t>Corporates: </a:t>
            </a:r>
          </a:p>
          <a:p>
            <a:pPr lvl="1"/>
            <a:r>
              <a:rPr lang="en-GB" dirty="0"/>
              <a:t>Cost </a:t>
            </a:r>
          </a:p>
          <a:p>
            <a:pPr lvl="1"/>
            <a:r>
              <a:rPr lang="en-GB" dirty="0"/>
              <a:t>Price/quality comparison </a:t>
            </a:r>
          </a:p>
          <a:p>
            <a:pPr lvl="1"/>
            <a:r>
              <a:rPr lang="en-GB" dirty="0">
                <a:solidFill>
                  <a:srgbClr val="FFFF00"/>
                </a:solidFill>
              </a:rPr>
              <a:t>Location</a:t>
            </a:r>
          </a:p>
          <a:p>
            <a:pPr marL="0" indent="0">
              <a:buNone/>
            </a:pPr>
            <a:endParaRPr lang="en-GB" dirty="0"/>
          </a:p>
        </p:txBody>
      </p:sp>
      <p:sp>
        <p:nvSpPr>
          <p:cNvPr id="4" name="Content Placeholder 3">
            <a:extLst>
              <a:ext uri="{FF2B5EF4-FFF2-40B4-BE49-F238E27FC236}">
                <a16:creationId xmlns:a16="http://schemas.microsoft.com/office/drawing/2014/main" id="{1CE40397-7B09-49BA-A1F6-87AA21164727}"/>
              </a:ext>
            </a:extLst>
          </p:cNvPr>
          <p:cNvSpPr>
            <a:spLocks noGrp="1"/>
          </p:cNvSpPr>
          <p:nvPr>
            <p:ph sz="half" idx="2"/>
          </p:nvPr>
        </p:nvSpPr>
        <p:spPr>
          <a:xfrm>
            <a:off x="5983137" y="3400675"/>
            <a:ext cx="2636949" cy="2317826"/>
          </a:xfrm>
        </p:spPr>
        <p:txBody>
          <a:bodyPr>
            <a:normAutofit/>
          </a:bodyPr>
          <a:lstStyle/>
          <a:p>
            <a:r>
              <a:rPr lang="en-GB" dirty="0">
                <a:solidFill>
                  <a:schemeClr val="accent2">
                    <a:lumMod val="60000"/>
                    <a:lumOff val="40000"/>
                  </a:schemeClr>
                </a:solidFill>
              </a:rPr>
              <a:t>Agencies: </a:t>
            </a:r>
          </a:p>
          <a:p>
            <a:pPr lvl="1"/>
            <a:r>
              <a:rPr lang="en-GB" dirty="0">
                <a:solidFill>
                  <a:srgbClr val="FFFF00"/>
                </a:solidFill>
              </a:rPr>
              <a:t>Location</a:t>
            </a:r>
            <a:r>
              <a:rPr lang="en-GB" dirty="0"/>
              <a:t> </a:t>
            </a:r>
          </a:p>
          <a:p>
            <a:pPr lvl="1"/>
            <a:r>
              <a:rPr lang="en-GB" dirty="0"/>
              <a:t>Traveller safety</a:t>
            </a:r>
          </a:p>
          <a:p>
            <a:pPr lvl="1"/>
            <a:r>
              <a:rPr lang="en-GB" dirty="0"/>
              <a:t>Length of stay</a:t>
            </a:r>
          </a:p>
          <a:p>
            <a:pPr marL="0" indent="0">
              <a:buNone/>
            </a:pPr>
            <a:endParaRPr lang="en-GB" dirty="0"/>
          </a:p>
        </p:txBody>
      </p:sp>
      <p:sp>
        <p:nvSpPr>
          <p:cNvPr id="8" name="TextBox 7">
            <a:extLst>
              <a:ext uri="{FF2B5EF4-FFF2-40B4-BE49-F238E27FC236}">
                <a16:creationId xmlns:a16="http://schemas.microsoft.com/office/drawing/2014/main" id="{00C2A95C-7D64-4CC8-B6A8-30A58B19775C}"/>
              </a:ext>
            </a:extLst>
          </p:cNvPr>
          <p:cNvSpPr txBox="1"/>
          <p:nvPr/>
        </p:nvSpPr>
        <p:spPr>
          <a:xfrm>
            <a:off x="838200" y="1458938"/>
            <a:ext cx="10289875" cy="1231106"/>
          </a:xfrm>
          <a:prstGeom prst="rect">
            <a:avLst/>
          </a:prstGeom>
          <a:noFill/>
        </p:spPr>
        <p:txBody>
          <a:bodyPr wrap="square" rtlCol="0">
            <a:spAutoFit/>
          </a:bodyPr>
          <a:lstStyle/>
          <a:p>
            <a:r>
              <a:rPr lang="en-GB" sz="2800" dirty="0"/>
              <a:t>What corporates and agencies look for when choosing a corporate accommodation:</a:t>
            </a:r>
          </a:p>
          <a:p>
            <a:endParaRPr lang="en-GB" dirty="0"/>
          </a:p>
        </p:txBody>
      </p:sp>
      <p:sp>
        <p:nvSpPr>
          <p:cNvPr id="9" name="TextBox 8">
            <a:extLst>
              <a:ext uri="{FF2B5EF4-FFF2-40B4-BE49-F238E27FC236}">
                <a16:creationId xmlns:a16="http://schemas.microsoft.com/office/drawing/2014/main" id="{FCC278CB-E98F-4F87-AD21-3D8904B90503}"/>
              </a:ext>
            </a:extLst>
          </p:cNvPr>
          <p:cNvSpPr txBox="1"/>
          <p:nvPr/>
        </p:nvSpPr>
        <p:spPr>
          <a:xfrm>
            <a:off x="4984191" y="4141127"/>
            <a:ext cx="1261993" cy="461665"/>
          </a:xfrm>
          <a:prstGeom prst="rect">
            <a:avLst/>
          </a:prstGeom>
          <a:noFill/>
        </p:spPr>
        <p:txBody>
          <a:bodyPr wrap="square" rtlCol="0">
            <a:spAutoFit/>
          </a:bodyPr>
          <a:lstStyle/>
          <a:p>
            <a:r>
              <a:rPr lang="en-GB" sz="2400" dirty="0">
                <a:solidFill>
                  <a:srgbClr val="FFFF00"/>
                </a:solidFill>
              </a:rPr>
              <a:t>Location</a:t>
            </a:r>
          </a:p>
        </p:txBody>
      </p:sp>
      <p:sp>
        <p:nvSpPr>
          <p:cNvPr id="5" name="Slide Number Placeholder 4">
            <a:extLst>
              <a:ext uri="{FF2B5EF4-FFF2-40B4-BE49-F238E27FC236}">
                <a16:creationId xmlns:a16="http://schemas.microsoft.com/office/drawing/2014/main" id="{1A0E6D97-3D98-47C1-96BC-8489CA8D2B96}"/>
              </a:ext>
            </a:extLst>
          </p:cNvPr>
          <p:cNvSpPr>
            <a:spLocks noGrp="1"/>
          </p:cNvSpPr>
          <p:nvPr>
            <p:ph type="sldNum" sz="quarter" idx="12"/>
          </p:nvPr>
        </p:nvSpPr>
        <p:spPr/>
        <p:txBody>
          <a:bodyPr/>
          <a:lstStyle/>
          <a:p>
            <a:fld id="{7B5101D9-94DC-4C18-87C2-E8AEA83A31F5}" type="slidenum">
              <a:rPr lang="en-GB" smtClean="0"/>
              <a:t>7</a:t>
            </a:fld>
            <a:endParaRPr lang="en-GB"/>
          </a:p>
        </p:txBody>
      </p:sp>
    </p:spTree>
    <p:extLst>
      <p:ext uri="{BB962C8B-B14F-4D97-AF65-F5344CB8AC3E}">
        <p14:creationId xmlns:p14="http://schemas.microsoft.com/office/powerpoint/2010/main" val="30694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additive="base">
                                        <p:cTn id="4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 calcmode="lin" valueType="num">
                                      <p:cBhvr additive="base">
                                        <p:cTn id="5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arn(inVertical)">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90F1-DC02-421D-9028-F1C3F87954F0}"/>
              </a:ext>
            </a:extLst>
          </p:cNvPr>
          <p:cNvSpPr>
            <a:spLocks noGrp="1"/>
          </p:cNvSpPr>
          <p:nvPr>
            <p:ph type="title"/>
          </p:nvPr>
        </p:nvSpPr>
        <p:spPr/>
        <p:txBody>
          <a:bodyPr/>
          <a:lstStyle/>
          <a:p>
            <a:r>
              <a:rPr lang="en-GB" dirty="0"/>
              <a:t>Geographic Scope: San Antonio</a:t>
            </a:r>
          </a:p>
        </p:txBody>
      </p:sp>
      <p:sp>
        <p:nvSpPr>
          <p:cNvPr id="4" name="Slide Number Placeholder 3">
            <a:extLst>
              <a:ext uri="{FF2B5EF4-FFF2-40B4-BE49-F238E27FC236}">
                <a16:creationId xmlns:a16="http://schemas.microsoft.com/office/drawing/2014/main" id="{067028FD-2082-47F6-8C0B-518E6A4F4160}"/>
              </a:ext>
            </a:extLst>
          </p:cNvPr>
          <p:cNvSpPr>
            <a:spLocks noGrp="1"/>
          </p:cNvSpPr>
          <p:nvPr>
            <p:ph type="sldNum" sz="quarter" idx="12"/>
          </p:nvPr>
        </p:nvSpPr>
        <p:spPr/>
        <p:txBody>
          <a:bodyPr/>
          <a:lstStyle/>
          <a:p>
            <a:fld id="{7B5101D9-94DC-4C18-87C2-E8AEA83A31F5}" type="slidenum">
              <a:rPr lang="en-GB" smtClean="0"/>
              <a:t>8</a:t>
            </a:fld>
            <a:endParaRPr lang="en-GB" dirty="0"/>
          </a:p>
        </p:txBody>
      </p:sp>
      <p:sp>
        <p:nvSpPr>
          <p:cNvPr id="8" name="TextBox 7">
            <a:extLst>
              <a:ext uri="{FF2B5EF4-FFF2-40B4-BE49-F238E27FC236}">
                <a16:creationId xmlns:a16="http://schemas.microsoft.com/office/drawing/2014/main" id="{EA9A392E-8424-4683-B7FF-234AD1DB3D7B}"/>
              </a:ext>
            </a:extLst>
          </p:cNvPr>
          <p:cNvSpPr txBox="1"/>
          <p:nvPr/>
        </p:nvSpPr>
        <p:spPr>
          <a:xfrm>
            <a:off x="1668623" y="6176963"/>
            <a:ext cx="8854754" cy="369332"/>
          </a:xfrm>
          <a:prstGeom prst="rect">
            <a:avLst/>
          </a:prstGeom>
          <a:noFill/>
        </p:spPr>
        <p:txBody>
          <a:bodyPr wrap="square" rtlCol="0">
            <a:spAutoFit/>
          </a:bodyPr>
          <a:lstStyle/>
          <a:p>
            <a:r>
              <a:rPr lang="en-GB" sz="900" dirty="0"/>
              <a:t>Figure 1: San Antonio, TX, is known for aerospace products and part manufacturing (for USAF in particular), motor vehicle manufacturing, biotech companies and food &amp; beverage manufacturing (ESRI BAO, 2020)</a:t>
            </a:r>
          </a:p>
        </p:txBody>
      </p:sp>
      <p:pic>
        <p:nvPicPr>
          <p:cNvPr id="22" name="Content Placeholder 21" descr="A picture containing text, map&#10;&#10;Description automatically generated">
            <a:extLst>
              <a:ext uri="{FF2B5EF4-FFF2-40B4-BE49-F238E27FC236}">
                <a16:creationId xmlns:a16="http://schemas.microsoft.com/office/drawing/2014/main" id="{18EFC382-3C11-46E9-805B-0B4F6AEB56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8623" y="1506538"/>
            <a:ext cx="8854754" cy="4670425"/>
          </a:xfrm>
        </p:spPr>
      </p:pic>
      <p:pic>
        <p:nvPicPr>
          <p:cNvPr id="25" name="Graphic 24" descr="Car">
            <a:extLst>
              <a:ext uri="{FF2B5EF4-FFF2-40B4-BE49-F238E27FC236}">
                <a16:creationId xmlns:a16="http://schemas.microsoft.com/office/drawing/2014/main" id="{AE0D6DCF-DD9A-42BF-9525-A29BEFD62E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717111"/>
            <a:ext cx="610878" cy="610878"/>
          </a:xfrm>
          <a:prstGeom prst="rect">
            <a:avLst/>
          </a:prstGeom>
        </p:spPr>
      </p:pic>
      <p:pic>
        <p:nvPicPr>
          <p:cNvPr id="27" name="Graphic 26" descr="Burger and drink">
            <a:extLst>
              <a:ext uri="{FF2B5EF4-FFF2-40B4-BE49-F238E27FC236}">
                <a16:creationId xmlns:a16="http://schemas.microsoft.com/office/drawing/2014/main" id="{DE2A7E9E-6FDB-41FC-BFAF-7B5F457133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2584171"/>
            <a:ext cx="610877" cy="610877"/>
          </a:xfrm>
          <a:prstGeom prst="rect">
            <a:avLst/>
          </a:prstGeom>
        </p:spPr>
      </p:pic>
      <p:grpSp>
        <p:nvGrpSpPr>
          <p:cNvPr id="35" name="Group 34">
            <a:extLst>
              <a:ext uri="{FF2B5EF4-FFF2-40B4-BE49-F238E27FC236}">
                <a16:creationId xmlns:a16="http://schemas.microsoft.com/office/drawing/2014/main" id="{EC3630C2-DE8E-43FC-922D-5DBCEE0E40E7}"/>
              </a:ext>
            </a:extLst>
          </p:cNvPr>
          <p:cNvGrpSpPr/>
          <p:nvPr/>
        </p:nvGrpSpPr>
        <p:grpSpPr>
          <a:xfrm>
            <a:off x="487352" y="3718079"/>
            <a:ext cx="961726" cy="610878"/>
            <a:chOff x="482755" y="3662953"/>
            <a:chExt cx="966321" cy="610876"/>
          </a:xfrm>
        </p:grpSpPr>
        <p:pic>
          <p:nvPicPr>
            <p:cNvPr id="29" name="Graphic 28" descr="Airplane">
              <a:extLst>
                <a:ext uri="{FF2B5EF4-FFF2-40B4-BE49-F238E27FC236}">
                  <a16:creationId xmlns:a16="http://schemas.microsoft.com/office/drawing/2014/main" id="{B6376202-7298-4E75-AA5C-F68059864C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3662953"/>
              <a:ext cx="610876" cy="610876"/>
            </a:xfrm>
            <a:prstGeom prst="rect">
              <a:avLst/>
            </a:prstGeom>
          </p:spPr>
        </p:pic>
        <p:pic>
          <p:nvPicPr>
            <p:cNvPr id="31" name="Graphic 30" descr="Rocket">
              <a:extLst>
                <a:ext uri="{FF2B5EF4-FFF2-40B4-BE49-F238E27FC236}">
                  <a16:creationId xmlns:a16="http://schemas.microsoft.com/office/drawing/2014/main" id="{4954E194-555C-4DA7-80D1-092EB961AC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2755" y="3662953"/>
              <a:ext cx="610876" cy="610876"/>
            </a:xfrm>
            <a:prstGeom prst="rect">
              <a:avLst/>
            </a:prstGeom>
          </p:spPr>
        </p:pic>
      </p:grpSp>
      <p:pic>
        <p:nvPicPr>
          <p:cNvPr id="34" name="Graphic 33" descr="DNA">
            <a:extLst>
              <a:ext uri="{FF2B5EF4-FFF2-40B4-BE49-F238E27FC236}">
                <a16:creationId xmlns:a16="http://schemas.microsoft.com/office/drawing/2014/main" id="{4772095E-9FB8-4218-AC0C-6B98B42236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2346" y="4798438"/>
            <a:ext cx="610878" cy="610878"/>
          </a:xfrm>
          <a:prstGeom prst="rect">
            <a:avLst/>
          </a:prstGeom>
        </p:spPr>
      </p:pic>
    </p:spTree>
    <p:extLst>
      <p:ext uri="{BB962C8B-B14F-4D97-AF65-F5344CB8AC3E}">
        <p14:creationId xmlns:p14="http://schemas.microsoft.com/office/powerpoint/2010/main" val="309343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5A65-1A09-4DF4-AF58-340684DC2966}"/>
              </a:ext>
            </a:extLst>
          </p:cNvPr>
          <p:cNvSpPr>
            <a:spLocks noGrp="1"/>
          </p:cNvSpPr>
          <p:nvPr>
            <p:ph type="title"/>
          </p:nvPr>
        </p:nvSpPr>
        <p:spPr/>
        <p:txBody>
          <a:bodyPr/>
          <a:lstStyle/>
          <a:p>
            <a:r>
              <a:rPr lang="en-GB" dirty="0"/>
              <a:t>Geographic Scope: San Antonio (</a:t>
            </a:r>
            <a:r>
              <a:rPr lang="en-GB" dirty="0" err="1"/>
              <a:t>cont</a:t>
            </a:r>
            <a:r>
              <a:rPr lang="en-GB" dirty="0"/>
              <a:t>)</a:t>
            </a:r>
          </a:p>
        </p:txBody>
      </p:sp>
      <p:sp>
        <p:nvSpPr>
          <p:cNvPr id="3" name="Content Placeholder 2">
            <a:extLst>
              <a:ext uri="{FF2B5EF4-FFF2-40B4-BE49-F238E27FC236}">
                <a16:creationId xmlns:a16="http://schemas.microsoft.com/office/drawing/2014/main" id="{BB3F0EB4-F332-483A-9C82-A72EFF934889}"/>
              </a:ext>
            </a:extLst>
          </p:cNvPr>
          <p:cNvSpPr>
            <a:spLocks noGrp="1"/>
          </p:cNvSpPr>
          <p:nvPr>
            <p:ph idx="1"/>
          </p:nvPr>
        </p:nvSpPr>
        <p:spPr/>
        <p:txBody>
          <a:bodyPr/>
          <a:lstStyle/>
          <a:p>
            <a:pPr marL="0" indent="0">
              <a:buNone/>
            </a:pPr>
            <a:r>
              <a:rPr lang="en-GB" dirty="0"/>
              <a:t>According to the Texas Economic Development Guide 2020 - 2021:</a:t>
            </a:r>
          </a:p>
          <a:p>
            <a:pPr marL="0" indent="0">
              <a:buNone/>
            </a:pPr>
            <a:endParaRPr lang="en-GB" dirty="0"/>
          </a:p>
          <a:p>
            <a:r>
              <a:rPr lang="en-GB" dirty="0"/>
              <a:t>Global hub of commerce</a:t>
            </a:r>
          </a:p>
          <a:p>
            <a:endParaRPr lang="en-GB" dirty="0"/>
          </a:p>
          <a:p>
            <a:r>
              <a:rPr lang="en-GB" dirty="0"/>
              <a:t>Has a “diverse set of industries that keep us resilient, even in the toughest times” </a:t>
            </a:r>
          </a:p>
          <a:p>
            <a:endParaRPr lang="en-GB" dirty="0"/>
          </a:p>
          <a:p>
            <a:pPr marL="0" indent="0" algn="ctr">
              <a:buNone/>
            </a:pPr>
            <a:r>
              <a:rPr lang="en-GB" dirty="0">
                <a:solidFill>
                  <a:srgbClr val="FFFF00"/>
                </a:solidFill>
              </a:rPr>
              <a:t>Industry diversification is a key factor</a:t>
            </a:r>
          </a:p>
        </p:txBody>
      </p:sp>
      <p:sp>
        <p:nvSpPr>
          <p:cNvPr id="4" name="Slide Number Placeholder 3">
            <a:extLst>
              <a:ext uri="{FF2B5EF4-FFF2-40B4-BE49-F238E27FC236}">
                <a16:creationId xmlns:a16="http://schemas.microsoft.com/office/drawing/2014/main" id="{B4D6BB96-1976-486C-A5E9-F4AA3CFDADCA}"/>
              </a:ext>
            </a:extLst>
          </p:cNvPr>
          <p:cNvSpPr>
            <a:spLocks noGrp="1"/>
          </p:cNvSpPr>
          <p:nvPr>
            <p:ph type="sldNum" sz="quarter" idx="12"/>
          </p:nvPr>
        </p:nvSpPr>
        <p:spPr/>
        <p:txBody>
          <a:bodyPr/>
          <a:lstStyle/>
          <a:p>
            <a:fld id="{7B5101D9-94DC-4C18-87C2-E8AEA83A31F5}" type="slidenum">
              <a:rPr lang="en-GB" smtClean="0"/>
              <a:t>9</a:t>
            </a:fld>
            <a:endParaRPr lang="en-GB"/>
          </a:p>
        </p:txBody>
      </p:sp>
    </p:spTree>
    <p:extLst>
      <p:ext uri="{BB962C8B-B14F-4D97-AF65-F5344CB8AC3E}">
        <p14:creationId xmlns:p14="http://schemas.microsoft.com/office/powerpoint/2010/main" val="4757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B074C1CDD849498E4FAD28584110BD" ma:contentTypeVersion="7" ma:contentTypeDescription="Create a new document." ma:contentTypeScope="" ma:versionID="226b8913e31f9aa7b3c5f9addcfa5f7d">
  <xsd:schema xmlns:xsd="http://www.w3.org/2001/XMLSchema" xmlns:xs="http://www.w3.org/2001/XMLSchema" xmlns:p="http://schemas.microsoft.com/office/2006/metadata/properties" xmlns:ns3="78fd1275-fbd1-4e59-a331-f8894c4ad0df" targetNamespace="http://schemas.microsoft.com/office/2006/metadata/properties" ma:root="true" ma:fieldsID="fcf30debb8dd81cdd2101c3fc50245fa" ns3:_="">
    <xsd:import namespace="78fd1275-fbd1-4e59-a331-f8894c4ad0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fd1275-fbd1-4e59-a331-f8894c4ad0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5BDD2C-9E97-4D75-A0D3-17C0A79862A1}">
  <ds:schemaRefs>
    <ds:schemaRef ds:uri="http://schemas.microsoft.com/office/2006/documentManagement/types"/>
    <ds:schemaRef ds:uri="http://purl.org/dc/elements/1.1/"/>
    <ds:schemaRef ds:uri="http://purl.org/dc/terms/"/>
    <ds:schemaRef ds:uri="http://purl.org/dc/dcmitype/"/>
    <ds:schemaRef ds:uri="78fd1275-fbd1-4e59-a331-f8894c4ad0df"/>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626F8BB-8E68-4904-A4F9-9354CDA85F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fd1275-fbd1-4e59-a331-f8894c4ad0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0ED02B-6D6A-450B-884A-1803F56F21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3303</TotalTime>
  <Words>1231</Words>
  <Application>Microsoft Office PowerPoint</Application>
  <PresentationFormat>Widescreen</PresentationFormat>
  <Paragraphs>202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Corporate accommodation opportunities using location intelligence and GIS</vt:lpstr>
      <vt:lpstr>Purpose of the Study</vt:lpstr>
      <vt:lpstr>Background</vt:lpstr>
      <vt:lpstr>Background</vt:lpstr>
      <vt:lpstr>Background – SME</vt:lpstr>
      <vt:lpstr>Background – Client Types</vt:lpstr>
      <vt:lpstr>Background – Booking Factors</vt:lpstr>
      <vt:lpstr>Geographic Scope: San Antonio</vt:lpstr>
      <vt:lpstr>Geographic Scope: San Antonio (cont)</vt:lpstr>
      <vt:lpstr>Geographic Scope: San Antonio (cont)</vt:lpstr>
      <vt:lpstr>Objectives</vt:lpstr>
      <vt:lpstr>Methodology - Analysis</vt:lpstr>
      <vt:lpstr>Methodology – Analysis (cont.)</vt:lpstr>
      <vt:lpstr>Methodology - Data</vt:lpstr>
      <vt:lpstr>Methodology - Software</vt:lpstr>
      <vt:lpstr>Challenges &amp; Limitations</vt:lpstr>
      <vt:lpstr>Expected Results</vt:lpstr>
      <vt:lpstr>Timeline</vt:lpstr>
      <vt:lpstr>PowerPoint Presentation</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 investments in U.S.  Qualified Opportunity Zones (QOZ)</dc:title>
  <dc:creator>Ciccolini, Gloria</dc:creator>
  <cp:lastModifiedBy>Ciccolini, Gloria</cp:lastModifiedBy>
  <cp:revision>139</cp:revision>
  <dcterms:created xsi:type="dcterms:W3CDTF">2020-07-01T14:34:17Z</dcterms:created>
  <dcterms:modified xsi:type="dcterms:W3CDTF">2020-07-16T14:54:00Z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0x01010055B074C1CDD849498E4FAD28584110BD</vt:lpwstr>
  </property>
</Properties>
</file>