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74" r:id="rId5"/>
    <p:sldId id="266" r:id="rId6"/>
    <p:sldId id="270" r:id="rId7"/>
    <p:sldId id="260" r:id="rId8"/>
    <p:sldId id="258" r:id="rId9"/>
    <p:sldId id="259" r:id="rId10"/>
    <p:sldId id="271" r:id="rId11"/>
    <p:sldId id="261" r:id="rId12"/>
    <p:sldId id="262" r:id="rId13"/>
    <p:sldId id="272" r:id="rId14"/>
    <p:sldId id="275" r:id="rId15"/>
    <p:sldId id="267" r:id="rId16"/>
    <p:sldId id="269" r:id="rId17"/>
    <p:sldId id="268" r:id="rId18"/>
    <p:sldId id="25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2" autoAdjust="0"/>
    <p:restoredTop sz="94400" autoAdjust="0"/>
  </p:normalViewPr>
  <p:slideViewPr>
    <p:cSldViewPr showGuides="1">
      <p:cViewPr varScale="1">
        <p:scale>
          <a:sx n="42" d="100"/>
          <a:sy n="42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3AF8-D21A-4C17-87B6-6CAA0F49094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27882-FD0F-4D19-A672-2F5B920D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myself a little bit, who I am, where I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Possibly change this into 2 slides?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to full sentences, change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okay for no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bit.ly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ESF image,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7882-FD0F-4D19-A672-2F5B920DB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F66F-0392-4D85-ABE6-AC9BFF437D1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48D4-B330-4574-A813-72179844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clemons@e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clemons@esf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133600"/>
            <a:ext cx="86106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Developing </a:t>
            </a:r>
            <a:r>
              <a:rPr lang="en-US" b="1" dirty="0"/>
              <a:t>and </a:t>
            </a:r>
            <a:r>
              <a:rPr lang="en-US" b="1" dirty="0" smtClean="0"/>
              <a:t>Populating </a:t>
            </a:r>
            <a:r>
              <a:rPr lang="en-US" b="1" dirty="0"/>
              <a:t>a GIS Repository of Local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Jessica Clemons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clemonsJess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jclemons@esf.edu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https://scontent-b.xx.fbcdn.net/hphotos-frc3/20539_748025034726_2028523_n.jpg?lvh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23259" r="11485"/>
          <a:stretch/>
        </p:blipFill>
        <p:spPr bwMode="auto">
          <a:xfrm>
            <a:off x="3909923" y="5631340"/>
            <a:ext cx="1324155" cy="11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81000"/>
            <a:ext cx="3124200" cy="1832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905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www.esf.edu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decisions to make, for example: </a:t>
            </a:r>
          </a:p>
          <a:p>
            <a:pPr lvl="1"/>
            <a:r>
              <a:rPr lang="en-US" dirty="0" smtClean="0"/>
              <a:t>Platform/location</a:t>
            </a:r>
          </a:p>
          <a:p>
            <a:pPr lvl="1"/>
            <a:r>
              <a:rPr lang="en-US" dirty="0" smtClean="0"/>
              <a:t>File type</a:t>
            </a:r>
          </a:p>
          <a:p>
            <a:r>
              <a:rPr lang="en-US" dirty="0" smtClean="0"/>
              <a:t>NDIPP is an excellent resource</a:t>
            </a:r>
          </a:p>
          <a:p>
            <a:r>
              <a:rPr lang="en-US" dirty="0" smtClean="0"/>
              <a:t>File formats are a big concern</a:t>
            </a:r>
          </a:p>
          <a:p>
            <a:r>
              <a:rPr lang="en-US" dirty="0" smtClean="0"/>
              <a:t>Cloud computing is an attractive option</a:t>
            </a:r>
          </a:p>
          <a:p>
            <a:pPr lvl="1"/>
            <a:r>
              <a:rPr lang="en-US" dirty="0" smtClean="0"/>
              <a:t>Requires training, money, more staff, more infrastructure…</a:t>
            </a:r>
          </a:p>
          <a:p>
            <a:pPr lvl="1"/>
            <a:r>
              <a:rPr lang="en-US" dirty="0" smtClean="0"/>
              <a:t>Not the answer for this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Local option for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9804" r="35082" b="5113"/>
          <a:stretch/>
        </p:blipFill>
        <p:spPr bwMode="auto">
          <a:xfrm>
            <a:off x="1292760" y="1066800"/>
            <a:ext cx="6604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22480" r="40351" b="16093"/>
          <a:stretch/>
        </p:blipFill>
        <p:spPr bwMode="auto">
          <a:xfrm>
            <a:off x="1143000" y="1371600"/>
            <a:ext cx="6858000" cy="53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</a:t>
            </a:r>
            <a:r>
              <a:rPr lang="en-US" dirty="0" err="1" smtClean="0"/>
              <a:t>findability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Metadata really helps with this</a:t>
            </a:r>
          </a:p>
          <a:p>
            <a:pPr lvl="1"/>
            <a:r>
              <a:rPr lang="en-US" dirty="0" smtClean="0"/>
              <a:t>Searching data full-text is not necessarily helpful</a:t>
            </a:r>
          </a:p>
          <a:p>
            <a:r>
              <a:rPr lang="en-US" dirty="0" smtClean="0"/>
              <a:t>Weigh benefits of creating yet another database to search with local control</a:t>
            </a:r>
          </a:p>
          <a:p>
            <a:r>
              <a:rPr lang="en-US" dirty="0" smtClean="0"/>
              <a:t>Include this in discovery layers, institutional repositories, or known platforms for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finding aid</a:t>
            </a:r>
            <a:endParaRPr lang="en-US" dirty="0"/>
          </a:p>
        </p:txBody>
      </p:sp>
      <p:pic>
        <p:nvPicPr>
          <p:cNvPr id="4" name="Content Placeholder 3" descr="Screen Shot 2013-12-14 at 4.22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3666" b="10382"/>
          <a:stretch/>
        </p:blipFill>
        <p:spPr>
          <a:xfrm>
            <a:off x="516021" y="1600200"/>
            <a:ext cx="8111958" cy="4909637"/>
          </a:xfrm>
        </p:spPr>
      </p:pic>
      <p:sp>
        <p:nvSpPr>
          <p:cNvPr id="3" name="TextBox 2"/>
          <p:cNvSpPr txBox="1"/>
          <p:nvPr/>
        </p:nvSpPr>
        <p:spPr>
          <a:xfrm>
            <a:off x="5791200" y="6477000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researchguides.library.syr.edu</a:t>
            </a:r>
            <a:r>
              <a:rPr lang="en-US" sz="1000" dirty="0"/>
              <a:t>/GIS</a:t>
            </a:r>
          </a:p>
        </p:txBody>
      </p:sp>
    </p:spTree>
    <p:extLst>
      <p:ext uri="{BB962C8B-B14F-4D97-AF65-F5344CB8AC3E}">
        <p14:creationId xmlns:p14="http://schemas.microsoft.com/office/powerpoint/2010/main" val="5731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and emerging role for libraries</a:t>
            </a:r>
          </a:p>
          <a:p>
            <a:r>
              <a:rPr lang="en-US" dirty="0" smtClean="0"/>
              <a:t>Add a “citable unit” for faculty research</a:t>
            </a:r>
          </a:p>
          <a:p>
            <a:r>
              <a:rPr lang="en-US" dirty="0" smtClean="0"/>
              <a:t>Highlight and stimulate research on campus</a:t>
            </a:r>
          </a:p>
          <a:p>
            <a:r>
              <a:rPr lang="en-US" dirty="0" smtClean="0"/>
              <a:t>Help advance research and teaching</a:t>
            </a:r>
          </a:p>
          <a:p>
            <a:pPr lvl="1"/>
            <a:r>
              <a:rPr lang="en-US" dirty="0" smtClean="0"/>
              <a:t>Even in a small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getting to data</a:t>
            </a:r>
          </a:p>
          <a:p>
            <a:pPr lvl="1"/>
            <a:r>
              <a:rPr lang="en-US" dirty="0" smtClean="0"/>
              <a:t>Exactly why this project is important</a:t>
            </a:r>
          </a:p>
          <a:p>
            <a:r>
              <a:rPr lang="en-US" dirty="0" smtClean="0"/>
              <a:t>Repository upgrades</a:t>
            </a:r>
          </a:p>
          <a:p>
            <a:pPr lvl="1"/>
            <a:r>
              <a:rPr lang="en-US" dirty="0" smtClean="0"/>
              <a:t>Taking an entire month</a:t>
            </a:r>
          </a:p>
          <a:p>
            <a:pPr lvl="1"/>
            <a:r>
              <a:rPr lang="en-US" dirty="0" smtClean="0"/>
              <a:t>Can’t add new data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Support from colleagues, institution,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data (possibly find other data on campus)</a:t>
            </a:r>
          </a:p>
          <a:p>
            <a:r>
              <a:rPr lang="en-US" dirty="0" smtClean="0"/>
              <a:t>Wait for </a:t>
            </a:r>
            <a:r>
              <a:rPr lang="en-US" dirty="0" err="1" smtClean="0"/>
              <a:t>Dspace</a:t>
            </a:r>
            <a:r>
              <a:rPr lang="en-US" dirty="0" smtClean="0"/>
              <a:t> to be upgraded</a:t>
            </a:r>
          </a:p>
          <a:p>
            <a:r>
              <a:rPr lang="en-US" dirty="0" smtClean="0"/>
              <a:t>Begin pursuing collaborations with CUGIR librarians</a:t>
            </a:r>
          </a:p>
          <a:p>
            <a:r>
              <a:rPr lang="en-US" dirty="0" smtClean="0"/>
              <a:t>Establish connections with faculty on campus who are using 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6019800"/>
          </a:xfrm>
        </p:spPr>
        <p:txBody>
          <a:bodyPr>
            <a:noAutofit/>
          </a:bodyPr>
          <a:lstStyle/>
          <a:p>
            <a:endParaRPr lang="en-US" sz="1100" dirty="0"/>
          </a:p>
          <a:p>
            <a:r>
              <a:rPr lang="en-US" sz="1100" dirty="0"/>
              <a:t>Bishop, B. W., </a:t>
            </a:r>
            <a:r>
              <a:rPr lang="en-US" sz="1100" dirty="0" err="1"/>
              <a:t>Grubesic</a:t>
            </a:r>
            <a:r>
              <a:rPr lang="en-US" sz="1100" dirty="0"/>
              <a:t>, T. H., &amp; </a:t>
            </a:r>
            <a:r>
              <a:rPr lang="en-US" sz="1100" dirty="0" err="1"/>
              <a:t>Prasertong</a:t>
            </a:r>
            <a:r>
              <a:rPr lang="en-US" sz="1100" dirty="0"/>
              <a:t>, S. (2013). Digital </a:t>
            </a:r>
            <a:r>
              <a:rPr lang="en-US" sz="1100" dirty="0" err="1"/>
              <a:t>Curation</a:t>
            </a:r>
            <a:r>
              <a:rPr lang="en-US" sz="1100" dirty="0"/>
              <a:t> and the </a:t>
            </a:r>
            <a:r>
              <a:rPr lang="en-US" sz="1100" dirty="0" err="1"/>
              <a:t>GeoWeb</a:t>
            </a:r>
            <a:r>
              <a:rPr lang="en-US" sz="1100" dirty="0"/>
              <a:t>: An Emerging Role for Geographic Information Librarians. Journal of Map &amp; Geography Libraries, 9(3), 296–312. </a:t>
            </a:r>
          </a:p>
          <a:p>
            <a:r>
              <a:rPr lang="en-US" sz="1100" dirty="0"/>
              <a:t>Bose, R., &amp; </a:t>
            </a:r>
            <a:r>
              <a:rPr lang="en-US" sz="1100" dirty="0" err="1"/>
              <a:t>Reitsma</a:t>
            </a:r>
            <a:r>
              <a:rPr lang="en-US" sz="1100" dirty="0"/>
              <a:t>, F. (2006). Advancing Geospatial Data </a:t>
            </a:r>
            <a:r>
              <a:rPr lang="en-US" sz="1100" dirty="0" err="1"/>
              <a:t>Curation</a:t>
            </a:r>
            <a:r>
              <a:rPr lang="en-US" sz="1100" dirty="0"/>
              <a:t>. Retrieved from http://www.era.lib.ed.ac.uk/handle/1842/1074</a:t>
            </a:r>
          </a:p>
          <a:p>
            <a:r>
              <a:rPr lang="en-US" sz="1100" dirty="0" err="1"/>
              <a:t>Boxall</a:t>
            </a:r>
            <a:r>
              <a:rPr lang="en-US" sz="1100" dirty="0"/>
              <a:t>, J. C. (2007). Advances and Trends in Geospatial Information Accessibility—Part II. Journal of Map &amp; Geography Libraries, 3(1), 57–78. </a:t>
            </a:r>
          </a:p>
          <a:p>
            <a:r>
              <a:rPr lang="en-US" sz="1100" dirty="0"/>
              <a:t>Data Sharing </a:t>
            </a:r>
            <a:r>
              <a:rPr lang="en-US" sz="1100" dirty="0" err="1"/>
              <a:t>Cooprative</a:t>
            </a:r>
            <a:r>
              <a:rPr lang="en-US" sz="1100" dirty="0"/>
              <a:t>. (</a:t>
            </a:r>
            <a:r>
              <a:rPr lang="en-US" sz="1100" dirty="0" err="1"/>
              <a:t>n.d.</a:t>
            </a:r>
            <a:r>
              <a:rPr lang="en-US" sz="1100" dirty="0"/>
              <a:t>). NYS GIS Clearinghouse - Coordination Program. Retrieved October 29, 2013, from http://gis.ny.gov/co-op/</a:t>
            </a:r>
          </a:p>
          <a:p>
            <a:r>
              <a:rPr lang="en-US" sz="1100" dirty="0"/>
              <a:t>Dietrich, D., </a:t>
            </a:r>
            <a:r>
              <a:rPr lang="en-US" sz="1100" dirty="0" err="1"/>
              <a:t>Adamus</a:t>
            </a:r>
            <a:r>
              <a:rPr lang="en-US" sz="1100" dirty="0"/>
              <a:t>, T., Miner, A., &amp; Steinhart, G. (2012). De-mystifying the data management requirements of research funders. Issues in Science and Technology Librarianship, 70(1). Retrieved from http://www.istl.org/12-summer/refereed1.html?a_aid=3598aabf</a:t>
            </a:r>
          </a:p>
          <a:p>
            <a:r>
              <a:rPr lang="en-US" sz="1100" dirty="0"/>
              <a:t>Erwin, T., &amp; </a:t>
            </a:r>
            <a:r>
              <a:rPr lang="en-US" sz="1100" dirty="0" err="1"/>
              <a:t>Sweetkind</a:t>
            </a:r>
            <a:r>
              <a:rPr lang="en-US" sz="1100" dirty="0"/>
              <a:t>-Singer, J. (2009). The National Geospatial Digital Archive: A Collaborative Project to Archive Geospatial Data. Journal of Map &amp; Geography Libraries, 6(1), 6–25. </a:t>
            </a:r>
          </a:p>
          <a:p>
            <a:r>
              <a:rPr lang="en-US" sz="1100" dirty="0" err="1"/>
              <a:t>Faniel</a:t>
            </a:r>
            <a:r>
              <a:rPr lang="en-US" sz="1100" dirty="0"/>
              <a:t>, I. M., &amp; Zimmerman, A. (2011). Beyond the Data Deluge: A Research Agenda for Large-Scale Data Sharing and Reuse. International Journal of Digital </a:t>
            </a:r>
            <a:r>
              <a:rPr lang="en-US" sz="1100" dirty="0" err="1"/>
              <a:t>Curation</a:t>
            </a:r>
            <a:r>
              <a:rPr lang="en-US" sz="1100" dirty="0"/>
              <a:t>, 6(1), 58–69. </a:t>
            </a:r>
          </a:p>
          <a:p>
            <a:r>
              <a:rPr lang="en-US" sz="1100" dirty="0" err="1"/>
              <a:t>Foundyller</a:t>
            </a:r>
            <a:r>
              <a:rPr lang="en-US" sz="1100" dirty="0"/>
              <a:t>, C. (2011). GIS/Geospatial Sales Up 10.3% to US$4.4 Billion Growth Forecast to Top 8.3% in 2011. Cambridge, MA: </a:t>
            </a:r>
            <a:r>
              <a:rPr lang="en-US" sz="1100" dirty="0" err="1"/>
              <a:t>Daratech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Hartter</a:t>
            </a:r>
            <a:r>
              <a:rPr lang="en-US" sz="1100" dirty="0"/>
              <a:t>, J., Ryan, S. J., </a:t>
            </a:r>
            <a:r>
              <a:rPr lang="en-US" sz="1100" dirty="0" err="1"/>
              <a:t>MacKenzie</a:t>
            </a:r>
            <a:r>
              <a:rPr lang="en-US" sz="1100" dirty="0"/>
              <a:t>, C. A., Parker, J. N., &amp; </a:t>
            </a:r>
            <a:r>
              <a:rPr lang="en-US" sz="1100" dirty="0" err="1"/>
              <a:t>Strasser</a:t>
            </a:r>
            <a:r>
              <a:rPr lang="en-US" sz="1100" dirty="0"/>
              <a:t>, C. A. (2013). Spatially Explicit Data: Stewardship and Ethical Challenges in Science. </a:t>
            </a:r>
            <a:r>
              <a:rPr lang="en-US" sz="1100" dirty="0" err="1"/>
              <a:t>PLoS</a:t>
            </a:r>
            <a:r>
              <a:rPr lang="en-US" sz="1100" dirty="0"/>
              <a:t> Biology, 11(9). </a:t>
            </a:r>
          </a:p>
          <a:p>
            <a:r>
              <a:rPr lang="en-US" sz="1100" dirty="0" err="1"/>
              <a:t>Hoebelheinrich</a:t>
            </a:r>
            <a:r>
              <a:rPr lang="en-US" sz="1100" dirty="0"/>
              <a:t>, N. J. (2012). An Aid to Analyzing the Sustainability of Commonly Used Geospatial Formats: The Library of Congress Sustainability Website. Journal of Map &amp; Geography Libraries, 8(3), 242–263. doi:10.1080/15420353.2012.700301</a:t>
            </a:r>
          </a:p>
          <a:p>
            <a:r>
              <a:rPr lang="en-US" sz="1100" dirty="0" err="1"/>
              <a:t>Kollen</a:t>
            </a:r>
            <a:r>
              <a:rPr lang="en-US" sz="1100" dirty="0"/>
              <a:t>, C., Dietz, C., </a:t>
            </a:r>
            <a:r>
              <a:rPr lang="en-US" sz="1100" dirty="0" err="1"/>
              <a:t>Suh</a:t>
            </a:r>
            <a:r>
              <a:rPr lang="en-US" sz="1100" dirty="0"/>
              <a:t>, J., &amp; Lee, A. (2013). Geospatial Data Catalogs: Approaches by Academic Libraries. Journal of Map &amp; Geography Libraries, 9(3), 276–295. </a:t>
            </a:r>
          </a:p>
          <a:p>
            <a:r>
              <a:rPr lang="en-US" sz="1100" dirty="0"/>
              <a:t>Metadata Ad Hoc Working Group. (2012). Federal Geographic Data Committee endorsed standards. Standards publications. Retrieved November 13, 2013, from http://www.fgdc.gov/standards/standards_publications/</a:t>
            </a:r>
          </a:p>
          <a:p>
            <a:r>
              <a:rPr lang="en-US" sz="1100" dirty="0"/>
              <a:t>Morris, S. P. (2009). The North Carolina Geospatial Data Archiving Project: Challenges and Initial Outcomes. Journal of Map &amp; Geography Libraries, 6(1), 26–44. </a:t>
            </a:r>
          </a:p>
          <a:p>
            <a:r>
              <a:rPr lang="en-US" sz="1100" dirty="0"/>
              <a:t>National Institutes of Health. (2003, February 26). Final NIH statement on sharing research data. NIH Guide Notice. Retrieved October 28, 2013, from http://grants1.nih.gov/grants/guide/notice-files/NOT-OD-03-032.html</a:t>
            </a:r>
          </a:p>
          <a:p>
            <a:r>
              <a:rPr lang="en-US" sz="1100" dirty="0"/>
              <a:t>National Science Foundation. (2013, January 1). NSF Data Management Plan Requirements. Dissemination and Sharing of Research Results. Retrieved October 28, 2013, from http://www.nsf.gov/bfa/dias/policy/dmp.jsp</a:t>
            </a:r>
          </a:p>
          <a:p>
            <a:r>
              <a:rPr lang="en-US" sz="1100" dirty="0"/>
              <a:t>Olson, J. A. (2010). Data as a service: Are we in the clouds? Journal of Map and Geography Libraries, 6(1), 76–78. </a:t>
            </a:r>
          </a:p>
          <a:p>
            <a:r>
              <a:rPr lang="en-US" sz="1100" dirty="0"/>
              <a:t>Open Geospatial Consortium Standards and Supporting Documents. (2013). Open Geospatial Consortium. Retrieved November 13, 2013, from http://www.opengeospatial.org/standards</a:t>
            </a:r>
          </a:p>
          <a:p>
            <a:r>
              <a:rPr lang="en-US" sz="1100" dirty="0"/>
              <a:t>Reilly, S. (2012). The role of libraries in supporting data exchange. Presented at the International Federation of Library Associations, Helsinki.</a:t>
            </a:r>
          </a:p>
          <a:p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81200" y="5029200"/>
            <a:ext cx="5638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to:</a:t>
            </a:r>
          </a:p>
          <a:p>
            <a:r>
              <a:rPr lang="en-US" dirty="0" smtClean="0"/>
              <a:t>Linda Musser (advisor)</a:t>
            </a:r>
          </a:p>
          <a:p>
            <a:r>
              <a:rPr lang="en-US" dirty="0" smtClean="0"/>
              <a:t>Beth 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82880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Jessica </a:t>
            </a:r>
            <a:r>
              <a:rPr lang="en-US" sz="2800" dirty="0"/>
              <a:t>Clemons</a:t>
            </a:r>
          </a:p>
          <a:p>
            <a:pPr algn="ctr"/>
            <a:r>
              <a:rPr lang="en-US" sz="2800" dirty="0"/>
              <a:t>@</a:t>
            </a:r>
            <a:r>
              <a:rPr lang="en-US" sz="2800" dirty="0" err="1"/>
              <a:t>clemonsJess</a:t>
            </a:r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jclemons@esf.edu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80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some background on GIS repositories and libraries</a:t>
            </a:r>
          </a:p>
          <a:p>
            <a:pPr lvl="1"/>
            <a:r>
              <a:rPr lang="en-US" dirty="0" smtClean="0"/>
              <a:t>Mention specific roles of libraries</a:t>
            </a:r>
          </a:p>
          <a:p>
            <a:r>
              <a:rPr lang="en-US" dirty="0" smtClean="0"/>
              <a:t>Discuss options to achieve the project goals</a:t>
            </a:r>
          </a:p>
          <a:p>
            <a:r>
              <a:rPr lang="en-US" dirty="0" smtClean="0"/>
              <a:t>Review challenges to accomplishing the goals</a:t>
            </a:r>
          </a:p>
          <a:p>
            <a:r>
              <a:rPr lang="en-US" dirty="0" smtClean="0"/>
              <a:t>Determine the next steps in the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6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Geospatial data is in high use and high demand especially in academic institutions</a:t>
            </a:r>
          </a:p>
          <a:p>
            <a:r>
              <a:rPr lang="en-US" dirty="0" smtClean="0"/>
              <a:t>Management of data is required by many funding agencies</a:t>
            </a:r>
          </a:p>
          <a:p>
            <a:r>
              <a:rPr lang="en-US" dirty="0" smtClean="0"/>
              <a:t>Geospatial data management is particularly complicated</a:t>
            </a:r>
          </a:p>
          <a:p>
            <a:r>
              <a:rPr lang="en-US" dirty="0" smtClean="0"/>
              <a:t>Sharing data is important to advance science</a:t>
            </a:r>
          </a:p>
          <a:p>
            <a:r>
              <a:rPr lang="en-US" dirty="0" smtClean="0"/>
              <a:t>Good examples: Google Earth,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libraries are already partners for data management requirements</a:t>
            </a:r>
          </a:p>
          <a:p>
            <a:pPr lvl="1"/>
            <a:r>
              <a:rPr lang="en-US" dirty="0" smtClean="0"/>
              <a:t>GIS data a natural extension of this?</a:t>
            </a:r>
          </a:p>
          <a:p>
            <a:r>
              <a:rPr lang="en-US" dirty="0" smtClean="0"/>
              <a:t>Librarians are used to dealing with data, adding metadata, and helping people find information</a:t>
            </a:r>
          </a:p>
          <a:p>
            <a:r>
              <a:rPr lang="en-US" dirty="0" smtClean="0"/>
              <a:t>There are professional library organizations who are actively engaged in these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0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Spatial data cycle</a:t>
            </a:r>
            <a:endParaRPr lang="en-US" dirty="0"/>
          </a:p>
        </p:txBody>
      </p:sp>
      <p:pic>
        <p:nvPicPr>
          <p:cNvPr id="4" name="Content Placeholder 3" descr="C:\Windows\temp\dxml\ClemonsCapstoneLitReview2.\word\media\image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63963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Hartter</a:t>
            </a:r>
            <a:r>
              <a:rPr lang="en-US" sz="1200" dirty="0"/>
              <a:t>, J., Ryan, S. J., </a:t>
            </a:r>
            <a:r>
              <a:rPr lang="en-US" sz="1200" dirty="0" err="1"/>
              <a:t>MacKenzie</a:t>
            </a:r>
            <a:r>
              <a:rPr lang="en-US" sz="1200" dirty="0"/>
              <a:t>, C. A., Parker, J. N., &amp; </a:t>
            </a:r>
            <a:r>
              <a:rPr lang="en-US" sz="1200" dirty="0" err="1"/>
              <a:t>Strasser</a:t>
            </a:r>
            <a:r>
              <a:rPr lang="en-US" sz="1200" dirty="0"/>
              <a:t>, C. A. (2013). Spatially Explicit Data: Stewardship and Ethical Challenges in Science. </a:t>
            </a:r>
            <a:r>
              <a:rPr lang="en-US" sz="1200" i="1" dirty="0" err="1"/>
              <a:t>PLoS</a:t>
            </a:r>
            <a:r>
              <a:rPr lang="en-US" sz="1200" i="1" dirty="0"/>
              <a:t> Biology</a:t>
            </a:r>
            <a:r>
              <a:rPr lang="en-US" sz="1200" dirty="0"/>
              <a:t>, 11(9). 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4419600" y="4800600"/>
            <a:ext cx="3505200" cy="1595735"/>
          </a:xfrm>
          <a:prstGeom prst="snip2Same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</a:p>
          <a:p>
            <a:r>
              <a:rPr lang="en-US" dirty="0" smtClean="0"/>
              <a:t>Added within the files themselves </a:t>
            </a:r>
          </a:p>
          <a:p>
            <a:pPr lvl="1"/>
            <a:r>
              <a:rPr lang="en-US" dirty="0" smtClean="0"/>
              <a:t>remember the exercise GEOG 484 in </a:t>
            </a:r>
            <a:r>
              <a:rPr lang="en-US" dirty="0" err="1" smtClean="0"/>
              <a:t>ArcCatalog</a:t>
            </a:r>
            <a:r>
              <a:rPr lang="en-US" dirty="0" smtClean="0"/>
              <a:t>?</a:t>
            </a:r>
          </a:p>
          <a:p>
            <a:r>
              <a:rPr lang="en-US" dirty="0" smtClean="0"/>
              <a:t>FGDC, OCG, others have guidelines</a:t>
            </a:r>
          </a:p>
          <a:p>
            <a:pPr lvl="1"/>
            <a:r>
              <a:rPr lang="en-US" dirty="0" smtClean="0"/>
              <a:t>Not necessarily followed</a:t>
            </a:r>
          </a:p>
          <a:p>
            <a:r>
              <a:rPr lang="en-US" dirty="0" smtClean="0"/>
              <a:t>Qualitative data can be more difficult to find a “home”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7870" r="25106" b="63086"/>
          <a:stretch/>
        </p:blipFill>
        <p:spPr bwMode="auto">
          <a:xfrm>
            <a:off x="330576" y="2051649"/>
            <a:ext cx="8482849" cy="27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8006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gis.ny.gov</a:t>
            </a:r>
            <a:r>
              <a:rPr lang="en-US" sz="1000" dirty="0"/>
              <a:t>/</a:t>
            </a:r>
            <a:r>
              <a:rPr lang="en-US" sz="1000" dirty="0" err="1"/>
              <a:t>gisdata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522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20762"/>
          </a:xfrm>
        </p:spPr>
        <p:txBody>
          <a:bodyPr/>
          <a:lstStyle/>
          <a:p>
            <a:r>
              <a:rPr lang="en-US" dirty="0" smtClean="0"/>
              <a:t>“Librarian enhanced”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9" t="8548" r="30286" b="16278"/>
          <a:stretch/>
        </p:blipFill>
        <p:spPr bwMode="auto">
          <a:xfrm>
            <a:off x="457200" y="1066801"/>
            <a:ext cx="5383284" cy="567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2" t="77292" r="30529" b="14788"/>
          <a:stretch/>
        </p:blipFill>
        <p:spPr bwMode="auto">
          <a:xfrm>
            <a:off x="1676400" y="2373922"/>
            <a:ext cx="7315200" cy="814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324600" y="6587716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cugir.mannlib.cornell.edu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36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CUGIR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r="36423" b="5909"/>
          <a:stretch/>
        </p:blipFill>
        <p:spPr bwMode="auto">
          <a:xfrm>
            <a:off x="952500" y="1295400"/>
            <a:ext cx="7239000" cy="550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1131</Words>
  <Application>Microsoft Office PowerPoint</Application>
  <PresentationFormat>On-screen Show (4:3)</PresentationFormat>
  <Paragraphs>117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Developing and Populating a GIS Repository of Local Data</vt:lpstr>
      <vt:lpstr>Objectives</vt:lpstr>
      <vt:lpstr>General background</vt:lpstr>
      <vt:lpstr>Library background</vt:lpstr>
      <vt:lpstr>Spatial data cycle</vt:lpstr>
      <vt:lpstr>Description</vt:lpstr>
      <vt:lpstr>Standard metadata</vt:lpstr>
      <vt:lpstr>“Librarian enhanced” metadata</vt:lpstr>
      <vt:lpstr>Another view of CUGIR metadata</vt:lpstr>
      <vt:lpstr>Preservation and storage</vt:lpstr>
      <vt:lpstr>Local option for metadata</vt:lpstr>
      <vt:lpstr>Collection building process</vt:lpstr>
      <vt:lpstr>Discoverability</vt:lpstr>
      <vt:lpstr>Example of a finding aid</vt:lpstr>
      <vt:lpstr>Why bother?</vt:lpstr>
      <vt:lpstr>Challenges</vt:lpstr>
      <vt:lpstr>Next steps</vt:lpstr>
      <vt:lpstr>PowerPoint Presentation</vt:lpstr>
      <vt:lpstr>Questions?</vt:lpstr>
    </vt:vector>
  </TitlesOfParts>
  <Company>SUNY ESF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L. Clemons</dc:creator>
  <cp:lastModifiedBy>Beth King</cp:lastModifiedBy>
  <cp:revision>36</cp:revision>
  <dcterms:created xsi:type="dcterms:W3CDTF">2013-12-04T17:37:16Z</dcterms:created>
  <dcterms:modified xsi:type="dcterms:W3CDTF">2013-12-16T23:43:34Z</dcterms:modified>
</cp:coreProperties>
</file>