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256" r:id="rId2"/>
    <p:sldId id="257" r:id="rId3"/>
    <p:sldId id="258" r:id="rId4"/>
    <p:sldId id="259" r:id="rId5"/>
    <p:sldId id="260" r:id="rId6"/>
    <p:sldId id="261" r:id="rId7"/>
    <p:sldId id="264" r:id="rId8"/>
    <p:sldId id="266" r:id="rId9"/>
    <p:sldId id="265"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76135" autoAdjust="0"/>
  </p:normalViewPr>
  <p:slideViewPr>
    <p:cSldViewPr snapToGrid="0">
      <p:cViewPr varScale="1">
        <p:scale>
          <a:sx n="87" d="100"/>
          <a:sy n="87"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96466-E1A7-4E35-86D9-E523C7E85940}"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43142-E626-4944-8D04-53D64EDFD0B4}" type="slidenum">
              <a:rPr lang="en-US" smtClean="0"/>
              <a:t>‹#›</a:t>
            </a:fld>
            <a:endParaRPr lang="en-US"/>
          </a:p>
        </p:txBody>
      </p:sp>
    </p:spTree>
    <p:extLst>
      <p:ext uri="{BB962C8B-B14F-4D97-AF65-F5344CB8AC3E}">
        <p14:creationId xmlns:p14="http://schemas.microsoft.com/office/powerpoint/2010/main" val="42167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https://www.virginiadot.org/Projects/Fredericksburg/asset_upload_file294_135519.png</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1</a:t>
            </a:fld>
            <a:endParaRPr lang="en-US"/>
          </a:p>
        </p:txBody>
      </p:sp>
    </p:spTree>
    <p:extLst>
      <p:ext uri="{BB962C8B-B14F-4D97-AF65-F5344CB8AC3E}">
        <p14:creationId xmlns:p14="http://schemas.microsoft.com/office/powerpoint/2010/main" val="148370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https://news.sportslogos.net/2019/10/05/introducing-the-frednats-by-george/</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10</a:t>
            </a:fld>
            <a:endParaRPr lang="en-US"/>
          </a:p>
        </p:txBody>
      </p:sp>
    </p:spTree>
    <p:extLst>
      <p:ext uri="{BB962C8B-B14F-4D97-AF65-F5344CB8AC3E}">
        <p14:creationId xmlns:p14="http://schemas.microsoft.com/office/powerpoint/2010/main" val="329450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11</a:t>
            </a:fld>
            <a:endParaRPr lang="en-US"/>
          </a:p>
        </p:txBody>
      </p:sp>
    </p:spTree>
    <p:extLst>
      <p:ext uri="{BB962C8B-B14F-4D97-AF65-F5344CB8AC3E}">
        <p14:creationId xmlns:p14="http://schemas.microsoft.com/office/powerpoint/2010/main" val="172992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Source: https://www.gostaffordva.com/where-is-stafford-virginia/</a:t>
            </a:r>
          </a:p>
        </p:txBody>
      </p:sp>
      <p:sp>
        <p:nvSpPr>
          <p:cNvPr id="4" name="Slide Number Placeholder 3"/>
          <p:cNvSpPr>
            <a:spLocks noGrp="1"/>
          </p:cNvSpPr>
          <p:nvPr>
            <p:ph type="sldNum" sz="quarter" idx="5"/>
          </p:nvPr>
        </p:nvSpPr>
        <p:spPr/>
        <p:txBody>
          <a:bodyPr/>
          <a:lstStyle/>
          <a:p>
            <a:fld id="{18D43142-E626-4944-8D04-53D64EDFD0B4}" type="slidenum">
              <a:rPr lang="en-US" smtClean="0"/>
              <a:t>2</a:t>
            </a:fld>
            <a:endParaRPr lang="en-US"/>
          </a:p>
        </p:txBody>
      </p:sp>
    </p:spTree>
    <p:extLst>
      <p:ext uri="{BB962C8B-B14F-4D97-AF65-F5344CB8AC3E}">
        <p14:creationId xmlns:p14="http://schemas.microsoft.com/office/powerpoint/2010/main" val="171210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a:t>
            </a:r>
          </a:p>
          <a:p>
            <a:pPr marL="171450" indent="-171450">
              <a:buFontTx/>
              <a:buChar char="-"/>
            </a:pPr>
            <a:r>
              <a:rPr lang="en-US" dirty="0"/>
              <a:t>https://www.potomaclocal.com/2021/11/10/amazon-to-build-second-larger-hub-in-stafford-county/</a:t>
            </a:r>
          </a:p>
          <a:p>
            <a:pPr marL="171450" indent="-171450">
              <a:buFontTx/>
              <a:buChar char="-"/>
            </a:pPr>
            <a:r>
              <a:rPr lang="en-US" dirty="0"/>
              <a:t>https://www.madd.org/new-york/sponsors/geico-logo/</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3</a:t>
            </a:fld>
            <a:endParaRPr lang="en-US"/>
          </a:p>
        </p:txBody>
      </p:sp>
    </p:spTree>
    <p:extLst>
      <p:ext uri="{BB962C8B-B14F-4D97-AF65-F5344CB8AC3E}">
        <p14:creationId xmlns:p14="http://schemas.microsoft.com/office/powerpoint/2010/main" val="55563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https://fredericksburg.com/news/transportation/d-c--to-stafford-stretch-of-i-95-tabbed-worst-traffic-hotspot-in-u/article_b094fa03-527a-5826-bba5-de7e24810b69.html </a:t>
            </a:r>
          </a:p>
        </p:txBody>
      </p:sp>
      <p:sp>
        <p:nvSpPr>
          <p:cNvPr id="4" name="Slide Number Placeholder 3"/>
          <p:cNvSpPr>
            <a:spLocks noGrp="1"/>
          </p:cNvSpPr>
          <p:nvPr>
            <p:ph type="sldNum" sz="quarter" idx="5"/>
          </p:nvPr>
        </p:nvSpPr>
        <p:spPr/>
        <p:txBody>
          <a:bodyPr/>
          <a:lstStyle/>
          <a:p>
            <a:fld id="{18D43142-E626-4944-8D04-53D64EDFD0B4}" type="slidenum">
              <a:rPr lang="en-US" smtClean="0"/>
              <a:t>4</a:t>
            </a:fld>
            <a:endParaRPr lang="en-US"/>
          </a:p>
        </p:txBody>
      </p:sp>
    </p:spTree>
    <p:extLst>
      <p:ext uri="{BB962C8B-B14F-4D97-AF65-F5344CB8AC3E}">
        <p14:creationId xmlns:p14="http://schemas.microsoft.com/office/powerpoint/2010/main" val="350465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https://cdn.staffordcountyva.gov/Planning%20and%20Zoning/Comp%20Plan%202016-2036%20Updated%2011162021/COMP%20PLAN%202021_11_16%20FINAL%20ENTIRE%20DOCUMENT.pdf</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5</a:t>
            </a:fld>
            <a:endParaRPr lang="en-US"/>
          </a:p>
        </p:txBody>
      </p:sp>
    </p:spTree>
    <p:extLst>
      <p:ext uri="{BB962C8B-B14F-4D97-AF65-F5344CB8AC3E}">
        <p14:creationId xmlns:p14="http://schemas.microsoft.com/office/powerpoint/2010/main" val="63274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Source: https://datausa.io/profile/geo/stafford-county-va</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6</a:t>
            </a:fld>
            <a:endParaRPr lang="en-US"/>
          </a:p>
        </p:txBody>
      </p:sp>
    </p:spTree>
    <p:extLst>
      <p:ext uri="{BB962C8B-B14F-4D97-AF65-F5344CB8AC3E}">
        <p14:creationId xmlns:p14="http://schemas.microsoft.com/office/powerpoint/2010/main" val="40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transportation data – Transportation data includes traffic patterns and trends, road and infrastructure improvement projects, and </a:t>
            </a:r>
          </a:p>
          <a:p>
            <a:r>
              <a:rPr lang="en-US" dirty="0"/>
              <a:t>Commerce/economic data – Commerce directly related to Stafford County, economic growth during study, and projected economic growth as part of the Stafford County strategic plan, how will economic growth bring more commuters into Stafford and how will commercial traffic require additional infrastructure investment</a:t>
            </a:r>
          </a:p>
          <a:p>
            <a:r>
              <a:rPr lang="en-US" dirty="0"/>
              <a:t>Land use/property value – Adjustments in land use over time, identification of newly established subdivisions, effects of rising property values and home costs in relation to improvements in transportation infrastructure</a:t>
            </a:r>
          </a:p>
          <a:p>
            <a:r>
              <a:rPr lang="en-US" dirty="0"/>
              <a:t>Demographics – backgrounds of Stafford's residents, identify changes during study period</a:t>
            </a:r>
          </a:p>
          <a:p>
            <a:r>
              <a:rPr lang="en-US" dirty="0"/>
              <a:t>Educational institutions – Public and private schools, enrollment trends in relation to available transportation, future plans for more schools as the county expands</a:t>
            </a:r>
          </a:p>
          <a:p>
            <a:r>
              <a:rPr lang="en-US" dirty="0"/>
              <a:t>Commuting trends (to and from Stafford County) – Identify where residents of Stafford County are commuting to, major metropolitan areas or neighboring counties? Who is commuting in to Stafford County, what industries are they working in. </a:t>
            </a:r>
          </a:p>
          <a:p>
            <a:r>
              <a:rPr lang="en-US" dirty="0"/>
              <a:t>Public transportation availability and future plans – Stafford County strategic plan includes public transportation in addition to existing public transportation, will the COVID-19 pandemic change this plan? Should Stafford County continue the plan of investing in public transportation</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7</a:t>
            </a:fld>
            <a:endParaRPr lang="en-US"/>
          </a:p>
        </p:txBody>
      </p:sp>
    </p:spTree>
    <p:extLst>
      <p:ext uri="{BB962C8B-B14F-4D97-AF65-F5344CB8AC3E}">
        <p14:creationId xmlns:p14="http://schemas.microsoft.com/office/powerpoint/2010/main" val="301348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https://brand.psu.edu/visual-identity-standards/university-mark-and-shield</a:t>
            </a:r>
          </a:p>
        </p:txBody>
      </p:sp>
      <p:sp>
        <p:nvSpPr>
          <p:cNvPr id="4" name="Slide Number Placeholder 3"/>
          <p:cNvSpPr>
            <a:spLocks noGrp="1"/>
          </p:cNvSpPr>
          <p:nvPr>
            <p:ph type="sldNum" sz="quarter" idx="5"/>
          </p:nvPr>
        </p:nvSpPr>
        <p:spPr/>
        <p:txBody>
          <a:bodyPr/>
          <a:lstStyle/>
          <a:p>
            <a:fld id="{18D43142-E626-4944-8D04-53D64EDFD0B4}" type="slidenum">
              <a:rPr lang="en-US" smtClean="0"/>
              <a:t>8</a:t>
            </a:fld>
            <a:endParaRPr lang="en-US"/>
          </a:p>
        </p:txBody>
      </p:sp>
    </p:spTree>
    <p:extLst>
      <p:ext uri="{BB962C8B-B14F-4D97-AF65-F5344CB8AC3E}">
        <p14:creationId xmlns:p14="http://schemas.microsoft.com/office/powerpoint/2010/main" val="168233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https://www.mountvernon.org/plan-your-visit/calendar/events/livestream-reflections-on-washington-s-farewell-address/</a:t>
            </a:r>
          </a:p>
          <a:p>
            <a:endParaRPr lang="en-US" dirty="0"/>
          </a:p>
        </p:txBody>
      </p:sp>
      <p:sp>
        <p:nvSpPr>
          <p:cNvPr id="4" name="Slide Number Placeholder 3"/>
          <p:cNvSpPr>
            <a:spLocks noGrp="1"/>
          </p:cNvSpPr>
          <p:nvPr>
            <p:ph type="sldNum" sz="quarter" idx="5"/>
          </p:nvPr>
        </p:nvSpPr>
        <p:spPr/>
        <p:txBody>
          <a:bodyPr/>
          <a:lstStyle/>
          <a:p>
            <a:fld id="{18D43142-E626-4944-8D04-53D64EDFD0B4}" type="slidenum">
              <a:rPr lang="en-US" smtClean="0"/>
              <a:t>9</a:t>
            </a:fld>
            <a:endParaRPr lang="en-US"/>
          </a:p>
        </p:txBody>
      </p:sp>
    </p:spTree>
    <p:extLst>
      <p:ext uri="{BB962C8B-B14F-4D97-AF65-F5344CB8AC3E}">
        <p14:creationId xmlns:p14="http://schemas.microsoft.com/office/powerpoint/2010/main" val="370680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611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138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88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265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631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6934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068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184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5613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945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3505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4/25/2022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1022184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census.gov/programs-surveys/acs" TargetMode="External"/><Relationship Id="rId3" Type="http://schemas.openxmlformats.org/officeDocument/2006/relationships/hyperlink" Target="https://staffordcountyva.gov/government/departments_p-z/planning_and_zoning/long_range/comprehensive_plan/comprehensive_plan_2016-2036.php" TargetMode="External"/><Relationship Id="rId7" Type="http://schemas.openxmlformats.org/officeDocument/2006/relationships/hyperlink" Target="https://www.bt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ata.virginia.gov/" TargetMode="External"/><Relationship Id="rId11" Type="http://schemas.openxmlformats.org/officeDocument/2006/relationships/hyperlink" Target="https://www.nhgis.org/" TargetMode="External"/><Relationship Id="rId5" Type="http://schemas.openxmlformats.org/officeDocument/2006/relationships/hyperlink" Target="https://vdot.maps.arcgis.com/home/index.html" TargetMode="External"/><Relationship Id="rId10" Type="http://schemas.openxmlformats.org/officeDocument/2006/relationships/hyperlink" Target="https://www.gostaffordva.com/" TargetMode="External"/><Relationship Id="rId4" Type="http://schemas.openxmlformats.org/officeDocument/2006/relationships/hyperlink" Target="https://staffordcountyva.gov/government/departments_f-o/gis_(maps)/index.php" TargetMode="External"/><Relationship Id="rId9" Type="http://schemas.openxmlformats.org/officeDocument/2006/relationships/hyperlink" Target="https://demographics.coopercent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A bridge over a river&#10;&#10;Description automatically generated with low confidence">
            <a:extLst>
              <a:ext uri="{FF2B5EF4-FFF2-40B4-BE49-F238E27FC236}">
                <a16:creationId xmlns:a16="http://schemas.microsoft.com/office/drawing/2014/main" id="{F81E2AFB-8789-4CF5-9335-354DBCD1C9A8}"/>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106" r="3106"/>
          <a:stretch/>
        </p:blipFill>
        <p:spPr>
          <a:xfrm>
            <a:off x="0" y="0"/>
            <a:ext cx="12192000" cy="6857999"/>
          </a:xfrm>
          <a:prstGeom prst="rect">
            <a:avLst/>
          </a:prstGeom>
        </p:spPr>
      </p:pic>
      <p:sp>
        <p:nvSpPr>
          <p:cNvPr id="2" name="Title 1">
            <a:extLst>
              <a:ext uri="{FF2B5EF4-FFF2-40B4-BE49-F238E27FC236}">
                <a16:creationId xmlns:a16="http://schemas.microsoft.com/office/drawing/2014/main" id="{5FB0BC44-752D-4961-94C1-531C8BF17FC8}"/>
              </a:ext>
            </a:extLst>
          </p:cNvPr>
          <p:cNvSpPr>
            <a:spLocks noGrp="1"/>
          </p:cNvSpPr>
          <p:nvPr>
            <p:ph type="ctrTitle"/>
          </p:nvPr>
        </p:nvSpPr>
        <p:spPr>
          <a:xfrm>
            <a:off x="3663823" y="11456"/>
            <a:ext cx="8380247" cy="1795069"/>
          </a:xfrm>
        </p:spPr>
        <p:txBody>
          <a:bodyPr>
            <a:normAutofit/>
          </a:bodyPr>
          <a:lstStyle/>
          <a:p>
            <a:pPr algn="r"/>
            <a:r>
              <a:rPr lang="en-US" sz="5400" dirty="0">
                <a:ln w="9525">
                  <a:solidFill>
                    <a:schemeClr val="bg2">
                      <a:lumMod val="50000"/>
                    </a:schemeClr>
                  </a:solidFill>
                </a:ln>
                <a:solidFill>
                  <a:srgbClr val="FFFFFF"/>
                </a:solidFill>
              </a:rPr>
              <a:t>Stafford County, Virginia Transportation </a:t>
            </a:r>
          </a:p>
        </p:txBody>
      </p:sp>
      <p:sp>
        <p:nvSpPr>
          <p:cNvPr id="3" name="Subtitle 2">
            <a:extLst>
              <a:ext uri="{FF2B5EF4-FFF2-40B4-BE49-F238E27FC236}">
                <a16:creationId xmlns:a16="http://schemas.microsoft.com/office/drawing/2014/main" id="{E6076FB5-7D87-41DD-B8D7-6D4D050A6E12}"/>
              </a:ext>
            </a:extLst>
          </p:cNvPr>
          <p:cNvSpPr>
            <a:spLocks noGrp="1"/>
          </p:cNvSpPr>
          <p:nvPr>
            <p:ph type="subTitle" idx="1"/>
          </p:nvPr>
        </p:nvSpPr>
        <p:spPr>
          <a:xfrm>
            <a:off x="3291547" y="2016716"/>
            <a:ext cx="8752523" cy="2043305"/>
          </a:xfrm>
          <a:effectLst/>
        </p:spPr>
        <p:txBody>
          <a:bodyPr>
            <a:normAutofit/>
          </a:bodyPr>
          <a:lstStyle/>
          <a:p>
            <a:pPr algn="r"/>
            <a:r>
              <a:rPr lang="en-US" sz="2200" dirty="0">
                <a:solidFill>
                  <a:srgbClr val="FFFFFF"/>
                </a:solidFill>
                <a:effectLst>
                  <a:glow rad="63500">
                    <a:schemeClr val="bg2">
                      <a:lumMod val="25000"/>
                      <a:alpha val="40000"/>
                    </a:schemeClr>
                  </a:glow>
                </a:effectLst>
              </a:rPr>
              <a:t>A GIS Retrospective and Predictive review of the Stafford County Comprehensive Plan and the Factors Influencing Transportation </a:t>
            </a:r>
          </a:p>
        </p:txBody>
      </p:sp>
      <p:sp>
        <p:nvSpPr>
          <p:cNvPr id="58" name="Subtitle 2">
            <a:extLst>
              <a:ext uri="{FF2B5EF4-FFF2-40B4-BE49-F238E27FC236}">
                <a16:creationId xmlns:a16="http://schemas.microsoft.com/office/drawing/2014/main" id="{60049EB5-091B-4947-9B3B-9CFB8A3A3CEB}"/>
              </a:ext>
            </a:extLst>
          </p:cNvPr>
          <p:cNvSpPr txBox="1">
            <a:spLocks/>
          </p:cNvSpPr>
          <p:nvPr/>
        </p:nvSpPr>
        <p:spPr>
          <a:xfrm>
            <a:off x="293122" y="5515114"/>
            <a:ext cx="4036507" cy="1123245"/>
          </a:xfrm>
          <a:prstGeom prst="rect">
            <a:avLst/>
          </a:prstGeom>
          <a:effectLst/>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solidFill>
                  <a:srgbClr val="FFFFFF"/>
                </a:solidFill>
                <a:effectLst>
                  <a:glow rad="63500">
                    <a:schemeClr val="bg2">
                      <a:lumMod val="25000"/>
                      <a:alpha val="40000"/>
                    </a:schemeClr>
                  </a:glow>
                </a:effectLst>
              </a:rPr>
              <a:t>April 28, 2022</a:t>
            </a:r>
          </a:p>
          <a:p>
            <a:pPr algn="l"/>
            <a:r>
              <a:rPr lang="en-US" sz="2200" dirty="0">
                <a:solidFill>
                  <a:srgbClr val="FFFFFF"/>
                </a:solidFill>
                <a:effectLst>
                  <a:glow rad="63500">
                    <a:schemeClr val="bg2">
                      <a:lumMod val="25000"/>
                      <a:alpha val="40000"/>
                    </a:schemeClr>
                  </a:glow>
                </a:effectLst>
              </a:rPr>
              <a:t>Student: Dustin Coburn </a:t>
            </a:r>
          </a:p>
          <a:p>
            <a:pPr algn="l"/>
            <a:r>
              <a:rPr lang="en-US" sz="2200" dirty="0">
                <a:solidFill>
                  <a:srgbClr val="FFFFFF"/>
                </a:solidFill>
                <a:effectLst>
                  <a:glow rad="63500">
                    <a:schemeClr val="bg2">
                      <a:lumMod val="25000"/>
                      <a:alpha val="40000"/>
                    </a:schemeClr>
                  </a:glow>
                </a:effectLst>
              </a:rPr>
              <a:t>Advisor: Dr. Stephen Matthews</a:t>
            </a:r>
          </a:p>
        </p:txBody>
      </p:sp>
    </p:spTree>
    <p:extLst>
      <p:ext uri="{BB962C8B-B14F-4D97-AF65-F5344CB8AC3E}">
        <p14:creationId xmlns:p14="http://schemas.microsoft.com/office/powerpoint/2010/main" val="381536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91956-0B48-446A-B317-A91BFB68E54E}"/>
              </a:ext>
            </a:extLst>
          </p:cNvPr>
          <p:cNvSpPr>
            <a:spLocks noGrp="1"/>
          </p:cNvSpPr>
          <p:nvPr>
            <p:ph type="title"/>
          </p:nvPr>
        </p:nvSpPr>
        <p:spPr>
          <a:xfrm>
            <a:off x="572493" y="238539"/>
            <a:ext cx="11018520" cy="1434415"/>
          </a:xfrm>
        </p:spPr>
        <p:txBody>
          <a:bodyPr anchor="b">
            <a:normAutofit/>
          </a:bodyPr>
          <a:lstStyle/>
          <a:p>
            <a:r>
              <a:rPr lang="en-US" sz="5400"/>
              <a:t>Anticipated Results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9FF699-1A6F-4B2F-B556-2B2CA650D8C5}"/>
              </a:ext>
            </a:extLst>
          </p:cNvPr>
          <p:cNvSpPr>
            <a:spLocks noGrp="1"/>
          </p:cNvSpPr>
          <p:nvPr>
            <p:ph idx="1"/>
          </p:nvPr>
        </p:nvSpPr>
        <p:spPr>
          <a:xfrm>
            <a:off x="572493" y="2071316"/>
            <a:ext cx="6713552" cy="4119172"/>
          </a:xfrm>
        </p:spPr>
        <p:txBody>
          <a:bodyPr anchor="t">
            <a:normAutofit lnSpcReduction="10000"/>
          </a:bodyPr>
          <a:lstStyle/>
          <a:p>
            <a:r>
              <a:rPr lang="en-US" sz="2200" dirty="0"/>
              <a:t>Stafford County will continue upward economic and population growth </a:t>
            </a:r>
          </a:p>
          <a:p>
            <a:r>
              <a:rPr lang="en-US" sz="2200" dirty="0"/>
              <a:t>Additional businesses entering Stafford County will cause the county to increase investment in transportation infrastructure</a:t>
            </a:r>
          </a:p>
          <a:p>
            <a:r>
              <a:rPr lang="en-US" sz="2200" dirty="0"/>
              <a:t> Stafford County will continue to invest in public transit and multi model facilities</a:t>
            </a:r>
          </a:p>
          <a:p>
            <a:r>
              <a:rPr lang="en-US" sz="2200" dirty="0"/>
              <a:t>The county will see a minor decrease in commuters due to an increase in remote work brought on by the COVID-19 pandemic</a:t>
            </a:r>
          </a:p>
          <a:p>
            <a:r>
              <a:rPr lang="en-US" sz="2200" dirty="0"/>
              <a:t>Stafford County will use the goals set forth in the comprehensive plan with minor adjustments as needed</a:t>
            </a:r>
          </a:p>
          <a:p>
            <a:endParaRPr lang="en-US" sz="2200" dirty="0"/>
          </a:p>
        </p:txBody>
      </p:sp>
      <p:pic>
        <p:nvPicPr>
          <p:cNvPr id="4" name="Picture 3" descr="Logo&#10;&#10;Description automatically generated">
            <a:extLst>
              <a:ext uri="{FF2B5EF4-FFF2-40B4-BE49-F238E27FC236}">
                <a16:creationId xmlns:a16="http://schemas.microsoft.com/office/drawing/2014/main" id="{B7030AEC-0CBE-47AA-BA0A-190CEBDF8423}"/>
              </a:ext>
            </a:extLst>
          </p:cNvPr>
          <p:cNvPicPr>
            <a:picLocks noChangeAspect="1"/>
          </p:cNvPicPr>
          <p:nvPr/>
        </p:nvPicPr>
        <p:blipFill rotWithShape="1">
          <a:blip r:embed="rId3"/>
          <a:srcRect r="2" b="2035"/>
          <a:stretch/>
        </p:blipFill>
        <p:spPr>
          <a:xfrm>
            <a:off x="7675658" y="2093976"/>
            <a:ext cx="3941064" cy="4096512"/>
          </a:xfrm>
          <a:prstGeom prst="rect">
            <a:avLst/>
          </a:prstGeom>
          <a:effectLst>
            <a:softEdge rad="38100"/>
          </a:effectLst>
        </p:spPr>
      </p:pic>
    </p:spTree>
    <p:extLst>
      <p:ext uri="{BB962C8B-B14F-4D97-AF65-F5344CB8AC3E}">
        <p14:creationId xmlns:p14="http://schemas.microsoft.com/office/powerpoint/2010/main" val="114374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39B7C-2A8F-4354-953F-8EE67950B309}"/>
              </a:ext>
            </a:extLst>
          </p:cNvPr>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BFD6F6-5E2E-44C9-87C7-B55B4EC9FCE4}"/>
              </a:ext>
            </a:extLst>
          </p:cNvPr>
          <p:cNvSpPr>
            <a:spLocks noGrp="1"/>
          </p:cNvSpPr>
          <p:nvPr>
            <p:ph idx="1"/>
          </p:nvPr>
        </p:nvSpPr>
        <p:spPr>
          <a:xfrm>
            <a:off x="838200" y="1929384"/>
            <a:ext cx="10515600" cy="4251960"/>
          </a:xfrm>
        </p:spPr>
        <p:txBody>
          <a:bodyPr>
            <a:normAutofit/>
          </a:bodyPr>
          <a:lstStyle/>
          <a:p>
            <a:r>
              <a:rPr lang="en-US" sz="1700"/>
              <a:t>Stafford County Virginia Comprehensive Plan 2016-2036 - </a:t>
            </a:r>
            <a:r>
              <a:rPr lang="en-US" sz="1700">
                <a:hlinkClick r:id="rId3"/>
              </a:rPr>
              <a:t>https://staffordcountyva.gov/government/departments_p-z/planning_and_zoning/long_range/comprehensive_plan/comprehensive_plan_2016-2036.php</a:t>
            </a:r>
            <a:r>
              <a:rPr lang="en-US" sz="1700"/>
              <a:t> </a:t>
            </a:r>
          </a:p>
          <a:p>
            <a:r>
              <a:rPr lang="en-US" sz="1700"/>
              <a:t>Stafford County GIS Portal - </a:t>
            </a:r>
            <a:r>
              <a:rPr lang="en-US" sz="1700">
                <a:hlinkClick r:id="rId4"/>
              </a:rPr>
              <a:t>https://staffordcountyva.gov/government/departments_f-o/gis_(maps)/index.php</a:t>
            </a:r>
            <a:r>
              <a:rPr lang="en-US" sz="1700"/>
              <a:t>  </a:t>
            </a:r>
          </a:p>
          <a:p>
            <a:r>
              <a:rPr lang="en-US" sz="1700"/>
              <a:t>Virginia Department of Transportation GIS Portal - </a:t>
            </a:r>
            <a:r>
              <a:rPr lang="en-US" sz="1700">
                <a:hlinkClick r:id="rId5"/>
              </a:rPr>
              <a:t>https://vdot.maps.arcgis.com/home/index.html</a:t>
            </a:r>
            <a:r>
              <a:rPr lang="en-US" sz="1700"/>
              <a:t> </a:t>
            </a:r>
          </a:p>
          <a:p>
            <a:r>
              <a:rPr lang="en-US" sz="1700"/>
              <a:t>Virginia Open Data Portal - </a:t>
            </a:r>
            <a:r>
              <a:rPr lang="en-US" sz="1700">
                <a:hlinkClick r:id="rId6"/>
              </a:rPr>
              <a:t>https://data.virginia.gov/</a:t>
            </a:r>
            <a:r>
              <a:rPr lang="en-US" sz="1700"/>
              <a:t>   </a:t>
            </a:r>
          </a:p>
          <a:p>
            <a:r>
              <a:rPr lang="en-US" sz="1700"/>
              <a:t>Bureau of Transportation Statistics - </a:t>
            </a:r>
            <a:r>
              <a:rPr lang="en-US" sz="1700">
                <a:hlinkClick r:id="rId7"/>
              </a:rPr>
              <a:t>https://www.bts.gov/</a:t>
            </a:r>
            <a:r>
              <a:rPr lang="en-US" sz="1700"/>
              <a:t> </a:t>
            </a:r>
          </a:p>
          <a:p>
            <a:r>
              <a:rPr lang="en-US" sz="1700"/>
              <a:t>US Census ACS - </a:t>
            </a:r>
            <a:r>
              <a:rPr lang="en-US" sz="1700">
                <a:hlinkClick r:id="rId8"/>
              </a:rPr>
              <a:t>https://www.census.gov/programs-surveys/acs</a:t>
            </a:r>
            <a:r>
              <a:rPr lang="en-US" sz="1700"/>
              <a:t>  </a:t>
            </a:r>
          </a:p>
          <a:p>
            <a:r>
              <a:rPr lang="en-US" sz="1700"/>
              <a:t>University of Virginia Weldon Cooper Center for Public Service - </a:t>
            </a:r>
            <a:r>
              <a:rPr lang="en-US" sz="1700">
                <a:hlinkClick r:id="rId9"/>
              </a:rPr>
              <a:t>https://demographics.coopercenter.org/</a:t>
            </a:r>
            <a:endParaRPr lang="en-US" sz="1700"/>
          </a:p>
          <a:p>
            <a:r>
              <a:rPr lang="en-US" sz="1700"/>
              <a:t>Why Stafford County, Virginia? - </a:t>
            </a:r>
            <a:r>
              <a:rPr lang="en-US" sz="1700">
                <a:hlinkClick r:id="rId10"/>
              </a:rPr>
              <a:t>https://www.gostaffordva.com/</a:t>
            </a:r>
            <a:endParaRPr lang="en-US" sz="1700"/>
          </a:p>
          <a:p>
            <a:r>
              <a:rPr lang="en-US" sz="1700"/>
              <a:t>National Historic GIS - </a:t>
            </a:r>
            <a:r>
              <a:rPr lang="en-US" sz="1700">
                <a:hlinkClick r:id="rId11"/>
              </a:rPr>
              <a:t>https://www.nhgis.org/</a:t>
            </a:r>
            <a:r>
              <a:rPr lang="en-US" sz="1700"/>
              <a:t> </a:t>
            </a:r>
          </a:p>
          <a:p>
            <a:endParaRPr lang="en-US" sz="1700"/>
          </a:p>
          <a:p>
            <a:endParaRPr lang="en-US" sz="1700"/>
          </a:p>
        </p:txBody>
      </p:sp>
    </p:spTree>
    <p:extLst>
      <p:ext uri="{BB962C8B-B14F-4D97-AF65-F5344CB8AC3E}">
        <p14:creationId xmlns:p14="http://schemas.microsoft.com/office/powerpoint/2010/main" val="127181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83167-0FC7-4E01-A786-E87ACCD3EE6F}"/>
              </a:ext>
            </a:extLst>
          </p:cNvPr>
          <p:cNvSpPr>
            <a:spLocks noGrp="1"/>
          </p:cNvSpPr>
          <p:nvPr>
            <p:ph type="title"/>
          </p:nvPr>
        </p:nvSpPr>
        <p:spPr>
          <a:xfrm>
            <a:off x="640080" y="325369"/>
            <a:ext cx="4368602" cy="1956841"/>
          </a:xfrm>
        </p:spPr>
        <p:txBody>
          <a:bodyPr anchor="b">
            <a:normAutofit/>
          </a:bodyPr>
          <a:lstStyle/>
          <a:p>
            <a:r>
              <a:rPr lang="en-US" sz="5400"/>
              <a:t>Overview</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23AC19-5830-40D8-A80C-0C052D1945AC}"/>
              </a:ext>
            </a:extLst>
          </p:cNvPr>
          <p:cNvSpPr>
            <a:spLocks noGrp="1"/>
          </p:cNvSpPr>
          <p:nvPr>
            <p:ph idx="1"/>
          </p:nvPr>
        </p:nvSpPr>
        <p:spPr>
          <a:xfrm>
            <a:off x="640080" y="2872899"/>
            <a:ext cx="4243589" cy="3320668"/>
          </a:xfrm>
        </p:spPr>
        <p:txBody>
          <a:bodyPr>
            <a:normAutofit/>
          </a:bodyPr>
          <a:lstStyle/>
          <a:p>
            <a:r>
              <a:rPr lang="en-US" sz="2000" dirty="0"/>
              <a:t>Why Stafford County?</a:t>
            </a:r>
          </a:p>
          <a:p>
            <a:r>
              <a:rPr lang="en-US" sz="2000" dirty="0"/>
              <a:t>Factors Influencing Transportation</a:t>
            </a:r>
          </a:p>
          <a:p>
            <a:r>
              <a:rPr lang="en-US" sz="2000" dirty="0"/>
              <a:t>Data Sources</a:t>
            </a:r>
          </a:p>
          <a:p>
            <a:r>
              <a:rPr lang="en-US" sz="2000" dirty="0"/>
              <a:t>Data Analysis</a:t>
            </a:r>
          </a:p>
          <a:p>
            <a:r>
              <a:rPr lang="en-US" sz="2000" dirty="0"/>
              <a:t>Timeline</a:t>
            </a:r>
          </a:p>
          <a:p>
            <a:r>
              <a:rPr lang="en-US" sz="2000" dirty="0"/>
              <a:t>Additional Considerations</a:t>
            </a:r>
          </a:p>
          <a:p>
            <a:r>
              <a:rPr lang="en-US" sz="2000" dirty="0"/>
              <a:t>Anticipated Results</a:t>
            </a:r>
          </a:p>
          <a:p>
            <a:r>
              <a:rPr lang="en-US" sz="2000" dirty="0"/>
              <a:t>References</a:t>
            </a:r>
          </a:p>
        </p:txBody>
      </p:sp>
      <p:pic>
        <p:nvPicPr>
          <p:cNvPr id="6" name="Picture 5" descr="Map&#10;&#10;Description automatically generated">
            <a:extLst>
              <a:ext uri="{FF2B5EF4-FFF2-40B4-BE49-F238E27FC236}">
                <a16:creationId xmlns:a16="http://schemas.microsoft.com/office/drawing/2014/main" id="{94EF0DFA-725F-41F9-95D3-64A226110883}"/>
              </a:ext>
            </a:extLst>
          </p:cNvPr>
          <p:cNvPicPr>
            <a:picLocks noChangeAspect="1"/>
          </p:cNvPicPr>
          <p:nvPr/>
        </p:nvPicPr>
        <p:blipFill rotWithShape="1">
          <a:blip r:embed="rId3">
            <a:extLst>
              <a:ext uri="{28A0092B-C50C-407E-A947-70E740481C1C}">
                <a14:useLocalDpi xmlns:a14="http://schemas.microsoft.com/office/drawing/2010/main" val="0"/>
              </a:ext>
            </a:extLst>
          </a:blip>
          <a:srcRect l="10512" r="9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837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84F7-8274-49FB-A770-6AC97D7BC67C}"/>
              </a:ext>
            </a:extLst>
          </p:cNvPr>
          <p:cNvSpPr>
            <a:spLocks noGrp="1"/>
          </p:cNvSpPr>
          <p:nvPr>
            <p:ph type="title"/>
          </p:nvPr>
        </p:nvSpPr>
        <p:spPr>
          <a:xfrm>
            <a:off x="640080" y="329184"/>
            <a:ext cx="6894576" cy="1783080"/>
          </a:xfrm>
        </p:spPr>
        <p:txBody>
          <a:bodyPr anchor="b">
            <a:normAutofit/>
          </a:bodyPr>
          <a:lstStyle/>
          <a:p>
            <a:r>
              <a:rPr lang="en-US" sz="5400"/>
              <a:t>Why Stafford County?</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C83507-0C92-4045-9EE0-992B25DD238B}"/>
              </a:ext>
            </a:extLst>
          </p:cNvPr>
          <p:cNvSpPr>
            <a:spLocks noGrp="1"/>
          </p:cNvSpPr>
          <p:nvPr>
            <p:ph idx="1"/>
          </p:nvPr>
        </p:nvSpPr>
        <p:spPr>
          <a:xfrm>
            <a:off x="640080" y="2706624"/>
            <a:ext cx="6894576" cy="3483864"/>
          </a:xfrm>
        </p:spPr>
        <p:txBody>
          <a:bodyPr>
            <a:normAutofit/>
          </a:bodyPr>
          <a:lstStyle/>
          <a:p>
            <a:r>
              <a:rPr lang="en-US" sz="1700" dirty="0"/>
              <a:t>Located between Washington DC and Richmond, VA</a:t>
            </a:r>
          </a:p>
          <a:p>
            <a:r>
              <a:rPr lang="en-US" sz="1700" dirty="0"/>
              <a:t>Directly adjacent to Interstate 95</a:t>
            </a:r>
          </a:p>
          <a:p>
            <a:r>
              <a:rPr lang="en-US" sz="1700" dirty="0"/>
              <a:t>County commitment to economic growth</a:t>
            </a:r>
          </a:p>
          <a:p>
            <a:r>
              <a:rPr lang="en-US" sz="1700" dirty="0"/>
              <a:t>Population of 156,000 and growing </a:t>
            </a:r>
          </a:p>
          <a:p>
            <a:r>
              <a:rPr lang="en-US" sz="1700" dirty="0"/>
              <a:t>Birthplace of George Washington</a:t>
            </a:r>
          </a:p>
          <a:p>
            <a:r>
              <a:rPr lang="en-US" sz="1700" dirty="0"/>
              <a:t>Private and Public employers</a:t>
            </a:r>
          </a:p>
          <a:p>
            <a:pPr lvl="1"/>
            <a:r>
              <a:rPr lang="en-US" sz="1700" dirty="0"/>
              <a:t>Amazon</a:t>
            </a:r>
          </a:p>
          <a:p>
            <a:pPr lvl="1"/>
            <a:r>
              <a:rPr lang="en-US" sz="1700" dirty="0"/>
              <a:t>Geico</a:t>
            </a:r>
          </a:p>
          <a:p>
            <a:pPr lvl="1"/>
            <a:r>
              <a:rPr lang="en-US" sz="1700" dirty="0"/>
              <a:t>US Department of Defense</a:t>
            </a:r>
          </a:p>
          <a:p>
            <a:pPr lvl="1"/>
            <a:r>
              <a:rPr lang="en-US" sz="1700" dirty="0"/>
              <a:t>Federal Bureau of Investigation</a:t>
            </a:r>
          </a:p>
          <a:p>
            <a:pPr lvl="1"/>
            <a:endParaRPr lang="en-US" sz="1700" dirty="0"/>
          </a:p>
          <a:p>
            <a:pPr lvl="1"/>
            <a:endParaRPr lang="en-US" sz="1700" dirty="0"/>
          </a:p>
          <a:p>
            <a:pPr lvl="1"/>
            <a:endParaRPr lang="en-US" sz="1700" dirty="0"/>
          </a:p>
          <a:p>
            <a:pPr lvl="1"/>
            <a:endParaRPr lang="en-US" sz="1700" dirty="0"/>
          </a:p>
        </p:txBody>
      </p:sp>
      <p:pic>
        <p:nvPicPr>
          <p:cNvPr id="11" name="Picture 10" descr="A picture containing text, road, outdoor, way&#10;&#10;Description automatically generated">
            <a:extLst>
              <a:ext uri="{FF2B5EF4-FFF2-40B4-BE49-F238E27FC236}">
                <a16:creationId xmlns:a16="http://schemas.microsoft.com/office/drawing/2014/main" id="{127DB29D-EF6F-4528-B9A4-6EA1A4603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0" y="704423"/>
            <a:ext cx="4014216" cy="2679489"/>
          </a:xfrm>
          <a:prstGeom prst="rect">
            <a:avLst/>
          </a:prstGeom>
        </p:spPr>
      </p:pic>
      <p:pic>
        <p:nvPicPr>
          <p:cNvPr id="15" name="Picture 14" descr="A picture containing frog&#10;&#10;Description automatically generated">
            <a:extLst>
              <a:ext uri="{FF2B5EF4-FFF2-40B4-BE49-F238E27FC236}">
                <a16:creationId xmlns:a16="http://schemas.microsoft.com/office/drawing/2014/main" id="{EDDAFA44-35BC-4505-92EB-35A52992B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794" y="4079193"/>
            <a:ext cx="3496019" cy="2176272"/>
          </a:xfrm>
          <a:prstGeom prst="rect">
            <a:avLst/>
          </a:prstGeom>
        </p:spPr>
      </p:pic>
    </p:spTree>
    <p:extLst>
      <p:ext uri="{BB962C8B-B14F-4D97-AF65-F5344CB8AC3E}">
        <p14:creationId xmlns:p14="http://schemas.microsoft.com/office/powerpoint/2010/main" val="233027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5BAC3-5505-4D7E-A535-DB21F36DD6C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Factors Influencing Transportation</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ontent Placeholder 2">
            <a:extLst>
              <a:ext uri="{FF2B5EF4-FFF2-40B4-BE49-F238E27FC236}">
                <a16:creationId xmlns:a16="http://schemas.microsoft.com/office/drawing/2014/main" id="{7C89A0E3-9148-4854-A1EC-DD4A9EC988EB}"/>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buFont typeface="Arial" panose="020B0604020202020204" pitchFamily="34" charset="0"/>
              <a:buChar char="•"/>
            </a:pPr>
            <a:r>
              <a:rPr lang="en-US" sz="2200" dirty="0">
                <a:solidFill>
                  <a:schemeClr val="tx1"/>
                </a:solidFill>
              </a:rPr>
              <a:t>Changes in land use</a:t>
            </a:r>
          </a:p>
          <a:p>
            <a:pPr lvl="0">
              <a:lnSpc>
                <a:spcPct val="90000"/>
              </a:lnSpc>
              <a:buFont typeface="Arial" panose="020B0604020202020204" pitchFamily="34" charset="0"/>
              <a:buChar char="•"/>
            </a:pPr>
            <a:r>
              <a:rPr lang="en-US" sz="2200" dirty="0">
                <a:solidFill>
                  <a:schemeClr val="tx1"/>
                </a:solidFill>
              </a:rPr>
              <a:t>Population growth</a:t>
            </a:r>
          </a:p>
          <a:p>
            <a:pPr>
              <a:lnSpc>
                <a:spcPct val="90000"/>
              </a:lnSpc>
              <a:buFont typeface="Arial" panose="020B0604020202020204" pitchFamily="34" charset="0"/>
              <a:buChar char="•"/>
            </a:pPr>
            <a:r>
              <a:rPr lang="en-US" sz="2200" dirty="0">
                <a:solidFill>
                  <a:schemeClr val="tx1"/>
                </a:solidFill>
              </a:rPr>
              <a:t>Economic climate growth</a:t>
            </a:r>
          </a:p>
          <a:p>
            <a:pPr lvl="0">
              <a:lnSpc>
                <a:spcPct val="90000"/>
              </a:lnSpc>
              <a:buFont typeface="Arial" panose="020B0604020202020204" pitchFamily="34" charset="0"/>
              <a:buChar char="•"/>
            </a:pPr>
            <a:r>
              <a:rPr lang="en-US" sz="2200" dirty="0">
                <a:solidFill>
                  <a:schemeClr val="tx1"/>
                </a:solidFill>
              </a:rPr>
              <a:t>Revenue and funding</a:t>
            </a:r>
          </a:p>
          <a:p>
            <a:pPr lvl="0">
              <a:lnSpc>
                <a:spcPct val="90000"/>
              </a:lnSpc>
              <a:buFont typeface="Arial" panose="020B0604020202020204" pitchFamily="34" charset="0"/>
              <a:buChar char="•"/>
            </a:pPr>
            <a:r>
              <a:rPr lang="en-US" sz="2200" dirty="0">
                <a:solidFill>
                  <a:schemeClr val="tx1"/>
                </a:solidFill>
              </a:rPr>
              <a:t>Technology advancements</a:t>
            </a:r>
          </a:p>
          <a:p>
            <a:pPr lvl="0">
              <a:lnSpc>
                <a:spcPct val="90000"/>
              </a:lnSpc>
              <a:buFont typeface="Arial" panose="020B0604020202020204" pitchFamily="34" charset="0"/>
              <a:buChar char="•"/>
            </a:pPr>
            <a:r>
              <a:rPr lang="en-US" sz="2200" dirty="0">
                <a:solidFill>
                  <a:schemeClr val="tx1"/>
                </a:solidFill>
              </a:rPr>
              <a:t>Multi-model facilities (public transit, bicycle, and pedestrian)</a:t>
            </a:r>
          </a:p>
          <a:p>
            <a:pPr>
              <a:lnSpc>
                <a:spcPct val="90000"/>
              </a:lnSpc>
              <a:buFont typeface="Arial" panose="020B0604020202020204" pitchFamily="34" charset="0"/>
              <a:buChar char="•"/>
            </a:pPr>
            <a:r>
              <a:rPr lang="en-US" sz="2200" dirty="0">
                <a:solidFill>
                  <a:schemeClr val="tx1"/>
                </a:solidFill>
              </a:rPr>
              <a:t>Federal, regional, and local transportation improvements</a:t>
            </a:r>
          </a:p>
          <a:p>
            <a:pPr lvl="1">
              <a:lnSpc>
                <a:spcPct val="90000"/>
              </a:lnSpc>
              <a:buFont typeface="Arial" panose="020B0604020202020204" pitchFamily="34" charset="0"/>
              <a:buChar char="•"/>
            </a:pPr>
            <a:endParaRPr lang="en-US" sz="2200" dirty="0">
              <a:solidFill>
                <a:schemeClr val="tx1"/>
              </a:solidFill>
            </a:endParaRPr>
          </a:p>
          <a:p>
            <a:pPr lvl="1">
              <a:lnSpc>
                <a:spcPct val="90000"/>
              </a:lnSpc>
              <a:buFont typeface="Arial" panose="020B0604020202020204" pitchFamily="34" charset="0"/>
              <a:buChar char="•"/>
            </a:pPr>
            <a:endParaRPr lang="en-US" sz="2200" dirty="0">
              <a:solidFill>
                <a:schemeClr val="tx1"/>
              </a:solidFill>
            </a:endParaRPr>
          </a:p>
          <a:p>
            <a:pPr lvl="1">
              <a:lnSpc>
                <a:spcPct val="90000"/>
              </a:lnSpc>
              <a:buFont typeface="Arial" panose="020B0604020202020204" pitchFamily="34" charset="0"/>
              <a:buChar char="•"/>
            </a:pPr>
            <a:endParaRPr lang="en-US" sz="2200" dirty="0">
              <a:solidFill>
                <a:schemeClr val="tx1"/>
              </a:solidFill>
            </a:endParaRPr>
          </a:p>
          <a:p>
            <a:pPr lvl="1">
              <a:lnSpc>
                <a:spcPct val="90000"/>
              </a:lnSpc>
              <a:buFont typeface="Arial" panose="020B0604020202020204" pitchFamily="34" charset="0"/>
              <a:buChar char="•"/>
            </a:pPr>
            <a:endParaRPr lang="en-US" sz="2200" dirty="0">
              <a:solidFill>
                <a:schemeClr val="tx1"/>
              </a:solidFill>
            </a:endParaRPr>
          </a:p>
        </p:txBody>
      </p:sp>
      <p:pic>
        <p:nvPicPr>
          <p:cNvPr id="4" name="Picture 3">
            <a:extLst>
              <a:ext uri="{FF2B5EF4-FFF2-40B4-BE49-F238E27FC236}">
                <a16:creationId xmlns:a16="http://schemas.microsoft.com/office/drawing/2014/main" id="{B947F5CA-7F8B-4E8D-933D-8023BF34803A}"/>
              </a:ext>
            </a:extLst>
          </p:cNvPr>
          <p:cNvPicPr>
            <a:picLocks noChangeAspect="1"/>
          </p:cNvPicPr>
          <p:nvPr/>
        </p:nvPicPr>
        <p:blipFill rotWithShape="1">
          <a:blip r:embed="rId3"/>
          <a:srcRect l="19322" r="10447" b="-1"/>
          <a:stretch/>
        </p:blipFill>
        <p:spPr>
          <a:xfrm>
            <a:off x="7557571" y="1971231"/>
            <a:ext cx="4059151" cy="4219257"/>
          </a:xfrm>
          <a:prstGeom prst="rect">
            <a:avLst/>
          </a:prstGeom>
        </p:spPr>
      </p:pic>
    </p:spTree>
    <p:extLst>
      <p:ext uri="{BB962C8B-B14F-4D97-AF65-F5344CB8AC3E}">
        <p14:creationId xmlns:p14="http://schemas.microsoft.com/office/powerpoint/2010/main" val="231022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52750-4A03-44E3-882D-3F3D7D4995E8}"/>
              </a:ext>
            </a:extLst>
          </p:cNvPr>
          <p:cNvSpPr>
            <a:spLocks noGrp="1"/>
          </p:cNvSpPr>
          <p:nvPr>
            <p:ph type="title"/>
          </p:nvPr>
        </p:nvSpPr>
        <p:spPr>
          <a:xfrm>
            <a:off x="630936" y="640080"/>
            <a:ext cx="4818888" cy="1481328"/>
          </a:xfrm>
        </p:spPr>
        <p:txBody>
          <a:bodyPr anchor="b">
            <a:normAutofit/>
          </a:bodyPr>
          <a:lstStyle/>
          <a:p>
            <a:r>
              <a:rPr lang="en-US" sz="5000"/>
              <a:t>Primary Data Sources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EA23AA-3B26-4CA3-B5E4-8156C9D52790}"/>
              </a:ext>
            </a:extLst>
          </p:cNvPr>
          <p:cNvSpPr>
            <a:spLocks noGrp="1"/>
          </p:cNvSpPr>
          <p:nvPr>
            <p:ph idx="1"/>
          </p:nvPr>
        </p:nvSpPr>
        <p:spPr>
          <a:xfrm>
            <a:off x="630936" y="2660904"/>
            <a:ext cx="4818888" cy="3547872"/>
          </a:xfrm>
        </p:spPr>
        <p:txBody>
          <a:bodyPr anchor="t">
            <a:normAutofit/>
          </a:bodyPr>
          <a:lstStyle/>
          <a:p>
            <a:r>
              <a:rPr lang="en-US" sz="1900"/>
              <a:t>Stafford County Virginia Comprehensive Plan 2016-2036</a:t>
            </a:r>
          </a:p>
          <a:p>
            <a:r>
              <a:rPr lang="en-US" sz="1900"/>
              <a:t>Stafford County GIS Portal</a:t>
            </a:r>
          </a:p>
          <a:p>
            <a:r>
              <a:rPr lang="en-US" sz="1900"/>
              <a:t>Virginia Department of Transportation GIS Portal</a:t>
            </a:r>
          </a:p>
          <a:p>
            <a:r>
              <a:rPr lang="en-US" sz="1900"/>
              <a:t>Virginia Open Data Portal</a:t>
            </a:r>
          </a:p>
          <a:p>
            <a:r>
              <a:rPr lang="en-US" sz="1900"/>
              <a:t>Bureau of Transportation Statistics</a:t>
            </a:r>
          </a:p>
          <a:p>
            <a:r>
              <a:rPr lang="en-US" sz="1900"/>
              <a:t>US Census ACS</a:t>
            </a:r>
          </a:p>
          <a:p>
            <a:r>
              <a:rPr lang="en-US" sz="1900"/>
              <a:t>University of Virginia Weldon Cooper Center for Public Service</a:t>
            </a:r>
          </a:p>
          <a:p>
            <a:endParaRPr lang="en-US" sz="1900"/>
          </a:p>
          <a:p>
            <a:endParaRPr lang="en-US" sz="1900"/>
          </a:p>
        </p:txBody>
      </p:sp>
      <p:pic>
        <p:nvPicPr>
          <p:cNvPr id="5" name="Picture 4">
            <a:extLst>
              <a:ext uri="{FF2B5EF4-FFF2-40B4-BE49-F238E27FC236}">
                <a16:creationId xmlns:a16="http://schemas.microsoft.com/office/drawing/2014/main" id="{0C64D743-3734-42E1-BA91-F80EDB64E5F2}"/>
              </a:ext>
            </a:extLst>
          </p:cNvPr>
          <p:cNvPicPr>
            <a:picLocks noChangeAspect="1"/>
          </p:cNvPicPr>
          <p:nvPr/>
        </p:nvPicPr>
        <p:blipFill>
          <a:blip r:embed="rId3"/>
          <a:stretch>
            <a:fillRect/>
          </a:stretch>
        </p:blipFill>
        <p:spPr>
          <a:xfrm>
            <a:off x="6667119" y="640080"/>
            <a:ext cx="4322826" cy="5577840"/>
          </a:xfrm>
          <a:prstGeom prst="rect">
            <a:avLst/>
          </a:prstGeom>
        </p:spPr>
      </p:pic>
    </p:spTree>
    <p:extLst>
      <p:ext uri="{BB962C8B-B14F-4D97-AF65-F5344CB8AC3E}">
        <p14:creationId xmlns:p14="http://schemas.microsoft.com/office/powerpoint/2010/main" val="12410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DD35E-ABCD-4E4A-B0B1-9B4AD4AB94CC}"/>
              </a:ext>
            </a:extLst>
          </p:cNvPr>
          <p:cNvSpPr>
            <a:spLocks noGrp="1"/>
          </p:cNvSpPr>
          <p:nvPr>
            <p:ph type="title"/>
          </p:nvPr>
        </p:nvSpPr>
        <p:spPr>
          <a:xfrm>
            <a:off x="640080" y="329184"/>
            <a:ext cx="6894576" cy="1783080"/>
          </a:xfrm>
        </p:spPr>
        <p:txBody>
          <a:bodyPr anchor="b">
            <a:normAutofit/>
          </a:bodyPr>
          <a:lstStyle/>
          <a:p>
            <a:r>
              <a:rPr lang="en-US" sz="5400"/>
              <a:t>Data Analysis (2000, 2010, 2020)</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FB76-BA42-4876-B0D9-D39373FB27F8}"/>
              </a:ext>
            </a:extLst>
          </p:cNvPr>
          <p:cNvSpPr>
            <a:spLocks noGrp="1"/>
          </p:cNvSpPr>
          <p:nvPr>
            <p:ph idx="1"/>
          </p:nvPr>
        </p:nvSpPr>
        <p:spPr>
          <a:xfrm>
            <a:off x="640080" y="2706624"/>
            <a:ext cx="4725134" cy="3483864"/>
          </a:xfrm>
        </p:spPr>
        <p:txBody>
          <a:bodyPr>
            <a:normAutofit lnSpcReduction="10000"/>
          </a:bodyPr>
          <a:lstStyle/>
          <a:p>
            <a:r>
              <a:rPr lang="en-US" sz="2200" dirty="0"/>
              <a:t>Historic, Current and Projected</a:t>
            </a:r>
          </a:p>
          <a:p>
            <a:pPr lvl="1"/>
            <a:r>
              <a:rPr lang="en-US" sz="2200" dirty="0"/>
              <a:t>Transportation data</a:t>
            </a:r>
          </a:p>
          <a:p>
            <a:pPr lvl="1"/>
            <a:r>
              <a:rPr lang="en-US" sz="2200" dirty="0"/>
              <a:t>Economic data</a:t>
            </a:r>
          </a:p>
          <a:p>
            <a:pPr lvl="1"/>
            <a:r>
              <a:rPr lang="en-US" sz="2200" dirty="0"/>
              <a:t>Land Use and property Value</a:t>
            </a:r>
          </a:p>
          <a:p>
            <a:pPr lvl="1"/>
            <a:r>
              <a:rPr lang="en-US" sz="2200" dirty="0"/>
              <a:t>Demographics</a:t>
            </a:r>
          </a:p>
          <a:p>
            <a:pPr lvl="1"/>
            <a:r>
              <a:rPr lang="en-US" sz="2200" dirty="0"/>
              <a:t>Educational institutions</a:t>
            </a:r>
          </a:p>
          <a:p>
            <a:r>
              <a:rPr lang="en-US" sz="2200" dirty="0"/>
              <a:t>Commuting trends (to and from Stafford County)</a:t>
            </a:r>
          </a:p>
          <a:p>
            <a:r>
              <a:rPr lang="en-US" sz="2200" dirty="0"/>
              <a:t>Public transportation use and planned improvements</a:t>
            </a:r>
          </a:p>
          <a:p>
            <a:endParaRPr lang="en-US" sz="2200" dirty="0"/>
          </a:p>
        </p:txBody>
      </p:sp>
      <p:pic>
        <p:nvPicPr>
          <p:cNvPr id="5" name="Picture 4" descr="Chart, bar chart&#10;&#10;Description automatically generated">
            <a:extLst>
              <a:ext uri="{FF2B5EF4-FFF2-40B4-BE49-F238E27FC236}">
                <a16:creationId xmlns:a16="http://schemas.microsoft.com/office/drawing/2014/main" id="{C81C520E-9958-4FE4-9EBC-78F7A50F4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214" y="1350260"/>
            <a:ext cx="6315640" cy="2463098"/>
          </a:xfrm>
          <a:prstGeom prst="rect">
            <a:avLst/>
          </a:prstGeom>
        </p:spPr>
      </p:pic>
      <p:pic>
        <p:nvPicPr>
          <p:cNvPr id="7" name="Picture 6" descr="Background pattern&#10;&#10;Description automatically generated">
            <a:extLst>
              <a:ext uri="{FF2B5EF4-FFF2-40B4-BE49-F238E27FC236}">
                <a16:creationId xmlns:a16="http://schemas.microsoft.com/office/drawing/2014/main" id="{551A5397-4508-4AE7-8C98-A4652239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353" y="3928694"/>
            <a:ext cx="6543415" cy="1783080"/>
          </a:xfrm>
          <a:prstGeom prst="rect">
            <a:avLst/>
          </a:prstGeom>
        </p:spPr>
      </p:pic>
    </p:spTree>
    <p:extLst>
      <p:ext uri="{BB962C8B-B14F-4D97-AF65-F5344CB8AC3E}">
        <p14:creationId xmlns:p14="http://schemas.microsoft.com/office/powerpoint/2010/main" val="272281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DD35E-ABCD-4E4A-B0B1-9B4AD4AB94CC}"/>
              </a:ext>
            </a:extLst>
          </p:cNvPr>
          <p:cNvSpPr>
            <a:spLocks noGrp="1"/>
          </p:cNvSpPr>
          <p:nvPr>
            <p:ph type="title"/>
          </p:nvPr>
        </p:nvSpPr>
        <p:spPr>
          <a:xfrm>
            <a:off x="630936" y="639520"/>
            <a:ext cx="3429000" cy="1719072"/>
          </a:xfrm>
        </p:spPr>
        <p:txBody>
          <a:bodyPr anchor="b">
            <a:normAutofit/>
          </a:bodyPr>
          <a:lstStyle/>
          <a:p>
            <a:r>
              <a:rPr lang="en-US" sz="3800"/>
              <a:t>Data Analysis (2000, 2010, 2020)</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FB76-BA42-4876-B0D9-D39373FB27F8}"/>
              </a:ext>
            </a:extLst>
          </p:cNvPr>
          <p:cNvSpPr>
            <a:spLocks noGrp="1"/>
          </p:cNvSpPr>
          <p:nvPr>
            <p:ph idx="1"/>
          </p:nvPr>
        </p:nvSpPr>
        <p:spPr>
          <a:xfrm>
            <a:off x="630936" y="2807208"/>
            <a:ext cx="3429000" cy="3410712"/>
          </a:xfrm>
        </p:spPr>
        <p:txBody>
          <a:bodyPr anchor="t">
            <a:normAutofit/>
          </a:bodyPr>
          <a:lstStyle/>
          <a:p>
            <a:r>
              <a:rPr lang="en-US" sz="1400"/>
              <a:t>Review data at ten-year intervals beginning in 2000</a:t>
            </a:r>
          </a:p>
          <a:p>
            <a:r>
              <a:rPr lang="en-US" sz="1400"/>
              <a:t>Create overview products geographically depicting data using ArcGIS Pro</a:t>
            </a:r>
          </a:p>
          <a:p>
            <a:r>
              <a:rPr lang="en-US" sz="1400"/>
              <a:t>Compare data and identify growth using Tableau to create charts for display </a:t>
            </a:r>
          </a:p>
          <a:p>
            <a:r>
              <a:rPr lang="en-US" sz="1400"/>
              <a:t>Geographically depict and compare growth, transportation and infrastructure expansion using ArcGIS Pro</a:t>
            </a:r>
          </a:p>
          <a:p>
            <a:r>
              <a:rPr lang="en-US" sz="1400"/>
              <a:t>Identify results and create projection graphics</a:t>
            </a:r>
          </a:p>
          <a:p>
            <a:endParaRPr lang="en-US" sz="1400"/>
          </a:p>
          <a:p>
            <a:endParaRPr lang="en-US" sz="1400"/>
          </a:p>
        </p:txBody>
      </p:sp>
      <p:pic>
        <p:nvPicPr>
          <p:cNvPr id="5" name="Picture 4">
            <a:extLst>
              <a:ext uri="{FF2B5EF4-FFF2-40B4-BE49-F238E27FC236}">
                <a16:creationId xmlns:a16="http://schemas.microsoft.com/office/drawing/2014/main" id="{C6353B8C-B109-41DB-B5C5-A9FF83C13C0C}"/>
              </a:ext>
            </a:extLst>
          </p:cNvPr>
          <p:cNvPicPr>
            <a:picLocks noChangeAspect="1"/>
          </p:cNvPicPr>
          <p:nvPr/>
        </p:nvPicPr>
        <p:blipFill>
          <a:blip r:embed="rId3"/>
          <a:stretch>
            <a:fillRect/>
          </a:stretch>
        </p:blipFill>
        <p:spPr>
          <a:xfrm>
            <a:off x="4162013" y="1573625"/>
            <a:ext cx="7396003" cy="3975351"/>
          </a:xfrm>
          <a:prstGeom prst="rect">
            <a:avLst/>
          </a:prstGeom>
        </p:spPr>
      </p:pic>
    </p:spTree>
    <p:extLst>
      <p:ext uri="{BB962C8B-B14F-4D97-AF65-F5344CB8AC3E}">
        <p14:creationId xmlns:p14="http://schemas.microsoft.com/office/powerpoint/2010/main" val="51326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DD35E-ABCD-4E4A-B0B1-9B4AD4AB94CC}"/>
              </a:ext>
            </a:extLst>
          </p:cNvPr>
          <p:cNvSpPr>
            <a:spLocks noGrp="1"/>
          </p:cNvSpPr>
          <p:nvPr>
            <p:ph type="title"/>
          </p:nvPr>
        </p:nvSpPr>
        <p:spPr>
          <a:xfrm>
            <a:off x="838200" y="365125"/>
            <a:ext cx="10515600" cy="1325563"/>
          </a:xfrm>
        </p:spPr>
        <p:txBody>
          <a:bodyPr>
            <a:normAutofit/>
          </a:bodyPr>
          <a:lstStyle/>
          <a:p>
            <a:r>
              <a:rPr lang="en-US" sz="5400"/>
              <a:t>Project Timeline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FB76-BA42-4876-B0D9-D39373FB27F8}"/>
              </a:ext>
            </a:extLst>
          </p:cNvPr>
          <p:cNvSpPr>
            <a:spLocks noGrp="1"/>
          </p:cNvSpPr>
          <p:nvPr>
            <p:ph idx="1"/>
          </p:nvPr>
        </p:nvSpPr>
        <p:spPr>
          <a:xfrm>
            <a:off x="838200" y="1929384"/>
            <a:ext cx="10515600" cy="4251960"/>
          </a:xfrm>
        </p:spPr>
        <p:txBody>
          <a:bodyPr>
            <a:normAutofit/>
          </a:bodyPr>
          <a:lstStyle/>
          <a:p>
            <a:r>
              <a:rPr lang="en-US" sz="2200" dirty="0"/>
              <a:t>February 2022 – Begin GEOG 596A and develop project plan</a:t>
            </a:r>
          </a:p>
          <a:p>
            <a:r>
              <a:rPr lang="en-US" sz="2200" dirty="0"/>
              <a:t>April 2022 – Present project plan</a:t>
            </a:r>
          </a:p>
          <a:p>
            <a:r>
              <a:rPr lang="en-US" sz="2200" dirty="0"/>
              <a:t>May – July 2022 – Initial data review and analysis, build report and graphic templates</a:t>
            </a:r>
          </a:p>
          <a:p>
            <a:r>
              <a:rPr lang="en-US" sz="2200" dirty="0"/>
              <a:t>August 2022 – Begin GEOG 586 (Geographic Information Analysis)</a:t>
            </a:r>
          </a:p>
          <a:p>
            <a:r>
              <a:rPr lang="en-US" sz="2200" dirty="0"/>
              <a:t>August 2022 – Implement improved techniques gained in GEOG 586</a:t>
            </a:r>
          </a:p>
          <a:p>
            <a:r>
              <a:rPr lang="en-US" sz="2200" dirty="0"/>
              <a:t>September – October 2022 – Complete data analysis</a:t>
            </a:r>
          </a:p>
          <a:p>
            <a:r>
              <a:rPr lang="en-US" sz="2200" dirty="0"/>
              <a:t>November 2022 – Report and geographic products preparations</a:t>
            </a:r>
          </a:p>
          <a:p>
            <a:r>
              <a:rPr lang="en-US" sz="2200" dirty="0"/>
              <a:t>December 2022 – Present full capstone project</a:t>
            </a:r>
          </a:p>
          <a:p>
            <a:endParaRPr lang="en-US" sz="2200" dirty="0"/>
          </a:p>
          <a:p>
            <a:endParaRPr lang="en-US" sz="2200" dirty="0"/>
          </a:p>
          <a:p>
            <a:endParaRPr lang="en-US" sz="2200" dirty="0"/>
          </a:p>
          <a:p>
            <a:endParaRPr lang="en-US" sz="2200" dirty="0"/>
          </a:p>
        </p:txBody>
      </p:sp>
      <p:pic>
        <p:nvPicPr>
          <p:cNvPr id="5" name="Picture 4" descr="Icon&#10;&#10;Description automatically generated">
            <a:extLst>
              <a:ext uri="{FF2B5EF4-FFF2-40B4-BE49-F238E27FC236}">
                <a16:creationId xmlns:a16="http://schemas.microsoft.com/office/drawing/2014/main" id="{53FDBDD3-6EF2-4BAA-AEFE-7D9A51E4C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622" y="3569332"/>
            <a:ext cx="2675612" cy="2950340"/>
          </a:xfrm>
          <a:prstGeom prst="rect">
            <a:avLst/>
          </a:prstGeom>
          <a:effectLst>
            <a:softEdge rad="38100"/>
          </a:effectLst>
        </p:spPr>
      </p:pic>
    </p:spTree>
    <p:extLst>
      <p:ext uri="{BB962C8B-B14F-4D97-AF65-F5344CB8AC3E}">
        <p14:creationId xmlns:p14="http://schemas.microsoft.com/office/powerpoint/2010/main" val="98015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DD35E-ABCD-4E4A-B0B1-9B4AD4AB94CC}"/>
              </a:ext>
            </a:extLst>
          </p:cNvPr>
          <p:cNvSpPr>
            <a:spLocks noGrp="1"/>
          </p:cNvSpPr>
          <p:nvPr>
            <p:ph type="title"/>
          </p:nvPr>
        </p:nvSpPr>
        <p:spPr>
          <a:xfrm>
            <a:off x="630936" y="639520"/>
            <a:ext cx="3429000" cy="1719072"/>
          </a:xfrm>
        </p:spPr>
        <p:txBody>
          <a:bodyPr anchor="b">
            <a:normAutofit/>
          </a:bodyPr>
          <a:lstStyle/>
          <a:p>
            <a:r>
              <a:rPr lang="en-US" sz="4200"/>
              <a:t>Additional Considerations</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9FB76-BA42-4876-B0D9-D39373FB27F8}"/>
              </a:ext>
            </a:extLst>
          </p:cNvPr>
          <p:cNvSpPr>
            <a:spLocks noGrp="1"/>
          </p:cNvSpPr>
          <p:nvPr>
            <p:ph idx="1"/>
          </p:nvPr>
        </p:nvSpPr>
        <p:spPr>
          <a:xfrm>
            <a:off x="630936" y="2807208"/>
            <a:ext cx="3429000" cy="3410712"/>
          </a:xfrm>
        </p:spPr>
        <p:txBody>
          <a:bodyPr anchor="t">
            <a:normAutofit/>
          </a:bodyPr>
          <a:lstStyle/>
          <a:p>
            <a:r>
              <a:rPr lang="en-US" sz="1700"/>
              <a:t>Differentiate Interstate 95 local traffic from through traffic</a:t>
            </a:r>
          </a:p>
          <a:p>
            <a:r>
              <a:rPr lang="en-US" sz="1700"/>
              <a:t>Quantico Marine Corps Base is within Stafford County, should this be included in the analysis?</a:t>
            </a:r>
          </a:p>
          <a:p>
            <a:r>
              <a:rPr lang="en-US" sz="1700"/>
              <a:t>What is the significance of surrounding areas, specifically Fredericksburg VA, an independent city</a:t>
            </a:r>
          </a:p>
          <a:p>
            <a:r>
              <a:rPr lang="en-US" sz="1700"/>
              <a:t>How will the COVID-19 pandemic shift Stafford Counties goals and plans</a:t>
            </a:r>
          </a:p>
          <a:p>
            <a:endParaRPr lang="en-US" sz="1700"/>
          </a:p>
          <a:p>
            <a:endParaRPr lang="en-US" sz="1700"/>
          </a:p>
          <a:p>
            <a:endParaRPr lang="en-US" sz="1700"/>
          </a:p>
          <a:p>
            <a:endParaRPr lang="en-US" sz="1700"/>
          </a:p>
        </p:txBody>
      </p:sp>
      <p:pic>
        <p:nvPicPr>
          <p:cNvPr id="4" name="Picture 3" descr="A person in a suit&#10;&#10;Description automatically generated with low confidence">
            <a:extLst>
              <a:ext uri="{FF2B5EF4-FFF2-40B4-BE49-F238E27FC236}">
                <a16:creationId xmlns:a16="http://schemas.microsoft.com/office/drawing/2014/main" id="{620A4388-5115-49F1-AC57-F7248EB87265}"/>
              </a:ext>
            </a:extLst>
          </p:cNvPr>
          <p:cNvPicPr>
            <a:picLocks noChangeAspect="1"/>
          </p:cNvPicPr>
          <p:nvPr/>
        </p:nvPicPr>
        <p:blipFill>
          <a:blip r:embed="rId3"/>
          <a:stretch>
            <a:fillRect/>
          </a:stretch>
        </p:blipFill>
        <p:spPr>
          <a:xfrm>
            <a:off x="4654296" y="1271587"/>
            <a:ext cx="6903720" cy="4314825"/>
          </a:xfrm>
          <a:prstGeom prst="rect">
            <a:avLst/>
          </a:prstGeom>
        </p:spPr>
      </p:pic>
    </p:spTree>
    <p:extLst>
      <p:ext uri="{BB962C8B-B14F-4D97-AF65-F5344CB8AC3E}">
        <p14:creationId xmlns:p14="http://schemas.microsoft.com/office/powerpoint/2010/main" val="1010173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12948</TotalTime>
  <Words>1070</Words>
  <Application>Microsoft Office PowerPoint</Application>
  <PresentationFormat>Widescreen</PresentationFormat>
  <Paragraphs>123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Stafford County, Virginia Transportation </vt:lpstr>
      <vt:lpstr>Overview</vt:lpstr>
      <vt:lpstr>Why Stafford County?</vt:lpstr>
      <vt:lpstr>Factors Influencing Transportation</vt:lpstr>
      <vt:lpstr>Primary Data Sources</vt:lpstr>
      <vt:lpstr>Data Analysis (2000, 2010, 2020)</vt:lpstr>
      <vt:lpstr>Data Analysis (2000, 2010, 2020)</vt:lpstr>
      <vt:lpstr>Project Timeline</vt:lpstr>
      <vt:lpstr>Additional Considerations</vt:lpstr>
      <vt:lpstr>Anticipated Results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Stafford County, Virginia Transportation </dc:title>
  <dc:creator>Dustin Coburn</dc:creator>
  <cp:lastModifiedBy>Dustin Coburn</cp:lastModifiedBy>
  <cp:revision>19</cp:revision>
  <dcterms:created xsi:type="dcterms:W3CDTF">2022-04-15T12:37:35Z</dcterms:created>
  <dcterms:modified xsi:type="dcterms:W3CDTF">2022-04-26T02:51:09Z</dcterms:modified>
</cp:coreProperties>
</file>