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6" r:id="rId2"/>
    <p:sldId id="278" r:id="rId3"/>
    <p:sldId id="261" r:id="rId4"/>
    <p:sldId id="274" r:id="rId5"/>
    <p:sldId id="258" r:id="rId6"/>
    <p:sldId id="298" r:id="rId7"/>
    <p:sldId id="259" r:id="rId8"/>
    <p:sldId id="279" r:id="rId9"/>
    <p:sldId id="262" r:id="rId10"/>
    <p:sldId id="286" r:id="rId11"/>
    <p:sldId id="265" r:id="rId12"/>
    <p:sldId id="287" r:id="rId13"/>
    <p:sldId id="290" r:id="rId14"/>
    <p:sldId id="291" r:id="rId15"/>
    <p:sldId id="292" r:id="rId16"/>
    <p:sldId id="293" r:id="rId17"/>
    <p:sldId id="294" r:id="rId18"/>
    <p:sldId id="295" r:id="rId19"/>
    <p:sldId id="296" r:id="rId20"/>
    <p:sldId id="297" r:id="rId21"/>
    <p:sldId id="280" r:id="rId22"/>
    <p:sldId id="281" r:id="rId23"/>
    <p:sldId id="267" r:id="rId24"/>
    <p:sldId id="268" r:id="rId25"/>
    <p:sldId id="269" r:id="rId26"/>
    <p:sldId id="270" r:id="rId27"/>
    <p:sldId id="272" r:id="rId28"/>
    <p:sldId id="276" r:id="rId29"/>
    <p:sldId id="275" r:id="rId30"/>
    <p:sldId id="288" r:id="rId31"/>
    <p:sldId id="289" r:id="rId32"/>
    <p:sldId id="27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showGuides="1">
      <p:cViewPr varScale="1">
        <p:scale>
          <a:sx n="78" d="100"/>
          <a:sy n="78" d="100"/>
        </p:scale>
        <p:origin x="806" y="62"/>
      </p:cViewPr>
      <p:guideLst>
        <p:guide orient="horz" pos="2160"/>
        <p:guide pos="384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039A1-1108-4012-9805-C89D99FBC948}" type="datetimeFigureOut">
              <a:rPr lang="en-US" smtClean="0"/>
              <a:t>4/30/2019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AD08DA-14B8-4EC7-AA3B-5B4697931FC8}" type="slidenum">
              <a:rPr lang="en-US" smtClean="0"/>
              <a:t>‹#›</a:t>
            </a:fld>
            <a:endParaRPr lang="en-US"/>
          </a:p>
        </p:txBody>
      </p:sp>
    </p:spTree>
    <p:extLst>
      <p:ext uri="{BB962C8B-B14F-4D97-AF65-F5344CB8AC3E}">
        <p14:creationId xmlns:p14="http://schemas.microsoft.com/office/powerpoint/2010/main" val="3598356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presentation seeks to proof the utility of an Inverse Azimuthal Tool.  This tool will provide data that enhances an already available ArcGIS Tool for visualizing line-of-site from a point to an area to relay a visibility factor.  Within this scope, the Inverse Azimuthal Tool will derive elevation obstructions to a military grade UAV, and a commercially “off the shelf” UAV.  </a:t>
            </a:r>
          </a:p>
          <a:p>
            <a:r>
              <a:rPr lang="en-US" sz="1200" kern="1200" dirty="0">
                <a:solidFill>
                  <a:schemeClr val="tx1"/>
                </a:solidFill>
                <a:effectLst/>
                <a:latin typeface="+mn-lt"/>
                <a:ea typeface="+mn-ea"/>
                <a:cs typeface="+mn-cs"/>
              </a:rPr>
              <a:t>These proofs and pertinent data will be determined by using the methodology below on four differing terrain sets across the United States.  By using differing models of UAV’s, with differing characteristics, differing terrain sets and the same methodology, a comparison of viability can be achieved. </a:t>
            </a: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3</a:t>
            </a:fld>
            <a:endParaRPr lang="en-US"/>
          </a:p>
        </p:txBody>
      </p:sp>
    </p:spTree>
    <p:extLst>
      <p:ext uri="{BB962C8B-B14F-4D97-AF65-F5344CB8AC3E}">
        <p14:creationId xmlns:p14="http://schemas.microsoft.com/office/powerpoint/2010/main" val="2029767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image graphically depicts how a visibility analysis is controlled. The observation point is on the mountain top to the left (at OF1 in the image). The direction of the viewshed is within the cone looking to the right. You can control how much to offset the observation point (for example, the height of the tower), the direction to look, and how high and low to look from the horizon.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It also depicts the functions and attribution features to create an understanding of the tool capacity and functionality. The Visibility Tool in the ESRI </a:t>
            </a:r>
            <a:r>
              <a:rPr lang="en-US" sz="1200" kern="1200" dirty="0" err="1">
                <a:solidFill>
                  <a:schemeClr val="tx1"/>
                </a:solidFill>
                <a:effectLst/>
                <a:latin typeface="+mn-lt"/>
                <a:ea typeface="+mn-ea"/>
                <a:cs typeface="+mn-cs"/>
              </a:rPr>
              <a:t>ArcMAP</a:t>
            </a:r>
            <a:r>
              <a:rPr lang="en-US" sz="1200" kern="1200" dirty="0">
                <a:solidFill>
                  <a:schemeClr val="tx1"/>
                </a:solidFill>
                <a:effectLst/>
                <a:latin typeface="+mn-lt"/>
                <a:ea typeface="+mn-ea"/>
                <a:cs typeface="+mn-cs"/>
              </a:rPr>
              <a:t> Toolbox “determines the raster surface locations visible to a set of “observer” features and identifies which observer points are visible from each raster surface location.” (ESRI, 1996-2018).  Using the tool function allows the user to plot a point using an x, y coordinate, once this is established the attribute table will be available for viewing.  Within the attribute table nine items in total will be enabled.  If the attribute table is incomplete a manual addition of the field that is omitted will be necessary. The nine fields of the attribute table are:</a:t>
            </a:r>
          </a:p>
          <a:p>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OFFSET A</a:t>
            </a:r>
            <a:r>
              <a:rPr lang="en-US" sz="1200" kern="1200" dirty="0">
                <a:solidFill>
                  <a:schemeClr val="tx1"/>
                </a:solidFill>
                <a:effectLst/>
                <a:latin typeface="+mn-lt"/>
                <a:ea typeface="+mn-ea"/>
                <a:cs typeface="+mn-cs"/>
              </a:rPr>
              <a:t>: The OFFSET A item indicates a vertical distance in surface units (meters) to be added to the z-value of the observation point.  If OFFSET A exists in the feature attribute table, its value is added to the SPOT elevation when present; otherwise, it is added to the interpolated surface z-value. The OFFSET A value must be positive. If the OFFSET A item does not exist, the default value is 1.</a:t>
            </a:r>
          </a:p>
          <a:p>
            <a:pPr lvl="0"/>
            <a:r>
              <a:rPr lang="en-US" sz="1200" i="1" kern="1200" dirty="0">
                <a:solidFill>
                  <a:schemeClr val="tx1"/>
                </a:solidFill>
                <a:effectLst/>
                <a:latin typeface="+mn-lt"/>
                <a:ea typeface="+mn-ea"/>
                <a:cs typeface="+mn-cs"/>
              </a:rPr>
              <a:t>OFFSET B</a:t>
            </a:r>
            <a:r>
              <a:rPr lang="en-US" sz="1200" kern="1200" dirty="0">
                <a:solidFill>
                  <a:schemeClr val="tx1"/>
                </a:solidFill>
                <a:effectLst/>
                <a:latin typeface="+mn-lt"/>
                <a:ea typeface="+mn-ea"/>
                <a:cs typeface="+mn-cs"/>
              </a:rPr>
              <a:t>:  The OFFSET B item indicates a vertical distance in surface units to be added to the z-value of each cell as it is considered for visibility.  If OFFSET B exists in the feature attribute table, its value is added to the surface z-value of each cell location when it is being analyzed for visibility. The value must be positive. If no OFFSET B item is found in the feature attribute table, it defaults to 0.</a:t>
            </a:r>
          </a:p>
          <a:p>
            <a:r>
              <a:rPr lang="en-US" sz="1200" kern="1200" dirty="0">
                <a:solidFill>
                  <a:schemeClr val="tx1"/>
                </a:solidFill>
                <a:effectLst/>
                <a:latin typeface="+mn-lt"/>
                <a:ea typeface="+mn-ea"/>
                <a:cs typeface="+mn-cs"/>
              </a:rPr>
              <a:t>The offset is the vertical distance (in meters) to be added to the z-value of a location on the surface. There are two offset items, one defining the elevation to be added to the observer location and the other defining what will be added to each cell to be considered for visibility. The derivative factors from the open source right angle calculator will be included in this portion.</a:t>
            </a:r>
          </a:p>
          <a:p>
            <a:pPr lvl="0"/>
            <a:r>
              <a:rPr lang="en-US" sz="1200" i="1" kern="1200" dirty="0">
                <a:solidFill>
                  <a:schemeClr val="tx1"/>
                </a:solidFill>
                <a:effectLst/>
                <a:latin typeface="+mn-lt"/>
                <a:ea typeface="+mn-ea"/>
                <a:cs typeface="+mn-cs"/>
              </a:rPr>
              <a:t>AZIMUTH 1</a:t>
            </a:r>
            <a:r>
              <a:rPr lang="en-US" sz="1200" kern="1200" dirty="0">
                <a:solidFill>
                  <a:schemeClr val="tx1"/>
                </a:solidFill>
                <a:effectLst/>
                <a:latin typeface="+mn-lt"/>
                <a:ea typeface="+mn-ea"/>
                <a:cs typeface="+mn-cs"/>
              </a:rPr>
              <a:t>: The AZIMUTH1 item defines the start angle of the scan range.  If this item does not exist in the feature attribute table, it defaults to a value of 0.</a:t>
            </a:r>
          </a:p>
          <a:p>
            <a:pPr lvl="0"/>
            <a:r>
              <a:rPr lang="en-US" sz="1200" i="1" kern="1200" dirty="0">
                <a:solidFill>
                  <a:schemeClr val="tx1"/>
                </a:solidFill>
                <a:effectLst/>
                <a:latin typeface="+mn-lt"/>
                <a:ea typeface="+mn-ea"/>
                <a:cs typeface="+mn-cs"/>
              </a:rPr>
              <a:t>AZIMUTH 2</a:t>
            </a:r>
            <a:r>
              <a:rPr lang="en-US" sz="1200" kern="1200" dirty="0">
                <a:solidFill>
                  <a:schemeClr val="tx1"/>
                </a:solidFill>
                <a:effectLst/>
                <a:latin typeface="+mn-lt"/>
                <a:ea typeface="+mn-ea"/>
                <a:cs typeface="+mn-cs"/>
              </a:rPr>
              <a:t>: The AZIMUTH 2 item defines the end angle of the scan range. The value for AZIMUTH 2 must be greater than that of AZIMUTH 1. If this item does not exist in the feature attribute table, it defaults to a value of 360. If both AZIMUTH 1 and AZIMUTH 2 are not defined, the defaults will give a full 360° sweep.</a:t>
            </a:r>
          </a:p>
          <a:p>
            <a:r>
              <a:rPr lang="en-US" sz="1200" kern="1200" dirty="0">
                <a:solidFill>
                  <a:schemeClr val="tx1"/>
                </a:solidFill>
                <a:effectLst/>
                <a:latin typeface="+mn-lt"/>
                <a:ea typeface="+mn-ea"/>
                <a:cs typeface="+mn-cs"/>
              </a:rPr>
              <a:t>The azimuth items define the horizontal angle limits to the scan. The sweep proceeds in a clockwise direction from the first azimuth to the second. The values for the angle are given in degrees from 0 to 360, with 0 oriented to north. In this section the default was used.</a:t>
            </a:r>
          </a:p>
          <a:p>
            <a:pPr lvl="0"/>
            <a:r>
              <a:rPr lang="en-US" sz="1200" i="1" kern="1200" dirty="0">
                <a:solidFill>
                  <a:schemeClr val="tx1"/>
                </a:solidFill>
                <a:effectLst/>
                <a:latin typeface="+mn-lt"/>
                <a:ea typeface="+mn-ea"/>
                <a:cs typeface="+mn-cs"/>
              </a:rPr>
              <a:t>VERT 1</a:t>
            </a:r>
            <a:r>
              <a:rPr lang="en-US" sz="1200" kern="1200" dirty="0">
                <a:solidFill>
                  <a:schemeClr val="tx1"/>
                </a:solidFill>
                <a:effectLst/>
                <a:latin typeface="+mn-lt"/>
                <a:ea typeface="+mn-ea"/>
                <a:cs typeface="+mn-cs"/>
              </a:rPr>
              <a:t>:  The VERT 1 item defines the upper horizontal angle limit of the scan. If this item does not exist in the feature attribute table, it defaults to a value of 90.</a:t>
            </a:r>
          </a:p>
          <a:p>
            <a:pPr lvl="0"/>
            <a:r>
              <a:rPr lang="en-US" sz="1200" i="1" kern="1200" dirty="0">
                <a:solidFill>
                  <a:schemeClr val="tx1"/>
                </a:solidFill>
                <a:effectLst/>
                <a:latin typeface="+mn-lt"/>
                <a:ea typeface="+mn-ea"/>
                <a:cs typeface="+mn-cs"/>
              </a:rPr>
              <a:t>VERT 2</a:t>
            </a:r>
            <a:r>
              <a:rPr lang="en-US" sz="1200" kern="1200" dirty="0">
                <a:solidFill>
                  <a:schemeClr val="tx1"/>
                </a:solidFill>
                <a:effectLst/>
                <a:latin typeface="+mn-lt"/>
                <a:ea typeface="+mn-ea"/>
                <a:cs typeface="+mn-cs"/>
              </a:rPr>
              <a:t>: The VERT 2 item defines the lower horizontal angle limit of the scan. The value for VERT 2 must be less than that of VERT 1. If this item does not exist in the feature attribute table, it defaults to a value of -90.</a:t>
            </a:r>
          </a:p>
          <a:p>
            <a:r>
              <a:rPr lang="en-US" sz="1200" kern="1200" dirty="0">
                <a:solidFill>
                  <a:schemeClr val="tx1"/>
                </a:solidFill>
                <a:effectLst/>
                <a:latin typeface="+mn-lt"/>
                <a:ea typeface="+mn-ea"/>
                <a:cs typeface="+mn-cs"/>
              </a:rPr>
              <a:t>The vertical angle defines the vertical angle limits to the scan. The angles are expressed in degrees between 90 and -90, with positive values representing angles above the horizontal plane and negative angles below. The horizontal plane (0 degrees) is defined by the z-value of the observation point plus the value of OFFSETA. Both vertical angles can be negative.</a:t>
            </a:r>
          </a:p>
          <a:p>
            <a:pPr lvl="0"/>
            <a:r>
              <a:rPr lang="en-US" sz="1200" i="1" kern="1200" dirty="0">
                <a:solidFill>
                  <a:schemeClr val="tx1"/>
                </a:solidFill>
                <a:effectLst/>
                <a:latin typeface="+mn-lt"/>
                <a:ea typeface="+mn-ea"/>
                <a:cs typeface="+mn-cs"/>
              </a:rPr>
              <a:t>RADIUS 1</a:t>
            </a:r>
            <a:r>
              <a:rPr lang="en-US" sz="1200" kern="1200" dirty="0">
                <a:solidFill>
                  <a:schemeClr val="tx1"/>
                </a:solidFill>
                <a:effectLst/>
                <a:latin typeface="+mn-lt"/>
                <a:ea typeface="+mn-ea"/>
                <a:cs typeface="+mn-cs"/>
              </a:rPr>
              <a:t>:  The RADIUS 1 item defines the start distance from which visibility is determined. Note that cells closer than the RADIUS 1 search distance are not visible in the output raster, but they can still block the visibility of cells between RADIUS 1 and RADIUS 2. The default RADIUS1 distance is 0.</a:t>
            </a:r>
          </a:p>
          <a:p>
            <a:pPr lvl="0"/>
            <a:r>
              <a:rPr lang="en-US" sz="1200" i="1" kern="1200" dirty="0">
                <a:solidFill>
                  <a:schemeClr val="tx1"/>
                </a:solidFill>
                <a:effectLst/>
                <a:latin typeface="+mn-lt"/>
                <a:ea typeface="+mn-ea"/>
                <a:cs typeface="+mn-cs"/>
              </a:rPr>
              <a:t>RADIUS 2</a:t>
            </a:r>
            <a:r>
              <a:rPr lang="en-US" sz="1200" kern="1200" dirty="0">
                <a:solidFill>
                  <a:schemeClr val="tx1"/>
                </a:solidFill>
                <a:effectLst/>
                <a:latin typeface="+mn-lt"/>
                <a:ea typeface="+mn-ea"/>
                <a:cs typeface="+mn-cs"/>
              </a:rPr>
              <a:t>: Cells beyond the RADIUS 2 search distance are excluded from the analysis. The value for RADIUS 2 should be greater than RADIUS 1. The default RADIUS 2 distance is infinity.</a:t>
            </a:r>
          </a:p>
          <a:p>
            <a:r>
              <a:rPr lang="en-US" sz="1200" kern="1200" dirty="0">
                <a:solidFill>
                  <a:schemeClr val="tx1"/>
                </a:solidFill>
                <a:effectLst/>
                <a:latin typeface="+mn-lt"/>
                <a:ea typeface="+mn-ea"/>
                <a:cs typeface="+mn-cs"/>
              </a:rPr>
              <a:t>The radius items limit the search distance when identifying areas visible from each observation point. Cells that are beyond a certain distance can be excluded from the analysis.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16</a:t>
            </a:fld>
            <a:endParaRPr lang="en-US"/>
          </a:p>
        </p:txBody>
      </p:sp>
    </p:spTree>
    <p:extLst>
      <p:ext uri="{BB962C8B-B14F-4D97-AF65-F5344CB8AC3E}">
        <p14:creationId xmlns:p14="http://schemas.microsoft.com/office/powerpoint/2010/main" val="3892247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image graphically depicts how a visibility analysis is controlled. The observation point is on the mountain top to the left (at OF1 in the image). The direction of the viewshed is within the cone looking to the right. You can control how much to offset the observation point (for example, the height of the tower), the direction to look, and how high and low to look from the horizon.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It also depicts the functions and attribution features to create an understanding of the tool capacity and functionality. The Visibility Tool in the ESRI </a:t>
            </a:r>
            <a:r>
              <a:rPr lang="en-US" sz="1200" kern="1200" dirty="0" err="1">
                <a:solidFill>
                  <a:schemeClr val="tx1"/>
                </a:solidFill>
                <a:effectLst/>
                <a:latin typeface="+mn-lt"/>
                <a:ea typeface="+mn-ea"/>
                <a:cs typeface="+mn-cs"/>
              </a:rPr>
              <a:t>ArcMAP</a:t>
            </a:r>
            <a:r>
              <a:rPr lang="en-US" sz="1200" kern="1200" dirty="0">
                <a:solidFill>
                  <a:schemeClr val="tx1"/>
                </a:solidFill>
                <a:effectLst/>
                <a:latin typeface="+mn-lt"/>
                <a:ea typeface="+mn-ea"/>
                <a:cs typeface="+mn-cs"/>
              </a:rPr>
              <a:t> Toolbox “determines the raster surface locations visible to a set of “observer” features and identifies which observer points are visible from each raster surface location.” (ESRI, 1996-2018).  Using the tool function allows the user to plot a point using an x, y coordinate, once this is established the attribute table will be available for viewing.  Within the attribute table nine items in total will be enabled.  If the attribute table is incomplete a manual addition of the field that is omitted will be necessary. The nine fields of the attribute table are:</a:t>
            </a:r>
          </a:p>
          <a:p>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OFFSET A</a:t>
            </a:r>
            <a:r>
              <a:rPr lang="en-US" sz="1200" kern="1200" dirty="0">
                <a:solidFill>
                  <a:schemeClr val="tx1"/>
                </a:solidFill>
                <a:effectLst/>
                <a:latin typeface="+mn-lt"/>
                <a:ea typeface="+mn-ea"/>
                <a:cs typeface="+mn-cs"/>
              </a:rPr>
              <a:t>: The OFFSET A item indicates a vertical distance in surface units (meters) to be added to the z-value of the observation point.  If OFFSET A exists in the feature attribute table, its value is added to the SPOT elevation when present; otherwise, it is added to the interpolated surface z-value. The OFFSET A value must be positive. If the OFFSET A item does not exist, the default value is 1.</a:t>
            </a:r>
          </a:p>
          <a:p>
            <a:pPr lvl="0"/>
            <a:r>
              <a:rPr lang="en-US" sz="1200" i="1" kern="1200" dirty="0">
                <a:solidFill>
                  <a:schemeClr val="tx1"/>
                </a:solidFill>
                <a:effectLst/>
                <a:latin typeface="+mn-lt"/>
                <a:ea typeface="+mn-ea"/>
                <a:cs typeface="+mn-cs"/>
              </a:rPr>
              <a:t>OFFSET B</a:t>
            </a:r>
            <a:r>
              <a:rPr lang="en-US" sz="1200" kern="1200" dirty="0">
                <a:solidFill>
                  <a:schemeClr val="tx1"/>
                </a:solidFill>
                <a:effectLst/>
                <a:latin typeface="+mn-lt"/>
                <a:ea typeface="+mn-ea"/>
                <a:cs typeface="+mn-cs"/>
              </a:rPr>
              <a:t>:  The OFFSET B item indicates a vertical distance in surface units to be added to the z-value of each cell as it is considered for visibility.  If OFFSET B exists in the feature attribute table, its value is added to the surface z-value of each cell location when it is being analyzed for visibility. The value must be positive. If no OFFSET B item is found in the feature attribute table, it defaults to 0.</a:t>
            </a:r>
          </a:p>
          <a:p>
            <a:r>
              <a:rPr lang="en-US" sz="1200" kern="1200" dirty="0">
                <a:solidFill>
                  <a:schemeClr val="tx1"/>
                </a:solidFill>
                <a:effectLst/>
                <a:latin typeface="+mn-lt"/>
                <a:ea typeface="+mn-ea"/>
                <a:cs typeface="+mn-cs"/>
              </a:rPr>
              <a:t>The offset is the vertical distance (in meters) to be added to the z-value of a location on the surface. There are two offset items, one defining the elevation to be added to the observer location and the other defining what will be added to each cell to be considered for visibility. The derivative factors from the open source right angle calculator will be included in this portion.</a:t>
            </a:r>
          </a:p>
          <a:p>
            <a:pPr lvl="0"/>
            <a:r>
              <a:rPr lang="en-US" sz="1200" i="1" kern="1200" dirty="0">
                <a:solidFill>
                  <a:schemeClr val="tx1"/>
                </a:solidFill>
                <a:effectLst/>
                <a:latin typeface="+mn-lt"/>
                <a:ea typeface="+mn-ea"/>
                <a:cs typeface="+mn-cs"/>
              </a:rPr>
              <a:t>AZIMUTH 1</a:t>
            </a:r>
            <a:r>
              <a:rPr lang="en-US" sz="1200" kern="1200" dirty="0">
                <a:solidFill>
                  <a:schemeClr val="tx1"/>
                </a:solidFill>
                <a:effectLst/>
                <a:latin typeface="+mn-lt"/>
                <a:ea typeface="+mn-ea"/>
                <a:cs typeface="+mn-cs"/>
              </a:rPr>
              <a:t>: The AZIMUTH1 item defines the start angle of the scan range.  If this item does not exist in the feature attribute table, it defaults to a value of 0.</a:t>
            </a:r>
          </a:p>
          <a:p>
            <a:pPr lvl="0"/>
            <a:r>
              <a:rPr lang="en-US" sz="1200" i="1" kern="1200" dirty="0">
                <a:solidFill>
                  <a:schemeClr val="tx1"/>
                </a:solidFill>
                <a:effectLst/>
                <a:latin typeface="+mn-lt"/>
                <a:ea typeface="+mn-ea"/>
                <a:cs typeface="+mn-cs"/>
              </a:rPr>
              <a:t>AZIMUTH 2</a:t>
            </a:r>
            <a:r>
              <a:rPr lang="en-US" sz="1200" kern="1200" dirty="0">
                <a:solidFill>
                  <a:schemeClr val="tx1"/>
                </a:solidFill>
                <a:effectLst/>
                <a:latin typeface="+mn-lt"/>
                <a:ea typeface="+mn-ea"/>
                <a:cs typeface="+mn-cs"/>
              </a:rPr>
              <a:t>: The AZIMUTH 2 item defines the end angle of the scan range. The value for AZIMUTH 2 must be greater than that of AZIMUTH 1. If this item does not exist in the feature attribute table, it defaults to a value of 360. If both AZIMUTH 1 and AZIMUTH 2 are not defined, the defaults will give a full 360° sweep.</a:t>
            </a:r>
          </a:p>
          <a:p>
            <a:r>
              <a:rPr lang="en-US" sz="1200" kern="1200" dirty="0">
                <a:solidFill>
                  <a:schemeClr val="tx1"/>
                </a:solidFill>
                <a:effectLst/>
                <a:latin typeface="+mn-lt"/>
                <a:ea typeface="+mn-ea"/>
                <a:cs typeface="+mn-cs"/>
              </a:rPr>
              <a:t>The azimuth items define the horizontal angle limits to the scan. The sweep proceeds in a clockwise direction from the first azimuth to the second. The values for the angle are given in degrees from 0 to 360, with 0 oriented to north. In this section the default was used.</a:t>
            </a:r>
          </a:p>
          <a:p>
            <a:pPr lvl="0"/>
            <a:r>
              <a:rPr lang="en-US" sz="1200" i="1" kern="1200" dirty="0">
                <a:solidFill>
                  <a:schemeClr val="tx1"/>
                </a:solidFill>
                <a:effectLst/>
                <a:latin typeface="+mn-lt"/>
                <a:ea typeface="+mn-ea"/>
                <a:cs typeface="+mn-cs"/>
              </a:rPr>
              <a:t>VERT 1</a:t>
            </a:r>
            <a:r>
              <a:rPr lang="en-US" sz="1200" kern="1200" dirty="0">
                <a:solidFill>
                  <a:schemeClr val="tx1"/>
                </a:solidFill>
                <a:effectLst/>
                <a:latin typeface="+mn-lt"/>
                <a:ea typeface="+mn-ea"/>
                <a:cs typeface="+mn-cs"/>
              </a:rPr>
              <a:t>:  The VERT 1 item defines the upper horizontal angle limit of the scan. If this item does not exist in the feature attribute table, it defaults to a value of 90.</a:t>
            </a:r>
          </a:p>
          <a:p>
            <a:pPr lvl="0"/>
            <a:r>
              <a:rPr lang="en-US" sz="1200" i="1" kern="1200" dirty="0">
                <a:solidFill>
                  <a:schemeClr val="tx1"/>
                </a:solidFill>
                <a:effectLst/>
                <a:latin typeface="+mn-lt"/>
                <a:ea typeface="+mn-ea"/>
                <a:cs typeface="+mn-cs"/>
              </a:rPr>
              <a:t>VERT 2</a:t>
            </a:r>
            <a:r>
              <a:rPr lang="en-US" sz="1200" kern="1200" dirty="0">
                <a:solidFill>
                  <a:schemeClr val="tx1"/>
                </a:solidFill>
                <a:effectLst/>
                <a:latin typeface="+mn-lt"/>
                <a:ea typeface="+mn-ea"/>
                <a:cs typeface="+mn-cs"/>
              </a:rPr>
              <a:t>: The VERT 2 item defines the lower horizontal angle limit of the scan. The value for VERT 2 must be less than that of VERT 1. If this item does not exist in the feature attribute table, it defaults to a value of -90.</a:t>
            </a:r>
          </a:p>
          <a:p>
            <a:r>
              <a:rPr lang="en-US" sz="1200" kern="1200" dirty="0">
                <a:solidFill>
                  <a:schemeClr val="tx1"/>
                </a:solidFill>
                <a:effectLst/>
                <a:latin typeface="+mn-lt"/>
                <a:ea typeface="+mn-ea"/>
                <a:cs typeface="+mn-cs"/>
              </a:rPr>
              <a:t>The vertical angle defines the vertical angle limits to the scan. The angles are expressed in degrees between 90 and -90, with positive values representing angles above the horizontal plane and negative angles below. The horizontal plane (0 degrees) is defined by the z-value of the observation point plus the value of OFFSETA. Both vertical angles can be negative.</a:t>
            </a:r>
          </a:p>
          <a:p>
            <a:pPr lvl="0"/>
            <a:r>
              <a:rPr lang="en-US" sz="1200" i="1" kern="1200" dirty="0">
                <a:solidFill>
                  <a:schemeClr val="tx1"/>
                </a:solidFill>
                <a:effectLst/>
                <a:latin typeface="+mn-lt"/>
                <a:ea typeface="+mn-ea"/>
                <a:cs typeface="+mn-cs"/>
              </a:rPr>
              <a:t>RADIUS 1</a:t>
            </a:r>
            <a:r>
              <a:rPr lang="en-US" sz="1200" kern="1200" dirty="0">
                <a:solidFill>
                  <a:schemeClr val="tx1"/>
                </a:solidFill>
                <a:effectLst/>
                <a:latin typeface="+mn-lt"/>
                <a:ea typeface="+mn-ea"/>
                <a:cs typeface="+mn-cs"/>
              </a:rPr>
              <a:t>:  The RADIUS 1 item defines the start distance from which visibility is determined. Note that cells closer than the RADIUS 1 search distance are not visible in the output raster, but they can still block the visibility of cells between RADIUS 1 and RADIUS 2. The default RADIUS1 distance is 0.</a:t>
            </a:r>
          </a:p>
          <a:p>
            <a:pPr lvl="0"/>
            <a:r>
              <a:rPr lang="en-US" sz="1200" i="1" kern="1200" dirty="0">
                <a:solidFill>
                  <a:schemeClr val="tx1"/>
                </a:solidFill>
                <a:effectLst/>
                <a:latin typeface="+mn-lt"/>
                <a:ea typeface="+mn-ea"/>
                <a:cs typeface="+mn-cs"/>
              </a:rPr>
              <a:t>RADIUS 2</a:t>
            </a:r>
            <a:r>
              <a:rPr lang="en-US" sz="1200" kern="1200" dirty="0">
                <a:solidFill>
                  <a:schemeClr val="tx1"/>
                </a:solidFill>
                <a:effectLst/>
                <a:latin typeface="+mn-lt"/>
                <a:ea typeface="+mn-ea"/>
                <a:cs typeface="+mn-cs"/>
              </a:rPr>
              <a:t>: Cells beyond the RADIUS 2 search distance are excluded from the analysis. The value for RADIUS 2 should be greater than RADIUS 1. The default RADIUS 2 distance is infinity.</a:t>
            </a:r>
          </a:p>
          <a:p>
            <a:r>
              <a:rPr lang="en-US" sz="1200" kern="1200" dirty="0">
                <a:solidFill>
                  <a:schemeClr val="tx1"/>
                </a:solidFill>
                <a:effectLst/>
                <a:latin typeface="+mn-lt"/>
                <a:ea typeface="+mn-ea"/>
                <a:cs typeface="+mn-cs"/>
              </a:rPr>
              <a:t>The radius items limit the search distance when identifying areas visible from each observation point. Cells that are beyond a certain distance can be excluded from the analysis.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17</a:t>
            </a:fld>
            <a:endParaRPr lang="en-US"/>
          </a:p>
        </p:txBody>
      </p:sp>
    </p:spTree>
    <p:extLst>
      <p:ext uri="{BB962C8B-B14F-4D97-AF65-F5344CB8AC3E}">
        <p14:creationId xmlns:p14="http://schemas.microsoft.com/office/powerpoint/2010/main" val="4249449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image graphically depicts how a visibility analysis is controlled. The observation point is on the mountain top to the left (at OF1 in the image). The direction of the viewshed is within the cone looking to the right. You can control how much to offset the observation point (for example, the height of the tower), the direction to look, and how high and low to look from the horizon.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It also depicts the functions and attribution features to create an understanding of the tool capacity and functionality. The Visibility Tool in the ESRI </a:t>
            </a:r>
            <a:r>
              <a:rPr lang="en-US" sz="1200" kern="1200" dirty="0" err="1">
                <a:solidFill>
                  <a:schemeClr val="tx1"/>
                </a:solidFill>
                <a:effectLst/>
                <a:latin typeface="+mn-lt"/>
                <a:ea typeface="+mn-ea"/>
                <a:cs typeface="+mn-cs"/>
              </a:rPr>
              <a:t>ArcMAP</a:t>
            </a:r>
            <a:r>
              <a:rPr lang="en-US" sz="1200" kern="1200" dirty="0">
                <a:solidFill>
                  <a:schemeClr val="tx1"/>
                </a:solidFill>
                <a:effectLst/>
                <a:latin typeface="+mn-lt"/>
                <a:ea typeface="+mn-ea"/>
                <a:cs typeface="+mn-cs"/>
              </a:rPr>
              <a:t> Toolbox “determines the raster surface locations visible to a set of “observer” features and identifies which observer points are visible from each raster surface location.” (ESRI, 1996-2018).  Using the tool function allows the user to plot a point using an x, y coordinate, once this is established the attribute table will be available for viewing.  Within the attribute table nine items in total will be enabled.  If the attribute table is incomplete a manual addition of the field that is omitted will be necessary. The nine fields of the attribute table are:</a:t>
            </a:r>
          </a:p>
          <a:p>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OFFSET A</a:t>
            </a:r>
            <a:r>
              <a:rPr lang="en-US" sz="1200" kern="1200" dirty="0">
                <a:solidFill>
                  <a:schemeClr val="tx1"/>
                </a:solidFill>
                <a:effectLst/>
                <a:latin typeface="+mn-lt"/>
                <a:ea typeface="+mn-ea"/>
                <a:cs typeface="+mn-cs"/>
              </a:rPr>
              <a:t>: The OFFSET A item indicates a vertical distance in surface units (meters) to be added to the z-value of the observation point.  If OFFSET A exists in the feature attribute table, its value is added to the SPOT elevation when present; otherwise, it is added to the interpolated surface z-value. The OFFSET A value must be positive. If the OFFSET A item does not exist, the default value is 1.</a:t>
            </a:r>
          </a:p>
          <a:p>
            <a:pPr lvl="0"/>
            <a:r>
              <a:rPr lang="en-US" sz="1200" i="1" kern="1200" dirty="0">
                <a:solidFill>
                  <a:schemeClr val="tx1"/>
                </a:solidFill>
                <a:effectLst/>
                <a:latin typeface="+mn-lt"/>
                <a:ea typeface="+mn-ea"/>
                <a:cs typeface="+mn-cs"/>
              </a:rPr>
              <a:t>OFFSET B</a:t>
            </a:r>
            <a:r>
              <a:rPr lang="en-US" sz="1200" kern="1200" dirty="0">
                <a:solidFill>
                  <a:schemeClr val="tx1"/>
                </a:solidFill>
                <a:effectLst/>
                <a:latin typeface="+mn-lt"/>
                <a:ea typeface="+mn-ea"/>
                <a:cs typeface="+mn-cs"/>
              </a:rPr>
              <a:t>:  The OFFSET B item indicates a vertical distance in surface units to be added to the z-value of each cell as it is considered for visibility.  If OFFSET B exists in the feature attribute table, its value is added to the surface z-value of each cell location when it is being analyzed for visibility. The value must be positive. If no OFFSET B item is found in the feature attribute table, it defaults to 0.</a:t>
            </a:r>
          </a:p>
          <a:p>
            <a:r>
              <a:rPr lang="en-US" sz="1200" kern="1200" dirty="0">
                <a:solidFill>
                  <a:schemeClr val="tx1"/>
                </a:solidFill>
                <a:effectLst/>
                <a:latin typeface="+mn-lt"/>
                <a:ea typeface="+mn-ea"/>
                <a:cs typeface="+mn-cs"/>
              </a:rPr>
              <a:t>The offset is the vertical distance (in meters) to be added to the z-value of a location on the surface. There are two offset items, one defining the elevation to be added to the observer location and the other defining what will be added to each cell to be considered for visibility. The derivative factors from the open source right angle calculator will be included in this portion.</a:t>
            </a:r>
          </a:p>
          <a:p>
            <a:pPr lvl="0"/>
            <a:r>
              <a:rPr lang="en-US" sz="1200" i="1" kern="1200" dirty="0">
                <a:solidFill>
                  <a:schemeClr val="tx1"/>
                </a:solidFill>
                <a:effectLst/>
                <a:latin typeface="+mn-lt"/>
                <a:ea typeface="+mn-ea"/>
                <a:cs typeface="+mn-cs"/>
              </a:rPr>
              <a:t>AZIMUTH 1</a:t>
            </a:r>
            <a:r>
              <a:rPr lang="en-US" sz="1200" kern="1200" dirty="0">
                <a:solidFill>
                  <a:schemeClr val="tx1"/>
                </a:solidFill>
                <a:effectLst/>
                <a:latin typeface="+mn-lt"/>
                <a:ea typeface="+mn-ea"/>
                <a:cs typeface="+mn-cs"/>
              </a:rPr>
              <a:t>: The AZIMUTH1 item defines the start angle of the scan range.  If this item does not exist in the feature attribute table, it defaults to a value of 0.</a:t>
            </a:r>
          </a:p>
          <a:p>
            <a:pPr lvl="0"/>
            <a:r>
              <a:rPr lang="en-US" sz="1200" i="1" kern="1200" dirty="0">
                <a:solidFill>
                  <a:schemeClr val="tx1"/>
                </a:solidFill>
                <a:effectLst/>
                <a:latin typeface="+mn-lt"/>
                <a:ea typeface="+mn-ea"/>
                <a:cs typeface="+mn-cs"/>
              </a:rPr>
              <a:t>AZIMUTH 2</a:t>
            </a:r>
            <a:r>
              <a:rPr lang="en-US" sz="1200" kern="1200" dirty="0">
                <a:solidFill>
                  <a:schemeClr val="tx1"/>
                </a:solidFill>
                <a:effectLst/>
                <a:latin typeface="+mn-lt"/>
                <a:ea typeface="+mn-ea"/>
                <a:cs typeface="+mn-cs"/>
              </a:rPr>
              <a:t>: The AZIMUTH 2 item defines the end angle of the scan range. The value for AZIMUTH 2 must be greater than that of AZIMUTH 1. If this item does not exist in the feature attribute table, it defaults to a value of 360. If both AZIMUTH 1 and AZIMUTH 2 are not defined, the defaults will give a full 360° sweep.</a:t>
            </a:r>
          </a:p>
          <a:p>
            <a:r>
              <a:rPr lang="en-US" sz="1200" kern="1200" dirty="0">
                <a:solidFill>
                  <a:schemeClr val="tx1"/>
                </a:solidFill>
                <a:effectLst/>
                <a:latin typeface="+mn-lt"/>
                <a:ea typeface="+mn-ea"/>
                <a:cs typeface="+mn-cs"/>
              </a:rPr>
              <a:t>The azimuth items define the horizontal angle limits to the scan. The sweep proceeds in a clockwise direction from the first azimuth to the second. The values for the angle are given in degrees from 0 to 360, with 0 oriented to north. In this section the default was used.</a:t>
            </a:r>
          </a:p>
          <a:p>
            <a:pPr lvl="0"/>
            <a:r>
              <a:rPr lang="en-US" sz="1200" i="1" kern="1200" dirty="0">
                <a:solidFill>
                  <a:schemeClr val="tx1"/>
                </a:solidFill>
                <a:effectLst/>
                <a:latin typeface="+mn-lt"/>
                <a:ea typeface="+mn-ea"/>
                <a:cs typeface="+mn-cs"/>
              </a:rPr>
              <a:t>VERT 1</a:t>
            </a:r>
            <a:r>
              <a:rPr lang="en-US" sz="1200" kern="1200" dirty="0">
                <a:solidFill>
                  <a:schemeClr val="tx1"/>
                </a:solidFill>
                <a:effectLst/>
                <a:latin typeface="+mn-lt"/>
                <a:ea typeface="+mn-ea"/>
                <a:cs typeface="+mn-cs"/>
              </a:rPr>
              <a:t>:  The VERT 1 item defines the upper horizontal angle limit of the scan. If this item does not exist in the feature attribute table, it defaults to a value of 90.</a:t>
            </a:r>
          </a:p>
          <a:p>
            <a:pPr lvl="0"/>
            <a:r>
              <a:rPr lang="en-US" sz="1200" i="1" kern="1200" dirty="0">
                <a:solidFill>
                  <a:schemeClr val="tx1"/>
                </a:solidFill>
                <a:effectLst/>
                <a:latin typeface="+mn-lt"/>
                <a:ea typeface="+mn-ea"/>
                <a:cs typeface="+mn-cs"/>
              </a:rPr>
              <a:t>VERT 2</a:t>
            </a:r>
            <a:r>
              <a:rPr lang="en-US" sz="1200" kern="1200" dirty="0">
                <a:solidFill>
                  <a:schemeClr val="tx1"/>
                </a:solidFill>
                <a:effectLst/>
                <a:latin typeface="+mn-lt"/>
                <a:ea typeface="+mn-ea"/>
                <a:cs typeface="+mn-cs"/>
              </a:rPr>
              <a:t>: The VERT 2 item defines the lower horizontal angle limit of the scan. The value for VERT 2 must be less than that of VERT 1. If this item does not exist in the feature attribute table, it defaults to a value of -90.</a:t>
            </a:r>
          </a:p>
          <a:p>
            <a:r>
              <a:rPr lang="en-US" sz="1200" kern="1200" dirty="0">
                <a:solidFill>
                  <a:schemeClr val="tx1"/>
                </a:solidFill>
                <a:effectLst/>
                <a:latin typeface="+mn-lt"/>
                <a:ea typeface="+mn-ea"/>
                <a:cs typeface="+mn-cs"/>
              </a:rPr>
              <a:t>The vertical angle defines the vertical angle limits to the scan. The angles are expressed in degrees between 90 and -90, with positive values representing angles above the horizontal plane and negative angles below. The horizontal plane (0 degrees) is defined by the z-value of the observation point plus the value of OFFSETA. Both vertical angles can be negative.</a:t>
            </a:r>
          </a:p>
          <a:p>
            <a:pPr lvl="0"/>
            <a:r>
              <a:rPr lang="en-US" sz="1200" i="1" kern="1200" dirty="0">
                <a:solidFill>
                  <a:schemeClr val="tx1"/>
                </a:solidFill>
                <a:effectLst/>
                <a:latin typeface="+mn-lt"/>
                <a:ea typeface="+mn-ea"/>
                <a:cs typeface="+mn-cs"/>
              </a:rPr>
              <a:t>RADIUS 1</a:t>
            </a:r>
            <a:r>
              <a:rPr lang="en-US" sz="1200" kern="1200" dirty="0">
                <a:solidFill>
                  <a:schemeClr val="tx1"/>
                </a:solidFill>
                <a:effectLst/>
                <a:latin typeface="+mn-lt"/>
                <a:ea typeface="+mn-ea"/>
                <a:cs typeface="+mn-cs"/>
              </a:rPr>
              <a:t>:  The RADIUS 1 item defines the start distance from which visibility is determined. Note that cells closer than the RADIUS 1 search distance are not visible in the output raster, but they can still block the visibility of cells between RADIUS 1 and RADIUS 2. The default RADIUS1 distance is 0.</a:t>
            </a:r>
          </a:p>
          <a:p>
            <a:pPr lvl="0"/>
            <a:r>
              <a:rPr lang="en-US" sz="1200" i="1" kern="1200" dirty="0">
                <a:solidFill>
                  <a:schemeClr val="tx1"/>
                </a:solidFill>
                <a:effectLst/>
                <a:latin typeface="+mn-lt"/>
                <a:ea typeface="+mn-ea"/>
                <a:cs typeface="+mn-cs"/>
              </a:rPr>
              <a:t>RADIUS 2</a:t>
            </a:r>
            <a:r>
              <a:rPr lang="en-US" sz="1200" kern="1200" dirty="0">
                <a:solidFill>
                  <a:schemeClr val="tx1"/>
                </a:solidFill>
                <a:effectLst/>
                <a:latin typeface="+mn-lt"/>
                <a:ea typeface="+mn-ea"/>
                <a:cs typeface="+mn-cs"/>
              </a:rPr>
              <a:t>: Cells beyond the RADIUS 2 search distance are excluded from the analysis. The value for RADIUS 2 should be greater than RADIUS 1. The default RADIUS 2 distance is infinity.</a:t>
            </a:r>
          </a:p>
          <a:p>
            <a:r>
              <a:rPr lang="en-US" sz="1200" kern="1200" dirty="0">
                <a:solidFill>
                  <a:schemeClr val="tx1"/>
                </a:solidFill>
                <a:effectLst/>
                <a:latin typeface="+mn-lt"/>
                <a:ea typeface="+mn-ea"/>
                <a:cs typeface="+mn-cs"/>
              </a:rPr>
              <a:t>The radius items limit the search distance when identifying areas visible from each observation point. Cells that are beyond a certain distance can be excluded from the analysis.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18</a:t>
            </a:fld>
            <a:endParaRPr lang="en-US"/>
          </a:p>
        </p:txBody>
      </p:sp>
    </p:spTree>
    <p:extLst>
      <p:ext uri="{BB962C8B-B14F-4D97-AF65-F5344CB8AC3E}">
        <p14:creationId xmlns:p14="http://schemas.microsoft.com/office/powerpoint/2010/main" val="623987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image graphically depicts how a visibility analysis is controlled. The observation point is on the mountain top to the left (at OF1 in the image). The direction of the viewshed is within the cone looking to the right. You can control how much to offset the observation point (for example, the height of the tower), the direction to look, and how high and low to look from the horizon.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It also depicts the functions and attribution features to create an understanding of the tool capacity and functionality. The Visibility Tool in the ESRI </a:t>
            </a:r>
            <a:r>
              <a:rPr lang="en-US" sz="1200" kern="1200" dirty="0" err="1">
                <a:solidFill>
                  <a:schemeClr val="tx1"/>
                </a:solidFill>
                <a:effectLst/>
                <a:latin typeface="+mn-lt"/>
                <a:ea typeface="+mn-ea"/>
                <a:cs typeface="+mn-cs"/>
              </a:rPr>
              <a:t>ArcMAP</a:t>
            </a:r>
            <a:r>
              <a:rPr lang="en-US" sz="1200" kern="1200" dirty="0">
                <a:solidFill>
                  <a:schemeClr val="tx1"/>
                </a:solidFill>
                <a:effectLst/>
                <a:latin typeface="+mn-lt"/>
                <a:ea typeface="+mn-ea"/>
                <a:cs typeface="+mn-cs"/>
              </a:rPr>
              <a:t> Toolbox “determines the raster surface locations visible to a set of “observer” features and identifies which observer points are visible from each raster surface location.” (ESRI, 1996-2018).  Using the tool function allows the user to plot a point using an x, y coordinate, once this is established the attribute table will be available for viewing.  Within the attribute table nine items in total will be enabled.  If the attribute table is incomplete a manual addition of the field that is omitted will be necessary. The nine fields of the attribute table are:</a:t>
            </a:r>
          </a:p>
          <a:p>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OFFSET A</a:t>
            </a:r>
            <a:r>
              <a:rPr lang="en-US" sz="1200" kern="1200" dirty="0">
                <a:solidFill>
                  <a:schemeClr val="tx1"/>
                </a:solidFill>
                <a:effectLst/>
                <a:latin typeface="+mn-lt"/>
                <a:ea typeface="+mn-ea"/>
                <a:cs typeface="+mn-cs"/>
              </a:rPr>
              <a:t>: The OFFSET A item indicates a vertical distance in surface units (meters) to be added to the z-value of the observation point.  If OFFSET A exists in the feature attribute table, its value is added to the SPOT elevation when present; otherwise, it is added to the interpolated surface z-value. The OFFSET A value must be positive. If the OFFSET A item does not exist, the default value is 1.</a:t>
            </a:r>
          </a:p>
          <a:p>
            <a:pPr lvl="0"/>
            <a:r>
              <a:rPr lang="en-US" sz="1200" i="1" kern="1200" dirty="0">
                <a:solidFill>
                  <a:schemeClr val="tx1"/>
                </a:solidFill>
                <a:effectLst/>
                <a:latin typeface="+mn-lt"/>
                <a:ea typeface="+mn-ea"/>
                <a:cs typeface="+mn-cs"/>
              </a:rPr>
              <a:t>OFFSET B</a:t>
            </a:r>
            <a:r>
              <a:rPr lang="en-US" sz="1200" kern="1200" dirty="0">
                <a:solidFill>
                  <a:schemeClr val="tx1"/>
                </a:solidFill>
                <a:effectLst/>
                <a:latin typeface="+mn-lt"/>
                <a:ea typeface="+mn-ea"/>
                <a:cs typeface="+mn-cs"/>
              </a:rPr>
              <a:t>:  The OFFSET B item indicates a vertical distance in surface units to be added to the z-value of each cell as it is considered for visibility.  If OFFSET B exists in the feature attribute table, its value is added to the surface z-value of each cell location when it is being analyzed for visibility. The value must be positive. If no OFFSET B item is found in the feature attribute table, it defaults to 0.</a:t>
            </a:r>
          </a:p>
          <a:p>
            <a:r>
              <a:rPr lang="en-US" sz="1200" kern="1200" dirty="0">
                <a:solidFill>
                  <a:schemeClr val="tx1"/>
                </a:solidFill>
                <a:effectLst/>
                <a:latin typeface="+mn-lt"/>
                <a:ea typeface="+mn-ea"/>
                <a:cs typeface="+mn-cs"/>
              </a:rPr>
              <a:t>The offset is the vertical distance (in meters) to be added to the z-value of a location on the surface. There are two offset items, one defining the elevation to be added to the observer location and the other defining what will be added to each cell to be considered for visibility. The derivative factors from the open source right angle calculator will be included in this portion.</a:t>
            </a:r>
          </a:p>
          <a:p>
            <a:pPr lvl="0"/>
            <a:r>
              <a:rPr lang="en-US" sz="1200" i="1" kern="1200" dirty="0">
                <a:solidFill>
                  <a:schemeClr val="tx1"/>
                </a:solidFill>
                <a:effectLst/>
                <a:latin typeface="+mn-lt"/>
                <a:ea typeface="+mn-ea"/>
                <a:cs typeface="+mn-cs"/>
              </a:rPr>
              <a:t>AZIMUTH 1</a:t>
            </a:r>
            <a:r>
              <a:rPr lang="en-US" sz="1200" kern="1200" dirty="0">
                <a:solidFill>
                  <a:schemeClr val="tx1"/>
                </a:solidFill>
                <a:effectLst/>
                <a:latin typeface="+mn-lt"/>
                <a:ea typeface="+mn-ea"/>
                <a:cs typeface="+mn-cs"/>
              </a:rPr>
              <a:t>: The AZIMUTH1 item defines the start angle of the scan range.  If this item does not exist in the feature attribute table, it defaults to a value of 0.</a:t>
            </a:r>
          </a:p>
          <a:p>
            <a:pPr lvl="0"/>
            <a:r>
              <a:rPr lang="en-US" sz="1200" i="1" kern="1200" dirty="0">
                <a:solidFill>
                  <a:schemeClr val="tx1"/>
                </a:solidFill>
                <a:effectLst/>
                <a:latin typeface="+mn-lt"/>
                <a:ea typeface="+mn-ea"/>
                <a:cs typeface="+mn-cs"/>
              </a:rPr>
              <a:t>AZIMUTH 2</a:t>
            </a:r>
            <a:r>
              <a:rPr lang="en-US" sz="1200" kern="1200" dirty="0">
                <a:solidFill>
                  <a:schemeClr val="tx1"/>
                </a:solidFill>
                <a:effectLst/>
                <a:latin typeface="+mn-lt"/>
                <a:ea typeface="+mn-ea"/>
                <a:cs typeface="+mn-cs"/>
              </a:rPr>
              <a:t>: The AZIMUTH 2 item defines the end angle of the scan range. The value for AZIMUTH 2 must be greater than that of AZIMUTH 1. If this item does not exist in the feature attribute table, it defaults to a value of 360. If both AZIMUTH 1 and AZIMUTH 2 are not defined, the defaults will give a full 360° sweep.</a:t>
            </a:r>
          </a:p>
          <a:p>
            <a:r>
              <a:rPr lang="en-US" sz="1200" kern="1200" dirty="0">
                <a:solidFill>
                  <a:schemeClr val="tx1"/>
                </a:solidFill>
                <a:effectLst/>
                <a:latin typeface="+mn-lt"/>
                <a:ea typeface="+mn-ea"/>
                <a:cs typeface="+mn-cs"/>
              </a:rPr>
              <a:t>The azimuth items define the horizontal angle limits to the scan. The sweep proceeds in a clockwise direction from the first azimuth to the second. The values for the angle are given in degrees from 0 to 360, with 0 oriented to north. In this section the default was used.</a:t>
            </a:r>
          </a:p>
          <a:p>
            <a:pPr lvl="0"/>
            <a:r>
              <a:rPr lang="en-US" sz="1200" i="1" kern="1200" dirty="0">
                <a:solidFill>
                  <a:schemeClr val="tx1"/>
                </a:solidFill>
                <a:effectLst/>
                <a:latin typeface="+mn-lt"/>
                <a:ea typeface="+mn-ea"/>
                <a:cs typeface="+mn-cs"/>
              </a:rPr>
              <a:t>VERT 1</a:t>
            </a:r>
            <a:r>
              <a:rPr lang="en-US" sz="1200" kern="1200" dirty="0">
                <a:solidFill>
                  <a:schemeClr val="tx1"/>
                </a:solidFill>
                <a:effectLst/>
                <a:latin typeface="+mn-lt"/>
                <a:ea typeface="+mn-ea"/>
                <a:cs typeface="+mn-cs"/>
              </a:rPr>
              <a:t>:  The VERT 1 item defines the upper horizontal angle limit of the scan. If this item does not exist in the feature attribute table, it defaults to a value of 90.</a:t>
            </a:r>
          </a:p>
          <a:p>
            <a:pPr lvl="0"/>
            <a:r>
              <a:rPr lang="en-US" sz="1200" i="1" kern="1200" dirty="0">
                <a:solidFill>
                  <a:schemeClr val="tx1"/>
                </a:solidFill>
                <a:effectLst/>
                <a:latin typeface="+mn-lt"/>
                <a:ea typeface="+mn-ea"/>
                <a:cs typeface="+mn-cs"/>
              </a:rPr>
              <a:t>VERT 2</a:t>
            </a:r>
            <a:r>
              <a:rPr lang="en-US" sz="1200" kern="1200" dirty="0">
                <a:solidFill>
                  <a:schemeClr val="tx1"/>
                </a:solidFill>
                <a:effectLst/>
                <a:latin typeface="+mn-lt"/>
                <a:ea typeface="+mn-ea"/>
                <a:cs typeface="+mn-cs"/>
              </a:rPr>
              <a:t>: The VERT 2 item defines the lower horizontal angle limit of the scan. The value for VERT 2 must be less than that of VERT 1. If this item does not exist in the feature attribute table, it defaults to a value of -90.</a:t>
            </a:r>
          </a:p>
          <a:p>
            <a:r>
              <a:rPr lang="en-US" sz="1200" kern="1200" dirty="0">
                <a:solidFill>
                  <a:schemeClr val="tx1"/>
                </a:solidFill>
                <a:effectLst/>
                <a:latin typeface="+mn-lt"/>
                <a:ea typeface="+mn-ea"/>
                <a:cs typeface="+mn-cs"/>
              </a:rPr>
              <a:t>The vertical angle defines the vertical angle limits to the scan. The angles are expressed in degrees between 90 and -90, with positive values representing angles above the horizontal plane and negative angles below. The horizontal plane (0 degrees) is defined by the z-value of the observation point plus the value of OFFSETA. Both vertical angles can be negative.</a:t>
            </a:r>
          </a:p>
          <a:p>
            <a:pPr lvl="0"/>
            <a:r>
              <a:rPr lang="en-US" sz="1200" i="1" kern="1200" dirty="0">
                <a:solidFill>
                  <a:schemeClr val="tx1"/>
                </a:solidFill>
                <a:effectLst/>
                <a:latin typeface="+mn-lt"/>
                <a:ea typeface="+mn-ea"/>
                <a:cs typeface="+mn-cs"/>
              </a:rPr>
              <a:t>RADIUS 1</a:t>
            </a:r>
            <a:r>
              <a:rPr lang="en-US" sz="1200" kern="1200" dirty="0">
                <a:solidFill>
                  <a:schemeClr val="tx1"/>
                </a:solidFill>
                <a:effectLst/>
                <a:latin typeface="+mn-lt"/>
                <a:ea typeface="+mn-ea"/>
                <a:cs typeface="+mn-cs"/>
              </a:rPr>
              <a:t>:  The RADIUS 1 item defines the start distance from which visibility is determined. Note that cells closer than the RADIUS 1 search distance are not visible in the output raster, but they can still block the visibility of cells between RADIUS 1 and RADIUS 2. The default RADIUS1 distance is 0.</a:t>
            </a:r>
          </a:p>
          <a:p>
            <a:pPr lvl="0"/>
            <a:r>
              <a:rPr lang="en-US" sz="1200" i="1" kern="1200" dirty="0">
                <a:solidFill>
                  <a:schemeClr val="tx1"/>
                </a:solidFill>
                <a:effectLst/>
                <a:latin typeface="+mn-lt"/>
                <a:ea typeface="+mn-ea"/>
                <a:cs typeface="+mn-cs"/>
              </a:rPr>
              <a:t>RADIUS 2</a:t>
            </a:r>
            <a:r>
              <a:rPr lang="en-US" sz="1200" kern="1200" dirty="0">
                <a:solidFill>
                  <a:schemeClr val="tx1"/>
                </a:solidFill>
                <a:effectLst/>
                <a:latin typeface="+mn-lt"/>
                <a:ea typeface="+mn-ea"/>
                <a:cs typeface="+mn-cs"/>
              </a:rPr>
              <a:t>: Cells beyond the RADIUS 2 search distance are excluded from the analysis. The value for RADIUS 2 should be greater than RADIUS 1. The default RADIUS 2 distance is infinity.</a:t>
            </a:r>
          </a:p>
          <a:p>
            <a:r>
              <a:rPr lang="en-US" sz="1200" kern="1200" dirty="0">
                <a:solidFill>
                  <a:schemeClr val="tx1"/>
                </a:solidFill>
                <a:effectLst/>
                <a:latin typeface="+mn-lt"/>
                <a:ea typeface="+mn-ea"/>
                <a:cs typeface="+mn-cs"/>
              </a:rPr>
              <a:t>The radius items limit the search distance when identifying areas visible from each observation point. Cells that are beyond a certain distance can be excluded from the analysis.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19</a:t>
            </a:fld>
            <a:endParaRPr lang="en-US"/>
          </a:p>
        </p:txBody>
      </p:sp>
    </p:spTree>
    <p:extLst>
      <p:ext uri="{BB962C8B-B14F-4D97-AF65-F5344CB8AC3E}">
        <p14:creationId xmlns:p14="http://schemas.microsoft.com/office/powerpoint/2010/main" val="281501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image graphically depicts how a visibility analysis is controlled. The observation point is on the mountain top to the left (at OF1 in the image). The direction of the viewshed is within the cone looking to the right. You can control how much to offset the observation point (for example, the height of the tower), the direction to look, and how high and low to look from the horizon.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It also depicts the functions and attribution features to create an understanding of the tool capacity and functionality. The Visibility Tool in the ESRI </a:t>
            </a:r>
            <a:r>
              <a:rPr lang="en-US" sz="1200" kern="1200" dirty="0" err="1">
                <a:solidFill>
                  <a:schemeClr val="tx1"/>
                </a:solidFill>
                <a:effectLst/>
                <a:latin typeface="+mn-lt"/>
                <a:ea typeface="+mn-ea"/>
                <a:cs typeface="+mn-cs"/>
              </a:rPr>
              <a:t>ArcMAP</a:t>
            </a:r>
            <a:r>
              <a:rPr lang="en-US" sz="1200" kern="1200" dirty="0">
                <a:solidFill>
                  <a:schemeClr val="tx1"/>
                </a:solidFill>
                <a:effectLst/>
                <a:latin typeface="+mn-lt"/>
                <a:ea typeface="+mn-ea"/>
                <a:cs typeface="+mn-cs"/>
              </a:rPr>
              <a:t> Toolbox “determines the raster surface locations visible to a set of “observer” features and identifies which observer points are visible from each raster surface location.” (ESRI, 1996-2018).  Using the tool function allows the user to plot a point using an x, y coordinate, once this is established the attribute table will be available for viewing.  Within the attribute table nine items in total will be enabled.  If the attribute table is incomplete a manual addition of the field that is omitted will be necessary. The nine fields of the attribute table are:</a:t>
            </a:r>
          </a:p>
          <a:p>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OFFSET A</a:t>
            </a:r>
            <a:r>
              <a:rPr lang="en-US" sz="1200" kern="1200" dirty="0">
                <a:solidFill>
                  <a:schemeClr val="tx1"/>
                </a:solidFill>
                <a:effectLst/>
                <a:latin typeface="+mn-lt"/>
                <a:ea typeface="+mn-ea"/>
                <a:cs typeface="+mn-cs"/>
              </a:rPr>
              <a:t>: The OFFSET A item indicates a vertical distance in surface units (meters) to be added to the z-value of the observation point.  If OFFSET A exists in the feature attribute table, its value is added to the SPOT elevation when present; otherwise, it is added to the interpolated surface z-value. The OFFSET A value must be positive. If the OFFSET A item does not exist, the default value is 1.</a:t>
            </a:r>
          </a:p>
          <a:p>
            <a:pPr lvl="0"/>
            <a:r>
              <a:rPr lang="en-US" sz="1200" i="1" kern="1200" dirty="0">
                <a:solidFill>
                  <a:schemeClr val="tx1"/>
                </a:solidFill>
                <a:effectLst/>
                <a:latin typeface="+mn-lt"/>
                <a:ea typeface="+mn-ea"/>
                <a:cs typeface="+mn-cs"/>
              </a:rPr>
              <a:t>OFFSET B</a:t>
            </a:r>
            <a:r>
              <a:rPr lang="en-US" sz="1200" kern="1200" dirty="0">
                <a:solidFill>
                  <a:schemeClr val="tx1"/>
                </a:solidFill>
                <a:effectLst/>
                <a:latin typeface="+mn-lt"/>
                <a:ea typeface="+mn-ea"/>
                <a:cs typeface="+mn-cs"/>
              </a:rPr>
              <a:t>:  The OFFSET B item indicates a vertical distance in surface units to be added to the z-value of each cell as it is considered for visibility.  If OFFSET B exists in the feature attribute table, its value is added to the surface z-value of each cell location when it is being analyzed for visibility. The value must be positive. If no OFFSET B item is found in the feature attribute table, it defaults to 0.</a:t>
            </a:r>
          </a:p>
          <a:p>
            <a:r>
              <a:rPr lang="en-US" sz="1200" kern="1200" dirty="0">
                <a:solidFill>
                  <a:schemeClr val="tx1"/>
                </a:solidFill>
                <a:effectLst/>
                <a:latin typeface="+mn-lt"/>
                <a:ea typeface="+mn-ea"/>
                <a:cs typeface="+mn-cs"/>
              </a:rPr>
              <a:t>The offset is the vertical distance (in meters) to be added to the z-value of a location on the surface. There are two offset items, one defining the elevation to be added to the observer location and the other defining what will be added to each cell to be considered for visibility. The derivative factors from the open source right angle calculator will be included in this portion.</a:t>
            </a:r>
          </a:p>
          <a:p>
            <a:pPr lvl="0"/>
            <a:r>
              <a:rPr lang="en-US" sz="1200" i="1" kern="1200" dirty="0">
                <a:solidFill>
                  <a:schemeClr val="tx1"/>
                </a:solidFill>
                <a:effectLst/>
                <a:latin typeface="+mn-lt"/>
                <a:ea typeface="+mn-ea"/>
                <a:cs typeface="+mn-cs"/>
              </a:rPr>
              <a:t>AZIMUTH 1</a:t>
            </a:r>
            <a:r>
              <a:rPr lang="en-US" sz="1200" kern="1200" dirty="0">
                <a:solidFill>
                  <a:schemeClr val="tx1"/>
                </a:solidFill>
                <a:effectLst/>
                <a:latin typeface="+mn-lt"/>
                <a:ea typeface="+mn-ea"/>
                <a:cs typeface="+mn-cs"/>
              </a:rPr>
              <a:t>: The AZIMUTH1 item defines the start angle of the scan range.  If this item does not exist in the feature attribute table, it defaults to a value of 0.</a:t>
            </a:r>
          </a:p>
          <a:p>
            <a:pPr lvl="0"/>
            <a:r>
              <a:rPr lang="en-US" sz="1200" i="1" kern="1200" dirty="0">
                <a:solidFill>
                  <a:schemeClr val="tx1"/>
                </a:solidFill>
                <a:effectLst/>
                <a:latin typeface="+mn-lt"/>
                <a:ea typeface="+mn-ea"/>
                <a:cs typeface="+mn-cs"/>
              </a:rPr>
              <a:t>AZIMUTH 2</a:t>
            </a:r>
            <a:r>
              <a:rPr lang="en-US" sz="1200" kern="1200" dirty="0">
                <a:solidFill>
                  <a:schemeClr val="tx1"/>
                </a:solidFill>
                <a:effectLst/>
                <a:latin typeface="+mn-lt"/>
                <a:ea typeface="+mn-ea"/>
                <a:cs typeface="+mn-cs"/>
              </a:rPr>
              <a:t>: The AZIMUTH 2 item defines the end angle of the scan range. The value for AZIMUTH 2 must be greater than that of AZIMUTH 1. If this item does not exist in the feature attribute table, it defaults to a value of 360. If both AZIMUTH 1 and AZIMUTH 2 are not defined, the defaults will give a full 360° sweep.</a:t>
            </a:r>
          </a:p>
          <a:p>
            <a:r>
              <a:rPr lang="en-US" sz="1200" kern="1200" dirty="0">
                <a:solidFill>
                  <a:schemeClr val="tx1"/>
                </a:solidFill>
                <a:effectLst/>
                <a:latin typeface="+mn-lt"/>
                <a:ea typeface="+mn-ea"/>
                <a:cs typeface="+mn-cs"/>
              </a:rPr>
              <a:t>The azimuth items define the horizontal angle limits to the scan. The sweep proceeds in a clockwise direction from the first azimuth to the second. The values for the angle are given in degrees from 0 to 360, with 0 oriented to north. In this section the default was used.</a:t>
            </a:r>
          </a:p>
          <a:p>
            <a:pPr lvl="0"/>
            <a:r>
              <a:rPr lang="en-US" sz="1200" i="1" kern="1200" dirty="0">
                <a:solidFill>
                  <a:schemeClr val="tx1"/>
                </a:solidFill>
                <a:effectLst/>
                <a:latin typeface="+mn-lt"/>
                <a:ea typeface="+mn-ea"/>
                <a:cs typeface="+mn-cs"/>
              </a:rPr>
              <a:t>VERT 1</a:t>
            </a:r>
            <a:r>
              <a:rPr lang="en-US" sz="1200" kern="1200" dirty="0">
                <a:solidFill>
                  <a:schemeClr val="tx1"/>
                </a:solidFill>
                <a:effectLst/>
                <a:latin typeface="+mn-lt"/>
                <a:ea typeface="+mn-ea"/>
                <a:cs typeface="+mn-cs"/>
              </a:rPr>
              <a:t>:  The VERT 1 item defines the upper horizontal angle limit of the scan. If this item does not exist in the feature attribute table, it defaults to a value of 90.</a:t>
            </a:r>
          </a:p>
          <a:p>
            <a:pPr lvl="0"/>
            <a:r>
              <a:rPr lang="en-US" sz="1200" i="1" kern="1200" dirty="0">
                <a:solidFill>
                  <a:schemeClr val="tx1"/>
                </a:solidFill>
                <a:effectLst/>
                <a:latin typeface="+mn-lt"/>
                <a:ea typeface="+mn-ea"/>
                <a:cs typeface="+mn-cs"/>
              </a:rPr>
              <a:t>VERT 2</a:t>
            </a:r>
            <a:r>
              <a:rPr lang="en-US" sz="1200" kern="1200" dirty="0">
                <a:solidFill>
                  <a:schemeClr val="tx1"/>
                </a:solidFill>
                <a:effectLst/>
                <a:latin typeface="+mn-lt"/>
                <a:ea typeface="+mn-ea"/>
                <a:cs typeface="+mn-cs"/>
              </a:rPr>
              <a:t>: The VERT 2 item defines the lower horizontal angle limit of the scan. The value for VERT 2 must be less than that of VERT 1. If this item does not exist in the feature attribute table, it defaults to a value of -90.</a:t>
            </a:r>
          </a:p>
          <a:p>
            <a:r>
              <a:rPr lang="en-US" sz="1200" kern="1200" dirty="0">
                <a:solidFill>
                  <a:schemeClr val="tx1"/>
                </a:solidFill>
                <a:effectLst/>
                <a:latin typeface="+mn-lt"/>
                <a:ea typeface="+mn-ea"/>
                <a:cs typeface="+mn-cs"/>
              </a:rPr>
              <a:t>The vertical angle defines the vertical angle limits to the scan. The angles are expressed in degrees between 90 and -90, with positive values representing angles above the horizontal plane and negative angles below. The horizontal plane (0 degrees) is defined by the z-value of the observation point plus the value of OFFSETA. Both vertical angles can be negative.</a:t>
            </a:r>
          </a:p>
          <a:p>
            <a:pPr lvl="0"/>
            <a:r>
              <a:rPr lang="en-US" sz="1200" i="1" kern="1200" dirty="0">
                <a:solidFill>
                  <a:schemeClr val="tx1"/>
                </a:solidFill>
                <a:effectLst/>
                <a:latin typeface="+mn-lt"/>
                <a:ea typeface="+mn-ea"/>
                <a:cs typeface="+mn-cs"/>
              </a:rPr>
              <a:t>RADIUS 1</a:t>
            </a:r>
            <a:r>
              <a:rPr lang="en-US" sz="1200" kern="1200" dirty="0">
                <a:solidFill>
                  <a:schemeClr val="tx1"/>
                </a:solidFill>
                <a:effectLst/>
                <a:latin typeface="+mn-lt"/>
                <a:ea typeface="+mn-ea"/>
                <a:cs typeface="+mn-cs"/>
              </a:rPr>
              <a:t>:  The RADIUS 1 item defines the start distance from which visibility is determined. Note that cells closer than the RADIUS 1 search distance are not visible in the output raster, but they can still block the visibility of cells between RADIUS 1 and RADIUS 2. The default RADIUS1 distance is 0.</a:t>
            </a:r>
          </a:p>
          <a:p>
            <a:pPr lvl="0"/>
            <a:r>
              <a:rPr lang="en-US" sz="1200" i="1" kern="1200" dirty="0">
                <a:solidFill>
                  <a:schemeClr val="tx1"/>
                </a:solidFill>
                <a:effectLst/>
                <a:latin typeface="+mn-lt"/>
                <a:ea typeface="+mn-ea"/>
                <a:cs typeface="+mn-cs"/>
              </a:rPr>
              <a:t>RADIUS 2</a:t>
            </a:r>
            <a:r>
              <a:rPr lang="en-US" sz="1200" kern="1200" dirty="0">
                <a:solidFill>
                  <a:schemeClr val="tx1"/>
                </a:solidFill>
                <a:effectLst/>
                <a:latin typeface="+mn-lt"/>
                <a:ea typeface="+mn-ea"/>
                <a:cs typeface="+mn-cs"/>
              </a:rPr>
              <a:t>: Cells beyond the RADIUS 2 search distance are excluded from the analysis. The value for RADIUS 2 should be greater than RADIUS 1. The default RADIUS 2 distance is infinity.</a:t>
            </a:r>
          </a:p>
          <a:p>
            <a:r>
              <a:rPr lang="en-US" sz="1200" kern="1200" dirty="0">
                <a:solidFill>
                  <a:schemeClr val="tx1"/>
                </a:solidFill>
                <a:effectLst/>
                <a:latin typeface="+mn-lt"/>
                <a:ea typeface="+mn-ea"/>
                <a:cs typeface="+mn-cs"/>
              </a:rPr>
              <a:t>The radius items limit the search distance when identifying areas visible from each observation point. Cells that are beyond a certain distance can be excluded from the analysis.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20</a:t>
            </a:fld>
            <a:endParaRPr lang="en-US"/>
          </a:p>
        </p:txBody>
      </p:sp>
    </p:spTree>
    <p:extLst>
      <p:ext uri="{BB962C8B-B14F-4D97-AF65-F5344CB8AC3E}">
        <p14:creationId xmlns:p14="http://schemas.microsoft.com/office/powerpoint/2010/main" val="1227973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21</a:t>
            </a:fld>
            <a:endParaRPr lang="en-US"/>
          </a:p>
        </p:txBody>
      </p:sp>
    </p:spTree>
    <p:extLst>
      <p:ext uri="{BB962C8B-B14F-4D97-AF65-F5344CB8AC3E}">
        <p14:creationId xmlns:p14="http://schemas.microsoft.com/office/powerpoint/2010/main" val="2378148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attribute table of the point feature was edited to include an additional eight fields that are identical to the observer parameters of the </a:t>
            </a:r>
            <a:r>
              <a:rPr lang="en-US" sz="1200" i="1" kern="1200" dirty="0">
                <a:solidFill>
                  <a:schemeClr val="tx1"/>
                </a:solidFill>
                <a:effectLst/>
                <a:latin typeface="+mn-lt"/>
                <a:ea typeface="+mn-ea"/>
                <a:cs typeface="+mn-cs"/>
              </a:rPr>
              <a:t>Spatial Analyst Visibility Analysis Tool</a:t>
            </a:r>
            <a:r>
              <a:rPr lang="en-US" sz="1200" kern="1200" dirty="0">
                <a:solidFill>
                  <a:schemeClr val="tx1"/>
                </a:solidFill>
                <a:effectLst/>
                <a:latin typeface="+mn-lt"/>
                <a:ea typeface="+mn-ea"/>
                <a:cs typeface="+mn-cs"/>
              </a:rPr>
              <a:t> Dialog box.  This allows for ease of use when dealing with multiple elevation parameters or multiple elevation data sets, and is the most easily edited.  </a:t>
            </a: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22</a:t>
            </a:fld>
            <a:endParaRPr lang="en-US"/>
          </a:p>
        </p:txBody>
      </p:sp>
    </p:spTree>
    <p:extLst>
      <p:ext uri="{BB962C8B-B14F-4D97-AF65-F5344CB8AC3E}">
        <p14:creationId xmlns:p14="http://schemas.microsoft.com/office/powerpoint/2010/main" val="2101694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Side a= altitude of UAV also OFFSET B</a:t>
            </a:r>
          </a:p>
          <a:p>
            <a:r>
              <a:rPr lang="en-US" dirty="0"/>
              <a:t>Side B= Range or radius</a:t>
            </a:r>
          </a:p>
          <a:p>
            <a:r>
              <a:rPr lang="en-US" dirty="0"/>
              <a:t>Angle A = VERT 2</a:t>
            </a:r>
          </a:p>
        </p:txBody>
      </p:sp>
      <p:sp>
        <p:nvSpPr>
          <p:cNvPr id="4" name="Slide Number Placeholder 3"/>
          <p:cNvSpPr>
            <a:spLocks noGrp="1"/>
          </p:cNvSpPr>
          <p:nvPr>
            <p:ph type="sldNum" sz="quarter" idx="5"/>
          </p:nvPr>
        </p:nvSpPr>
        <p:spPr/>
        <p:txBody>
          <a:bodyPr/>
          <a:lstStyle/>
          <a:p>
            <a:fld id="{0DAD08DA-14B8-4EC7-AA3B-5B4697931FC8}" type="slidenum">
              <a:rPr lang="en-US" smtClean="0"/>
              <a:t>23</a:t>
            </a:fld>
            <a:endParaRPr lang="en-US"/>
          </a:p>
        </p:txBody>
      </p:sp>
    </p:spTree>
    <p:extLst>
      <p:ext uri="{BB962C8B-B14F-4D97-AF65-F5344CB8AC3E}">
        <p14:creationId xmlns:p14="http://schemas.microsoft.com/office/powerpoint/2010/main" val="3101591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Pink is “no Visibility”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Green is visible obstruction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Caution must be used at this point in the analysis because of the completed visibility field that the Visibility Tool’s results have concluded. The Visibility Tool analysis will not predict a straight-line view regarding the obstructions.  The obstructions realistically will block communications to the control point (origin point) but will be un-obstructed according to the </a:t>
            </a:r>
            <a:r>
              <a:rPr lang="en-US" sz="1200" i="1" kern="1200" dirty="0">
                <a:solidFill>
                  <a:schemeClr val="tx1"/>
                </a:solidFill>
                <a:effectLst/>
                <a:latin typeface="+mn-lt"/>
                <a:ea typeface="+mn-ea"/>
                <a:cs typeface="+mn-cs"/>
              </a:rPr>
              <a:t>Visibility Tool </a:t>
            </a:r>
            <a:r>
              <a:rPr lang="en-US" sz="1200" kern="1200" dirty="0">
                <a:solidFill>
                  <a:schemeClr val="tx1"/>
                </a:solidFill>
                <a:effectLst/>
                <a:latin typeface="+mn-lt"/>
                <a:ea typeface="+mn-ea"/>
                <a:cs typeface="+mn-cs"/>
              </a:rPr>
              <a:t>Analysis. </a:t>
            </a: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24</a:t>
            </a:fld>
            <a:endParaRPr lang="en-US"/>
          </a:p>
        </p:txBody>
      </p:sp>
    </p:spTree>
    <p:extLst>
      <p:ext uri="{BB962C8B-B14F-4D97-AF65-F5344CB8AC3E}">
        <p14:creationId xmlns:p14="http://schemas.microsoft.com/office/powerpoint/2010/main" val="3658005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conjunction with drawing the lines to the right angles of the obstruction “face”, the lines must be limited to the point where the lines either intersect another obstruction closest to the origin point or are drawn to the extent of the range of the UAV. The extent of the lines being created quantitatively, is directly related to the precision and accuracy of the elevation data being processed.  </a:t>
            </a: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25</a:t>
            </a:fld>
            <a:endParaRPr lang="en-US"/>
          </a:p>
        </p:txBody>
      </p:sp>
    </p:spTree>
    <p:extLst>
      <p:ext uri="{BB962C8B-B14F-4D97-AF65-F5344CB8AC3E}">
        <p14:creationId xmlns:p14="http://schemas.microsoft.com/office/powerpoint/2010/main" val="4006716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avoid catastrophic events impacting current operational UAV systems, a means to avoid obstructions between ground control beacons and UAV platforms must be addressed to ensure a constant line of site for communication and control. A constant line of site between a beacon and a UAV may be interrupted by a catastrophic failure event. Catastrophic events encompass interruption of electronic communications due to physiographic features, elimination of UAV through crashes, and human error by flying beyond communication threshold (range) etc.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order to mitigate UAV mission disruption, one must eliminate likelihoods of, such as using software for deriving vertical obstructions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high-altitude mountainous topography, transmission towers, forestry, and so forth. The use of open source mathematic tools, and ESRI software provides a path to facilitate such derivative function. This capstone will explore the development parameters of an inverse azimuthal viewshed using an existing visibility analysis tool within ArcGIS to expand the capability of avoiding drone communication link failures, avoidance of vertical obstructions, and hazardous terrain that potentially may cause disruption of UAV functions. </a:t>
            </a:r>
          </a:p>
        </p:txBody>
      </p:sp>
      <p:sp>
        <p:nvSpPr>
          <p:cNvPr id="4" name="Slide Number Placeholder 3"/>
          <p:cNvSpPr>
            <a:spLocks noGrp="1"/>
          </p:cNvSpPr>
          <p:nvPr>
            <p:ph type="sldNum" sz="quarter" idx="5"/>
          </p:nvPr>
        </p:nvSpPr>
        <p:spPr/>
        <p:txBody>
          <a:bodyPr/>
          <a:lstStyle/>
          <a:p>
            <a:fld id="{0DAD08DA-14B8-4EC7-AA3B-5B4697931FC8}" type="slidenum">
              <a:rPr lang="en-US" smtClean="0"/>
              <a:t>7</a:t>
            </a:fld>
            <a:endParaRPr lang="en-US"/>
          </a:p>
        </p:txBody>
      </p:sp>
    </p:spTree>
    <p:extLst>
      <p:ext uri="{BB962C8B-B14F-4D97-AF65-F5344CB8AC3E}">
        <p14:creationId xmlns:p14="http://schemas.microsoft.com/office/powerpoint/2010/main" val="31581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Secondly, after the lines have been drawn, points must be drawn at the end points of each line.  This is completed by also using the </a:t>
            </a:r>
            <a:r>
              <a:rPr lang="en-US" sz="1200" i="1" kern="1200" dirty="0">
                <a:solidFill>
                  <a:schemeClr val="tx1"/>
                </a:solidFill>
                <a:effectLst/>
                <a:latin typeface="+mn-lt"/>
                <a:ea typeface="+mn-ea"/>
                <a:cs typeface="+mn-cs"/>
              </a:rPr>
              <a:t>Create Feature</a:t>
            </a:r>
            <a:r>
              <a:rPr lang="en-US" sz="1200" kern="1200" dirty="0">
                <a:solidFill>
                  <a:schemeClr val="tx1"/>
                </a:solidFill>
                <a:effectLst/>
                <a:latin typeface="+mn-lt"/>
                <a:ea typeface="+mn-ea"/>
                <a:cs typeface="+mn-cs"/>
              </a:rPr>
              <a:t> tool in ArcGIS.  This process will also provide a quality control.  The quality control comes in the form of deriving a more accurate right-angle line plot and/or intersection of the lines to the obstruction “face”.  Any deviance or miscalculated line can be corrected by placing a more accurate point at  the x, y coordinate of the line endpoint. </a:t>
            </a: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27</a:t>
            </a:fld>
            <a:endParaRPr lang="en-US"/>
          </a:p>
        </p:txBody>
      </p:sp>
    </p:spTree>
    <p:extLst>
      <p:ext uri="{BB962C8B-B14F-4D97-AF65-F5344CB8AC3E}">
        <p14:creationId xmlns:p14="http://schemas.microsoft.com/office/powerpoint/2010/main" val="3665171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manual </a:t>
            </a:r>
            <a:r>
              <a:rPr lang="en-US" sz="1200" i="1" kern="1200" dirty="0">
                <a:solidFill>
                  <a:schemeClr val="tx1"/>
                </a:solidFill>
                <a:effectLst/>
                <a:latin typeface="+mn-lt"/>
                <a:ea typeface="+mn-ea"/>
                <a:cs typeface="+mn-cs"/>
              </a:rPr>
              <a:t>Create Feature</a:t>
            </a:r>
            <a:r>
              <a:rPr lang="en-US" sz="1200" kern="1200" dirty="0">
                <a:solidFill>
                  <a:schemeClr val="tx1"/>
                </a:solidFill>
                <a:effectLst/>
                <a:latin typeface="+mn-lt"/>
                <a:ea typeface="+mn-ea"/>
                <a:cs typeface="+mn-cs"/>
              </a:rPr>
              <a:t> drawing function is used to derive a single polygon by connecting the points that were drawn at the intersection of the polylines and continued onto the “face” of the obstruction profile in a 360-degree radius.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final shapefile (polygon) is the “visibility corridor” in which the UAV will have direct communication with the command and control site/beacon based on a static site of origin, elevation data, static altitude and radius, and Line of Site Tool analysis in ArcGIS. (See Results and Discussion Section) Finally, the points must be connected to create a “visibility corridor”. </a:t>
            </a:r>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28</a:t>
            </a:fld>
            <a:endParaRPr lang="en-US"/>
          </a:p>
        </p:txBody>
      </p:sp>
    </p:spTree>
    <p:extLst>
      <p:ext uri="{BB962C8B-B14F-4D97-AF65-F5344CB8AC3E}">
        <p14:creationId xmlns:p14="http://schemas.microsoft.com/office/powerpoint/2010/main" val="2564514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Desert scenario for the creation of the visibility corridor was the most robust in results.  The desert terrain elevation resembles a more mountainous terrain due to the difference in elevation from 1115 meters to 2634 meters.  The </a:t>
            </a:r>
            <a:r>
              <a:rPr lang="en-US" sz="1200" i="1" kern="1200" dirty="0">
                <a:solidFill>
                  <a:schemeClr val="tx1"/>
                </a:solidFill>
                <a:effectLst/>
                <a:latin typeface="+mn-lt"/>
                <a:ea typeface="+mn-ea"/>
                <a:cs typeface="+mn-cs"/>
              </a:rPr>
              <a:t>Visibility Analysis Tool</a:t>
            </a:r>
            <a:r>
              <a:rPr lang="en-US" sz="1200" kern="1200" dirty="0">
                <a:solidFill>
                  <a:schemeClr val="tx1"/>
                </a:solidFill>
                <a:effectLst/>
                <a:latin typeface="+mn-lt"/>
                <a:ea typeface="+mn-ea"/>
                <a:cs typeface="+mn-cs"/>
              </a:rPr>
              <a:t> for this scenario demonstrated the utility in creating the “visibility corridor” to maintain communication capabilities.  Multiple areas of relief were noted in this scenario and the deriving of a “visibility corridor” for a UAV’s was manually intensive.  The EB </a:t>
            </a:r>
            <a:r>
              <a:rPr lang="en-US" sz="1200" kern="1200" dirty="0" err="1">
                <a:solidFill>
                  <a:schemeClr val="tx1"/>
                </a:solidFill>
                <a:effectLst/>
                <a:latin typeface="+mn-lt"/>
                <a:ea typeface="+mn-ea"/>
                <a:cs typeface="+mn-cs"/>
              </a:rPr>
              <a:t>Sensefly</a:t>
            </a:r>
            <a:r>
              <a:rPr lang="en-US" sz="1200" kern="1200" dirty="0">
                <a:solidFill>
                  <a:schemeClr val="tx1"/>
                </a:solidFill>
                <a:effectLst/>
                <a:latin typeface="+mn-lt"/>
                <a:ea typeface="+mn-ea"/>
                <a:cs typeface="+mn-cs"/>
              </a:rPr>
              <a:t> “visibility corridor” polygon was created by plotting 1515 points. After the creation of the polygon the visibility percentage was created by dividing the area of the “visibility corridor” (737.06 Km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by the area of the range (2434.80 Km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for a percentage of 30.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terms of the results for creating a “visibility corridor” for mountain, plains, swamp, and desert scenarios, the use of the </a:t>
            </a:r>
            <a:r>
              <a:rPr lang="en-US" sz="1200" i="1" kern="1200" dirty="0">
                <a:solidFill>
                  <a:schemeClr val="tx1"/>
                </a:solidFill>
                <a:effectLst/>
                <a:latin typeface="+mn-lt"/>
                <a:ea typeface="+mn-ea"/>
                <a:cs typeface="+mn-cs"/>
              </a:rPr>
              <a:t>ESRI Visibility Analysis Tool</a:t>
            </a:r>
            <a:r>
              <a:rPr lang="en-US" sz="1200" kern="1200" dirty="0">
                <a:solidFill>
                  <a:schemeClr val="tx1"/>
                </a:solidFill>
                <a:effectLst/>
                <a:latin typeface="+mn-lt"/>
                <a:ea typeface="+mn-ea"/>
                <a:cs typeface="+mn-cs"/>
              </a:rPr>
              <a:t> is a practical foundational tool.  The use of the tool in areas of high relief is notably effective based on the capability to control the angles of visibility analysis, the range of the visibility, and the location of the origin point.</a:t>
            </a: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29</a:t>
            </a:fld>
            <a:endParaRPr lang="en-US"/>
          </a:p>
        </p:txBody>
      </p:sp>
    </p:spTree>
    <p:extLst>
      <p:ext uri="{BB962C8B-B14F-4D97-AF65-F5344CB8AC3E}">
        <p14:creationId xmlns:p14="http://schemas.microsoft.com/office/powerpoint/2010/main" val="2483213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Desert scenario for the creation of the visibility corridor was the most robust in results.  The desert terrain elevation resembles a more mountainous terrain due to the difference in elevation from 1115 meters to 2634 meters.  The </a:t>
            </a:r>
            <a:r>
              <a:rPr lang="en-US" sz="1200" i="1" kern="1200">
                <a:solidFill>
                  <a:schemeClr val="tx1"/>
                </a:solidFill>
                <a:effectLst/>
                <a:latin typeface="+mn-lt"/>
                <a:ea typeface="+mn-ea"/>
                <a:cs typeface="+mn-cs"/>
              </a:rPr>
              <a:t>Visibility Analysis Tool</a:t>
            </a:r>
            <a:r>
              <a:rPr lang="en-US" sz="1200" kern="1200">
                <a:solidFill>
                  <a:schemeClr val="tx1"/>
                </a:solidFill>
                <a:effectLst/>
                <a:latin typeface="+mn-lt"/>
                <a:ea typeface="+mn-ea"/>
                <a:cs typeface="+mn-cs"/>
              </a:rPr>
              <a:t> for this scenario demonstrated the utility in creating the “visibility corridor” to maintain communication capabilities.  Multiple areas of relief were noted in this scenario and the deriving of a “visibility corridor” for a UAV’s was manually intensive.  The EB Sensefly “visibility corridor” polygon was created by plotting 1515 points. After the creation of the polygon the visibility percentage was created by dividing the area of the “visibility corridor” (737.06 Km</a:t>
            </a:r>
            <a:r>
              <a:rPr lang="en-US" sz="1200"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by the area of the range (2434.80 Km</a:t>
            </a:r>
            <a:r>
              <a:rPr lang="en-US" sz="1200"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for a percentage of 30.</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 terms of the results for creating a “visibility corridor” for mountain, plains, swamp, and desert scenarios, the use of the </a:t>
            </a:r>
            <a:r>
              <a:rPr lang="en-US" sz="1200" i="1" kern="1200">
                <a:solidFill>
                  <a:schemeClr val="tx1"/>
                </a:solidFill>
                <a:effectLst/>
                <a:latin typeface="+mn-lt"/>
                <a:ea typeface="+mn-ea"/>
                <a:cs typeface="+mn-cs"/>
              </a:rPr>
              <a:t>ESRI Visibility Analysis Tool</a:t>
            </a:r>
            <a:r>
              <a:rPr lang="en-US" sz="1200" kern="1200">
                <a:solidFill>
                  <a:schemeClr val="tx1"/>
                </a:solidFill>
                <a:effectLst/>
                <a:latin typeface="+mn-lt"/>
                <a:ea typeface="+mn-ea"/>
                <a:cs typeface="+mn-cs"/>
              </a:rPr>
              <a:t> is a practical foundational tool.  The use of the tool in areas of high relief is notably effective based on the capability to control the angles of visibility analysis, the range of the visibility, and the location of the origin point.</a:t>
            </a: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30</a:t>
            </a:fld>
            <a:endParaRPr lang="en-US"/>
          </a:p>
        </p:txBody>
      </p:sp>
    </p:spTree>
    <p:extLst>
      <p:ext uri="{BB962C8B-B14F-4D97-AF65-F5344CB8AC3E}">
        <p14:creationId xmlns:p14="http://schemas.microsoft.com/office/powerpoint/2010/main" val="4172267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next steps forward in the development of the “visibility corridor” application using the </a:t>
            </a:r>
            <a:r>
              <a:rPr lang="en-US" sz="1200" i="1" kern="1200" dirty="0">
                <a:solidFill>
                  <a:schemeClr val="tx1"/>
                </a:solidFill>
                <a:effectLst/>
                <a:latin typeface="+mn-lt"/>
                <a:ea typeface="+mn-ea"/>
                <a:cs typeface="+mn-cs"/>
              </a:rPr>
              <a:t>Spatial Analyst Visibility Analysis Tool</a:t>
            </a:r>
            <a:r>
              <a:rPr lang="en-US" sz="1200" kern="1200" dirty="0">
                <a:solidFill>
                  <a:schemeClr val="tx1"/>
                </a:solidFill>
                <a:effectLst/>
                <a:latin typeface="+mn-lt"/>
                <a:ea typeface="+mn-ea"/>
                <a:cs typeface="+mn-cs"/>
              </a:rPr>
              <a:t> is to eliminate the inefficient drawing time of intersecting lines to the elevation face, manual placement of points at the endpoints of each line, and the drawing of the polygon itself through a model or Python script.  In addition, the use of a grid or graticule could be useful in the creation of flight plans within the “visibility corridor” utilizing x, y, and z coordinates to avoid communication disruptions.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the level of elevation data will create more accurate results.  Commercially available LiDAR will increase the accuracy and precision of the “visibility corridor” within the parameters mentioned in this project.  With more processing power and storage capacity, tiles of LiDAR elevation data could be ingested for a more precise final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31</a:t>
            </a:fld>
            <a:endParaRPr lang="en-US"/>
          </a:p>
        </p:txBody>
      </p:sp>
    </p:spTree>
    <p:extLst>
      <p:ext uri="{BB962C8B-B14F-4D97-AF65-F5344CB8AC3E}">
        <p14:creationId xmlns:p14="http://schemas.microsoft.com/office/powerpoint/2010/main" val="1481909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Pre-production estimated accuracies for this global product were 20 meters at 95 % confidence for vertical data and 30 meters at 95 % confidence for horizontal data. Initial studies to validate and characterize the ASTER GDEM confirm that pre-production accuracy estimates are generally achieved for most of the global land surface, although results vary, and true accuracies do not meet pre-production estimates for some areas. In addition, Version 1 of the ASTER GDEM does contain certain residual anomalies and artifacts that affect the accuracy of the product and may be impediments to effective utilization for certain applications. Consequently, METI and NASA acknowledge that Version 1 of the ASTER GDEM should be viewed as “experimental” or “research grade.” (GIDAT, 2019)</a:t>
            </a: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9</a:t>
            </a:fld>
            <a:endParaRPr lang="en-US"/>
          </a:p>
        </p:txBody>
      </p:sp>
    </p:spTree>
    <p:extLst>
      <p:ext uri="{BB962C8B-B14F-4D97-AF65-F5344CB8AC3E}">
        <p14:creationId xmlns:p14="http://schemas.microsoft.com/office/powerpoint/2010/main" val="408811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determine the elevation of the origin point in each scenario, a point elevation profile was created. By creating additional points in the attribute table and placing them as a layer over the elevation data then utilizing the </a:t>
            </a:r>
            <a:r>
              <a:rPr lang="en-US" sz="1200" i="1" kern="1200" dirty="0">
                <a:solidFill>
                  <a:schemeClr val="tx1"/>
                </a:solidFill>
                <a:effectLst/>
                <a:latin typeface="+mn-lt"/>
                <a:ea typeface="+mn-ea"/>
                <a:cs typeface="+mn-cs"/>
              </a:rPr>
              <a:t>Interpolate Line</a:t>
            </a:r>
            <a:r>
              <a:rPr lang="en-US" sz="1200" kern="1200" dirty="0">
                <a:solidFill>
                  <a:schemeClr val="tx1"/>
                </a:solidFill>
                <a:effectLst/>
                <a:latin typeface="+mn-lt"/>
                <a:ea typeface="+mn-ea"/>
                <a:cs typeface="+mn-cs"/>
              </a:rPr>
              <a:t> function in 3D analyst an elevation profile or </a:t>
            </a:r>
            <a:r>
              <a:rPr lang="en-US" sz="1200" i="1" kern="1200" dirty="0">
                <a:solidFill>
                  <a:schemeClr val="tx1"/>
                </a:solidFill>
                <a:effectLst/>
                <a:latin typeface="+mn-lt"/>
                <a:ea typeface="+mn-ea"/>
                <a:cs typeface="+mn-cs"/>
              </a:rPr>
              <a:t>Point Profile Graph</a:t>
            </a:r>
            <a:r>
              <a:rPr lang="en-US" sz="1200" kern="1200" dirty="0">
                <a:solidFill>
                  <a:schemeClr val="tx1"/>
                </a:solidFill>
                <a:effectLst/>
                <a:latin typeface="+mn-lt"/>
                <a:ea typeface="+mn-ea"/>
                <a:cs typeface="+mn-cs"/>
              </a:rPr>
              <a:t> was derived in meters for OFFSET A (point of origin) in each scenario. Profiles show the change in elevation of a surface along a line. They can help you assess the difficulty of a trail or evaluate the feasibility of placing a rail line along a given route. The Profile Graph tools on the 3D Analyst interactive toolbar are used to derive a graphic representation of one or many profiles. Profiles can be generated from any 3D line feature(s) drawn over a surface. You can create profiles on either a raster, triangulated irregular network (TIN), or terrain dataset surface. Profile graphs can also be derived by drawing a 3D line over a set of points or multi-points. (ESRI 1996-2018) </a:t>
            </a: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10</a:t>
            </a:fld>
            <a:endParaRPr lang="en-US"/>
          </a:p>
        </p:txBody>
      </p:sp>
    </p:spTree>
    <p:extLst>
      <p:ext uri="{BB962C8B-B14F-4D97-AF65-F5344CB8AC3E}">
        <p14:creationId xmlns:p14="http://schemas.microsoft.com/office/powerpoint/2010/main" val="390416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11</a:t>
            </a:fld>
            <a:endParaRPr lang="en-US"/>
          </a:p>
        </p:txBody>
      </p:sp>
    </p:spTree>
    <p:extLst>
      <p:ext uri="{BB962C8B-B14F-4D97-AF65-F5344CB8AC3E}">
        <p14:creationId xmlns:p14="http://schemas.microsoft.com/office/powerpoint/2010/main" val="2700977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image graphically depicts how a visibility analysis is controlled. The observation point is on the mountain top to the left (at OF1 in the image). The direction of the viewshed is within the cone looking to the right. You can control how much to offset the observation point (for example, the height of the tower), the direction to look, and how high and low to look from the horizon.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It also depicts the functions and attribution features to create an understanding of the tool capacity and functionality. The Visibility Tool in the ESRI </a:t>
            </a:r>
            <a:r>
              <a:rPr lang="en-US" sz="1200" kern="1200" dirty="0" err="1">
                <a:solidFill>
                  <a:schemeClr val="tx1"/>
                </a:solidFill>
                <a:effectLst/>
                <a:latin typeface="+mn-lt"/>
                <a:ea typeface="+mn-ea"/>
                <a:cs typeface="+mn-cs"/>
              </a:rPr>
              <a:t>ArcMAP</a:t>
            </a:r>
            <a:r>
              <a:rPr lang="en-US" sz="1200" kern="1200" dirty="0">
                <a:solidFill>
                  <a:schemeClr val="tx1"/>
                </a:solidFill>
                <a:effectLst/>
                <a:latin typeface="+mn-lt"/>
                <a:ea typeface="+mn-ea"/>
                <a:cs typeface="+mn-cs"/>
              </a:rPr>
              <a:t> Toolbox “determines the raster surface locations visible to a set of “observer” features and identifies which observer points are visible from each raster surface location.” (ESRI, 1996-2018).  Using the tool function allows the user to plot a point using an x, y coordinate, once this is established the attribute table will be available for viewing.  Within the attribute table nine items in total will be enabled.  If the attribute table is incomplete a manual addition of the field that is omitted will be necessary. The nine fields of the attribute table are:</a:t>
            </a:r>
          </a:p>
          <a:p>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OFFSET A</a:t>
            </a:r>
            <a:r>
              <a:rPr lang="en-US" sz="1200" kern="1200" dirty="0">
                <a:solidFill>
                  <a:schemeClr val="tx1"/>
                </a:solidFill>
                <a:effectLst/>
                <a:latin typeface="+mn-lt"/>
                <a:ea typeface="+mn-ea"/>
                <a:cs typeface="+mn-cs"/>
              </a:rPr>
              <a:t>: The OFFSET A item indicates a vertical distance in surface units (meters) to be added to the z-value of the observation point.  If OFFSET A exists in the feature attribute table, its value is added to the SPOT elevation when present; otherwise, it is added to the interpolated surface z-value. The OFFSET A value must be positive. If the OFFSET A item does not exist, the default value is 1.</a:t>
            </a:r>
          </a:p>
          <a:p>
            <a:pPr lvl="0"/>
            <a:r>
              <a:rPr lang="en-US" sz="1200" i="1" kern="1200" dirty="0">
                <a:solidFill>
                  <a:schemeClr val="tx1"/>
                </a:solidFill>
                <a:effectLst/>
                <a:latin typeface="+mn-lt"/>
                <a:ea typeface="+mn-ea"/>
                <a:cs typeface="+mn-cs"/>
              </a:rPr>
              <a:t>OFFSET B</a:t>
            </a:r>
            <a:r>
              <a:rPr lang="en-US" sz="1200" kern="1200" dirty="0">
                <a:solidFill>
                  <a:schemeClr val="tx1"/>
                </a:solidFill>
                <a:effectLst/>
                <a:latin typeface="+mn-lt"/>
                <a:ea typeface="+mn-ea"/>
                <a:cs typeface="+mn-cs"/>
              </a:rPr>
              <a:t>:  The OFFSET B item indicates a vertical distance in surface units to be added to the z-value of each cell as it is considered for visibility.  If OFFSET B exists in the feature attribute table, its value is added to the surface z-value of each cell location when it is being analyzed for visibility. The value must be positive. If no OFFSET B item is found in the feature attribute table, it defaults to 0.</a:t>
            </a:r>
          </a:p>
          <a:p>
            <a:r>
              <a:rPr lang="en-US" sz="1200" kern="1200" dirty="0">
                <a:solidFill>
                  <a:schemeClr val="tx1"/>
                </a:solidFill>
                <a:effectLst/>
                <a:latin typeface="+mn-lt"/>
                <a:ea typeface="+mn-ea"/>
                <a:cs typeface="+mn-cs"/>
              </a:rPr>
              <a:t>The offset is the vertical distance (in meters) to be added to the z-value of a location on the surface. There are two offset items, one defining the elevation to be added to the observer location and the other defining what will be added to each cell to be considered for visibility. The derivative factors from the open source right angle calculator will be included in this portion.</a:t>
            </a:r>
          </a:p>
          <a:p>
            <a:pPr lvl="0"/>
            <a:r>
              <a:rPr lang="en-US" sz="1200" i="1" kern="1200" dirty="0">
                <a:solidFill>
                  <a:schemeClr val="tx1"/>
                </a:solidFill>
                <a:effectLst/>
                <a:latin typeface="+mn-lt"/>
                <a:ea typeface="+mn-ea"/>
                <a:cs typeface="+mn-cs"/>
              </a:rPr>
              <a:t>AZIMUTH 1</a:t>
            </a:r>
            <a:r>
              <a:rPr lang="en-US" sz="1200" kern="1200" dirty="0">
                <a:solidFill>
                  <a:schemeClr val="tx1"/>
                </a:solidFill>
                <a:effectLst/>
                <a:latin typeface="+mn-lt"/>
                <a:ea typeface="+mn-ea"/>
                <a:cs typeface="+mn-cs"/>
              </a:rPr>
              <a:t>: The AZIMUTH1 item defines the start angle of the scan range.  If this item does not exist in the feature attribute table, it defaults to a value of 0.</a:t>
            </a:r>
          </a:p>
          <a:p>
            <a:pPr lvl="0"/>
            <a:r>
              <a:rPr lang="en-US" sz="1200" i="1" kern="1200" dirty="0">
                <a:solidFill>
                  <a:schemeClr val="tx1"/>
                </a:solidFill>
                <a:effectLst/>
                <a:latin typeface="+mn-lt"/>
                <a:ea typeface="+mn-ea"/>
                <a:cs typeface="+mn-cs"/>
              </a:rPr>
              <a:t>AZIMUTH 2</a:t>
            </a:r>
            <a:r>
              <a:rPr lang="en-US" sz="1200" kern="1200" dirty="0">
                <a:solidFill>
                  <a:schemeClr val="tx1"/>
                </a:solidFill>
                <a:effectLst/>
                <a:latin typeface="+mn-lt"/>
                <a:ea typeface="+mn-ea"/>
                <a:cs typeface="+mn-cs"/>
              </a:rPr>
              <a:t>: The AZIMUTH 2 item defines the end angle of the scan range. The value for AZIMUTH 2 must be greater than that of AZIMUTH 1. If this item does not exist in the feature attribute table, it defaults to a value of 360. If both AZIMUTH 1 and AZIMUTH 2 are not defined, the defaults will give a full 360° sweep.</a:t>
            </a:r>
          </a:p>
          <a:p>
            <a:r>
              <a:rPr lang="en-US" sz="1200" kern="1200" dirty="0">
                <a:solidFill>
                  <a:schemeClr val="tx1"/>
                </a:solidFill>
                <a:effectLst/>
                <a:latin typeface="+mn-lt"/>
                <a:ea typeface="+mn-ea"/>
                <a:cs typeface="+mn-cs"/>
              </a:rPr>
              <a:t>The azimuth items define the horizontal angle limits to the scan. The sweep proceeds in a clockwise direction from the first azimuth to the second. The values for the angle are given in degrees from 0 to 360, with 0 oriented to north. In this section the default was used.</a:t>
            </a:r>
          </a:p>
          <a:p>
            <a:pPr lvl="0"/>
            <a:r>
              <a:rPr lang="en-US" sz="1200" i="1" kern="1200" dirty="0">
                <a:solidFill>
                  <a:schemeClr val="tx1"/>
                </a:solidFill>
                <a:effectLst/>
                <a:latin typeface="+mn-lt"/>
                <a:ea typeface="+mn-ea"/>
                <a:cs typeface="+mn-cs"/>
              </a:rPr>
              <a:t>VERT 1</a:t>
            </a:r>
            <a:r>
              <a:rPr lang="en-US" sz="1200" kern="1200" dirty="0">
                <a:solidFill>
                  <a:schemeClr val="tx1"/>
                </a:solidFill>
                <a:effectLst/>
                <a:latin typeface="+mn-lt"/>
                <a:ea typeface="+mn-ea"/>
                <a:cs typeface="+mn-cs"/>
              </a:rPr>
              <a:t>:  The VERT 1 item defines the upper horizontal angle limit of the scan. If this item does not exist in the feature attribute table, it defaults to a value of 90.</a:t>
            </a:r>
          </a:p>
          <a:p>
            <a:pPr lvl="0"/>
            <a:r>
              <a:rPr lang="en-US" sz="1200" i="1" kern="1200" dirty="0">
                <a:solidFill>
                  <a:schemeClr val="tx1"/>
                </a:solidFill>
                <a:effectLst/>
                <a:latin typeface="+mn-lt"/>
                <a:ea typeface="+mn-ea"/>
                <a:cs typeface="+mn-cs"/>
              </a:rPr>
              <a:t>VERT 2</a:t>
            </a:r>
            <a:r>
              <a:rPr lang="en-US" sz="1200" kern="1200" dirty="0">
                <a:solidFill>
                  <a:schemeClr val="tx1"/>
                </a:solidFill>
                <a:effectLst/>
                <a:latin typeface="+mn-lt"/>
                <a:ea typeface="+mn-ea"/>
                <a:cs typeface="+mn-cs"/>
              </a:rPr>
              <a:t>: The VERT 2 item defines the lower horizontal angle limit of the scan. The value for VERT 2 must be less than that of VERT 1. If this item does not exist in the feature attribute table, it defaults to a value of -90.</a:t>
            </a:r>
          </a:p>
          <a:p>
            <a:r>
              <a:rPr lang="en-US" sz="1200" kern="1200" dirty="0">
                <a:solidFill>
                  <a:schemeClr val="tx1"/>
                </a:solidFill>
                <a:effectLst/>
                <a:latin typeface="+mn-lt"/>
                <a:ea typeface="+mn-ea"/>
                <a:cs typeface="+mn-cs"/>
              </a:rPr>
              <a:t>The vertical angle defines the vertical angle limits to the scan. The angles are expressed in degrees between 90 and -90, with positive values representing angles above the horizontal plane and negative angles below. The horizontal plane (0 degrees) is defined by the z-value of the observation point plus the value of OFFSETA. Both vertical angles can be negative.</a:t>
            </a:r>
          </a:p>
          <a:p>
            <a:pPr lvl="0"/>
            <a:r>
              <a:rPr lang="en-US" sz="1200" i="1" kern="1200" dirty="0">
                <a:solidFill>
                  <a:schemeClr val="tx1"/>
                </a:solidFill>
                <a:effectLst/>
                <a:latin typeface="+mn-lt"/>
                <a:ea typeface="+mn-ea"/>
                <a:cs typeface="+mn-cs"/>
              </a:rPr>
              <a:t>RADIUS 1</a:t>
            </a:r>
            <a:r>
              <a:rPr lang="en-US" sz="1200" kern="1200" dirty="0">
                <a:solidFill>
                  <a:schemeClr val="tx1"/>
                </a:solidFill>
                <a:effectLst/>
                <a:latin typeface="+mn-lt"/>
                <a:ea typeface="+mn-ea"/>
                <a:cs typeface="+mn-cs"/>
              </a:rPr>
              <a:t>:  The RADIUS 1 item defines the start distance from which visibility is determined. Note that cells closer than the RADIUS 1 search distance are not visible in the output raster, but they can still block the visibility of cells between RADIUS 1 and RADIUS 2. The default RADIUS1 distance is 0.</a:t>
            </a:r>
          </a:p>
          <a:p>
            <a:pPr lvl="0"/>
            <a:r>
              <a:rPr lang="en-US" sz="1200" i="1" kern="1200" dirty="0">
                <a:solidFill>
                  <a:schemeClr val="tx1"/>
                </a:solidFill>
                <a:effectLst/>
                <a:latin typeface="+mn-lt"/>
                <a:ea typeface="+mn-ea"/>
                <a:cs typeface="+mn-cs"/>
              </a:rPr>
              <a:t>RADIUS 2</a:t>
            </a:r>
            <a:r>
              <a:rPr lang="en-US" sz="1200" kern="1200" dirty="0">
                <a:solidFill>
                  <a:schemeClr val="tx1"/>
                </a:solidFill>
                <a:effectLst/>
                <a:latin typeface="+mn-lt"/>
                <a:ea typeface="+mn-ea"/>
                <a:cs typeface="+mn-cs"/>
              </a:rPr>
              <a:t>: Cells beyond the RADIUS 2 search distance are excluded from the analysis. The value for RADIUS 2 should be greater than RADIUS 1. The default RADIUS 2 distance is infinity.</a:t>
            </a:r>
          </a:p>
          <a:p>
            <a:r>
              <a:rPr lang="en-US" sz="1200" kern="1200" dirty="0">
                <a:solidFill>
                  <a:schemeClr val="tx1"/>
                </a:solidFill>
                <a:effectLst/>
                <a:latin typeface="+mn-lt"/>
                <a:ea typeface="+mn-ea"/>
                <a:cs typeface="+mn-cs"/>
              </a:rPr>
              <a:t>The radius items limit the search distance when identifying areas visible from each observation point. Cells that are beyond a certain distance can be excluded from the analysis.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12</a:t>
            </a:fld>
            <a:endParaRPr lang="en-US"/>
          </a:p>
        </p:txBody>
      </p:sp>
    </p:spTree>
    <p:extLst>
      <p:ext uri="{BB962C8B-B14F-4D97-AF65-F5344CB8AC3E}">
        <p14:creationId xmlns:p14="http://schemas.microsoft.com/office/powerpoint/2010/main" val="3757487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image graphically depicts how a visibility analysis is controlled. The observation point is on the mountain top to the left (at OF1 in the image). The direction of the viewshed is within the cone looking to the right. You can control how much to offset the observation point (for example, the height of the tower), the direction to look, and how high and low to look from the horizon.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It also depicts the functions and attribution features to create an understanding of the tool capacity and functionality. The Visibility Tool in the ESRI </a:t>
            </a:r>
            <a:r>
              <a:rPr lang="en-US" sz="1200" kern="1200" dirty="0" err="1">
                <a:solidFill>
                  <a:schemeClr val="tx1"/>
                </a:solidFill>
                <a:effectLst/>
                <a:latin typeface="+mn-lt"/>
                <a:ea typeface="+mn-ea"/>
                <a:cs typeface="+mn-cs"/>
              </a:rPr>
              <a:t>ArcMAP</a:t>
            </a:r>
            <a:r>
              <a:rPr lang="en-US" sz="1200" kern="1200" dirty="0">
                <a:solidFill>
                  <a:schemeClr val="tx1"/>
                </a:solidFill>
                <a:effectLst/>
                <a:latin typeface="+mn-lt"/>
                <a:ea typeface="+mn-ea"/>
                <a:cs typeface="+mn-cs"/>
              </a:rPr>
              <a:t> Toolbox “determines the raster surface locations visible to a set of “observer” features and identifies which observer points are visible from each raster surface location.” (ESRI, 1996-2018).  Using the tool function allows the user to plot a point using an x, y coordinate, once this is established the attribute table will be available for viewing.  Within the attribute table nine items in total will be enabled.  If the attribute table is incomplete a manual addition of the field that is omitted will be necessary. The nine fields of the attribute table are:</a:t>
            </a:r>
          </a:p>
          <a:p>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OFFSET A</a:t>
            </a:r>
            <a:r>
              <a:rPr lang="en-US" sz="1200" kern="1200" dirty="0">
                <a:solidFill>
                  <a:schemeClr val="tx1"/>
                </a:solidFill>
                <a:effectLst/>
                <a:latin typeface="+mn-lt"/>
                <a:ea typeface="+mn-ea"/>
                <a:cs typeface="+mn-cs"/>
              </a:rPr>
              <a:t>: The OFFSET A item indicates a vertical distance in surface units (meters) to be added to the z-value of the observation point.  If OFFSET A exists in the feature attribute table, its value is added to the SPOT elevation when present; otherwise, it is added to the interpolated surface z-value. The OFFSET A value must be positive. If the OFFSET A item does not exist, the default value is 1.</a:t>
            </a:r>
          </a:p>
          <a:p>
            <a:pPr lvl="0"/>
            <a:r>
              <a:rPr lang="en-US" sz="1200" i="1" kern="1200" dirty="0">
                <a:solidFill>
                  <a:schemeClr val="tx1"/>
                </a:solidFill>
                <a:effectLst/>
                <a:latin typeface="+mn-lt"/>
                <a:ea typeface="+mn-ea"/>
                <a:cs typeface="+mn-cs"/>
              </a:rPr>
              <a:t>OFFSET B</a:t>
            </a:r>
            <a:r>
              <a:rPr lang="en-US" sz="1200" kern="1200" dirty="0">
                <a:solidFill>
                  <a:schemeClr val="tx1"/>
                </a:solidFill>
                <a:effectLst/>
                <a:latin typeface="+mn-lt"/>
                <a:ea typeface="+mn-ea"/>
                <a:cs typeface="+mn-cs"/>
              </a:rPr>
              <a:t>:  The OFFSET B item indicates a vertical distance in surface units to be added to the z-value of each cell as it is considered for visibility.  If OFFSET B exists in the feature attribute table, its value is added to the surface z-value of each cell location when it is being analyzed for visibility. The value must be positive. If no OFFSET B item is found in the feature attribute table, it defaults to 0.</a:t>
            </a:r>
          </a:p>
          <a:p>
            <a:r>
              <a:rPr lang="en-US" sz="1200" kern="1200" dirty="0">
                <a:solidFill>
                  <a:schemeClr val="tx1"/>
                </a:solidFill>
                <a:effectLst/>
                <a:latin typeface="+mn-lt"/>
                <a:ea typeface="+mn-ea"/>
                <a:cs typeface="+mn-cs"/>
              </a:rPr>
              <a:t>The offset is the vertical distance (in meters) to be added to the z-value of a location on the surface. There are two offset items, one defining the elevation to be added to the observer location and the other defining what will be added to each cell to be considered for visibility. The derivative factors from the open source right angle calculator will be included in this portion.</a:t>
            </a:r>
          </a:p>
          <a:p>
            <a:pPr lvl="0"/>
            <a:r>
              <a:rPr lang="en-US" sz="1200" i="1" kern="1200" dirty="0">
                <a:solidFill>
                  <a:schemeClr val="tx1"/>
                </a:solidFill>
                <a:effectLst/>
                <a:latin typeface="+mn-lt"/>
                <a:ea typeface="+mn-ea"/>
                <a:cs typeface="+mn-cs"/>
              </a:rPr>
              <a:t>AZIMUTH 1</a:t>
            </a:r>
            <a:r>
              <a:rPr lang="en-US" sz="1200" kern="1200" dirty="0">
                <a:solidFill>
                  <a:schemeClr val="tx1"/>
                </a:solidFill>
                <a:effectLst/>
                <a:latin typeface="+mn-lt"/>
                <a:ea typeface="+mn-ea"/>
                <a:cs typeface="+mn-cs"/>
              </a:rPr>
              <a:t>: The AZIMUTH1 item defines the start angle of the scan range.  If this item does not exist in the feature attribute table, it defaults to a value of 0.</a:t>
            </a:r>
          </a:p>
          <a:p>
            <a:pPr lvl="0"/>
            <a:r>
              <a:rPr lang="en-US" sz="1200" i="1" kern="1200" dirty="0">
                <a:solidFill>
                  <a:schemeClr val="tx1"/>
                </a:solidFill>
                <a:effectLst/>
                <a:latin typeface="+mn-lt"/>
                <a:ea typeface="+mn-ea"/>
                <a:cs typeface="+mn-cs"/>
              </a:rPr>
              <a:t>AZIMUTH 2</a:t>
            </a:r>
            <a:r>
              <a:rPr lang="en-US" sz="1200" kern="1200" dirty="0">
                <a:solidFill>
                  <a:schemeClr val="tx1"/>
                </a:solidFill>
                <a:effectLst/>
                <a:latin typeface="+mn-lt"/>
                <a:ea typeface="+mn-ea"/>
                <a:cs typeface="+mn-cs"/>
              </a:rPr>
              <a:t>: The AZIMUTH 2 item defines the end angle of the scan range. The value for AZIMUTH 2 must be greater than that of AZIMUTH 1. If this item does not exist in the feature attribute table, it defaults to a value of 360. If both AZIMUTH 1 and AZIMUTH 2 are not defined, the defaults will give a full 360° sweep.</a:t>
            </a:r>
          </a:p>
          <a:p>
            <a:r>
              <a:rPr lang="en-US" sz="1200" kern="1200" dirty="0">
                <a:solidFill>
                  <a:schemeClr val="tx1"/>
                </a:solidFill>
                <a:effectLst/>
                <a:latin typeface="+mn-lt"/>
                <a:ea typeface="+mn-ea"/>
                <a:cs typeface="+mn-cs"/>
              </a:rPr>
              <a:t>The azimuth items define the horizontal angle limits to the scan. The sweep proceeds in a clockwise direction from the first azimuth to the second. The values for the angle are given in degrees from 0 to 360, with 0 oriented to north. In this section the default was used.</a:t>
            </a:r>
          </a:p>
          <a:p>
            <a:pPr lvl="0"/>
            <a:r>
              <a:rPr lang="en-US" sz="1200" i="1" kern="1200" dirty="0">
                <a:solidFill>
                  <a:schemeClr val="tx1"/>
                </a:solidFill>
                <a:effectLst/>
                <a:latin typeface="+mn-lt"/>
                <a:ea typeface="+mn-ea"/>
                <a:cs typeface="+mn-cs"/>
              </a:rPr>
              <a:t>VERT 1</a:t>
            </a:r>
            <a:r>
              <a:rPr lang="en-US" sz="1200" kern="1200" dirty="0">
                <a:solidFill>
                  <a:schemeClr val="tx1"/>
                </a:solidFill>
                <a:effectLst/>
                <a:latin typeface="+mn-lt"/>
                <a:ea typeface="+mn-ea"/>
                <a:cs typeface="+mn-cs"/>
              </a:rPr>
              <a:t>:  The VERT 1 item defines the upper horizontal angle limit of the scan. If this item does not exist in the feature attribute table, it defaults to a value of 90.</a:t>
            </a:r>
          </a:p>
          <a:p>
            <a:pPr lvl="0"/>
            <a:r>
              <a:rPr lang="en-US" sz="1200" i="1" kern="1200" dirty="0">
                <a:solidFill>
                  <a:schemeClr val="tx1"/>
                </a:solidFill>
                <a:effectLst/>
                <a:latin typeface="+mn-lt"/>
                <a:ea typeface="+mn-ea"/>
                <a:cs typeface="+mn-cs"/>
              </a:rPr>
              <a:t>VERT 2</a:t>
            </a:r>
            <a:r>
              <a:rPr lang="en-US" sz="1200" kern="1200" dirty="0">
                <a:solidFill>
                  <a:schemeClr val="tx1"/>
                </a:solidFill>
                <a:effectLst/>
                <a:latin typeface="+mn-lt"/>
                <a:ea typeface="+mn-ea"/>
                <a:cs typeface="+mn-cs"/>
              </a:rPr>
              <a:t>: The VERT 2 item defines the lower horizontal angle limit of the scan. The value for VERT 2 must be less than that of VERT 1. If this item does not exist in the feature attribute table, it defaults to a value of -90.</a:t>
            </a:r>
          </a:p>
          <a:p>
            <a:r>
              <a:rPr lang="en-US" sz="1200" kern="1200" dirty="0">
                <a:solidFill>
                  <a:schemeClr val="tx1"/>
                </a:solidFill>
                <a:effectLst/>
                <a:latin typeface="+mn-lt"/>
                <a:ea typeface="+mn-ea"/>
                <a:cs typeface="+mn-cs"/>
              </a:rPr>
              <a:t>The vertical angle defines the vertical angle limits to the scan. The angles are expressed in degrees between 90 and -90, with positive values representing angles above the horizontal plane and negative angles below. The horizontal plane (0 degrees) is defined by the z-value of the observation point plus the value of OFFSETA. Both vertical angles can be negative.</a:t>
            </a:r>
          </a:p>
          <a:p>
            <a:pPr lvl="0"/>
            <a:r>
              <a:rPr lang="en-US" sz="1200" i="1" kern="1200" dirty="0">
                <a:solidFill>
                  <a:schemeClr val="tx1"/>
                </a:solidFill>
                <a:effectLst/>
                <a:latin typeface="+mn-lt"/>
                <a:ea typeface="+mn-ea"/>
                <a:cs typeface="+mn-cs"/>
              </a:rPr>
              <a:t>RADIUS 1</a:t>
            </a:r>
            <a:r>
              <a:rPr lang="en-US" sz="1200" kern="1200" dirty="0">
                <a:solidFill>
                  <a:schemeClr val="tx1"/>
                </a:solidFill>
                <a:effectLst/>
                <a:latin typeface="+mn-lt"/>
                <a:ea typeface="+mn-ea"/>
                <a:cs typeface="+mn-cs"/>
              </a:rPr>
              <a:t>:  The RADIUS 1 item defines the start distance from which visibility is determined. Note that cells closer than the RADIUS 1 search distance are not visible in the output raster, but they can still block the visibility of cells between RADIUS 1 and RADIUS 2. The default RADIUS1 distance is 0.</a:t>
            </a:r>
          </a:p>
          <a:p>
            <a:pPr lvl="0"/>
            <a:r>
              <a:rPr lang="en-US" sz="1200" i="1" kern="1200" dirty="0">
                <a:solidFill>
                  <a:schemeClr val="tx1"/>
                </a:solidFill>
                <a:effectLst/>
                <a:latin typeface="+mn-lt"/>
                <a:ea typeface="+mn-ea"/>
                <a:cs typeface="+mn-cs"/>
              </a:rPr>
              <a:t>RADIUS 2</a:t>
            </a:r>
            <a:r>
              <a:rPr lang="en-US" sz="1200" kern="1200" dirty="0">
                <a:solidFill>
                  <a:schemeClr val="tx1"/>
                </a:solidFill>
                <a:effectLst/>
                <a:latin typeface="+mn-lt"/>
                <a:ea typeface="+mn-ea"/>
                <a:cs typeface="+mn-cs"/>
              </a:rPr>
              <a:t>: Cells beyond the RADIUS 2 search distance are excluded from the analysis. The value for RADIUS 2 should be greater than RADIUS 1. The default RADIUS 2 distance is infinity.</a:t>
            </a:r>
          </a:p>
          <a:p>
            <a:r>
              <a:rPr lang="en-US" sz="1200" kern="1200" dirty="0">
                <a:solidFill>
                  <a:schemeClr val="tx1"/>
                </a:solidFill>
                <a:effectLst/>
                <a:latin typeface="+mn-lt"/>
                <a:ea typeface="+mn-ea"/>
                <a:cs typeface="+mn-cs"/>
              </a:rPr>
              <a:t>The radius items limit the search distance when identifying areas visible from each observation point. Cells that are beyond a certain distance can be excluded from the analysis.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13</a:t>
            </a:fld>
            <a:endParaRPr lang="en-US"/>
          </a:p>
        </p:txBody>
      </p:sp>
    </p:spTree>
    <p:extLst>
      <p:ext uri="{BB962C8B-B14F-4D97-AF65-F5344CB8AC3E}">
        <p14:creationId xmlns:p14="http://schemas.microsoft.com/office/powerpoint/2010/main" val="2657445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image graphically depicts how a visibility analysis is controlled. The observation point is on the mountain top to the left (at OF1 in the image). The direction of the viewshed is within the cone looking to the right. You can control how much to offset the observation point (for example, the height of the tower), the direction to look, and how high and low to look from the horizon.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It also depicts the functions and attribution features to create an understanding of the tool capacity and functionality. The Visibility Tool in the ESRI </a:t>
            </a:r>
            <a:r>
              <a:rPr lang="en-US" sz="1200" kern="1200" dirty="0" err="1">
                <a:solidFill>
                  <a:schemeClr val="tx1"/>
                </a:solidFill>
                <a:effectLst/>
                <a:latin typeface="+mn-lt"/>
                <a:ea typeface="+mn-ea"/>
                <a:cs typeface="+mn-cs"/>
              </a:rPr>
              <a:t>ArcMAP</a:t>
            </a:r>
            <a:r>
              <a:rPr lang="en-US" sz="1200" kern="1200" dirty="0">
                <a:solidFill>
                  <a:schemeClr val="tx1"/>
                </a:solidFill>
                <a:effectLst/>
                <a:latin typeface="+mn-lt"/>
                <a:ea typeface="+mn-ea"/>
                <a:cs typeface="+mn-cs"/>
              </a:rPr>
              <a:t> Toolbox “determines the raster surface locations visible to a set of “observer” features and identifies which observer points are visible from each raster surface location.” (ESRI, 1996-2018).  Using the tool function allows the user to plot a point using an x, y coordinate, once this is established the attribute table will be available for viewing.  Within the attribute table nine items in total will be enabled.  If the attribute table is incomplete a manual addition of the field that is omitted will be necessary. The nine fields of the attribute table are:</a:t>
            </a:r>
          </a:p>
          <a:p>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OFFSET A</a:t>
            </a:r>
            <a:r>
              <a:rPr lang="en-US" sz="1200" kern="1200" dirty="0">
                <a:solidFill>
                  <a:schemeClr val="tx1"/>
                </a:solidFill>
                <a:effectLst/>
                <a:latin typeface="+mn-lt"/>
                <a:ea typeface="+mn-ea"/>
                <a:cs typeface="+mn-cs"/>
              </a:rPr>
              <a:t>: The OFFSET A item indicates a vertical distance in surface units (meters) to be added to the z-value of the observation point.  If OFFSET A exists in the feature attribute table, its value is added to the SPOT elevation when present; otherwise, it is added to the interpolated surface z-value. The OFFSET A value must be positive. If the OFFSET A item does not exist, the default value is 1.</a:t>
            </a:r>
          </a:p>
          <a:p>
            <a:pPr lvl="0"/>
            <a:r>
              <a:rPr lang="en-US" sz="1200" i="1" kern="1200" dirty="0">
                <a:solidFill>
                  <a:schemeClr val="tx1"/>
                </a:solidFill>
                <a:effectLst/>
                <a:latin typeface="+mn-lt"/>
                <a:ea typeface="+mn-ea"/>
                <a:cs typeface="+mn-cs"/>
              </a:rPr>
              <a:t>OFFSET B</a:t>
            </a:r>
            <a:r>
              <a:rPr lang="en-US" sz="1200" kern="1200" dirty="0">
                <a:solidFill>
                  <a:schemeClr val="tx1"/>
                </a:solidFill>
                <a:effectLst/>
                <a:latin typeface="+mn-lt"/>
                <a:ea typeface="+mn-ea"/>
                <a:cs typeface="+mn-cs"/>
              </a:rPr>
              <a:t>:  The OFFSET B item indicates a vertical distance in surface units to be added to the z-value of each cell as it is considered for visibility.  If OFFSET B exists in the feature attribute table, its value is added to the surface z-value of each cell location when it is being analyzed for visibility. The value must be positive. If no OFFSET B item is found in the feature attribute table, it defaults to 0.</a:t>
            </a:r>
          </a:p>
          <a:p>
            <a:r>
              <a:rPr lang="en-US" sz="1200" kern="1200" dirty="0">
                <a:solidFill>
                  <a:schemeClr val="tx1"/>
                </a:solidFill>
                <a:effectLst/>
                <a:latin typeface="+mn-lt"/>
                <a:ea typeface="+mn-ea"/>
                <a:cs typeface="+mn-cs"/>
              </a:rPr>
              <a:t>The offset is the vertical distance (in meters) to be added to the z-value of a location on the surface. There are two offset items, one defining the elevation to be added to the observer location and the other defining what will be added to each cell to be considered for visibility. The derivative factors from the open source right angle calculator will be included in this portion.</a:t>
            </a:r>
          </a:p>
          <a:p>
            <a:pPr lvl="0"/>
            <a:r>
              <a:rPr lang="en-US" sz="1200" i="1" kern="1200" dirty="0">
                <a:solidFill>
                  <a:schemeClr val="tx1"/>
                </a:solidFill>
                <a:effectLst/>
                <a:latin typeface="+mn-lt"/>
                <a:ea typeface="+mn-ea"/>
                <a:cs typeface="+mn-cs"/>
              </a:rPr>
              <a:t>AZIMUTH 1</a:t>
            </a:r>
            <a:r>
              <a:rPr lang="en-US" sz="1200" kern="1200" dirty="0">
                <a:solidFill>
                  <a:schemeClr val="tx1"/>
                </a:solidFill>
                <a:effectLst/>
                <a:latin typeface="+mn-lt"/>
                <a:ea typeface="+mn-ea"/>
                <a:cs typeface="+mn-cs"/>
              </a:rPr>
              <a:t>: The AZIMUTH1 item defines the start angle of the scan range.  If this item does not exist in the feature attribute table, it defaults to a value of 0.</a:t>
            </a:r>
          </a:p>
          <a:p>
            <a:pPr lvl="0"/>
            <a:r>
              <a:rPr lang="en-US" sz="1200" i="1" kern="1200" dirty="0">
                <a:solidFill>
                  <a:schemeClr val="tx1"/>
                </a:solidFill>
                <a:effectLst/>
                <a:latin typeface="+mn-lt"/>
                <a:ea typeface="+mn-ea"/>
                <a:cs typeface="+mn-cs"/>
              </a:rPr>
              <a:t>AZIMUTH 2</a:t>
            </a:r>
            <a:r>
              <a:rPr lang="en-US" sz="1200" kern="1200" dirty="0">
                <a:solidFill>
                  <a:schemeClr val="tx1"/>
                </a:solidFill>
                <a:effectLst/>
                <a:latin typeface="+mn-lt"/>
                <a:ea typeface="+mn-ea"/>
                <a:cs typeface="+mn-cs"/>
              </a:rPr>
              <a:t>: The AZIMUTH 2 item defines the end angle of the scan range. The value for AZIMUTH 2 must be greater than that of AZIMUTH 1. If this item does not exist in the feature attribute table, it defaults to a value of 360. If both AZIMUTH 1 and AZIMUTH 2 are not defined, the defaults will give a full 360° sweep.</a:t>
            </a:r>
          </a:p>
          <a:p>
            <a:r>
              <a:rPr lang="en-US" sz="1200" kern="1200" dirty="0">
                <a:solidFill>
                  <a:schemeClr val="tx1"/>
                </a:solidFill>
                <a:effectLst/>
                <a:latin typeface="+mn-lt"/>
                <a:ea typeface="+mn-ea"/>
                <a:cs typeface="+mn-cs"/>
              </a:rPr>
              <a:t>The azimuth items define the horizontal angle limits to the scan. The sweep proceeds in a clockwise direction from the first azimuth to the second. The values for the angle are given in degrees from 0 to 360, with 0 oriented to north. In this section the default was used.</a:t>
            </a:r>
          </a:p>
          <a:p>
            <a:pPr lvl="0"/>
            <a:r>
              <a:rPr lang="en-US" sz="1200" i="1" kern="1200" dirty="0">
                <a:solidFill>
                  <a:schemeClr val="tx1"/>
                </a:solidFill>
                <a:effectLst/>
                <a:latin typeface="+mn-lt"/>
                <a:ea typeface="+mn-ea"/>
                <a:cs typeface="+mn-cs"/>
              </a:rPr>
              <a:t>VERT 1</a:t>
            </a:r>
            <a:r>
              <a:rPr lang="en-US" sz="1200" kern="1200" dirty="0">
                <a:solidFill>
                  <a:schemeClr val="tx1"/>
                </a:solidFill>
                <a:effectLst/>
                <a:latin typeface="+mn-lt"/>
                <a:ea typeface="+mn-ea"/>
                <a:cs typeface="+mn-cs"/>
              </a:rPr>
              <a:t>:  The VERT 1 item defines the upper horizontal angle limit of the scan. If this item does not exist in the feature attribute table, it defaults to a value of 90.</a:t>
            </a:r>
          </a:p>
          <a:p>
            <a:pPr lvl="0"/>
            <a:r>
              <a:rPr lang="en-US" sz="1200" i="1" kern="1200" dirty="0">
                <a:solidFill>
                  <a:schemeClr val="tx1"/>
                </a:solidFill>
                <a:effectLst/>
                <a:latin typeface="+mn-lt"/>
                <a:ea typeface="+mn-ea"/>
                <a:cs typeface="+mn-cs"/>
              </a:rPr>
              <a:t>VERT 2</a:t>
            </a:r>
            <a:r>
              <a:rPr lang="en-US" sz="1200" kern="1200" dirty="0">
                <a:solidFill>
                  <a:schemeClr val="tx1"/>
                </a:solidFill>
                <a:effectLst/>
                <a:latin typeface="+mn-lt"/>
                <a:ea typeface="+mn-ea"/>
                <a:cs typeface="+mn-cs"/>
              </a:rPr>
              <a:t>: The VERT 2 item defines the lower horizontal angle limit of the scan. The value for VERT 2 must be less than that of VERT 1. If this item does not exist in the feature attribute table, it defaults to a value of -90.</a:t>
            </a:r>
          </a:p>
          <a:p>
            <a:r>
              <a:rPr lang="en-US" sz="1200" kern="1200" dirty="0">
                <a:solidFill>
                  <a:schemeClr val="tx1"/>
                </a:solidFill>
                <a:effectLst/>
                <a:latin typeface="+mn-lt"/>
                <a:ea typeface="+mn-ea"/>
                <a:cs typeface="+mn-cs"/>
              </a:rPr>
              <a:t>The vertical angle defines the vertical angle limits to the scan. The angles are expressed in degrees between 90 and -90, with positive values representing angles above the horizontal plane and negative angles below. The horizontal plane (0 degrees) is defined by the z-value of the observation point plus the value of OFFSETA. Both vertical angles can be negative.</a:t>
            </a:r>
          </a:p>
          <a:p>
            <a:pPr lvl="0"/>
            <a:r>
              <a:rPr lang="en-US" sz="1200" i="1" kern="1200" dirty="0">
                <a:solidFill>
                  <a:schemeClr val="tx1"/>
                </a:solidFill>
                <a:effectLst/>
                <a:latin typeface="+mn-lt"/>
                <a:ea typeface="+mn-ea"/>
                <a:cs typeface="+mn-cs"/>
              </a:rPr>
              <a:t>RADIUS 1</a:t>
            </a:r>
            <a:r>
              <a:rPr lang="en-US" sz="1200" kern="1200" dirty="0">
                <a:solidFill>
                  <a:schemeClr val="tx1"/>
                </a:solidFill>
                <a:effectLst/>
                <a:latin typeface="+mn-lt"/>
                <a:ea typeface="+mn-ea"/>
                <a:cs typeface="+mn-cs"/>
              </a:rPr>
              <a:t>:  The RADIUS 1 item defines the start distance from which visibility is determined. Note that cells closer than the RADIUS 1 search distance are not visible in the output raster, but they can still block the visibility of cells between RADIUS 1 and RADIUS 2. The default RADIUS1 distance is 0.</a:t>
            </a:r>
          </a:p>
          <a:p>
            <a:pPr lvl="0"/>
            <a:r>
              <a:rPr lang="en-US" sz="1200" i="1" kern="1200" dirty="0">
                <a:solidFill>
                  <a:schemeClr val="tx1"/>
                </a:solidFill>
                <a:effectLst/>
                <a:latin typeface="+mn-lt"/>
                <a:ea typeface="+mn-ea"/>
                <a:cs typeface="+mn-cs"/>
              </a:rPr>
              <a:t>RADIUS 2</a:t>
            </a:r>
            <a:r>
              <a:rPr lang="en-US" sz="1200" kern="1200" dirty="0">
                <a:solidFill>
                  <a:schemeClr val="tx1"/>
                </a:solidFill>
                <a:effectLst/>
                <a:latin typeface="+mn-lt"/>
                <a:ea typeface="+mn-ea"/>
                <a:cs typeface="+mn-cs"/>
              </a:rPr>
              <a:t>: Cells beyond the RADIUS 2 search distance are excluded from the analysis. The value for RADIUS 2 should be greater than RADIUS 1. The default RADIUS 2 distance is infinity.</a:t>
            </a:r>
          </a:p>
          <a:p>
            <a:r>
              <a:rPr lang="en-US" sz="1200" kern="1200" dirty="0">
                <a:solidFill>
                  <a:schemeClr val="tx1"/>
                </a:solidFill>
                <a:effectLst/>
                <a:latin typeface="+mn-lt"/>
                <a:ea typeface="+mn-ea"/>
                <a:cs typeface="+mn-cs"/>
              </a:rPr>
              <a:t>The radius items limit the search distance when identifying areas visible from each observation point. Cells that are beyond a certain distance can be excluded from the analysis.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14</a:t>
            </a:fld>
            <a:endParaRPr lang="en-US"/>
          </a:p>
        </p:txBody>
      </p:sp>
    </p:spTree>
    <p:extLst>
      <p:ext uri="{BB962C8B-B14F-4D97-AF65-F5344CB8AC3E}">
        <p14:creationId xmlns:p14="http://schemas.microsoft.com/office/powerpoint/2010/main" val="231114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image graphically depicts how a visibility analysis is controlled. The observation point is on the mountain top to the left (at OF1 in the image). The direction of the viewshed is within the cone looking to the right. You can control how much to offset the observation point (for example, the height of the tower), the direction to look, and how high and low to look from the horizon.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It also depicts the functions and attribution features to create an understanding of the tool capacity and functionality. The Visibility Tool in the ESRI </a:t>
            </a:r>
            <a:r>
              <a:rPr lang="en-US" sz="1200" kern="1200" dirty="0" err="1">
                <a:solidFill>
                  <a:schemeClr val="tx1"/>
                </a:solidFill>
                <a:effectLst/>
                <a:latin typeface="+mn-lt"/>
                <a:ea typeface="+mn-ea"/>
                <a:cs typeface="+mn-cs"/>
              </a:rPr>
              <a:t>ArcMAP</a:t>
            </a:r>
            <a:r>
              <a:rPr lang="en-US" sz="1200" kern="1200" dirty="0">
                <a:solidFill>
                  <a:schemeClr val="tx1"/>
                </a:solidFill>
                <a:effectLst/>
                <a:latin typeface="+mn-lt"/>
                <a:ea typeface="+mn-ea"/>
                <a:cs typeface="+mn-cs"/>
              </a:rPr>
              <a:t> Toolbox “determines the raster surface locations visible to a set of “observer” features and identifies which observer points are visible from each raster surface location.” (ESRI, 1996-2018).  Using the tool function allows the user to plot a point using an x, y coordinate, once this is established the attribute table will be available for viewing.  Within the attribute table nine items in total will be enabled.  If the attribute table is incomplete a manual addition of the field that is omitted will be necessary. The nine fields of the attribute table are:</a:t>
            </a:r>
          </a:p>
          <a:p>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OFFSET A</a:t>
            </a:r>
            <a:r>
              <a:rPr lang="en-US" sz="1200" kern="1200" dirty="0">
                <a:solidFill>
                  <a:schemeClr val="tx1"/>
                </a:solidFill>
                <a:effectLst/>
                <a:latin typeface="+mn-lt"/>
                <a:ea typeface="+mn-ea"/>
                <a:cs typeface="+mn-cs"/>
              </a:rPr>
              <a:t>: The OFFSET A item indicates a vertical distance in surface units (meters) to be added to the z-value of the observation point.  If OFFSET A exists in the feature attribute table, its value is added to the SPOT elevation when present; otherwise, it is added to the interpolated surface z-value. The OFFSET A value must be positive. If the OFFSET A item does not exist, the default value is 1.</a:t>
            </a:r>
          </a:p>
          <a:p>
            <a:pPr lvl="0"/>
            <a:r>
              <a:rPr lang="en-US" sz="1200" i="1" kern="1200" dirty="0">
                <a:solidFill>
                  <a:schemeClr val="tx1"/>
                </a:solidFill>
                <a:effectLst/>
                <a:latin typeface="+mn-lt"/>
                <a:ea typeface="+mn-ea"/>
                <a:cs typeface="+mn-cs"/>
              </a:rPr>
              <a:t>OFFSET B</a:t>
            </a:r>
            <a:r>
              <a:rPr lang="en-US" sz="1200" kern="1200" dirty="0">
                <a:solidFill>
                  <a:schemeClr val="tx1"/>
                </a:solidFill>
                <a:effectLst/>
                <a:latin typeface="+mn-lt"/>
                <a:ea typeface="+mn-ea"/>
                <a:cs typeface="+mn-cs"/>
              </a:rPr>
              <a:t>:  The OFFSET B item indicates a vertical distance in surface units to be added to the z-value of each cell as it is considered for visibility.  If OFFSET B exists in the feature attribute table, its value is added to the surface z-value of each cell location when it is being analyzed for visibility. The value must be positive. If no OFFSET B item is found in the feature attribute table, it defaults to 0.</a:t>
            </a:r>
          </a:p>
          <a:p>
            <a:r>
              <a:rPr lang="en-US" sz="1200" kern="1200" dirty="0">
                <a:solidFill>
                  <a:schemeClr val="tx1"/>
                </a:solidFill>
                <a:effectLst/>
                <a:latin typeface="+mn-lt"/>
                <a:ea typeface="+mn-ea"/>
                <a:cs typeface="+mn-cs"/>
              </a:rPr>
              <a:t>The offset is the vertical distance (in meters) to be added to the z-value of a location on the surface. There are two offset items, one defining the elevation to be added to the observer location and the other defining what will be added to each cell to be considered for visibility. The derivative factors from the open source right angle calculator will be included in this portion.</a:t>
            </a:r>
          </a:p>
          <a:p>
            <a:pPr lvl="0"/>
            <a:r>
              <a:rPr lang="en-US" sz="1200" i="1" kern="1200" dirty="0">
                <a:solidFill>
                  <a:schemeClr val="tx1"/>
                </a:solidFill>
                <a:effectLst/>
                <a:latin typeface="+mn-lt"/>
                <a:ea typeface="+mn-ea"/>
                <a:cs typeface="+mn-cs"/>
              </a:rPr>
              <a:t>AZIMUTH 1</a:t>
            </a:r>
            <a:r>
              <a:rPr lang="en-US" sz="1200" kern="1200" dirty="0">
                <a:solidFill>
                  <a:schemeClr val="tx1"/>
                </a:solidFill>
                <a:effectLst/>
                <a:latin typeface="+mn-lt"/>
                <a:ea typeface="+mn-ea"/>
                <a:cs typeface="+mn-cs"/>
              </a:rPr>
              <a:t>: The AZIMUTH1 item defines the start angle of the scan range.  If this item does not exist in the feature attribute table, it defaults to a value of 0.</a:t>
            </a:r>
          </a:p>
          <a:p>
            <a:pPr lvl="0"/>
            <a:r>
              <a:rPr lang="en-US" sz="1200" i="1" kern="1200" dirty="0">
                <a:solidFill>
                  <a:schemeClr val="tx1"/>
                </a:solidFill>
                <a:effectLst/>
                <a:latin typeface="+mn-lt"/>
                <a:ea typeface="+mn-ea"/>
                <a:cs typeface="+mn-cs"/>
              </a:rPr>
              <a:t>AZIMUTH 2</a:t>
            </a:r>
            <a:r>
              <a:rPr lang="en-US" sz="1200" kern="1200" dirty="0">
                <a:solidFill>
                  <a:schemeClr val="tx1"/>
                </a:solidFill>
                <a:effectLst/>
                <a:latin typeface="+mn-lt"/>
                <a:ea typeface="+mn-ea"/>
                <a:cs typeface="+mn-cs"/>
              </a:rPr>
              <a:t>: The AZIMUTH 2 item defines the end angle of the scan range. The value for AZIMUTH 2 must be greater than that of AZIMUTH 1. If this item does not exist in the feature attribute table, it defaults to a value of 360. If both AZIMUTH 1 and AZIMUTH 2 are not defined, the defaults will give a full 360° sweep.</a:t>
            </a:r>
          </a:p>
          <a:p>
            <a:r>
              <a:rPr lang="en-US" sz="1200" kern="1200" dirty="0">
                <a:solidFill>
                  <a:schemeClr val="tx1"/>
                </a:solidFill>
                <a:effectLst/>
                <a:latin typeface="+mn-lt"/>
                <a:ea typeface="+mn-ea"/>
                <a:cs typeface="+mn-cs"/>
              </a:rPr>
              <a:t>The azimuth items define the horizontal angle limits to the scan. The sweep proceeds in a clockwise direction from the first azimuth to the second. The values for the angle are given in degrees from 0 to 360, with 0 oriented to north. In this section the default was used.</a:t>
            </a:r>
          </a:p>
          <a:p>
            <a:pPr lvl="0"/>
            <a:r>
              <a:rPr lang="en-US" sz="1200" i="1" kern="1200" dirty="0">
                <a:solidFill>
                  <a:schemeClr val="tx1"/>
                </a:solidFill>
                <a:effectLst/>
                <a:latin typeface="+mn-lt"/>
                <a:ea typeface="+mn-ea"/>
                <a:cs typeface="+mn-cs"/>
              </a:rPr>
              <a:t>VERT 1</a:t>
            </a:r>
            <a:r>
              <a:rPr lang="en-US" sz="1200" kern="1200" dirty="0">
                <a:solidFill>
                  <a:schemeClr val="tx1"/>
                </a:solidFill>
                <a:effectLst/>
                <a:latin typeface="+mn-lt"/>
                <a:ea typeface="+mn-ea"/>
                <a:cs typeface="+mn-cs"/>
              </a:rPr>
              <a:t>:  The VERT 1 item defines the upper horizontal angle limit of the scan. If this item does not exist in the feature attribute table, it defaults to a value of 90.</a:t>
            </a:r>
          </a:p>
          <a:p>
            <a:pPr lvl="0"/>
            <a:r>
              <a:rPr lang="en-US" sz="1200" i="1" kern="1200" dirty="0">
                <a:solidFill>
                  <a:schemeClr val="tx1"/>
                </a:solidFill>
                <a:effectLst/>
                <a:latin typeface="+mn-lt"/>
                <a:ea typeface="+mn-ea"/>
                <a:cs typeface="+mn-cs"/>
              </a:rPr>
              <a:t>VERT 2</a:t>
            </a:r>
            <a:r>
              <a:rPr lang="en-US" sz="1200" kern="1200" dirty="0">
                <a:solidFill>
                  <a:schemeClr val="tx1"/>
                </a:solidFill>
                <a:effectLst/>
                <a:latin typeface="+mn-lt"/>
                <a:ea typeface="+mn-ea"/>
                <a:cs typeface="+mn-cs"/>
              </a:rPr>
              <a:t>: The VERT 2 item defines the lower horizontal angle limit of the scan. The value for VERT 2 must be less than that of VERT 1. If this item does not exist in the feature attribute table, it defaults to a value of -90.</a:t>
            </a:r>
          </a:p>
          <a:p>
            <a:r>
              <a:rPr lang="en-US" sz="1200" kern="1200" dirty="0">
                <a:solidFill>
                  <a:schemeClr val="tx1"/>
                </a:solidFill>
                <a:effectLst/>
                <a:latin typeface="+mn-lt"/>
                <a:ea typeface="+mn-ea"/>
                <a:cs typeface="+mn-cs"/>
              </a:rPr>
              <a:t>The vertical angle defines the vertical angle limits to the scan. The angles are expressed in degrees between 90 and -90, with positive values representing angles above the horizontal plane and negative angles below. The horizontal plane (0 degrees) is defined by the z-value of the observation point plus the value of OFFSETA. Both vertical angles can be negative.</a:t>
            </a:r>
          </a:p>
          <a:p>
            <a:pPr lvl="0"/>
            <a:r>
              <a:rPr lang="en-US" sz="1200" i="1" kern="1200" dirty="0">
                <a:solidFill>
                  <a:schemeClr val="tx1"/>
                </a:solidFill>
                <a:effectLst/>
                <a:latin typeface="+mn-lt"/>
                <a:ea typeface="+mn-ea"/>
                <a:cs typeface="+mn-cs"/>
              </a:rPr>
              <a:t>RADIUS 1</a:t>
            </a:r>
            <a:r>
              <a:rPr lang="en-US" sz="1200" kern="1200" dirty="0">
                <a:solidFill>
                  <a:schemeClr val="tx1"/>
                </a:solidFill>
                <a:effectLst/>
                <a:latin typeface="+mn-lt"/>
                <a:ea typeface="+mn-ea"/>
                <a:cs typeface="+mn-cs"/>
              </a:rPr>
              <a:t>:  The RADIUS 1 item defines the start distance from which visibility is determined. Note that cells closer than the RADIUS 1 search distance are not visible in the output raster, but they can still block the visibility of cells between RADIUS 1 and RADIUS 2. The default RADIUS1 distance is 0.</a:t>
            </a:r>
          </a:p>
          <a:p>
            <a:pPr lvl="0"/>
            <a:r>
              <a:rPr lang="en-US" sz="1200" i="1" kern="1200" dirty="0">
                <a:solidFill>
                  <a:schemeClr val="tx1"/>
                </a:solidFill>
                <a:effectLst/>
                <a:latin typeface="+mn-lt"/>
                <a:ea typeface="+mn-ea"/>
                <a:cs typeface="+mn-cs"/>
              </a:rPr>
              <a:t>RADIUS 2</a:t>
            </a:r>
            <a:r>
              <a:rPr lang="en-US" sz="1200" kern="1200" dirty="0">
                <a:solidFill>
                  <a:schemeClr val="tx1"/>
                </a:solidFill>
                <a:effectLst/>
                <a:latin typeface="+mn-lt"/>
                <a:ea typeface="+mn-ea"/>
                <a:cs typeface="+mn-cs"/>
              </a:rPr>
              <a:t>: Cells beyond the RADIUS 2 search distance are excluded from the analysis. The value for RADIUS 2 should be greater than RADIUS 1. The default RADIUS 2 distance is infinity.</a:t>
            </a:r>
          </a:p>
          <a:p>
            <a:r>
              <a:rPr lang="en-US" sz="1200" kern="1200" dirty="0">
                <a:solidFill>
                  <a:schemeClr val="tx1"/>
                </a:solidFill>
                <a:effectLst/>
                <a:latin typeface="+mn-lt"/>
                <a:ea typeface="+mn-ea"/>
                <a:cs typeface="+mn-cs"/>
              </a:rPr>
              <a:t>The radius items limit the search distance when identifying areas visible from each observation point. Cells that are beyond a certain distance can be excluded from the analysis.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DAD08DA-14B8-4EC7-AA3B-5B4697931FC8}" type="slidenum">
              <a:rPr lang="en-US" smtClean="0"/>
              <a:t>15</a:t>
            </a:fld>
            <a:endParaRPr lang="en-US"/>
          </a:p>
        </p:txBody>
      </p:sp>
    </p:spTree>
    <p:extLst>
      <p:ext uri="{BB962C8B-B14F-4D97-AF65-F5344CB8AC3E}">
        <p14:creationId xmlns:p14="http://schemas.microsoft.com/office/powerpoint/2010/main" val="4042783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4/30/2019</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4/30/2019</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gisat.cz/content/en/products/digital-elevation-model/aster-gdem" TargetMode="External"/><Relationship Id="rId2" Type="http://schemas.openxmlformats.org/officeDocument/2006/relationships/hyperlink" Target="https://www.faa.gov/uas/media/Part_107_Summary.pdf" TargetMode="External"/><Relationship Id="rId1" Type="http://schemas.openxmlformats.org/officeDocument/2006/relationships/slideLayout" Target="../slideLayouts/slideLayout2.xml"/><Relationship Id="rId6" Type="http://schemas.openxmlformats.org/officeDocument/2006/relationships/hyperlink" Target="https://gdex.cr.usgs.gov/geoportal_data_cache/20190126210039_238536868.tif" TargetMode="External"/><Relationship Id="rId5" Type="http://schemas.openxmlformats.org/officeDocument/2006/relationships/hyperlink" Target="https://lpdaac.usgs.gov/" TargetMode="External"/><Relationship Id="rId4" Type="http://schemas.openxmlformats.org/officeDocument/2006/relationships/hyperlink" Target="http://analyzemath.com/geometry-calculators/right-triangle-calculato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2A4B-AA77-45E5-9BFC-AA0F527690DA}"/>
              </a:ext>
            </a:extLst>
          </p:cNvPr>
          <p:cNvSpPr>
            <a:spLocks noGrp="1"/>
          </p:cNvSpPr>
          <p:nvPr>
            <p:ph type="ctrTitle"/>
          </p:nvPr>
        </p:nvSpPr>
        <p:spPr/>
        <p:txBody>
          <a:bodyPr>
            <a:normAutofit/>
          </a:bodyPr>
          <a:lstStyle/>
          <a:p>
            <a:pPr algn="ctr"/>
            <a:r>
              <a:rPr lang="en-US" sz="3200" dirty="0"/>
              <a:t> communication between </a:t>
            </a:r>
            <a:r>
              <a:rPr lang="en-US" sz="3200" dirty="0" err="1"/>
              <a:t>uav’s</a:t>
            </a:r>
            <a:r>
              <a:rPr lang="en-US" sz="3200" dirty="0"/>
              <a:t> and ground control stations using </a:t>
            </a:r>
            <a:r>
              <a:rPr lang="en-US" sz="3200" dirty="0" err="1"/>
              <a:t>esri</a:t>
            </a:r>
            <a:r>
              <a:rPr lang="en-US" sz="3200" dirty="0"/>
              <a:t> visibility analysis tool</a:t>
            </a:r>
          </a:p>
        </p:txBody>
      </p:sp>
      <p:sp>
        <p:nvSpPr>
          <p:cNvPr id="3" name="Subtitle 2">
            <a:extLst>
              <a:ext uri="{FF2B5EF4-FFF2-40B4-BE49-F238E27FC236}">
                <a16:creationId xmlns:a16="http://schemas.microsoft.com/office/drawing/2014/main" id="{0E84E4DC-8A2C-4ABF-A6D9-4609492AFABA}"/>
              </a:ext>
            </a:extLst>
          </p:cNvPr>
          <p:cNvSpPr>
            <a:spLocks noGrp="1"/>
          </p:cNvSpPr>
          <p:nvPr>
            <p:ph type="subTitle" idx="1"/>
          </p:nvPr>
        </p:nvSpPr>
        <p:spPr>
          <a:xfrm>
            <a:off x="1876424" y="4752412"/>
            <a:ext cx="8791575" cy="1655762"/>
          </a:xfrm>
        </p:spPr>
        <p:txBody>
          <a:bodyPr/>
          <a:lstStyle/>
          <a:p>
            <a:r>
              <a:rPr lang="en-US" dirty="0"/>
              <a:t>Presented by:  Chad Cochran</a:t>
            </a:r>
          </a:p>
        </p:txBody>
      </p:sp>
    </p:spTree>
    <p:extLst>
      <p:ext uri="{BB962C8B-B14F-4D97-AF65-F5344CB8AC3E}">
        <p14:creationId xmlns:p14="http://schemas.microsoft.com/office/powerpoint/2010/main" val="1897504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7B195-1D56-4D0C-AD43-25109B96BEA0}"/>
              </a:ext>
            </a:extLst>
          </p:cNvPr>
          <p:cNvSpPr>
            <a:spLocks noGrp="1"/>
          </p:cNvSpPr>
          <p:nvPr>
            <p:ph type="title"/>
          </p:nvPr>
        </p:nvSpPr>
        <p:spPr>
          <a:xfrm>
            <a:off x="1160979" y="168832"/>
            <a:ext cx="3856037" cy="1000548"/>
          </a:xfrm>
        </p:spPr>
        <p:txBody>
          <a:bodyPr/>
          <a:lstStyle/>
          <a:p>
            <a:pPr algn="ctr"/>
            <a:r>
              <a:rPr lang="en-US" dirty="0"/>
              <a:t>Creating the point profile graph</a:t>
            </a:r>
          </a:p>
        </p:txBody>
      </p:sp>
      <p:sp>
        <p:nvSpPr>
          <p:cNvPr id="4" name="Text Placeholder 3">
            <a:extLst>
              <a:ext uri="{FF2B5EF4-FFF2-40B4-BE49-F238E27FC236}">
                <a16:creationId xmlns:a16="http://schemas.microsoft.com/office/drawing/2014/main" id="{7C3F1CFB-9548-4164-A1F8-C0F81A9D69B8}"/>
              </a:ext>
            </a:extLst>
          </p:cNvPr>
          <p:cNvSpPr>
            <a:spLocks noGrp="1"/>
          </p:cNvSpPr>
          <p:nvPr>
            <p:ph type="body" sz="half" idx="2"/>
          </p:nvPr>
        </p:nvSpPr>
        <p:spPr>
          <a:xfrm>
            <a:off x="767560" y="1693368"/>
            <a:ext cx="3856037" cy="3541714"/>
          </a:xfrm>
        </p:spPr>
        <p:txBody>
          <a:bodyPr>
            <a:noAutofit/>
          </a:bodyPr>
          <a:lstStyle/>
          <a:p>
            <a:pPr marL="285750" indent="-227013">
              <a:buFont typeface="Arial" panose="020B0604020202020204" pitchFamily="34" charset="0"/>
              <a:buChar char="•"/>
            </a:pPr>
            <a:r>
              <a:rPr lang="en-US" sz="2800" dirty="0"/>
              <a:t>Used to determine elevation of origin point.</a:t>
            </a:r>
          </a:p>
          <a:p>
            <a:pPr marL="287338" indent="-228600">
              <a:buFont typeface="Arial" panose="020B0604020202020204" pitchFamily="34" charset="0"/>
              <a:buChar char="•"/>
            </a:pPr>
            <a:r>
              <a:rPr lang="en-US" sz="2800" dirty="0"/>
              <a:t>Shows visual profile of elevation along a line.</a:t>
            </a:r>
          </a:p>
          <a:p>
            <a:pPr marL="346075" indent="-287338">
              <a:buFont typeface="Arial" panose="020B0604020202020204" pitchFamily="34" charset="0"/>
              <a:buChar char="•"/>
            </a:pPr>
            <a:r>
              <a:rPr lang="en-US" sz="2800" dirty="0"/>
              <a:t>Profile graphs can be derived by drawing a 3D line over a set of points or multi-points. </a:t>
            </a:r>
          </a:p>
          <a:p>
            <a:pPr marL="58737"/>
            <a:r>
              <a:rPr lang="en-US" sz="2800" dirty="0"/>
              <a:t>             (ESRI 1996-2018)</a:t>
            </a:r>
          </a:p>
          <a:p>
            <a:endParaRPr lang="en-US" sz="2800" dirty="0"/>
          </a:p>
        </p:txBody>
      </p:sp>
      <p:pic>
        <p:nvPicPr>
          <p:cNvPr id="5" name="Content Placeholder 5" descr="A screenshot of a social media post&#10;&#10;Description automatically generated">
            <a:extLst>
              <a:ext uri="{FF2B5EF4-FFF2-40B4-BE49-F238E27FC236}">
                <a16:creationId xmlns:a16="http://schemas.microsoft.com/office/drawing/2014/main" id="{958A8149-C8C7-4693-987B-1F4007E6F21A}"/>
              </a:ext>
            </a:extLst>
          </p:cNvPr>
          <p:cNvPicPr>
            <a:picLocks noGrp="1" noChangeAspect="1"/>
          </p:cNvPicPr>
          <p:nvPr>
            <p:ph idx="1"/>
          </p:nvPr>
        </p:nvPicPr>
        <p:blipFill>
          <a:blip r:embed="rId3"/>
          <a:stretch>
            <a:fillRect/>
          </a:stretch>
        </p:blipFill>
        <p:spPr>
          <a:xfrm>
            <a:off x="4690514" y="1050291"/>
            <a:ext cx="7025547" cy="4603382"/>
          </a:xfrm>
          <a:prstGeom prst="rect">
            <a:avLst/>
          </a:prstGeom>
        </p:spPr>
      </p:pic>
      <p:grpSp>
        <p:nvGrpSpPr>
          <p:cNvPr id="6" name="Group 5">
            <a:extLst>
              <a:ext uri="{FF2B5EF4-FFF2-40B4-BE49-F238E27FC236}">
                <a16:creationId xmlns:a16="http://schemas.microsoft.com/office/drawing/2014/main" id="{54698C16-8951-474F-91E3-6B6C47E038C4}"/>
              </a:ext>
            </a:extLst>
          </p:cNvPr>
          <p:cNvGrpSpPr/>
          <p:nvPr/>
        </p:nvGrpSpPr>
        <p:grpSpPr>
          <a:xfrm>
            <a:off x="8323371" y="3515409"/>
            <a:ext cx="2655127" cy="837842"/>
            <a:chOff x="8323371" y="3794184"/>
            <a:chExt cx="2655127" cy="837842"/>
          </a:xfrm>
        </p:grpSpPr>
        <p:sp>
          <p:nvSpPr>
            <p:cNvPr id="85" name="Oval 84">
              <a:extLst>
                <a:ext uri="{FF2B5EF4-FFF2-40B4-BE49-F238E27FC236}">
                  <a16:creationId xmlns:a16="http://schemas.microsoft.com/office/drawing/2014/main" id="{476A72A9-B741-45B0-84EA-4A4C940CA84E}"/>
                </a:ext>
              </a:extLst>
            </p:cNvPr>
            <p:cNvSpPr/>
            <p:nvPr/>
          </p:nvSpPr>
          <p:spPr>
            <a:xfrm>
              <a:off x="8323371" y="3794184"/>
              <a:ext cx="196166" cy="23596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cxnSp>
          <p:nvCxnSpPr>
            <p:cNvPr id="86" name="Straight Connector 85">
              <a:extLst>
                <a:ext uri="{FF2B5EF4-FFF2-40B4-BE49-F238E27FC236}">
                  <a16:creationId xmlns:a16="http://schemas.microsoft.com/office/drawing/2014/main" id="{17F3182A-070A-4312-B3E6-488ACB6952C6}"/>
                </a:ext>
              </a:extLst>
            </p:cNvPr>
            <p:cNvCxnSpPr>
              <a:cxnSpLocks/>
            </p:cNvCxnSpPr>
            <p:nvPr/>
          </p:nvCxnSpPr>
          <p:spPr>
            <a:xfrm>
              <a:off x="8485963" y="3978353"/>
              <a:ext cx="511277" cy="235967"/>
            </a:xfrm>
            <a:prstGeom prst="line">
              <a:avLst/>
            </a:prstGeom>
          </p:spPr>
          <p:style>
            <a:lnRef idx="1">
              <a:schemeClr val="accent3"/>
            </a:lnRef>
            <a:fillRef idx="0">
              <a:schemeClr val="accent3"/>
            </a:fillRef>
            <a:effectRef idx="0">
              <a:schemeClr val="accent3"/>
            </a:effectRef>
            <a:fontRef idx="minor">
              <a:schemeClr val="tx1"/>
            </a:fontRef>
          </p:style>
        </p:cxnSp>
        <p:sp>
          <p:nvSpPr>
            <p:cNvPr id="87" name="TextBox 86">
              <a:extLst>
                <a:ext uri="{FF2B5EF4-FFF2-40B4-BE49-F238E27FC236}">
                  <a16:creationId xmlns:a16="http://schemas.microsoft.com/office/drawing/2014/main" id="{2E65E381-E1A4-470A-830F-25CB7903D7A7}"/>
                </a:ext>
              </a:extLst>
            </p:cNvPr>
            <p:cNvSpPr txBox="1"/>
            <p:nvPr/>
          </p:nvSpPr>
          <p:spPr>
            <a:xfrm>
              <a:off x="8893643" y="4108806"/>
              <a:ext cx="2084855" cy="523220"/>
            </a:xfrm>
            <a:prstGeom prst="rect">
              <a:avLst/>
            </a:prstGeom>
            <a:noFill/>
          </p:spPr>
          <p:txBody>
            <a:bodyPr wrap="square" rtlCol="0">
              <a:spAutoFit/>
            </a:bodyPr>
            <a:lstStyle/>
            <a:p>
              <a:r>
                <a:rPr lang="en-US" sz="2800" dirty="0">
                  <a:solidFill>
                    <a:srgbClr val="C00000"/>
                  </a:solidFill>
                </a:rPr>
                <a:t>Origin Point</a:t>
              </a:r>
            </a:p>
          </p:txBody>
        </p:sp>
      </p:grpSp>
    </p:spTree>
    <p:extLst>
      <p:ext uri="{BB962C8B-B14F-4D97-AF65-F5344CB8AC3E}">
        <p14:creationId xmlns:p14="http://schemas.microsoft.com/office/powerpoint/2010/main" val="2497511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2C643-3B0C-4E98-97CC-84128B721B01}"/>
              </a:ext>
            </a:extLst>
          </p:cNvPr>
          <p:cNvSpPr>
            <a:spLocks noGrp="1"/>
          </p:cNvSpPr>
          <p:nvPr>
            <p:ph type="title"/>
          </p:nvPr>
        </p:nvSpPr>
        <p:spPr>
          <a:xfrm>
            <a:off x="1143001" y="2689715"/>
            <a:ext cx="9905998" cy="1478570"/>
          </a:xfrm>
        </p:spPr>
        <p:txBody>
          <a:bodyPr/>
          <a:lstStyle/>
          <a:p>
            <a:pPr algn="ctr"/>
            <a:r>
              <a:rPr lang="en-US" dirty="0"/>
              <a:t>Controlling the Spatial analyst visibility analysis tool</a:t>
            </a:r>
          </a:p>
        </p:txBody>
      </p:sp>
    </p:spTree>
    <p:extLst>
      <p:ext uri="{BB962C8B-B14F-4D97-AF65-F5344CB8AC3E}">
        <p14:creationId xmlns:p14="http://schemas.microsoft.com/office/powerpoint/2010/main" val="1976068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0D1-AECB-4FC9-B66B-817D70BBA7CB}"/>
              </a:ext>
            </a:extLst>
          </p:cNvPr>
          <p:cNvSpPr>
            <a:spLocks noGrp="1"/>
          </p:cNvSpPr>
          <p:nvPr>
            <p:ph type="title"/>
          </p:nvPr>
        </p:nvSpPr>
        <p:spPr/>
        <p:txBody>
          <a:bodyPr>
            <a:normAutofit fontScale="90000"/>
          </a:bodyPr>
          <a:lstStyle/>
          <a:p>
            <a:r>
              <a:rPr lang="en-US" dirty="0">
                <a:solidFill>
                  <a:srgbClr val="FFFFFF"/>
                </a:solidFill>
              </a:rPr>
              <a:t>Controlling the </a:t>
            </a:r>
            <a:r>
              <a:rPr lang="en-US" dirty="0"/>
              <a:t>Controlling the Spatial analyst visibility analysis </a:t>
            </a:r>
            <a:r>
              <a:rPr lang="en-US" dirty="0" err="1"/>
              <a:t>tool</a:t>
            </a:r>
            <a:r>
              <a:rPr lang="en-US" dirty="0" err="1">
                <a:solidFill>
                  <a:srgbClr val="FFFFFF"/>
                </a:solidFill>
              </a:rPr>
              <a:t>atial</a:t>
            </a:r>
            <a:r>
              <a:rPr lang="en-US" dirty="0">
                <a:solidFill>
                  <a:srgbClr val="FFFFFF"/>
                </a:solidFill>
              </a:rPr>
              <a:t> analyst visibility analysis</a:t>
            </a:r>
            <a:endParaRPr lang="en-US" dirty="0"/>
          </a:p>
        </p:txBody>
      </p:sp>
      <p:sp>
        <p:nvSpPr>
          <p:cNvPr id="4" name="Text Placeholder 3">
            <a:extLst>
              <a:ext uri="{FF2B5EF4-FFF2-40B4-BE49-F238E27FC236}">
                <a16:creationId xmlns:a16="http://schemas.microsoft.com/office/drawing/2014/main" id="{2D7DEA95-B8B8-44A3-820A-9FC96D73BC95}"/>
              </a:ext>
            </a:extLst>
          </p:cNvPr>
          <p:cNvSpPr>
            <a:spLocks noGrp="1"/>
          </p:cNvSpPr>
          <p:nvPr>
            <p:ph type="body" sz="half" idx="2"/>
          </p:nvPr>
        </p:nvSpPr>
        <p:spPr>
          <a:xfrm>
            <a:off x="1146705" y="1962615"/>
            <a:ext cx="3856037" cy="4694663"/>
          </a:xfrm>
        </p:spPr>
        <p:txBody>
          <a:bodyPr>
            <a:normAutofit lnSpcReduction="10000"/>
          </a:bodyPr>
          <a:lstStyle/>
          <a:p>
            <a:pPr lvl="0" indent="-228600">
              <a:buFont typeface="Arial" panose="020B0604020202020204" pitchFamily="34" charset="0"/>
              <a:buChar char="•"/>
            </a:pPr>
            <a:r>
              <a:rPr lang="en-US" sz="2200" dirty="0">
                <a:solidFill>
                  <a:prstClr val="black"/>
                </a:solidFill>
              </a:rPr>
              <a:t>OFFSET A</a:t>
            </a:r>
          </a:p>
          <a:p>
            <a:pPr lvl="0" indent="-228600">
              <a:buFont typeface="Arial" panose="020B0604020202020204" pitchFamily="34" charset="0"/>
              <a:buChar char="•"/>
            </a:pPr>
            <a:r>
              <a:rPr lang="en-US" sz="2200" dirty="0">
                <a:solidFill>
                  <a:prstClr val="black"/>
                </a:solidFill>
              </a:rPr>
              <a:t>OFFSET B</a:t>
            </a:r>
          </a:p>
          <a:p>
            <a:pPr lvl="0" indent="-228600">
              <a:buFont typeface="Arial" panose="020B0604020202020204" pitchFamily="34" charset="0"/>
              <a:buChar char="•"/>
            </a:pPr>
            <a:r>
              <a:rPr lang="en-US" sz="2200" dirty="0">
                <a:solidFill>
                  <a:prstClr val="black"/>
                </a:solidFill>
              </a:rPr>
              <a:t>AZIMUTH 1</a:t>
            </a:r>
          </a:p>
          <a:p>
            <a:pPr lvl="0" indent="-228600">
              <a:buFont typeface="Arial" panose="020B0604020202020204" pitchFamily="34" charset="0"/>
              <a:buChar char="•"/>
            </a:pPr>
            <a:r>
              <a:rPr lang="en-US" sz="2200" dirty="0">
                <a:solidFill>
                  <a:prstClr val="black"/>
                </a:solidFill>
              </a:rPr>
              <a:t>AZIMUTH 2</a:t>
            </a:r>
          </a:p>
          <a:p>
            <a:pPr lvl="0" indent="-228600">
              <a:buFont typeface="Arial" panose="020B0604020202020204" pitchFamily="34" charset="0"/>
              <a:buChar char="•"/>
            </a:pPr>
            <a:r>
              <a:rPr lang="en-US" sz="2200" dirty="0">
                <a:solidFill>
                  <a:prstClr val="black"/>
                </a:solidFill>
              </a:rPr>
              <a:t>VERT 1</a:t>
            </a:r>
          </a:p>
          <a:p>
            <a:pPr lvl="0" indent="-228600">
              <a:buFont typeface="Arial" panose="020B0604020202020204" pitchFamily="34" charset="0"/>
              <a:buChar char="•"/>
            </a:pPr>
            <a:r>
              <a:rPr lang="en-US" sz="2200" dirty="0">
                <a:solidFill>
                  <a:prstClr val="black"/>
                </a:solidFill>
              </a:rPr>
              <a:t>VERT 2</a:t>
            </a:r>
          </a:p>
          <a:p>
            <a:pPr lvl="0" indent="-228600">
              <a:buFont typeface="Arial" panose="020B0604020202020204" pitchFamily="34" charset="0"/>
              <a:buChar char="•"/>
            </a:pPr>
            <a:r>
              <a:rPr lang="en-US" sz="2200" dirty="0">
                <a:solidFill>
                  <a:prstClr val="black"/>
                </a:solidFill>
              </a:rPr>
              <a:t>RADIUS 1</a:t>
            </a:r>
          </a:p>
          <a:p>
            <a:pPr lvl="0" indent="-228600">
              <a:buFont typeface="Arial" panose="020B0604020202020204" pitchFamily="34" charset="0"/>
              <a:buChar char="•"/>
            </a:pPr>
            <a:r>
              <a:rPr lang="en-US" sz="2200" dirty="0">
                <a:solidFill>
                  <a:prstClr val="black"/>
                </a:solidFill>
              </a:rPr>
              <a:t>RADIUS 2</a:t>
            </a:r>
          </a:p>
          <a:p>
            <a:pPr lvl="0" algn="ctr"/>
            <a:r>
              <a:rPr lang="en-US" sz="2200" dirty="0">
                <a:solidFill>
                  <a:prstClr val="black"/>
                </a:solidFill>
              </a:rPr>
              <a:t>(ESRI 1996-2018)</a:t>
            </a:r>
            <a:r>
              <a:rPr lang="en-US" sz="2200" dirty="0">
                <a:solidFill>
                  <a:srgbClr val="FFFFFF"/>
                </a:solidFill>
              </a:rPr>
              <a:t>)</a:t>
            </a:r>
          </a:p>
          <a:p>
            <a:endParaRPr lang="en-US" sz="2200" dirty="0"/>
          </a:p>
        </p:txBody>
      </p:sp>
      <p:pic>
        <p:nvPicPr>
          <p:cNvPr id="5" name="Content Placeholder 4">
            <a:extLst>
              <a:ext uri="{FF2B5EF4-FFF2-40B4-BE49-F238E27FC236}">
                <a16:creationId xmlns:a16="http://schemas.microsoft.com/office/drawing/2014/main" id="{8E46098F-832C-423E-8759-6266A4238767}"/>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415883" y="667874"/>
            <a:ext cx="7203687" cy="5512418"/>
          </a:xfrm>
          <a:prstGeom prst="rect">
            <a:avLst/>
          </a:prstGeom>
        </p:spPr>
      </p:pic>
      <p:sp>
        <p:nvSpPr>
          <p:cNvPr id="6" name="Rectangle 5">
            <a:extLst>
              <a:ext uri="{FF2B5EF4-FFF2-40B4-BE49-F238E27FC236}">
                <a16:creationId xmlns:a16="http://schemas.microsoft.com/office/drawing/2014/main" id="{34D74056-A00C-42BB-9A4A-F2BF4140C016}"/>
              </a:ext>
            </a:extLst>
          </p:cNvPr>
          <p:cNvSpPr/>
          <p:nvPr/>
        </p:nvSpPr>
        <p:spPr>
          <a:xfrm>
            <a:off x="9438808" y="6322068"/>
            <a:ext cx="2592184" cy="369332"/>
          </a:xfrm>
          <a:prstGeom prst="rect">
            <a:avLst/>
          </a:prstGeom>
        </p:spPr>
        <p:txBody>
          <a:bodyPr wrap="none">
            <a:spAutoFit/>
          </a:bodyPr>
          <a:lstStyle/>
          <a:p>
            <a:r>
              <a:rPr lang="en-US" dirty="0"/>
              <a:t>Courtesy</a:t>
            </a:r>
            <a:r>
              <a:rPr lang="en-US" dirty="0">
                <a:solidFill>
                  <a:srgbClr val="FFFFFF"/>
                </a:solidFill>
              </a:rPr>
              <a:t>(</a:t>
            </a:r>
            <a:r>
              <a:rPr lang="en-US" dirty="0"/>
              <a:t>ESRI 1996-2018</a:t>
            </a:r>
          </a:p>
        </p:txBody>
      </p:sp>
    </p:spTree>
    <p:extLst>
      <p:ext uri="{BB962C8B-B14F-4D97-AF65-F5344CB8AC3E}">
        <p14:creationId xmlns:p14="http://schemas.microsoft.com/office/powerpoint/2010/main" val="1705169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0D1-AECB-4FC9-B66B-817D70BBA7CB}"/>
              </a:ext>
            </a:extLst>
          </p:cNvPr>
          <p:cNvSpPr>
            <a:spLocks noGrp="1"/>
          </p:cNvSpPr>
          <p:nvPr>
            <p:ph type="title"/>
          </p:nvPr>
        </p:nvSpPr>
        <p:spPr/>
        <p:txBody>
          <a:bodyPr>
            <a:normAutofit fontScale="90000"/>
          </a:bodyPr>
          <a:lstStyle/>
          <a:p>
            <a:r>
              <a:rPr lang="en-US" dirty="0">
                <a:solidFill>
                  <a:srgbClr val="FFFFFF"/>
                </a:solidFill>
              </a:rPr>
              <a:t>Controlling the </a:t>
            </a:r>
            <a:r>
              <a:rPr lang="en-US" dirty="0"/>
              <a:t>Controlling the Spatial analyst visibility analysis </a:t>
            </a:r>
            <a:r>
              <a:rPr lang="en-US" dirty="0" err="1"/>
              <a:t>tool</a:t>
            </a:r>
            <a:r>
              <a:rPr lang="en-US" dirty="0" err="1">
                <a:solidFill>
                  <a:srgbClr val="FFFFFF"/>
                </a:solidFill>
              </a:rPr>
              <a:t>atial</a:t>
            </a:r>
            <a:r>
              <a:rPr lang="en-US" dirty="0">
                <a:solidFill>
                  <a:srgbClr val="FFFFFF"/>
                </a:solidFill>
              </a:rPr>
              <a:t> analyst visibility analysis</a:t>
            </a:r>
            <a:endParaRPr lang="en-US" dirty="0"/>
          </a:p>
        </p:txBody>
      </p:sp>
      <p:sp>
        <p:nvSpPr>
          <p:cNvPr id="4" name="Text Placeholder 3">
            <a:extLst>
              <a:ext uri="{FF2B5EF4-FFF2-40B4-BE49-F238E27FC236}">
                <a16:creationId xmlns:a16="http://schemas.microsoft.com/office/drawing/2014/main" id="{2D7DEA95-B8B8-44A3-820A-9FC96D73BC95}"/>
              </a:ext>
            </a:extLst>
          </p:cNvPr>
          <p:cNvSpPr>
            <a:spLocks noGrp="1"/>
          </p:cNvSpPr>
          <p:nvPr>
            <p:ph type="body" sz="half" idx="2"/>
          </p:nvPr>
        </p:nvSpPr>
        <p:spPr>
          <a:xfrm>
            <a:off x="1146705" y="1962615"/>
            <a:ext cx="3856037" cy="4694663"/>
          </a:xfrm>
        </p:spPr>
        <p:txBody>
          <a:bodyPr>
            <a:normAutofit lnSpcReduction="10000"/>
          </a:bodyPr>
          <a:lstStyle/>
          <a:p>
            <a:pPr lvl="0" indent="-228600">
              <a:buFont typeface="Arial" panose="020B0604020202020204" pitchFamily="34" charset="0"/>
              <a:buChar char="•"/>
            </a:pPr>
            <a:r>
              <a:rPr lang="en-US" sz="2200" dirty="0">
                <a:solidFill>
                  <a:prstClr val="black"/>
                </a:solidFill>
              </a:rPr>
              <a:t>OFFSET A</a:t>
            </a:r>
          </a:p>
          <a:p>
            <a:pPr lvl="0" algn="ctr"/>
            <a:endParaRPr lang="en-US" sz="2200" dirty="0">
              <a:solidFill>
                <a:prstClr val="black"/>
              </a:solidFill>
            </a:endParaRPr>
          </a:p>
          <a:p>
            <a:pPr lvl="0" algn="ctr"/>
            <a:endParaRPr lang="en-US" sz="2200" dirty="0">
              <a:solidFill>
                <a:prstClr val="black"/>
              </a:solidFill>
            </a:endParaRPr>
          </a:p>
          <a:p>
            <a:pPr lvl="0" algn="ctr"/>
            <a:endParaRPr lang="en-US" sz="2200" dirty="0">
              <a:solidFill>
                <a:prstClr val="black"/>
              </a:solidFill>
            </a:endParaRPr>
          </a:p>
          <a:p>
            <a:pPr lvl="0" algn="ctr"/>
            <a:endParaRPr lang="en-US" sz="2200" dirty="0">
              <a:solidFill>
                <a:prstClr val="black"/>
              </a:solidFill>
            </a:endParaRPr>
          </a:p>
          <a:p>
            <a:pPr lvl="0" algn="ctr"/>
            <a:endParaRPr lang="en-US" sz="2200" dirty="0">
              <a:solidFill>
                <a:prstClr val="black"/>
              </a:solidFill>
            </a:endParaRPr>
          </a:p>
          <a:p>
            <a:pPr lvl="0" algn="ctr"/>
            <a:endParaRPr lang="en-US" sz="2200" dirty="0">
              <a:solidFill>
                <a:prstClr val="black"/>
              </a:solidFill>
            </a:endParaRPr>
          </a:p>
          <a:p>
            <a:pPr lvl="0" algn="ctr"/>
            <a:endParaRPr lang="en-US" sz="2200" dirty="0">
              <a:solidFill>
                <a:prstClr val="black"/>
              </a:solidFill>
            </a:endParaRPr>
          </a:p>
          <a:p>
            <a:pPr lvl="0" algn="ctr"/>
            <a:r>
              <a:rPr lang="en-US" sz="2200" dirty="0">
                <a:solidFill>
                  <a:prstClr val="black"/>
                </a:solidFill>
              </a:rPr>
              <a:t>(ESRI 1996-2018)</a:t>
            </a:r>
            <a:r>
              <a:rPr lang="en-US" sz="2200" dirty="0">
                <a:solidFill>
                  <a:srgbClr val="FFFFFF"/>
                </a:solidFill>
              </a:rPr>
              <a:t>)</a:t>
            </a:r>
          </a:p>
          <a:p>
            <a:endParaRPr lang="en-US" sz="2200" dirty="0"/>
          </a:p>
        </p:txBody>
      </p:sp>
      <p:pic>
        <p:nvPicPr>
          <p:cNvPr id="5" name="Content Placeholder 4">
            <a:extLst>
              <a:ext uri="{FF2B5EF4-FFF2-40B4-BE49-F238E27FC236}">
                <a16:creationId xmlns:a16="http://schemas.microsoft.com/office/drawing/2014/main" id="{8E46098F-832C-423E-8759-6266A4238767}"/>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415883" y="667874"/>
            <a:ext cx="7203687" cy="5512418"/>
          </a:xfrm>
          <a:prstGeom prst="rect">
            <a:avLst/>
          </a:prstGeom>
        </p:spPr>
      </p:pic>
      <p:sp>
        <p:nvSpPr>
          <p:cNvPr id="6" name="Rectangle 5">
            <a:extLst>
              <a:ext uri="{FF2B5EF4-FFF2-40B4-BE49-F238E27FC236}">
                <a16:creationId xmlns:a16="http://schemas.microsoft.com/office/drawing/2014/main" id="{34D74056-A00C-42BB-9A4A-F2BF4140C016}"/>
              </a:ext>
            </a:extLst>
          </p:cNvPr>
          <p:cNvSpPr/>
          <p:nvPr/>
        </p:nvSpPr>
        <p:spPr>
          <a:xfrm>
            <a:off x="9438808" y="6322068"/>
            <a:ext cx="2592184" cy="369332"/>
          </a:xfrm>
          <a:prstGeom prst="rect">
            <a:avLst/>
          </a:prstGeom>
        </p:spPr>
        <p:txBody>
          <a:bodyPr wrap="none">
            <a:spAutoFit/>
          </a:bodyPr>
          <a:lstStyle/>
          <a:p>
            <a:r>
              <a:rPr lang="en-US" dirty="0"/>
              <a:t>Courtesy</a:t>
            </a:r>
            <a:r>
              <a:rPr lang="en-US" dirty="0">
                <a:solidFill>
                  <a:srgbClr val="FFFFFF"/>
                </a:solidFill>
              </a:rPr>
              <a:t>(</a:t>
            </a:r>
            <a:r>
              <a:rPr lang="en-US" dirty="0"/>
              <a:t>ESRI 1996-2018</a:t>
            </a:r>
          </a:p>
        </p:txBody>
      </p:sp>
    </p:spTree>
    <p:extLst>
      <p:ext uri="{BB962C8B-B14F-4D97-AF65-F5344CB8AC3E}">
        <p14:creationId xmlns:p14="http://schemas.microsoft.com/office/powerpoint/2010/main" val="4208013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0D1-AECB-4FC9-B66B-817D70BBA7CB}"/>
              </a:ext>
            </a:extLst>
          </p:cNvPr>
          <p:cNvSpPr>
            <a:spLocks noGrp="1"/>
          </p:cNvSpPr>
          <p:nvPr>
            <p:ph type="title"/>
          </p:nvPr>
        </p:nvSpPr>
        <p:spPr/>
        <p:txBody>
          <a:bodyPr>
            <a:normAutofit fontScale="90000"/>
          </a:bodyPr>
          <a:lstStyle/>
          <a:p>
            <a:r>
              <a:rPr lang="en-US" dirty="0">
                <a:solidFill>
                  <a:srgbClr val="FFFFFF"/>
                </a:solidFill>
              </a:rPr>
              <a:t>Controlling the </a:t>
            </a:r>
            <a:r>
              <a:rPr lang="en-US" dirty="0"/>
              <a:t>Controlling the Spatial analyst visibility analysis </a:t>
            </a:r>
            <a:r>
              <a:rPr lang="en-US" dirty="0" err="1"/>
              <a:t>tool</a:t>
            </a:r>
            <a:r>
              <a:rPr lang="en-US" dirty="0" err="1">
                <a:solidFill>
                  <a:srgbClr val="FFFFFF"/>
                </a:solidFill>
              </a:rPr>
              <a:t>atial</a:t>
            </a:r>
            <a:r>
              <a:rPr lang="en-US" dirty="0">
                <a:solidFill>
                  <a:srgbClr val="FFFFFF"/>
                </a:solidFill>
              </a:rPr>
              <a:t> analyst visibility analysis</a:t>
            </a:r>
            <a:endParaRPr lang="en-US" dirty="0"/>
          </a:p>
        </p:txBody>
      </p:sp>
      <p:sp>
        <p:nvSpPr>
          <p:cNvPr id="4" name="Text Placeholder 3">
            <a:extLst>
              <a:ext uri="{FF2B5EF4-FFF2-40B4-BE49-F238E27FC236}">
                <a16:creationId xmlns:a16="http://schemas.microsoft.com/office/drawing/2014/main" id="{2D7DEA95-B8B8-44A3-820A-9FC96D73BC95}"/>
              </a:ext>
            </a:extLst>
          </p:cNvPr>
          <p:cNvSpPr>
            <a:spLocks noGrp="1"/>
          </p:cNvSpPr>
          <p:nvPr>
            <p:ph type="body" sz="half" idx="2"/>
          </p:nvPr>
        </p:nvSpPr>
        <p:spPr>
          <a:xfrm>
            <a:off x="1146705" y="1962615"/>
            <a:ext cx="3856037" cy="4694663"/>
          </a:xfrm>
        </p:spPr>
        <p:txBody>
          <a:bodyPr>
            <a:normAutofit lnSpcReduction="10000"/>
          </a:bodyPr>
          <a:lstStyle/>
          <a:p>
            <a:pPr lvl="0" indent="-228600">
              <a:buFont typeface="Arial" panose="020B0604020202020204" pitchFamily="34" charset="0"/>
              <a:buChar char="•"/>
            </a:pPr>
            <a:r>
              <a:rPr lang="en-US" sz="2200" dirty="0">
                <a:solidFill>
                  <a:prstClr val="black"/>
                </a:solidFill>
              </a:rPr>
              <a:t>OFFSET A</a:t>
            </a:r>
          </a:p>
          <a:p>
            <a:pPr lvl="0" indent="-228600">
              <a:buFont typeface="Arial" panose="020B0604020202020204" pitchFamily="34" charset="0"/>
              <a:buChar char="•"/>
            </a:pPr>
            <a:r>
              <a:rPr lang="en-US" sz="2200" dirty="0">
                <a:solidFill>
                  <a:prstClr val="black"/>
                </a:solidFill>
              </a:rPr>
              <a:t>OFFSET B</a:t>
            </a:r>
          </a:p>
          <a:p>
            <a:pPr lvl="0" algn="ctr"/>
            <a:endParaRPr lang="en-US" sz="2200" dirty="0">
              <a:solidFill>
                <a:prstClr val="black"/>
              </a:solidFill>
            </a:endParaRPr>
          </a:p>
          <a:p>
            <a:pPr lvl="0" algn="ctr"/>
            <a:endParaRPr lang="en-US" sz="2200" dirty="0">
              <a:solidFill>
                <a:prstClr val="black"/>
              </a:solidFill>
            </a:endParaRPr>
          </a:p>
          <a:p>
            <a:pPr lvl="0" algn="ctr"/>
            <a:endParaRPr lang="en-US" sz="2200" dirty="0">
              <a:solidFill>
                <a:prstClr val="black"/>
              </a:solidFill>
            </a:endParaRPr>
          </a:p>
          <a:p>
            <a:pPr lvl="0" algn="ctr"/>
            <a:endParaRPr lang="en-US" sz="2200" dirty="0">
              <a:solidFill>
                <a:prstClr val="black"/>
              </a:solidFill>
            </a:endParaRPr>
          </a:p>
          <a:p>
            <a:pPr lvl="0" algn="ctr"/>
            <a:endParaRPr lang="en-US" sz="2200" dirty="0">
              <a:solidFill>
                <a:prstClr val="black"/>
              </a:solidFill>
            </a:endParaRPr>
          </a:p>
          <a:p>
            <a:pPr lvl="0" algn="ctr"/>
            <a:endParaRPr lang="en-US" sz="2200" dirty="0">
              <a:solidFill>
                <a:prstClr val="black"/>
              </a:solidFill>
            </a:endParaRPr>
          </a:p>
          <a:p>
            <a:pPr lvl="0" algn="ctr"/>
            <a:r>
              <a:rPr lang="en-US" sz="2200" dirty="0">
                <a:solidFill>
                  <a:prstClr val="black"/>
                </a:solidFill>
              </a:rPr>
              <a:t>(ESRI 1996-2018)</a:t>
            </a:r>
            <a:r>
              <a:rPr lang="en-US" sz="2200" dirty="0">
                <a:solidFill>
                  <a:srgbClr val="FFFFFF"/>
                </a:solidFill>
              </a:rPr>
              <a:t>)</a:t>
            </a:r>
          </a:p>
          <a:p>
            <a:endParaRPr lang="en-US" sz="2200" dirty="0"/>
          </a:p>
        </p:txBody>
      </p:sp>
      <p:pic>
        <p:nvPicPr>
          <p:cNvPr id="5" name="Content Placeholder 4">
            <a:extLst>
              <a:ext uri="{FF2B5EF4-FFF2-40B4-BE49-F238E27FC236}">
                <a16:creationId xmlns:a16="http://schemas.microsoft.com/office/drawing/2014/main" id="{8E46098F-832C-423E-8759-6266A4238767}"/>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415883" y="667874"/>
            <a:ext cx="7203687" cy="5512418"/>
          </a:xfrm>
          <a:prstGeom prst="rect">
            <a:avLst/>
          </a:prstGeom>
        </p:spPr>
      </p:pic>
      <p:sp>
        <p:nvSpPr>
          <p:cNvPr id="6" name="Rectangle 5">
            <a:extLst>
              <a:ext uri="{FF2B5EF4-FFF2-40B4-BE49-F238E27FC236}">
                <a16:creationId xmlns:a16="http://schemas.microsoft.com/office/drawing/2014/main" id="{34D74056-A00C-42BB-9A4A-F2BF4140C016}"/>
              </a:ext>
            </a:extLst>
          </p:cNvPr>
          <p:cNvSpPr/>
          <p:nvPr/>
        </p:nvSpPr>
        <p:spPr>
          <a:xfrm>
            <a:off x="9438808" y="6322068"/>
            <a:ext cx="2592184" cy="369332"/>
          </a:xfrm>
          <a:prstGeom prst="rect">
            <a:avLst/>
          </a:prstGeom>
        </p:spPr>
        <p:txBody>
          <a:bodyPr wrap="none">
            <a:spAutoFit/>
          </a:bodyPr>
          <a:lstStyle/>
          <a:p>
            <a:r>
              <a:rPr lang="en-US" dirty="0"/>
              <a:t>Courtesy</a:t>
            </a:r>
            <a:r>
              <a:rPr lang="en-US" dirty="0">
                <a:solidFill>
                  <a:srgbClr val="FFFFFF"/>
                </a:solidFill>
              </a:rPr>
              <a:t>(</a:t>
            </a:r>
            <a:r>
              <a:rPr lang="en-US" dirty="0"/>
              <a:t>ESRI 1996-2018</a:t>
            </a:r>
          </a:p>
        </p:txBody>
      </p:sp>
    </p:spTree>
    <p:extLst>
      <p:ext uri="{BB962C8B-B14F-4D97-AF65-F5344CB8AC3E}">
        <p14:creationId xmlns:p14="http://schemas.microsoft.com/office/powerpoint/2010/main" val="3295550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0D1-AECB-4FC9-B66B-817D70BBA7CB}"/>
              </a:ext>
            </a:extLst>
          </p:cNvPr>
          <p:cNvSpPr>
            <a:spLocks noGrp="1"/>
          </p:cNvSpPr>
          <p:nvPr>
            <p:ph type="title"/>
          </p:nvPr>
        </p:nvSpPr>
        <p:spPr/>
        <p:txBody>
          <a:bodyPr>
            <a:normAutofit fontScale="90000"/>
          </a:bodyPr>
          <a:lstStyle/>
          <a:p>
            <a:r>
              <a:rPr lang="en-US" dirty="0">
                <a:solidFill>
                  <a:srgbClr val="FFFFFF"/>
                </a:solidFill>
              </a:rPr>
              <a:t>Controlling the </a:t>
            </a:r>
            <a:r>
              <a:rPr lang="en-US" dirty="0"/>
              <a:t>Controlling the Spatial analyst visibility analysis </a:t>
            </a:r>
            <a:r>
              <a:rPr lang="en-US" dirty="0" err="1"/>
              <a:t>tool</a:t>
            </a:r>
            <a:r>
              <a:rPr lang="en-US" dirty="0" err="1">
                <a:solidFill>
                  <a:srgbClr val="FFFFFF"/>
                </a:solidFill>
              </a:rPr>
              <a:t>atial</a:t>
            </a:r>
            <a:r>
              <a:rPr lang="en-US" dirty="0">
                <a:solidFill>
                  <a:srgbClr val="FFFFFF"/>
                </a:solidFill>
              </a:rPr>
              <a:t> analyst visibility analysis</a:t>
            </a:r>
            <a:endParaRPr lang="en-US" dirty="0"/>
          </a:p>
        </p:txBody>
      </p:sp>
      <p:sp>
        <p:nvSpPr>
          <p:cNvPr id="4" name="Text Placeholder 3">
            <a:extLst>
              <a:ext uri="{FF2B5EF4-FFF2-40B4-BE49-F238E27FC236}">
                <a16:creationId xmlns:a16="http://schemas.microsoft.com/office/drawing/2014/main" id="{2D7DEA95-B8B8-44A3-820A-9FC96D73BC95}"/>
              </a:ext>
            </a:extLst>
          </p:cNvPr>
          <p:cNvSpPr>
            <a:spLocks noGrp="1"/>
          </p:cNvSpPr>
          <p:nvPr>
            <p:ph type="body" sz="half" idx="2"/>
          </p:nvPr>
        </p:nvSpPr>
        <p:spPr>
          <a:xfrm>
            <a:off x="1146705" y="1962615"/>
            <a:ext cx="3856037" cy="4694663"/>
          </a:xfrm>
        </p:spPr>
        <p:txBody>
          <a:bodyPr>
            <a:normAutofit lnSpcReduction="10000"/>
          </a:bodyPr>
          <a:lstStyle/>
          <a:p>
            <a:pPr lvl="0" indent="-228600">
              <a:buFont typeface="Arial" panose="020B0604020202020204" pitchFamily="34" charset="0"/>
              <a:buChar char="•"/>
            </a:pPr>
            <a:r>
              <a:rPr lang="en-US" sz="2200" dirty="0">
                <a:solidFill>
                  <a:prstClr val="black"/>
                </a:solidFill>
              </a:rPr>
              <a:t>OFFSET A</a:t>
            </a:r>
          </a:p>
          <a:p>
            <a:pPr lvl="0" indent="-228600">
              <a:buFont typeface="Arial" panose="020B0604020202020204" pitchFamily="34" charset="0"/>
              <a:buChar char="•"/>
            </a:pPr>
            <a:r>
              <a:rPr lang="en-US" sz="2200" dirty="0">
                <a:solidFill>
                  <a:prstClr val="black"/>
                </a:solidFill>
              </a:rPr>
              <a:t>OFFSET B</a:t>
            </a:r>
          </a:p>
          <a:p>
            <a:pPr lvl="0" indent="-228600">
              <a:buFont typeface="Arial" panose="020B0604020202020204" pitchFamily="34" charset="0"/>
              <a:buChar char="•"/>
            </a:pPr>
            <a:r>
              <a:rPr lang="en-US" sz="2200" dirty="0">
                <a:solidFill>
                  <a:prstClr val="black"/>
                </a:solidFill>
              </a:rPr>
              <a:t>AZIMUTH 1</a:t>
            </a:r>
          </a:p>
          <a:p>
            <a:pPr lvl="0" algn="ctr"/>
            <a:endParaRPr lang="en-US" sz="2200" dirty="0">
              <a:solidFill>
                <a:prstClr val="black"/>
              </a:solidFill>
            </a:endParaRPr>
          </a:p>
          <a:p>
            <a:pPr lvl="0" algn="ctr"/>
            <a:endParaRPr lang="en-US" sz="2200" dirty="0">
              <a:solidFill>
                <a:prstClr val="black"/>
              </a:solidFill>
            </a:endParaRPr>
          </a:p>
          <a:p>
            <a:pPr lvl="0" algn="ctr"/>
            <a:endParaRPr lang="en-US" sz="2200" dirty="0">
              <a:solidFill>
                <a:prstClr val="black"/>
              </a:solidFill>
            </a:endParaRPr>
          </a:p>
          <a:p>
            <a:pPr lvl="0" algn="ctr"/>
            <a:endParaRPr lang="en-US" sz="2200" dirty="0">
              <a:solidFill>
                <a:prstClr val="black"/>
              </a:solidFill>
            </a:endParaRPr>
          </a:p>
          <a:p>
            <a:pPr lvl="0" algn="ctr"/>
            <a:endParaRPr lang="en-US" sz="2200" dirty="0">
              <a:solidFill>
                <a:prstClr val="black"/>
              </a:solidFill>
            </a:endParaRPr>
          </a:p>
          <a:p>
            <a:pPr lvl="0" algn="ctr"/>
            <a:r>
              <a:rPr lang="en-US" sz="2200" dirty="0">
                <a:solidFill>
                  <a:prstClr val="black"/>
                </a:solidFill>
              </a:rPr>
              <a:t>(ESRI 1996-2018)</a:t>
            </a:r>
            <a:r>
              <a:rPr lang="en-US" sz="2200" dirty="0">
                <a:solidFill>
                  <a:srgbClr val="FFFFFF"/>
                </a:solidFill>
              </a:rPr>
              <a:t>)</a:t>
            </a:r>
          </a:p>
          <a:p>
            <a:endParaRPr lang="en-US" sz="2200" dirty="0"/>
          </a:p>
        </p:txBody>
      </p:sp>
      <p:pic>
        <p:nvPicPr>
          <p:cNvPr id="5" name="Content Placeholder 4">
            <a:extLst>
              <a:ext uri="{FF2B5EF4-FFF2-40B4-BE49-F238E27FC236}">
                <a16:creationId xmlns:a16="http://schemas.microsoft.com/office/drawing/2014/main" id="{8E46098F-832C-423E-8759-6266A4238767}"/>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415883" y="667874"/>
            <a:ext cx="7203687" cy="5512418"/>
          </a:xfrm>
          <a:prstGeom prst="rect">
            <a:avLst/>
          </a:prstGeom>
        </p:spPr>
      </p:pic>
      <p:sp>
        <p:nvSpPr>
          <p:cNvPr id="6" name="Rectangle 5">
            <a:extLst>
              <a:ext uri="{FF2B5EF4-FFF2-40B4-BE49-F238E27FC236}">
                <a16:creationId xmlns:a16="http://schemas.microsoft.com/office/drawing/2014/main" id="{34D74056-A00C-42BB-9A4A-F2BF4140C016}"/>
              </a:ext>
            </a:extLst>
          </p:cNvPr>
          <p:cNvSpPr/>
          <p:nvPr/>
        </p:nvSpPr>
        <p:spPr>
          <a:xfrm>
            <a:off x="9438808" y="6322068"/>
            <a:ext cx="2592184" cy="369332"/>
          </a:xfrm>
          <a:prstGeom prst="rect">
            <a:avLst/>
          </a:prstGeom>
        </p:spPr>
        <p:txBody>
          <a:bodyPr wrap="none">
            <a:spAutoFit/>
          </a:bodyPr>
          <a:lstStyle/>
          <a:p>
            <a:r>
              <a:rPr lang="en-US" dirty="0"/>
              <a:t>Courtesy</a:t>
            </a:r>
            <a:r>
              <a:rPr lang="en-US" dirty="0">
                <a:solidFill>
                  <a:srgbClr val="FFFFFF"/>
                </a:solidFill>
              </a:rPr>
              <a:t>(</a:t>
            </a:r>
            <a:r>
              <a:rPr lang="en-US" dirty="0"/>
              <a:t>ESRI 1996-2018</a:t>
            </a:r>
          </a:p>
        </p:txBody>
      </p:sp>
    </p:spTree>
    <p:extLst>
      <p:ext uri="{BB962C8B-B14F-4D97-AF65-F5344CB8AC3E}">
        <p14:creationId xmlns:p14="http://schemas.microsoft.com/office/powerpoint/2010/main" val="3466493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0D1-AECB-4FC9-B66B-817D70BBA7CB}"/>
              </a:ext>
            </a:extLst>
          </p:cNvPr>
          <p:cNvSpPr>
            <a:spLocks noGrp="1"/>
          </p:cNvSpPr>
          <p:nvPr>
            <p:ph type="title"/>
          </p:nvPr>
        </p:nvSpPr>
        <p:spPr/>
        <p:txBody>
          <a:bodyPr>
            <a:normAutofit fontScale="90000"/>
          </a:bodyPr>
          <a:lstStyle/>
          <a:p>
            <a:r>
              <a:rPr lang="en-US" dirty="0">
                <a:solidFill>
                  <a:srgbClr val="FFFFFF"/>
                </a:solidFill>
              </a:rPr>
              <a:t>Controlling the </a:t>
            </a:r>
            <a:r>
              <a:rPr lang="en-US" dirty="0"/>
              <a:t>Controlling the Spatial analyst visibility analysis </a:t>
            </a:r>
            <a:r>
              <a:rPr lang="en-US" dirty="0" err="1"/>
              <a:t>tool</a:t>
            </a:r>
            <a:r>
              <a:rPr lang="en-US" dirty="0" err="1">
                <a:solidFill>
                  <a:srgbClr val="FFFFFF"/>
                </a:solidFill>
              </a:rPr>
              <a:t>atial</a:t>
            </a:r>
            <a:r>
              <a:rPr lang="en-US" dirty="0">
                <a:solidFill>
                  <a:srgbClr val="FFFFFF"/>
                </a:solidFill>
              </a:rPr>
              <a:t> analyst visibility analysis</a:t>
            </a:r>
            <a:endParaRPr lang="en-US" dirty="0"/>
          </a:p>
        </p:txBody>
      </p:sp>
      <p:sp>
        <p:nvSpPr>
          <p:cNvPr id="4" name="Text Placeholder 3">
            <a:extLst>
              <a:ext uri="{FF2B5EF4-FFF2-40B4-BE49-F238E27FC236}">
                <a16:creationId xmlns:a16="http://schemas.microsoft.com/office/drawing/2014/main" id="{2D7DEA95-B8B8-44A3-820A-9FC96D73BC95}"/>
              </a:ext>
            </a:extLst>
          </p:cNvPr>
          <p:cNvSpPr>
            <a:spLocks noGrp="1"/>
          </p:cNvSpPr>
          <p:nvPr>
            <p:ph type="body" sz="half" idx="2"/>
          </p:nvPr>
        </p:nvSpPr>
        <p:spPr>
          <a:xfrm>
            <a:off x="1146705" y="1962615"/>
            <a:ext cx="3856037" cy="4694663"/>
          </a:xfrm>
        </p:spPr>
        <p:txBody>
          <a:bodyPr>
            <a:normAutofit lnSpcReduction="10000"/>
          </a:bodyPr>
          <a:lstStyle/>
          <a:p>
            <a:pPr lvl="0" indent="-228600">
              <a:buFont typeface="Arial" panose="020B0604020202020204" pitchFamily="34" charset="0"/>
              <a:buChar char="•"/>
            </a:pPr>
            <a:r>
              <a:rPr lang="en-US" sz="2200" dirty="0">
                <a:solidFill>
                  <a:prstClr val="black"/>
                </a:solidFill>
              </a:rPr>
              <a:t>OFFSET A</a:t>
            </a:r>
          </a:p>
          <a:p>
            <a:pPr lvl="0" indent="-228600">
              <a:buFont typeface="Arial" panose="020B0604020202020204" pitchFamily="34" charset="0"/>
              <a:buChar char="•"/>
            </a:pPr>
            <a:r>
              <a:rPr lang="en-US" sz="2200" dirty="0">
                <a:solidFill>
                  <a:prstClr val="black"/>
                </a:solidFill>
              </a:rPr>
              <a:t>OFFSET B</a:t>
            </a:r>
          </a:p>
          <a:p>
            <a:pPr lvl="0" indent="-228600">
              <a:buFont typeface="Arial" panose="020B0604020202020204" pitchFamily="34" charset="0"/>
              <a:buChar char="•"/>
            </a:pPr>
            <a:r>
              <a:rPr lang="en-US" sz="2200" dirty="0">
                <a:solidFill>
                  <a:prstClr val="black"/>
                </a:solidFill>
              </a:rPr>
              <a:t>AZIMUTH 1</a:t>
            </a:r>
          </a:p>
          <a:p>
            <a:pPr lvl="0" indent="-228600">
              <a:buFont typeface="Arial" panose="020B0604020202020204" pitchFamily="34" charset="0"/>
              <a:buChar char="•"/>
            </a:pPr>
            <a:r>
              <a:rPr lang="en-US" sz="2200" dirty="0">
                <a:solidFill>
                  <a:prstClr val="black"/>
                </a:solidFill>
              </a:rPr>
              <a:t>AZIMUTH 2</a:t>
            </a:r>
          </a:p>
          <a:p>
            <a:pPr lvl="0" algn="ctr"/>
            <a:endParaRPr lang="en-US" sz="2200" dirty="0">
              <a:solidFill>
                <a:prstClr val="black"/>
              </a:solidFill>
            </a:endParaRPr>
          </a:p>
          <a:p>
            <a:pPr lvl="0" algn="ctr"/>
            <a:endParaRPr lang="en-US" sz="2200" dirty="0">
              <a:solidFill>
                <a:prstClr val="black"/>
              </a:solidFill>
            </a:endParaRPr>
          </a:p>
          <a:p>
            <a:pPr lvl="0" algn="ctr"/>
            <a:endParaRPr lang="en-US" sz="2200" dirty="0">
              <a:solidFill>
                <a:prstClr val="black"/>
              </a:solidFill>
            </a:endParaRPr>
          </a:p>
          <a:p>
            <a:pPr lvl="0" algn="ctr"/>
            <a:endParaRPr lang="en-US" sz="2200" dirty="0">
              <a:solidFill>
                <a:prstClr val="black"/>
              </a:solidFill>
            </a:endParaRPr>
          </a:p>
          <a:p>
            <a:pPr lvl="0" algn="ctr"/>
            <a:r>
              <a:rPr lang="en-US" sz="2200" dirty="0">
                <a:solidFill>
                  <a:prstClr val="black"/>
                </a:solidFill>
              </a:rPr>
              <a:t>(ESRI 1996-2018)</a:t>
            </a:r>
            <a:r>
              <a:rPr lang="en-US" sz="2200" dirty="0">
                <a:solidFill>
                  <a:srgbClr val="FFFFFF"/>
                </a:solidFill>
              </a:rPr>
              <a:t>)</a:t>
            </a:r>
          </a:p>
          <a:p>
            <a:endParaRPr lang="en-US" sz="2200" dirty="0"/>
          </a:p>
        </p:txBody>
      </p:sp>
      <p:pic>
        <p:nvPicPr>
          <p:cNvPr id="5" name="Content Placeholder 4">
            <a:extLst>
              <a:ext uri="{FF2B5EF4-FFF2-40B4-BE49-F238E27FC236}">
                <a16:creationId xmlns:a16="http://schemas.microsoft.com/office/drawing/2014/main" id="{8E46098F-832C-423E-8759-6266A4238767}"/>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415883" y="667874"/>
            <a:ext cx="7203687" cy="5512418"/>
          </a:xfrm>
          <a:prstGeom prst="rect">
            <a:avLst/>
          </a:prstGeom>
        </p:spPr>
      </p:pic>
      <p:sp>
        <p:nvSpPr>
          <p:cNvPr id="6" name="Rectangle 5">
            <a:extLst>
              <a:ext uri="{FF2B5EF4-FFF2-40B4-BE49-F238E27FC236}">
                <a16:creationId xmlns:a16="http://schemas.microsoft.com/office/drawing/2014/main" id="{34D74056-A00C-42BB-9A4A-F2BF4140C016}"/>
              </a:ext>
            </a:extLst>
          </p:cNvPr>
          <p:cNvSpPr/>
          <p:nvPr/>
        </p:nvSpPr>
        <p:spPr>
          <a:xfrm>
            <a:off x="9438808" y="6322068"/>
            <a:ext cx="2592184" cy="369332"/>
          </a:xfrm>
          <a:prstGeom prst="rect">
            <a:avLst/>
          </a:prstGeom>
        </p:spPr>
        <p:txBody>
          <a:bodyPr wrap="none">
            <a:spAutoFit/>
          </a:bodyPr>
          <a:lstStyle/>
          <a:p>
            <a:r>
              <a:rPr lang="en-US" dirty="0"/>
              <a:t>Courtesy</a:t>
            </a:r>
            <a:r>
              <a:rPr lang="en-US" dirty="0">
                <a:solidFill>
                  <a:srgbClr val="FFFFFF"/>
                </a:solidFill>
              </a:rPr>
              <a:t>(</a:t>
            </a:r>
            <a:r>
              <a:rPr lang="en-US" dirty="0"/>
              <a:t>ESRI 1996-2018</a:t>
            </a:r>
          </a:p>
        </p:txBody>
      </p:sp>
    </p:spTree>
    <p:extLst>
      <p:ext uri="{BB962C8B-B14F-4D97-AF65-F5344CB8AC3E}">
        <p14:creationId xmlns:p14="http://schemas.microsoft.com/office/powerpoint/2010/main" val="2410496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0D1-AECB-4FC9-B66B-817D70BBA7CB}"/>
              </a:ext>
            </a:extLst>
          </p:cNvPr>
          <p:cNvSpPr>
            <a:spLocks noGrp="1"/>
          </p:cNvSpPr>
          <p:nvPr>
            <p:ph type="title"/>
          </p:nvPr>
        </p:nvSpPr>
        <p:spPr/>
        <p:txBody>
          <a:bodyPr>
            <a:normAutofit fontScale="90000"/>
          </a:bodyPr>
          <a:lstStyle/>
          <a:p>
            <a:r>
              <a:rPr lang="en-US" dirty="0">
                <a:solidFill>
                  <a:srgbClr val="FFFFFF"/>
                </a:solidFill>
              </a:rPr>
              <a:t>Controlling the </a:t>
            </a:r>
            <a:r>
              <a:rPr lang="en-US" dirty="0"/>
              <a:t>Controlling the Spatial analyst visibility analysis </a:t>
            </a:r>
            <a:r>
              <a:rPr lang="en-US" dirty="0" err="1"/>
              <a:t>tool</a:t>
            </a:r>
            <a:r>
              <a:rPr lang="en-US" dirty="0" err="1">
                <a:solidFill>
                  <a:srgbClr val="FFFFFF"/>
                </a:solidFill>
              </a:rPr>
              <a:t>atial</a:t>
            </a:r>
            <a:r>
              <a:rPr lang="en-US" dirty="0">
                <a:solidFill>
                  <a:srgbClr val="FFFFFF"/>
                </a:solidFill>
              </a:rPr>
              <a:t> analyst visibility analysis</a:t>
            </a:r>
            <a:endParaRPr lang="en-US" dirty="0"/>
          </a:p>
        </p:txBody>
      </p:sp>
      <p:sp>
        <p:nvSpPr>
          <p:cNvPr id="4" name="Text Placeholder 3">
            <a:extLst>
              <a:ext uri="{FF2B5EF4-FFF2-40B4-BE49-F238E27FC236}">
                <a16:creationId xmlns:a16="http://schemas.microsoft.com/office/drawing/2014/main" id="{2D7DEA95-B8B8-44A3-820A-9FC96D73BC95}"/>
              </a:ext>
            </a:extLst>
          </p:cNvPr>
          <p:cNvSpPr>
            <a:spLocks noGrp="1"/>
          </p:cNvSpPr>
          <p:nvPr>
            <p:ph type="body" sz="half" idx="2"/>
          </p:nvPr>
        </p:nvSpPr>
        <p:spPr>
          <a:xfrm>
            <a:off x="1146705" y="1962615"/>
            <a:ext cx="3856037" cy="4694663"/>
          </a:xfrm>
        </p:spPr>
        <p:txBody>
          <a:bodyPr>
            <a:normAutofit lnSpcReduction="10000"/>
          </a:bodyPr>
          <a:lstStyle/>
          <a:p>
            <a:pPr lvl="0" indent="-228600">
              <a:buFont typeface="Arial" panose="020B0604020202020204" pitchFamily="34" charset="0"/>
              <a:buChar char="•"/>
            </a:pPr>
            <a:r>
              <a:rPr lang="en-US" sz="2200" dirty="0">
                <a:solidFill>
                  <a:prstClr val="black"/>
                </a:solidFill>
              </a:rPr>
              <a:t>OFFSET A</a:t>
            </a:r>
          </a:p>
          <a:p>
            <a:pPr lvl="0" indent="-228600">
              <a:buFont typeface="Arial" panose="020B0604020202020204" pitchFamily="34" charset="0"/>
              <a:buChar char="•"/>
            </a:pPr>
            <a:r>
              <a:rPr lang="en-US" sz="2200" dirty="0">
                <a:solidFill>
                  <a:prstClr val="black"/>
                </a:solidFill>
              </a:rPr>
              <a:t>OFFSET B</a:t>
            </a:r>
          </a:p>
          <a:p>
            <a:pPr lvl="0" indent="-228600">
              <a:buFont typeface="Arial" panose="020B0604020202020204" pitchFamily="34" charset="0"/>
              <a:buChar char="•"/>
            </a:pPr>
            <a:r>
              <a:rPr lang="en-US" sz="2200" dirty="0">
                <a:solidFill>
                  <a:prstClr val="black"/>
                </a:solidFill>
              </a:rPr>
              <a:t>AZIMUTH 1</a:t>
            </a:r>
          </a:p>
          <a:p>
            <a:pPr lvl="0" indent="-228600">
              <a:buFont typeface="Arial" panose="020B0604020202020204" pitchFamily="34" charset="0"/>
              <a:buChar char="•"/>
            </a:pPr>
            <a:r>
              <a:rPr lang="en-US" sz="2200" dirty="0">
                <a:solidFill>
                  <a:prstClr val="black"/>
                </a:solidFill>
              </a:rPr>
              <a:t>AZIMUTH 2</a:t>
            </a:r>
          </a:p>
          <a:p>
            <a:pPr lvl="0" indent="-228600">
              <a:buFont typeface="Arial" panose="020B0604020202020204" pitchFamily="34" charset="0"/>
              <a:buChar char="•"/>
            </a:pPr>
            <a:r>
              <a:rPr lang="en-US" sz="2200" dirty="0">
                <a:solidFill>
                  <a:prstClr val="black"/>
                </a:solidFill>
              </a:rPr>
              <a:t>VERT 1</a:t>
            </a:r>
          </a:p>
          <a:p>
            <a:pPr lvl="0" algn="ctr"/>
            <a:endParaRPr lang="en-US" sz="2200" dirty="0">
              <a:solidFill>
                <a:prstClr val="black"/>
              </a:solidFill>
            </a:endParaRPr>
          </a:p>
          <a:p>
            <a:pPr lvl="0" algn="ctr"/>
            <a:endParaRPr lang="en-US" sz="2200" dirty="0">
              <a:solidFill>
                <a:prstClr val="black"/>
              </a:solidFill>
            </a:endParaRPr>
          </a:p>
          <a:p>
            <a:pPr lvl="0" algn="ctr"/>
            <a:endParaRPr lang="en-US" sz="2200" dirty="0">
              <a:solidFill>
                <a:prstClr val="black"/>
              </a:solidFill>
            </a:endParaRPr>
          </a:p>
          <a:p>
            <a:pPr lvl="0" algn="ctr"/>
            <a:r>
              <a:rPr lang="en-US" sz="2200" dirty="0">
                <a:solidFill>
                  <a:prstClr val="black"/>
                </a:solidFill>
              </a:rPr>
              <a:t>(ESRI 1996-2018)</a:t>
            </a:r>
            <a:r>
              <a:rPr lang="en-US" sz="2200" dirty="0">
                <a:solidFill>
                  <a:srgbClr val="FFFFFF"/>
                </a:solidFill>
              </a:rPr>
              <a:t>)</a:t>
            </a:r>
          </a:p>
          <a:p>
            <a:endParaRPr lang="en-US" sz="2200" dirty="0"/>
          </a:p>
        </p:txBody>
      </p:sp>
      <p:pic>
        <p:nvPicPr>
          <p:cNvPr id="5" name="Content Placeholder 4">
            <a:extLst>
              <a:ext uri="{FF2B5EF4-FFF2-40B4-BE49-F238E27FC236}">
                <a16:creationId xmlns:a16="http://schemas.microsoft.com/office/drawing/2014/main" id="{8E46098F-832C-423E-8759-6266A4238767}"/>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415883" y="667874"/>
            <a:ext cx="7203687" cy="5512418"/>
          </a:xfrm>
          <a:prstGeom prst="rect">
            <a:avLst/>
          </a:prstGeom>
        </p:spPr>
      </p:pic>
      <p:sp>
        <p:nvSpPr>
          <p:cNvPr id="6" name="Rectangle 5">
            <a:extLst>
              <a:ext uri="{FF2B5EF4-FFF2-40B4-BE49-F238E27FC236}">
                <a16:creationId xmlns:a16="http://schemas.microsoft.com/office/drawing/2014/main" id="{34D74056-A00C-42BB-9A4A-F2BF4140C016}"/>
              </a:ext>
            </a:extLst>
          </p:cNvPr>
          <p:cNvSpPr/>
          <p:nvPr/>
        </p:nvSpPr>
        <p:spPr>
          <a:xfrm>
            <a:off x="9438808" y="6322068"/>
            <a:ext cx="2592184" cy="369332"/>
          </a:xfrm>
          <a:prstGeom prst="rect">
            <a:avLst/>
          </a:prstGeom>
        </p:spPr>
        <p:txBody>
          <a:bodyPr wrap="none">
            <a:spAutoFit/>
          </a:bodyPr>
          <a:lstStyle/>
          <a:p>
            <a:r>
              <a:rPr lang="en-US" dirty="0"/>
              <a:t>Courtesy</a:t>
            </a:r>
            <a:r>
              <a:rPr lang="en-US" dirty="0">
                <a:solidFill>
                  <a:srgbClr val="FFFFFF"/>
                </a:solidFill>
              </a:rPr>
              <a:t>(</a:t>
            </a:r>
            <a:r>
              <a:rPr lang="en-US" dirty="0"/>
              <a:t>ESRI 1996-2018</a:t>
            </a:r>
          </a:p>
        </p:txBody>
      </p:sp>
    </p:spTree>
    <p:extLst>
      <p:ext uri="{BB962C8B-B14F-4D97-AF65-F5344CB8AC3E}">
        <p14:creationId xmlns:p14="http://schemas.microsoft.com/office/powerpoint/2010/main" val="3303683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0D1-AECB-4FC9-B66B-817D70BBA7CB}"/>
              </a:ext>
            </a:extLst>
          </p:cNvPr>
          <p:cNvSpPr>
            <a:spLocks noGrp="1"/>
          </p:cNvSpPr>
          <p:nvPr>
            <p:ph type="title"/>
          </p:nvPr>
        </p:nvSpPr>
        <p:spPr/>
        <p:txBody>
          <a:bodyPr>
            <a:normAutofit fontScale="90000"/>
          </a:bodyPr>
          <a:lstStyle/>
          <a:p>
            <a:r>
              <a:rPr lang="en-US" dirty="0">
                <a:solidFill>
                  <a:srgbClr val="FFFFFF"/>
                </a:solidFill>
              </a:rPr>
              <a:t>Controlling the </a:t>
            </a:r>
            <a:r>
              <a:rPr lang="en-US" dirty="0"/>
              <a:t>Controlling the Spatial analyst visibility analysis </a:t>
            </a:r>
            <a:r>
              <a:rPr lang="en-US" dirty="0" err="1"/>
              <a:t>tool</a:t>
            </a:r>
            <a:r>
              <a:rPr lang="en-US" dirty="0" err="1">
                <a:solidFill>
                  <a:srgbClr val="FFFFFF"/>
                </a:solidFill>
              </a:rPr>
              <a:t>atial</a:t>
            </a:r>
            <a:r>
              <a:rPr lang="en-US" dirty="0">
                <a:solidFill>
                  <a:srgbClr val="FFFFFF"/>
                </a:solidFill>
              </a:rPr>
              <a:t> analyst visibility analysis</a:t>
            </a:r>
            <a:endParaRPr lang="en-US" dirty="0"/>
          </a:p>
        </p:txBody>
      </p:sp>
      <p:sp>
        <p:nvSpPr>
          <p:cNvPr id="4" name="Text Placeholder 3">
            <a:extLst>
              <a:ext uri="{FF2B5EF4-FFF2-40B4-BE49-F238E27FC236}">
                <a16:creationId xmlns:a16="http://schemas.microsoft.com/office/drawing/2014/main" id="{2D7DEA95-B8B8-44A3-820A-9FC96D73BC95}"/>
              </a:ext>
            </a:extLst>
          </p:cNvPr>
          <p:cNvSpPr>
            <a:spLocks noGrp="1"/>
          </p:cNvSpPr>
          <p:nvPr>
            <p:ph type="body" sz="half" idx="2"/>
          </p:nvPr>
        </p:nvSpPr>
        <p:spPr>
          <a:xfrm>
            <a:off x="1146705" y="1962615"/>
            <a:ext cx="3856037" cy="4694663"/>
          </a:xfrm>
        </p:spPr>
        <p:txBody>
          <a:bodyPr>
            <a:normAutofit lnSpcReduction="10000"/>
          </a:bodyPr>
          <a:lstStyle/>
          <a:p>
            <a:pPr lvl="0" indent="-228600">
              <a:buFont typeface="Arial" panose="020B0604020202020204" pitchFamily="34" charset="0"/>
              <a:buChar char="•"/>
            </a:pPr>
            <a:r>
              <a:rPr lang="en-US" sz="2200" dirty="0">
                <a:solidFill>
                  <a:prstClr val="black"/>
                </a:solidFill>
              </a:rPr>
              <a:t>OFFSET A</a:t>
            </a:r>
          </a:p>
          <a:p>
            <a:pPr lvl="0" indent="-228600">
              <a:buFont typeface="Arial" panose="020B0604020202020204" pitchFamily="34" charset="0"/>
              <a:buChar char="•"/>
            </a:pPr>
            <a:r>
              <a:rPr lang="en-US" sz="2200" dirty="0">
                <a:solidFill>
                  <a:prstClr val="black"/>
                </a:solidFill>
              </a:rPr>
              <a:t>OFFSET B</a:t>
            </a:r>
          </a:p>
          <a:p>
            <a:pPr lvl="0" indent="-228600">
              <a:buFont typeface="Arial" panose="020B0604020202020204" pitchFamily="34" charset="0"/>
              <a:buChar char="•"/>
            </a:pPr>
            <a:r>
              <a:rPr lang="en-US" sz="2200" dirty="0">
                <a:solidFill>
                  <a:prstClr val="black"/>
                </a:solidFill>
              </a:rPr>
              <a:t>AZIMUTH 1</a:t>
            </a:r>
          </a:p>
          <a:p>
            <a:pPr lvl="0" indent="-228600">
              <a:buFont typeface="Arial" panose="020B0604020202020204" pitchFamily="34" charset="0"/>
              <a:buChar char="•"/>
            </a:pPr>
            <a:r>
              <a:rPr lang="en-US" sz="2200" dirty="0">
                <a:solidFill>
                  <a:prstClr val="black"/>
                </a:solidFill>
              </a:rPr>
              <a:t>AZIMUTH 2</a:t>
            </a:r>
          </a:p>
          <a:p>
            <a:pPr lvl="0" indent="-228600">
              <a:buFont typeface="Arial" panose="020B0604020202020204" pitchFamily="34" charset="0"/>
              <a:buChar char="•"/>
            </a:pPr>
            <a:r>
              <a:rPr lang="en-US" sz="2200" dirty="0">
                <a:solidFill>
                  <a:prstClr val="black"/>
                </a:solidFill>
              </a:rPr>
              <a:t>VERT 1</a:t>
            </a:r>
          </a:p>
          <a:p>
            <a:pPr lvl="0" indent="-228600">
              <a:buFont typeface="Arial" panose="020B0604020202020204" pitchFamily="34" charset="0"/>
              <a:buChar char="•"/>
            </a:pPr>
            <a:r>
              <a:rPr lang="en-US" sz="2200" dirty="0">
                <a:solidFill>
                  <a:prstClr val="black"/>
                </a:solidFill>
              </a:rPr>
              <a:t>VERT 2</a:t>
            </a:r>
          </a:p>
          <a:p>
            <a:pPr lvl="0" algn="ctr"/>
            <a:endParaRPr lang="en-US" sz="2200" dirty="0">
              <a:solidFill>
                <a:prstClr val="black"/>
              </a:solidFill>
            </a:endParaRPr>
          </a:p>
          <a:p>
            <a:pPr lvl="0" algn="ctr"/>
            <a:endParaRPr lang="en-US" sz="2200" dirty="0">
              <a:solidFill>
                <a:prstClr val="black"/>
              </a:solidFill>
            </a:endParaRPr>
          </a:p>
          <a:p>
            <a:pPr lvl="0" algn="ctr"/>
            <a:r>
              <a:rPr lang="en-US" sz="2200" dirty="0">
                <a:solidFill>
                  <a:prstClr val="black"/>
                </a:solidFill>
              </a:rPr>
              <a:t>(ESRI 1996-2018)</a:t>
            </a:r>
            <a:r>
              <a:rPr lang="en-US" sz="2200" dirty="0">
                <a:solidFill>
                  <a:srgbClr val="FFFFFF"/>
                </a:solidFill>
              </a:rPr>
              <a:t>)</a:t>
            </a:r>
          </a:p>
          <a:p>
            <a:endParaRPr lang="en-US" sz="2200" dirty="0"/>
          </a:p>
        </p:txBody>
      </p:sp>
      <p:pic>
        <p:nvPicPr>
          <p:cNvPr id="5" name="Content Placeholder 4">
            <a:extLst>
              <a:ext uri="{FF2B5EF4-FFF2-40B4-BE49-F238E27FC236}">
                <a16:creationId xmlns:a16="http://schemas.microsoft.com/office/drawing/2014/main" id="{8E46098F-832C-423E-8759-6266A4238767}"/>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415883" y="667874"/>
            <a:ext cx="7203687" cy="5512418"/>
          </a:xfrm>
          <a:prstGeom prst="rect">
            <a:avLst/>
          </a:prstGeom>
        </p:spPr>
      </p:pic>
      <p:sp>
        <p:nvSpPr>
          <p:cNvPr id="6" name="Rectangle 5">
            <a:extLst>
              <a:ext uri="{FF2B5EF4-FFF2-40B4-BE49-F238E27FC236}">
                <a16:creationId xmlns:a16="http://schemas.microsoft.com/office/drawing/2014/main" id="{34D74056-A00C-42BB-9A4A-F2BF4140C016}"/>
              </a:ext>
            </a:extLst>
          </p:cNvPr>
          <p:cNvSpPr/>
          <p:nvPr/>
        </p:nvSpPr>
        <p:spPr>
          <a:xfrm>
            <a:off x="9438808" y="6322068"/>
            <a:ext cx="2592184" cy="369332"/>
          </a:xfrm>
          <a:prstGeom prst="rect">
            <a:avLst/>
          </a:prstGeom>
        </p:spPr>
        <p:txBody>
          <a:bodyPr wrap="none">
            <a:spAutoFit/>
          </a:bodyPr>
          <a:lstStyle/>
          <a:p>
            <a:r>
              <a:rPr lang="en-US" dirty="0"/>
              <a:t>Courtesy</a:t>
            </a:r>
            <a:r>
              <a:rPr lang="en-US" dirty="0">
                <a:solidFill>
                  <a:srgbClr val="FFFFFF"/>
                </a:solidFill>
              </a:rPr>
              <a:t>(</a:t>
            </a:r>
            <a:r>
              <a:rPr lang="en-US" dirty="0"/>
              <a:t>ESRI 1996-2018</a:t>
            </a:r>
          </a:p>
        </p:txBody>
      </p:sp>
    </p:spTree>
    <p:extLst>
      <p:ext uri="{BB962C8B-B14F-4D97-AF65-F5344CB8AC3E}">
        <p14:creationId xmlns:p14="http://schemas.microsoft.com/office/powerpoint/2010/main" val="2330574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0D1-AECB-4FC9-B66B-817D70BBA7CB}"/>
              </a:ext>
            </a:extLst>
          </p:cNvPr>
          <p:cNvSpPr>
            <a:spLocks noGrp="1"/>
          </p:cNvSpPr>
          <p:nvPr>
            <p:ph type="title"/>
          </p:nvPr>
        </p:nvSpPr>
        <p:spPr/>
        <p:txBody>
          <a:bodyPr>
            <a:normAutofit fontScale="90000"/>
          </a:bodyPr>
          <a:lstStyle/>
          <a:p>
            <a:r>
              <a:rPr lang="en-US" dirty="0">
                <a:solidFill>
                  <a:srgbClr val="FFFFFF"/>
                </a:solidFill>
              </a:rPr>
              <a:t>Controlling the </a:t>
            </a:r>
            <a:r>
              <a:rPr lang="en-US" dirty="0"/>
              <a:t>Controlling the Spatial analyst visibility analysis </a:t>
            </a:r>
            <a:r>
              <a:rPr lang="en-US" dirty="0" err="1"/>
              <a:t>tool</a:t>
            </a:r>
            <a:r>
              <a:rPr lang="en-US" dirty="0" err="1">
                <a:solidFill>
                  <a:srgbClr val="FFFFFF"/>
                </a:solidFill>
              </a:rPr>
              <a:t>atial</a:t>
            </a:r>
            <a:r>
              <a:rPr lang="en-US" dirty="0">
                <a:solidFill>
                  <a:srgbClr val="FFFFFF"/>
                </a:solidFill>
              </a:rPr>
              <a:t> analyst visibility analysis</a:t>
            </a:r>
            <a:endParaRPr lang="en-US" dirty="0"/>
          </a:p>
        </p:txBody>
      </p:sp>
      <p:sp>
        <p:nvSpPr>
          <p:cNvPr id="4" name="Text Placeholder 3">
            <a:extLst>
              <a:ext uri="{FF2B5EF4-FFF2-40B4-BE49-F238E27FC236}">
                <a16:creationId xmlns:a16="http://schemas.microsoft.com/office/drawing/2014/main" id="{2D7DEA95-B8B8-44A3-820A-9FC96D73BC95}"/>
              </a:ext>
            </a:extLst>
          </p:cNvPr>
          <p:cNvSpPr>
            <a:spLocks noGrp="1"/>
          </p:cNvSpPr>
          <p:nvPr>
            <p:ph type="body" sz="half" idx="2"/>
          </p:nvPr>
        </p:nvSpPr>
        <p:spPr>
          <a:xfrm>
            <a:off x="1146705" y="1962615"/>
            <a:ext cx="3856037" cy="4694663"/>
          </a:xfrm>
        </p:spPr>
        <p:txBody>
          <a:bodyPr>
            <a:normAutofit lnSpcReduction="10000"/>
          </a:bodyPr>
          <a:lstStyle/>
          <a:p>
            <a:pPr lvl="0" indent="-228600">
              <a:buFont typeface="Arial" panose="020B0604020202020204" pitchFamily="34" charset="0"/>
              <a:buChar char="•"/>
            </a:pPr>
            <a:r>
              <a:rPr lang="en-US" sz="2200" dirty="0">
                <a:solidFill>
                  <a:prstClr val="black"/>
                </a:solidFill>
              </a:rPr>
              <a:t>OFFSET A</a:t>
            </a:r>
          </a:p>
          <a:p>
            <a:pPr lvl="0" indent="-228600">
              <a:buFont typeface="Arial" panose="020B0604020202020204" pitchFamily="34" charset="0"/>
              <a:buChar char="•"/>
            </a:pPr>
            <a:r>
              <a:rPr lang="en-US" sz="2200" dirty="0">
                <a:solidFill>
                  <a:prstClr val="black"/>
                </a:solidFill>
              </a:rPr>
              <a:t>OFFSET B</a:t>
            </a:r>
          </a:p>
          <a:p>
            <a:pPr lvl="0" indent="-228600">
              <a:buFont typeface="Arial" panose="020B0604020202020204" pitchFamily="34" charset="0"/>
              <a:buChar char="•"/>
            </a:pPr>
            <a:r>
              <a:rPr lang="en-US" sz="2200" dirty="0">
                <a:solidFill>
                  <a:prstClr val="black"/>
                </a:solidFill>
              </a:rPr>
              <a:t>AZIMUTH 1</a:t>
            </a:r>
          </a:p>
          <a:p>
            <a:pPr lvl="0" indent="-228600">
              <a:buFont typeface="Arial" panose="020B0604020202020204" pitchFamily="34" charset="0"/>
              <a:buChar char="•"/>
            </a:pPr>
            <a:r>
              <a:rPr lang="en-US" sz="2200" dirty="0">
                <a:solidFill>
                  <a:prstClr val="black"/>
                </a:solidFill>
              </a:rPr>
              <a:t>AZIMUTH 2</a:t>
            </a:r>
          </a:p>
          <a:p>
            <a:pPr lvl="0" indent="-228600">
              <a:buFont typeface="Arial" panose="020B0604020202020204" pitchFamily="34" charset="0"/>
              <a:buChar char="•"/>
            </a:pPr>
            <a:r>
              <a:rPr lang="en-US" sz="2200" dirty="0">
                <a:solidFill>
                  <a:prstClr val="black"/>
                </a:solidFill>
              </a:rPr>
              <a:t>VERT 1</a:t>
            </a:r>
          </a:p>
          <a:p>
            <a:pPr lvl="0" indent="-228600">
              <a:buFont typeface="Arial" panose="020B0604020202020204" pitchFamily="34" charset="0"/>
              <a:buChar char="•"/>
            </a:pPr>
            <a:r>
              <a:rPr lang="en-US" sz="2200" dirty="0">
                <a:solidFill>
                  <a:prstClr val="black"/>
                </a:solidFill>
              </a:rPr>
              <a:t>VERT 2</a:t>
            </a:r>
          </a:p>
          <a:p>
            <a:pPr lvl="0" indent="-228600">
              <a:buFont typeface="Arial" panose="020B0604020202020204" pitchFamily="34" charset="0"/>
              <a:buChar char="•"/>
            </a:pPr>
            <a:r>
              <a:rPr lang="en-US" sz="2200" dirty="0">
                <a:solidFill>
                  <a:prstClr val="black"/>
                </a:solidFill>
              </a:rPr>
              <a:t>RADIUS 1</a:t>
            </a:r>
          </a:p>
          <a:p>
            <a:pPr lvl="0" algn="ctr"/>
            <a:endParaRPr lang="en-US" sz="2200" dirty="0">
              <a:solidFill>
                <a:prstClr val="black"/>
              </a:solidFill>
            </a:endParaRPr>
          </a:p>
          <a:p>
            <a:pPr lvl="0" algn="ctr"/>
            <a:r>
              <a:rPr lang="en-US" sz="2200" dirty="0">
                <a:solidFill>
                  <a:prstClr val="black"/>
                </a:solidFill>
              </a:rPr>
              <a:t>(ESRI 1996-2018)</a:t>
            </a:r>
            <a:r>
              <a:rPr lang="en-US" sz="2200" dirty="0">
                <a:solidFill>
                  <a:srgbClr val="FFFFFF"/>
                </a:solidFill>
              </a:rPr>
              <a:t>)</a:t>
            </a:r>
          </a:p>
          <a:p>
            <a:endParaRPr lang="en-US" sz="2200" dirty="0"/>
          </a:p>
        </p:txBody>
      </p:sp>
      <p:pic>
        <p:nvPicPr>
          <p:cNvPr id="5" name="Content Placeholder 4">
            <a:extLst>
              <a:ext uri="{FF2B5EF4-FFF2-40B4-BE49-F238E27FC236}">
                <a16:creationId xmlns:a16="http://schemas.microsoft.com/office/drawing/2014/main" id="{8E46098F-832C-423E-8759-6266A4238767}"/>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415883" y="667874"/>
            <a:ext cx="7203687" cy="5512418"/>
          </a:xfrm>
          <a:prstGeom prst="rect">
            <a:avLst/>
          </a:prstGeom>
        </p:spPr>
      </p:pic>
      <p:sp>
        <p:nvSpPr>
          <p:cNvPr id="6" name="Rectangle 5">
            <a:extLst>
              <a:ext uri="{FF2B5EF4-FFF2-40B4-BE49-F238E27FC236}">
                <a16:creationId xmlns:a16="http://schemas.microsoft.com/office/drawing/2014/main" id="{34D74056-A00C-42BB-9A4A-F2BF4140C016}"/>
              </a:ext>
            </a:extLst>
          </p:cNvPr>
          <p:cNvSpPr/>
          <p:nvPr/>
        </p:nvSpPr>
        <p:spPr>
          <a:xfrm>
            <a:off x="9438808" y="6322068"/>
            <a:ext cx="2592184" cy="369332"/>
          </a:xfrm>
          <a:prstGeom prst="rect">
            <a:avLst/>
          </a:prstGeom>
        </p:spPr>
        <p:txBody>
          <a:bodyPr wrap="none">
            <a:spAutoFit/>
          </a:bodyPr>
          <a:lstStyle/>
          <a:p>
            <a:r>
              <a:rPr lang="en-US" dirty="0"/>
              <a:t>Courtesy</a:t>
            </a:r>
            <a:r>
              <a:rPr lang="en-US" dirty="0">
                <a:solidFill>
                  <a:srgbClr val="FFFFFF"/>
                </a:solidFill>
              </a:rPr>
              <a:t>(</a:t>
            </a:r>
            <a:r>
              <a:rPr lang="en-US" dirty="0"/>
              <a:t>ESRI 1996-2018</a:t>
            </a:r>
          </a:p>
        </p:txBody>
      </p:sp>
    </p:spTree>
    <p:extLst>
      <p:ext uri="{BB962C8B-B14F-4D97-AF65-F5344CB8AC3E}">
        <p14:creationId xmlns:p14="http://schemas.microsoft.com/office/powerpoint/2010/main" val="1053059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0767-9544-48B4-A879-B78E6242103C}"/>
              </a:ext>
            </a:extLst>
          </p:cNvPr>
          <p:cNvSpPr>
            <a:spLocks noGrp="1"/>
          </p:cNvSpPr>
          <p:nvPr>
            <p:ph type="title"/>
          </p:nvPr>
        </p:nvSpPr>
        <p:spPr/>
        <p:txBody>
          <a:bodyPr/>
          <a:lstStyle/>
          <a:p>
            <a:pPr algn="ctr"/>
            <a:r>
              <a:rPr lang="en-US" dirty="0"/>
              <a:t>Problem statement</a:t>
            </a:r>
          </a:p>
        </p:txBody>
      </p:sp>
      <p:sp>
        <p:nvSpPr>
          <p:cNvPr id="3" name="Content Placeholder 2">
            <a:extLst>
              <a:ext uri="{FF2B5EF4-FFF2-40B4-BE49-F238E27FC236}">
                <a16:creationId xmlns:a16="http://schemas.microsoft.com/office/drawing/2014/main" id="{4D26609B-ED6A-4405-A10F-97340947FD75}"/>
              </a:ext>
            </a:extLst>
          </p:cNvPr>
          <p:cNvSpPr>
            <a:spLocks noGrp="1"/>
          </p:cNvSpPr>
          <p:nvPr>
            <p:ph idx="1"/>
          </p:nvPr>
        </p:nvSpPr>
        <p:spPr/>
        <p:txBody>
          <a:bodyPr>
            <a:normAutofit/>
          </a:bodyPr>
          <a:lstStyle/>
          <a:p>
            <a:r>
              <a:rPr lang="en-US" sz="3200" dirty="0"/>
              <a:t>What is the area within which a UAV can maintain communication with ground control beacons without disruption in high relief terrain? </a:t>
            </a:r>
          </a:p>
        </p:txBody>
      </p:sp>
    </p:spTree>
    <p:extLst>
      <p:ext uri="{BB962C8B-B14F-4D97-AF65-F5344CB8AC3E}">
        <p14:creationId xmlns:p14="http://schemas.microsoft.com/office/powerpoint/2010/main" val="3615858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0D1-AECB-4FC9-B66B-817D70BBA7CB}"/>
              </a:ext>
            </a:extLst>
          </p:cNvPr>
          <p:cNvSpPr>
            <a:spLocks noGrp="1"/>
          </p:cNvSpPr>
          <p:nvPr>
            <p:ph type="title"/>
          </p:nvPr>
        </p:nvSpPr>
        <p:spPr/>
        <p:txBody>
          <a:bodyPr>
            <a:normAutofit fontScale="90000"/>
          </a:bodyPr>
          <a:lstStyle/>
          <a:p>
            <a:r>
              <a:rPr lang="en-US" dirty="0">
                <a:solidFill>
                  <a:srgbClr val="FFFFFF"/>
                </a:solidFill>
              </a:rPr>
              <a:t>Controlling the </a:t>
            </a:r>
            <a:r>
              <a:rPr lang="en-US" dirty="0"/>
              <a:t>Controlling the Spatial analyst visibility analysis </a:t>
            </a:r>
            <a:r>
              <a:rPr lang="en-US" dirty="0" err="1"/>
              <a:t>tool</a:t>
            </a:r>
            <a:r>
              <a:rPr lang="en-US" dirty="0" err="1">
                <a:solidFill>
                  <a:srgbClr val="FFFFFF"/>
                </a:solidFill>
              </a:rPr>
              <a:t>atial</a:t>
            </a:r>
            <a:r>
              <a:rPr lang="en-US" dirty="0">
                <a:solidFill>
                  <a:srgbClr val="FFFFFF"/>
                </a:solidFill>
              </a:rPr>
              <a:t> analyst visibility analysis</a:t>
            </a:r>
            <a:endParaRPr lang="en-US" dirty="0"/>
          </a:p>
        </p:txBody>
      </p:sp>
      <p:sp>
        <p:nvSpPr>
          <p:cNvPr id="4" name="Text Placeholder 3">
            <a:extLst>
              <a:ext uri="{FF2B5EF4-FFF2-40B4-BE49-F238E27FC236}">
                <a16:creationId xmlns:a16="http://schemas.microsoft.com/office/drawing/2014/main" id="{2D7DEA95-B8B8-44A3-820A-9FC96D73BC95}"/>
              </a:ext>
            </a:extLst>
          </p:cNvPr>
          <p:cNvSpPr>
            <a:spLocks noGrp="1"/>
          </p:cNvSpPr>
          <p:nvPr>
            <p:ph type="body" sz="half" idx="2"/>
          </p:nvPr>
        </p:nvSpPr>
        <p:spPr>
          <a:xfrm>
            <a:off x="1146705" y="1962615"/>
            <a:ext cx="3856037" cy="4694663"/>
          </a:xfrm>
        </p:spPr>
        <p:txBody>
          <a:bodyPr>
            <a:normAutofit lnSpcReduction="10000"/>
          </a:bodyPr>
          <a:lstStyle/>
          <a:p>
            <a:pPr lvl="0" indent="-228600">
              <a:buFont typeface="Arial" panose="020B0604020202020204" pitchFamily="34" charset="0"/>
              <a:buChar char="•"/>
            </a:pPr>
            <a:r>
              <a:rPr lang="en-US" sz="2200" dirty="0">
                <a:solidFill>
                  <a:prstClr val="black"/>
                </a:solidFill>
              </a:rPr>
              <a:t>OFFSET A</a:t>
            </a:r>
          </a:p>
          <a:p>
            <a:pPr lvl="0" indent="-228600">
              <a:buFont typeface="Arial" panose="020B0604020202020204" pitchFamily="34" charset="0"/>
              <a:buChar char="•"/>
            </a:pPr>
            <a:r>
              <a:rPr lang="en-US" sz="2200" dirty="0">
                <a:solidFill>
                  <a:prstClr val="black"/>
                </a:solidFill>
              </a:rPr>
              <a:t>OFFSET B</a:t>
            </a:r>
          </a:p>
          <a:p>
            <a:pPr lvl="0" indent="-228600">
              <a:buFont typeface="Arial" panose="020B0604020202020204" pitchFamily="34" charset="0"/>
              <a:buChar char="•"/>
            </a:pPr>
            <a:r>
              <a:rPr lang="en-US" sz="2200" dirty="0">
                <a:solidFill>
                  <a:prstClr val="black"/>
                </a:solidFill>
              </a:rPr>
              <a:t>AZIMUTH 1</a:t>
            </a:r>
          </a:p>
          <a:p>
            <a:pPr lvl="0" indent="-228600">
              <a:buFont typeface="Arial" panose="020B0604020202020204" pitchFamily="34" charset="0"/>
              <a:buChar char="•"/>
            </a:pPr>
            <a:r>
              <a:rPr lang="en-US" sz="2200" dirty="0">
                <a:solidFill>
                  <a:prstClr val="black"/>
                </a:solidFill>
              </a:rPr>
              <a:t>AZIMUTH 2</a:t>
            </a:r>
          </a:p>
          <a:p>
            <a:pPr lvl="0" indent="-228600">
              <a:buFont typeface="Arial" panose="020B0604020202020204" pitchFamily="34" charset="0"/>
              <a:buChar char="•"/>
            </a:pPr>
            <a:r>
              <a:rPr lang="en-US" sz="2200" dirty="0">
                <a:solidFill>
                  <a:prstClr val="black"/>
                </a:solidFill>
              </a:rPr>
              <a:t>VERT 1</a:t>
            </a:r>
          </a:p>
          <a:p>
            <a:pPr lvl="0" indent="-228600">
              <a:buFont typeface="Arial" panose="020B0604020202020204" pitchFamily="34" charset="0"/>
              <a:buChar char="•"/>
            </a:pPr>
            <a:r>
              <a:rPr lang="en-US" sz="2200" dirty="0">
                <a:solidFill>
                  <a:prstClr val="black"/>
                </a:solidFill>
              </a:rPr>
              <a:t>VERT 2</a:t>
            </a:r>
          </a:p>
          <a:p>
            <a:pPr lvl="0" indent="-228600">
              <a:buFont typeface="Arial" panose="020B0604020202020204" pitchFamily="34" charset="0"/>
              <a:buChar char="•"/>
            </a:pPr>
            <a:r>
              <a:rPr lang="en-US" sz="2200" dirty="0">
                <a:solidFill>
                  <a:prstClr val="black"/>
                </a:solidFill>
              </a:rPr>
              <a:t>RADIUS 1</a:t>
            </a:r>
          </a:p>
          <a:p>
            <a:pPr lvl="0" indent="-228600">
              <a:buFont typeface="Arial" panose="020B0604020202020204" pitchFamily="34" charset="0"/>
              <a:buChar char="•"/>
            </a:pPr>
            <a:r>
              <a:rPr lang="en-US" sz="2200" dirty="0">
                <a:solidFill>
                  <a:prstClr val="black"/>
                </a:solidFill>
              </a:rPr>
              <a:t>RADIUS 2</a:t>
            </a:r>
          </a:p>
          <a:p>
            <a:pPr lvl="0" algn="ctr"/>
            <a:r>
              <a:rPr lang="en-US" sz="2200" dirty="0">
                <a:solidFill>
                  <a:prstClr val="black"/>
                </a:solidFill>
              </a:rPr>
              <a:t>(ESRI 1996-2018)</a:t>
            </a:r>
            <a:r>
              <a:rPr lang="en-US" sz="2200" dirty="0">
                <a:solidFill>
                  <a:srgbClr val="FFFFFF"/>
                </a:solidFill>
              </a:rPr>
              <a:t>)</a:t>
            </a:r>
          </a:p>
          <a:p>
            <a:endParaRPr lang="en-US" sz="2200" dirty="0"/>
          </a:p>
        </p:txBody>
      </p:sp>
      <p:pic>
        <p:nvPicPr>
          <p:cNvPr id="5" name="Content Placeholder 4">
            <a:extLst>
              <a:ext uri="{FF2B5EF4-FFF2-40B4-BE49-F238E27FC236}">
                <a16:creationId xmlns:a16="http://schemas.microsoft.com/office/drawing/2014/main" id="{8E46098F-832C-423E-8759-6266A4238767}"/>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415883" y="667874"/>
            <a:ext cx="7203687" cy="5512418"/>
          </a:xfrm>
          <a:prstGeom prst="rect">
            <a:avLst/>
          </a:prstGeom>
        </p:spPr>
      </p:pic>
      <p:sp>
        <p:nvSpPr>
          <p:cNvPr id="6" name="Rectangle 5">
            <a:extLst>
              <a:ext uri="{FF2B5EF4-FFF2-40B4-BE49-F238E27FC236}">
                <a16:creationId xmlns:a16="http://schemas.microsoft.com/office/drawing/2014/main" id="{34D74056-A00C-42BB-9A4A-F2BF4140C016}"/>
              </a:ext>
            </a:extLst>
          </p:cNvPr>
          <p:cNvSpPr/>
          <p:nvPr/>
        </p:nvSpPr>
        <p:spPr>
          <a:xfrm>
            <a:off x="9438808" y="6322068"/>
            <a:ext cx="2592184" cy="369332"/>
          </a:xfrm>
          <a:prstGeom prst="rect">
            <a:avLst/>
          </a:prstGeom>
        </p:spPr>
        <p:txBody>
          <a:bodyPr wrap="none">
            <a:spAutoFit/>
          </a:bodyPr>
          <a:lstStyle/>
          <a:p>
            <a:r>
              <a:rPr lang="en-US" dirty="0"/>
              <a:t>Courtesy</a:t>
            </a:r>
            <a:r>
              <a:rPr lang="en-US" dirty="0">
                <a:solidFill>
                  <a:srgbClr val="FFFFFF"/>
                </a:solidFill>
              </a:rPr>
              <a:t>(</a:t>
            </a:r>
            <a:r>
              <a:rPr lang="en-US" dirty="0"/>
              <a:t>ESRI 1996-2018</a:t>
            </a:r>
          </a:p>
        </p:txBody>
      </p:sp>
    </p:spTree>
    <p:extLst>
      <p:ext uri="{BB962C8B-B14F-4D97-AF65-F5344CB8AC3E}">
        <p14:creationId xmlns:p14="http://schemas.microsoft.com/office/powerpoint/2010/main" val="728890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19BE-F226-4FE8-98CE-B8153044770C}"/>
              </a:ext>
            </a:extLst>
          </p:cNvPr>
          <p:cNvSpPr>
            <a:spLocks noGrp="1"/>
          </p:cNvSpPr>
          <p:nvPr>
            <p:ph type="title"/>
          </p:nvPr>
        </p:nvSpPr>
        <p:spPr>
          <a:xfrm>
            <a:off x="1146705" y="560437"/>
            <a:ext cx="3856037" cy="735317"/>
          </a:xfrm>
        </p:spPr>
        <p:txBody>
          <a:bodyPr/>
          <a:lstStyle/>
          <a:p>
            <a:pPr algn="ctr"/>
            <a:r>
              <a:rPr lang="en-US" dirty="0"/>
              <a:t>Dialog box</a:t>
            </a:r>
          </a:p>
        </p:txBody>
      </p:sp>
      <p:sp>
        <p:nvSpPr>
          <p:cNvPr id="4" name="Text Placeholder 3">
            <a:extLst>
              <a:ext uri="{FF2B5EF4-FFF2-40B4-BE49-F238E27FC236}">
                <a16:creationId xmlns:a16="http://schemas.microsoft.com/office/drawing/2014/main" id="{92739D9E-8855-4ED0-98CB-5E37DD8463C4}"/>
              </a:ext>
            </a:extLst>
          </p:cNvPr>
          <p:cNvSpPr>
            <a:spLocks noGrp="1"/>
          </p:cNvSpPr>
          <p:nvPr>
            <p:ph type="body" sz="half" idx="2"/>
          </p:nvPr>
        </p:nvSpPr>
        <p:spPr>
          <a:xfrm>
            <a:off x="1146705" y="1514168"/>
            <a:ext cx="3856037" cy="4277032"/>
          </a:xfrm>
        </p:spPr>
        <p:txBody>
          <a:bodyPr/>
          <a:lstStyle/>
          <a:p>
            <a:pPr marL="285750" indent="-285750">
              <a:lnSpc>
                <a:spcPct val="100000"/>
              </a:lnSpc>
              <a:buFont typeface="Arial" panose="020B0604020202020204" pitchFamily="34" charset="0"/>
              <a:buChar char="•"/>
            </a:pPr>
            <a:endParaRPr lang="en-US" sz="2800" dirty="0"/>
          </a:p>
          <a:p>
            <a:pPr marL="285750" indent="-285750">
              <a:lnSpc>
                <a:spcPct val="100000"/>
              </a:lnSpc>
              <a:buFont typeface="Arial" panose="020B0604020202020204" pitchFamily="34" charset="0"/>
              <a:buChar char="•"/>
            </a:pPr>
            <a:r>
              <a:rPr lang="en-US" sz="2800" dirty="0"/>
              <a:t>Defines use of fields in Attribute table.</a:t>
            </a:r>
          </a:p>
          <a:p>
            <a:pPr marL="285750" indent="-285750">
              <a:lnSpc>
                <a:spcPct val="100000"/>
              </a:lnSpc>
              <a:buFont typeface="Arial" panose="020B0604020202020204" pitchFamily="34" charset="0"/>
              <a:buChar char="•"/>
            </a:pPr>
            <a:endParaRPr lang="en-US" sz="2800" dirty="0"/>
          </a:p>
          <a:p>
            <a:pPr marL="285750" indent="-285750">
              <a:lnSpc>
                <a:spcPct val="100000"/>
              </a:lnSpc>
              <a:buFont typeface="Arial" panose="020B0604020202020204" pitchFamily="34" charset="0"/>
              <a:buChar char="•"/>
            </a:pPr>
            <a:endParaRPr lang="en-US" sz="2800" dirty="0"/>
          </a:p>
          <a:p>
            <a:pPr marL="285750" indent="-285750">
              <a:lnSpc>
                <a:spcPct val="100000"/>
              </a:lnSpc>
              <a:buFont typeface="Arial" panose="020B0604020202020204" pitchFamily="34" charset="0"/>
              <a:buChar char="•"/>
            </a:pPr>
            <a:r>
              <a:rPr lang="en-US" sz="2800" dirty="0"/>
              <a:t>Establishes parameters of Observer functionality</a:t>
            </a:r>
          </a:p>
          <a:p>
            <a:endParaRPr lang="en-US" dirty="0"/>
          </a:p>
        </p:txBody>
      </p:sp>
      <p:pic>
        <p:nvPicPr>
          <p:cNvPr id="5" name="Content Placeholder 9" descr="A screenshot of a cell phone&#10;&#10;Description automatically generated">
            <a:extLst>
              <a:ext uri="{FF2B5EF4-FFF2-40B4-BE49-F238E27FC236}">
                <a16:creationId xmlns:a16="http://schemas.microsoft.com/office/drawing/2014/main" id="{E7519500-83AD-480A-9D8A-E44F2CBD4D2F}"/>
              </a:ext>
            </a:extLst>
          </p:cNvPr>
          <p:cNvPicPr>
            <a:picLocks noGrp="1" noChangeAspect="1"/>
          </p:cNvPicPr>
          <p:nvPr>
            <p:ph idx="1"/>
          </p:nvPr>
        </p:nvPicPr>
        <p:blipFill>
          <a:blip r:embed="rId3"/>
          <a:stretch>
            <a:fillRect/>
          </a:stretch>
        </p:blipFill>
        <p:spPr>
          <a:xfrm>
            <a:off x="5150705" y="833288"/>
            <a:ext cx="7041295" cy="4994789"/>
          </a:xfrm>
        </p:spPr>
      </p:pic>
      <p:sp>
        <p:nvSpPr>
          <p:cNvPr id="6" name="Rectangle 5">
            <a:extLst>
              <a:ext uri="{FF2B5EF4-FFF2-40B4-BE49-F238E27FC236}">
                <a16:creationId xmlns:a16="http://schemas.microsoft.com/office/drawing/2014/main" id="{CE64382A-2A9B-4C40-9D81-01D36C3A0FA2}"/>
              </a:ext>
            </a:extLst>
          </p:cNvPr>
          <p:cNvSpPr/>
          <p:nvPr/>
        </p:nvSpPr>
        <p:spPr>
          <a:xfrm>
            <a:off x="8869449" y="6024712"/>
            <a:ext cx="2654701" cy="369332"/>
          </a:xfrm>
          <a:prstGeom prst="rect">
            <a:avLst/>
          </a:prstGeom>
        </p:spPr>
        <p:txBody>
          <a:bodyPr wrap="none">
            <a:spAutoFit/>
          </a:bodyPr>
          <a:lstStyle/>
          <a:p>
            <a:r>
              <a:rPr lang="en-US" dirty="0"/>
              <a:t>Courtesy</a:t>
            </a:r>
            <a:r>
              <a:rPr lang="en-US" dirty="0">
                <a:solidFill>
                  <a:srgbClr val="FFFFFF"/>
                </a:solidFill>
              </a:rPr>
              <a:t> </a:t>
            </a:r>
            <a:r>
              <a:rPr lang="en-US" dirty="0"/>
              <a:t>ESRI 1996-2018</a:t>
            </a:r>
            <a:endParaRPr lang="en-US" dirty="0">
              <a:solidFill>
                <a:srgbClr val="FFFFFF"/>
              </a:solidFill>
            </a:endParaRPr>
          </a:p>
        </p:txBody>
      </p:sp>
    </p:spTree>
    <p:extLst>
      <p:ext uri="{BB962C8B-B14F-4D97-AF65-F5344CB8AC3E}">
        <p14:creationId xmlns:p14="http://schemas.microsoft.com/office/powerpoint/2010/main" val="3939425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A69B6-C53B-4604-B316-C5CADBE28B7A}"/>
              </a:ext>
            </a:extLst>
          </p:cNvPr>
          <p:cNvSpPr>
            <a:spLocks noGrp="1"/>
          </p:cNvSpPr>
          <p:nvPr>
            <p:ph type="title"/>
          </p:nvPr>
        </p:nvSpPr>
        <p:spPr/>
        <p:txBody>
          <a:bodyPr/>
          <a:lstStyle/>
          <a:p>
            <a:pPr algn="ctr"/>
            <a:r>
              <a:rPr lang="en-US" dirty="0"/>
              <a:t>Attribute table</a:t>
            </a:r>
          </a:p>
        </p:txBody>
      </p:sp>
      <p:pic>
        <p:nvPicPr>
          <p:cNvPr id="5" name="Content Placeholder 7" descr="A picture containing screenshot&#10;&#10;Description automatically generated">
            <a:extLst>
              <a:ext uri="{FF2B5EF4-FFF2-40B4-BE49-F238E27FC236}">
                <a16:creationId xmlns:a16="http://schemas.microsoft.com/office/drawing/2014/main" id="{CB3D1C44-E4D2-444F-AD69-596BF1A04BD2}"/>
              </a:ext>
            </a:extLst>
          </p:cNvPr>
          <p:cNvPicPr>
            <a:picLocks noGrp="1" noChangeAspect="1"/>
          </p:cNvPicPr>
          <p:nvPr>
            <p:ph idx="1"/>
          </p:nvPr>
        </p:nvPicPr>
        <p:blipFill>
          <a:blip r:embed="rId3"/>
          <a:stretch>
            <a:fillRect/>
          </a:stretch>
        </p:blipFill>
        <p:spPr>
          <a:xfrm>
            <a:off x="1141413" y="1838635"/>
            <a:ext cx="9906000" cy="1735443"/>
          </a:xfrm>
        </p:spPr>
      </p:pic>
      <p:sp>
        <p:nvSpPr>
          <p:cNvPr id="6" name="TextBox 5">
            <a:extLst>
              <a:ext uri="{FF2B5EF4-FFF2-40B4-BE49-F238E27FC236}">
                <a16:creationId xmlns:a16="http://schemas.microsoft.com/office/drawing/2014/main" id="{753A583D-6C4C-4500-981C-ECC1A52D1008}"/>
              </a:ext>
            </a:extLst>
          </p:cNvPr>
          <p:cNvSpPr txBox="1"/>
          <p:nvPr/>
        </p:nvSpPr>
        <p:spPr>
          <a:xfrm>
            <a:off x="1141412" y="4021394"/>
            <a:ext cx="8002587" cy="2492990"/>
          </a:xfrm>
          <a:prstGeom prst="rect">
            <a:avLst/>
          </a:prstGeom>
          <a:noFill/>
        </p:spPr>
        <p:txBody>
          <a:bodyPr wrap="square" rtlCol="0">
            <a:spAutoFit/>
          </a:bodyPr>
          <a:lstStyle/>
          <a:p>
            <a:pPr marL="342900" indent="-342900">
              <a:buFont typeface="Arial" panose="020B0604020202020204" pitchFamily="34" charset="0"/>
              <a:buChar char="•"/>
            </a:pPr>
            <a:r>
              <a:rPr lang="en-US" sz="3200" dirty="0"/>
              <a:t>8 fields identical to “Observer Parameters”</a:t>
            </a:r>
          </a:p>
          <a:p>
            <a:pPr marL="342900" indent="-342900">
              <a:buFont typeface="Arial" panose="020B0604020202020204" pitchFamily="34" charset="0"/>
              <a:buChar char="•"/>
            </a:pPr>
            <a:r>
              <a:rPr lang="en-US" sz="3200" dirty="0"/>
              <a:t>Created for ease of use</a:t>
            </a:r>
          </a:p>
          <a:p>
            <a:pPr marL="342900" indent="-342900">
              <a:buFont typeface="Arial" panose="020B0604020202020204" pitchFamily="34" charset="0"/>
              <a:buChar char="•"/>
            </a:pPr>
            <a:r>
              <a:rPr lang="en-US" sz="3200" dirty="0"/>
              <a:t>Multiple dataset utility</a:t>
            </a:r>
          </a:p>
          <a:p>
            <a:endParaRPr lang="en-US" sz="2400" dirty="0"/>
          </a:p>
          <a:p>
            <a:endParaRPr lang="en-US" dirty="0"/>
          </a:p>
          <a:p>
            <a:endParaRPr lang="en-US" dirty="0"/>
          </a:p>
        </p:txBody>
      </p:sp>
      <p:sp>
        <p:nvSpPr>
          <p:cNvPr id="8" name="Rectangle 7">
            <a:extLst>
              <a:ext uri="{FF2B5EF4-FFF2-40B4-BE49-F238E27FC236}">
                <a16:creationId xmlns:a16="http://schemas.microsoft.com/office/drawing/2014/main" id="{601DB926-4B0F-4C13-B856-6378458E491D}"/>
              </a:ext>
            </a:extLst>
          </p:cNvPr>
          <p:cNvSpPr/>
          <p:nvPr/>
        </p:nvSpPr>
        <p:spPr>
          <a:xfrm>
            <a:off x="8525320" y="3652062"/>
            <a:ext cx="2654701" cy="369332"/>
          </a:xfrm>
          <a:prstGeom prst="rect">
            <a:avLst/>
          </a:prstGeom>
        </p:spPr>
        <p:txBody>
          <a:bodyPr wrap="none">
            <a:spAutoFit/>
          </a:bodyPr>
          <a:lstStyle/>
          <a:p>
            <a:r>
              <a:rPr lang="en-US" dirty="0"/>
              <a:t>Courtesy</a:t>
            </a:r>
            <a:r>
              <a:rPr lang="en-US" dirty="0">
                <a:solidFill>
                  <a:srgbClr val="FFFFFF"/>
                </a:solidFill>
              </a:rPr>
              <a:t>(</a:t>
            </a:r>
            <a:r>
              <a:rPr lang="en-US" dirty="0"/>
              <a:t>ESRI 1996-2018</a:t>
            </a:r>
            <a:r>
              <a:rPr lang="en-US" dirty="0">
                <a:solidFill>
                  <a:srgbClr val="FFFFFF"/>
                </a:solidFill>
              </a:rPr>
              <a:t>)</a:t>
            </a:r>
          </a:p>
        </p:txBody>
      </p:sp>
    </p:spTree>
    <p:extLst>
      <p:ext uri="{BB962C8B-B14F-4D97-AF65-F5344CB8AC3E}">
        <p14:creationId xmlns:p14="http://schemas.microsoft.com/office/powerpoint/2010/main" val="1518279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EDCB-ECC7-45C2-B970-DE40E9D95E12}"/>
              </a:ext>
            </a:extLst>
          </p:cNvPr>
          <p:cNvSpPr>
            <a:spLocks noGrp="1"/>
          </p:cNvSpPr>
          <p:nvPr>
            <p:ph type="title"/>
          </p:nvPr>
        </p:nvSpPr>
        <p:spPr/>
        <p:txBody>
          <a:bodyPr/>
          <a:lstStyle/>
          <a:p>
            <a:pPr algn="ctr"/>
            <a:r>
              <a:rPr lang="en-US" dirty="0"/>
              <a:t>Using the right angle calculator to derive a “vert 2”</a:t>
            </a:r>
          </a:p>
        </p:txBody>
      </p:sp>
      <p:pic>
        <p:nvPicPr>
          <p:cNvPr id="6" name="Content Placeholder 5" descr="A screenshot of a cell phone&#10;&#10;Description automatically generated">
            <a:extLst>
              <a:ext uri="{FF2B5EF4-FFF2-40B4-BE49-F238E27FC236}">
                <a16:creationId xmlns:a16="http://schemas.microsoft.com/office/drawing/2014/main" id="{2D85A262-1A9F-440E-94AB-D19FB9D92F51}"/>
              </a:ext>
            </a:extLst>
          </p:cNvPr>
          <p:cNvPicPr>
            <a:picLocks noGrp="1" noChangeAspect="1"/>
          </p:cNvPicPr>
          <p:nvPr>
            <p:ph sz="half" idx="1"/>
          </p:nvPr>
        </p:nvPicPr>
        <p:blipFill>
          <a:blip r:embed="rId3"/>
          <a:stretch>
            <a:fillRect/>
          </a:stretch>
        </p:blipFill>
        <p:spPr>
          <a:xfrm>
            <a:off x="1141413" y="1985994"/>
            <a:ext cx="4588712" cy="4520370"/>
          </a:xfrm>
        </p:spPr>
      </p:pic>
      <p:sp>
        <p:nvSpPr>
          <p:cNvPr id="9" name="Rectangle 8">
            <a:extLst>
              <a:ext uri="{FF2B5EF4-FFF2-40B4-BE49-F238E27FC236}">
                <a16:creationId xmlns:a16="http://schemas.microsoft.com/office/drawing/2014/main" id="{76F9B95B-6B20-46FC-B4E1-C1DA36A425BC}"/>
              </a:ext>
            </a:extLst>
          </p:cNvPr>
          <p:cNvSpPr/>
          <p:nvPr/>
        </p:nvSpPr>
        <p:spPr>
          <a:xfrm>
            <a:off x="3563007" y="4501816"/>
            <a:ext cx="1117148" cy="7486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C02AB4D-6E52-4566-BFA7-A2DE80D1F10F}"/>
              </a:ext>
            </a:extLst>
          </p:cNvPr>
          <p:cNvSpPr txBox="1"/>
          <p:nvPr/>
        </p:nvSpPr>
        <p:spPr>
          <a:xfrm>
            <a:off x="2087762" y="4473673"/>
            <a:ext cx="1550166" cy="523220"/>
          </a:xfrm>
          <a:prstGeom prst="rect">
            <a:avLst/>
          </a:prstGeom>
          <a:noFill/>
        </p:spPr>
        <p:txBody>
          <a:bodyPr wrap="square" rtlCol="0">
            <a:spAutoFit/>
          </a:bodyPr>
          <a:lstStyle/>
          <a:p>
            <a:r>
              <a:rPr lang="en-US" sz="2800" dirty="0">
                <a:solidFill>
                  <a:srgbClr val="C00000"/>
                </a:solidFill>
              </a:rPr>
              <a:t>VERT 2</a:t>
            </a:r>
          </a:p>
        </p:txBody>
      </p:sp>
      <p:cxnSp>
        <p:nvCxnSpPr>
          <p:cNvPr id="22" name="Straight Connector 21">
            <a:extLst>
              <a:ext uri="{FF2B5EF4-FFF2-40B4-BE49-F238E27FC236}">
                <a16:creationId xmlns:a16="http://schemas.microsoft.com/office/drawing/2014/main" id="{62C9F0AD-4973-4F0A-9228-DE3CA2EB483B}"/>
              </a:ext>
            </a:extLst>
          </p:cNvPr>
          <p:cNvCxnSpPr>
            <a:cxnSpLocks/>
          </p:cNvCxnSpPr>
          <p:nvPr/>
        </p:nvCxnSpPr>
        <p:spPr>
          <a:xfrm>
            <a:off x="6992569" y="3671163"/>
            <a:ext cx="3487593" cy="0"/>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AF3411-864C-41A4-BE2E-A44E0BD3F7B9}"/>
              </a:ext>
            </a:extLst>
          </p:cNvPr>
          <p:cNvCxnSpPr>
            <a:cxnSpLocks/>
          </p:cNvCxnSpPr>
          <p:nvPr/>
        </p:nvCxnSpPr>
        <p:spPr>
          <a:xfrm>
            <a:off x="7023088" y="2114242"/>
            <a:ext cx="3487593" cy="1565839"/>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E79FC1-8F95-45B3-9294-F7961764CA13}"/>
              </a:ext>
            </a:extLst>
          </p:cNvPr>
          <p:cNvCxnSpPr>
            <a:cxnSpLocks/>
          </p:cNvCxnSpPr>
          <p:nvPr/>
        </p:nvCxnSpPr>
        <p:spPr>
          <a:xfrm>
            <a:off x="7015468" y="2101645"/>
            <a:ext cx="0" cy="1582995"/>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BAFC19D-FBB4-49A8-AFF5-F8875E2A8F84}"/>
              </a:ext>
            </a:extLst>
          </p:cNvPr>
          <p:cNvSpPr txBox="1"/>
          <p:nvPr/>
        </p:nvSpPr>
        <p:spPr>
          <a:xfrm>
            <a:off x="10202994" y="3671163"/>
            <a:ext cx="1383490" cy="369332"/>
          </a:xfrm>
          <a:prstGeom prst="rect">
            <a:avLst/>
          </a:prstGeom>
          <a:noFill/>
        </p:spPr>
        <p:txBody>
          <a:bodyPr wrap="square" rtlCol="0">
            <a:spAutoFit/>
          </a:bodyPr>
          <a:lstStyle/>
          <a:p>
            <a:r>
              <a:rPr lang="en-US" dirty="0"/>
              <a:t>OFFSET A</a:t>
            </a:r>
          </a:p>
        </p:txBody>
      </p:sp>
      <p:sp>
        <p:nvSpPr>
          <p:cNvPr id="33" name="TextBox 32">
            <a:extLst>
              <a:ext uri="{FF2B5EF4-FFF2-40B4-BE49-F238E27FC236}">
                <a16:creationId xmlns:a16="http://schemas.microsoft.com/office/drawing/2014/main" id="{1D30605F-3A86-4B71-BEE0-E46078D43E94}"/>
              </a:ext>
            </a:extLst>
          </p:cNvPr>
          <p:cNvSpPr txBox="1"/>
          <p:nvPr/>
        </p:nvSpPr>
        <p:spPr>
          <a:xfrm>
            <a:off x="8002584" y="3683096"/>
            <a:ext cx="1088525" cy="369332"/>
          </a:xfrm>
          <a:prstGeom prst="rect">
            <a:avLst/>
          </a:prstGeom>
          <a:noFill/>
        </p:spPr>
        <p:txBody>
          <a:bodyPr wrap="square" rtlCol="0">
            <a:spAutoFit/>
          </a:bodyPr>
          <a:lstStyle/>
          <a:p>
            <a:r>
              <a:rPr lang="en-US" dirty="0"/>
              <a:t>RADIUS</a:t>
            </a:r>
          </a:p>
        </p:txBody>
      </p:sp>
      <p:cxnSp>
        <p:nvCxnSpPr>
          <p:cNvPr id="35" name="Straight Connector 34">
            <a:extLst>
              <a:ext uri="{FF2B5EF4-FFF2-40B4-BE49-F238E27FC236}">
                <a16:creationId xmlns:a16="http://schemas.microsoft.com/office/drawing/2014/main" id="{6C9DACBF-529E-43E5-9F34-E80B0E3FED49}"/>
              </a:ext>
            </a:extLst>
          </p:cNvPr>
          <p:cNvCxnSpPr>
            <a:cxnSpLocks/>
          </p:cNvCxnSpPr>
          <p:nvPr/>
        </p:nvCxnSpPr>
        <p:spPr>
          <a:xfrm>
            <a:off x="7023088" y="2300290"/>
            <a:ext cx="3447327" cy="1379791"/>
          </a:xfrm>
          <a:prstGeom prst="line">
            <a:avLst/>
          </a:prstGeom>
          <a:ln w="38100">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D202C6D-570D-4573-8A08-E3D62E6F6F5C}"/>
              </a:ext>
            </a:extLst>
          </p:cNvPr>
          <p:cNvSpPr txBox="1"/>
          <p:nvPr/>
        </p:nvSpPr>
        <p:spPr>
          <a:xfrm>
            <a:off x="6407714" y="2366362"/>
            <a:ext cx="1383490" cy="369332"/>
          </a:xfrm>
          <a:prstGeom prst="rect">
            <a:avLst/>
          </a:prstGeom>
          <a:noFill/>
        </p:spPr>
        <p:txBody>
          <a:bodyPr wrap="square" rtlCol="0">
            <a:spAutoFit/>
          </a:bodyPr>
          <a:lstStyle/>
          <a:p>
            <a:r>
              <a:rPr lang="en-US" dirty="0"/>
              <a:t>OFFSET B</a:t>
            </a:r>
            <a:r>
              <a:rPr lang="en-US" dirty="0">
                <a:solidFill>
                  <a:schemeClr val="bg1"/>
                </a:solidFill>
              </a:rPr>
              <a:t> B</a:t>
            </a:r>
          </a:p>
        </p:txBody>
      </p:sp>
      <p:sp>
        <p:nvSpPr>
          <p:cNvPr id="39" name="TextBox 38">
            <a:extLst>
              <a:ext uri="{FF2B5EF4-FFF2-40B4-BE49-F238E27FC236}">
                <a16:creationId xmlns:a16="http://schemas.microsoft.com/office/drawing/2014/main" id="{5D0994DF-2BE6-49D6-AFA8-F231F1F90192}"/>
              </a:ext>
            </a:extLst>
          </p:cNvPr>
          <p:cNvSpPr txBox="1"/>
          <p:nvPr/>
        </p:nvSpPr>
        <p:spPr>
          <a:xfrm>
            <a:off x="8663901" y="2643934"/>
            <a:ext cx="1088525" cy="369332"/>
          </a:xfrm>
          <a:prstGeom prst="rect">
            <a:avLst/>
          </a:prstGeom>
          <a:noFill/>
        </p:spPr>
        <p:txBody>
          <a:bodyPr wrap="square" rtlCol="0">
            <a:spAutoFit/>
          </a:bodyPr>
          <a:lstStyle/>
          <a:p>
            <a:r>
              <a:rPr lang="en-US" dirty="0"/>
              <a:t>VERT2</a:t>
            </a:r>
          </a:p>
        </p:txBody>
      </p:sp>
      <p:sp>
        <p:nvSpPr>
          <p:cNvPr id="40" name="Isosceles Triangle 39">
            <a:extLst>
              <a:ext uri="{FF2B5EF4-FFF2-40B4-BE49-F238E27FC236}">
                <a16:creationId xmlns:a16="http://schemas.microsoft.com/office/drawing/2014/main" id="{23E0077B-D4B6-4D76-89C2-D14A6922BDBD}"/>
              </a:ext>
            </a:extLst>
          </p:cNvPr>
          <p:cNvSpPr/>
          <p:nvPr/>
        </p:nvSpPr>
        <p:spPr>
          <a:xfrm>
            <a:off x="7175829" y="2650841"/>
            <a:ext cx="1060704" cy="914400"/>
          </a:xfrm>
          <a:prstGeom prst="triangl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C972C825-9E8D-4284-967C-C73A57045191}"/>
              </a:ext>
            </a:extLst>
          </p:cNvPr>
          <p:cNvSpPr txBox="1"/>
          <p:nvPr/>
        </p:nvSpPr>
        <p:spPr>
          <a:xfrm>
            <a:off x="7045856" y="3108041"/>
            <a:ext cx="1667947" cy="369332"/>
          </a:xfrm>
          <a:prstGeom prst="rect">
            <a:avLst/>
          </a:prstGeom>
          <a:noFill/>
        </p:spPr>
        <p:txBody>
          <a:bodyPr wrap="square" rtlCol="0">
            <a:spAutoFit/>
          </a:bodyPr>
          <a:lstStyle/>
          <a:p>
            <a:r>
              <a:rPr lang="en-US" dirty="0"/>
              <a:t>OBSTRUCTION</a:t>
            </a:r>
          </a:p>
        </p:txBody>
      </p:sp>
      <p:cxnSp>
        <p:nvCxnSpPr>
          <p:cNvPr id="23" name="Straight Connector 22">
            <a:extLst>
              <a:ext uri="{FF2B5EF4-FFF2-40B4-BE49-F238E27FC236}">
                <a16:creationId xmlns:a16="http://schemas.microsoft.com/office/drawing/2014/main" id="{ED4400F6-BAE9-425A-A3B3-21ACA1081EA8}"/>
              </a:ext>
            </a:extLst>
          </p:cNvPr>
          <p:cNvCxnSpPr>
            <a:cxnSpLocks/>
          </p:cNvCxnSpPr>
          <p:nvPr/>
        </p:nvCxnSpPr>
        <p:spPr>
          <a:xfrm>
            <a:off x="6970006" y="6376263"/>
            <a:ext cx="3487593" cy="0"/>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12AB44-AC21-4B0A-8509-E0D696EC6E02}"/>
              </a:ext>
            </a:extLst>
          </p:cNvPr>
          <p:cNvCxnSpPr>
            <a:cxnSpLocks/>
          </p:cNvCxnSpPr>
          <p:nvPr/>
        </p:nvCxnSpPr>
        <p:spPr>
          <a:xfrm>
            <a:off x="6992569" y="4819634"/>
            <a:ext cx="3408731" cy="1556629"/>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877FCE1-A787-40AB-8A00-8B2CFC2FA1C4}"/>
              </a:ext>
            </a:extLst>
          </p:cNvPr>
          <p:cNvCxnSpPr>
            <a:cxnSpLocks/>
          </p:cNvCxnSpPr>
          <p:nvPr/>
        </p:nvCxnSpPr>
        <p:spPr>
          <a:xfrm>
            <a:off x="6992569" y="4819634"/>
            <a:ext cx="0" cy="1582995"/>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E2136FB-6282-468E-BE74-67728825F7E7}"/>
              </a:ext>
            </a:extLst>
          </p:cNvPr>
          <p:cNvSpPr txBox="1"/>
          <p:nvPr/>
        </p:nvSpPr>
        <p:spPr>
          <a:xfrm>
            <a:off x="6675281" y="5413282"/>
            <a:ext cx="216161" cy="369332"/>
          </a:xfrm>
          <a:prstGeom prst="rect">
            <a:avLst/>
          </a:prstGeom>
          <a:noFill/>
        </p:spPr>
        <p:txBody>
          <a:bodyPr wrap="square" rtlCol="0">
            <a:spAutoFit/>
          </a:bodyPr>
          <a:lstStyle/>
          <a:p>
            <a:r>
              <a:rPr lang="en-US" dirty="0"/>
              <a:t>a</a:t>
            </a:r>
          </a:p>
        </p:txBody>
      </p:sp>
      <p:sp>
        <p:nvSpPr>
          <p:cNvPr id="31" name="TextBox 30">
            <a:extLst>
              <a:ext uri="{FF2B5EF4-FFF2-40B4-BE49-F238E27FC236}">
                <a16:creationId xmlns:a16="http://schemas.microsoft.com/office/drawing/2014/main" id="{F801E248-B917-436F-8E02-8F6DBAB7C5B4}"/>
              </a:ext>
            </a:extLst>
          </p:cNvPr>
          <p:cNvSpPr txBox="1"/>
          <p:nvPr/>
        </p:nvSpPr>
        <p:spPr>
          <a:xfrm>
            <a:off x="6720109" y="4566425"/>
            <a:ext cx="216161" cy="369332"/>
          </a:xfrm>
          <a:prstGeom prst="rect">
            <a:avLst/>
          </a:prstGeom>
          <a:noFill/>
        </p:spPr>
        <p:txBody>
          <a:bodyPr wrap="square" rtlCol="0">
            <a:spAutoFit/>
          </a:bodyPr>
          <a:lstStyle/>
          <a:p>
            <a:r>
              <a:rPr lang="en-US" dirty="0">
                <a:solidFill>
                  <a:srgbClr val="FF0000"/>
                </a:solidFill>
              </a:rPr>
              <a:t>B</a:t>
            </a:r>
          </a:p>
        </p:txBody>
      </p:sp>
      <p:sp>
        <p:nvSpPr>
          <p:cNvPr id="34" name="TextBox 33">
            <a:extLst>
              <a:ext uri="{FF2B5EF4-FFF2-40B4-BE49-F238E27FC236}">
                <a16:creationId xmlns:a16="http://schemas.microsoft.com/office/drawing/2014/main" id="{92CF7849-1A2D-494D-BFC6-CF9326C0CABD}"/>
              </a:ext>
            </a:extLst>
          </p:cNvPr>
          <p:cNvSpPr txBox="1"/>
          <p:nvPr/>
        </p:nvSpPr>
        <p:spPr>
          <a:xfrm>
            <a:off x="6720108" y="6404458"/>
            <a:ext cx="216161" cy="369332"/>
          </a:xfrm>
          <a:prstGeom prst="rect">
            <a:avLst/>
          </a:prstGeom>
          <a:noFill/>
        </p:spPr>
        <p:txBody>
          <a:bodyPr wrap="square" rtlCol="0">
            <a:spAutoFit/>
          </a:bodyPr>
          <a:lstStyle/>
          <a:p>
            <a:r>
              <a:rPr lang="en-US" dirty="0">
                <a:solidFill>
                  <a:srgbClr val="FF0000"/>
                </a:solidFill>
              </a:rPr>
              <a:t>C</a:t>
            </a:r>
          </a:p>
        </p:txBody>
      </p:sp>
      <p:sp>
        <p:nvSpPr>
          <p:cNvPr id="36" name="TextBox 35">
            <a:extLst>
              <a:ext uri="{FF2B5EF4-FFF2-40B4-BE49-F238E27FC236}">
                <a16:creationId xmlns:a16="http://schemas.microsoft.com/office/drawing/2014/main" id="{EF2A93D1-714D-4762-A119-85E0125BDF7D}"/>
              </a:ext>
            </a:extLst>
          </p:cNvPr>
          <p:cNvSpPr txBox="1"/>
          <p:nvPr/>
        </p:nvSpPr>
        <p:spPr>
          <a:xfrm>
            <a:off x="8336011" y="6414699"/>
            <a:ext cx="216161" cy="369332"/>
          </a:xfrm>
          <a:prstGeom prst="rect">
            <a:avLst/>
          </a:prstGeom>
          <a:noFill/>
        </p:spPr>
        <p:txBody>
          <a:bodyPr wrap="square" rtlCol="0">
            <a:spAutoFit/>
          </a:bodyPr>
          <a:lstStyle/>
          <a:p>
            <a:r>
              <a:rPr lang="en-US" dirty="0"/>
              <a:t>b</a:t>
            </a:r>
          </a:p>
        </p:txBody>
      </p:sp>
      <p:sp>
        <p:nvSpPr>
          <p:cNvPr id="38" name="TextBox 37">
            <a:extLst>
              <a:ext uri="{FF2B5EF4-FFF2-40B4-BE49-F238E27FC236}">
                <a16:creationId xmlns:a16="http://schemas.microsoft.com/office/drawing/2014/main" id="{EE5DB4AE-3A54-4663-A490-68C2C7421A58}"/>
              </a:ext>
            </a:extLst>
          </p:cNvPr>
          <p:cNvSpPr txBox="1"/>
          <p:nvPr/>
        </p:nvSpPr>
        <p:spPr>
          <a:xfrm>
            <a:off x="8379645" y="5084903"/>
            <a:ext cx="216161" cy="369332"/>
          </a:xfrm>
          <a:prstGeom prst="rect">
            <a:avLst/>
          </a:prstGeom>
          <a:noFill/>
        </p:spPr>
        <p:txBody>
          <a:bodyPr wrap="square" rtlCol="0">
            <a:spAutoFit/>
          </a:bodyPr>
          <a:lstStyle/>
          <a:p>
            <a:r>
              <a:rPr lang="en-US" dirty="0"/>
              <a:t>h</a:t>
            </a:r>
          </a:p>
        </p:txBody>
      </p:sp>
      <p:sp>
        <p:nvSpPr>
          <p:cNvPr id="42" name="TextBox 41">
            <a:extLst>
              <a:ext uri="{FF2B5EF4-FFF2-40B4-BE49-F238E27FC236}">
                <a16:creationId xmlns:a16="http://schemas.microsoft.com/office/drawing/2014/main" id="{86A189A3-9AB1-472B-840D-6D77314565FF}"/>
              </a:ext>
            </a:extLst>
          </p:cNvPr>
          <p:cNvSpPr txBox="1"/>
          <p:nvPr/>
        </p:nvSpPr>
        <p:spPr>
          <a:xfrm>
            <a:off x="10421225" y="6321698"/>
            <a:ext cx="216161" cy="369332"/>
          </a:xfrm>
          <a:prstGeom prst="rect">
            <a:avLst/>
          </a:prstGeom>
          <a:noFill/>
        </p:spPr>
        <p:txBody>
          <a:bodyPr wrap="square" rtlCol="0">
            <a:spAutoFit/>
          </a:bodyPr>
          <a:lstStyle/>
          <a:p>
            <a:r>
              <a:rPr lang="en-US" dirty="0">
                <a:solidFill>
                  <a:srgbClr val="FF0000"/>
                </a:solidFill>
              </a:rPr>
              <a:t>A</a:t>
            </a:r>
          </a:p>
        </p:txBody>
      </p:sp>
    </p:spTree>
    <p:extLst>
      <p:ext uri="{BB962C8B-B14F-4D97-AF65-F5344CB8AC3E}">
        <p14:creationId xmlns:p14="http://schemas.microsoft.com/office/powerpoint/2010/main" val="2263171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230" name="Group 123">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5" name="Group 124">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7"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38"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9"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0"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1"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2"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3"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4"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5"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6"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7"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8"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49"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0"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1"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2"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3"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54"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5"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6"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7"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8"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9"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0"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1"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2"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3"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26" name="Group 125">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7"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9"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0"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1"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2"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3"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4"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5"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6"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165" name="Rectangle 164">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231"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0D78CB-2A11-48DA-B450-F71E366F5D9E}"/>
              </a:ext>
            </a:extLst>
          </p:cNvPr>
          <p:cNvSpPr>
            <a:spLocks noGrp="1"/>
          </p:cNvSpPr>
          <p:nvPr>
            <p:ph type="title"/>
          </p:nvPr>
        </p:nvSpPr>
        <p:spPr>
          <a:xfrm>
            <a:off x="1141413" y="618518"/>
            <a:ext cx="4459286" cy="1478570"/>
          </a:xfrm>
        </p:spPr>
        <p:txBody>
          <a:bodyPr vert="horz" lIns="91440" tIns="45720" rIns="91440" bIns="45720" rtlCol="0" anchor="ctr">
            <a:normAutofit/>
          </a:bodyPr>
          <a:lstStyle/>
          <a:p>
            <a:pPr algn="ctr"/>
            <a:r>
              <a:rPr lang="en-US" dirty="0"/>
              <a:t>False visibility</a:t>
            </a:r>
          </a:p>
        </p:txBody>
      </p:sp>
      <p:sp>
        <p:nvSpPr>
          <p:cNvPr id="4" name="Text Placeholder 3">
            <a:extLst>
              <a:ext uri="{FF2B5EF4-FFF2-40B4-BE49-F238E27FC236}">
                <a16:creationId xmlns:a16="http://schemas.microsoft.com/office/drawing/2014/main" id="{CC36AEF8-D26C-47E7-9D16-1CC996CBABD2}"/>
              </a:ext>
            </a:extLst>
          </p:cNvPr>
          <p:cNvSpPr>
            <a:spLocks noGrp="1"/>
          </p:cNvSpPr>
          <p:nvPr>
            <p:ph type="body" sz="half" idx="2"/>
          </p:nvPr>
        </p:nvSpPr>
        <p:spPr>
          <a:xfrm>
            <a:off x="152400" y="2249487"/>
            <a:ext cx="5805488" cy="3965046"/>
          </a:xfrm>
        </p:spPr>
        <p:txBody>
          <a:bodyPr vert="horz" lIns="91440" tIns="45720" rIns="91440" bIns="45720" rtlCol="0">
            <a:normAutofit/>
          </a:bodyPr>
          <a:lstStyle/>
          <a:p>
            <a:pPr marL="342900" indent="-342900">
              <a:buFont typeface="Arial" panose="020B0604020202020204" pitchFamily="34" charset="0"/>
              <a:buChar char="•"/>
            </a:pPr>
            <a:r>
              <a:rPr lang="en-US" sz="2400" dirty="0"/>
              <a:t>Creates inverse of visibility</a:t>
            </a:r>
          </a:p>
          <a:p>
            <a:pPr marL="285750" indent="-228600">
              <a:buFont typeface="Arial" panose="020B0604020202020204" pitchFamily="34" charset="0"/>
              <a:buChar char="•"/>
            </a:pPr>
            <a:r>
              <a:rPr lang="en-US" sz="2400" dirty="0"/>
              <a:t>“No visibility” is visible till intersects obstruction</a:t>
            </a:r>
          </a:p>
          <a:p>
            <a:pPr marL="228600" indent="-228600">
              <a:buFont typeface="Arial" panose="020B0604020202020204" pitchFamily="34" charset="0"/>
              <a:buChar char="•"/>
            </a:pPr>
            <a:r>
              <a:rPr lang="en-US" sz="2400" dirty="0"/>
              <a:t>Capable of deriving false visibility areas</a:t>
            </a:r>
          </a:p>
          <a:p>
            <a:pPr indent="-228600">
              <a:buFont typeface="Arial" panose="020B0604020202020204" pitchFamily="34" charset="0"/>
              <a:buChar char="•"/>
            </a:pPr>
            <a:endParaRPr lang="en-US" sz="2000" dirty="0"/>
          </a:p>
        </p:txBody>
      </p:sp>
      <p:pic>
        <p:nvPicPr>
          <p:cNvPr id="6" name="Content Placeholder 5" descr="A picture containing text, map&#10;&#10;Description automatically generated">
            <a:extLst>
              <a:ext uri="{FF2B5EF4-FFF2-40B4-BE49-F238E27FC236}">
                <a16:creationId xmlns:a16="http://schemas.microsoft.com/office/drawing/2014/main" id="{A3DB0B73-CE09-44ED-9B4A-85B79395C91B}"/>
              </a:ext>
            </a:extLst>
          </p:cNvPr>
          <p:cNvPicPr>
            <a:picLocks noGrp="1" noChangeAspect="1"/>
          </p:cNvPicPr>
          <p:nvPr>
            <p:ph idx="1"/>
          </p:nvPr>
        </p:nvPicPr>
        <p:blipFill>
          <a:blip r:embed="rId4"/>
          <a:stretch>
            <a:fillRect/>
          </a:stretch>
        </p:blipFill>
        <p:spPr>
          <a:xfrm>
            <a:off x="6096000" y="1801813"/>
            <a:ext cx="5988771" cy="4371974"/>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69" name="Group 168">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70"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32"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2"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3"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4"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5"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6"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7"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8"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9"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0"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1"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82"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3"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4"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5"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6"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87"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8"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9"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0"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1"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2"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3"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4"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5"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6"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8" name="TextBox 7">
            <a:extLst>
              <a:ext uri="{FF2B5EF4-FFF2-40B4-BE49-F238E27FC236}">
                <a16:creationId xmlns:a16="http://schemas.microsoft.com/office/drawing/2014/main" id="{ECA8CF32-7DD2-455A-AB15-76EB21CCF8F9}"/>
              </a:ext>
            </a:extLst>
          </p:cNvPr>
          <p:cNvSpPr txBox="1"/>
          <p:nvPr/>
        </p:nvSpPr>
        <p:spPr>
          <a:xfrm>
            <a:off x="6298123" y="3443255"/>
            <a:ext cx="1464136" cy="400110"/>
          </a:xfrm>
          <a:prstGeom prst="rect">
            <a:avLst/>
          </a:prstGeom>
          <a:noFill/>
        </p:spPr>
        <p:txBody>
          <a:bodyPr wrap="square" rtlCol="0">
            <a:spAutoFit/>
          </a:bodyPr>
          <a:lstStyle/>
          <a:p>
            <a:pPr algn="ctr"/>
            <a:r>
              <a:rPr lang="en-US" sz="2000" dirty="0">
                <a:solidFill>
                  <a:srgbClr val="C00000"/>
                </a:solidFill>
              </a:rPr>
              <a:t>Origin Point</a:t>
            </a:r>
          </a:p>
        </p:txBody>
      </p:sp>
      <p:sp>
        <p:nvSpPr>
          <p:cNvPr id="9" name="TextBox 8">
            <a:extLst>
              <a:ext uri="{FF2B5EF4-FFF2-40B4-BE49-F238E27FC236}">
                <a16:creationId xmlns:a16="http://schemas.microsoft.com/office/drawing/2014/main" id="{596CFA1F-795B-40CD-91FE-3FF80BAD3C79}"/>
              </a:ext>
            </a:extLst>
          </p:cNvPr>
          <p:cNvSpPr txBox="1"/>
          <p:nvPr/>
        </p:nvSpPr>
        <p:spPr>
          <a:xfrm>
            <a:off x="9429139" y="3176283"/>
            <a:ext cx="1581815" cy="400110"/>
          </a:xfrm>
          <a:prstGeom prst="rect">
            <a:avLst/>
          </a:prstGeom>
          <a:noFill/>
        </p:spPr>
        <p:txBody>
          <a:bodyPr wrap="square" rtlCol="0">
            <a:spAutoFit/>
          </a:bodyPr>
          <a:lstStyle/>
          <a:p>
            <a:pPr algn="ctr"/>
            <a:r>
              <a:rPr lang="en-US" sz="2000" dirty="0">
                <a:solidFill>
                  <a:srgbClr val="C00000"/>
                </a:solidFill>
              </a:rPr>
              <a:t>False visibility </a:t>
            </a:r>
          </a:p>
        </p:txBody>
      </p:sp>
      <p:sp>
        <p:nvSpPr>
          <p:cNvPr id="225" name="TextBox 224">
            <a:extLst>
              <a:ext uri="{FF2B5EF4-FFF2-40B4-BE49-F238E27FC236}">
                <a16:creationId xmlns:a16="http://schemas.microsoft.com/office/drawing/2014/main" id="{6FC54455-7CE6-4647-A5AF-92A46F09A0CE}"/>
              </a:ext>
            </a:extLst>
          </p:cNvPr>
          <p:cNvSpPr txBox="1"/>
          <p:nvPr/>
        </p:nvSpPr>
        <p:spPr>
          <a:xfrm>
            <a:off x="7683903" y="5619600"/>
            <a:ext cx="1581815" cy="400110"/>
          </a:xfrm>
          <a:prstGeom prst="rect">
            <a:avLst/>
          </a:prstGeom>
          <a:noFill/>
        </p:spPr>
        <p:txBody>
          <a:bodyPr wrap="square" rtlCol="0">
            <a:spAutoFit/>
          </a:bodyPr>
          <a:lstStyle/>
          <a:p>
            <a:pPr algn="ctr"/>
            <a:r>
              <a:rPr lang="en-US" sz="2000" dirty="0">
                <a:solidFill>
                  <a:srgbClr val="C00000"/>
                </a:solidFill>
              </a:rPr>
              <a:t>False visibility </a:t>
            </a:r>
          </a:p>
        </p:txBody>
      </p:sp>
      <p:sp>
        <p:nvSpPr>
          <p:cNvPr id="3" name="TextBox 2">
            <a:extLst>
              <a:ext uri="{FF2B5EF4-FFF2-40B4-BE49-F238E27FC236}">
                <a16:creationId xmlns:a16="http://schemas.microsoft.com/office/drawing/2014/main" id="{F1E57FC6-F70D-4CB3-9A12-6E659F5C52E0}"/>
              </a:ext>
            </a:extLst>
          </p:cNvPr>
          <p:cNvSpPr txBox="1"/>
          <p:nvPr/>
        </p:nvSpPr>
        <p:spPr>
          <a:xfrm>
            <a:off x="8435463" y="4403851"/>
            <a:ext cx="2378586" cy="400110"/>
          </a:xfrm>
          <a:prstGeom prst="rect">
            <a:avLst/>
          </a:prstGeom>
          <a:noFill/>
        </p:spPr>
        <p:txBody>
          <a:bodyPr wrap="square" rtlCol="0">
            <a:spAutoFit/>
          </a:bodyPr>
          <a:lstStyle/>
          <a:p>
            <a:r>
              <a:rPr lang="en-US" sz="2000" dirty="0">
                <a:solidFill>
                  <a:schemeClr val="accent1">
                    <a:lumMod val="50000"/>
                  </a:schemeClr>
                </a:solidFill>
              </a:rPr>
              <a:t>Visible Obstruction</a:t>
            </a:r>
          </a:p>
        </p:txBody>
      </p:sp>
      <p:sp>
        <p:nvSpPr>
          <p:cNvPr id="5" name="Oval 4">
            <a:extLst>
              <a:ext uri="{FF2B5EF4-FFF2-40B4-BE49-F238E27FC236}">
                <a16:creationId xmlns:a16="http://schemas.microsoft.com/office/drawing/2014/main" id="{8E94B2DD-03CD-4646-830A-24A7F84C1D00}"/>
              </a:ext>
            </a:extLst>
          </p:cNvPr>
          <p:cNvSpPr/>
          <p:nvPr/>
        </p:nvSpPr>
        <p:spPr>
          <a:xfrm>
            <a:off x="6951535" y="3176282"/>
            <a:ext cx="137525" cy="137189"/>
          </a:xfrm>
          <a:prstGeom prst="ellipse">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844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60" name="Group 59">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72"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3"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84"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8"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89"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0"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1"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2"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3"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4"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5"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6"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7"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8"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61" name="Group 60">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62"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100" name="Rectangle 99">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02"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5AC4075-694E-442C-8B3A-FD3B442BD1F6}"/>
              </a:ext>
            </a:extLst>
          </p:cNvPr>
          <p:cNvSpPr>
            <a:spLocks noGrp="1"/>
          </p:cNvSpPr>
          <p:nvPr>
            <p:ph type="title"/>
          </p:nvPr>
        </p:nvSpPr>
        <p:spPr>
          <a:xfrm>
            <a:off x="1141413" y="618518"/>
            <a:ext cx="4459286" cy="1478570"/>
          </a:xfrm>
        </p:spPr>
        <p:txBody>
          <a:bodyPr vert="horz" lIns="91440" tIns="45720" rIns="91440" bIns="45720" rtlCol="0" anchor="ctr">
            <a:normAutofit/>
          </a:bodyPr>
          <a:lstStyle/>
          <a:p>
            <a:pPr algn="ctr"/>
            <a:r>
              <a:rPr lang="en-US" dirty="0"/>
              <a:t>Creating the Visibility corridor step 1 Overview</a:t>
            </a:r>
          </a:p>
        </p:txBody>
      </p:sp>
      <p:sp>
        <p:nvSpPr>
          <p:cNvPr id="4" name="Text Placeholder 3">
            <a:extLst>
              <a:ext uri="{FF2B5EF4-FFF2-40B4-BE49-F238E27FC236}">
                <a16:creationId xmlns:a16="http://schemas.microsoft.com/office/drawing/2014/main" id="{A2358233-E67E-4E8F-AFB7-35BE257A6997}"/>
              </a:ext>
            </a:extLst>
          </p:cNvPr>
          <p:cNvSpPr>
            <a:spLocks noGrp="1"/>
          </p:cNvSpPr>
          <p:nvPr>
            <p:ph type="body" sz="half" idx="2"/>
          </p:nvPr>
        </p:nvSpPr>
        <p:spPr>
          <a:xfrm>
            <a:off x="1141412" y="2249487"/>
            <a:ext cx="4459287" cy="3965046"/>
          </a:xfrm>
        </p:spPr>
        <p:txBody>
          <a:bodyPr vert="horz" lIns="91440" tIns="45720" rIns="91440" bIns="45720" rtlCol="0">
            <a:normAutofit/>
          </a:bodyPr>
          <a:lstStyle/>
          <a:p>
            <a:pPr marL="287338" indent="-169863">
              <a:buFont typeface="Arial" panose="020B0604020202020204" pitchFamily="34" charset="0"/>
              <a:buChar char="•"/>
            </a:pPr>
            <a:r>
              <a:rPr lang="en-US" sz="2000" dirty="0"/>
              <a:t>Draw line from origin point to obstruction “face”</a:t>
            </a:r>
          </a:p>
          <a:p>
            <a:pPr marL="285750" indent="-168275">
              <a:buFont typeface="Arial" panose="020B0604020202020204" pitchFamily="34" charset="0"/>
              <a:buChar char="•"/>
            </a:pPr>
            <a:r>
              <a:rPr lang="en-US" sz="2000" dirty="0"/>
              <a:t>360 degree radius from origin point</a:t>
            </a:r>
          </a:p>
          <a:p>
            <a:pPr marL="287338" indent="-169863">
              <a:buFont typeface="Arial" panose="020B0604020202020204" pitchFamily="34" charset="0"/>
              <a:buChar char="•"/>
            </a:pPr>
            <a:r>
              <a:rPr lang="en-US" sz="2000" dirty="0"/>
              <a:t>Lines drawn to right angles and intersections of obstruction “face”</a:t>
            </a:r>
          </a:p>
        </p:txBody>
      </p:sp>
      <p:pic>
        <p:nvPicPr>
          <p:cNvPr id="6" name="Picture Placeholder 5" descr="A picture containing text, map&#10;&#10;Description automatically generated">
            <a:extLst>
              <a:ext uri="{FF2B5EF4-FFF2-40B4-BE49-F238E27FC236}">
                <a16:creationId xmlns:a16="http://schemas.microsoft.com/office/drawing/2014/main" id="{8E2669AA-AE32-406E-8888-AB9829D36A78}"/>
              </a:ext>
            </a:extLst>
          </p:cNvPr>
          <p:cNvPicPr>
            <a:picLocks noGrp="1" noChangeAspect="1"/>
          </p:cNvPicPr>
          <p:nvPr>
            <p:ph type="pic" idx="1"/>
          </p:nvPr>
        </p:nvPicPr>
        <p:blipFill rotWithShape="1">
          <a:blip r:embed="rId4"/>
          <a:srcRect r="18286" b="-3"/>
          <a:stretch/>
        </p:blipFill>
        <p:spPr>
          <a:xfrm>
            <a:off x="5680074" y="811674"/>
            <a:ext cx="6317549" cy="5408082"/>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04" name="Group 103">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05"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06"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5"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17"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8"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9"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0"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1"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2"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3"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4"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5"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6"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7"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9"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0"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1"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7" name="TextBox 6">
            <a:extLst>
              <a:ext uri="{FF2B5EF4-FFF2-40B4-BE49-F238E27FC236}">
                <a16:creationId xmlns:a16="http://schemas.microsoft.com/office/drawing/2014/main" id="{7324F165-C26C-4A53-A21E-FAB94BA8A24E}"/>
              </a:ext>
            </a:extLst>
          </p:cNvPr>
          <p:cNvSpPr txBox="1"/>
          <p:nvPr/>
        </p:nvSpPr>
        <p:spPr>
          <a:xfrm>
            <a:off x="9764713" y="2271713"/>
            <a:ext cx="2198687" cy="400110"/>
          </a:xfrm>
          <a:prstGeom prst="rect">
            <a:avLst/>
          </a:prstGeom>
          <a:noFill/>
        </p:spPr>
        <p:txBody>
          <a:bodyPr wrap="square" rtlCol="0">
            <a:spAutoFit/>
          </a:bodyPr>
          <a:lstStyle/>
          <a:p>
            <a:r>
              <a:rPr lang="en-US" sz="2000" dirty="0">
                <a:solidFill>
                  <a:schemeClr val="bg1"/>
                </a:solidFill>
              </a:rPr>
              <a:t>Obstruction Face</a:t>
            </a:r>
          </a:p>
        </p:txBody>
      </p:sp>
      <p:sp>
        <p:nvSpPr>
          <p:cNvPr id="8" name="Freeform: Shape 7">
            <a:extLst>
              <a:ext uri="{FF2B5EF4-FFF2-40B4-BE49-F238E27FC236}">
                <a16:creationId xmlns:a16="http://schemas.microsoft.com/office/drawing/2014/main" id="{9B488AA4-25C8-4357-BE6B-890CDB57EAC8}"/>
              </a:ext>
            </a:extLst>
          </p:cNvPr>
          <p:cNvSpPr/>
          <p:nvPr/>
        </p:nvSpPr>
        <p:spPr>
          <a:xfrm>
            <a:off x="9130145" y="2085109"/>
            <a:ext cx="2140528" cy="4129380"/>
          </a:xfrm>
          <a:custGeom>
            <a:avLst/>
            <a:gdLst>
              <a:gd name="connsiteX0" fmla="*/ 0 w 2140528"/>
              <a:gd name="connsiteY0" fmla="*/ 0 h 4129380"/>
              <a:gd name="connsiteX1" fmla="*/ 76200 w 2140528"/>
              <a:gd name="connsiteY1" fmla="*/ 27709 h 4129380"/>
              <a:gd name="connsiteX2" fmla="*/ 96982 w 2140528"/>
              <a:gd name="connsiteY2" fmla="*/ 34636 h 4129380"/>
              <a:gd name="connsiteX3" fmla="*/ 131619 w 2140528"/>
              <a:gd name="connsiteY3" fmla="*/ 41564 h 4129380"/>
              <a:gd name="connsiteX4" fmla="*/ 145473 w 2140528"/>
              <a:gd name="connsiteY4" fmla="*/ 90055 h 4129380"/>
              <a:gd name="connsiteX5" fmla="*/ 152400 w 2140528"/>
              <a:gd name="connsiteY5" fmla="*/ 110836 h 4129380"/>
              <a:gd name="connsiteX6" fmla="*/ 159328 w 2140528"/>
              <a:gd name="connsiteY6" fmla="*/ 138546 h 4129380"/>
              <a:gd name="connsiteX7" fmla="*/ 173182 w 2140528"/>
              <a:gd name="connsiteY7" fmla="*/ 180109 h 4129380"/>
              <a:gd name="connsiteX8" fmla="*/ 180110 w 2140528"/>
              <a:gd name="connsiteY8" fmla="*/ 200891 h 4129380"/>
              <a:gd name="connsiteX9" fmla="*/ 207819 w 2140528"/>
              <a:gd name="connsiteY9" fmla="*/ 242455 h 4129380"/>
              <a:gd name="connsiteX10" fmla="*/ 221673 w 2140528"/>
              <a:gd name="connsiteY10" fmla="*/ 263236 h 4129380"/>
              <a:gd name="connsiteX11" fmla="*/ 242455 w 2140528"/>
              <a:gd name="connsiteY11" fmla="*/ 311727 h 4129380"/>
              <a:gd name="connsiteX12" fmla="*/ 263237 w 2140528"/>
              <a:gd name="connsiteY12" fmla="*/ 374073 h 4129380"/>
              <a:gd name="connsiteX13" fmla="*/ 270164 w 2140528"/>
              <a:gd name="connsiteY13" fmla="*/ 394855 h 4129380"/>
              <a:gd name="connsiteX14" fmla="*/ 284019 w 2140528"/>
              <a:gd name="connsiteY14" fmla="*/ 415636 h 4129380"/>
              <a:gd name="connsiteX15" fmla="*/ 290946 w 2140528"/>
              <a:gd name="connsiteY15" fmla="*/ 436418 h 4129380"/>
              <a:gd name="connsiteX16" fmla="*/ 318655 w 2140528"/>
              <a:gd name="connsiteY16" fmla="*/ 484909 h 4129380"/>
              <a:gd name="connsiteX17" fmla="*/ 332510 w 2140528"/>
              <a:gd name="connsiteY17" fmla="*/ 526473 h 4129380"/>
              <a:gd name="connsiteX18" fmla="*/ 346364 w 2140528"/>
              <a:gd name="connsiteY18" fmla="*/ 547255 h 4129380"/>
              <a:gd name="connsiteX19" fmla="*/ 353291 w 2140528"/>
              <a:gd name="connsiteY19" fmla="*/ 568036 h 4129380"/>
              <a:gd name="connsiteX20" fmla="*/ 360219 w 2140528"/>
              <a:gd name="connsiteY20" fmla="*/ 595746 h 4129380"/>
              <a:gd name="connsiteX21" fmla="*/ 381000 w 2140528"/>
              <a:gd name="connsiteY21" fmla="*/ 609600 h 4129380"/>
              <a:gd name="connsiteX22" fmla="*/ 408710 w 2140528"/>
              <a:gd name="connsiteY22" fmla="*/ 671946 h 4129380"/>
              <a:gd name="connsiteX23" fmla="*/ 415637 w 2140528"/>
              <a:gd name="connsiteY23" fmla="*/ 692727 h 4129380"/>
              <a:gd name="connsiteX24" fmla="*/ 443346 w 2140528"/>
              <a:gd name="connsiteY24" fmla="*/ 734291 h 4129380"/>
              <a:gd name="connsiteX25" fmla="*/ 450273 w 2140528"/>
              <a:gd name="connsiteY25" fmla="*/ 755073 h 4129380"/>
              <a:gd name="connsiteX26" fmla="*/ 477982 w 2140528"/>
              <a:gd name="connsiteY26" fmla="*/ 796636 h 4129380"/>
              <a:gd name="connsiteX27" fmla="*/ 505691 w 2140528"/>
              <a:gd name="connsiteY27" fmla="*/ 838200 h 4129380"/>
              <a:gd name="connsiteX28" fmla="*/ 526473 w 2140528"/>
              <a:gd name="connsiteY28" fmla="*/ 845127 h 4129380"/>
              <a:gd name="connsiteX29" fmla="*/ 568037 w 2140528"/>
              <a:gd name="connsiteY29" fmla="*/ 838200 h 4129380"/>
              <a:gd name="connsiteX30" fmla="*/ 574964 w 2140528"/>
              <a:gd name="connsiteY30" fmla="*/ 796636 h 4129380"/>
              <a:gd name="connsiteX31" fmla="*/ 588819 w 2140528"/>
              <a:gd name="connsiteY31" fmla="*/ 775855 h 4129380"/>
              <a:gd name="connsiteX32" fmla="*/ 609600 w 2140528"/>
              <a:gd name="connsiteY32" fmla="*/ 852055 h 4129380"/>
              <a:gd name="connsiteX33" fmla="*/ 616528 w 2140528"/>
              <a:gd name="connsiteY33" fmla="*/ 872836 h 4129380"/>
              <a:gd name="connsiteX34" fmla="*/ 637310 w 2140528"/>
              <a:gd name="connsiteY34" fmla="*/ 879764 h 4129380"/>
              <a:gd name="connsiteX35" fmla="*/ 665019 w 2140528"/>
              <a:gd name="connsiteY35" fmla="*/ 872836 h 4129380"/>
              <a:gd name="connsiteX36" fmla="*/ 685800 w 2140528"/>
              <a:gd name="connsiteY36" fmla="*/ 831273 h 4129380"/>
              <a:gd name="connsiteX37" fmla="*/ 678873 w 2140528"/>
              <a:gd name="connsiteY37" fmla="*/ 803564 h 4129380"/>
              <a:gd name="connsiteX38" fmla="*/ 665019 w 2140528"/>
              <a:gd name="connsiteY38" fmla="*/ 762000 h 4129380"/>
              <a:gd name="connsiteX39" fmla="*/ 685800 w 2140528"/>
              <a:gd name="connsiteY39" fmla="*/ 755073 h 4129380"/>
              <a:gd name="connsiteX40" fmla="*/ 699655 w 2140528"/>
              <a:gd name="connsiteY40" fmla="*/ 775855 h 4129380"/>
              <a:gd name="connsiteX41" fmla="*/ 706582 w 2140528"/>
              <a:gd name="connsiteY41" fmla="*/ 838200 h 4129380"/>
              <a:gd name="connsiteX42" fmla="*/ 720437 w 2140528"/>
              <a:gd name="connsiteY42" fmla="*/ 858982 h 4129380"/>
              <a:gd name="connsiteX43" fmla="*/ 727364 w 2140528"/>
              <a:gd name="connsiteY43" fmla="*/ 879764 h 4129380"/>
              <a:gd name="connsiteX44" fmla="*/ 768928 w 2140528"/>
              <a:gd name="connsiteY44" fmla="*/ 865909 h 4129380"/>
              <a:gd name="connsiteX45" fmla="*/ 845128 w 2140528"/>
              <a:gd name="connsiteY45" fmla="*/ 845127 h 4129380"/>
              <a:gd name="connsiteX46" fmla="*/ 865910 w 2140528"/>
              <a:gd name="connsiteY46" fmla="*/ 838200 h 4129380"/>
              <a:gd name="connsiteX47" fmla="*/ 886691 w 2140528"/>
              <a:gd name="connsiteY47" fmla="*/ 831273 h 4129380"/>
              <a:gd name="connsiteX48" fmla="*/ 962891 w 2140528"/>
              <a:gd name="connsiteY48" fmla="*/ 831273 h 4129380"/>
              <a:gd name="connsiteX49" fmla="*/ 955964 w 2140528"/>
              <a:gd name="connsiteY49" fmla="*/ 803564 h 4129380"/>
              <a:gd name="connsiteX50" fmla="*/ 949037 w 2140528"/>
              <a:gd name="connsiteY50" fmla="*/ 824346 h 4129380"/>
              <a:gd name="connsiteX51" fmla="*/ 969819 w 2140528"/>
              <a:gd name="connsiteY51" fmla="*/ 935182 h 4129380"/>
              <a:gd name="connsiteX52" fmla="*/ 990600 w 2140528"/>
              <a:gd name="connsiteY52" fmla="*/ 955964 h 4129380"/>
              <a:gd name="connsiteX53" fmla="*/ 1039091 w 2140528"/>
              <a:gd name="connsiteY53" fmla="*/ 969818 h 4129380"/>
              <a:gd name="connsiteX54" fmla="*/ 1080655 w 2140528"/>
              <a:gd name="connsiteY54" fmla="*/ 1004455 h 4129380"/>
              <a:gd name="connsiteX55" fmla="*/ 1094510 w 2140528"/>
              <a:gd name="connsiteY55" fmla="*/ 1025236 h 4129380"/>
              <a:gd name="connsiteX56" fmla="*/ 1122219 w 2140528"/>
              <a:gd name="connsiteY56" fmla="*/ 1046018 h 4129380"/>
              <a:gd name="connsiteX57" fmla="*/ 1156855 w 2140528"/>
              <a:gd name="connsiteY57" fmla="*/ 1087582 h 4129380"/>
              <a:gd name="connsiteX58" fmla="*/ 1170710 w 2140528"/>
              <a:gd name="connsiteY58" fmla="*/ 1108364 h 4129380"/>
              <a:gd name="connsiteX59" fmla="*/ 1191491 w 2140528"/>
              <a:gd name="connsiteY59" fmla="*/ 1115291 h 4129380"/>
              <a:gd name="connsiteX60" fmla="*/ 1253837 w 2140528"/>
              <a:gd name="connsiteY60" fmla="*/ 1087582 h 4129380"/>
              <a:gd name="connsiteX61" fmla="*/ 1267691 w 2140528"/>
              <a:gd name="connsiteY61" fmla="*/ 1066800 h 4129380"/>
              <a:gd name="connsiteX62" fmla="*/ 1357746 w 2140528"/>
              <a:gd name="connsiteY62" fmla="*/ 1032164 h 4129380"/>
              <a:gd name="connsiteX63" fmla="*/ 1385455 w 2140528"/>
              <a:gd name="connsiteY63" fmla="*/ 1025236 h 4129380"/>
              <a:gd name="connsiteX64" fmla="*/ 1427019 w 2140528"/>
              <a:gd name="connsiteY64" fmla="*/ 1011382 h 4129380"/>
              <a:gd name="connsiteX65" fmla="*/ 1475510 w 2140528"/>
              <a:gd name="connsiteY65" fmla="*/ 1018309 h 4129380"/>
              <a:gd name="connsiteX66" fmla="*/ 1496291 w 2140528"/>
              <a:gd name="connsiteY66" fmla="*/ 1025236 h 4129380"/>
              <a:gd name="connsiteX67" fmla="*/ 1503219 w 2140528"/>
              <a:gd name="connsiteY67" fmla="*/ 1046018 h 4129380"/>
              <a:gd name="connsiteX68" fmla="*/ 1517073 w 2140528"/>
              <a:gd name="connsiteY68" fmla="*/ 1066800 h 4129380"/>
              <a:gd name="connsiteX69" fmla="*/ 1489364 w 2140528"/>
              <a:gd name="connsiteY69" fmla="*/ 1115291 h 4129380"/>
              <a:gd name="connsiteX70" fmla="*/ 1461655 w 2140528"/>
              <a:gd name="connsiteY70" fmla="*/ 1163782 h 4129380"/>
              <a:gd name="connsiteX71" fmla="*/ 1440873 w 2140528"/>
              <a:gd name="connsiteY71" fmla="*/ 1184564 h 4129380"/>
              <a:gd name="connsiteX72" fmla="*/ 1420091 w 2140528"/>
              <a:gd name="connsiteY72" fmla="*/ 1226127 h 4129380"/>
              <a:gd name="connsiteX73" fmla="*/ 1406237 w 2140528"/>
              <a:gd name="connsiteY73" fmla="*/ 1267691 h 4129380"/>
              <a:gd name="connsiteX74" fmla="*/ 1399310 w 2140528"/>
              <a:gd name="connsiteY74" fmla="*/ 1288473 h 4129380"/>
              <a:gd name="connsiteX75" fmla="*/ 1385455 w 2140528"/>
              <a:gd name="connsiteY75" fmla="*/ 1309255 h 4129380"/>
              <a:gd name="connsiteX76" fmla="*/ 1378528 w 2140528"/>
              <a:gd name="connsiteY76" fmla="*/ 1336964 h 4129380"/>
              <a:gd name="connsiteX77" fmla="*/ 1364673 w 2140528"/>
              <a:gd name="connsiteY77" fmla="*/ 1378527 h 4129380"/>
              <a:gd name="connsiteX78" fmla="*/ 1399310 w 2140528"/>
              <a:gd name="connsiteY78" fmla="*/ 1440873 h 4129380"/>
              <a:gd name="connsiteX79" fmla="*/ 1420091 w 2140528"/>
              <a:gd name="connsiteY79" fmla="*/ 1454727 h 4129380"/>
              <a:gd name="connsiteX80" fmla="*/ 1447800 w 2140528"/>
              <a:gd name="connsiteY80" fmla="*/ 1447800 h 4129380"/>
              <a:gd name="connsiteX81" fmla="*/ 1489364 w 2140528"/>
              <a:gd name="connsiteY81" fmla="*/ 1406236 h 4129380"/>
              <a:gd name="connsiteX82" fmla="*/ 1510146 w 2140528"/>
              <a:gd name="connsiteY82" fmla="*/ 1392382 h 4129380"/>
              <a:gd name="connsiteX83" fmla="*/ 1544782 w 2140528"/>
              <a:gd name="connsiteY83" fmla="*/ 1350818 h 4129380"/>
              <a:gd name="connsiteX84" fmla="*/ 1558637 w 2140528"/>
              <a:gd name="connsiteY84" fmla="*/ 1330036 h 4129380"/>
              <a:gd name="connsiteX85" fmla="*/ 1600200 w 2140528"/>
              <a:gd name="connsiteY85" fmla="*/ 1295400 h 4129380"/>
              <a:gd name="connsiteX86" fmla="*/ 1627910 w 2140528"/>
              <a:gd name="connsiteY86" fmla="*/ 1267691 h 4129380"/>
              <a:gd name="connsiteX87" fmla="*/ 1634837 w 2140528"/>
              <a:gd name="connsiteY87" fmla="*/ 1246909 h 4129380"/>
              <a:gd name="connsiteX88" fmla="*/ 1655619 w 2140528"/>
              <a:gd name="connsiteY88" fmla="*/ 1226127 h 4129380"/>
              <a:gd name="connsiteX89" fmla="*/ 1676400 w 2140528"/>
              <a:gd name="connsiteY89" fmla="*/ 1184564 h 4129380"/>
              <a:gd name="connsiteX90" fmla="*/ 1704110 w 2140528"/>
              <a:gd name="connsiteY90" fmla="*/ 1170709 h 4129380"/>
              <a:gd name="connsiteX91" fmla="*/ 1724891 w 2140528"/>
              <a:gd name="connsiteY91" fmla="*/ 1177636 h 4129380"/>
              <a:gd name="connsiteX92" fmla="*/ 1773382 w 2140528"/>
              <a:gd name="connsiteY92" fmla="*/ 1233055 h 4129380"/>
              <a:gd name="connsiteX93" fmla="*/ 1794164 w 2140528"/>
              <a:gd name="connsiteY93" fmla="*/ 1274618 h 4129380"/>
              <a:gd name="connsiteX94" fmla="*/ 1814946 w 2140528"/>
              <a:gd name="connsiteY94" fmla="*/ 1281546 h 4129380"/>
              <a:gd name="connsiteX95" fmla="*/ 1842655 w 2140528"/>
              <a:gd name="connsiteY95" fmla="*/ 1295400 h 4129380"/>
              <a:gd name="connsiteX96" fmla="*/ 1863437 w 2140528"/>
              <a:gd name="connsiteY96" fmla="*/ 1309255 h 4129380"/>
              <a:gd name="connsiteX97" fmla="*/ 1898073 w 2140528"/>
              <a:gd name="connsiteY97" fmla="*/ 1316182 h 4129380"/>
              <a:gd name="connsiteX98" fmla="*/ 1918855 w 2140528"/>
              <a:gd name="connsiteY98" fmla="*/ 1323109 h 4129380"/>
              <a:gd name="connsiteX99" fmla="*/ 1939637 w 2140528"/>
              <a:gd name="connsiteY99" fmla="*/ 1336964 h 4129380"/>
              <a:gd name="connsiteX100" fmla="*/ 1946564 w 2140528"/>
              <a:gd name="connsiteY100" fmla="*/ 1482436 h 4129380"/>
              <a:gd name="connsiteX101" fmla="*/ 1953491 w 2140528"/>
              <a:gd name="connsiteY101" fmla="*/ 1503218 h 4129380"/>
              <a:gd name="connsiteX102" fmla="*/ 1960419 w 2140528"/>
              <a:gd name="connsiteY102" fmla="*/ 1579418 h 4129380"/>
              <a:gd name="connsiteX103" fmla="*/ 1981200 w 2140528"/>
              <a:gd name="connsiteY103" fmla="*/ 1593273 h 4129380"/>
              <a:gd name="connsiteX104" fmla="*/ 2001982 w 2140528"/>
              <a:gd name="connsiteY104" fmla="*/ 1614055 h 4129380"/>
              <a:gd name="connsiteX105" fmla="*/ 2029691 w 2140528"/>
              <a:gd name="connsiteY105" fmla="*/ 1655618 h 4129380"/>
              <a:gd name="connsiteX106" fmla="*/ 2036619 w 2140528"/>
              <a:gd name="connsiteY106" fmla="*/ 1856509 h 4129380"/>
              <a:gd name="connsiteX107" fmla="*/ 2050473 w 2140528"/>
              <a:gd name="connsiteY107" fmla="*/ 1898073 h 4129380"/>
              <a:gd name="connsiteX108" fmla="*/ 2071255 w 2140528"/>
              <a:gd name="connsiteY108" fmla="*/ 1911927 h 4129380"/>
              <a:gd name="connsiteX109" fmla="*/ 2071255 w 2140528"/>
              <a:gd name="connsiteY109" fmla="*/ 1988127 h 4129380"/>
              <a:gd name="connsiteX110" fmla="*/ 2036619 w 2140528"/>
              <a:gd name="connsiteY110" fmla="*/ 1995055 h 4129380"/>
              <a:gd name="connsiteX111" fmla="*/ 2029691 w 2140528"/>
              <a:gd name="connsiteY111" fmla="*/ 2015836 h 4129380"/>
              <a:gd name="connsiteX112" fmla="*/ 2050473 w 2140528"/>
              <a:gd name="connsiteY112" fmla="*/ 2064327 h 4129380"/>
              <a:gd name="connsiteX113" fmla="*/ 2036619 w 2140528"/>
              <a:gd name="connsiteY113" fmla="*/ 2126673 h 4129380"/>
              <a:gd name="connsiteX114" fmla="*/ 2015837 w 2140528"/>
              <a:gd name="connsiteY114" fmla="*/ 2140527 h 4129380"/>
              <a:gd name="connsiteX115" fmla="*/ 2001982 w 2140528"/>
              <a:gd name="connsiteY115" fmla="*/ 2161309 h 4129380"/>
              <a:gd name="connsiteX116" fmla="*/ 1995055 w 2140528"/>
              <a:gd name="connsiteY116" fmla="*/ 2182091 h 4129380"/>
              <a:gd name="connsiteX117" fmla="*/ 1981200 w 2140528"/>
              <a:gd name="connsiteY117" fmla="*/ 2209800 h 4129380"/>
              <a:gd name="connsiteX118" fmla="*/ 1988128 w 2140528"/>
              <a:gd name="connsiteY118" fmla="*/ 2230582 h 4129380"/>
              <a:gd name="connsiteX119" fmla="*/ 2022764 w 2140528"/>
              <a:gd name="connsiteY119" fmla="*/ 2272146 h 4129380"/>
              <a:gd name="connsiteX120" fmla="*/ 2043546 w 2140528"/>
              <a:gd name="connsiteY120" fmla="*/ 2341418 h 4129380"/>
              <a:gd name="connsiteX121" fmla="*/ 2036619 w 2140528"/>
              <a:gd name="connsiteY121" fmla="*/ 2362200 h 4129380"/>
              <a:gd name="connsiteX122" fmla="*/ 2050473 w 2140528"/>
              <a:gd name="connsiteY122" fmla="*/ 2521527 h 4129380"/>
              <a:gd name="connsiteX123" fmla="*/ 2071255 w 2140528"/>
              <a:gd name="connsiteY123" fmla="*/ 2583873 h 4129380"/>
              <a:gd name="connsiteX124" fmla="*/ 2078182 w 2140528"/>
              <a:gd name="connsiteY124" fmla="*/ 2604655 h 4129380"/>
              <a:gd name="connsiteX125" fmla="*/ 2092037 w 2140528"/>
              <a:gd name="connsiteY125" fmla="*/ 2694709 h 4129380"/>
              <a:gd name="connsiteX126" fmla="*/ 2105891 w 2140528"/>
              <a:gd name="connsiteY126" fmla="*/ 2722418 h 4129380"/>
              <a:gd name="connsiteX127" fmla="*/ 2112819 w 2140528"/>
              <a:gd name="connsiteY127" fmla="*/ 2750127 h 4129380"/>
              <a:gd name="connsiteX128" fmla="*/ 2133600 w 2140528"/>
              <a:gd name="connsiteY128" fmla="*/ 2812473 h 4129380"/>
              <a:gd name="connsiteX129" fmla="*/ 2140528 w 2140528"/>
              <a:gd name="connsiteY129" fmla="*/ 2833255 h 4129380"/>
              <a:gd name="connsiteX130" fmla="*/ 2133600 w 2140528"/>
              <a:gd name="connsiteY130" fmla="*/ 2944091 h 4129380"/>
              <a:gd name="connsiteX131" fmla="*/ 2119746 w 2140528"/>
              <a:gd name="connsiteY131" fmla="*/ 2985655 h 4129380"/>
              <a:gd name="connsiteX132" fmla="*/ 2098964 w 2140528"/>
              <a:gd name="connsiteY132" fmla="*/ 3027218 h 4129380"/>
              <a:gd name="connsiteX133" fmla="*/ 2043546 w 2140528"/>
              <a:gd name="connsiteY133" fmla="*/ 2978727 h 4129380"/>
              <a:gd name="connsiteX134" fmla="*/ 1981200 w 2140528"/>
              <a:gd name="connsiteY134" fmla="*/ 2944091 h 4129380"/>
              <a:gd name="connsiteX135" fmla="*/ 1939637 w 2140528"/>
              <a:gd name="connsiteY135" fmla="*/ 2937164 h 4129380"/>
              <a:gd name="connsiteX136" fmla="*/ 1891146 w 2140528"/>
              <a:gd name="connsiteY136" fmla="*/ 2923309 h 4129380"/>
              <a:gd name="connsiteX137" fmla="*/ 1849582 w 2140528"/>
              <a:gd name="connsiteY137" fmla="*/ 2916382 h 4129380"/>
              <a:gd name="connsiteX138" fmla="*/ 1766455 w 2140528"/>
              <a:gd name="connsiteY138" fmla="*/ 2902527 h 4129380"/>
              <a:gd name="connsiteX139" fmla="*/ 1717964 w 2140528"/>
              <a:gd name="connsiteY139" fmla="*/ 2888673 h 4129380"/>
              <a:gd name="connsiteX140" fmla="*/ 1697182 w 2140528"/>
              <a:gd name="connsiteY140" fmla="*/ 2874818 h 4129380"/>
              <a:gd name="connsiteX141" fmla="*/ 1676400 w 2140528"/>
              <a:gd name="connsiteY141" fmla="*/ 2867891 h 4129380"/>
              <a:gd name="connsiteX142" fmla="*/ 1641764 w 2140528"/>
              <a:gd name="connsiteY142" fmla="*/ 2874818 h 4129380"/>
              <a:gd name="connsiteX143" fmla="*/ 1600200 w 2140528"/>
              <a:gd name="connsiteY143" fmla="*/ 2860964 h 4129380"/>
              <a:gd name="connsiteX144" fmla="*/ 1572491 w 2140528"/>
              <a:gd name="connsiteY144" fmla="*/ 2867891 h 4129380"/>
              <a:gd name="connsiteX145" fmla="*/ 1565564 w 2140528"/>
              <a:gd name="connsiteY145" fmla="*/ 2888673 h 4129380"/>
              <a:gd name="connsiteX146" fmla="*/ 1544782 w 2140528"/>
              <a:gd name="connsiteY146" fmla="*/ 2909455 h 4129380"/>
              <a:gd name="connsiteX147" fmla="*/ 1503219 w 2140528"/>
              <a:gd name="connsiteY147" fmla="*/ 2923309 h 4129380"/>
              <a:gd name="connsiteX148" fmla="*/ 1461655 w 2140528"/>
              <a:gd name="connsiteY148" fmla="*/ 2916382 h 4129380"/>
              <a:gd name="connsiteX149" fmla="*/ 1440873 w 2140528"/>
              <a:gd name="connsiteY149" fmla="*/ 2909455 h 4129380"/>
              <a:gd name="connsiteX150" fmla="*/ 1427019 w 2140528"/>
              <a:gd name="connsiteY150" fmla="*/ 2867891 h 4129380"/>
              <a:gd name="connsiteX151" fmla="*/ 1420091 w 2140528"/>
              <a:gd name="connsiteY151" fmla="*/ 2847109 h 4129380"/>
              <a:gd name="connsiteX152" fmla="*/ 1420091 w 2140528"/>
              <a:gd name="connsiteY152" fmla="*/ 2847109 h 4129380"/>
              <a:gd name="connsiteX153" fmla="*/ 1378528 w 2140528"/>
              <a:gd name="connsiteY153" fmla="*/ 2784764 h 4129380"/>
              <a:gd name="connsiteX154" fmla="*/ 1364673 w 2140528"/>
              <a:gd name="connsiteY154" fmla="*/ 2763982 h 4129380"/>
              <a:gd name="connsiteX155" fmla="*/ 1343891 w 2140528"/>
              <a:gd name="connsiteY155" fmla="*/ 2750127 h 4129380"/>
              <a:gd name="connsiteX156" fmla="*/ 1330037 w 2140528"/>
              <a:gd name="connsiteY156" fmla="*/ 2729346 h 4129380"/>
              <a:gd name="connsiteX157" fmla="*/ 1302328 w 2140528"/>
              <a:gd name="connsiteY157" fmla="*/ 2722418 h 4129380"/>
              <a:gd name="connsiteX158" fmla="*/ 1281546 w 2140528"/>
              <a:gd name="connsiteY158" fmla="*/ 2715491 h 4129380"/>
              <a:gd name="connsiteX159" fmla="*/ 1267691 w 2140528"/>
              <a:gd name="connsiteY159" fmla="*/ 2694709 h 4129380"/>
              <a:gd name="connsiteX160" fmla="*/ 1246910 w 2140528"/>
              <a:gd name="connsiteY160" fmla="*/ 2667000 h 4129380"/>
              <a:gd name="connsiteX161" fmla="*/ 1239982 w 2140528"/>
              <a:gd name="connsiteY161" fmla="*/ 2646218 h 4129380"/>
              <a:gd name="connsiteX162" fmla="*/ 1219200 w 2140528"/>
              <a:gd name="connsiteY162" fmla="*/ 2604655 h 4129380"/>
              <a:gd name="connsiteX163" fmla="*/ 1205346 w 2140528"/>
              <a:gd name="connsiteY163" fmla="*/ 2632364 h 4129380"/>
              <a:gd name="connsiteX164" fmla="*/ 1212273 w 2140528"/>
              <a:gd name="connsiteY164" fmla="*/ 2673927 h 4129380"/>
              <a:gd name="connsiteX165" fmla="*/ 1219200 w 2140528"/>
              <a:gd name="connsiteY165" fmla="*/ 2701636 h 4129380"/>
              <a:gd name="connsiteX166" fmla="*/ 1226128 w 2140528"/>
              <a:gd name="connsiteY166" fmla="*/ 2722418 h 4129380"/>
              <a:gd name="connsiteX167" fmla="*/ 1239982 w 2140528"/>
              <a:gd name="connsiteY167" fmla="*/ 2791691 h 4129380"/>
              <a:gd name="connsiteX168" fmla="*/ 1246910 w 2140528"/>
              <a:gd name="connsiteY168" fmla="*/ 2819400 h 4129380"/>
              <a:gd name="connsiteX169" fmla="*/ 1253837 w 2140528"/>
              <a:gd name="connsiteY169" fmla="*/ 2854036 h 4129380"/>
              <a:gd name="connsiteX170" fmla="*/ 1260764 w 2140528"/>
              <a:gd name="connsiteY170" fmla="*/ 2874818 h 4129380"/>
              <a:gd name="connsiteX171" fmla="*/ 1274619 w 2140528"/>
              <a:gd name="connsiteY171" fmla="*/ 2923309 h 4129380"/>
              <a:gd name="connsiteX172" fmla="*/ 1260764 w 2140528"/>
              <a:gd name="connsiteY172" fmla="*/ 2951018 h 4129380"/>
              <a:gd name="connsiteX173" fmla="*/ 1205346 w 2140528"/>
              <a:gd name="connsiteY173" fmla="*/ 2951018 h 4129380"/>
              <a:gd name="connsiteX174" fmla="*/ 1191491 w 2140528"/>
              <a:gd name="connsiteY174" fmla="*/ 2888673 h 4129380"/>
              <a:gd name="connsiteX175" fmla="*/ 1156855 w 2140528"/>
              <a:gd name="connsiteY175" fmla="*/ 2833255 h 4129380"/>
              <a:gd name="connsiteX176" fmla="*/ 1080655 w 2140528"/>
              <a:gd name="connsiteY176" fmla="*/ 2826327 h 4129380"/>
              <a:gd name="connsiteX177" fmla="*/ 1039091 w 2140528"/>
              <a:gd name="connsiteY177" fmla="*/ 2791691 h 4129380"/>
              <a:gd name="connsiteX178" fmla="*/ 1032164 w 2140528"/>
              <a:gd name="connsiteY178" fmla="*/ 2770909 h 4129380"/>
              <a:gd name="connsiteX179" fmla="*/ 1025237 w 2140528"/>
              <a:gd name="connsiteY179" fmla="*/ 2826327 h 4129380"/>
              <a:gd name="connsiteX180" fmla="*/ 1018310 w 2140528"/>
              <a:gd name="connsiteY180" fmla="*/ 2923309 h 4129380"/>
              <a:gd name="connsiteX181" fmla="*/ 1004455 w 2140528"/>
              <a:gd name="connsiteY181" fmla="*/ 2964873 h 4129380"/>
              <a:gd name="connsiteX182" fmla="*/ 997528 w 2140528"/>
              <a:gd name="connsiteY182" fmla="*/ 2985655 h 4129380"/>
              <a:gd name="connsiteX183" fmla="*/ 976746 w 2140528"/>
              <a:gd name="connsiteY183" fmla="*/ 3075709 h 4129380"/>
              <a:gd name="connsiteX184" fmla="*/ 955964 w 2140528"/>
              <a:gd name="connsiteY184" fmla="*/ 3096491 h 4129380"/>
              <a:gd name="connsiteX185" fmla="*/ 935182 w 2140528"/>
              <a:gd name="connsiteY185" fmla="*/ 3165764 h 4129380"/>
              <a:gd name="connsiteX186" fmla="*/ 921328 w 2140528"/>
              <a:gd name="connsiteY186" fmla="*/ 3207327 h 4129380"/>
              <a:gd name="connsiteX187" fmla="*/ 900546 w 2140528"/>
              <a:gd name="connsiteY187" fmla="*/ 3228109 h 4129380"/>
              <a:gd name="connsiteX188" fmla="*/ 900546 w 2140528"/>
              <a:gd name="connsiteY188" fmla="*/ 3103418 h 4129380"/>
              <a:gd name="connsiteX189" fmla="*/ 893619 w 2140528"/>
              <a:gd name="connsiteY189" fmla="*/ 3027218 h 4129380"/>
              <a:gd name="connsiteX190" fmla="*/ 872837 w 2140528"/>
              <a:gd name="connsiteY190" fmla="*/ 3068782 h 4129380"/>
              <a:gd name="connsiteX191" fmla="*/ 852055 w 2140528"/>
              <a:gd name="connsiteY191" fmla="*/ 3144982 h 4129380"/>
              <a:gd name="connsiteX192" fmla="*/ 838200 w 2140528"/>
              <a:gd name="connsiteY192" fmla="*/ 3228109 h 4129380"/>
              <a:gd name="connsiteX193" fmla="*/ 831273 w 2140528"/>
              <a:gd name="connsiteY193" fmla="*/ 3248891 h 4129380"/>
              <a:gd name="connsiteX194" fmla="*/ 824346 w 2140528"/>
              <a:gd name="connsiteY194" fmla="*/ 3297382 h 4129380"/>
              <a:gd name="connsiteX195" fmla="*/ 817419 w 2140528"/>
              <a:gd name="connsiteY195" fmla="*/ 3332018 h 4129380"/>
              <a:gd name="connsiteX196" fmla="*/ 803564 w 2140528"/>
              <a:gd name="connsiteY196" fmla="*/ 3429000 h 4129380"/>
              <a:gd name="connsiteX197" fmla="*/ 796637 w 2140528"/>
              <a:gd name="connsiteY197" fmla="*/ 3477491 h 4129380"/>
              <a:gd name="connsiteX198" fmla="*/ 789710 w 2140528"/>
              <a:gd name="connsiteY198" fmla="*/ 3519055 h 4129380"/>
              <a:gd name="connsiteX199" fmla="*/ 762000 w 2140528"/>
              <a:gd name="connsiteY199" fmla="*/ 3636818 h 4129380"/>
              <a:gd name="connsiteX200" fmla="*/ 755073 w 2140528"/>
              <a:gd name="connsiteY200" fmla="*/ 3657600 h 4129380"/>
              <a:gd name="connsiteX201" fmla="*/ 734291 w 2140528"/>
              <a:gd name="connsiteY201" fmla="*/ 3671455 h 4129380"/>
              <a:gd name="connsiteX202" fmla="*/ 720437 w 2140528"/>
              <a:gd name="connsiteY202" fmla="*/ 3692236 h 4129380"/>
              <a:gd name="connsiteX203" fmla="*/ 706582 w 2140528"/>
              <a:gd name="connsiteY203" fmla="*/ 3823855 h 4129380"/>
              <a:gd name="connsiteX204" fmla="*/ 671946 w 2140528"/>
              <a:gd name="connsiteY204" fmla="*/ 3865418 h 4129380"/>
              <a:gd name="connsiteX205" fmla="*/ 665019 w 2140528"/>
              <a:gd name="connsiteY205" fmla="*/ 3955473 h 4129380"/>
              <a:gd name="connsiteX206" fmla="*/ 658091 w 2140528"/>
              <a:gd name="connsiteY206" fmla="*/ 3976255 h 4129380"/>
              <a:gd name="connsiteX207" fmla="*/ 651164 w 2140528"/>
              <a:gd name="connsiteY207" fmla="*/ 4003964 h 4129380"/>
              <a:gd name="connsiteX208" fmla="*/ 644237 w 2140528"/>
              <a:gd name="connsiteY208" fmla="*/ 4024746 h 4129380"/>
              <a:gd name="connsiteX209" fmla="*/ 630382 w 2140528"/>
              <a:gd name="connsiteY209" fmla="*/ 4087091 h 4129380"/>
              <a:gd name="connsiteX210" fmla="*/ 609600 w 2140528"/>
              <a:gd name="connsiteY210" fmla="*/ 4128655 h 4129380"/>
              <a:gd name="connsiteX211" fmla="*/ 602673 w 2140528"/>
              <a:gd name="connsiteY211" fmla="*/ 4128655 h 412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2140528" h="4129380">
                <a:moveTo>
                  <a:pt x="0" y="0"/>
                </a:moveTo>
                <a:cubicBezTo>
                  <a:pt x="48194" y="19278"/>
                  <a:pt x="22842" y="9924"/>
                  <a:pt x="76200" y="27709"/>
                </a:cubicBezTo>
                <a:cubicBezTo>
                  <a:pt x="83127" y="30018"/>
                  <a:pt x="89822" y="33204"/>
                  <a:pt x="96982" y="34636"/>
                </a:cubicBezTo>
                <a:lnTo>
                  <a:pt x="131619" y="41564"/>
                </a:lnTo>
                <a:cubicBezTo>
                  <a:pt x="148230" y="91398"/>
                  <a:pt x="128075" y="29159"/>
                  <a:pt x="145473" y="90055"/>
                </a:cubicBezTo>
                <a:cubicBezTo>
                  <a:pt x="147479" y="97076"/>
                  <a:pt x="150394" y="103815"/>
                  <a:pt x="152400" y="110836"/>
                </a:cubicBezTo>
                <a:cubicBezTo>
                  <a:pt x="155016" y="119991"/>
                  <a:pt x="156592" y="129427"/>
                  <a:pt x="159328" y="138546"/>
                </a:cubicBezTo>
                <a:cubicBezTo>
                  <a:pt x="163524" y="152534"/>
                  <a:pt x="168564" y="166255"/>
                  <a:pt x="173182" y="180109"/>
                </a:cubicBezTo>
                <a:cubicBezTo>
                  <a:pt x="175491" y="187036"/>
                  <a:pt x="176060" y="194815"/>
                  <a:pt x="180110" y="200891"/>
                </a:cubicBezTo>
                <a:lnTo>
                  <a:pt x="207819" y="242455"/>
                </a:lnTo>
                <a:lnTo>
                  <a:pt x="221673" y="263236"/>
                </a:lnTo>
                <a:cubicBezTo>
                  <a:pt x="243966" y="330119"/>
                  <a:pt x="208221" y="226145"/>
                  <a:pt x="242455" y="311727"/>
                </a:cubicBezTo>
                <a:cubicBezTo>
                  <a:pt x="242462" y="311744"/>
                  <a:pt x="259770" y="363673"/>
                  <a:pt x="263237" y="374073"/>
                </a:cubicBezTo>
                <a:cubicBezTo>
                  <a:pt x="265546" y="381000"/>
                  <a:pt x="266113" y="388779"/>
                  <a:pt x="270164" y="394855"/>
                </a:cubicBezTo>
                <a:lnTo>
                  <a:pt x="284019" y="415636"/>
                </a:lnTo>
                <a:cubicBezTo>
                  <a:pt x="286328" y="422563"/>
                  <a:pt x="287681" y="429887"/>
                  <a:pt x="290946" y="436418"/>
                </a:cubicBezTo>
                <a:cubicBezTo>
                  <a:pt x="315941" y="486410"/>
                  <a:pt x="294363" y="424180"/>
                  <a:pt x="318655" y="484909"/>
                </a:cubicBezTo>
                <a:cubicBezTo>
                  <a:pt x="324079" y="498469"/>
                  <a:pt x="324409" y="514321"/>
                  <a:pt x="332510" y="526473"/>
                </a:cubicBezTo>
                <a:cubicBezTo>
                  <a:pt x="337128" y="533400"/>
                  <a:pt x="342641" y="539808"/>
                  <a:pt x="346364" y="547255"/>
                </a:cubicBezTo>
                <a:cubicBezTo>
                  <a:pt x="349629" y="553786"/>
                  <a:pt x="351285" y="561015"/>
                  <a:pt x="353291" y="568036"/>
                </a:cubicBezTo>
                <a:cubicBezTo>
                  <a:pt x="355907" y="577191"/>
                  <a:pt x="354938" y="587824"/>
                  <a:pt x="360219" y="595746"/>
                </a:cubicBezTo>
                <a:cubicBezTo>
                  <a:pt x="364837" y="602673"/>
                  <a:pt x="374073" y="604982"/>
                  <a:pt x="381000" y="609600"/>
                </a:cubicBezTo>
                <a:cubicBezTo>
                  <a:pt x="397488" y="659062"/>
                  <a:pt x="386754" y="639013"/>
                  <a:pt x="408710" y="671946"/>
                </a:cubicBezTo>
                <a:cubicBezTo>
                  <a:pt x="411019" y="678873"/>
                  <a:pt x="412091" y="686344"/>
                  <a:pt x="415637" y="692727"/>
                </a:cubicBezTo>
                <a:cubicBezTo>
                  <a:pt x="423724" y="707283"/>
                  <a:pt x="443346" y="734291"/>
                  <a:pt x="443346" y="734291"/>
                </a:cubicBezTo>
                <a:cubicBezTo>
                  <a:pt x="445655" y="741218"/>
                  <a:pt x="446727" y="748690"/>
                  <a:pt x="450273" y="755073"/>
                </a:cubicBezTo>
                <a:cubicBezTo>
                  <a:pt x="458359" y="769629"/>
                  <a:pt x="472716" y="780840"/>
                  <a:pt x="477982" y="796636"/>
                </a:cubicBezTo>
                <a:cubicBezTo>
                  <a:pt x="485245" y="818423"/>
                  <a:pt x="483454" y="823375"/>
                  <a:pt x="505691" y="838200"/>
                </a:cubicBezTo>
                <a:cubicBezTo>
                  <a:pt x="511767" y="842250"/>
                  <a:pt x="519546" y="842818"/>
                  <a:pt x="526473" y="845127"/>
                </a:cubicBezTo>
                <a:cubicBezTo>
                  <a:pt x="540328" y="842818"/>
                  <a:pt x="558105" y="848132"/>
                  <a:pt x="568037" y="838200"/>
                </a:cubicBezTo>
                <a:cubicBezTo>
                  <a:pt x="577969" y="828268"/>
                  <a:pt x="570522" y="809961"/>
                  <a:pt x="574964" y="796636"/>
                </a:cubicBezTo>
                <a:cubicBezTo>
                  <a:pt x="577597" y="788738"/>
                  <a:pt x="584201" y="782782"/>
                  <a:pt x="588819" y="775855"/>
                </a:cubicBezTo>
                <a:cubicBezTo>
                  <a:pt x="618548" y="865044"/>
                  <a:pt x="590012" y="773705"/>
                  <a:pt x="609600" y="852055"/>
                </a:cubicBezTo>
                <a:cubicBezTo>
                  <a:pt x="611371" y="859139"/>
                  <a:pt x="611365" y="867673"/>
                  <a:pt x="616528" y="872836"/>
                </a:cubicBezTo>
                <a:cubicBezTo>
                  <a:pt x="621691" y="877999"/>
                  <a:pt x="630383" y="877455"/>
                  <a:pt x="637310" y="879764"/>
                </a:cubicBezTo>
                <a:cubicBezTo>
                  <a:pt x="646546" y="877455"/>
                  <a:pt x="657097" y="878117"/>
                  <a:pt x="665019" y="872836"/>
                </a:cubicBezTo>
                <a:cubicBezTo>
                  <a:pt x="676529" y="865162"/>
                  <a:pt x="681849" y="843128"/>
                  <a:pt x="685800" y="831273"/>
                </a:cubicBezTo>
                <a:cubicBezTo>
                  <a:pt x="683491" y="822037"/>
                  <a:pt x="681609" y="812683"/>
                  <a:pt x="678873" y="803564"/>
                </a:cubicBezTo>
                <a:cubicBezTo>
                  <a:pt x="674677" y="789576"/>
                  <a:pt x="665019" y="762000"/>
                  <a:pt x="665019" y="762000"/>
                </a:cubicBezTo>
                <a:cubicBezTo>
                  <a:pt x="671946" y="759691"/>
                  <a:pt x="679021" y="752361"/>
                  <a:pt x="685800" y="755073"/>
                </a:cubicBezTo>
                <a:cubicBezTo>
                  <a:pt x="693530" y="758165"/>
                  <a:pt x="697636" y="767778"/>
                  <a:pt x="699655" y="775855"/>
                </a:cubicBezTo>
                <a:cubicBezTo>
                  <a:pt x="704726" y="796140"/>
                  <a:pt x="701511" y="817915"/>
                  <a:pt x="706582" y="838200"/>
                </a:cubicBezTo>
                <a:cubicBezTo>
                  <a:pt x="708601" y="846277"/>
                  <a:pt x="715819" y="852055"/>
                  <a:pt x="720437" y="858982"/>
                </a:cubicBezTo>
                <a:cubicBezTo>
                  <a:pt x="722746" y="865909"/>
                  <a:pt x="720135" y="878731"/>
                  <a:pt x="727364" y="879764"/>
                </a:cubicBezTo>
                <a:cubicBezTo>
                  <a:pt x="741821" y="881829"/>
                  <a:pt x="754607" y="868773"/>
                  <a:pt x="768928" y="865909"/>
                </a:cubicBezTo>
                <a:cubicBezTo>
                  <a:pt x="817887" y="856117"/>
                  <a:pt x="792391" y="862706"/>
                  <a:pt x="845128" y="845127"/>
                </a:cubicBezTo>
                <a:lnTo>
                  <a:pt x="865910" y="838200"/>
                </a:lnTo>
                <a:lnTo>
                  <a:pt x="886691" y="831273"/>
                </a:lnTo>
                <a:cubicBezTo>
                  <a:pt x="904143" y="834763"/>
                  <a:pt x="946643" y="847521"/>
                  <a:pt x="962891" y="831273"/>
                </a:cubicBezTo>
                <a:cubicBezTo>
                  <a:pt x="969623" y="824541"/>
                  <a:pt x="958273" y="812800"/>
                  <a:pt x="955964" y="803564"/>
                </a:cubicBezTo>
                <a:cubicBezTo>
                  <a:pt x="953655" y="810491"/>
                  <a:pt x="949037" y="817044"/>
                  <a:pt x="949037" y="824346"/>
                </a:cubicBezTo>
                <a:cubicBezTo>
                  <a:pt x="949037" y="880481"/>
                  <a:pt x="941356" y="901025"/>
                  <a:pt x="969819" y="935182"/>
                </a:cubicBezTo>
                <a:cubicBezTo>
                  <a:pt x="976090" y="942708"/>
                  <a:pt x="982449" y="950530"/>
                  <a:pt x="990600" y="955964"/>
                </a:cubicBezTo>
                <a:cubicBezTo>
                  <a:pt x="996562" y="959939"/>
                  <a:pt x="1035397" y="968895"/>
                  <a:pt x="1039091" y="969818"/>
                </a:cubicBezTo>
                <a:cubicBezTo>
                  <a:pt x="1059526" y="983442"/>
                  <a:pt x="1063986" y="984453"/>
                  <a:pt x="1080655" y="1004455"/>
                </a:cubicBezTo>
                <a:cubicBezTo>
                  <a:pt x="1085985" y="1010851"/>
                  <a:pt x="1088623" y="1019349"/>
                  <a:pt x="1094510" y="1025236"/>
                </a:cubicBezTo>
                <a:cubicBezTo>
                  <a:pt x="1102674" y="1033400"/>
                  <a:pt x="1112983" y="1039091"/>
                  <a:pt x="1122219" y="1046018"/>
                </a:cubicBezTo>
                <a:cubicBezTo>
                  <a:pt x="1156611" y="1097609"/>
                  <a:pt x="1112413" y="1034252"/>
                  <a:pt x="1156855" y="1087582"/>
                </a:cubicBezTo>
                <a:cubicBezTo>
                  <a:pt x="1162185" y="1093978"/>
                  <a:pt x="1164209" y="1103163"/>
                  <a:pt x="1170710" y="1108364"/>
                </a:cubicBezTo>
                <a:cubicBezTo>
                  <a:pt x="1176412" y="1112925"/>
                  <a:pt x="1184564" y="1112982"/>
                  <a:pt x="1191491" y="1115291"/>
                </a:cubicBezTo>
                <a:cubicBezTo>
                  <a:pt x="1240953" y="1098803"/>
                  <a:pt x="1220903" y="1109537"/>
                  <a:pt x="1253837" y="1087582"/>
                </a:cubicBezTo>
                <a:cubicBezTo>
                  <a:pt x="1258455" y="1080655"/>
                  <a:pt x="1261425" y="1072282"/>
                  <a:pt x="1267691" y="1066800"/>
                </a:cubicBezTo>
                <a:cubicBezTo>
                  <a:pt x="1309990" y="1029788"/>
                  <a:pt x="1305372" y="1041687"/>
                  <a:pt x="1357746" y="1032164"/>
                </a:cubicBezTo>
                <a:cubicBezTo>
                  <a:pt x="1367113" y="1030461"/>
                  <a:pt x="1376336" y="1027972"/>
                  <a:pt x="1385455" y="1025236"/>
                </a:cubicBezTo>
                <a:cubicBezTo>
                  <a:pt x="1399443" y="1021040"/>
                  <a:pt x="1427019" y="1011382"/>
                  <a:pt x="1427019" y="1011382"/>
                </a:cubicBezTo>
                <a:cubicBezTo>
                  <a:pt x="1443183" y="1013691"/>
                  <a:pt x="1459499" y="1015107"/>
                  <a:pt x="1475510" y="1018309"/>
                </a:cubicBezTo>
                <a:cubicBezTo>
                  <a:pt x="1482670" y="1019741"/>
                  <a:pt x="1491128" y="1020073"/>
                  <a:pt x="1496291" y="1025236"/>
                </a:cubicBezTo>
                <a:cubicBezTo>
                  <a:pt x="1501454" y="1030399"/>
                  <a:pt x="1499953" y="1039487"/>
                  <a:pt x="1503219" y="1046018"/>
                </a:cubicBezTo>
                <a:cubicBezTo>
                  <a:pt x="1506942" y="1053465"/>
                  <a:pt x="1512455" y="1059873"/>
                  <a:pt x="1517073" y="1066800"/>
                </a:cubicBezTo>
                <a:cubicBezTo>
                  <a:pt x="1475208" y="1150533"/>
                  <a:pt x="1528529" y="1046752"/>
                  <a:pt x="1489364" y="1115291"/>
                </a:cubicBezTo>
                <a:cubicBezTo>
                  <a:pt x="1477043" y="1136854"/>
                  <a:pt x="1477001" y="1145367"/>
                  <a:pt x="1461655" y="1163782"/>
                </a:cubicBezTo>
                <a:cubicBezTo>
                  <a:pt x="1455383" y="1171308"/>
                  <a:pt x="1447800" y="1177637"/>
                  <a:pt x="1440873" y="1184564"/>
                </a:cubicBezTo>
                <a:cubicBezTo>
                  <a:pt x="1415610" y="1260357"/>
                  <a:pt x="1455901" y="1145555"/>
                  <a:pt x="1420091" y="1226127"/>
                </a:cubicBezTo>
                <a:cubicBezTo>
                  <a:pt x="1414160" y="1239472"/>
                  <a:pt x="1410855" y="1253836"/>
                  <a:pt x="1406237" y="1267691"/>
                </a:cubicBezTo>
                <a:cubicBezTo>
                  <a:pt x="1403928" y="1274618"/>
                  <a:pt x="1403360" y="1282397"/>
                  <a:pt x="1399310" y="1288473"/>
                </a:cubicBezTo>
                <a:lnTo>
                  <a:pt x="1385455" y="1309255"/>
                </a:lnTo>
                <a:cubicBezTo>
                  <a:pt x="1383146" y="1318491"/>
                  <a:pt x="1381264" y="1327845"/>
                  <a:pt x="1378528" y="1336964"/>
                </a:cubicBezTo>
                <a:cubicBezTo>
                  <a:pt x="1374332" y="1350952"/>
                  <a:pt x="1364673" y="1378527"/>
                  <a:pt x="1364673" y="1378527"/>
                </a:cubicBezTo>
                <a:cubicBezTo>
                  <a:pt x="1378059" y="1418683"/>
                  <a:pt x="1370594" y="1416943"/>
                  <a:pt x="1399310" y="1440873"/>
                </a:cubicBezTo>
                <a:cubicBezTo>
                  <a:pt x="1405706" y="1446203"/>
                  <a:pt x="1413164" y="1450109"/>
                  <a:pt x="1420091" y="1454727"/>
                </a:cubicBezTo>
                <a:cubicBezTo>
                  <a:pt x="1429327" y="1452418"/>
                  <a:pt x="1440000" y="1453260"/>
                  <a:pt x="1447800" y="1447800"/>
                </a:cubicBezTo>
                <a:cubicBezTo>
                  <a:pt x="1463852" y="1436564"/>
                  <a:pt x="1473061" y="1417104"/>
                  <a:pt x="1489364" y="1406236"/>
                </a:cubicBezTo>
                <a:lnTo>
                  <a:pt x="1510146" y="1392382"/>
                </a:lnTo>
                <a:cubicBezTo>
                  <a:pt x="1544538" y="1340791"/>
                  <a:pt x="1500340" y="1404148"/>
                  <a:pt x="1544782" y="1350818"/>
                </a:cubicBezTo>
                <a:cubicBezTo>
                  <a:pt x="1550112" y="1344422"/>
                  <a:pt x="1553307" y="1336432"/>
                  <a:pt x="1558637" y="1330036"/>
                </a:cubicBezTo>
                <a:cubicBezTo>
                  <a:pt x="1575303" y="1310037"/>
                  <a:pt x="1579769" y="1309022"/>
                  <a:pt x="1600200" y="1295400"/>
                </a:cubicBezTo>
                <a:cubicBezTo>
                  <a:pt x="1618675" y="1239979"/>
                  <a:pt x="1590963" y="1304638"/>
                  <a:pt x="1627910" y="1267691"/>
                </a:cubicBezTo>
                <a:cubicBezTo>
                  <a:pt x="1633073" y="1262528"/>
                  <a:pt x="1630787" y="1252985"/>
                  <a:pt x="1634837" y="1246909"/>
                </a:cubicBezTo>
                <a:cubicBezTo>
                  <a:pt x="1640271" y="1238758"/>
                  <a:pt x="1648692" y="1233054"/>
                  <a:pt x="1655619" y="1226127"/>
                </a:cubicBezTo>
                <a:cubicBezTo>
                  <a:pt x="1660347" y="1211944"/>
                  <a:pt x="1664005" y="1194893"/>
                  <a:pt x="1676400" y="1184564"/>
                </a:cubicBezTo>
                <a:cubicBezTo>
                  <a:pt x="1684333" y="1177953"/>
                  <a:pt x="1694873" y="1175327"/>
                  <a:pt x="1704110" y="1170709"/>
                </a:cubicBezTo>
                <a:cubicBezTo>
                  <a:pt x="1711037" y="1173018"/>
                  <a:pt x="1718360" y="1174371"/>
                  <a:pt x="1724891" y="1177636"/>
                </a:cubicBezTo>
                <a:cubicBezTo>
                  <a:pt x="1747521" y="1188951"/>
                  <a:pt x="1765068" y="1208116"/>
                  <a:pt x="1773382" y="1233055"/>
                </a:cubicBezTo>
                <a:cubicBezTo>
                  <a:pt x="1777945" y="1246743"/>
                  <a:pt x="1781958" y="1264853"/>
                  <a:pt x="1794164" y="1274618"/>
                </a:cubicBezTo>
                <a:cubicBezTo>
                  <a:pt x="1799866" y="1279180"/>
                  <a:pt x="1808234" y="1278670"/>
                  <a:pt x="1814946" y="1281546"/>
                </a:cubicBezTo>
                <a:cubicBezTo>
                  <a:pt x="1824438" y="1285614"/>
                  <a:pt x="1833689" y="1290277"/>
                  <a:pt x="1842655" y="1295400"/>
                </a:cubicBezTo>
                <a:cubicBezTo>
                  <a:pt x="1849884" y="1299531"/>
                  <a:pt x="1855641" y="1306332"/>
                  <a:pt x="1863437" y="1309255"/>
                </a:cubicBezTo>
                <a:cubicBezTo>
                  <a:pt x="1874461" y="1313389"/>
                  <a:pt x="1886651" y="1313326"/>
                  <a:pt x="1898073" y="1316182"/>
                </a:cubicBezTo>
                <a:cubicBezTo>
                  <a:pt x="1905157" y="1317953"/>
                  <a:pt x="1911928" y="1320800"/>
                  <a:pt x="1918855" y="1323109"/>
                </a:cubicBezTo>
                <a:cubicBezTo>
                  <a:pt x="1925782" y="1327727"/>
                  <a:pt x="1938210" y="1328761"/>
                  <a:pt x="1939637" y="1336964"/>
                </a:cubicBezTo>
                <a:cubicBezTo>
                  <a:pt x="1947955" y="1384792"/>
                  <a:pt x="1942533" y="1434058"/>
                  <a:pt x="1946564" y="1482436"/>
                </a:cubicBezTo>
                <a:cubicBezTo>
                  <a:pt x="1947170" y="1489713"/>
                  <a:pt x="1951182" y="1496291"/>
                  <a:pt x="1953491" y="1503218"/>
                </a:cubicBezTo>
                <a:cubicBezTo>
                  <a:pt x="1955800" y="1528618"/>
                  <a:pt x="1952918" y="1555041"/>
                  <a:pt x="1960419" y="1579418"/>
                </a:cubicBezTo>
                <a:cubicBezTo>
                  <a:pt x="1962867" y="1587375"/>
                  <a:pt x="1974804" y="1587943"/>
                  <a:pt x="1981200" y="1593273"/>
                </a:cubicBezTo>
                <a:cubicBezTo>
                  <a:pt x="1988726" y="1599545"/>
                  <a:pt x="1995967" y="1606322"/>
                  <a:pt x="2001982" y="1614055"/>
                </a:cubicBezTo>
                <a:cubicBezTo>
                  <a:pt x="2012205" y="1627198"/>
                  <a:pt x="2029691" y="1655618"/>
                  <a:pt x="2029691" y="1655618"/>
                </a:cubicBezTo>
                <a:cubicBezTo>
                  <a:pt x="2032000" y="1722582"/>
                  <a:pt x="2030897" y="1789750"/>
                  <a:pt x="2036619" y="1856509"/>
                </a:cubicBezTo>
                <a:cubicBezTo>
                  <a:pt x="2037866" y="1871060"/>
                  <a:pt x="2038322" y="1889972"/>
                  <a:pt x="2050473" y="1898073"/>
                </a:cubicBezTo>
                <a:lnTo>
                  <a:pt x="2071255" y="1911927"/>
                </a:lnTo>
                <a:cubicBezTo>
                  <a:pt x="2079631" y="1937056"/>
                  <a:pt x="2090402" y="1959407"/>
                  <a:pt x="2071255" y="1988127"/>
                </a:cubicBezTo>
                <a:cubicBezTo>
                  <a:pt x="2064724" y="1997924"/>
                  <a:pt x="2048164" y="1992746"/>
                  <a:pt x="2036619" y="1995055"/>
                </a:cubicBezTo>
                <a:cubicBezTo>
                  <a:pt x="2034310" y="2001982"/>
                  <a:pt x="2029691" y="2008534"/>
                  <a:pt x="2029691" y="2015836"/>
                </a:cubicBezTo>
                <a:cubicBezTo>
                  <a:pt x="2029691" y="2038202"/>
                  <a:pt x="2039161" y="2047359"/>
                  <a:pt x="2050473" y="2064327"/>
                </a:cubicBezTo>
                <a:cubicBezTo>
                  <a:pt x="2050402" y="2064751"/>
                  <a:pt x="2043799" y="2117698"/>
                  <a:pt x="2036619" y="2126673"/>
                </a:cubicBezTo>
                <a:cubicBezTo>
                  <a:pt x="2031418" y="2133174"/>
                  <a:pt x="2022764" y="2135909"/>
                  <a:pt x="2015837" y="2140527"/>
                </a:cubicBezTo>
                <a:cubicBezTo>
                  <a:pt x="2011219" y="2147454"/>
                  <a:pt x="2005705" y="2153862"/>
                  <a:pt x="2001982" y="2161309"/>
                </a:cubicBezTo>
                <a:cubicBezTo>
                  <a:pt x="1998716" y="2167840"/>
                  <a:pt x="1997931" y="2175379"/>
                  <a:pt x="1995055" y="2182091"/>
                </a:cubicBezTo>
                <a:cubicBezTo>
                  <a:pt x="1990987" y="2191583"/>
                  <a:pt x="1985818" y="2200564"/>
                  <a:pt x="1981200" y="2209800"/>
                </a:cubicBezTo>
                <a:cubicBezTo>
                  <a:pt x="1983509" y="2216727"/>
                  <a:pt x="1984077" y="2224506"/>
                  <a:pt x="1988128" y="2230582"/>
                </a:cubicBezTo>
                <a:cubicBezTo>
                  <a:pt x="2009881" y="2263211"/>
                  <a:pt x="2007654" y="2238148"/>
                  <a:pt x="2022764" y="2272146"/>
                </a:cubicBezTo>
                <a:cubicBezTo>
                  <a:pt x="2032404" y="2293835"/>
                  <a:pt x="2037788" y="2318386"/>
                  <a:pt x="2043546" y="2341418"/>
                </a:cubicBezTo>
                <a:cubicBezTo>
                  <a:pt x="2041237" y="2348345"/>
                  <a:pt x="2036619" y="2354898"/>
                  <a:pt x="2036619" y="2362200"/>
                </a:cubicBezTo>
                <a:cubicBezTo>
                  <a:pt x="2036619" y="2424466"/>
                  <a:pt x="2034500" y="2468286"/>
                  <a:pt x="2050473" y="2521527"/>
                </a:cubicBezTo>
                <a:cubicBezTo>
                  <a:pt x="2056768" y="2542509"/>
                  <a:pt x="2064328" y="2563091"/>
                  <a:pt x="2071255" y="2583873"/>
                </a:cubicBezTo>
                <a:lnTo>
                  <a:pt x="2078182" y="2604655"/>
                </a:lnTo>
                <a:cubicBezTo>
                  <a:pt x="2078969" y="2610162"/>
                  <a:pt x="2089417" y="2685977"/>
                  <a:pt x="2092037" y="2694709"/>
                </a:cubicBezTo>
                <a:cubicBezTo>
                  <a:pt x="2095004" y="2704600"/>
                  <a:pt x="2102265" y="2712749"/>
                  <a:pt x="2105891" y="2722418"/>
                </a:cubicBezTo>
                <a:cubicBezTo>
                  <a:pt x="2109234" y="2731332"/>
                  <a:pt x="2110083" y="2741008"/>
                  <a:pt x="2112819" y="2750127"/>
                </a:cubicBezTo>
                <a:cubicBezTo>
                  <a:pt x="2119114" y="2771109"/>
                  <a:pt x="2126673" y="2791691"/>
                  <a:pt x="2133600" y="2812473"/>
                </a:cubicBezTo>
                <a:lnTo>
                  <a:pt x="2140528" y="2833255"/>
                </a:lnTo>
                <a:cubicBezTo>
                  <a:pt x="2138219" y="2870200"/>
                  <a:pt x="2138602" y="2907413"/>
                  <a:pt x="2133600" y="2944091"/>
                </a:cubicBezTo>
                <a:cubicBezTo>
                  <a:pt x="2131627" y="2958561"/>
                  <a:pt x="2124364" y="2971800"/>
                  <a:pt x="2119746" y="2985655"/>
                </a:cubicBezTo>
                <a:cubicBezTo>
                  <a:pt x="2110187" y="3014334"/>
                  <a:pt x="2116869" y="3000362"/>
                  <a:pt x="2098964" y="3027218"/>
                </a:cubicBezTo>
                <a:cubicBezTo>
                  <a:pt x="2017375" y="3006821"/>
                  <a:pt x="2142518" y="3044708"/>
                  <a:pt x="2043546" y="2978727"/>
                </a:cubicBezTo>
                <a:cubicBezTo>
                  <a:pt x="2016758" y="2960868"/>
                  <a:pt x="2008635" y="2950187"/>
                  <a:pt x="1981200" y="2944091"/>
                </a:cubicBezTo>
                <a:cubicBezTo>
                  <a:pt x="1967489" y="2941044"/>
                  <a:pt x="1953491" y="2939473"/>
                  <a:pt x="1939637" y="2937164"/>
                </a:cubicBezTo>
                <a:cubicBezTo>
                  <a:pt x="1919827" y="2930560"/>
                  <a:pt x="1912896" y="2927659"/>
                  <a:pt x="1891146" y="2923309"/>
                </a:cubicBezTo>
                <a:cubicBezTo>
                  <a:pt x="1877373" y="2920555"/>
                  <a:pt x="1863355" y="2919136"/>
                  <a:pt x="1849582" y="2916382"/>
                </a:cubicBezTo>
                <a:cubicBezTo>
                  <a:pt x="1773290" y="2901124"/>
                  <a:pt x="1891002" y="2918097"/>
                  <a:pt x="1766455" y="2902527"/>
                </a:cubicBezTo>
                <a:cubicBezTo>
                  <a:pt x="1750291" y="2897909"/>
                  <a:pt x="1733572" y="2894916"/>
                  <a:pt x="1717964" y="2888673"/>
                </a:cubicBezTo>
                <a:cubicBezTo>
                  <a:pt x="1710234" y="2885581"/>
                  <a:pt x="1704629" y="2878541"/>
                  <a:pt x="1697182" y="2874818"/>
                </a:cubicBezTo>
                <a:cubicBezTo>
                  <a:pt x="1690651" y="2871552"/>
                  <a:pt x="1683327" y="2870200"/>
                  <a:pt x="1676400" y="2867891"/>
                </a:cubicBezTo>
                <a:cubicBezTo>
                  <a:pt x="1664855" y="2870200"/>
                  <a:pt x="1653490" y="2875884"/>
                  <a:pt x="1641764" y="2874818"/>
                </a:cubicBezTo>
                <a:cubicBezTo>
                  <a:pt x="1627220" y="2873496"/>
                  <a:pt x="1600200" y="2860964"/>
                  <a:pt x="1600200" y="2860964"/>
                </a:cubicBezTo>
                <a:cubicBezTo>
                  <a:pt x="1590964" y="2863273"/>
                  <a:pt x="1579925" y="2861944"/>
                  <a:pt x="1572491" y="2867891"/>
                </a:cubicBezTo>
                <a:cubicBezTo>
                  <a:pt x="1566789" y="2872453"/>
                  <a:pt x="1569614" y="2882597"/>
                  <a:pt x="1565564" y="2888673"/>
                </a:cubicBezTo>
                <a:cubicBezTo>
                  <a:pt x="1560130" y="2896824"/>
                  <a:pt x="1553346" y="2904697"/>
                  <a:pt x="1544782" y="2909455"/>
                </a:cubicBezTo>
                <a:cubicBezTo>
                  <a:pt x="1532016" y="2916547"/>
                  <a:pt x="1503219" y="2923309"/>
                  <a:pt x="1503219" y="2923309"/>
                </a:cubicBezTo>
                <a:cubicBezTo>
                  <a:pt x="1489364" y="2921000"/>
                  <a:pt x="1475366" y="2919429"/>
                  <a:pt x="1461655" y="2916382"/>
                </a:cubicBezTo>
                <a:cubicBezTo>
                  <a:pt x="1454527" y="2914798"/>
                  <a:pt x="1445117" y="2915397"/>
                  <a:pt x="1440873" y="2909455"/>
                </a:cubicBezTo>
                <a:cubicBezTo>
                  <a:pt x="1432385" y="2897571"/>
                  <a:pt x="1431637" y="2881746"/>
                  <a:pt x="1427019" y="2867891"/>
                </a:cubicBezTo>
                <a:lnTo>
                  <a:pt x="1420091" y="2847109"/>
                </a:lnTo>
                <a:lnTo>
                  <a:pt x="1420091" y="2847109"/>
                </a:lnTo>
                <a:lnTo>
                  <a:pt x="1378528" y="2784764"/>
                </a:lnTo>
                <a:cubicBezTo>
                  <a:pt x="1373910" y="2777837"/>
                  <a:pt x="1371600" y="2768600"/>
                  <a:pt x="1364673" y="2763982"/>
                </a:cubicBezTo>
                <a:lnTo>
                  <a:pt x="1343891" y="2750127"/>
                </a:lnTo>
                <a:cubicBezTo>
                  <a:pt x="1339273" y="2743200"/>
                  <a:pt x="1336964" y="2733964"/>
                  <a:pt x="1330037" y="2729346"/>
                </a:cubicBezTo>
                <a:cubicBezTo>
                  <a:pt x="1322115" y="2724065"/>
                  <a:pt x="1311482" y="2725034"/>
                  <a:pt x="1302328" y="2722418"/>
                </a:cubicBezTo>
                <a:cubicBezTo>
                  <a:pt x="1295307" y="2720412"/>
                  <a:pt x="1288473" y="2717800"/>
                  <a:pt x="1281546" y="2715491"/>
                </a:cubicBezTo>
                <a:cubicBezTo>
                  <a:pt x="1276928" y="2708564"/>
                  <a:pt x="1272530" y="2701484"/>
                  <a:pt x="1267691" y="2694709"/>
                </a:cubicBezTo>
                <a:cubicBezTo>
                  <a:pt x="1260981" y="2685314"/>
                  <a:pt x="1252638" y="2677024"/>
                  <a:pt x="1246910" y="2667000"/>
                </a:cubicBezTo>
                <a:cubicBezTo>
                  <a:pt x="1243287" y="2660660"/>
                  <a:pt x="1243248" y="2652749"/>
                  <a:pt x="1239982" y="2646218"/>
                </a:cubicBezTo>
                <a:cubicBezTo>
                  <a:pt x="1213123" y="2592500"/>
                  <a:pt x="1236615" y="2656892"/>
                  <a:pt x="1219200" y="2604655"/>
                </a:cubicBezTo>
                <a:cubicBezTo>
                  <a:pt x="1214582" y="2613891"/>
                  <a:pt x="1206373" y="2622089"/>
                  <a:pt x="1205346" y="2632364"/>
                </a:cubicBezTo>
                <a:cubicBezTo>
                  <a:pt x="1203948" y="2646340"/>
                  <a:pt x="1209519" y="2660154"/>
                  <a:pt x="1212273" y="2673927"/>
                </a:cubicBezTo>
                <a:cubicBezTo>
                  <a:pt x="1214140" y="2683263"/>
                  <a:pt x="1216584" y="2692482"/>
                  <a:pt x="1219200" y="2701636"/>
                </a:cubicBezTo>
                <a:cubicBezTo>
                  <a:pt x="1221206" y="2708657"/>
                  <a:pt x="1224486" y="2715303"/>
                  <a:pt x="1226128" y="2722418"/>
                </a:cubicBezTo>
                <a:cubicBezTo>
                  <a:pt x="1231423" y="2745363"/>
                  <a:pt x="1234270" y="2768846"/>
                  <a:pt x="1239982" y="2791691"/>
                </a:cubicBezTo>
                <a:cubicBezTo>
                  <a:pt x="1242291" y="2800927"/>
                  <a:pt x="1244845" y="2810106"/>
                  <a:pt x="1246910" y="2819400"/>
                </a:cubicBezTo>
                <a:cubicBezTo>
                  <a:pt x="1249464" y="2830894"/>
                  <a:pt x="1250981" y="2842614"/>
                  <a:pt x="1253837" y="2854036"/>
                </a:cubicBezTo>
                <a:cubicBezTo>
                  <a:pt x="1255608" y="2861120"/>
                  <a:pt x="1258758" y="2867797"/>
                  <a:pt x="1260764" y="2874818"/>
                </a:cubicBezTo>
                <a:cubicBezTo>
                  <a:pt x="1278152" y="2935680"/>
                  <a:pt x="1258015" y="2873501"/>
                  <a:pt x="1274619" y="2923309"/>
                </a:cubicBezTo>
                <a:cubicBezTo>
                  <a:pt x="1270001" y="2932545"/>
                  <a:pt x="1268066" y="2943716"/>
                  <a:pt x="1260764" y="2951018"/>
                </a:cubicBezTo>
                <a:cubicBezTo>
                  <a:pt x="1246562" y="2965220"/>
                  <a:pt x="1218522" y="2953654"/>
                  <a:pt x="1205346" y="2951018"/>
                </a:cubicBezTo>
                <a:cubicBezTo>
                  <a:pt x="1201388" y="2931228"/>
                  <a:pt x="1197364" y="2908250"/>
                  <a:pt x="1191491" y="2888673"/>
                </a:cubicBezTo>
                <a:cubicBezTo>
                  <a:pt x="1185144" y="2867515"/>
                  <a:pt x="1184008" y="2839074"/>
                  <a:pt x="1156855" y="2833255"/>
                </a:cubicBezTo>
                <a:cubicBezTo>
                  <a:pt x="1131916" y="2827911"/>
                  <a:pt x="1106055" y="2828636"/>
                  <a:pt x="1080655" y="2826327"/>
                </a:cubicBezTo>
                <a:cubicBezTo>
                  <a:pt x="1065320" y="2816104"/>
                  <a:pt x="1049759" y="2807693"/>
                  <a:pt x="1039091" y="2791691"/>
                </a:cubicBezTo>
                <a:cubicBezTo>
                  <a:pt x="1035041" y="2785615"/>
                  <a:pt x="1034473" y="2777836"/>
                  <a:pt x="1032164" y="2770909"/>
                </a:cubicBezTo>
                <a:cubicBezTo>
                  <a:pt x="1005727" y="2810567"/>
                  <a:pt x="1025237" y="2770687"/>
                  <a:pt x="1025237" y="2826327"/>
                </a:cubicBezTo>
                <a:cubicBezTo>
                  <a:pt x="1025237" y="2858737"/>
                  <a:pt x="1023118" y="2891258"/>
                  <a:pt x="1018310" y="2923309"/>
                </a:cubicBezTo>
                <a:cubicBezTo>
                  <a:pt x="1016144" y="2937752"/>
                  <a:pt x="1009073" y="2951018"/>
                  <a:pt x="1004455" y="2964873"/>
                </a:cubicBezTo>
                <a:lnTo>
                  <a:pt x="997528" y="2985655"/>
                </a:lnTo>
                <a:cubicBezTo>
                  <a:pt x="992312" y="3037811"/>
                  <a:pt x="1002560" y="3044731"/>
                  <a:pt x="976746" y="3075709"/>
                </a:cubicBezTo>
                <a:cubicBezTo>
                  <a:pt x="970474" y="3083235"/>
                  <a:pt x="962891" y="3089564"/>
                  <a:pt x="955964" y="3096491"/>
                </a:cubicBezTo>
                <a:cubicBezTo>
                  <a:pt x="945494" y="3138371"/>
                  <a:pt x="952049" y="3115163"/>
                  <a:pt x="935182" y="3165764"/>
                </a:cubicBezTo>
                <a:lnTo>
                  <a:pt x="921328" y="3207327"/>
                </a:lnTo>
                <a:lnTo>
                  <a:pt x="900546" y="3228109"/>
                </a:lnTo>
                <a:cubicBezTo>
                  <a:pt x="877174" y="3298229"/>
                  <a:pt x="900546" y="3234361"/>
                  <a:pt x="900546" y="3103418"/>
                </a:cubicBezTo>
                <a:cubicBezTo>
                  <a:pt x="900546" y="3077913"/>
                  <a:pt x="895928" y="3052618"/>
                  <a:pt x="893619" y="3027218"/>
                </a:cubicBezTo>
                <a:cubicBezTo>
                  <a:pt x="882526" y="3043858"/>
                  <a:pt x="876422" y="3049063"/>
                  <a:pt x="872837" y="3068782"/>
                </a:cubicBezTo>
                <a:cubicBezTo>
                  <a:pt x="859903" y="3139923"/>
                  <a:pt x="878461" y="3105373"/>
                  <a:pt x="852055" y="3144982"/>
                </a:cubicBezTo>
                <a:cubicBezTo>
                  <a:pt x="848143" y="3172366"/>
                  <a:pt x="844956" y="3201088"/>
                  <a:pt x="838200" y="3228109"/>
                </a:cubicBezTo>
                <a:cubicBezTo>
                  <a:pt x="836429" y="3235193"/>
                  <a:pt x="833582" y="3241964"/>
                  <a:pt x="831273" y="3248891"/>
                </a:cubicBezTo>
                <a:cubicBezTo>
                  <a:pt x="828964" y="3265055"/>
                  <a:pt x="827030" y="3281276"/>
                  <a:pt x="824346" y="3297382"/>
                </a:cubicBezTo>
                <a:cubicBezTo>
                  <a:pt x="822410" y="3308996"/>
                  <a:pt x="818879" y="3320335"/>
                  <a:pt x="817419" y="3332018"/>
                </a:cubicBezTo>
                <a:cubicBezTo>
                  <a:pt x="805277" y="3429148"/>
                  <a:pt x="819859" y="3380112"/>
                  <a:pt x="803564" y="3429000"/>
                </a:cubicBezTo>
                <a:cubicBezTo>
                  <a:pt x="801255" y="3445164"/>
                  <a:pt x="799120" y="3461353"/>
                  <a:pt x="796637" y="3477491"/>
                </a:cubicBezTo>
                <a:cubicBezTo>
                  <a:pt x="794501" y="3491373"/>
                  <a:pt x="791108" y="3505079"/>
                  <a:pt x="789710" y="3519055"/>
                </a:cubicBezTo>
                <a:cubicBezTo>
                  <a:pt x="778695" y="3629196"/>
                  <a:pt x="806723" y="3592095"/>
                  <a:pt x="762000" y="3636818"/>
                </a:cubicBezTo>
                <a:cubicBezTo>
                  <a:pt x="759691" y="3643745"/>
                  <a:pt x="759634" y="3651898"/>
                  <a:pt x="755073" y="3657600"/>
                </a:cubicBezTo>
                <a:cubicBezTo>
                  <a:pt x="749872" y="3664101"/>
                  <a:pt x="740178" y="3665568"/>
                  <a:pt x="734291" y="3671455"/>
                </a:cubicBezTo>
                <a:cubicBezTo>
                  <a:pt x="728404" y="3677342"/>
                  <a:pt x="725055" y="3685309"/>
                  <a:pt x="720437" y="3692236"/>
                </a:cubicBezTo>
                <a:cubicBezTo>
                  <a:pt x="697581" y="3760807"/>
                  <a:pt x="735376" y="3641496"/>
                  <a:pt x="706582" y="3823855"/>
                </a:cubicBezTo>
                <a:cubicBezTo>
                  <a:pt x="704774" y="3835307"/>
                  <a:pt x="678045" y="3859319"/>
                  <a:pt x="671946" y="3865418"/>
                </a:cubicBezTo>
                <a:cubicBezTo>
                  <a:pt x="669637" y="3895436"/>
                  <a:pt x="668753" y="3925598"/>
                  <a:pt x="665019" y="3955473"/>
                </a:cubicBezTo>
                <a:cubicBezTo>
                  <a:pt x="664113" y="3962719"/>
                  <a:pt x="660097" y="3969234"/>
                  <a:pt x="658091" y="3976255"/>
                </a:cubicBezTo>
                <a:cubicBezTo>
                  <a:pt x="655475" y="3985409"/>
                  <a:pt x="653779" y="3994810"/>
                  <a:pt x="651164" y="4003964"/>
                </a:cubicBezTo>
                <a:cubicBezTo>
                  <a:pt x="649158" y="4010985"/>
                  <a:pt x="646243" y="4017725"/>
                  <a:pt x="644237" y="4024746"/>
                </a:cubicBezTo>
                <a:cubicBezTo>
                  <a:pt x="630017" y="4074519"/>
                  <a:pt x="644666" y="4029959"/>
                  <a:pt x="630382" y="4087091"/>
                </a:cubicBezTo>
                <a:cubicBezTo>
                  <a:pt x="626625" y="4102117"/>
                  <a:pt x="620889" y="4117366"/>
                  <a:pt x="609600" y="4128655"/>
                </a:cubicBezTo>
                <a:cubicBezTo>
                  <a:pt x="607967" y="4130288"/>
                  <a:pt x="604982" y="4128655"/>
                  <a:pt x="602673" y="4128655"/>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8BA1BE29-5787-4229-BF78-B8F8B6F4CBD9}"/>
              </a:ext>
            </a:extLst>
          </p:cNvPr>
          <p:cNvCxnSpPr>
            <a:cxnSpLocks/>
          </p:cNvCxnSpPr>
          <p:nvPr/>
        </p:nvCxnSpPr>
        <p:spPr>
          <a:xfrm flipH="1">
            <a:off x="10654146" y="2618509"/>
            <a:ext cx="867929" cy="42599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31F2135-65A1-4E62-B96F-90BD177582A1}"/>
              </a:ext>
            </a:extLst>
          </p:cNvPr>
          <p:cNvSpPr/>
          <p:nvPr/>
        </p:nvSpPr>
        <p:spPr>
          <a:xfrm>
            <a:off x="10072254" y="4021138"/>
            <a:ext cx="145473" cy="13030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19BAC7E1-35F5-4276-8F52-C4C810E6E452}"/>
              </a:ext>
            </a:extLst>
          </p:cNvPr>
          <p:cNvSpPr txBox="1"/>
          <p:nvPr/>
        </p:nvSpPr>
        <p:spPr>
          <a:xfrm>
            <a:off x="8688895" y="3949744"/>
            <a:ext cx="1494197" cy="400110"/>
          </a:xfrm>
          <a:prstGeom prst="rect">
            <a:avLst/>
          </a:prstGeom>
          <a:noFill/>
        </p:spPr>
        <p:txBody>
          <a:bodyPr wrap="square" rtlCol="0">
            <a:spAutoFit/>
          </a:bodyPr>
          <a:lstStyle/>
          <a:p>
            <a:r>
              <a:rPr lang="en-US" sz="2000" dirty="0">
                <a:solidFill>
                  <a:srgbClr val="C00000"/>
                </a:solidFill>
              </a:rPr>
              <a:t>Origin Point</a:t>
            </a:r>
          </a:p>
        </p:txBody>
      </p:sp>
      <p:sp>
        <p:nvSpPr>
          <p:cNvPr id="14" name="Rectangle 13">
            <a:extLst>
              <a:ext uri="{FF2B5EF4-FFF2-40B4-BE49-F238E27FC236}">
                <a16:creationId xmlns:a16="http://schemas.microsoft.com/office/drawing/2014/main" id="{FCF2FB86-767B-4822-A9F7-9B2C9F3E8545}"/>
              </a:ext>
            </a:extLst>
          </p:cNvPr>
          <p:cNvSpPr/>
          <p:nvPr/>
        </p:nvSpPr>
        <p:spPr>
          <a:xfrm>
            <a:off x="9764713" y="4867275"/>
            <a:ext cx="889433" cy="76041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D9090C3-A7E3-4BC2-848A-F17CC42D32EB}"/>
              </a:ext>
            </a:extLst>
          </p:cNvPr>
          <p:cNvSpPr txBox="1"/>
          <p:nvPr/>
        </p:nvSpPr>
        <p:spPr>
          <a:xfrm>
            <a:off x="6815048" y="4819567"/>
            <a:ext cx="2310921" cy="400110"/>
          </a:xfrm>
          <a:prstGeom prst="rect">
            <a:avLst/>
          </a:prstGeom>
          <a:noFill/>
        </p:spPr>
        <p:txBody>
          <a:bodyPr wrap="square" rtlCol="0">
            <a:spAutoFit/>
          </a:bodyPr>
          <a:lstStyle/>
          <a:p>
            <a:r>
              <a:rPr lang="en-US" sz="2000" dirty="0"/>
              <a:t>Close Up Area</a:t>
            </a:r>
          </a:p>
        </p:txBody>
      </p:sp>
      <p:cxnSp>
        <p:nvCxnSpPr>
          <p:cNvPr id="17" name="Straight Arrow Connector 16">
            <a:extLst>
              <a:ext uri="{FF2B5EF4-FFF2-40B4-BE49-F238E27FC236}">
                <a16:creationId xmlns:a16="http://schemas.microsoft.com/office/drawing/2014/main" id="{2147CF51-8DF5-4BB9-8D4B-362D2E48691C}"/>
              </a:ext>
            </a:extLst>
          </p:cNvPr>
          <p:cNvCxnSpPr>
            <a:cxnSpLocks/>
          </p:cNvCxnSpPr>
          <p:nvPr/>
        </p:nvCxnSpPr>
        <p:spPr>
          <a:xfrm>
            <a:off x="8437418" y="5078708"/>
            <a:ext cx="1303482" cy="2632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910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4" name="Group 13">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6"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7"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8"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3"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5" name="Group 14">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6"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54" name="Rectangle 53">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6"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98EAD1-17E4-435C-89EB-757A9AD60B48}"/>
              </a:ext>
            </a:extLst>
          </p:cNvPr>
          <p:cNvSpPr>
            <a:spLocks noGrp="1"/>
          </p:cNvSpPr>
          <p:nvPr>
            <p:ph type="title"/>
          </p:nvPr>
        </p:nvSpPr>
        <p:spPr>
          <a:xfrm>
            <a:off x="1141413" y="618518"/>
            <a:ext cx="4459286" cy="1478570"/>
          </a:xfrm>
        </p:spPr>
        <p:txBody>
          <a:bodyPr vert="horz" lIns="91440" tIns="45720" rIns="91440" bIns="45720" rtlCol="0" anchor="ctr">
            <a:normAutofit/>
          </a:bodyPr>
          <a:lstStyle/>
          <a:p>
            <a:pPr algn="ctr"/>
            <a:r>
              <a:rPr lang="en-US" dirty="0"/>
              <a:t>Creating the visibility corridor step 1.1</a:t>
            </a:r>
            <a:br>
              <a:rPr lang="en-US" dirty="0"/>
            </a:br>
            <a:r>
              <a:rPr lang="en-US" dirty="0"/>
              <a:t>Close up</a:t>
            </a:r>
          </a:p>
        </p:txBody>
      </p:sp>
      <p:pic>
        <p:nvPicPr>
          <p:cNvPr id="6" name="Picture Placeholder 5" descr="A picture containing text, map&#10;&#10;Description automatically generated">
            <a:extLst>
              <a:ext uri="{FF2B5EF4-FFF2-40B4-BE49-F238E27FC236}">
                <a16:creationId xmlns:a16="http://schemas.microsoft.com/office/drawing/2014/main" id="{6160D963-BA15-4848-B79A-C60B0F8F2D54}"/>
              </a:ext>
            </a:extLst>
          </p:cNvPr>
          <p:cNvPicPr>
            <a:picLocks noGrp="1" noChangeAspect="1"/>
          </p:cNvPicPr>
          <p:nvPr>
            <p:ph type="pic" idx="1"/>
          </p:nvPr>
        </p:nvPicPr>
        <p:blipFill>
          <a:blip r:embed="rId3"/>
          <a:srcRect l="31037" r="31037"/>
          <a:stretch>
            <a:fillRect/>
          </a:stretch>
        </p:blipFill>
        <p:spPr>
          <a:xfrm>
            <a:off x="6840643" y="639685"/>
            <a:ext cx="4979882" cy="5596015"/>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58" name="Group 57">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9"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0"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1"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6"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3" name="TextBox 2">
            <a:extLst>
              <a:ext uri="{FF2B5EF4-FFF2-40B4-BE49-F238E27FC236}">
                <a16:creationId xmlns:a16="http://schemas.microsoft.com/office/drawing/2014/main" id="{E54811B2-D6FF-4E5C-8606-E8EF483F6686}"/>
              </a:ext>
            </a:extLst>
          </p:cNvPr>
          <p:cNvSpPr txBox="1"/>
          <p:nvPr/>
        </p:nvSpPr>
        <p:spPr>
          <a:xfrm>
            <a:off x="6909103" y="5492501"/>
            <a:ext cx="2503032" cy="400110"/>
          </a:xfrm>
          <a:prstGeom prst="rect">
            <a:avLst/>
          </a:prstGeom>
          <a:noFill/>
        </p:spPr>
        <p:txBody>
          <a:bodyPr wrap="square" rtlCol="0">
            <a:spAutoFit/>
          </a:bodyPr>
          <a:lstStyle/>
          <a:p>
            <a:r>
              <a:rPr lang="en-US" sz="2000" dirty="0">
                <a:solidFill>
                  <a:srgbClr val="FF0000"/>
                </a:solidFill>
              </a:rPr>
              <a:t>Radius extent of UAV</a:t>
            </a:r>
          </a:p>
        </p:txBody>
      </p:sp>
      <p:sp>
        <p:nvSpPr>
          <p:cNvPr id="5" name="TextBox 4">
            <a:extLst>
              <a:ext uri="{FF2B5EF4-FFF2-40B4-BE49-F238E27FC236}">
                <a16:creationId xmlns:a16="http://schemas.microsoft.com/office/drawing/2014/main" id="{135B8DD0-3F98-40D9-B860-656650DB9E32}"/>
              </a:ext>
            </a:extLst>
          </p:cNvPr>
          <p:cNvSpPr txBox="1"/>
          <p:nvPr/>
        </p:nvSpPr>
        <p:spPr>
          <a:xfrm>
            <a:off x="9253752" y="3037111"/>
            <a:ext cx="1518557" cy="400110"/>
          </a:xfrm>
          <a:prstGeom prst="rect">
            <a:avLst/>
          </a:prstGeom>
          <a:noFill/>
        </p:spPr>
        <p:txBody>
          <a:bodyPr wrap="square" rtlCol="0">
            <a:spAutoFit/>
          </a:bodyPr>
          <a:lstStyle/>
          <a:p>
            <a:r>
              <a:rPr lang="en-US" sz="2000" dirty="0">
                <a:solidFill>
                  <a:srgbClr val="FF0000"/>
                </a:solidFill>
              </a:rPr>
              <a:t>Intersection</a:t>
            </a:r>
          </a:p>
        </p:txBody>
      </p:sp>
      <p:sp>
        <p:nvSpPr>
          <p:cNvPr id="7" name="TextBox 6">
            <a:extLst>
              <a:ext uri="{FF2B5EF4-FFF2-40B4-BE49-F238E27FC236}">
                <a16:creationId xmlns:a16="http://schemas.microsoft.com/office/drawing/2014/main" id="{C8E4B196-BFA6-4879-AA56-8D02CDFEDC24}"/>
              </a:ext>
            </a:extLst>
          </p:cNvPr>
          <p:cNvSpPr txBox="1"/>
          <p:nvPr/>
        </p:nvSpPr>
        <p:spPr>
          <a:xfrm>
            <a:off x="9412136" y="2351027"/>
            <a:ext cx="1772936" cy="400110"/>
          </a:xfrm>
          <a:prstGeom prst="rect">
            <a:avLst/>
          </a:prstGeom>
          <a:noFill/>
        </p:spPr>
        <p:txBody>
          <a:bodyPr wrap="square" rtlCol="0">
            <a:spAutoFit/>
          </a:bodyPr>
          <a:lstStyle/>
          <a:p>
            <a:r>
              <a:rPr lang="en-US" sz="2000" dirty="0">
                <a:solidFill>
                  <a:srgbClr val="FF0000"/>
                </a:solidFill>
              </a:rPr>
              <a:t>Right Angle</a:t>
            </a:r>
          </a:p>
        </p:txBody>
      </p:sp>
      <p:cxnSp>
        <p:nvCxnSpPr>
          <p:cNvPr id="9" name="Straight Arrow Connector 8">
            <a:extLst>
              <a:ext uri="{FF2B5EF4-FFF2-40B4-BE49-F238E27FC236}">
                <a16:creationId xmlns:a16="http://schemas.microsoft.com/office/drawing/2014/main" id="{A08EA2DE-0373-4A83-A34F-0B5BA34051AF}"/>
              </a:ext>
            </a:extLst>
          </p:cNvPr>
          <p:cNvCxnSpPr>
            <a:cxnSpLocks/>
          </p:cNvCxnSpPr>
          <p:nvPr/>
        </p:nvCxnSpPr>
        <p:spPr>
          <a:xfrm flipH="1" flipV="1">
            <a:off x="6996592" y="4544855"/>
            <a:ext cx="33477" cy="10066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Flowchart: Connector 11">
            <a:extLst>
              <a:ext uri="{FF2B5EF4-FFF2-40B4-BE49-F238E27FC236}">
                <a16:creationId xmlns:a16="http://schemas.microsoft.com/office/drawing/2014/main" id="{72B2F0FB-957E-4042-9E16-A19B8B3CB7DC}"/>
              </a:ext>
            </a:extLst>
          </p:cNvPr>
          <p:cNvSpPr/>
          <p:nvPr/>
        </p:nvSpPr>
        <p:spPr>
          <a:xfrm>
            <a:off x="6840640" y="4341234"/>
            <a:ext cx="189427" cy="203621"/>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Arrow Connector 85">
            <a:extLst>
              <a:ext uri="{FF2B5EF4-FFF2-40B4-BE49-F238E27FC236}">
                <a16:creationId xmlns:a16="http://schemas.microsoft.com/office/drawing/2014/main" id="{27F41F82-7C12-4FED-BF4A-6DB3242D6D8D}"/>
              </a:ext>
            </a:extLst>
          </p:cNvPr>
          <p:cNvCxnSpPr>
            <a:cxnSpLocks/>
            <a:stCxn id="5" idx="1"/>
          </p:cNvCxnSpPr>
          <p:nvPr/>
        </p:nvCxnSpPr>
        <p:spPr>
          <a:xfrm flipH="1" flipV="1">
            <a:off x="8973879" y="2927449"/>
            <a:ext cx="279873" cy="3097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8" name="Flowchart: Connector 87">
            <a:extLst>
              <a:ext uri="{FF2B5EF4-FFF2-40B4-BE49-F238E27FC236}">
                <a16:creationId xmlns:a16="http://schemas.microsoft.com/office/drawing/2014/main" id="{91DEA693-5D7F-4FAB-9550-289002F91500}"/>
              </a:ext>
            </a:extLst>
          </p:cNvPr>
          <p:cNvSpPr/>
          <p:nvPr/>
        </p:nvSpPr>
        <p:spPr>
          <a:xfrm>
            <a:off x="8765966" y="2728452"/>
            <a:ext cx="207914" cy="198997"/>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Connector 88">
            <a:extLst>
              <a:ext uri="{FF2B5EF4-FFF2-40B4-BE49-F238E27FC236}">
                <a16:creationId xmlns:a16="http://schemas.microsoft.com/office/drawing/2014/main" id="{B1CE0C3A-A41B-45D2-9469-97929D6D2B48}"/>
              </a:ext>
            </a:extLst>
          </p:cNvPr>
          <p:cNvSpPr/>
          <p:nvPr/>
        </p:nvSpPr>
        <p:spPr>
          <a:xfrm>
            <a:off x="11208162" y="2279000"/>
            <a:ext cx="190545" cy="181419"/>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Connector 89">
            <a:extLst>
              <a:ext uri="{FF2B5EF4-FFF2-40B4-BE49-F238E27FC236}">
                <a16:creationId xmlns:a16="http://schemas.microsoft.com/office/drawing/2014/main" id="{B8C3434D-2AAC-49AE-AB71-651B1E8DC341}"/>
              </a:ext>
            </a:extLst>
          </p:cNvPr>
          <p:cNvSpPr/>
          <p:nvPr/>
        </p:nvSpPr>
        <p:spPr>
          <a:xfrm>
            <a:off x="11389182" y="1611314"/>
            <a:ext cx="178469" cy="17560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Arrow Connector 90">
            <a:extLst>
              <a:ext uri="{FF2B5EF4-FFF2-40B4-BE49-F238E27FC236}">
                <a16:creationId xmlns:a16="http://schemas.microsoft.com/office/drawing/2014/main" id="{311539F6-0223-4654-A58A-37CF604DD9B3}"/>
              </a:ext>
            </a:extLst>
          </p:cNvPr>
          <p:cNvCxnSpPr>
            <a:cxnSpLocks/>
          </p:cNvCxnSpPr>
          <p:nvPr/>
        </p:nvCxnSpPr>
        <p:spPr>
          <a:xfrm flipV="1">
            <a:off x="10846801" y="2434596"/>
            <a:ext cx="338270" cy="1527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A0E0A18C-B02D-45F4-9596-C68B86C749D6}"/>
              </a:ext>
            </a:extLst>
          </p:cNvPr>
          <p:cNvCxnSpPr>
            <a:cxnSpLocks/>
          </p:cNvCxnSpPr>
          <p:nvPr/>
        </p:nvCxnSpPr>
        <p:spPr>
          <a:xfrm flipV="1">
            <a:off x="10789018" y="1816101"/>
            <a:ext cx="600164" cy="6874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750E50F-FC8B-462F-A9C6-D90F89269ED8}"/>
              </a:ext>
            </a:extLst>
          </p:cNvPr>
          <p:cNvSpPr txBox="1"/>
          <p:nvPr/>
        </p:nvSpPr>
        <p:spPr>
          <a:xfrm>
            <a:off x="8711381" y="4129548"/>
            <a:ext cx="2261419" cy="400110"/>
          </a:xfrm>
          <a:prstGeom prst="rect">
            <a:avLst/>
          </a:prstGeom>
          <a:noFill/>
        </p:spPr>
        <p:txBody>
          <a:bodyPr wrap="square" rtlCol="0">
            <a:spAutoFit/>
          </a:bodyPr>
          <a:lstStyle/>
          <a:p>
            <a:r>
              <a:rPr lang="en-US" sz="2000" dirty="0">
                <a:solidFill>
                  <a:srgbClr val="0070C0"/>
                </a:solidFill>
              </a:rPr>
              <a:t>Points</a:t>
            </a:r>
          </a:p>
        </p:txBody>
      </p:sp>
      <p:sp>
        <p:nvSpPr>
          <p:cNvPr id="92" name="Oval 91">
            <a:extLst>
              <a:ext uri="{FF2B5EF4-FFF2-40B4-BE49-F238E27FC236}">
                <a16:creationId xmlns:a16="http://schemas.microsoft.com/office/drawing/2014/main" id="{8BF1125D-C975-4FE2-AB2B-5ADF511F598E}"/>
              </a:ext>
            </a:extLst>
          </p:cNvPr>
          <p:cNvSpPr/>
          <p:nvPr/>
        </p:nvSpPr>
        <p:spPr>
          <a:xfrm>
            <a:off x="7967328" y="3353265"/>
            <a:ext cx="166579" cy="13977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29FD96F4-0ABA-4E0A-AD7A-A239A8275649}"/>
              </a:ext>
            </a:extLst>
          </p:cNvPr>
          <p:cNvSpPr/>
          <p:nvPr/>
        </p:nvSpPr>
        <p:spPr>
          <a:xfrm>
            <a:off x="8359097" y="2927449"/>
            <a:ext cx="166579" cy="13977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95" name="Oval 94">
            <a:extLst>
              <a:ext uri="{FF2B5EF4-FFF2-40B4-BE49-F238E27FC236}">
                <a16:creationId xmlns:a16="http://schemas.microsoft.com/office/drawing/2014/main" id="{DAF61604-153E-4FA3-88B2-451C3DA908C4}"/>
              </a:ext>
            </a:extLst>
          </p:cNvPr>
          <p:cNvSpPr/>
          <p:nvPr/>
        </p:nvSpPr>
        <p:spPr>
          <a:xfrm>
            <a:off x="7603002" y="3720267"/>
            <a:ext cx="166579" cy="13977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E66EB272-300C-4617-806E-98D6FE70F354}"/>
              </a:ext>
            </a:extLst>
          </p:cNvPr>
          <p:cNvSpPr/>
          <p:nvPr/>
        </p:nvSpPr>
        <p:spPr>
          <a:xfrm>
            <a:off x="11234842" y="3037111"/>
            <a:ext cx="166579" cy="13977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5AE4F22D-1665-4306-8142-E0F387756516}"/>
              </a:ext>
            </a:extLst>
          </p:cNvPr>
          <p:cNvSpPr/>
          <p:nvPr/>
        </p:nvSpPr>
        <p:spPr>
          <a:xfrm>
            <a:off x="11365021" y="3303811"/>
            <a:ext cx="166579" cy="13977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336EBAB2-7CBC-4D1E-A55D-3FE5A6EE692A}"/>
              </a:ext>
            </a:extLst>
          </p:cNvPr>
          <p:cNvSpPr/>
          <p:nvPr/>
        </p:nvSpPr>
        <p:spPr>
          <a:xfrm>
            <a:off x="11526578" y="3586464"/>
            <a:ext cx="166579" cy="13977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a:extLst>
              <a:ext uri="{FF2B5EF4-FFF2-40B4-BE49-F238E27FC236}">
                <a16:creationId xmlns:a16="http://schemas.microsoft.com/office/drawing/2014/main" id="{AF71C0A1-EF8C-4F88-8C3F-C1DE575685AC}"/>
              </a:ext>
            </a:extLst>
          </p:cNvPr>
          <p:cNvCxnSpPr>
            <a:cxnSpLocks/>
          </p:cNvCxnSpPr>
          <p:nvPr/>
        </p:nvCxnSpPr>
        <p:spPr>
          <a:xfrm flipH="1">
            <a:off x="9445253" y="3656353"/>
            <a:ext cx="1439732" cy="68488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0F8CAFA1-E1A3-42A9-A23F-B70B72E9AD49}"/>
              </a:ext>
            </a:extLst>
          </p:cNvPr>
          <p:cNvCxnSpPr>
            <a:cxnSpLocks/>
          </p:cNvCxnSpPr>
          <p:nvPr/>
        </p:nvCxnSpPr>
        <p:spPr>
          <a:xfrm flipV="1">
            <a:off x="8434996" y="3107001"/>
            <a:ext cx="47841" cy="76566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B140338B-C1FE-4F3D-A00E-742B3B9BB781}"/>
              </a:ext>
            </a:extLst>
          </p:cNvPr>
          <p:cNvCxnSpPr>
            <a:cxnSpLocks/>
          </p:cNvCxnSpPr>
          <p:nvPr/>
        </p:nvCxnSpPr>
        <p:spPr>
          <a:xfrm flipH="1">
            <a:off x="7802048" y="3872667"/>
            <a:ext cx="604571"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88D3CAB9-E588-46D3-89F9-7A78FFAAE30F}"/>
              </a:ext>
            </a:extLst>
          </p:cNvPr>
          <p:cNvCxnSpPr>
            <a:cxnSpLocks/>
          </p:cNvCxnSpPr>
          <p:nvPr/>
        </p:nvCxnSpPr>
        <p:spPr>
          <a:xfrm flipH="1" flipV="1">
            <a:off x="8104028" y="3556709"/>
            <a:ext cx="661937" cy="67530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8BF782A0-77FE-4E89-B111-E225D9384825}"/>
              </a:ext>
            </a:extLst>
          </p:cNvPr>
          <p:cNvCxnSpPr>
            <a:cxnSpLocks/>
          </p:cNvCxnSpPr>
          <p:nvPr/>
        </p:nvCxnSpPr>
        <p:spPr>
          <a:xfrm>
            <a:off x="10873506" y="3668975"/>
            <a:ext cx="648569" cy="5726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769126D8-8BDE-48C1-A0E5-DE778445A652}"/>
              </a:ext>
            </a:extLst>
          </p:cNvPr>
          <p:cNvCxnSpPr>
            <a:cxnSpLocks/>
          </p:cNvCxnSpPr>
          <p:nvPr/>
        </p:nvCxnSpPr>
        <p:spPr>
          <a:xfrm flipV="1">
            <a:off x="10913362" y="3459542"/>
            <a:ext cx="451550" cy="19681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E80D2745-0AB1-4E05-80DD-2378BF8F9603}"/>
              </a:ext>
            </a:extLst>
          </p:cNvPr>
          <p:cNvCxnSpPr>
            <a:cxnSpLocks/>
          </p:cNvCxnSpPr>
          <p:nvPr/>
        </p:nvCxnSpPr>
        <p:spPr>
          <a:xfrm flipV="1">
            <a:off x="10873506" y="3189512"/>
            <a:ext cx="361336" cy="46684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1" name="Text Placeholder 3">
            <a:extLst>
              <a:ext uri="{FF2B5EF4-FFF2-40B4-BE49-F238E27FC236}">
                <a16:creationId xmlns:a16="http://schemas.microsoft.com/office/drawing/2014/main" id="{26F97C84-9EC0-43F7-A78C-154B26536C6A}"/>
              </a:ext>
            </a:extLst>
          </p:cNvPr>
          <p:cNvSpPr txBox="1">
            <a:spLocks/>
          </p:cNvSpPr>
          <p:nvPr/>
        </p:nvSpPr>
        <p:spPr>
          <a:xfrm>
            <a:off x="783938" y="2306373"/>
            <a:ext cx="5579999" cy="396504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marL="228600" indent="-228600">
              <a:buFont typeface="Arial" panose="020B0604020202020204" pitchFamily="34" charset="0"/>
              <a:buChar char="•"/>
            </a:pPr>
            <a:r>
              <a:rPr lang="en-US" sz="2400" dirty="0"/>
              <a:t>Drawn to right angle of Visible area derived by Visibility Analysis Tool</a:t>
            </a:r>
            <a:br>
              <a:rPr lang="en-US" sz="2400" dirty="0"/>
            </a:br>
            <a:endParaRPr lang="en-US" sz="2400" dirty="0"/>
          </a:p>
          <a:p>
            <a:pPr indent="-228600">
              <a:buFont typeface="Arial" panose="020B0604020202020204" pitchFamily="34" charset="0"/>
              <a:buChar char="•"/>
            </a:pPr>
            <a:r>
              <a:rPr lang="en-US" sz="2400" dirty="0"/>
              <a:t>Drawn to intersection of Visible area</a:t>
            </a:r>
            <a:br>
              <a:rPr lang="en-US" sz="2400" dirty="0"/>
            </a:br>
            <a:endParaRPr lang="en-US" sz="2400" dirty="0"/>
          </a:p>
          <a:p>
            <a:pPr marL="228600" indent="-228600">
              <a:buFont typeface="Arial" panose="020B0604020202020204" pitchFamily="34" charset="0"/>
              <a:buChar char="•"/>
            </a:pPr>
            <a:r>
              <a:rPr lang="en-US" sz="2400" dirty="0"/>
              <a:t>Drawn to extent of range \ radius of UAV</a:t>
            </a:r>
          </a:p>
        </p:txBody>
      </p:sp>
    </p:spTree>
    <p:extLst>
      <p:ext uri="{BB962C8B-B14F-4D97-AF65-F5344CB8AC3E}">
        <p14:creationId xmlns:p14="http://schemas.microsoft.com/office/powerpoint/2010/main" val="1624527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38" name="Group 137">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9" name="Group 138">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51"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52"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3"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4"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5"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6"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7"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8"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9"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0"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1"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2"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63"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4"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5"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6"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7"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68"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9"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0"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1"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2"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3"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4"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5"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6"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7"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140" name="Group 139">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1"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2"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3"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4"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5"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6"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7"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8"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9"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0"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grpSp>
      <p:sp>
        <p:nvSpPr>
          <p:cNvPr id="2" name="Title 1">
            <a:extLst>
              <a:ext uri="{FF2B5EF4-FFF2-40B4-BE49-F238E27FC236}">
                <a16:creationId xmlns:a16="http://schemas.microsoft.com/office/drawing/2014/main" id="{05AC4075-694E-442C-8B3A-FD3B442BD1F6}"/>
              </a:ext>
            </a:extLst>
          </p:cNvPr>
          <p:cNvSpPr>
            <a:spLocks noGrp="1"/>
          </p:cNvSpPr>
          <p:nvPr>
            <p:ph type="title"/>
          </p:nvPr>
        </p:nvSpPr>
        <p:spPr>
          <a:xfrm>
            <a:off x="1141413" y="900405"/>
            <a:ext cx="4954587" cy="1478570"/>
          </a:xfrm>
        </p:spPr>
        <p:txBody>
          <a:bodyPr vert="horz" lIns="91440" tIns="45720" rIns="91440" bIns="45720" rtlCol="0" anchor="ctr">
            <a:normAutofit/>
          </a:bodyPr>
          <a:lstStyle/>
          <a:p>
            <a:pPr algn="ctr"/>
            <a:r>
              <a:rPr lang="en-US" dirty="0"/>
              <a:t>Creating the Visibility corridor step 2</a:t>
            </a:r>
          </a:p>
        </p:txBody>
      </p:sp>
      <p:pic>
        <p:nvPicPr>
          <p:cNvPr id="7" name="Picture Placeholder 6" descr="A picture containing text, map&#10;&#10;Description automatically generated">
            <a:extLst>
              <a:ext uri="{FF2B5EF4-FFF2-40B4-BE49-F238E27FC236}">
                <a16:creationId xmlns:a16="http://schemas.microsoft.com/office/drawing/2014/main" id="{96D458C1-C90F-4798-9D6A-871D9F03E44C}"/>
              </a:ext>
            </a:extLst>
          </p:cNvPr>
          <p:cNvPicPr>
            <a:picLocks noGrp="1" noChangeAspect="1"/>
          </p:cNvPicPr>
          <p:nvPr>
            <p:ph type="pic" idx="1"/>
          </p:nvPr>
        </p:nvPicPr>
        <p:blipFill rotWithShape="1">
          <a:blip r:embed="rId4"/>
          <a:srcRect r="18286" b="-3"/>
          <a:stretch/>
        </p:blipFill>
        <p:spPr>
          <a:xfrm>
            <a:off x="6433609" y="788275"/>
            <a:ext cx="5316939" cy="5628400"/>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46" name="Text Placeholder 3">
            <a:extLst>
              <a:ext uri="{FF2B5EF4-FFF2-40B4-BE49-F238E27FC236}">
                <a16:creationId xmlns:a16="http://schemas.microsoft.com/office/drawing/2014/main" id="{92C73016-6B88-4E92-8540-0A61D571CC65}"/>
              </a:ext>
            </a:extLst>
          </p:cNvPr>
          <p:cNvSpPr>
            <a:spLocks noGrp="1"/>
          </p:cNvSpPr>
          <p:nvPr>
            <p:ph type="body" sz="half" idx="2"/>
          </p:nvPr>
        </p:nvSpPr>
        <p:spPr>
          <a:xfrm>
            <a:off x="1141412" y="2249487"/>
            <a:ext cx="4459287" cy="3965046"/>
          </a:xfrm>
        </p:spPr>
        <p:txBody>
          <a:bodyPr vert="horz" lIns="91440" tIns="45720" rIns="91440" bIns="45720" rtlCol="0">
            <a:normAutofit/>
          </a:bodyPr>
          <a:lstStyle/>
          <a:p>
            <a:pPr indent="-228600">
              <a:buFont typeface="Arial" panose="020B0604020202020204" pitchFamily="34" charset="0"/>
              <a:buChar char="•"/>
            </a:pPr>
            <a:r>
              <a:rPr lang="en-US" sz="2400" dirty="0"/>
              <a:t>Points added to line end points</a:t>
            </a:r>
          </a:p>
          <a:p>
            <a:pPr marL="228600" indent="-228600">
              <a:buFont typeface="Arial" panose="020B0604020202020204" pitchFamily="34" charset="0"/>
              <a:buChar char="•"/>
            </a:pPr>
            <a:r>
              <a:rPr lang="en-US" sz="2400" dirty="0"/>
              <a:t>Missing lines can be corrected using additional point</a:t>
            </a:r>
          </a:p>
          <a:p>
            <a:pPr marL="285750" indent="-285750">
              <a:buFont typeface="Arial" panose="020B0604020202020204" pitchFamily="34" charset="0"/>
              <a:buChar char="•"/>
            </a:pPr>
            <a:r>
              <a:rPr lang="en-US" sz="2400" dirty="0"/>
              <a:t>Can be used as a QC \ QA for lines</a:t>
            </a:r>
          </a:p>
        </p:txBody>
      </p:sp>
    </p:spTree>
    <p:extLst>
      <p:ext uri="{BB962C8B-B14F-4D97-AF65-F5344CB8AC3E}">
        <p14:creationId xmlns:p14="http://schemas.microsoft.com/office/powerpoint/2010/main" val="2468597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3C80F-FBA4-4567-9204-FA4A7E95F782}"/>
              </a:ext>
            </a:extLst>
          </p:cNvPr>
          <p:cNvSpPr>
            <a:spLocks noGrp="1"/>
          </p:cNvSpPr>
          <p:nvPr>
            <p:ph type="title"/>
          </p:nvPr>
        </p:nvSpPr>
        <p:spPr>
          <a:xfrm>
            <a:off x="1141413" y="902378"/>
            <a:ext cx="4881016" cy="788548"/>
          </a:xfrm>
        </p:spPr>
        <p:txBody>
          <a:bodyPr>
            <a:noAutofit/>
          </a:bodyPr>
          <a:lstStyle/>
          <a:p>
            <a:pPr algn="ctr"/>
            <a:r>
              <a:rPr lang="en-US" dirty="0"/>
              <a:t>Creating the Visibility Corridor step 3</a:t>
            </a:r>
          </a:p>
        </p:txBody>
      </p:sp>
      <p:sp>
        <p:nvSpPr>
          <p:cNvPr id="4" name="Text Placeholder 3">
            <a:extLst>
              <a:ext uri="{FF2B5EF4-FFF2-40B4-BE49-F238E27FC236}">
                <a16:creationId xmlns:a16="http://schemas.microsoft.com/office/drawing/2014/main" id="{DAA2D7C2-A954-44C0-BB3B-7E5859B20CFB}"/>
              </a:ext>
            </a:extLst>
          </p:cNvPr>
          <p:cNvSpPr>
            <a:spLocks noGrp="1"/>
          </p:cNvSpPr>
          <p:nvPr>
            <p:ph type="body" sz="half" idx="2"/>
          </p:nvPr>
        </p:nvSpPr>
        <p:spPr>
          <a:xfrm>
            <a:off x="1141411" y="2339400"/>
            <a:ext cx="4881018" cy="4277710"/>
          </a:xfrm>
        </p:spPr>
        <p:txBody>
          <a:bodyPr/>
          <a:lstStyle/>
          <a:p>
            <a:pPr marL="285750" indent="-285750">
              <a:buFont typeface="Arial" panose="020B0604020202020204" pitchFamily="34" charset="0"/>
              <a:buChar char="•"/>
            </a:pPr>
            <a:r>
              <a:rPr lang="en-US" sz="2400" dirty="0"/>
              <a:t>Polygon is created manually by snapping to points in clockwise direction</a:t>
            </a:r>
          </a:p>
          <a:p>
            <a:pPr marL="285750" indent="-285750">
              <a:buFont typeface="Arial" panose="020B0604020202020204" pitchFamily="34" charset="0"/>
              <a:buChar char="•"/>
            </a:pPr>
            <a:r>
              <a:rPr lang="en-US" sz="2400" dirty="0"/>
              <a:t>Polygon is the “Visibility Corridor”</a:t>
            </a:r>
          </a:p>
          <a:p>
            <a:endParaRPr lang="en-US" dirty="0"/>
          </a:p>
        </p:txBody>
      </p:sp>
      <p:pic>
        <p:nvPicPr>
          <p:cNvPr id="20" name="Picture Placeholder 19">
            <a:extLst>
              <a:ext uri="{FF2B5EF4-FFF2-40B4-BE49-F238E27FC236}">
                <a16:creationId xmlns:a16="http://schemas.microsoft.com/office/drawing/2014/main" id="{1118423A-3A89-4381-8725-ABFBA639EDD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1037" r="31037"/>
          <a:stretch/>
        </p:blipFill>
        <p:spPr>
          <a:xfrm>
            <a:off x="6169573" y="0"/>
            <a:ext cx="5309185" cy="6858000"/>
          </a:xfrm>
          <a:prstGeom prst="rect">
            <a:avLst/>
          </a:prstGeom>
        </p:spPr>
      </p:pic>
      <p:sp>
        <p:nvSpPr>
          <p:cNvPr id="3" name="Oval 2">
            <a:extLst>
              <a:ext uri="{FF2B5EF4-FFF2-40B4-BE49-F238E27FC236}">
                <a16:creationId xmlns:a16="http://schemas.microsoft.com/office/drawing/2014/main" id="{66A6A4AB-3CC8-416A-A609-D8E7CB8B5865}"/>
              </a:ext>
            </a:extLst>
          </p:cNvPr>
          <p:cNvSpPr/>
          <p:nvPr/>
        </p:nvSpPr>
        <p:spPr>
          <a:xfrm>
            <a:off x="8652389" y="3008670"/>
            <a:ext cx="304800" cy="2654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1794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AC30F-2287-403F-A5DC-28DF9E0565AD}"/>
              </a:ext>
            </a:extLst>
          </p:cNvPr>
          <p:cNvSpPr>
            <a:spLocks noGrp="1"/>
          </p:cNvSpPr>
          <p:nvPr>
            <p:ph type="title"/>
          </p:nvPr>
        </p:nvSpPr>
        <p:spPr>
          <a:xfrm>
            <a:off x="161702" y="609600"/>
            <a:ext cx="5934508" cy="615043"/>
          </a:xfrm>
        </p:spPr>
        <p:txBody>
          <a:bodyPr/>
          <a:lstStyle/>
          <a:p>
            <a:pPr algn="ctr"/>
            <a:r>
              <a:rPr lang="en-US" dirty="0"/>
              <a:t>results</a:t>
            </a:r>
          </a:p>
        </p:txBody>
      </p:sp>
      <p:sp>
        <p:nvSpPr>
          <p:cNvPr id="4" name="Text Placeholder 3">
            <a:extLst>
              <a:ext uri="{FF2B5EF4-FFF2-40B4-BE49-F238E27FC236}">
                <a16:creationId xmlns:a16="http://schemas.microsoft.com/office/drawing/2014/main" id="{78997CD8-0838-4E16-8035-8EDE253895A6}"/>
              </a:ext>
            </a:extLst>
          </p:cNvPr>
          <p:cNvSpPr>
            <a:spLocks noGrp="1"/>
          </p:cNvSpPr>
          <p:nvPr>
            <p:ph type="body" sz="half" idx="2"/>
          </p:nvPr>
        </p:nvSpPr>
        <p:spPr>
          <a:xfrm>
            <a:off x="619432" y="2249486"/>
            <a:ext cx="5476569" cy="3541714"/>
          </a:xfrm>
        </p:spPr>
        <p:txBody>
          <a:bodyPr>
            <a:normAutofit/>
          </a:bodyPr>
          <a:lstStyle/>
          <a:p>
            <a:pPr marL="285750" indent="-285750">
              <a:lnSpc>
                <a:spcPct val="200000"/>
              </a:lnSpc>
              <a:buFont typeface="Arial" panose="020B0604020202020204" pitchFamily="34" charset="0"/>
              <a:buChar char="•"/>
            </a:pPr>
            <a:r>
              <a:rPr lang="en-US" sz="2400" dirty="0"/>
              <a:t>Desert terrain utility of concept</a:t>
            </a:r>
          </a:p>
          <a:p>
            <a:pPr marL="285750" indent="-285750">
              <a:lnSpc>
                <a:spcPct val="200000"/>
              </a:lnSpc>
              <a:buFont typeface="Arial" panose="020B0604020202020204" pitchFamily="34" charset="0"/>
              <a:buChar char="•"/>
            </a:pPr>
            <a:r>
              <a:rPr lang="en-US" sz="2400" dirty="0"/>
              <a:t>30 percent visibility within 27 kilometers</a:t>
            </a:r>
          </a:p>
          <a:p>
            <a:pPr marL="285750" indent="-285750">
              <a:lnSpc>
                <a:spcPct val="200000"/>
              </a:lnSpc>
              <a:buFont typeface="Arial" panose="020B0604020202020204" pitchFamily="34" charset="0"/>
              <a:buChar char="•"/>
            </a:pPr>
            <a:r>
              <a:rPr lang="en-US" sz="2400" dirty="0"/>
              <a:t>1515 points manually plotted</a:t>
            </a:r>
          </a:p>
          <a:p>
            <a:pPr marL="285750" indent="-285750">
              <a:lnSpc>
                <a:spcPct val="200000"/>
              </a:lnSpc>
              <a:buFont typeface="Arial" panose="020B0604020202020204" pitchFamily="34" charset="0"/>
              <a:buChar char="•"/>
            </a:pPr>
            <a:r>
              <a:rPr lang="en-US" sz="2400" dirty="0"/>
              <a:t>Manually intensive</a:t>
            </a:r>
          </a:p>
        </p:txBody>
      </p:sp>
      <p:sp>
        <p:nvSpPr>
          <p:cNvPr id="7" name="Picture Placeholder 6">
            <a:extLst>
              <a:ext uri="{FF2B5EF4-FFF2-40B4-BE49-F238E27FC236}">
                <a16:creationId xmlns:a16="http://schemas.microsoft.com/office/drawing/2014/main" id="{8E71C22A-2F36-49B2-A858-8CF673E92545}"/>
              </a:ext>
            </a:extLst>
          </p:cNvPr>
          <p:cNvSpPr>
            <a:spLocks noGrp="1"/>
          </p:cNvSpPr>
          <p:nvPr>
            <p:ph type="pic" idx="1"/>
          </p:nvPr>
        </p:nvSpPr>
        <p:spPr/>
      </p:sp>
      <p:pic>
        <p:nvPicPr>
          <p:cNvPr id="6" name="Picture Placeholder 19">
            <a:extLst>
              <a:ext uri="{FF2B5EF4-FFF2-40B4-BE49-F238E27FC236}">
                <a16:creationId xmlns:a16="http://schemas.microsoft.com/office/drawing/2014/main" id="{52082C45-24F2-42BD-ABB4-98C1EDCBBE02}"/>
              </a:ext>
            </a:extLst>
          </p:cNvPr>
          <p:cNvPicPr>
            <a:picLocks noChangeAspect="1"/>
          </p:cNvPicPr>
          <p:nvPr/>
        </p:nvPicPr>
        <p:blipFill rotWithShape="1">
          <a:blip r:embed="rId3">
            <a:extLst>
              <a:ext uri="{28A0092B-C50C-407E-A947-70E740481C1C}">
                <a14:useLocalDpi xmlns:a14="http://schemas.microsoft.com/office/drawing/2010/main" val="0"/>
              </a:ext>
            </a:extLst>
          </a:blip>
          <a:srcRect l="31037" r="31037"/>
          <a:stretch/>
        </p:blipFill>
        <p:spPr>
          <a:xfrm>
            <a:off x="6449558" y="0"/>
            <a:ext cx="5029200" cy="6858000"/>
          </a:xfrm>
          <a:prstGeom prst="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8" name="Oval 7">
            <a:extLst>
              <a:ext uri="{FF2B5EF4-FFF2-40B4-BE49-F238E27FC236}">
                <a16:creationId xmlns:a16="http://schemas.microsoft.com/office/drawing/2014/main" id="{CF4A495E-F8A5-4D1C-8C1F-FD236CC51AE1}"/>
              </a:ext>
            </a:extLst>
          </p:cNvPr>
          <p:cNvSpPr/>
          <p:nvPr/>
        </p:nvSpPr>
        <p:spPr>
          <a:xfrm>
            <a:off x="8672053" y="3067662"/>
            <a:ext cx="304800" cy="2654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678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F33C5-BFDE-42B7-B776-A627F400CC35}"/>
              </a:ext>
            </a:extLst>
          </p:cNvPr>
          <p:cNvSpPr>
            <a:spLocks noGrp="1"/>
          </p:cNvSpPr>
          <p:nvPr>
            <p:ph type="title"/>
          </p:nvPr>
        </p:nvSpPr>
        <p:spPr/>
        <p:txBody>
          <a:bodyPr/>
          <a:lstStyle/>
          <a:p>
            <a:pPr algn="ctr"/>
            <a:r>
              <a:rPr lang="en-US" dirty="0"/>
              <a:t>Project objectives</a:t>
            </a:r>
          </a:p>
        </p:txBody>
      </p:sp>
      <p:sp>
        <p:nvSpPr>
          <p:cNvPr id="3" name="Content Placeholder 2">
            <a:extLst>
              <a:ext uri="{FF2B5EF4-FFF2-40B4-BE49-F238E27FC236}">
                <a16:creationId xmlns:a16="http://schemas.microsoft.com/office/drawing/2014/main" id="{ABEF4A4D-46F5-435D-8301-870541568112}"/>
              </a:ext>
            </a:extLst>
          </p:cNvPr>
          <p:cNvSpPr>
            <a:spLocks noGrp="1"/>
          </p:cNvSpPr>
          <p:nvPr>
            <p:ph idx="1"/>
          </p:nvPr>
        </p:nvSpPr>
        <p:spPr/>
        <p:txBody>
          <a:bodyPr/>
          <a:lstStyle/>
          <a:p>
            <a:r>
              <a:rPr lang="en-US" sz="3200" dirty="0"/>
              <a:t>Define Inverse Azimuthal Viewshed (Visibility Corridor)</a:t>
            </a:r>
          </a:p>
          <a:p>
            <a:r>
              <a:rPr lang="en-US" sz="3200" dirty="0"/>
              <a:t>Creation of methodology for Inverse Azimuthal Viewshed</a:t>
            </a:r>
          </a:p>
          <a:p>
            <a:r>
              <a:rPr lang="en-US" sz="3200" dirty="0"/>
              <a:t>Demonstrate the utility of Inverse Azimuthal Viewshed </a:t>
            </a:r>
          </a:p>
          <a:p>
            <a:endParaRPr lang="en-US" dirty="0"/>
          </a:p>
        </p:txBody>
      </p:sp>
    </p:spTree>
    <p:extLst>
      <p:ext uri="{BB962C8B-B14F-4D97-AF65-F5344CB8AC3E}">
        <p14:creationId xmlns:p14="http://schemas.microsoft.com/office/powerpoint/2010/main" val="3906837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10733-1765-4249-A240-D1537CEFF779}"/>
              </a:ext>
            </a:extLst>
          </p:cNvPr>
          <p:cNvSpPr>
            <a:spLocks noGrp="1"/>
          </p:cNvSpPr>
          <p:nvPr>
            <p:ph type="title"/>
          </p:nvPr>
        </p:nvSpPr>
        <p:spPr/>
        <p:txBody>
          <a:bodyPr/>
          <a:lstStyle/>
          <a:p>
            <a:pPr algn="ctr"/>
            <a:r>
              <a:rPr lang="en-US" dirty="0"/>
              <a:t>Summary And Conclusions </a:t>
            </a:r>
          </a:p>
        </p:txBody>
      </p:sp>
      <p:sp>
        <p:nvSpPr>
          <p:cNvPr id="3" name="Content Placeholder 2">
            <a:extLst>
              <a:ext uri="{FF2B5EF4-FFF2-40B4-BE49-F238E27FC236}">
                <a16:creationId xmlns:a16="http://schemas.microsoft.com/office/drawing/2014/main" id="{133B678F-7D42-47C8-A2A3-C99AF7541E56}"/>
              </a:ext>
            </a:extLst>
          </p:cNvPr>
          <p:cNvSpPr>
            <a:spLocks noGrp="1"/>
          </p:cNvSpPr>
          <p:nvPr>
            <p:ph idx="1"/>
          </p:nvPr>
        </p:nvSpPr>
        <p:spPr/>
        <p:txBody>
          <a:bodyPr/>
          <a:lstStyle/>
          <a:p>
            <a:pPr>
              <a:lnSpc>
                <a:spcPct val="200000"/>
              </a:lnSpc>
            </a:pPr>
            <a:r>
              <a:rPr lang="en-US" sz="3200" dirty="0"/>
              <a:t>Defined Inverse Azimuthal Viewshed (Visibility Corridor)</a:t>
            </a:r>
          </a:p>
          <a:p>
            <a:pPr>
              <a:lnSpc>
                <a:spcPct val="200000"/>
              </a:lnSpc>
            </a:pPr>
            <a:r>
              <a:rPr lang="en-US" sz="3200" dirty="0"/>
              <a:t>Created methodology for Inverse Azimuthal Viewshed</a:t>
            </a:r>
          </a:p>
          <a:p>
            <a:pPr>
              <a:lnSpc>
                <a:spcPct val="200000"/>
              </a:lnSpc>
            </a:pPr>
            <a:r>
              <a:rPr lang="en-US" sz="3200" dirty="0"/>
              <a:t>Positive utility of Inverse Azimuthal Viewshed </a:t>
            </a:r>
          </a:p>
          <a:p>
            <a:endParaRPr lang="en-US" dirty="0"/>
          </a:p>
        </p:txBody>
      </p:sp>
    </p:spTree>
    <p:extLst>
      <p:ext uri="{BB962C8B-B14F-4D97-AF65-F5344CB8AC3E}">
        <p14:creationId xmlns:p14="http://schemas.microsoft.com/office/powerpoint/2010/main" val="2618424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A8DC-0779-4B75-A2B4-270CEE16F7E9}"/>
              </a:ext>
            </a:extLst>
          </p:cNvPr>
          <p:cNvSpPr>
            <a:spLocks noGrp="1"/>
          </p:cNvSpPr>
          <p:nvPr>
            <p:ph type="title"/>
          </p:nvPr>
        </p:nvSpPr>
        <p:spPr/>
        <p:txBody>
          <a:bodyPr/>
          <a:lstStyle/>
          <a:p>
            <a:pPr algn="ctr"/>
            <a:r>
              <a:rPr lang="en-US" dirty="0"/>
              <a:t>Future considerations</a:t>
            </a:r>
          </a:p>
        </p:txBody>
      </p:sp>
      <p:sp>
        <p:nvSpPr>
          <p:cNvPr id="3" name="Content Placeholder 2">
            <a:extLst>
              <a:ext uri="{FF2B5EF4-FFF2-40B4-BE49-F238E27FC236}">
                <a16:creationId xmlns:a16="http://schemas.microsoft.com/office/drawing/2014/main" id="{DA287BB0-98FA-4DD9-B115-40F17129749C}"/>
              </a:ext>
            </a:extLst>
          </p:cNvPr>
          <p:cNvSpPr>
            <a:spLocks noGrp="1"/>
          </p:cNvSpPr>
          <p:nvPr>
            <p:ph idx="1"/>
          </p:nvPr>
        </p:nvSpPr>
        <p:spPr/>
        <p:txBody>
          <a:bodyPr/>
          <a:lstStyle/>
          <a:p>
            <a:pPr marL="285750" indent="-285750">
              <a:lnSpc>
                <a:spcPct val="200000"/>
              </a:lnSpc>
            </a:pPr>
            <a:r>
              <a:rPr lang="en-US" sz="3200" dirty="0"/>
              <a:t>Script and Model creation</a:t>
            </a:r>
          </a:p>
          <a:p>
            <a:pPr marL="285750" indent="-285750">
              <a:lnSpc>
                <a:spcPct val="200000"/>
              </a:lnSpc>
            </a:pPr>
            <a:r>
              <a:rPr lang="en-US" sz="3200" dirty="0"/>
              <a:t>Use more precise elevation data</a:t>
            </a:r>
          </a:p>
          <a:p>
            <a:pPr marL="285750" indent="-285750">
              <a:lnSpc>
                <a:spcPct val="200000"/>
              </a:lnSpc>
            </a:pPr>
            <a:r>
              <a:rPr lang="en-US" sz="3200" dirty="0"/>
              <a:t>Use of grid for flight path</a:t>
            </a:r>
          </a:p>
          <a:p>
            <a:endParaRPr lang="en-US" dirty="0"/>
          </a:p>
        </p:txBody>
      </p:sp>
    </p:spTree>
    <p:extLst>
      <p:ext uri="{BB962C8B-B14F-4D97-AF65-F5344CB8AC3E}">
        <p14:creationId xmlns:p14="http://schemas.microsoft.com/office/powerpoint/2010/main" val="2569746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6D099-E68C-4375-A4ED-64D98BEA8C41}"/>
              </a:ext>
            </a:extLst>
          </p:cNvPr>
          <p:cNvSpPr>
            <a:spLocks noGrp="1"/>
          </p:cNvSpPr>
          <p:nvPr>
            <p:ph type="title"/>
          </p:nvPr>
        </p:nvSpPr>
        <p:spPr>
          <a:xfrm>
            <a:off x="1141413" y="-168058"/>
            <a:ext cx="9905998" cy="1478570"/>
          </a:xfrm>
        </p:spPr>
        <p:txBody>
          <a:bodyPr/>
          <a:lstStyle/>
          <a:p>
            <a:pPr algn="ctr"/>
            <a:r>
              <a:rPr lang="en-US" dirty="0"/>
              <a:t>references</a:t>
            </a:r>
          </a:p>
        </p:txBody>
      </p:sp>
      <p:sp>
        <p:nvSpPr>
          <p:cNvPr id="3" name="Content Placeholder 2">
            <a:extLst>
              <a:ext uri="{FF2B5EF4-FFF2-40B4-BE49-F238E27FC236}">
                <a16:creationId xmlns:a16="http://schemas.microsoft.com/office/drawing/2014/main" id="{0908F5E1-4287-47DF-9DA3-3148D007951B}"/>
              </a:ext>
            </a:extLst>
          </p:cNvPr>
          <p:cNvSpPr>
            <a:spLocks noGrp="1"/>
          </p:cNvSpPr>
          <p:nvPr>
            <p:ph idx="1"/>
          </p:nvPr>
        </p:nvSpPr>
        <p:spPr>
          <a:xfrm>
            <a:off x="1141412" y="983226"/>
            <a:ext cx="10126356" cy="5545393"/>
          </a:xfrm>
        </p:spPr>
        <p:txBody>
          <a:bodyPr>
            <a:normAutofit fontScale="92500" lnSpcReduction="10000"/>
          </a:bodyPr>
          <a:lstStyle/>
          <a:p>
            <a:r>
              <a:rPr lang="en-US" dirty="0"/>
              <a:t>ESRI, ArcMap10.4.2, 1996-2018</a:t>
            </a:r>
          </a:p>
          <a:p>
            <a:r>
              <a:rPr lang="en-US" dirty="0"/>
              <a:t>Federal Aviation Administration. Summary of Small Unmanned Aircraft Rule (Part 107), 21 June 2016. </a:t>
            </a:r>
            <a:r>
              <a:rPr lang="en-US" u="sng" dirty="0">
                <a:hlinkClick r:id="rId2"/>
              </a:rPr>
              <a:t>https://www.faa.gov/uas/media/Part_107_Summary.pdf</a:t>
            </a:r>
            <a:r>
              <a:rPr lang="en-US" dirty="0"/>
              <a:t>. Accessed 26 January 2019.</a:t>
            </a:r>
            <a:endParaRPr lang="en-US" b="1" dirty="0"/>
          </a:p>
          <a:p>
            <a:r>
              <a:rPr lang="en-US" dirty="0"/>
              <a:t>GIDAT, ASTER, </a:t>
            </a:r>
            <a:r>
              <a:rPr lang="en-US" u="sng" dirty="0">
                <a:hlinkClick r:id="rId3"/>
              </a:rPr>
              <a:t>http://www.gisat.cz/content/en/products/digital-elevation-model/aster-gdem</a:t>
            </a:r>
            <a:r>
              <a:rPr lang="en-US" dirty="0"/>
              <a:t>, Accessed 01 January 2019.</a:t>
            </a:r>
          </a:p>
          <a:p>
            <a:r>
              <a:rPr lang="en-US" dirty="0"/>
              <a:t>Google, </a:t>
            </a:r>
            <a:r>
              <a:rPr lang="en-US" i="1" dirty="0"/>
              <a:t>Pythagoras’s Theorem Angle Calculator,</a:t>
            </a:r>
            <a:r>
              <a:rPr lang="en-US" dirty="0"/>
              <a:t> </a:t>
            </a:r>
            <a:r>
              <a:rPr lang="en-US" u="sng" dirty="0">
                <a:hlinkClick r:id="rId4"/>
              </a:rPr>
              <a:t>http://analyzemath.com\geometry-calculators\right-triangle-calculator</a:t>
            </a:r>
            <a:r>
              <a:rPr lang="en-US" dirty="0"/>
              <a:t>, Accessed on 20 January 2019.</a:t>
            </a:r>
          </a:p>
          <a:p>
            <a:r>
              <a:rPr lang="en-US" dirty="0"/>
              <a:t>U.S. Department of the Interior, U.S. Geological Survey, ASTER Global DEM, Version 2, NASA EOSDIS Land Processes DAAC, USGS Earth Resources Observation and Science (EROS) Center, Sioux Falls, South Dakota (</a:t>
            </a:r>
            <a:r>
              <a:rPr lang="en-US" u="sng" dirty="0">
                <a:hlinkClick r:id="rId5"/>
              </a:rPr>
              <a:t>https://lpdaac.usgs.gov</a:t>
            </a:r>
            <a:r>
              <a:rPr lang="en-US" dirty="0"/>
              <a:t>), accessed 26 JAN 2019, at http:// dx.doi.org/ Desert </a:t>
            </a:r>
            <a:r>
              <a:rPr lang="en-US" u="sng" dirty="0">
                <a:hlinkClick r:id="rId6"/>
              </a:rPr>
              <a:t>https://gdex.cr.usgs.gov/geoportal_data_cache/20190126210039_238536868.tif</a:t>
            </a:r>
            <a:endParaRPr lang="en-US" dirty="0"/>
          </a:p>
        </p:txBody>
      </p:sp>
    </p:spTree>
    <p:extLst>
      <p:ext uri="{BB962C8B-B14F-4D97-AF65-F5344CB8AC3E}">
        <p14:creationId xmlns:p14="http://schemas.microsoft.com/office/powerpoint/2010/main" val="2908451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1D2FD-4658-46ED-8F0F-25F6CBC61B81}"/>
              </a:ext>
            </a:extLst>
          </p:cNvPr>
          <p:cNvSpPr>
            <a:spLocks noGrp="1"/>
          </p:cNvSpPr>
          <p:nvPr>
            <p:ph type="title"/>
          </p:nvPr>
        </p:nvSpPr>
        <p:spPr>
          <a:xfrm>
            <a:off x="1141413" y="28588"/>
            <a:ext cx="9905998" cy="1478570"/>
          </a:xfrm>
        </p:spPr>
        <p:txBody>
          <a:bodyPr/>
          <a:lstStyle/>
          <a:p>
            <a:pPr algn="ctr"/>
            <a:r>
              <a:rPr lang="en-US" dirty="0"/>
              <a:t>project Parameters</a:t>
            </a:r>
          </a:p>
        </p:txBody>
      </p:sp>
      <p:sp>
        <p:nvSpPr>
          <p:cNvPr id="3" name="Content Placeholder 2">
            <a:extLst>
              <a:ext uri="{FF2B5EF4-FFF2-40B4-BE49-F238E27FC236}">
                <a16:creationId xmlns:a16="http://schemas.microsoft.com/office/drawing/2014/main" id="{CA029996-5DF4-415E-B833-5C43ACFD411E}"/>
              </a:ext>
            </a:extLst>
          </p:cNvPr>
          <p:cNvSpPr>
            <a:spLocks noGrp="1"/>
          </p:cNvSpPr>
          <p:nvPr>
            <p:ph idx="1"/>
          </p:nvPr>
        </p:nvSpPr>
        <p:spPr>
          <a:xfrm>
            <a:off x="1141412" y="1364587"/>
            <a:ext cx="9905999" cy="3541714"/>
          </a:xfrm>
        </p:spPr>
        <p:txBody>
          <a:bodyPr>
            <a:noAutofit/>
          </a:bodyPr>
          <a:lstStyle/>
          <a:p>
            <a:r>
              <a:rPr lang="en-US" sz="3200" dirty="0"/>
              <a:t>Altitude maximum of 400 feet or 133 meters  (FAA Mandate)</a:t>
            </a:r>
          </a:p>
          <a:p>
            <a:r>
              <a:rPr lang="en-US" sz="3200" dirty="0"/>
              <a:t>Elevation data over United States High Desert (Basin and Range region)</a:t>
            </a:r>
          </a:p>
          <a:p>
            <a:pPr lvl="1"/>
            <a:r>
              <a:rPr lang="en-US" sz="3200" dirty="0"/>
              <a:t>1115 minimum \ 2634 maximum </a:t>
            </a:r>
          </a:p>
          <a:p>
            <a:r>
              <a:rPr lang="en-US" sz="3200" dirty="0"/>
              <a:t>UAV Range \ Radius of 27 Kilometers</a:t>
            </a:r>
          </a:p>
          <a:p>
            <a:r>
              <a:rPr lang="en-US" sz="3200" dirty="0"/>
              <a:t>Static ground control communication point</a:t>
            </a:r>
          </a:p>
          <a:p>
            <a:r>
              <a:rPr lang="en-US" sz="3200" dirty="0"/>
              <a:t>Fixed wing UAV</a:t>
            </a:r>
          </a:p>
        </p:txBody>
      </p:sp>
    </p:spTree>
    <p:extLst>
      <p:ext uri="{BB962C8B-B14F-4D97-AF65-F5344CB8AC3E}">
        <p14:creationId xmlns:p14="http://schemas.microsoft.com/office/powerpoint/2010/main" val="636462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44492-1AB6-4692-B52E-9B35E44515C8}"/>
              </a:ext>
            </a:extLst>
          </p:cNvPr>
          <p:cNvSpPr>
            <a:spLocks noGrp="1"/>
          </p:cNvSpPr>
          <p:nvPr>
            <p:ph type="title"/>
          </p:nvPr>
        </p:nvSpPr>
        <p:spPr>
          <a:xfrm>
            <a:off x="1146705" y="78658"/>
            <a:ext cx="3856037" cy="1563329"/>
          </a:xfrm>
        </p:spPr>
        <p:txBody>
          <a:bodyPr/>
          <a:lstStyle/>
          <a:p>
            <a:pPr algn="ctr"/>
            <a:r>
              <a:rPr lang="en-US" dirty="0"/>
              <a:t>What is an inverse azimuthal line of sight?</a:t>
            </a:r>
          </a:p>
        </p:txBody>
      </p:sp>
      <p:pic>
        <p:nvPicPr>
          <p:cNvPr id="9" name="Picture Placeholder 4">
            <a:extLst>
              <a:ext uri="{FF2B5EF4-FFF2-40B4-BE49-F238E27FC236}">
                <a16:creationId xmlns:a16="http://schemas.microsoft.com/office/drawing/2014/main" id="{3AA80F67-AA96-4F91-B682-D241E75E223A}"/>
              </a:ext>
            </a:extLst>
          </p:cNvPr>
          <p:cNvPicPr>
            <a:picLocks noGrp="1" noChangeAspect="1"/>
          </p:cNvPicPr>
          <p:nvPr>
            <p:ph idx="1"/>
          </p:nvPr>
        </p:nvPicPr>
        <p:blipFill>
          <a:blip r:embed="rId2"/>
          <a:srcRect l="13725" r="13725"/>
          <a:stretch>
            <a:fillRect/>
          </a:stretch>
        </p:blipFill>
        <p:spPr>
          <a:xfrm>
            <a:off x="6262042" y="266700"/>
            <a:ext cx="4783253" cy="6400800"/>
          </a:xfrm>
          <a:prstGeom prst="rect">
            <a:avLst/>
          </a:prstGeom>
        </p:spPr>
      </p:pic>
      <p:sp>
        <p:nvSpPr>
          <p:cNvPr id="5" name="Text Placeholder 3">
            <a:extLst>
              <a:ext uri="{FF2B5EF4-FFF2-40B4-BE49-F238E27FC236}">
                <a16:creationId xmlns:a16="http://schemas.microsoft.com/office/drawing/2014/main" id="{27146CCC-639F-40D6-A7F0-714A7A3095DD}"/>
              </a:ext>
            </a:extLst>
          </p:cNvPr>
          <p:cNvSpPr txBox="1">
            <a:spLocks/>
          </p:cNvSpPr>
          <p:nvPr/>
        </p:nvSpPr>
        <p:spPr>
          <a:xfrm>
            <a:off x="1299105" y="1715726"/>
            <a:ext cx="4521592" cy="4925961"/>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marL="457200" indent="-457200">
              <a:buFont typeface="Arial" panose="020B0604020202020204" pitchFamily="34" charset="0"/>
              <a:buChar char="•"/>
            </a:pPr>
            <a:r>
              <a:rPr lang="en-US" sz="2600" dirty="0"/>
              <a:t>A polygon </a:t>
            </a:r>
          </a:p>
          <a:p>
            <a:pPr marL="457200" indent="-457200">
              <a:buFont typeface="Arial" panose="020B0604020202020204" pitchFamily="34" charset="0"/>
              <a:buChar char="•"/>
            </a:pPr>
            <a:r>
              <a:rPr lang="en-US" sz="2600" dirty="0"/>
              <a:t>Derived from the Spatial Analyst Visibility Analysis Tool</a:t>
            </a:r>
          </a:p>
          <a:p>
            <a:pPr marL="457200" indent="-457200">
              <a:buFont typeface="Arial" panose="020B0604020202020204" pitchFamily="34" charset="0"/>
              <a:buChar char="•"/>
            </a:pPr>
            <a:r>
              <a:rPr lang="en-US" sz="2600" dirty="0"/>
              <a:t>Incorporates Pythagoras’ Theorem</a:t>
            </a:r>
          </a:p>
          <a:p>
            <a:pPr marL="457200" indent="-457200">
              <a:buFont typeface="Arial" panose="020B0604020202020204" pitchFamily="34" charset="0"/>
              <a:buChar char="•"/>
            </a:pPr>
            <a:r>
              <a:rPr lang="en-US" sz="2600" dirty="0"/>
              <a:t>Captures the area of visibility </a:t>
            </a:r>
          </a:p>
          <a:p>
            <a:pPr marL="457200" indent="-457200">
              <a:buFont typeface="Arial" panose="020B0604020202020204" pitchFamily="34" charset="0"/>
              <a:buChar char="•"/>
            </a:pPr>
            <a:r>
              <a:rPr lang="en-US" sz="2600" dirty="0"/>
              <a:t>Based on x, y, and z data. </a:t>
            </a:r>
          </a:p>
          <a:p>
            <a:endParaRPr lang="en-US" sz="2600" dirty="0"/>
          </a:p>
        </p:txBody>
      </p:sp>
      <p:grpSp>
        <p:nvGrpSpPr>
          <p:cNvPr id="8" name="Group 7">
            <a:extLst>
              <a:ext uri="{FF2B5EF4-FFF2-40B4-BE49-F238E27FC236}">
                <a16:creationId xmlns:a16="http://schemas.microsoft.com/office/drawing/2014/main" id="{EFD95930-5758-4B9A-82C1-AE932B41155D}"/>
              </a:ext>
            </a:extLst>
          </p:cNvPr>
          <p:cNvGrpSpPr/>
          <p:nvPr/>
        </p:nvGrpSpPr>
        <p:grpSpPr>
          <a:xfrm>
            <a:off x="8603228" y="3372462"/>
            <a:ext cx="2143431" cy="1169593"/>
            <a:chOff x="8603228" y="3372462"/>
            <a:chExt cx="2143431" cy="1169593"/>
          </a:xfrm>
        </p:grpSpPr>
        <p:sp>
          <p:nvSpPr>
            <p:cNvPr id="10" name="Oval 9">
              <a:extLst>
                <a:ext uri="{FF2B5EF4-FFF2-40B4-BE49-F238E27FC236}">
                  <a16:creationId xmlns:a16="http://schemas.microsoft.com/office/drawing/2014/main" id="{EE072447-9E50-44CC-A37B-FFB3E796827D}"/>
                </a:ext>
              </a:extLst>
            </p:cNvPr>
            <p:cNvSpPr/>
            <p:nvPr/>
          </p:nvSpPr>
          <p:spPr>
            <a:xfrm>
              <a:off x="8603228" y="3372462"/>
              <a:ext cx="235974" cy="23597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61CB1D7-8FB2-4F1E-80D0-6B18D66B9A84}"/>
                </a:ext>
              </a:extLst>
            </p:cNvPr>
            <p:cNvSpPr txBox="1"/>
            <p:nvPr/>
          </p:nvSpPr>
          <p:spPr>
            <a:xfrm>
              <a:off x="9065343" y="4080390"/>
              <a:ext cx="1681316" cy="461665"/>
            </a:xfrm>
            <a:prstGeom prst="rect">
              <a:avLst/>
            </a:prstGeom>
            <a:noFill/>
          </p:spPr>
          <p:txBody>
            <a:bodyPr wrap="square" rtlCol="0">
              <a:spAutoFit/>
            </a:bodyPr>
            <a:lstStyle/>
            <a:p>
              <a:r>
                <a:rPr lang="en-US" sz="2400" dirty="0">
                  <a:solidFill>
                    <a:schemeClr val="bg1"/>
                  </a:solidFill>
                </a:rPr>
                <a:t>Origin Point</a:t>
              </a:r>
            </a:p>
          </p:txBody>
        </p:sp>
        <p:cxnSp>
          <p:nvCxnSpPr>
            <p:cNvPr id="12" name="Straight Arrow Connector 11">
              <a:extLst>
                <a:ext uri="{FF2B5EF4-FFF2-40B4-BE49-F238E27FC236}">
                  <a16:creationId xmlns:a16="http://schemas.microsoft.com/office/drawing/2014/main" id="{891F295B-C27E-4CC6-8C1C-7BB14C0C353D}"/>
                </a:ext>
              </a:extLst>
            </p:cNvPr>
            <p:cNvCxnSpPr>
              <a:cxnSpLocks/>
            </p:cNvCxnSpPr>
            <p:nvPr/>
          </p:nvCxnSpPr>
          <p:spPr>
            <a:xfrm flipH="1" flipV="1">
              <a:off x="8819536" y="3677265"/>
              <a:ext cx="235974" cy="39329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66886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Mountains">
            <a:extLst>
              <a:ext uri="{FF2B5EF4-FFF2-40B4-BE49-F238E27FC236}">
                <a16:creationId xmlns:a16="http://schemas.microsoft.com/office/drawing/2014/main" id="{32686B48-2A3F-41B6-9E84-6F5A23756C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9879" y="1514169"/>
            <a:ext cx="5633723" cy="6247990"/>
          </a:xfrm>
          <a:prstGeom prst="rect">
            <a:avLst/>
          </a:prstGeom>
        </p:spPr>
      </p:pic>
      <p:pic>
        <p:nvPicPr>
          <p:cNvPr id="11" name="Graphic 10" descr="Cell Tower">
            <a:extLst>
              <a:ext uri="{FF2B5EF4-FFF2-40B4-BE49-F238E27FC236}">
                <a16:creationId xmlns:a16="http://schemas.microsoft.com/office/drawing/2014/main" id="{91BC5080-1916-42AE-86B2-313977BF38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25668" y="4147259"/>
            <a:ext cx="2392957" cy="2392957"/>
          </a:xfrm>
          <a:prstGeom prst="rect">
            <a:avLst/>
          </a:prstGeom>
        </p:spPr>
      </p:pic>
      <p:pic>
        <p:nvPicPr>
          <p:cNvPr id="17" name="Picture 16" descr="A picture containing aircraft&#10;&#10;Description automatically generated">
            <a:extLst>
              <a:ext uri="{FF2B5EF4-FFF2-40B4-BE49-F238E27FC236}">
                <a16:creationId xmlns:a16="http://schemas.microsoft.com/office/drawing/2014/main" id="{EFBC007E-2986-45A2-9E42-8580F7A64326}"/>
              </a:ext>
            </a:extLst>
          </p:cNvPr>
          <p:cNvPicPr>
            <a:picLocks noChangeAspect="1"/>
          </p:cNvPicPr>
          <p:nvPr/>
        </p:nvPicPr>
        <p:blipFill>
          <a:blip r:embed="rId6"/>
          <a:stretch>
            <a:fillRect/>
          </a:stretch>
        </p:blipFill>
        <p:spPr>
          <a:xfrm>
            <a:off x="8126970" y="327618"/>
            <a:ext cx="3283974" cy="1970385"/>
          </a:xfrm>
          <a:prstGeom prst="rect">
            <a:avLst/>
          </a:prstGeom>
        </p:spPr>
      </p:pic>
      <p:pic>
        <p:nvPicPr>
          <p:cNvPr id="25" name="Graphic 24" descr="Wireless">
            <a:extLst>
              <a:ext uri="{FF2B5EF4-FFF2-40B4-BE49-F238E27FC236}">
                <a16:creationId xmlns:a16="http://schemas.microsoft.com/office/drawing/2014/main" id="{A47232AF-274E-4FA3-8D16-E5D54DD8D5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71553">
            <a:off x="2688099" y="140213"/>
            <a:ext cx="5824867" cy="5824867"/>
          </a:xfrm>
          <a:prstGeom prst="rect">
            <a:avLst/>
          </a:prstGeom>
        </p:spPr>
      </p:pic>
      <p:pic>
        <p:nvPicPr>
          <p:cNvPr id="31" name="Graphic 30" descr="Minimize">
            <a:extLst>
              <a:ext uri="{FF2B5EF4-FFF2-40B4-BE49-F238E27FC236}">
                <a16:creationId xmlns:a16="http://schemas.microsoft.com/office/drawing/2014/main" id="{22D2508B-B0B3-47ED-A7A5-56E53B5368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251007">
            <a:off x="9844490" y="2696526"/>
            <a:ext cx="1464948" cy="1464948"/>
          </a:xfrm>
          <a:prstGeom prst="rect">
            <a:avLst/>
          </a:prstGeom>
        </p:spPr>
      </p:pic>
    </p:spTree>
    <p:extLst>
      <p:ext uri="{BB962C8B-B14F-4D97-AF65-F5344CB8AC3E}">
        <p14:creationId xmlns:p14="http://schemas.microsoft.com/office/powerpoint/2010/main" val="3014912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44492-1AB6-4692-B52E-9B35E44515C8}"/>
              </a:ext>
            </a:extLst>
          </p:cNvPr>
          <p:cNvSpPr>
            <a:spLocks noGrp="1"/>
          </p:cNvSpPr>
          <p:nvPr>
            <p:ph type="title"/>
          </p:nvPr>
        </p:nvSpPr>
        <p:spPr/>
        <p:txBody>
          <a:bodyPr/>
          <a:lstStyle/>
          <a:p>
            <a:pPr algn="ctr"/>
            <a:r>
              <a:rPr lang="en-US" dirty="0"/>
              <a:t>What Does an inverse azimuthal line of sight accomplish?</a:t>
            </a:r>
          </a:p>
        </p:txBody>
      </p:sp>
      <p:sp>
        <p:nvSpPr>
          <p:cNvPr id="3" name="Content Placeholder 2">
            <a:extLst>
              <a:ext uri="{FF2B5EF4-FFF2-40B4-BE49-F238E27FC236}">
                <a16:creationId xmlns:a16="http://schemas.microsoft.com/office/drawing/2014/main" id="{4FCC9F37-60F4-4B67-9B8A-5D9B64A6ECBA}"/>
              </a:ext>
            </a:extLst>
          </p:cNvPr>
          <p:cNvSpPr>
            <a:spLocks noGrp="1"/>
          </p:cNvSpPr>
          <p:nvPr>
            <p:ph idx="1"/>
          </p:nvPr>
        </p:nvSpPr>
        <p:spPr/>
        <p:txBody>
          <a:bodyPr>
            <a:normAutofit/>
          </a:bodyPr>
          <a:lstStyle/>
          <a:p>
            <a:r>
              <a:rPr lang="en-US" sz="3200" dirty="0"/>
              <a:t>The final polygon derived from the Visibility Analysis tool </a:t>
            </a:r>
          </a:p>
          <a:p>
            <a:r>
              <a:rPr lang="en-US" sz="3200" dirty="0"/>
              <a:t>Provides a visual illustration or “visibility corridor”</a:t>
            </a:r>
          </a:p>
          <a:p>
            <a:r>
              <a:rPr lang="en-US" sz="3200" dirty="0"/>
              <a:t>Visualizes communication disruption areas </a:t>
            </a:r>
          </a:p>
          <a:p>
            <a:r>
              <a:rPr lang="en-US" sz="3200" dirty="0"/>
              <a:t>Catastrophic event mitigation </a:t>
            </a:r>
          </a:p>
          <a:p>
            <a:r>
              <a:rPr lang="en-US" sz="3200" dirty="0"/>
              <a:t>Flight accessibility based on elevation data. </a:t>
            </a:r>
          </a:p>
        </p:txBody>
      </p:sp>
    </p:spTree>
    <p:extLst>
      <p:ext uri="{BB962C8B-B14F-4D97-AF65-F5344CB8AC3E}">
        <p14:creationId xmlns:p14="http://schemas.microsoft.com/office/powerpoint/2010/main" val="4181706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0ADA-F638-4402-8F73-0FFF892AF304}"/>
              </a:ext>
            </a:extLst>
          </p:cNvPr>
          <p:cNvSpPr>
            <a:spLocks noGrp="1"/>
          </p:cNvSpPr>
          <p:nvPr>
            <p:ph type="title"/>
          </p:nvPr>
        </p:nvSpPr>
        <p:spPr/>
        <p:txBody>
          <a:bodyPr/>
          <a:lstStyle/>
          <a:p>
            <a:pPr algn="ctr"/>
            <a:r>
              <a:rPr lang="en-US" dirty="0"/>
              <a:t>visibility corridor Creation steps</a:t>
            </a:r>
          </a:p>
        </p:txBody>
      </p:sp>
      <p:sp>
        <p:nvSpPr>
          <p:cNvPr id="3" name="Content Placeholder 2">
            <a:extLst>
              <a:ext uri="{FF2B5EF4-FFF2-40B4-BE49-F238E27FC236}">
                <a16:creationId xmlns:a16="http://schemas.microsoft.com/office/drawing/2014/main" id="{7559C7D5-EC26-4FB8-8F6F-444C5368889A}"/>
              </a:ext>
            </a:extLst>
          </p:cNvPr>
          <p:cNvSpPr>
            <a:spLocks noGrp="1"/>
          </p:cNvSpPr>
          <p:nvPr>
            <p:ph idx="1"/>
          </p:nvPr>
        </p:nvSpPr>
        <p:spPr/>
        <p:txBody>
          <a:bodyPr/>
          <a:lstStyle/>
          <a:p>
            <a:r>
              <a:rPr lang="en-US" dirty="0"/>
              <a:t>Create the Point Profile</a:t>
            </a:r>
          </a:p>
          <a:p>
            <a:r>
              <a:rPr lang="en-US" dirty="0"/>
              <a:t>Use Right Angle Calculator</a:t>
            </a:r>
          </a:p>
          <a:p>
            <a:r>
              <a:rPr lang="en-US" dirty="0"/>
              <a:t>Control Visibility Analysis Tool</a:t>
            </a:r>
          </a:p>
          <a:p>
            <a:r>
              <a:rPr lang="en-US" dirty="0"/>
              <a:t>Use “Visibility Analysis Tool” with variables</a:t>
            </a:r>
          </a:p>
          <a:p>
            <a:r>
              <a:rPr lang="en-US" dirty="0"/>
              <a:t>Draw lines, points, polygons</a:t>
            </a:r>
          </a:p>
          <a:p>
            <a:endParaRPr lang="en-US" dirty="0"/>
          </a:p>
          <a:p>
            <a:endParaRPr lang="en-US" dirty="0"/>
          </a:p>
        </p:txBody>
      </p:sp>
    </p:spTree>
    <p:extLst>
      <p:ext uri="{BB962C8B-B14F-4D97-AF65-F5344CB8AC3E}">
        <p14:creationId xmlns:p14="http://schemas.microsoft.com/office/powerpoint/2010/main" val="982394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3" name="Group 12">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4" name="Group 13">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6"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8"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3"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15" name="Group 14">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6"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grpSp>
      <p:grpSp>
        <p:nvGrpSpPr>
          <p:cNvPr id="54" name="Group 5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5" name="Rectangle 5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7674108D-8D93-49EE-9E84-56CC99BCAA89}"/>
              </a:ext>
            </a:extLst>
          </p:cNvPr>
          <p:cNvSpPr>
            <a:spLocks noGrp="1"/>
          </p:cNvSpPr>
          <p:nvPr>
            <p:ph type="title"/>
          </p:nvPr>
        </p:nvSpPr>
        <p:spPr>
          <a:xfrm>
            <a:off x="7962519" y="-69740"/>
            <a:ext cx="3084891" cy="1478570"/>
          </a:xfrm>
        </p:spPr>
        <p:txBody>
          <a:bodyPr vert="horz" lIns="91440" tIns="45720" rIns="91440" bIns="45720" rtlCol="0" anchor="ctr">
            <a:normAutofit/>
          </a:bodyPr>
          <a:lstStyle/>
          <a:p>
            <a:pPr algn="ctr"/>
            <a:r>
              <a:rPr lang="en-US" dirty="0"/>
              <a:t>ASTER GDEM 2</a:t>
            </a:r>
            <a:br>
              <a:rPr lang="en-US" dirty="0"/>
            </a:br>
            <a:r>
              <a:rPr lang="en-US" dirty="0"/>
              <a:t>Elevation Data</a:t>
            </a:r>
          </a:p>
        </p:txBody>
      </p:sp>
      <p:pic>
        <p:nvPicPr>
          <p:cNvPr id="6" name="Content Placeholder 5" descr="A picture containing text&#10;&#10;Description automatically generated">
            <a:extLst>
              <a:ext uri="{FF2B5EF4-FFF2-40B4-BE49-F238E27FC236}">
                <a16:creationId xmlns:a16="http://schemas.microsoft.com/office/drawing/2014/main" id="{E5986B78-00A8-465F-8513-BF678996FC96}"/>
              </a:ext>
            </a:extLst>
          </p:cNvPr>
          <p:cNvPicPr>
            <a:picLocks noGrp="1" noChangeAspect="1"/>
          </p:cNvPicPr>
          <p:nvPr>
            <p:ph idx="1"/>
          </p:nvPr>
        </p:nvPicPr>
        <p:blipFill rotWithShape="1">
          <a:blip r:embed="rId4"/>
          <a:srcRect l="13553" t="1" r="38746" b="1"/>
          <a:stretch/>
        </p:blipFill>
        <p:spPr>
          <a:xfrm>
            <a:off x="647700" y="-1"/>
            <a:ext cx="6114670" cy="6858001"/>
          </a:xfrm>
          <a:prstGeom prst="rect">
            <a:avLst/>
          </a:prstGeom>
        </p:spPr>
      </p:pic>
      <p:grpSp>
        <p:nvGrpSpPr>
          <p:cNvPr id="58" name="Group 5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9" name="Rectangle 5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6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Rectangle 6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6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7" name="Rectangle 8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8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9" name="Rectangle 9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0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4" name="Text Placeholder 3">
            <a:extLst>
              <a:ext uri="{FF2B5EF4-FFF2-40B4-BE49-F238E27FC236}">
                <a16:creationId xmlns:a16="http://schemas.microsoft.com/office/drawing/2014/main" id="{F9199543-1499-46E9-BAC9-447E4EFC9708}"/>
              </a:ext>
            </a:extLst>
          </p:cNvPr>
          <p:cNvSpPr>
            <a:spLocks noGrp="1"/>
          </p:cNvSpPr>
          <p:nvPr>
            <p:ph type="body" sz="half" idx="2"/>
          </p:nvPr>
        </p:nvSpPr>
        <p:spPr>
          <a:xfrm>
            <a:off x="7962519" y="1620221"/>
            <a:ext cx="3786568" cy="3541714"/>
          </a:xfrm>
        </p:spPr>
        <p:txBody>
          <a:bodyPr vert="horz" lIns="91440" tIns="45720" rIns="91440" bIns="45720" rtlCol="0">
            <a:noAutofit/>
          </a:bodyPr>
          <a:lstStyle/>
          <a:p>
            <a:pPr indent="-228600">
              <a:buFont typeface="Arial" panose="020B0604020202020204" pitchFamily="34" charset="0"/>
              <a:buChar char="•"/>
            </a:pPr>
            <a:r>
              <a:rPr lang="en-US" sz="2800" dirty="0"/>
              <a:t>30 meter Foundational data</a:t>
            </a:r>
          </a:p>
          <a:p>
            <a:pPr indent="-228600">
              <a:buFont typeface="Arial" panose="020B0604020202020204" pitchFamily="34" charset="0"/>
              <a:buChar char="•"/>
            </a:pPr>
            <a:r>
              <a:rPr lang="en-US" sz="2800" dirty="0"/>
              <a:t>1 degree by 1 degree     tiles</a:t>
            </a:r>
          </a:p>
          <a:p>
            <a:pPr indent="-228600">
              <a:buFont typeface="Arial" panose="020B0604020202020204" pitchFamily="34" charset="0"/>
              <a:buChar char="•"/>
            </a:pPr>
            <a:r>
              <a:rPr lang="en-US" sz="2800" dirty="0"/>
              <a:t>WGS84 \ EGM 96</a:t>
            </a:r>
          </a:p>
          <a:p>
            <a:pPr indent="-228600">
              <a:buFont typeface="Arial" panose="020B0604020202020204" pitchFamily="34" charset="0"/>
              <a:buChar char="•"/>
            </a:pPr>
            <a:r>
              <a:rPr lang="en-US" sz="2800" dirty="0"/>
              <a:t>CE 95 meter 30m</a:t>
            </a:r>
          </a:p>
          <a:p>
            <a:pPr indent="-228600">
              <a:buFont typeface="Arial" panose="020B0604020202020204" pitchFamily="34" charset="0"/>
              <a:buChar char="•"/>
            </a:pPr>
            <a:r>
              <a:rPr lang="en-US" sz="2800" dirty="0"/>
              <a:t>LE 95 meter  20 m</a:t>
            </a:r>
          </a:p>
          <a:p>
            <a:r>
              <a:rPr lang="en-US" sz="2800" dirty="0"/>
              <a:t>              (GIDAT, 2019)</a:t>
            </a:r>
          </a:p>
        </p:txBody>
      </p:sp>
      <p:sp>
        <p:nvSpPr>
          <p:cNvPr id="7" name="TextBox 6">
            <a:extLst>
              <a:ext uri="{FF2B5EF4-FFF2-40B4-BE49-F238E27FC236}">
                <a16:creationId xmlns:a16="http://schemas.microsoft.com/office/drawing/2014/main" id="{C4CA5B2A-9355-4642-8E00-3755915E5CC2}"/>
              </a:ext>
            </a:extLst>
          </p:cNvPr>
          <p:cNvSpPr txBox="1"/>
          <p:nvPr/>
        </p:nvSpPr>
        <p:spPr>
          <a:xfrm>
            <a:off x="1614488" y="2542276"/>
            <a:ext cx="1954625" cy="523220"/>
          </a:xfrm>
          <a:prstGeom prst="rect">
            <a:avLst/>
          </a:prstGeom>
          <a:noFill/>
        </p:spPr>
        <p:txBody>
          <a:bodyPr wrap="square" rtlCol="0">
            <a:spAutoFit/>
          </a:bodyPr>
          <a:lstStyle/>
          <a:p>
            <a:r>
              <a:rPr lang="en-US" sz="2800" dirty="0">
                <a:solidFill>
                  <a:srgbClr val="C00000"/>
                </a:solidFill>
              </a:rPr>
              <a:t>Origin Point</a:t>
            </a:r>
          </a:p>
        </p:txBody>
      </p:sp>
      <p:cxnSp>
        <p:nvCxnSpPr>
          <p:cNvPr id="9" name="Straight Connector 8">
            <a:extLst>
              <a:ext uri="{FF2B5EF4-FFF2-40B4-BE49-F238E27FC236}">
                <a16:creationId xmlns:a16="http://schemas.microsoft.com/office/drawing/2014/main" id="{E56D166E-DF00-4C5E-A0C2-18400AE84174}"/>
              </a:ext>
            </a:extLst>
          </p:cNvPr>
          <p:cNvCxnSpPr>
            <a:cxnSpLocks/>
          </p:cNvCxnSpPr>
          <p:nvPr/>
        </p:nvCxnSpPr>
        <p:spPr>
          <a:xfrm>
            <a:off x="3362634" y="2910350"/>
            <a:ext cx="308079" cy="2261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923DBDE9-7D35-466E-963A-1DF9606940EF}"/>
              </a:ext>
            </a:extLst>
          </p:cNvPr>
          <p:cNvSpPr/>
          <p:nvPr/>
        </p:nvSpPr>
        <p:spPr>
          <a:xfrm>
            <a:off x="3647769" y="3122371"/>
            <a:ext cx="253184" cy="2261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5359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28004</TotalTime>
  <Words>10567</Words>
  <Application>Microsoft Office PowerPoint</Application>
  <PresentationFormat>Widescreen</PresentationFormat>
  <Paragraphs>419</Paragraphs>
  <Slides>32</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Tw Cen MT</vt:lpstr>
      <vt:lpstr>Circuit</vt:lpstr>
      <vt:lpstr> communication between uav’s and ground control stations using esri visibility analysis tool</vt:lpstr>
      <vt:lpstr>Problem statement</vt:lpstr>
      <vt:lpstr>Project objectives</vt:lpstr>
      <vt:lpstr>project Parameters</vt:lpstr>
      <vt:lpstr>What is an inverse azimuthal line of sight?</vt:lpstr>
      <vt:lpstr>PowerPoint Presentation</vt:lpstr>
      <vt:lpstr>What Does an inverse azimuthal line of sight accomplish?</vt:lpstr>
      <vt:lpstr>visibility corridor Creation steps</vt:lpstr>
      <vt:lpstr>ASTER GDEM 2 Elevation Data</vt:lpstr>
      <vt:lpstr>Creating the point profile graph</vt:lpstr>
      <vt:lpstr>Controlling the Spatial analyst visibility analysis tool</vt:lpstr>
      <vt:lpstr>Controlling the Controlling the Spatial analyst visibility analysis toolatial analyst visibility analysis</vt:lpstr>
      <vt:lpstr>Controlling the Controlling the Spatial analyst visibility analysis toolatial analyst visibility analysis</vt:lpstr>
      <vt:lpstr>Controlling the Controlling the Spatial analyst visibility analysis toolatial analyst visibility analysis</vt:lpstr>
      <vt:lpstr>Controlling the Controlling the Spatial analyst visibility analysis toolatial analyst visibility analysis</vt:lpstr>
      <vt:lpstr>Controlling the Controlling the Spatial analyst visibility analysis toolatial analyst visibility analysis</vt:lpstr>
      <vt:lpstr>Controlling the Controlling the Spatial analyst visibility analysis toolatial analyst visibility analysis</vt:lpstr>
      <vt:lpstr>Controlling the Controlling the Spatial analyst visibility analysis toolatial analyst visibility analysis</vt:lpstr>
      <vt:lpstr>Controlling the Controlling the Spatial analyst visibility analysis toolatial analyst visibility analysis</vt:lpstr>
      <vt:lpstr>Controlling the Controlling the Spatial analyst visibility analysis toolatial analyst visibility analysis</vt:lpstr>
      <vt:lpstr>Dialog box</vt:lpstr>
      <vt:lpstr>Attribute table</vt:lpstr>
      <vt:lpstr>Using the right angle calculator to derive a “vert 2”</vt:lpstr>
      <vt:lpstr>False visibility</vt:lpstr>
      <vt:lpstr>Creating the Visibility corridor step 1 Overview</vt:lpstr>
      <vt:lpstr>Creating the visibility corridor step 1.1 Close up</vt:lpstr>
      <vt:lpstr>Creating the Visibility corridor step 2</vt:lpstr>
      <vt:lpstr>Creating the Visibility Corridor step 3</vt:lpstr>
      <vt:lpstr>results</vt:lpstr>
      <vt:lpstr>Summary And Conclusions </vt:lpstr>
      <vt:lpstr>Future considerations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an Inverse Azimuthal Viewshed (Vertical Offset Viewshed) / Line of site for communication between uav’s and ground control stations using esri visibility analysis tool</dc:title>
  <dc:creator>Chad Cochran</dc:creator>
  <cp:lastModifiedBy>Chad Cochran</cp:lastModifiedBy>
  <cp:revision>132</cp:revision>
  <dcterms:created xsi:type="dcterms:W3CDTF">2019-03-19T04:53:18Z</dcterms:created>
  <dcterms:modified xsi:type="dcterms:W3CDTF">2019-05-01T03:48:53Z</dcterms:modified>
</cp:coreProperties>
</file>