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5" r:id="rId2"/>
    <p:sldId id="261" r:id="rId3"/>
    <p:sldId id="310" r:id="rId4"/>
    <p:sldId id="326" r:id="rId5"/>
    <p:sldId id="257" r:id="rId6"/>
    <p:sldId id="338" r:id="rId7"/>
    <p:sldId id="331" r:id="rId8"/>
    <p:sldId id="337" r:id="rId9"/>
    <p:sldId id="341" r:id="rId10"/>
    <p:sldId id="320" r:id="rId11"/>
    <p:sldId id="314" r:id="rId12"/>
    <p:sldId id="344" r:id="rId13"/>
    <p:sldId id="342" r:id="rId14"/>
    <p:sldId id="324" r:id="rId15"/>
    <p:sldId id="312" r:id="rId16"/>
    <p:sldId id="345"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344" autoAdjust="0"/>
  </p:normalViewPr>
  <p:slideViewPr>
    <p:cSldViewPr snapToGrid="0">
      <p:cViewPr varScale="1">
        <p:scale>
          <a:sx n="43" d="100"/>
          <a:sy n="43" d="100"/>
        </p:scale>
        <p:origin x="192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C4943-B526-4B10-B615-86C1CD4D110F}"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DA7EEF4-15FA-4993-83BB-4C9F2636EC02}">
      <dgm:prSet/>
      <dgm:spPr/>
      <dgm:t>
        <a:bodyPr/>
        <a:lstStyle/>
        <a:p>
          <a:r>
            <a:rPr lang="en-US" b="1" dirty="0"/>
            <a:t>Short-Term Rental (STR)</a:t>
          </a:r>
        </a:p>
        <a:p>
          <a:r>
            <a:rPr lang="en-US" dirty="0"/>
            <a:t>A furnished property rented for less than 30 consecutive days at a time.</a:t>
          </a:r>
        </a:p>
      </dgm:t>
    </dgm:pt>
    <dgm:pt modelId="{815BEA9B-6B0A-4B0F-8383-37E2D0B24BAF}" type="parTrans" cxnId="{E42880B9-73F4-4F89-BFBC-380AA6CD6463}">
      <dgm:prSet/>
      <dgm:spPr/>
      <dgm:t>
        <a:bodyPr/>
        <a:lstStyle/>
        <a:p>
          <a:endParaRPr lang="en-US"/>
        </a:p>
      </dgm:t>
    </dgm:pt>
    <dgm:pt modelId="{14E2A3EB-1B6C-4DE4-A864-18533006514F}" type="sibTrans" cxnId="{E42880B9-73F4-4F89-BFBC-380AA6CD6463}">
      <dgm:prSet/>
      <dgm:spPr/>
      <dgm:t>
        <a:bodyPr/>
        <a:lstStyle/>
        <a:p>
          <a:endParaRPr lang="en-US"/>
        </a:p>
      </dgm:t>
    </dgm:pt>
    <dgm:pt modelId="{F55ECFE8-38F6-432A-A9CD-CDC0595816D6}">
      <dgm:prSet/>
      <dgm:spPr>
        <a:noFill/>
        <a:effectLst>
          <a:softEdge rad="0"/>
        </a:effectLst>
      </dgm:spPr>
      <dgm:t>
        <a:bodyPr/>
        <a:lstStyle/>
        <a:p>
          <a:r>
            <a:rPr lang="en-US" b="1" dirty="0"/>
            <a:t>Owner Occupied STR</a:t>
          </a:r>
        </a:p>
        <a:p>
          <a:r>
            <a:rPr lang="en-US" dirty="0"/>
            <a:t>A Short-Term Rental that serves as a primary residence and acts as a supplemental income source.</a:t>
          </a:r>
        </a:p>
      </dgm:t>
    </dgm:pt>
    <dgm:pt modelId="{70AAF6A9-BE12-445D-AD76-CD9279C176D7}" type="parTrans" cxnId="{9EC03960-9507-4A8C-9A7A-09D5628B9341}">
      <dgm:prSet/>
      <dgm:spPr/>
      <dgm:t>
        <a:bodyPr/>
        <a:lstStyle/>
        <a:p>
          <a:endParaRPr lang="en-US"/>
        </a:p>
      </dgm:t>
    </dgm:pt>
    <dgm:pt modelId="{3F66E430-C13F-4DB5-9EFE-F3A7DBDA0919}" type="sibTrans" cxnId="{9EC03960-9507-4A8C-9A7A-09D5628B9341}">
      <dgm:prSet/>
      <dgm:spPr/>
      <dgm:t>
        <a:bodyPr/>
        <a:lstStyle/>
        <a:p>
          <a:endParaRPr lang="en-US"/>
        </a:p>
      </dgm:t>
    </dgm:pt>
    <dgm:pt modelId="{BCDA1FC2-6F3D-4F7F-B226-A347166A8D7E}">
      <dgm:prSet/>
      <dgm:spPr/>
      <dgm:t>
        <a:bodyPr/>
        <a:lstStyle/>
        <a:p>
          <a:r>
            <a:rPr lang="en-US" b="1" dirty="0"/>
            <a:t>Non-Owner Occupied STR</a:t>
          </a:r>
        </a:p>
        <a:p>
          <a:r>
            <a:rPr lang="en-US" dirty="0"/>
            <a:t>An investment property not used as a primary residence that is solely profit driven. Used as a primary income source. </a:t>
          </a:r>
        </a:p>
      </dgm:t>
    </dgm:pt>
    <dgm:pt modelId="{71097C9E-47B3-4767-9C38-66837083005B}" type="parTrans" cxnId="{AEF872A0-1842-4BE0-A839-4A3888DCF190}">
      <dgm:prSet/>
      <dgm:spPr/>
      <dgm:t>
        <a:bodyPr/>
        <a:lstStyle/>
        <a:p>
          <a:endParaRPr lang="en-US"/>
        </a:p>
      </dgm:t>
    </dgm:pt>
    <dgm:pt modelId="{6C4744B6-840A-48B0-8420-42EA6732223E}" type="sibTrans" cxnId="{AEF872A0-1842-4BE0-A839-4A3888DCF190}">
      <dgm:prSet/>
      <dgm:spPr/>
      <dgm:t>
        <a:bodyPr/>
        <a:lstStyle/>
        <a:p>
          <a:endParaRPr lang="en-US"/>
        </a:p>
      </dgm:t>
    </dgm:pt>
    <dgm:pt modelId="{8CE59232-5CA2-415A-B756-4A3BD8AC5AE3}">
      <dgm:prSet/>
      <dgm:spPr/>
      <dgm:t>
        <a:bodyPr/>
        <a:lstStyle/>
        <a:p>
          <a:r>
            <a:rPr lang="en-US" b="1" dirty="0"/>
            <a:t>Professional Host</a:t>
          </a:r>
        </a:p>
        <a:p>
          <a:r>
            <a:rPr lang="en-US" dirty="0"/>
            <a:t>A user who rents out single or multiple units on a full-time basis, excluding users who rent spare rooms to supplement income. </a:t>
          </a:r>
        </a:p>
      </dgm:t>
    </dgm:pt>
    <dgm:pt modelId="{DC2861B1-448D-476D-9452-8E5CF271E53E}" type="parTrans" cxnId="{DB90DCCD-DFFD-40F2-9D46-15A1C7686988}">
      <dgm:prSet/>
      <dgm:spPr/>
      <dgm:t>
        <a:bodyPr/>
        <a:lstStyle/>
        <a:p>
          <a:endParaRPr lang="en-US"/>
        </a:p>
      </dgm:t>
    </dgm:pt>
    <dgm:pt modelId="{2F588437-94D9-4DEA-B60F-BF1B7D37EF80}" type="sibTrans" cxnId="{DB90DCCD-DFFD-40F2-9D46-15A1C7686988}">
      <dgm:prSet/>
      <dgm:spPr/>
      <dgm:t>
        <a:bodyPr/>
        <a:lstStyle/>
        <a:p>
          <a:endParaRPr lang="en-US"/>
        </a:p>
      </dgm:t>
    </dgm:pt>
    <dgm:pt modelId="{2B2C8CD6-496E-424E-9B46-33407ECA01FD}" type="pres">
      <dgm:prSet presAssocID="{1D9C4943-B526-4B10-B615-86C1CD4D110F}" presName="root" presStyleCnt="0">
        <dgm:presLayoutVars>
          <dgm:dir/>
          <dgm:resizeHandles val="exact"/>
        </dgm:presLayoutVars>
      </dgm:prSet>
      <dgm:spPr/>
    </dgm:pt>
    <dgm:pt modelId="{8725AC47-7A75-47D3-B26C-FAD3A7852AD0}" type="pres">
      <dgm:prSet presAssocID="{1D9C4943-B526-4B10-B615-86C1CD4D110F}" presName="container" presStyleCnt="0">
        <dgm:presLayoutVars>
          <dgm:dir/>
          <dgm:resizeHandles val="exact"/>
        </dgm:presLayoutVars>
      </dgm:prSet>
      <dgm:spPr/>
    </dgm:pt>
    <dgm:pt modelId="{F5C21541-C853-453F-BD7D-1E53DEBA049C}" type="pres">
      <dgm:prSet presAssocID="{8DA7EEF4-15FA-4993-83BB-4C9F2636EC02}" presName="compNode" presStyleCnt="0"/>
      <dgm:spPr/>
    </dgm:pt>
    <dgm:pt modelId="{D24DB7DC-47FC-45D7-9279-E005F4E30D32}" type="pres">
      <dgm:prSet presAssocID="{8DA7EEF4-15FA-4993-83BB-4C9F2636EC02}" presName="iconBgRect" presStyleLbl="bgShp" presStyleIdx="0" presStyleCnt="4"/>
      <dgm:spPr/>
    </dgm:pt>
    <dgm:pt modelId="{E4A646D4-5AF1-412D-9672-8DF9AD34E08D}" type="pres">
      <dgm:prSet presAssocID="{8DA7EEF4-15FA-4993-83BB-4C9F2636EC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leep"/>
        </a:ext>
      </dgm:extLst>
    </dgm:pt>
    <dgm:pt modelId="{9B0FA761-3D24-4022-B061-22EB7702AE5F}" type="pres">
      <dgm:prSet presAssocID="{8DA7EEF4-15FA-4993-83BB-4C9F2636EC02}" presName="spaceRect" presStyleCnt="0"/>
      <dgm:spPr/>
    </dgm:pt>
    <dgm:pt modelId="{9B63F7C8-AD36-40AD-BD5F-C3CE272539FE}" type="pres">
      <dgm:prSet presAssocID="{8DA7EEF4-15FA-4993-83BB-4C9F2636EC02}" presName="textRect" presStyleLbl="revTx" presStyleIdx="0" presStyleCnt="4">
        <dgm:presLayoutVars>
          <dgm:chMax val="1"/>
          <dgm:chPref val="1"/>
        </dgm:presLayoutVars>
      </dgm:prSet>
      <dgm:spPr/>
    </dgm:pt>
    <dgm:pt modelId="{73D692E7-8084-4AC2-835D-0D1665B8A6A9}" type="pres">
      <dgm:prSet presAssocID="{14E2A3EB-1B6C-4DE4-A864-18533006514F}" presName="sibTrans" presStyleLbl="sibTrans2D1" presStyleIdx="0" presStyleCnt="0"/>
      <dgm:spPr/>
    </dgm:pt>
    <dgm:pt modelId="{5EC8A99A-CFD1-4740-86A0-75E91E74D932}" type="pres">
      <dgm:prSet presAssocID="{F55ECFE8-38F6-432A-A9CD-CDC0595816D6}" presName="compNode" presStyleCnt="0"/>
      <dgm:spPr/>
    </dgm:pt>
    <dgm:pt modelId="{122215DA-FEB8-4018-95A7-205A010678A3}" type="pres">
      <dgm:prSet presAssocID="{F55ECFE8-38F6-432A-A9CD-CDC0595816D6}" presName="iconBgRect" presStyleLbl="bgShp" presStyleIdx="1" presStyleCnt="4"/>
      <dgm:spPr/>
    </dgm:pt>
    <dgm:pt modelId="{52EC19DB-8464-441E-85D4-5040E17F0F38}" type="pres">
      <dgm:prSet presAssocID="{F55ECFE8-38F6-432A-A9CD-CDC0595816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83ECEC34-0057-4FDC-8E6A-4260DA2D68A4}" type="pres">
      <dgm:prSet presAssocID="{F55ECFE8-38F6-432A-A9CD-CDC0595816D6}" presName="spaceRect" presStyleCnt="0"/>
      <dgm:spPr/>
    </dgm:pt>
    <dgm:pt modelId="{1E49A726-DC8E-489D-95C3-1A8DF9AF2D80}" type="pres">
      <dgm:prSet presAssocID="{F55ECFE8-38F6-432A-A9CD-CDC0595816D6}" presName="textRect" presStyleLbl="revTx" presStyleIdx="1" presStyleCnt="4" custScaleX="107639">
        <dgm:presLayoutVars>
          <dgm:chMax val="1"/>
          <dgm:chPref val="1"/>
        </dgm:presLayoutVars>
      </dgm:prSet>
      <dgm:spPr/>
    </dgm:pt>
    <dgm:pt modelId="{B02D8BD7-8A45-49A8-AF28-884142BE17CC}" type="pres">
      <dgm:prSet presAssocID="{3F66E430-C13F-4DB5-9EFE-F3A7DBDA0919}" presName="sibTrans" presStyleLbl="sibTrans2D1" presStyleIdx="0" presStyleCnt="0"/>
      <dgm:spPr/>
    </dgm:pt>
    <dgm:pt modelId="{3FFB64F1-F481-4256-B84D-963BE652D250}" type="pres">
      <dgm:prSet presAssocID="{BCDA1FC2-6F3D-4F7F-B226-A347166A8D7E}" presName="compNode" presStyleCnt="0"/>
      <dgm:spPr/>
    </dgm:pt>
    <dgm:pt modelId="{62BCC314-300D-40A0-8A31-710C9EFDA5EF}" type="pres">
      <dgm:prSet presAssocID="{BCDA1FC2-6F3D-4F7F-B226-A347166A8D7E}" presName="iconBgRect" presStyleLbl="bgShp" presStyleIdx="2" presStyleCnt="4"/>
      <dgm:spPr/>
    </dgm:pt>
    <dgm:pt modelId="{E39D0929-A0D1-4CDC-A976-A654B7652C46}" type="pres">
      <dgm:prSet presAssocID="{BCDA1FC2-6F3D-4F7F-B226-A347166A8D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me"/>
        </a:ext>
      </dgm:extLst>
    </dgm:pt>
    <dgm:pt modelId="{5E94C0D0-1CDA-4306-AFB9-0661F270FBEA}" type="pres">
      <dgm:prSet presAssocID="{BCDA1FC2-6F3D-4F7F-B226-A347166A8D7E}" presName="spaceRect" presStyleCnt="0"/>
      <dgm:spPr/>
    </dgm:pt>
    <dgm:pt modelId="{45CFF62D-335A-4E75-9E8D-2A952C1C85CE}" type="pres">
      <dgm:prSet presAssocID="{BCDA1FC2-6F3D-4F7F-B226-A347166A8D7E}" presName="textRect" presStyleLbl="revTx" presStyleIdx="2" presStyleCnt="4">
        <dgm:presLayoutVars>
          <dgm:chMax val="1"/>
          <dgm:chPref val="1"/>
        </dgm:presLayoutVars>
      </dgm:prSet>
      <dgm:spPr/>
    </dgm:pt>
    <dgm:pt modelId="{D5C403AF-E735-40B1-9F59-01C289858085}" type="pres">
      <dgm:prSet presAssocID="{6C4744B6-840A-48B0-8420-42EA6732223E}" presName="sibTrans" presStyleLbl="sibTrans2D1" presStyleIdx="0" presStyleCnt="0"/>
      <dgm:spPr/>
    </dgm:pt>
    <dgm:pt modelId="{D09E0A8C-8C31-4F70-B899-035C2EB90C57}" type="pres">
      <dgm:prSet presAssocID="{8CE59232-5CA2-415A-B756-4A3BD8AC5AE3}" presName="compNode" presStyleCnt="0"/>
      <dgm:spPr/>
    </dgm:pt>
    <dgm:pt modelId="{65ADA81E-C64A-49B4-9423-3BF6BBC31DC6}" type="pres">
      <dgm:prSet presAssocID="{8CE59232-5CA2-415A-B756-4A3BD8AC5AE3}" presName="iconBgRect" presStyleLbl="bgShp" presStyleIdx="3" presStyleCnt="4"/>
      <dgm:spPr/>
    </dgm:pt>
    <dgm:pt modelId="{90768EA0-F2EC-462D-9A9A-97D1E90E446D}" type="pres">
      <dgm:prSet presAssocID="{8CE59232-5CA2-415A-B756-4A3BD8AC5A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ale profile"/>
        </a:ext>
      </dgm:extLst>
    </dgm:pt>
    <dgm:pt modelId="{95F53CF1-1F28-4AC0-A0D5-6215FC67DA5F}" type="pres">
      <dgm:prSet presAssocID="{8CE59232-5CA2-415A-B756-4A3BD8AC5AE3}" presName="spaceRect" presStyleCnt="0"/>
      <dgm:spPr/>
    </dgm:pt>
    <dgm:pt modelId="{98D37E68-F4EB-4C44-878C-22C482328CB4}" type="pres">
      <dgm:prSet presAssocID="{8CE59232-5CA2-415A-B756-4A3BD8AC5AE3}" presName="textRect" presStyleLbl="revTx" presStyleIdx="3" presStyleCnt="4" custScaleX="108769">
        <dgm:presLayoutVars>
          <dgm:chMax val="1"/>
          <dgm:chPref val="1"/>
        </dgm:presLayoutVars>
      </dgm:prSet>
      <dgm:spPr/>
    </dgm:pt>
  </dgm:ptLst>
  <dgm:cxnLst>
    <dgm:cxn modelId="{3483CC0B-86F5-4F47-B598-CBE3821AE7C6}" type="presOf" srcId="{BCDA1FC2-6F3D-4F7F-B226-A347166A8D7E}" destId="{45CFF62D-335A-4E75-9E8D-2A952C1C85CE}" srcOrd="0" destOrd="0" presId="urn:microsoft.com/office/officeart/2018/2/layout/IconCircleList"/>
    <dgm:cxn modelId="{56E3EA26-788A-4962-BD1A-C0306B9D7265}" type="presOf" srcId="{F55ECFE8-38F6-432A-A9CD-CDC0595816D6}" destId="{1E49A726-DC8E-489D-95C3-1A8DF9AF2D80}" srcOrd="0" destOrd="0" presId="urn:microsoft.com/office/officeart/2018/2/layout/IconCircleList"/>
    <dgm:cxn modelId="{9EC03960-9507-4A8C-9A7A-09D5628B9341}" srcId="{1D9C4943-B526-4B10-B615-86C1CD4D110F}" destId="{F55ECFE8-38F6-432A-A9CD-CDC0595816D6}" srcOrd="1" destOrd="0" parTransId="{70AAF6A9-BE12-445D-AD76-CD9279C176D7}" sibTransId="{3F66E430-C13F-4DB5-9EFE-F3A7DBDA0919}"/>
    <dgm:cxn modelId="{2F5ECC4A-C87A-42F8-A795-6C0454904FB7}" type="presOf" srcId="{14E2A3EB-1B6C-4DE4-A864-18533006514F}" destId="{73D692E7-8084-4AC2-835D-0D1665B8A6A9}" srcOrd="0" destOrd="0" presId="urn:microsoft.com/office/officeart/2018/2/layout/IconCircleList"/>
    <dgm:cxn modelId="{09974675-26C2-4450-9704-784F7D5318C0}" type="presOf" srcId="{8CE59232-5CA2-415A-B756-4A3BD8AC5AE3}" destId="{98D37E68-F4EB-4C44-878C-22C482328CB4}" srcOrd="0" destOrd="0" presId="urn:microsoft.com/office/officeart/2018/2/layout/IconCircleList"/>
    <dgm:cxn modelId="{53D39B7D-2D24-4385-A19F-CD048482788A}" type="presOf" srcId="{3F66E430-C13F-4DB5-9EFE-F3A7DBDA0919}" destId="{B02D8BD7-8A45-49A8-AF28-884142BE17CC}" srcOrd="0" destOrd="0" presId="urn:microsoft.com/office/officeart/2018/2/layout/IconCircleList"/>
    <dgm:cxn modelId="{72BB4B8F-8A37-49B4-98E6-E94E28C2D572}" type="presOf" srcId="{6C4744B6-840A-48B0-8420-42EA6732223E}" destId="{D5C403AF-E735-40B1-9F59-01C289858085}" srcOrd="0" destOrd="0" presId="urn:microsoft.com/office/officeart/2018/2/layout/IconCircleList"/>
    <dgm:cxn modelId="{C8D92B9B-E7F1-407B-A85B-BA8A0929DAF3}" type="presOf" srcId="{8DA7EEF4-15FA-4993-83BB-4C9F2636EC02}" destId="{9B63F7C8-AD36-40AD-BD5F-C3CE272539FE}" srcOrd="0" destOrd="0" presId="urn:microsoft.com/office/officeart/2018/2/layout/IconCircleList"/>
    <dgm:cxn modelId="{AEF872A0-1842-4BE0-A839-4A3888DCF190}" srcId="{1D9C4943-B526-4B10-B615-86C1CD4D110F}" destId="{BCDA1FC2-6F3D-4F7F-B226-A347166A8D7E}" srcOrd="2" destOrd="0" parTransId="{71097C9E-47B3-4767-9C38-66837083005B}" sibTransId="{6C4744B6-840A-48B0-8420-42EA6732223E}"/>
    <dgm:cxn modelId="{E42880B9-73F4-4F89-BFBC-380AA6CD6463}" srcId="{1D9C4943-B526-4B10-B615-86C1CD4D110F}" destId="{8DA7EEF4-15FA-4993-83BB-4C9F2636EC02}" srcOrd="0" destOrd="0" parTransId="{815BEA9B-6B0A-4B0F-8383-37E2D0B24BAF}" sibTransId="{14E2A3EB-1B6C-4DE4-A864-18533006514F}"/>
    <dgm:cxn modelId="{DB90DCCD-DFFD-40F2-9D46-15A1C7686988}" srcId="{1D9C4943-B526-4B10-B615-86C1CD4D110F}" destId="{8CE59232-5CA2-415A-B756-4A3BD8AC5AE3}" srcOrd="3" destOrd="0" parTransId="{DC2861B1-448D-476D-9452-8E5CF271E53E}" sibTransId="{2F588437-94D9-4DEA-B60F-BF1B7D37EF80}"/>
    <dgm:cxn modelId="{93A24BEB-4EF3-48FC-9A05-DFC490FAB608}" type="presOf" srcId="{1D9C4943-B526-4B10-B615-86C1CD4D110F}" destId="{2B2C8CD6-496E-424E-9B46-33407ECA01FD}" srcOrd="0" destOrd="0" presId="urn:microsoft.com/office/officeart/2018/2/layout/IconCircleList"/>
    <dgm:cxn modelId="{C965A96B-069E-4EA6-8B79-BC9F9F3F043D}" type="presParOf" srcId="{2B2C8CD6-496E-424E-9B46-33407ECA01FD}" destId="{8725AC47-7A75-47D3-B26C-FAD3A7852AD0}" srcOrd="0" destOrd="0" presId="urn:microsoft.com/office/officeart/2018/2/layout/IconCircleList"/>
    <dgm:cxn modelId="{B9DDF9B8-CD3F-4B90-9FE4-1737FCAC4586}" type="presParOf" srcId="{8725AC47-7A75-47D3-B26C-FAD3A7852AD0}" destId="{F5C21541-C853-453F-BD7D-1E53DEBA049C}" srcOrd="0" destOrd="0" presId="urn:microsoft.com/office/officeart/2018/2/layout/IconCircleList"/>
    <dgm:cxn modelId="{9BEF7C75-CD38-4F6A-B0DC-6E4F7F56A675}" type="presParOf" srcId="{F5C21541-C853-453F-BD7D-1E53DEBA049C}" destId="{D24DB7DC-47FC-45D7-9279-E005F4E30D32}" srcOrd="0" destOrd="0" presId="urn:microsoft.com/office/officeart/2018/2/layout/IconCircleList"/>
    <dgm:cxn modelId="{D273BD28-0FB1-4731-9015-17E50679B2AE}" type="presParOf" srcId="{F5C21541-C853-453F-BD7D-1E53DEBA049C}" destId="{E4A646D4-5AF1-412D-9672-8DF9AD34E08D}" srcOrd="1" destOrd="0" presId="urn:microsoft.com/office/officeart/2018/2/layout/IconCircleList"/>
    <dgm:cxn modelId="{136C4EE0-C3C3-4EF8-83D9-3B9581341E98}" type="presParOf" srcId="{F5C21541-C853-453F-BD7D-1E53DEBA049C}" destId="{9B0FA761-3D24-4022-B061-22EB7702AE5F}" srcOrd="2" destOrd="0" presId="urn:microsoft.com/office/officeart/2018/2/layout/IconCircleList"/>
    <dgm:cxn modelId="{57687962-7F97-40D3-A362-1AF4E5620ADC}" type="presParOf" srcId="{F5C21541-C853-453F-BD7D-1E53DEBA049C}" destId="{9B63F7C8-AD36-40AD-BD5F-C3CE272539FE}" srcOrd="3" destOrd="0" presId="urn:microsoft.com/office/officeart/2018/2/layout/IconCircleList"/>
    <dgm:cxn modelId="{D2B351B4-D6FC-4DE0-A84D-83F6183D5CCE}" type="presParOf" srcId="{8725AC47-7A75-47D3-B26C-FAD3A7852AD0}" destId="{73D692E7-8084-4AC2-835D-0D1665B8A6A9}" srcOrd="1" destOrd="0" presId="urn:microsoft.com/office/officeart/2018/2/layout/IconCircleList"/>
    <dgm:cxn modelId="{E4705B8B-E49E-45DE-8AE2-A946497213AC}" type="presParOf" srcId="{8725AC47-7A75-47D3-B26C-FAD3A7852AD0}" destId="{5EC8A99A-CFD1-4740-86A0-75E91E74D932}" srcOrd="2" destOrd="0" presId="urn:microsoft.com/office/officeart/2018/2/layout/IconCircleList"/>
    <dgm:cxn modelId="{7537BFF3-4249-44A4-A4D9-E80A4B2E7BCA}" type="presParOf" srcId="{5EC8A99A-CFD1-4740-86A0-75E91E74D932}" destId="{122215DA-FEB8-4018-95A7-205A010678A3}" srcOrd="0" destOrd="0" presId="urn:microsoft.com/office/officeart/2018/2/layout/IconCircleList"/>
    <dgm:cxn modelId="{DE0C7DA2-5979-4EDF-9998-E456B57E7D4D}" type="presParOf" srcId="{5EC8A99A-CFD1-4740-86A0-75E91E74D932}" destId="{52EC19DB-8464-441E-85D4-5040E17F0F38}" srcOrd="1" destOrd="0" presId="urn:microsoft.com/office/officeart/2018/2/layout/IconCircleList"/>
    <dgm:cxn modelId="{3021ECC7-A834-4DA6-8DAD-2B0DB102E461}" type="presParOf" srcId="{5EC8A99A-CFD1-4740-86A0-75E91E74D932}" destId="{83ECEC34-0057-4FDC-8E6A-4260DA2D68A4}" srcOrd="2" destOrd="0" presId="urn:microsoft.com/office/officeart/2018/2/layout/IconCircleList"/>
    <dgm:cxn modelId="{4CA0D3BD-AD6E-44B3-8F2B-47FEC51C8B26}" type="presParOf" srcId="{5EC8A99A-CFD1-4740-86A0-75E91E74D932}" destId="{1E49A726-DC8E-489D-95C3-1A8DF9AF2D80}" srcOrd="3" destOrd="0" presId="urn:microsoft.com/office/officeart/2018/2/layout/IconCircleList"/>
    <dgm:cxn modelId="{4981C570-3B6E-40F8-8976-A8A3A091538D}" type="presParOf" srcId="{8725AC47-7A75-47D3-B26C-FAD3A7852AD0}" destId="{B02D8BD7-8A45-49A8-AF28-884142BE17CC}" srcOrd="3" destOrd="0" presId="urn:microsoft.com/office/officeart/2018/2/layout/IconCircleList"/>
    <dgm:cxn modelId="{05B74299-2436-43E0-852C-1ACA2E316E23}" type="presParOf" srcId="{8725AC47-7A75-47D3-B26C-FAD3A7852AD0}" destId="{3FFB64F1-F481-4256-B84D-963BE652D250}" srcOrd="4" destOrd="0" presId="urn:microsoft.com/office/officeart/2018/2/layout/IconCircleList"/>
    <dgm:cxn modelId="{9B6816FE-3FE0-42A2-8D9E-2BEE831CB271}" type="presParOf" srcId="{3FFB64F1-F481-4256-B84D-963BE652D250}" destId="{62BCC314-300D-40A0-8A31-710C9EFDA5EF}" srcOrd="0" destOrd="0" presId="urn:microsoft.com/office/officeart/2018/2/layout/IconCircleList"/>
    <dgm:cxn modelId="{E0F8F43F-BE2C-4A4E-85A8-1919EA863520}" type="presParOf" srcId="{3FFB64F1-F481-4256-B84D-963BE652D250}" destId="{E39D0929-A0D1-4CDC-A976-A654B7652C46}" srcOrd="1" destOrd="0" presId="urn:microsoft.com/office/officeart/2018/2/layout/IconCircleList"/>
    <dgm:cxn modelId="{57C3BDA4-4F6E-439B-A043-E3AF831B9D80}" type="presParOf" srcId="{3FFB64F1-F481-4256-B84D-963BE652D250}" destId="{5E94C0D0-1CDA-4306-AFB9-0661F270FBEA}" srcOrd="2" destOrd="0" presId="urn:microsoft.com/office/officeart/2018/2/layout/IconCircleList"/>
    <dgm:cxn modelId="{1F8D2AAD-686F-41AC-947B-FDF6348DEEA1}" type="presParOf" srcId="{3FFB64F1-F481-4256-B84D-963BE652D250}" destId="{45CFF62D-335A-4E75-9E8D-2A952C1C85CE}" srcOrd="3" destOrd="0" presId="urn:microsoft.com/office/officeart/2018/2/layout/IconCircleList"/>
    <dgm:cxn modelId="{C4CA3312-8BFE-4B64-BC58-E6A59EB4FE91}" type="presParOf" srcId="{8725AC47-7A75-47D3-B26C-FAD3A7852AD0}" destId="{D5C403AF-E735-40B1-9F59-01C289858085}" srcOrd="5" destOrd="0" presId="urn:microsoft.com/office/officeart/2018/2/layout/IconCircleList"/>
    <dgm:cxn modelId="{77203AAB-F2E8-44C7-80E9-84B2C45FCFBA}" type="presParOf" srcId="{8725AC47-7A75-47D3-B26C-FAD3A7852AD0}" destId="{D09E0A8C-8C31-4F70-B899-035C2EB90C57}" srcOrd="6" destOrd="0" presId="urn:microsoft.com/office/officeart/2018/2/layout/IconCircleList"/>
    <dgm:cxn modelId="{852ED729-C182-471F-A531-960D18B659C5}" type="presParOf" srcId="{D09E0A8C-8C31-4F70-B899-035C2EB90C57}" destId="{65ADA81E-C64A-49B4-9423-3BF6BBC31DC6}" srcOrd="0" destOrd="0" presId="urn:microsoft.com/office/officeart/2018/2/layout/IconCircleList"/>
    <dgm:cxn modelId="{AB26DE46-4D5A-4277-90CA-112B52DCF9AA}" type="presParOf" srcId="{D09E0A8C-8C31-4F70-B899-035C2EB90C57}" destId="{90768EA0-F2EC-462D-9A9A-97D1E90E446D}" srcOrd="1" destOrd="0" presId="urn:microsoft.com/office/officeart/2018/2/layout/IconCircleList"/>
    <dgm:cxn modelId="{D257B652-FE87-49CB-9C2B-698C1835A8E2}" type="presParOf" srcId="{D09E0A8C-8C31-4F70-B899-035C2EB90C57}" destId="{95F53CF1-1F28-4AC0-A0D5-6215FC67DA5F}" srcOrd="2" destOrd="0" presId="urn:microsoft.com/office/officeart/2018/2/layout/IconCircleList"/>
    <dgm:cxn modelId="{FC41CC3C-BB65-40C6-AAF5-AA2414741886}" type="presParOf" srcId="{D09E0A8C-8C31-4F70-B899-035C2EB90C57}" destId="{98D37E68-F4EB-4C44-878C-22C482328CB4}" srcOrd="3" destOrd="0" presId="urn:microsoft.com/office/officeart/2018/2/layout/IconCircleList"/>
  </dgm:cxnLst>
  <dgm:bg>
    <a:gradFill flip="none" rotWithShape="1">
      <a:gsLst>
        <a:gs pos="0">
          <a:schemeClr val="accent1">
            <a:lumMod val="67000"/>
          </a:schemeClr>
        </a:gs>
        <a:gs pos="3000">
          <a:schemeClr val="accent1">
            <a:lumMod val="95000"/>
          </a:schemeClr>
        </a:gs>
        <a:gs pos="65000">
          <a:schemeClr val="accent1">
            <a:lumMod val="60000"/>
            <a:lumOff val="40000"/>
          </a:schemeClr>
        </a:gs>
      </a:gsLst>
      <a:lin ang="16200000" scaled="1"/>
      <a:tileRect/>
    </a:gradFill>
    <a:effectLst>
      <a:softEdge rad="1397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4EDC1B-E8D6-4242-9441-C0F22805C53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10E0017-5EB5-4BCE-8D6C-2833558745CC}">
      <dgm:prSet/>
      <dgm:spPr/>
      <dgm:t>
        <a:bodyPr/>
        <a:lstStyle/>
        <a:p>
          <a:r>
            <a:rPr lang="en-US" dirty="0"/>
            <a:t>Xu, Kim and Pennington-Gray 2017</a:t>
          </a:r>
        </a:p>
      </dgm:t>
    </dgm:pt>
    <dgm:pt modelId="{4A2F9BE6-47DB-4ED3-983E-70E6F163409D}" type="parTrans" cxnId="{A58F2B76-1969-466A-8BC2-5D5BFB18F7F2}">
      <dgm:prSet/>
      <dgm:spPr/>
      <dgm:t>
        <a:bodyPr/>
        <a:lstStyle/>
        <a:p>
          <a:endParaRPr lang="en-US"/>
        </a:p>
      </dgm:t>
    </dgm:pt>
    <dgm:pt modelId="{67D2A748-04D0-4559-9A7B-46D153DB5E1C}" type="sibTrans" cxnId="{A58F2B76-1969-466A-8BC2-5D5BFB18F7F2}">
      <dgm:prSet/>
      <dgm:spPr/>
      <dgm:t>
        <a:bodyPr/>
        <a:lstStyle/>
        <a:p>
          <a:endParaRPr lang="en-US"/>
        </a:p>
      </dgm:t>
    </dgm:pt>
    <dgm:pt modelId="{38648F6D-F36A-4A1F-82EA-D94758F966A6}">
      <dgm:prSet/>
      <dgm:spPr/>
      <dgm:t>
        <a:bodyPr/>
        <a:lstStyle/>
        <a:p>
          <a:r>
            <a:rPr lang="en-US" dirty="0"/>
            <a:t>Positive relationship between densities of Airbnb and all crimes</a:t>
          </a:r>
        </a:p>
      </dgm:t>
    </dgm:pt>
    <dgm:pt modelId="{4CBD7585-B93C-4568-955F-B31699D528E7}" type="parTrans" cxnId="{06F4A00E-87FF-4B4B-A01E-D4DCC8E6A8A8}">
      <dgm:prSet/>
      <dgm:spPr/>
      <dgm:t>
        <a:bodyPr/>
        <a:lstStyle/>
        <a:p>
          <a:endParaRPr lang="en-US"/>
        </a:p>
      </dgm:t>
    </dgm:pt>
    <dgm:pt modelId="{63A43454-F39F-430D-B083-1E143C93DF0E}" type="sibTrans" cxnId="{06F4A00E-87FF-4B4B-A01E-D4DCC8E6A8A8}">
      <dgm:prSet/>
      <dgm:spPr/>
      <dgm:t>
        <a:bodyPr/>
        <a:lstStyle/>
        <a:p>
          <a:endParaRPr lang="en-US"/>
        </a:p>
      </dgm:t>
    </dgm:pt>
    <dgm:pt modelId="{D2CEB43F-E2B3-4D36-BB54-7D7CF4B1B32E}">
      <dgm:prSet/>
      <dgm:spPr>
        <a:solidFill>
          <a:schemeClr val="accent1"/>
        </a:solidFill>
      </dgm:spPr>
      <dgm:t>
        <a:bodyPr/>
        <a:lstStyle/>
        <a:p>
          <a:r>
            <a:rPr lang="en-US" dirty="0"/>
            <a:t>Han and Wang 2019</a:t>
          </a:r>
        </a:p>
      </dgm:t>
    </dgm:pt>
    <dgm:pt modelId="{B090ADE1-555C-48A5-81D1-1C95BF4119C3}" type="parTrans" cxnId="{EBCA2F8E-9DB1-4A52-899F-1F5D3236779B}">
      <dgm:prSet/>
      <dgm:spPr/>
      <dgm:t>
        <a:bodyPr/>
        <a:lstStyle/>
        <a:p>
          <a:endParaRPr lang="en-US"/>
        </a:p>
      </dgm:t>
    </dgm:pt>
    <dgm:pt modelId="{9CC58660-63AF-4DCB-A930-529ADE89D6C8}" type="sibTrans" cxnId="{EBCA2F8E-9DB1-4A52-899F-1F5D3236779B}">
      <dgm:prSet/>
      <dgm:spPr/>
      <dgm:t>
        <a:bodyPr/>
        <a:lstStyle/>
        <a:p>
          <a:endParaRPr lang="en-US"/>
        </a:p>
      </dgm:t>
    </dgm:pt>
    <dgm:pt modelId="{C9EC7559-6088-434B-9C7B-BC0B476B5035}">
      <dgm:prSet/>
      <dgm:spPr/>
      <dgm:t>
        <a:bodyPr/>
        <a:lstStyle/>
        <a:p>
          <a:r>
            <a:rPr lang="en-US" dirty="0"/>
            <a:t>Commercial (Non-Owner Occupied) home sharing has a positive association with rates of both violent and non-violent crime</a:t>
          </a:r>
        </a:p>
      </dgm:t>
    </dgm:pt>
    <dgm:pt modelId="{B1386D6F-E675-4F5C-87E2-AAA79C417DFB}" type="parTrans" cxnId="{33DEA85D-3E23-4432-8790-A3525F7BC596}">
      <dgm:prSet/>
      <dgm:spPr/>
      <dgm:t>
        <a:bodyPr/>
        <a:lstStyle/>
        <a:p>
          <a:endParaRPr lang="en-US"/>
        </a:p>
      </dgm:t>
    </dgm:pt>
    <dgm:pt modelId="{B278FC2F-DEDC-4ABB-BC5F-5F5B41F77ECF}" type="sibTrans" cxnId="{33DEA85D-3E23-4432-8790-A3525F7BC596}">
      <dgm:prSet/>
      <dgm:spPr/>
      <dgm:t>
        <a:bodyPr/>
        <a:lstStyle/>
        <a:p>
          <a:endParaRPr lang="en-US"/>
        </a:p>
      </dgm:t>
    </dgm:pt>
    <dgm:pt modelId="{7D4DD68D-9CBC-43FD-AA3D-8CED0B45D7ED}">
      <dgm:prSet/>
      <dgm:spPr/>
      <dgm:t>
        <a:bodyPr/>
        <a:lstStyle/>
        <a:p>
          <a:r>
            <a:rPr lang="en-US" dirty="0"/>
            <a:t>Authentic (Owner-Occupied) home sharing had only a minor impact on crime rates, specifically weapons and drug crime types</a:t>
          </a:r>
        </a:p>
      </dgm:t>
    </dgm:pt>
    <dgm:pt modelId="{3EE8ED12-33E3-48A6-9824-83D700F88839}" type="parTrans" cxnId="{78E2DD73-9294-4525-8771-53FA67D3C9AA}">
      <dgm:prSet/>
      <dgm:spPr/>
      <dgm:t>
        <a:bodyPr/>
        <a:lstStyle/>
        <a:p>
          <a:endParaRPr lang="en-US"/>
        </a:p>
      </dgm:t>
    </dgm:pt>
    <dgm:pt modelId="{C0CD54B5-3F37-4E8C-9B01-544F50F0782D}" type="sibTrans" cxnId="{78E2DD73-9294-4525-8771-53FA67D3C9AA}">
      <dgm:prSet/>
      <dgm:spPr/>
      <dgm:t>
        <a:bodyPr/>
        <a:lstStyle/>
        <a:p>
          <a:endParaRPr lang="en-US"/>
        </a:p>
      </dgm:t>
    </dgm:pt>
    <dgm:pt modelId="{0344ED00-0DC0-4E8C-8ABF-C926A0B1D688}">
      <dgm:prSet/>
      <dgm:spPr/>
      <dgm:t>
        <a:bodyPr/>
        <a:lstStyle/>
        <a:p>
          <a:r>
            <a:rPr lang="en-US" dirty="0"/>
            <a:t>Positive relationship between densities of Airbnb and property crime and a negative relationship with violent crime.</a:t>
          </a:r>
        </a:p>
      </dgm:t>
    </dgm:pt>
    <dgm:pt modelId="{8052C962-42E3-4E2D-863D-041FD895D741}" type="parTrans" cxnId="{ABAECE31-131D-4480-A77E-B3D824398CBD}">
      <dgm:prSet/>
      <dgm:spPr/>
      <dgm:t>
        <a:bodyPr/>
        <a:lstStyle/>
        <a:p>
          <a:endParaRPr lang="en-US"/>
        </a:p>
      </dgm:t>
    </dgm:pt>
    <dgm:pt modelId="{B6D7BD1B-5364-4988-B4C4-62DB72329461}" type="sibTrans" cxnId="{ABAECE31-131D-4480-A77E-B3D824398CBD}">
      <dgm:prSet/>
      <dgm:spPr/>
      <dgm:t>
        <a:bodyPr/>
        <a:lstStyle/>
        <a:p>
          <a:endParaRPr lang="en-US"/>
        </a:p>
      </dgm:t>
    </dgm:pt>
    <dgm:pt modelId="{E6154BF7-D3CA-4EFC-9227-85394A863508}">
      <dgm:prSet/>
      <dgm:spPr/>
      <dgm:t>
        <a:bodyPr/>
        <a:lstStyle/>
        <a:p>
          <a:r>
            <a:rPr lang="en-US" dirty="0"/>
            <a:t>Spatially varying relationship between densities of Airbnb and all crimes</a:t>
          </a:r>
        </a:p>
      </dgm:t>
    </dgm:pt>
    <dgm:pt modelId="{FD497FCC-B50B-4E97-AA1C-B052AE9B061E}" type="parTrans" cxnId="{4A67369C-9C86-47CB-B5A5-5300CE1257E7}">
      <dgm:prSet/>
      <dgm:spPr/>
      <dgm:t>
        <a:bodyPr/>
        <a:lstStyle/>
        <a:p>
          <a:endParaRPr lang="en-US"/>
        </a:p>
      </dgm:t>
    </dgm:pt>
    <dgm:pt modelId="{DB21646C-E8D1-496E-AD97-BB456859DE17}" type="sibTrans" cxnId="{4A67369C-9C86-47CB-B5A5-5300CE1257E7}">
      <dgm:prSet/>
      <dgm:spPr/>
      <dgm:t>
        <a:bodyPr/>
        <a:lstStyle/>
        <a:p>
          <a:endParaRPr lang="en-US"/>
        </a:p>
      </dgm:t>
    </dgm:pt>
    <dgm:pt modelId="{370EADAB-5D75-4BB4-8C8D-844D0D30D963}">
      <dgm:prSet/>
      <dgm:spPr/>
      <dgm:t>
        <a:bodyPr/>
        <a:lstStyle/>
        <a:p>
          <a:r>
            <a:rPr lang="en-US" dirty="0"/>
            <a:t>Relationships are altered by crime categorization and Airbnb listing type (Shared Room, Private Room, Entire Home)</a:t>
          </a:r>
        </a:p>
      </dgm:t>
    </dgm:pt>
    <dgm:pt modelId="{F13E6BB3-7E77-4B36-8C55-B21270B6EBA5}" type="parTrans" cxnId="{8B8295C0-97BD-49E9-9681-F69202C2F7B6}">
      <dgm:prSet/>
      <dgm:spPr/>
      <dgm:t>
        <a:bodyPr/>
        <a:lstStyle/>
        <a:p>
          <a:endParaRPr lang="en-US"/>
        </a:p>
      </dgm:t>
    </dgm:pt>
    <dgm:pt modelId="{D2DE5129-1FE1-4937-88B3-B4FBE6A2E2A4}" type="sibTrans" cxnId="{8B8295C0-97BD-49E9-9681-F69202C2F7B6}">
      <dgm:prSet/>
      <dgm:spPr/>
      <dgm:t>
        <a:bodyPr/>
        <a:lstStyle/>
        <a:p>
          <a:endParaRPr lang="en-US"/>
        </a:p>
      </dgm:t>
    </dgm:pt>
    <dgm:pt modelId="{2993F488-33ED-4BFC-84D5-261DF676634F}" type="pres">
      <dgm:prSet presAssocID="{B44EDC1B-E8D6-4242-9441-C0F22805C53D}" presName="linear" presStyleCnt="0">
        <dgm:presLayoutVars>
          <dgm:dir/>
          <dgm:animLvl val="lvl"/>
          <dgm:resizeHandles val="exact"/>
        </dgm:presLayoutVars>
      </dgm:prSet>
      <dgm:spPr/>
    </dgm:pt>
    <dgm:pt modelId="{6B3ACAEF-7399-473E-A982-FD8B0A2592F8}" type="pres">
      <dgm:prSet presAssocID="{510E0017-5EB5-4BCE-8D6C-2833558745CC}" presName="parentLin" presStyleCnt="0"/>
      <dgm:spPr/>
    </dgm:pt>
    <dgm:pt modelId="{F5B1FF62-0E0F-4405-834E-64C85746C247}" type="pres">
      <dgm:prSet presAssocID="{510E0017-5EB5-4BCE-8D6C-2833558745CC}" presName="parentLeftMargin" presStyleLbl="node1" presStyleIdx="0" presStyleCnt="2"/>
      <dgm:spPr/>
    </dgm:pt>
    <dgm:pt modelId="{F46F47F6-01FE-4733-8D73-64A2A62558EA}" type="pres">
      <dgm:prSet presAssocID="{510E0017-5EB5-4BCE-8D6C-2833558745CC}" presName="parentText" presStyleLbl="node1" presStyleIdx="0" presStyleCnt="2">
        <dgm:presLayoutVars>
          <dgm:chMax val="0"/>
          <dgm:bulletEnabled val="1"/>
        </dgm:presLayoutVars>
      </dgm:prSet>
      <dgm:spPr/>
    </dgm:pt>
    <dgm:pt modelId="{E9F5FDE2-0A75-49BF-9501-BA3CCCEC3DD4}" type="pres">
      <dgm:prSet presAssocID="{510E0017-5EB5-4BCE-8D6C-2833558745CC}" presName="negativeSpace" presStyleCnt="0"/>
      <dgm:spPr/>
    </dgm:pt>
    <dgm:pt modelId="{FD07E066-D224-4064-9C08-DB24A2CE7DB9}" type="pres">
      <dgm:prSet presAssocID="{510E0017-5EB5-4BCE-8D6C-2833558745CC}" presName="childText" presStyleLbl="conFgAcc1" presStyleIdx="0" presStyleCnt="2">
        <dgm:presLayoutVars>
          <dgm:bulletEnabled val="1"/>
        </dgm:presLayoutVars>
      </dgm:prSet>
      <dgm:spPr/>
    </dgm:pt>
    <dgm:pt modelId="{4B83671C-25B4-4BEE-9798-9ABF74A7B542}" type="pres">
      <dgm:prSet presAssocID="{67D2A748-04D0-4559-9A7B-46D153DB5E1C}" presName="spaceBetweenRectangles" presStyleCnt="0"/>
      <dgm:spPr/>
    </dgm:pt>
    <dgm:pt modelId="{875999B4-4578-4522-97B3-9911F9516C6A}" type="pres">
      <dgm:prSet presAssocID="{D2CEB43F-E2B3-4D36-BB54-7D7CF4B1B32E}" presName="parentLin" presStyleCnt="0"/>
      <dgm:spPr/>
    </dgm:pt>
    <dgm:pt modelId="{04CD984A-CC7A-4AE9-A32C-969C2946F83F}" type="pres">
      <dgm:prSet presAssocID="{D2CEB43F-E2B3-4D36-BB54-7D7CF4B1B32E}" presName="parentLeftMargin" presStyleLbl="node1" presStyleIdx="0" presStyleCnt="2"/>
      <dgm:spPr/>
    </dgm:pt>
    <dgm:pt modelId="{E662BA99-70C5-4B4F-BC96-E0F3CB3A75EB}" type="pres">
      <dgm:prSet presAssocID="{D2CEB43F-E2B3-4D36-BB54-7D7CF4B1B32E}" presName="parentText" presStyleLbl="node1" presStyleIdx="1" presStyleCnt="2">
        <dgm:presLayoutVars>
          <dgm:chMax val="0"/>
          <dgm:bulletEnabled val="1"/>
        </dgm:presLayoutVars>
      </dgm:prSet>
      <dgm:spPr/>
    </dgm:pt>
    <dgm:pt modelId="{A743DF49-A752-478B-9909-CCFD79343E68}" type="pres">
      <dgm:prSet presAssocID="{D2CEB43F-E2B3-4D36-BB54-7D7CF4B1B32E}" presName="negativeSpace" presStyleCnt="0"/>
      <dgm:spPr/>
    </dgm:pt>
    <dgm:pt modelId="{C95C5EF6-DF3E-4C4C-8508-B34E1C4C0E09}" type="pres">
      <dgm:prSet presAssocID="{D2CEB43F-E2B3-4D36-BB54-7D7CF4B1B32E}" presName="childText" presStyleLbl="conFgAcc1" presStyleIdx="1" presStyleCnt="2">
        <dgm:presLayoutVars>
          <dgm:bulletEnabled val="1"/>
        </dgm:presLayoutVars>
      </dgm:prSet>
      <dgm:spPr/>
    </dgm:pt>
  </dgm:ptLst>
  <dgm:cxnLst>
    <dgm:cxn modelId="{06F4A00E-87FF-4B4B-A01E-D4DCC8E6A8A8}" srcId="{510E0017-5EB5-4BCE-8D6C-2833558745CC}" destId="{38648F6D-F36A-4A1F-82EA-D94758F966A6}" srcOrd="0" destOrd="0" parTransId="{4CBD7585-B93C-4568-955F-B31699D528E7}" sibTransId="{63A43454-F39F-430D-B083-1E143C93DF0E}"/>
    <dgm:cxn modelId="{C6E9132E-F5C6-40E6-AAC0-B065772A8E53}" type="presOf" srcId="{B44EDC1B-E8D6-4242-9441-C0F22805C53D}" destId="{2993F488-33ED-4BFC-84D5-261DF676634F}" srcOrd="0" destOrd="0" presId="urn:microsoft.com/office/officeart/2005/8/layout/list1"/>
    <dgm:cxn modelId="{ABAECE31-131D-4480-A77E-B3D824398CBD}" srcId="{510E0017-5EB5-4BCE-8D6C-2833558745CC}" destId="{0344ED00-0DC0-4E8C-8ABF-C926A0B1D688}" srcOrd="1" destOrd="0" parTransId="{8052C962-42E3-4E2D-863D-041FD895D741}" sibTransId="{B6D7BD1B-5364-4988-B4C4-62DB72329461}"/>
    <dgm:cxn modelId="{33DEA85D-3E23-4432-8790-A3525F7BC596}" srcId="{D2CEB43F-E2B3-4D36-BB54-7D7CF4B1B32E}" destId="{C9EC7559-6088-434B-9C7B-BC0B476B5035}" srcOrd="0" destOrd="0" parTransId="{B1386D6F-E675-4F5C-87E2-AAA79C417DFB}" sibTransId="{B278FC2F-DEDC-4ABB-BC5F-5F5B41F77ECF}"/>
    <dgm:cxn modelId="{DC447744-44E3-4BEF-88D3-D719C87358F6}" type="presOf" srcId="{C9EC7559-6088-434B-9C7B-BC0B476B5035}" destId="{C95C5EF6-DF3E-4C4C-8508-B34E1C4C0E09}" srcOrd="0" destOrd="0" presId="urn:microsoft.com/office/officeart/2005/8/layout/list1"/>
    <dgm:cxn modelId="{B11F626A-81D9-4357-B3F4-36BC423E13B1}" type="presOf" srcId="{510E0017-5EB5-4BCE-8D6C-2833558745CC}" destId="{F46F47F6-01FE-4733-8D73-64A2A62558EA}" srcOrd="1" destOrd="0" presId="urn:microsoft.com/office/officeart/2005/8/layout/list1"/>
    <dgm:cxn modelId="{04A43271-4813-447A-810C-6D121D9B54C3}" type="presOf" srcId="{E6154BF7-D3CA-4EFC-9227-85394A863508}" destId="{FD07E066-D224-4064-9C08-DB24A2CE7DB9}" srcOrd="0" destOrd="3" presId="urn:microsoft.com/office/officeart/2005/8/layout/list1"/>
    <dgm:cxn modelId="{78E2DD73-9294-4525-8771-53FA67D3C9AA}" srcId="{D2CEB43F-E2B3-4D36-BB54-7D7CF4B1B32E}" destId="{7D4DD68D-9CBC-43FD-AA3D-8CED0B45D7ED}" srcOrd="1" destOrd="0" parTransId="{3EE8ED12-33E3-48A6-9824-83D700F88839}" sibTransId="{C0CD54B5-3F37-4E8C-9B01-544F50F0782D}"/>
    <dgm:cxn modelId="{A58F2B76-1969-466A-8BC2-5D5BFB18F7F2}" srcId="{B44EDC1B-E8D6-4242-9441-C0F22805C53D}" destId="{510E0017-5EB5-4BCE-8D6C-2833558745CC}" srcOrd="0" destOrd="0" parTransId="{4A2F9BE6-47DB-4ED3-983E-70E6F163409D}" sibTransId="{67D2A748-04D0-4559-9A7B-46D153DB5E1C}"/>
    <dgm:cxn modelId="{E60A067C-2CA2-4C9D-B5AD-E3D6ACB7F4D0}" type="presOf" srcId="{D2CEB43F-E2B3-4D36-BB54-7D7CF4B1B32E}" destId="{E662BA99-70C5-4B4F-BC96-E0F3CB3A75EB}" srcOrd="1" destOrd="0" presId="urn:microsoft.com/office/officeart/2005/8/layout/list1"/>
    <dgm:cxn modelId="{EBCA2F8E-9DB1-4A52-899F-1F5D3236779B}" srcId="{B44EDC1B-E8D6-4242-9441-C0F22805C53D}" destId="{D2CEB43F-E2B3-4D36-BB54-7D7CF4B1B32E}" srcOrd="1" destOrd="0" parTransId="{B090ADE1-555C-48A5-81D1-1C95BF4119C3}" sibTransId="{9CC58660-63AF-4DCB-A930-529ADE89D6C8}"/>
    <dgm:cxn modelId="{4A67369C-9C86-47CB-B5A5-5300CE1257E7}" srcId="{510E0017-5EB5-4BCE-8D6C-2833558745CC}" destId="{E6154BF7-D3CA-4EFC-9227-85394A863508}" srcOrd="3" destOrd="0" parTransId="{FD497FCC-B50B-4E97-AA1C-B052AE9B061E}" sibTransId="{DB21646C-E8D1-496E-AD97-BB456859DE17}"/>
    <dgm:cxn modelId="{DF1FCBB7-D5C0-4F46-9106-DE06F5D4264A}" type="presOf" srcId="{370EADAB-5D75-4BB4-8C8D-844D0D30D963}" destId="{FD07E066-D224-4064-9C08-DB24A2CE7DB9}" srcOrd="0" destOrd="2" presId="urn:microsoft.com/office/officeart/2005/8/layout/list1"/>
    <dgm:cxn modelId="{8B8295C0-97BD-49E9-9681-F69202C2F7B6}" srcId="{510E0017-5EB5-4BCE-8D6C-2833558745CC}" destId="{370EADAB-5D75-4BB4-8C8D-844D0D30D963}" srcOrd="2" destOrd="0" parTransId="{F13E6BB3-7E77-4B36-8C55-B21270B6EBA5}" sibTransId="{D2DE5129-1FE1-4937-88B3-B4FBE6A2E2A4}"/>
    <dgm:cxn modelId="{8F339CDB-5F83-4ED1-91E6-E06FB9746CD6}" type="presOf" srcId="{38648F6D-F36A-4A1F-82EA-D94758F966A6}" destId="{FD07E066-D224-4064-9C08-DB24A2CE7DB9}" srcOrd="0" destOrd="0" presId="urn:microsoft.com/office/officeart/2005/8/layout/list1"/>
    <dgm:cxn modelId="{26B2A8DE-05A6-48A3-8FC8-E474F00CD1F0}" type="presOf" srcId="{D2CEB43F-E2B3-4D36-BB54-7D7CF4B1B32E}" destId="{04CD984A-CC7A-4AE9-A32C-969C2946F83F}" srcOrd="0" destOrd="0" presId="urn:microsoft.com/office/officeart/2005/8/layout/list1"/>
    <dgm:cxn modelId="{4930A4DF-AD8A-48CF-A066-4951C82FE3A6}" type="presOf" srcId="{7D4DD68D-9CBC-43FD-AA3D-8CED0B45D7ED}" destId="{C95C5EF6-DF3E-4C4C-8508-B34E1C4C0E09}" srcOrd="0" destOrd="1" presId="urn:microsoft.com/office/officeart/2005/8/layout/list1"/>
    <dgm:cxn modelId="{664616F8-F2D5-4865-A3CE-271BECFE6E7A}" type="presOf" srcId="{0344ED00-0DC0-4E8C-8ABF-C926A0B1D688}" destId="{FD07E066-D224-4064-9C08-DB24A2CE7DB9}" srcOrd="0" destOrd="1" presId="urn:microsoft.com/office/officeart/2005/8/layout/list1"/>
    <dgm:cxn modelId="{745C6AFB-F5E0-4E04-9375-0E74F09A3DFB}" type="presOf" srcId="{510E0017-5EB5-4BCE-8D6C-2833558745CC}" destId="{F5B1FF62-0E0F-4405-834E-64C85746C247}" srcOrd="0" destOrd="0" presId="urn:microsoft.com/office/officeart/2005/8/layout/list1"/>
    <dgm:cxn modelId="{D63CBD4D-B484-48AB-B1F9-E3EB1BBC3CAB}" type="presParOf" srcId="{2993F488-33ED-4BFC-84D5-261DF676634F}" destId="{6B3ACAEF-7399-473E-A982-FD8B0A2592F8}" srcOrd="0" destOrd="0" presId="urn:microsoft.com/office/officeart/2005/8/layout/list1"/>
    <dgm:cxn modelId="{493715A8-330D-4407-9A12-344AA8BADA31}" type="presParOf" srcId="{6B3ACAEF-7399-473E-A982-FD8B0A2592F8}" destId="{F5B1FF62-0E0F-4405-834E-64C85746C247}" srcOrd="0" destOrd="0" presId="urn:microsoft.com/office/officeart/2005/8/layout/list1"/>
    <dgm:cxn modelId="{7D8FDA14-9B33-4B96-BC4C-6006CC41B107}" type="presParOf" srcId="{6B3ACAEF-7399-473E-A982-FD8B0A2592F8}" destId="{F46F47F6-01FE-4733-8D73-64A2A62558EA}" srcOrd="1" destOrd="0" presId="urn:microsoft.com/office/officeart/2005/8/layout/list1"/>
    <dgm:cxn modelId="{06B336F0-D467-41E6-8F88-D6F82D45DBAC}" type="presParOf" srcId="{2993F488-33ED-4BFC-84D5-261DF676634F}" destId="{E9F5FDE2-0A75-49BF-9501-BA3CCCEC3DD4}" srcOrd="1" destOrd="0" presId="urn:microsoft.com/office/officeart/2005/8/layout/list1"/>
    <dgm:cxn modelId="{190E6424-21EF-4DE5-BD68-0E40689E4557}" type="presParOf" srcId="{2993F488-33ED-4BFC-84D5-261DF676634F}" destId="{FD07E066-D224-4064-9C08-DB24A2CE7DB9}" srcOrd="2" destOrd="0" presId="urn:microsoft.com/office/officeart/2005/8/layout/list1"/>
    <dgm:cxn modelId="{8456EEDE-2C1B-46D0-8FEB-887C29F0707E}" type="presParOf" srcId="{2993F488-33ED-4BFC-84D5-261DF676634F}" destId="{4B83671C-25B4-4BEE-9798-9ABF74A7B542}" srcOrd="3" destOrd="0" presId="urn:microsoft.com/office/officeart/2005/8/layout/list1"/>
    <dgm:cxn modelId="{84A89FD6-5099-43B5-B1CC-3C841E43D872}" type="presParOf" srcId="{2993F488-33ED-4BFC-84D5-261DF676634F}" destId="{875999B4-4578-4522-97B3-9911F9516C6A}" srcOrd="4" destOrd="0" presId="urn:microsoft.com/office/officeart/2005/8/layout/list1"/>
    <dgm:cxn modelId="{3BA08150-A18B-4E38-8F75-808B8407ECDE}" type="presParOf" srcId="{875999B4-4578-4522-97B3-9911F9516C6A}" destId="{04CD984A-CC7A-4AE9-A32C-969C2946F83F}" srcOrd="0" destOrd="0" presId="urn:microsoft.com/office/officeart/2005/8/layout/list1"/>
    <dgm:cxn modelId="{FB189614-E613-4C04-860D-323D1A9D54BD}" type="presParOf" srcId="{875999B4-4578-4522-97B3-9911F9516C6A}" destId="{E662BA99-70C5-4B4F-BC96-E0F3CB3A75EB}" srcOrd="1" destOrd="0" presId="urn:microsoft.com/office/officeart/2005/8/layout/list1"/>
    <dgm:cxn modelId="{284D1DC3-6C98-4FF3-B189-F158579F9F06}" type="presParOf" srcId="{2993F488-33ED-4BFC-84D5-261DF676634F}" destId="{A743DF49-A752-478B-9909-CCFD79343E68}" srcOrd="5" destOrd="0" presId="urn:microsoft.com/office/officeart/2005/8/layout/list1"/>
    <dgm:cxn modelId="{47968228-2464-4BB1-AC64-0DC4E91A98BD}" type="presParOf" srcId="{2993F488-33ED-4BFC-84D5-261DF676634F}" destId="{C95C5EF6-DF3E-4C4C-8508-B34E1C4C0E0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4EDC1B-E8D6-4242-9441-C0F22805C53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10E0017-5EB5-4BCE-8D6C-2833558745CC}">
      <dgm:prSet/>
      <dgm:spPr/>
      <dgm:t>
        <a:bodyPr/>
        <a:lstStyle/>
        <a:p>
          <a:r>
            <a:rPr lang="en-US" dirty="0"/>
            <a:t>Routine Activity Theory</a:t>
          </a:r>
        </a:p>
      </dgm:t>
    </dgm:pt>
    <dgm:pt modelId="{4A2F9BE6-47DB-4ED3-983E-70E6F163409D}" type="parTrans" cxnId="{A58F2B76-1969-466A-8BC2-5D5BFB18F7F2}">
      <dgm:prSet/>
      <dgm:spPr/>
      <dgm:t>
        <a:bodyPr/>
        <a:lstStyle/>
        <a:p>
          <a:endParaRPr lang="en-US"/>
        </a:p>
      </dgm:t>
    </dgm:pt>
    <dgm:pt modelId="{67D2A748-04D0-4559-9A7B-46D153DB5E1C}" type="sibTrans" cxnId="{A58F2B76-1969-466A-8BC2-5D5BFB18F7F2}">
      <dgm:prSet/>
      <dgm:spPr/>
      <dgm:t>
        <a:bodyPr/>
        <a:lstStyle/>
        <a:p>
          <a:endParaRPr lang="en-US"/>
        </a:p>
      </dgm:t>
    </dgm:pt>
    <dgm:pt modelId="{38648F6D-F36A-4A1F-82EA-D94758F966A6}">
      <dgm:prSet/>
      <dgm:spPr/>
      <dgm:t>
        <a:bodyPr/>
        <a:lstStyle/>
        <a:p>
          <a:r>
            <a:rPr lang="en-US" dirty="0"/>
            <a:t>Convergence of motivated offenders, suitable targets, and an absence of suitable guardians</a:t>
          </a:r>
        </a:p>
      </dgm:t>
    </dgm:pt>
    <dgm:pt modelId="{4CBD7585-B93C-4568-955F-B31699D528E7}" type="parTrans" cxnId="{06F4A00E-87FF-4B4B-A01E-D4DCC8E6A8A8}">
      <dgm:prSet/>
      <dgm:spPr/>
      <dgm:t>
        <a:bodyPr/>
        <a:lstStyle/>
        <a:p>
          <a:endParaRPr lang="en-US"/>
        </a:p>
      </dgm:t>
    </dgm:pt>
    <dgm:pt modelId="{63A43454-F39F-430D-B083-1E143C93DF0E}" type="sibTrans" cxnId="{06F4A00E-87FF-4B4B-A01E-D4DCC8E6A8A8}">
      <dgm:prSet/>
      <dgm:spPr/>
      <dgm:t>
        <a:bodyPr/>
        <a:lstStyle/>
        <a:p>
          <a:endParaRPr lang="en-US"/>
        </a:p>
      </dgm:t>
    </dgm:pt>
    <dgm:pt modelId="{D2CEB43F-E2B3-4D36-BB54-7D7CF4B1B32E}">
      <dgm:prSet/>
      <dgm:spPr/>
      <dgm:t>
        <a:bodyPr/>
        <a:lstStyle/>
        <a:p>
          <a:r>
            <a:rPr lang="en-US" dirty="0"/>
            <a:t>Crime Pattern Theory</a:t>
          </a:r>
        </a:p>
      </dgm:t>
    </dgm:pt>
    <dgm:pt modelId="{B090ADE1-555C-48A5-81D1-1C95BF4119C3}" type="parTrans" cxnId="{EBCA2F8E-9DB1-4A52-899F-1F5D3236779B}">
      <dgm:prSet/>
      <dgm:spPr/>
      <dgm:t>
        <a:bodyPr/>
        <a:lstStyle/>
        <a:p>
          <a:endParaRPr lang="en-US"/>
        </a:p>
      </dgm:t>
    </dgm:pt>
    <dgm:pt modelId="{9CC58660-63AF-4DCB-A930-529ADE89D6C8}" type="sibTrans" cxnId="{EBCA2F8E-9DB1-4A52-899F-1F5D3236779B}">
      <dgm:prSet/>
      <dgm:spPr/>
      <dgm:t>
        <a:bodyPr/>
        <a:lstStyle/>
        <a:p>
          <a:endParaRPr lang="en-US"/>
        </a:p>
      </dgm:t>
    </dgm:pt>
    <dgm:pt modelId="{C9EC7559-6088-434B-9C7B-BC0B476B5035}">
      <dgm:prSet/>
      <dgm:spPr/>
      <dgm:t>
        <a:bodyPr/>
        <a:lstStyle/>
        <a:p>
          <a:r>
            <a:rPr lang="en-US" dirty="0"/>
            <a:t>Absence of controls, intimate handlers, guardians, and place managers</a:t>
          </a:r>
        </a:p>
      </dgm:t>
    </dgm:pt>
    <dgm:pt modelId="{B1386D6F-E675-4F5C-87E2-AAA79C417DFB}" type="parTrans" cxnId="{33DEA85D-3E23-4432-8790-A3525F7BC596}">
      <dgm:prSet/>
      <dgm:spPr/>
      <dgm:t>
        <a:bodyPr/>
        <a:lstStyle/>
        <a:p>
          <a:endParaRPr lang="en-US"/>
        </a:p>
      </dgm:t>
    </dgm:pt>
    <dgm:pt modelId="{B278FC2F-DEDC-4ABB-BC5F-5F5B41F77ECF}" type="sibTrans" cxnId="{33DEA85D-3E23-4432-8790-A3525F7BC596}">
      <dgm:prSet/>
      <dgm:spPr/>
      <dgm:t>
        <a:bodyPr/>
        <a:lstStyle/>
        <a:p>
          <a:endParaRPr lang="en-US"/>
        </a:p>
      </dgm:t>
    </dgm:pt>
    <dgm:pt modelId="{7BA39662-9EA9-4425-BCC7-A2DC12363AD3}">
      <dgm:prSet/>
      <dgm:spPr/>
      <dgm:t>
        <a:bodyPr/>
        <a:lstStyle/>
        <a:p>
          <a:r>
            <a:rPr lang="en-US" dirty="0"/>
            <a:t>Rational Choice Theory</a:t>
          </a:r>
        </a:p>
      </dgm:t>
    </dgm:pt>
    <dgm:pt modelId="{E33BC48B-1FFE-4E2F-B237-6D2E2A977123}" type="parTrans" cxnId="{1318EBDC-3932-4D0C-B47F-ED759C863D42}">
      <dgm:prSet/>
      <dgm:spPr/>
      <dgm:t>
        <a:bodyPr/>
        <a:lstStyle/>
        <a:p>
          <a:endParaRPr lang="en-US"/>
        </a:p>
      </dgm:t>
    </dgm:pt>
    <dgm:pt modelId="{CCD23E09-3690-4FBA-A5B2-06327AD7A68A}" type="sibTrans" cxnId="{1318EBDC-3932-4D0C-B47F-ED759C863D42}">
      <dgm:prSet/>
      <dgm:spPr/>
      <dgm:t>
        <a:bodyPr/>
        <a:lstStyle/>
        <a:p>
          <a:endParaRPr lang="en-US"/>
        </a:p>
      </dgm:t>
    </dgm:pt>
    <dgm:pt modelId="{E99C9E4C-D230-45E1-9E14-7C29397E84EC}">
      <dgm:prSet/>
      <dgm:spPr/>
      <dgm:t>
        <a:bodyPr/>
        <a:lstStyle/>
        <a:p>
          <a:r>
            <a:rPr lang="en-US" dirty="0"/>
            <a:t>Offenders first consider if anticipated punishments outweigh anticipated results.</a:t>
          </a:r>
        </a:p>
      </dgm:t>
    </dgm:pt>
    <dgm:pt modelId="{53832225-38D5-4F8E-8DD9-AB65653720D7}" type="parTrans" cxnId="{460B4704-894B-47D3-AE0D-24D310098721}">
      <dgm:prSet/>
      <dgm:spPr/>
      <dgm:t>
        <a:bodyPr/>
        <a:lstStyle/>
        <a:p>
          <a:endParaRPr lang="en-US"/>
        </a:p>
      </dgm:t>
    </dgm:pt>
    <dgm:pt modelId="{45B166DC-5028-485A-B570-BE7C0FCC1B90}" type="sibTrans" cxnId="{460B4704-894B-47D3-AE0D-24D310098721}">
      <dgm:prSet/>
      <dgm:spPr/>
      <dgm:t>
        <a:bodyPr/>
        <a:lstStyle/>
        <a:p>
          <a:endParaRPr lang="en-US"/>
        </a:p>
      </dgm:t>
    </dgm:pt>
    <dgm:pt modelId="{A7F9BBE6-A5F6-414B-9938-D34C097A1146}">
      <dgm:prSet/>
      <dgm:spPr/>
      <dgm:t>
        <a:bodyPr/>
        <a:lstStyle/>
        <a:p>
          <a:r>
            <a:rPr lang="en-US" dirty="0"/>
            <a:t>Increases likelihood of criminal activity.</a:t>
          </a:r>
        </a:p>
      </dgm:t>
    </dgm:pt>
    <dgm:pt modelId="{784916F9-D7D9-4835-88C4-16C8F3C77E17}" type="parTrans" cxnId="{F03FEF74-26DC-4039-A2EB-D820E2802919}">
      <dgm:prSet/>
      <dgm:spPr/>
      <dgm:t>
        <a:bodyPr/>
        <a:lstStyle/>
        <a:p>
          <a:endParaRPr lang="en-US"/>
        </a:p>
      </dgm:t>
    </dgm:pt>
    <dgm:pt modelId="{702E3431-613C-440B-95DB-A5E5676B5BFC}" type="sibTrans" cxnId="{F03FEF74-26DC-4039-A2EB-D820E2802919}">
      <dgm:prSet/>
      <dgm:spPr/>
      <dgm:t>
        <a:bodyPr/>
        <a:lstStyle/>
        <a:p>
          <a:endParaRPr lang="en-US"/>
        </a:p>
      </dgm:t>
    </dgm:pt>
    <dgm:pt modelId="{3BD71B45-B4FF-413F-8029-26DCD8D0512E}">
      <dgm:prSet/>
      <dgm:spPr/>
      <dgm:t>
        <a:bodyPr/>
        <a:lstStyle/>
        <a:p>
          <a:r>
            <a:rPr lang="en-US" dirty="0"/>
            <a:t>Increases likelihood of predatory criminal activity.</a:t>
          </a:r>
        </a:p>
      </dgm:t>
    </dgm:pt>
    <dgm:pt modelId="{B2960CFA-96E3-415E-8057-BC796A7F59FC}" type="parTrans" cxnId="{C0EF51AC-CCB3-455F-8030-7124521B557C}">
      <dgm:prSet/>
      <dgm:spPr/>
      <dgm:t>
        <a:bodyPr/>
        <a:lstStyle/>
        <a:p>
          <a:endParaRPr lang="en-US"/>
        </a:p>
      </dgm:t>
    </dgm:pt>
    <dgm:pt modelId="{2D3D5A37-1733-4AEA-82EE-F94F22937592}" type="sibTrans" cxnId="{C0EF51AC-CCB3-455F-8030-7124521B557C}">
      <dgm:prSet/>
      <dgm:spPr/>
      <dgm:t>
        <a:bodyPr/>
        <a:lstStyle/>
        <a:p>
          <a:endParaRPr lang="en-US"/>
        </a:p>
      </dgm:t>
    </dgm:pt>
    <dgm:pt modelId="{A08A0F88-C3E0-4D0C-B2A7-41C351642AE5}">
      <dgm:prSet/>
      <dgm:spPr/>
      <dgm:t>
        <a:bodyPr/>
        <a:lstStyle/>
        <a:p>
          <a:r>
            <a:rPr lang="en-US" dirty="0"/>
            <a:t>Favorable conditions increase likelihood of criminal activity.</a:t>
          </a:r>
        </a:p>
      </dgm:t>
    </dgm:pt>
    <dgm:pt modelId="{4FBAE752-34E5-4975-96E9-04E9B63FBC3D}" type="parTrans" cxnId="{AB1F08F9-48D4-4AD2-83FE-74120E774E5D}">
      <dgm:prSet/>
      <dgm:spPr/>
      <dgm:t>
        <a:bodyPr/>
        <a:lstStyle/>
        <a:p>
          <a:endParaRPr lang="en-US"/>
        </a:p>
      </dgm:t>
    </dgm:pt>
    <dgm:pt modelId="{F5CDD3DA-F38E-4A41-9738-0B084C714E7A}" type="sibTrans" cxnId="{AB1F08F9-48D4-4AD2-83FE-74120E774E5D}">
      <dgm:prSet/>
      <dgm:spPr/>
      <dgm:t>
        <a:bodyPr/>
        <a:lstStyle/>
        <a:p>
          <a:endParaRPr lang="en-US"/>
        </a:p>
      </dgm:t>
    </dgm:pt>
    <dgm:pt modelId="{764FC6C8-D1EA-4398-AF34-828953F3F7C2}">
      <dgm:prSet/>
      <dgm:spPr/>
      <dgm:t>
        <a:bodyPr/>
        <a:lstStyle/>
        <a:p>
          <a:endParaRPr lang="en-US" dirty="0"/>
        </a:p>
      </dgm:t>
    </dgm:pt>
    <dgm:pt modelId="{C2ADDA8F-5F7F-4093-9B3F-CB62AF3DE7D4}" type="parTrans" cxnId="{B60336CB-4FC8-4167-B6D6-8565768977A4}">
      <dgm:prSet/>
      <dgm:spPr/>
      <dgm:t>
        <a:bodyPr/>
        <a:lstStyle/>
        <a:p>
          <a:endParaRPr lang="en-US"/>
        </a:p>
      </dgm:t>
    </dgm:pt>
    <dgm:pt modelId="{D1E61B38-8C74-4F51-BC4B-4A979B9780A7}" type="sibTrans" cxnId="{B60336CB-4FC8-4167-B6D6-8565768977A4}">
      <dgm:prSet/>
      <dgm:spPr/>
      <dgm:t>
        <a:bodyPr/>
        <a:lstStyle/>
        <a:p>
          <a:endParaRPr lang="en-US"/>
        </a:p>
      </dgm:t>
    </dgm:pt>
    <dgm:pt modelId="{47C339DD-D431-42D2-A59F-F55ACA530F53}">
      <dgm:prSet/>
      <dgm:spPr/>
      <dgm:t>
        <a:bodyPr/>
        <a:lstStyle/>
        <a:p>
          <a:endParaRPr lang="en-US" dirty="0"/>
        </a:p>
      </dgm:t>
    </dgm:pt>
    <dgm:pt modelId="{2890B21A-4DA7-429B-9C22-E2E9CFFB1DAF}" type="parTrans" cxnId="{D96661B6-10DB-4DA4-96C5-9CE6ED33F7E5}">
      <dgm:prSet/>
      <dgm:spPr/>
      <dgm:t>
        <a:bodyPr/>
        <a:lstStyle/>
        <a:p>
          <a:endParaRPr lang="en-US"/>
        </a:p>
      </dgm:t>
    </dgm:pt>
    <dgm:pt modelId="{34214969-1DC6-4C2E-8215-78F50B16062C}" type="sibTrans" cxnId="{D96661B6-10DB-4DA4-96C5-9CE6ED33F7E5}">
      <dgm:prSet/>
      <dgm:spPr/>
      <dgm:t>
        <a:bodyPr/>
        <a:lstStyle/>
        <a:p>
          <a:endParaRPr lang="en-US"/>
        </a:p>
      </dgm:t>
    </dgm:pt>
    <dgm:pt modelId="{BB5B2A16-D1D7-45AC-8017-5B2EB5A1E431}" type="pres">
      <dgm:prSet presAssocID="{B44EDC1B-E8D6-4242-9441-C0F22805C53D}" presName="Name0" presStyleCnt="0">
        <dgm:presLayoutVars>
          <dgm:dir/>
          <dgm:animLvl val="lvl"/>
          <dgm:resizeHandles val="exact"/>
        </dgm:presLayoutVars>
      </dgm:prSet>
      <dgm:spPr/>
    </dgm:pt>
    <dgm:pt modelId="{C667E9ED-EA8D-4D7E-8BD9-34049BBC4690}" type="pres">
      <dgm:prSet presAssocID="{510E0017-5EB5-4BCE-8D6C-2833558745CC}" presName="composite" presStyleCnt="0"/>
      <dgm:spPr/>
    </dgm:pt>
    <dgm:pt modelId="{0D686BC2-A04B-41D2-BB8E-3CDE8088289F}" type="pres">
      <dgm:prSet presAssocID="{510E0017-5EB5-4BCE-8D6C-2833558745CC}" presName="parTx" presStyleLbl="alignNode1" presStyleIdx="0" presStyleCnt="3">
        <dgm:presLayoutVars>
          <dgm:chMax val="0"/>
          <dgm:chPref val="0"/>
          <dgm:bulletEnabled val="1"/>
        </dgm:presLayoutVars>
      </dgm:prSet>
      <dgm:spPr/>
    </dgm:pt>
    <dgm:pt modelId="{ABCFE764-F5B5-40BC-8F3B-ACC40F50CDDB}" type="pres">
      <dgm:prSet presAssocID="{510E0017-5EB5-4BCE-8D6C-2833558745CC}" presName="desTx" presStyleLbl="alignAccFollowNode1" presStyleIdx="0" presStyleCnt="3">
        <dgm:presLayoutVars>
          <dgm:bulletEnabled val="1"/>
        </dgm:presLayoutVars>
      </dgm:prSet>
      <dgm:spPr/>
    </dgm:pt>
    <dgm:pt modelId="{D63C84A9-6C2E-4424-B389-6149FE0230D9}" type="pres">
      <dgm:prSet presAssocID="{67D2A748-04D0-4559-9A7B-46D153DB5E1C}" presName="space" presStyleCnt="0"/>
      <dgm:spPr/>
    </dgm:pt>
    <dgm:pt modelId="{6128EE03-F4B6-4B7F-B730-B47F35265C43}" type="pres">
      <dgm:prSet presAssocID="{D2CEB43F-E2B3-4D36-BB54-7D7CF4B1B32E}" presName="composite" presStyleCnt="0"/>
      <dgm:spPr/>
    </dgm:pt>
    <dgm:pt modelId="{43005B46-FC17-4A6F-ADA2-88EAA427BA38}" type="pres">
      <dgm:prSet presAssocID="{D2CEB43F-E2B3-4D36-BB54-7D7CF4B1B32E}" presName="parTx" presStyleLbl="alignNode1" presStyleIdx="1" presStyleCnt="3">
        <dgm:presLayoutVars>
          <dgm:chMax val="0"/>
          <dgm:chPref val="0"/>
          <dgm:bulletEnabled val="1"/>
        </dgm:presLayoutVars>
      </dgm:prSet>
      <dgm:spPr/>
    </dgm:pt>
    <dgm:pt modelId="{7DD7DF07-AA40-4282-8966-FC76F2F6C432}" type="pres">
      <dgm:prSet presAssocID="{D2CEB43F-E2B3-4D36-BB54-7D7CF4B1B32E}" presName="desTx" presStyleLbl="alignAccFollowNode1" presStyleIdx="1" presStyleCnt="3">
        <dgm:presLayoutVars>
          <dgm:bulletEnabled val="1"/>
        </dgm:presLayoutVars>
      </dgm:prSet>
      <dgm:spPr/>
    </dgm:pt>
    <dgm:pt modelId="{EF1396CC-C00D-4B0D-A50A-4CDF78521F57}" type="pres">
      <dgm:prSet presAssocID="{9CC58660-63AF-4DCB-A930-529ADE89D6C8}" presName="space" presStyleCnt="0"/>
      <dgm:spPr/>
    </dgm:pt>
    <dgm:pt modelId="{B4B140C7-FEDA-4911-8DA6-07FEBAF093F4}" type="pres">
      <dgm:prSet presAssocID="{7BA39662-9EA9-4425-BCC7-A2DC12363AD3}" presName="composite" presStyleCnt="0"/>
      <dgm:spPr/>
    </dgm:pt>
    <dgm:pt modelId="{114729AA-B9DC-4545-ADC1-1A5D440322B3}" type="pres">
      <dgm:prSet presAssocID="{7BA39662-9EA9-4425-BCC7-A2DC12363AD3}" presName="parTx" presStyleLbl="alignNode1" presStyleIdx="2" presStyleCnt="3">
        <dgm:presLayoutVars>
          <dgm:chMax val="0"/>
          <dgm:chPref val="0"/>
          <dgm:bulletEnabled val="1"/>
        </dgm:presLayoutVars>
      </dgm:prSet>
      <dgm:spPr/>
    </dgm:pt>
    <dgm:pt modelId="{9D89249C-FFB9-40CE-B49B-BEE214AE76E1}" type="pres">
      <dgm:prSet presAssocID="{7BA39662-9EA9-4425-BCC7-A2DC12363AD3}" presName="desTx" presStyleLbl="alignAccFollowNode1" presStyleIdx="2" presStyleCnt="3">
        <dgm:presLayoutVars>
          <dgm:bulletEnabled val="1"/>
        </dgm:presLayoutVars>
      </dgm:prSet>
      <dgm:spPr/>
    </dgm:pt>
  </dgm:ptLst>
  <dgm:cxnLst>
    <dgm:cxn modelId="{460B4704-894B-47D3-AE0D-24D310098721}" srcId="{7BA39662-9EA9-4425-BCC7-A2DC12363AD3}" destId="{E99C9E4C-D230-45E1-9E14-7C29397E84EC}" srcOrd="0" destOrd="0" parTransId="{53832225-38D5-4F8E-8DD9-AB65653720D7}" sibTransId="{45B166DC-5028-485A-B570-BE7C0FCC1B90}"/>
    <dgm:cxn modelId="{5D402306-7F78-48BE-92A3-8BFF25887D65}" type="presOf" srcId="{38648F6D-F36A-4A1F-82EA-D94758F966A6}" destId="{ABCFE764-F5B5-40BC-8F3B-ACC40F50CDDB}" srcOrd="0" destOrd="0" presId="urn:microsoft.com/office/officeart/2005/8/layout/hList1"/>
    <dgm:cxn modelId="{632B340C-FDAB-4387-95FF-8F86E2F769D5}" type="presOf" srcId="{510E0017-5EB5-4BCE-8D6C-2833558745CC}" destId="{0D686BC2-A04B-41D2-BB8E-3CDE8088289F}" srcOrd="0" destOrd="0" presId="urn:microsoft.com/office/officeart/2005/8/layout/hList1"/>
    <dgm:cxn modelId="{735C7C0D-B020-47BC-AB81-698E0CF2B72B}" type="presOf" srcId="{7BA39662-9EA9-4425-BCC7-A2DC12363AD3}" destId="{114729AA-B9DC-4545-ADC1-1A5D440322B3}" srcOrd="0" destOrd="0" presId="urn:microsoft.com/office/officeart/2005/8/layout/hList1"/>
    <dgm:cxn modelId="{06F4A00E-87FF-4B4B-A01E-D4DCC8E6A8A8}" srcId="{510E0017-5EB5-4BCE-8D6C-2833558745CC}" destId="{38648F6D-F36A-4A1F-82EA-D94758F966A6}" srcOrd="0" destOrd="0" parTransId="{4CBD7585-B93C-4568-955F-B31699D528E7}" sibTransId="{63A43454-F39F-430D-B083-1E143C93DF0E}"/>
    <dgm:cxn modelId="{48F0B914-00B2-4D06-89AE-8129A2A12135}" type="presOf" srcId="{D2CEB43F-E2B3-4D36-BB54-7D7CF4B1B32E}" destId="{43005B46-FC17-4A6F-ADA2-88EAA427BA38}" srcOrd="0" destOrd="0" presId="urn:microsoft.com/office/officeart/2005/8/layout/hList1"/>
    <dgm:cxn modelId="{14B5F417-A2C6-4911-8453-4E7751DFDEB5}" type="presOf" srcId="{C9EC7559-6088-434B-9C7B-BC0B476B5035}" destId="{7DD7DF07-AA40-4282-8966-FC76F2F6C432}" srcOrd="0" destOrd="0" presId="urn:microsoft.com/office/officeart/2005/8/layout/hList1"/>
    <dgm:cxn modelId="{AABAE83C-B7AB-4993-93FB-EB79EB57AFB9}" type="presOf" srcId="{764FC6C8-D1EA-4398-AF34-828953F3F7C2}" destId="{7DD7DF07-AA40-4282-8966-FC76F2F6C432}" srcOrd="0" destOrd="1" presId="urn:microsoft.com/office/officeart/2005/8/layout/hList1"/>
    <dgm:cxn modelId="{33DEA85D-3E23-4432-8790-A3525F7BC596}" srcId="{D2CEB43F-E2B3-4D36-BB54-7D7CF4B1B32E}" destId="{C9EC7559-6088-434B-9C7B-BC0B476B5035}" srcOrd="0" destOrd="0" parTransId="{B1386D6F-E675-4F5C-87E2-AAA79C417DFB}" sibTransId="{B278FC2F-DEDC-4ABB-BC5F-5F5B41F77ECF}"/>
    <dgm:cxn modelId="{F53F9851-5EB2-4E85-B899-7F1FB8BA7988}" type="presOf" srcId="{E99C9E4C-D230-45E1-9E14-7C29397E84EC}" destId="{9D89249C-FFB9-40CE-B49B-BEE214AE76E1}" srcOrd="0" destOrd="0" presId="urn:microsoft.com/office/officeart/2005/8/layout/hList1"/>
    <dgm:cxn modelId="{F03FEF74-26DC-4039-A2EB-D820E2802919}" srcId="{D2CEB43F-E2B3-4D36-BB54-7D7CF4B1B32E}" destId="{A7F9BBE6-A5F6-414B-9938-D34C097A1146}" srcOrd="2" destOrd="0" parTransId="{784916F9-D7D9-4835-88C4-16C8F3C77E17}" sibTransId="{702E3431-613C-440B-95DB-A5E5676B5BFC}"/>
    <dgm:cxn modelId="{A58F2B76-1969-466A-8BC2-5D5BFB18F7F2}" srcId="{B44EDC1B-E8D6-4242-9441-C0F22805C53D}" destId="{510E0017-5EB5-4BCE-8D6C-2833558745CC}" srcOrd="0" destOrd="0" parTransId="{4A2F9BE6-47DB-4ED3-983E-70E6F163409D}" sibTransId="{67D2A748-04D0-4559-9A7B-46D153DB5E1C}"/>
    <dgm:cxn modelId="{E77E4684-19AD-44B9-BE10-8C0BFDE550D2}" type="presOf" srcId="{47C339DD-D431-42D2-A59F-F55ACA530F53}" destId="{9D89249C-FFB9-40CE-B49B-BEE214AE76E1}" srcOrd="0" destOrd="1" presId="urn:microsoft.com/office/officeart/2005/8/layout/hList1"/>
    <dgm:cxn modelId="{CA99D088-08CB-4519-93B8-99A44C48C29F}" type="presOf" srcId="{A08A0F88-C3E0-4D0C-B2A7-41C351642AE5}" destId="{9D89249C-FFB9-40CE-B49B-BEE214AE76E1}" srcOrd="0" destOrd="2" presId="urn:microsoft.com/office/officeart/2005/8/layout/hList1"/>
    <dgm:cxn modelId="{73BE638C-CCF0-4273-A4FC-028D154516E7}" type="presOf" srcId="{A7F9BBE6-A5F6-414B-9938-D34C097A1146}" destId="{7DD7DF07-AA40-4282-8966-FC76F2F6C432}" srcOrd="0" destOrd="2" presId="urn:microsoft.com/office/officeart/2005/8/layout/hList1"/>
    <dgm:cxn modelId="{EBCA2F8E-9DB1-4A52-899F-1F5D3236779B}" srcId="{B44EDC1B-E8D6-4242-9441-C0F22805C53D}" destId="{D2CEB43F-E2B3-4D36-BB54-7D7CF4B1B32E}" srcOrd="1" destOrd="0" parTransId="{B090ADE1-555C-48A5-81D1-1C95BF4119C3}" sibTransId="{9CC58660-63AF-4DCB-A930-529ADE89D6C8}"/>
    <dgm:cxn modelId="{230105A8-D82A-4405-A7BA-21923763E0F9}" type="presOf" srcId="{3BD71B45-B4FF-413F-8029-26DCD8D0512E}" destId="{ABCFE764-F5B5-40BC-8F3B-ACC40F50CDDB}" srcOrd="0" destOrd="1" presId="urn:microsoft.com/office/officeart/2005/8/layout/hList1"/>
    <dgm:cxn modelId="{C0EF51AC-CCB3-455F-8030-7124521B557C}" srcId="{510E0017-5EB5-4BCE-8D6C-2833558745CC}" destId="{3BD71B45-B4FF-413F-8029-26DCD8D0512E}" srcOrd="1" destOrd="0" parTransId="{B2960CFA-96E3-415E-8057-BC796A7F59FC}" sibTransId="{2D3D5A37-1733-4AEA-82EE-F94F22937592}"/>
    <dgm:cxn modelId="{D96661B6-10DB-4DA4-96C5-9CE6ED33F7E5}" srcId="{7BA39662-9EA9-4425-BCC7-A2DC12363AD3}" destId="{47C339DD-D431-42D2-A59F-F55ACA530F53}" srcOrd="1" destOrd="0" parTransId="{2890B21A-4DA7-429B-9C22-E2E9CFFB1DAF}" sibTransId="{34214969-1DC6-4C2E-8215-78F50B16062C}"/>
    <dgm:cxn modelId="{514484C9-DFEB-4287-B36A-A69F302CBA2B}" type="presOf" srcId="{B44EDC1B-E8D6-4242-9441-C0F22805C53D}" destId="{BB5B2A16-D1D7-45AC-8017-5B2EB5A1E431}" srcOrd="0" destOrd="0" presId="urn:microsoft.com/office/officeart/2005/8/layout/hList1"/>
    <dgm:cxn modelId="{B60336CB-4FC8-4167-B6D6-8565768977A4}" srcId="{D2CEB43F-E2B3-4D36-BB54-7D7CF4B1B32E}" destId="{764FC6C8-D1EA-4398-AF34-828953F3F7C2}" srcOrd="1" destOrd="0" parTransId="{C2ADDA8F-5F7F-4093-9B3F-CB62AF3DE7D4}" sibTransId="{D1E61B38-8C74-4F51-BC4B-4A979B9780A7}"/>
    <dgm:cxn modelId="{1318EBDC-3932-4D0C-B47F-ED759C863D42}" srcId="{B44EDC1B-E8D6-4242-9441-C0F22805C53D}" destId="{7BA39662-9EA9-4425-BCC7-A2DC12363AD3}" srcOrd="2" destOrd="0" parTransId="{E33BC48B-1FFE-4E2F-B237-6D2E2A977123}" sibTransId="{CCD23E09-3690-4FBA-A5B2-06327AD7A68A}"/>
    <dgm:cxn modelId="{AB1F08F9-48D4-4AD2-83FE-74120E774E5D}" srcId="{7BA39662-9EA9-4425-BCC7-A2DC12363AD3}" destId="{A08A0F88-C3E0-4D0C-B2A7-41C351642AE5}" srcOrd="2" destOrd="0" parTransId="{4FBAE752-34E5-4975-96E9-04E9B63FBC3D}" sibTransId="{F5CDD3DA-F38E-4A41-9738-0B084C714E7A}"/>
    <dgm:cxn modelId="{4178C4CD-CAB1-401D-BAAE-33D3F3EE38F6}" type="presParOf" srcId="{BB5B2A16-D1D7-45AC-8017-5B2EB5A1E431}" destId="{C667E9ED-EA8D-4D7E-8BD9-34049BBC4690}" srcOrd="0" destOrd="0" presId="urn:microsoft.com/office/officeart/2005/8/layout/hList1"/>
    <dgm:cxn modelId="{38F153BC-E410-4131-80AB-6C2A39C19BA2}" type="presParOf" srcId="{C667E9ED-EA8D-4D7E-8BD9-34049BBC4690}" destId="{0D686BC2-A04B-41D2-BB8E-3CDE8088289F}" srcOrd="0" destOrd="0" presId="urn:microsoft.com/office/officeart/2005/8/layout/hList1"/>
    <dgm:cxn modelId="{08054632-2DD3-4A5D-9FC3-750FD74ABA15}" type="presParOf" srcId="{C667E9ED-EA8D-4D7E-8BD9-34049BBC4690}" destId="{ABCFE764-F5B5-40BC-8F3B-ACC40F50CDDB}" srcOrd="1" destOrd="0" presId="urn:microsoft.com/office/officeart/2005/8/layout/hList1"/>
    <dgm:cxn modelId="{B319A8F8-8458-4285-B4EC-3FADAF17D60A}" type="presParOf" srcId="{BB5B2A16-D1D7-45AC-8017-5B2EB5A1E431}" destId="{D63C84A9-6C2E-4424-B389-6149FE0230D9}" srcOrd="1" destOrd="0" presId="urn:microsoft.com/office/officeart/2005/8/layout/hList1"/>
    <dgm:cxn modelId="{FF30E0A3-8054-473B-9192-2BA8076DF095}" type="presParOf" srcId="{BB5B2A16-D1D7-45AC-8017-5B2EB5A1E431}" destId="{6128EE03-F4B6-4B7F-B730-B47F35265C43}" srcOrd="2" destOrd="0" presId="urn:microsoft.com/office/officeart/2005/8/layout/hList1"/>
    <dgm:cxn modelId="{10D753A5-EE0C-4C1D-A298-DAB4F224674B}" type="presParOf" srcId="{6128EE03-F4B6-4B7F-B730-B47F35265C43}" destId="{43005B46-FC17-4A6F-ADA2-88EAA427BA38}" srcOrd="0" destOrd="0" presId="urn:microsoft.com/office/officeart/2005/8/layout/hList1"/>
    <dgm:cxn modelId="{6D6A53EB-FC82-44AD-8693-7DCDC95BBC64}" type="presParOf" srcId="{6128EE03-F4B6-4B7F-B730-B47F35265C43}" destId="{7DD7DF07-AA40-4282-8966-FC76F2F6C432}" srcOrd="1" destOrd="0" presId="urn:microsoft.com/office/officeart/2005/8/layout/hList1"/>
    <dgm:cxn modelId="{766A5E59-8FBD-4A33-8ED4-43C4FF8ECB4B}" type="presParOf" srcId="{BB5B2A16-D1D7-45AC-8017-5B2EB5A1E431}" destId="{EF1396CC-C00D-4B0D-A50A-4CDF78521F57}" srcOrd="3" destOrd="0" presId="urn:microsoft.com/office/officeart/2005/8/layout/hList1"/>
    <dgm:cxn modelId="{94CB447D-4EDB-4BEF-96D2-8DAD48A368CA}" type="presParOf" srcId="{BB5B2A16-D1D7-45AC-8017-5B2EB5A1E431}" destId="{B4B140C7-FEDA-4911-8DA6-07FEBAF093F4}" srcOrd="4" destOrd="0" presId="urn:microsoft.com/office/officeart/2005/8/layout/hList1"/>
    <dgm:cxn modelId="{F8A4D844-0A85-4FCD-B2E4-D2F00CB781CE}" type="presParOf" srcId="{B4B140C7-FEDA-4911-8DA6-07FEBAF093F4}" destId="{114729AA-B9DC-4545-ADC1-1A5D440322B3}" srcOrd="0" destOrd="0" presId="urn:microsoft.com/office/officeart/2005/8/layout/hList1"/>
    <dgm:cxn modelId="{482E373E-A6E7-4120-B83C-07D47BC9F9D7}" type="presParOf" srcId="{B4B140C7-FEDA-4911-8DA6-07FEBAF093F4}" destId="{9D89249C-FFB9-40CE-B49B-BEE214AE76E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a:t>Data Assessment</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a:solidFill>
          <a:schemeClr val="tx2"/>
        </a:solidFill>
      </dgm:spPr>
      <dgm:t>
        <a:bodyPr/>
        <a:lstStyle/>
        <a:p>
          <a:endParaRPr lang="en-US"/>
        </a:p>
      </dgm:t>
    </dgm:pt>
    <dgm:pt modelId="{AB2E8498-CC81-452F-A895-08F3845AA347}">
      <dgm:prSet phldrT="[Text]"/>
      <dgm:spPr/>
      <dgm:t>
        <a:bodyPr anchor="ctr"/>
        <a:lstStyle/>
        <a:p>
          <a:pPr algn="l"/>
          <a:r>
            <a:rPr lang="en-US" dirty="0"/>
            <a:t>Assess availability of crime data and rental data</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a:t>Site Selection</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a:solidFill>
          <a:schemeClr val="tx2"/>
        </a:solidFill>
      </dgm:spPr>
      <dgm:t>
        <a:bodyPr/>
        <a:lstStyle/>
        <a:p>
          <a:endParaRPr lang="en-US"/>
        </a:p>
      </dgm:t>
    </dgm:pt>
    <dgm:pt modelId="{0B00F5A8-A0EF-4111-9D86-004317B4F49E}">
      <dgm:prSet phldrT="[Text]"/>
      <dgm:spPr/>
      <dgm:t>
        <a:bodyPr/>
        <a:lstStyle/>
        <a:p>
          <a:r>
            <a:rPr lang="en-US" dirty="0"/>
            <a:t>Check site list for areas matching neighborhood composition and demographics.</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Analysis</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034AEFBB-9599-4823-B026-1F52A7F6C71D}">
      <dgm:prSet phldrT="[Text]"/>
      <dgm:spPr/>
      <dgm:t>
        <a:bodyPr anchor="ctr"/>
        <a:lstStyle/>
        <a:p>
          <a:pPr algn="l">
            <a:buNone/>
          </a:pPr>
          <a:endParaRPr lang="en-US" u="sng" dirty="0"/>
        </a:p>
      </dgm:t>
    </dgm:pt>
    <dgm:pt modelId="{D51C9974-5918-415F-8B56-145BB464D62C}" type="parTrans" cxnId="{873273EB-BCB7-41DB-A97F-520F736543FB}">
      <dgm:prSet/>
      <dgm:spPr/>
      <dgm:t>
        <a:bodyPr/>
        <a:lstStyle/>
        <a:p>
          <a:endParaRPr lang="en-US"/>
        </a:p>
      </dgm:t>
    </dgm:pt>
    <dgm:pt modelId="{EA195F4A-E68E-4B1A-A3FF-8187E0557025}" type="sibTrans" cxnId="{873273EB-BCB7-41DB-A97F-520F736543FB}">
      <dgm:prSet/>
      <dgm:spPr/>
      <dgm:t>
        <a:bodyPr/>
        <a:lstStyle/>
        <a:p>
          <a:endParaRPr lang="en-US"/>
        </a:p>
      </dgm:t>
    </dgm:pt>
    <dgm:pt modelId="{9EDB4854-1844-470A-B6E6-6A1DFF0F0EDE}">
      <dgm:prSet phldrT="[Text]"/>
      <dgm:spPr/>
      <dgm:t>
        <a:bodyPr anchor="ctr"/>
        <a:lstStyle/>
        <a:p>
          <a:pPr algn="l"/>
          <a:r>
            <a:rPr lang="en-US" dirty="0"/>
            <a:t>Produce list of sites with acceptable data</a:t>
          </a:r>
        </a:p>
      </dgm:t>
    </dgm:pt>
    <dgm:pt modelId="{52E6228C-6E53-48E9-88D6-3DDABCCC6E80}" type="parTrans" cxnId="{7F9A2D6B-1223-4DEF-B631-08645B140D6C}">
      <dgm:prSet/>
      <dgm:spPr/>
      <dgm:t>
        <a:bodyPr/>
        <a:lstStyle/>
        <a:p>
          <a:endParaRPr lang="en-US"/>
        </a:p>
      </dgm:t>
    </dgm:pt>
    <dgm:pt modelId="{D6F98628-D9CE-4029-B01A-9B472D943CC4}" type="sibTrans" cxnId="{7F9A2D6B-1223-4DEF-B631-08645B140D6C}">
      <dgm:prSet/>
      <dgm:spPr/>
      <dgm:t>
        <a:bodyPr/>
        <a:lstStyle/>
        <a:p>
          <a:endParaRPr lang="en-US"/>
        </a:p>
      </dgm:t>
    </dgm:pt>
    <dgm:pt modelId="{636C87E8-5A27-4913-9A85-D49478C40E99}">
      <dgm:prSet phldrT="[Text]"/>
      <dgm:spPr/>
      <dgm:t>
        <a:bodyPr anchor="ctr"/>
        <a:lstStyle/>
        <a:p>
          <a:pPr algn="l"/>
          <a:r>
            <a:rPr lang="en-US" dirty="0"/>
            <a:t>Qualify data using required specifications</a:t>
          </a:r>
        </a:p>
      </dgm:t>
    </dgm:pt>
    <dgm:pt modelId="{C090B283-57BE-4E9E-A1EB-F690372E3B7C}" type="parTrans" cxnId="{02A95D0E-4A3E-452F-A510-BF93EAA85770}">
      <dgm:prSet/>
      <dgm:spPr/>
      <dgm:t>
        <a:bodyPr/>
        <a:lstStyle/>
        <a:p>
          <a:endParaRPr lang="en-US"/>
        </a:p>
      </dgm:t>
    </dgm:pt>
    <dgm:pt modelId="{AC5774F0-4DDB-44EE-B0DF-5696252696C5}" type="sibTrans" cxnId="{02A95D0E-4A3E-452F-A510-BF93EAA85770}">
      <dgm:prSet/>
      <dgm:spPr/>
      <dgm:t>
        <a:bodyPr/>
        <a:lstStyle/>
        <a:p>
          <a:endParaRPr lang="en-US"/>
        </a:p>
      </dgm:t>
    </dgm:pt>
    <dgm:pt modelId="{C907DA01-E151-4CCF-8912-7AFC0800ADE7}">
      <dgm:prSet phldrT="[Text]"/>
      <dgm:spPr/>
      <dgm:t>
        <a:bodyPr/>
        <a:lstStyle/>
        <a:p>
          <a:r>
            <a:rPr lang="en-US" dirty="0"/>
            <a:t>Check for strength of legislation and potential contaminating events</a:t>
          </a:r>
        </a:p>
      </dgm:t>
    </dgm:pt>
    <dgm:pt modelId="{76ADB7B1-577B-454B-BEEA-274BF88CAEA3}" type="parTrans" cxnId="{04FE263B-9C1E-45F7-9A23-E4FB53414AF7}">
      <dgm:prSet/>
      <dgm:spPr/>
      <dgm:t>
        <a:bodyPr/>
        <a:lstStyle/>
        <a:p>
          <a:endParaRPr lang="en-US"/>
        </a:p>
      </dgm:t>
    </dgm:pt>
    <dgm:pt modelId="{A87203B1-8AB3-4D1F-BB01-CECBCD950B2B}" type="sibTrans" cxnId="{04FE263B-9C1E-45F7-9A23-E4FB53414AF7}">
      <dgm:prSet/>
      <dgm:spPr/>
      <dgm:t>
        <a:bodyPr/>
        <a:lstStyle/>
        <a:p>
          <a:endParaRPr lang="en-US"/>
        </a:p>
      </dgm:t>
    </dgm:pt>
    <dgm:pt modelId="{0E74F49D-D05B-4E28-8C02-5ED725FF2363}">
      <dgm:prSet phldrT="[Text]"/>
      <dgm:spPr/>
      <dgm:t>
        <a:bodyPr anchor="ctr"/>
        <a:lstStyle/>
        <a:p>
          <a:pPr algn="l"/>
          <a:r>
            <a:rPr lang="en-US" dirty="0"/>
            <a:t>Prepare control and experimental groups</a:t>
          </a:r>
        </a:p>
      </dgm:t>
    </dgm:pt>
    <dgm:pt modelId="{A830CC45-A42A-4FA2-8EE8-A8B99D627D7A}" type="parTrans" cxnId="{68160313-7327-4513-AA37-45E2ABCB4870}">
      <dgm:prSet/>
      <dgm:spPr/>
      <dgm:t>
        <a:bodyPr/>
        <a:lstStyle/>
        <a:p>
          <a:endParaRPr lang="en-US"/>
        </a:p>
      </dgm:t>
    </dgm:pt>
    <dgm:pt modelId="{35927EB9-5003-44CF-87C2-9B60F199FCB9}" type="sibTrans" cxnId="{68160313-7327-4513-AA37-45E2ABCB4870}">
      <dgm:prSet/>
      <dgm:spPr/>
      <dgm:t>
        <a:bodyPr/>
        <a:lstStyle/>
        <a:p>
          <a:endParaRPr lang="en-US"/>
        </a:p>
      </dgm:t>
    </dgm:pt>
    <dgm:pt modelId="{91038ABC-4804-4617-A5BB-FF4FB773A917}">
      <dgm:prSet phldrT="[Text]"/>
      <dgm:spPr/>
      <dgm:t>
        <a:bodyPr/>
        <a:lstStyle/>
        <a:p>
          <a:pPr algn="l"/>
          <a:r>
            <a:rPr lang="en-US" dirty="0"/>
            <a:t>Perform difference in differences regression analysis of selected site</a:t>
          </a:r>
        </a:p>
      </dgm:t>
    </dgm:pt>
    <dgm:pt modelId="{2521DB1D-F874-424B-84F5-9939D080F15D}" type="parTrans" cxnId="{34C5D3BA-FD33-4679-A202-2DA1B5149AAD}">
      <dgm:prSet/>
      <dgm:spPr/>
      <dgm:t>
        <a:bodyPr/>
        <a:lstStyle/>
        <a:p>
          <a:endParaRPr lang="en-US"/>
        </a:p>
      </dgm:t>
    </dgm:pt>
    <dgm:pt modelId="{DFC820D9-6FD8-48FA-BA67-C146F60124D1}" type="sibTrans" cxnId="{34C5D3BA-FD33-4679-A202-2DA1B5149AAD}">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pt>
    <dgm:pt modelId="{BFE859F2-A9E8-4F95-9161-8EC68F2D30C4}" type="pres">
      <dgm:prSet presAssocID="{FB986F71-3126-4196-BD30-74AEDC39A1CA}" presName="childNode1tx" presStyleLbl="bgAcc1" presStyleIdx="0" presStyleCnt="3">
        <dgm:presLayoutVars>
          <dgm:bulletEnabled val="1"/>
        </dgm:presLayoutVars>
      </dgm:prSet>
      <dgm:spPr/>
    </dgm:pt>
    <dgm:pt modelId="{E18C6CF4-EDEB-4539-A36D-E0355B626199}" type="pres">
      <dgm:prSet presAssocID="{FB986F71-3126-4196-BD30-74AEDC39A1CA}" presName="parentNode1" presStyleLbl="node1" presStyleIdx="0" presStyleCnt="3">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pt>
    <dgm:pt modelId="{67FFE978-6FBE-4424-80BE-B9E4B4DD0695}" type="pres">
      <dgm:prSet presAssocID="{F6D27D1B-CDCB-481F-B8FA-AB31B2A119DE}" presName="childNode2tx" presStyleLbl="bgAcc1" presStyleIdx="1" presStyleCnt="3">
        <dgm:presLayoutVars>
          <dgm:bulletEnabled val="1"/>
        </dgm:presLayoutVars>
      </dgm:prSet>
      <dgm:spPr/>
    </dgm:pt>
    <dgm:pt modelId="{029D1FDE-4DD7-4FA5-8C70-0C747477B66C}" type="pres">
      <dgm:prSet presAssocID="{F6D27D1B-CDCB-481F-B8FA-AB31B2A119DE}" presName="parentNode2" presStyleLbl="node1" presStyleIdx="1" presStyleCnt="3">
        <dgm:presLayoutVars>
          <dgm:chMax val="0"/>
          <dgm:bulletEnabled val="1"/>
        </dgm:presLayoutVars>
      </dgm:prSet>
      <dgm:spPr/>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pt>
    <dgm:pt modelId="{843715D2-C2C2-41EB-BDA3-21230FBA46DB}" type="pres">
      <dgm:prSet presAssocID="{58828492-5CEF-4AFE-95CB-5D7E6A18158B}" presName="childNode1tx" presStyleLbl="bgAcc1" presStyleIdx="2" presStyleCnt="3">
        <dgm:presLayoutVars>
          <dgm:bulletEnabled val="1"/>
        </dgm:presLayoutVars>
      </dgm:prSet>
      <dgm:spPr/>
    </dgm:pt>
    <dgm:pt modelId="{047F5837-10E2-4FFC-A492-DB8A19EF48CA}" type="pres">
      <dgm:prSet presAssocID="{58828492-5CEF-4AFE-95CB-5D7E6A18158B}" presName="parentNode1" presStyleLbl="node1" presStyleIdx="2" presStyleCnt="3">
        <dgm:presLayoutVars>
          <dgm:chMax val="1"/>
          <dgm:bulletEnabled val="1"/>
        </dgm:presLayoutVars>
      </dgm:prSet>
      <dgm:spPr/>
    </dgm:pt>
    <dgm:pt modelId="{7D6A154D-27BB-4CCE-9250-BCDD2CD5C383}" type="pres">
      <dgm:prSet presAssocID="{58828492-5CEF-4AFE-95CB-5D7E6A18158B}" presName="connSite1" presStyleCnt="0"/>
      <dgm:spPr/>
    </dgm:pt>
  </dgm:ptLst>
  <dgm:cxnLst>
    <dgm:cxn modelId="{02A95D0E-4A3E-452F-A510-BF93EAA85770}" srcId="{FB986F71-3126-4196-BD30-74AEDC39A1CA}" destId="{636C87E8-5A27-4913-9A85-D49478C40E99}" srcOrd="1" destOrd="0" parTransId="{C090B283-57BE-4E9E-A1EB-F690372E3B7C}" sibTransId="{AC5774F0-4DDB-44EE-B0DF-5696252696C5}"/>
    <dgm:cxn modelId="{68160313-7327-4513-AA37-45E2ABCB4870}" srcId="{58828492-5CEF-4AFE-95CB-5D7E6A18158B}" destId="{0E74F49D-D05B-4E28-8C02-5ED725FF2363}" srcOrd="1" destOrd="0" parTransId="{A830CC45-A42A-4FA2-8EE8-A8B99D627D7A}" sibTransId="{35927EB9-5003-44CF-87C2-9B60F199FCB9}"/>
    <dgm:cxn modelId="{1FE4D618-724E-4829-BED3-DAA3C651B769}" type="presOf" srcId="{0B00F5A8-A0EF-4111-9D86-004317B4F49E}" destId="{E83793B4-2C5C-4D90-82FA-E5EE4745664D}" srcOrd="0" destOrd="0" presId="urn:microsoft.com/office/officeart/2005/8/layout/hProcess4"/>
    <dgm:cxn modelId="{A08CE81F-A93E-429F-943D-3B3662A0C042}" type="presOf" srcId="{F6D27D1B-CDCB-481F-B8FA-AB31B2A119DE}" destId="{029D1FDE-4DD7-4FA5-8C70-0C747477B66C}"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D4A35A3A-E2D7-445B-AECA-08333A911EAA}" type="presOf" srcId="{91038ABC-4804-4617-A5BB-FF4FB773A917}" destId="{69C28D3B-E083-42DF-9EA0-916CA12125A9}" srcOrd="0" destOrd="2" presId="urn:microsoft.com/office/officeart/2005/8/layout/hProcess4"/>
    <dgm:cxn modelId="{04FE263B-9C1E-45F7-9A23-E4FB53414AF7}" srcId="{F6D27D1B-CDCB-481F-B8FA-AB31B2A119DE}" destId="{C907DA01-E151-4CCF-8912-7AFC0800ADE7}" srcOrd="1" destOrd="0" parTransId="{76ADB7B1-577B-454B-BEEA-274BF88CAEA3}" sibTransId="{A87203B1-8AB3-4D1F-BB01-CECBCD950B2B}"/>
    <dgm:cxn modelId="{2D5B3E3B-3EE5-4072-933E-27DF5400591C}" srcId="{FB986F71-3126-4196-BD30-74AEDC39A1CA}" destId="{AB2E8498-CC81-452F-A895-08F3845AA347}" srcOrd="0" destOrd="0" parTransId="{4C65E2C8-0CBB-4D8C-AD60-6B0105C62B84}" sibTransId="{9A1F3304-AA9E-4FBC-89BA-9095C80E47C9}"/>
    <dgm:cxn modelId="{CAAA403D-A3AD-4038-9A1B-AEE9AAB6ECBB}" type="presOf" srcId="{636C87E8-5A27-4913-9A85-D49478C40E99}" destId="{96015622-8A46-45CF-A72A-2856B699B374}" srcOrd="0" destOrd="1" presId="urn:microsoft.com/office/officeart/2005/8/layout/hProcess4"/>
    <dgm:cxn modelId="{BB9C7A3E-14CE-4BE6-8F4C-3988105C12D9}" type="presOf" srcId="{C907DA01-E151-4CCF-8912-7AFC0800ADE7}" destId="{67FFE978-6FBE-4424-80BE-B9E4B4DD0695}" srcOrd="1" destOrd="1" presId="urn:microsoft.com/office/officeart/2005/8/layout/hProcess4"/>
    <dgm:cxn modelId="{B8810B60-3A35-45D3-86A1-17911DBB5AD6}" type="presOf" srcId="{034AEFBB-9599-4823-B026-1F52A7F6C71D}" destId="{69C28D3B-E083-42DF-9EA0-916CA12125A9}" srcOrd="0" destOrd="0"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7011D642-BABC-4F21-93BE-C3137F2C3F07}" type="presOf" srcId="{0E74F49D-D05B-4E28-8C02-5ED725FF2363}" destId="{69C28D3B-E083-42DF-9EA0-916CA12125A9}" srcOrd="0" destOrd="1" presId="urn:microsoft.com/office/officeart/2005/8/layout/hProcess4"/>
    <dgm:cxn modelId="{402F9D43-6A91-4B87-83A0-426BC9CD76A6}" type="presOf" srcId="{0B00F5A8-A0EF-4111-9D86-004317B4F49E}" destId="{67FFE978-6FBE-4424-80BE-B9E4B4DD0695}" srcOrd="1" destOrd="0" presId="urn:microsoft.com/office/officeart/2005/8/layout/hProcess4"/>
    <dgm:cxn modelId="{6F63CB67-B312-4D44-A4D7-69F5C1408EAD}" type="presOf" srcId="{91038ABC-4804-4617-A5BB-FF4FB773A917}" destId="{843715D2-C2C2-41EB-BDA3-21230FBA46DB}" srcOrd="1" destOrd="2" presId="urn:microsoft.com/office/officeart/2005/8/layout/hProcess4"/>
    <dgm:cxn modelId="{7F9A2D6B-1223-4DEF-B631-08645B140D6C}" srcId="{FB986F71-3126-4196-BD30-74AEDC39A1CA}" destId="{9EDB4854-1844-470A-B6E6-6A1DFF0F0EDE}" srcOrd="2" destOrd="0" parTransId="{52E6228C-6E53-48E9-88D6-3DDABCCC6E80}" sibTransId="{D6F98628-D9CE-4029-B01A-9B472D943CC4}"/>
    <dgm:cxn modelId="{1423FC72-83C7-4510-8021-28EAEA493E68}" srcId="{0E9DE493-19D7-4EC9-97C9-5F26233F1106}" destId="{FB986F71-3126-4196-BD30-74AEDC39A1CA}" srcOrd="0" destOrd="0" parTransId="{9B3CE34A-9B3E-4D5F-94E0-DFBB94FF5A03}" sibTransId="{D0B150DF-3AA4-454C-8652-25880449C422}"/>
    <dgm:cxn modelId="{550EC38B-566A-4081-A7BE-0E49BE02764D}" type="presOf" srcId="{AB2E8498-CC81-452F-A895-08F3845AA347}" destId="{BFE859F2-A9E8-4F95-9161-8EC68F2D30C4}" srcOrd="1" destOrd="0" presId="urn:microsoft.com/office/officeart/2005/8/layout/hProcess4"/>
    <dgm:cxn modelId="{0218F3A7-2AD5-4F75-933A-508BF998C8BD}" type="presOf" srcId="{9EDB4854-1844-470A-B6E6-6A1DFF0F0EDE}" destId="{96015622-8A46-45CF-A72A-2856B699B374}" srcOrd="0" destOrd="2"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077E56B1-16AF-46FE-9701-97A7A2B55E04}" type="presOf" srcId="{C907DA01-E151-4CCF-8912-7AFC0800ADE7}" destId="{E83793B4-2C5C-4D90-82FA-E5EE4745664D}" srcOrd="0" destOrd="1" presId="urn:microsoft.com/office/officeart/2005/8/layout/hProcess4"/>
    <dgm:cxn modelId="{BA6273B3-B3A2-4D37-9912-2DFE6C6511B7}" type="presOf" srcId="{0E74F49D-D05B-4E28-8C02-5ED725FF2363}" destId="{843715D2-C2C2-41EB-BDA3-21230FBA46DB}" srcOrd="1" destOrd="1" presId="urn:microsoft.com/office/officeart/2005/8/layout/hProcess4"/>
    <dgm:cxn modelId="{34C5D3BA-FD33-4679-A202-2DA1B5149AAD}" srcId="{58828492-5CEF-4AFE-95CB-5D7E6A18158B}" destId="{91038ABC-4804-4617-A5BB-FF4FB773A917}" srcOrd="2" destOrd="0" parTransId="{2521DB1D-F874-424B-84F5-9939D080F15D}" sibTransId="{DFC820D9-6FD8-48FA-BA67-C146F60124D1}"/>
    <dgm:cxn modelId="{4E74EABF-20DE-46D5-9BE9-0F84CEAF66AB}" type="presOf" srcId="{D0B150DF-3AA4-454C-8652-25880449C422}" destId="{6A63D16E-EEE6-4267-97EA-5AD7D2BC4E84}" srcOrd="0" destOrd="0"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7204B9CA-A336-49F3-8016-964CA42F3CBD}" type="presOf" srcId="{034AEFBB-9599-4823-B026-1F52A7F6C71D}" destId="{843715D2-C2C2-41EB-BDA3-21230FBA46DB}" srcOrd="1" destOrd="0" presId="urn:microsoft.com/office/officeart/2005/8/layout/hProcess4"/>
    <dgm:cxn modelId="{372AB4CF-7032-4F12-9520-E72086257081}" type="presOf" srcId="{9EDB4854-1844-470A-B6E6-6A1DFF0F0EDE}" destId="{BFE859F2-A9E8-4F95-9161-8EC68F2D30C4}" srcOrd="1" destOrd="2"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873273EB-BCB7-41DB-A97F-520F736543FB}" srcId="{58828492-5CEF-4AFE-95CB-5D7E6A18158B}" destId="{034AEFBB-9599-4823-B026-1F52A7F6C71D}" srcOrd="0" destOrd="0" parTransId="{D51C9974-5918-415F-8B56-145BB464D62C}" sibTransId="{EA195F4A-E68E-4B1A-A3FF-8187E0557025}"/>
    <dgm:cxn modelId="{C47BD1F1-7535-4491-B7D6-C85016F8B74B}" type="presOf" srcId="{636C87E8-5A27-4913-9A85-D49478C40E99}" destId="{BFE859F2-A9E8-4F95-9161-8EC68F2D30C4}" srcOrd="1" destOrd="1" presId="urn:microsoft.com/office/officeart/2005/8/layout/hProcess4"/>
    <dgm:cxn modelId="{732F9AFA-01BF-4C18-A659-D951BF9FC05D}" type="presOf" srcId="{AB2E8498-CC81-452F-A895-08F3845AA347}" destId="{96015622-8A46-45CF-A72A-2856B699B374}" srcOrd="0" destOrd="0" presId="urn:microsoft.com/office/officeart/2005/8/layout/hProcess4"/>
    <dgm:cxn modelId="{E95209FE-82B0-40EF-AFE6-D8CCCCEA50E1}" type="presOf" srcId="{7AEB6639-3258-49E8-8B1F-B4A9C61922BE}" destId="{DC2A0ADB-DCE3-4BF4-9952-0394865777AC}" srcOrd="0" destOrd="0" presId="urn:microsoft.com/office/officeart/2005/8/layout/hProcess4"/>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DB7DC-47FC-45D7-9279-E005F4E30D32}">
      <dsp:nvSpPr>
        <dsp:cNvPr id="0" name=""/>
        <dsp:cNvSpPr/>
      </dsp:nvSpPr>
      <dsp:spPr>
        <a:xfrm>
          <a:off x="155876" y="307084"/>
          <a:ext cx="1342582" cy="13425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646D4-5AF1-412D-9672-8DF9AD34E08D}">
      <dsp:nvSpPr>
        <dsp:cNvPr id="0" name=""/>
        <dsp:cNvSpPr/>
      </dsp:nvSpPr>
      <dsp:spPr>
        <a:xfrm>
          <a:off x="437818" y="589026"/>
          <a:ext cx="778697" cy="778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B63F7C8-AD36-40AD-BD5F-C3CE272539FE}">
      <dsp:nvSpPr>
        <dsp:cNvPr id="0" name=""/>
        <dsp:cNvSpPr/>
      </dsp:nvSpPr>
      <dsp:spPr>
        <a:xfrm>
          <a:off x="1786155" y="307084"/>
          <a:ext cx="3164658" cy="134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Short-Term Rental (STR)</a:t>
          </a:r>
        </a:p>
        <a:p>
          <a:pPr marL="0" lvl="0" indent="0" algn="l" defTabSz="800100">
            <a:lnSpc>
              <a:spcPct val="90000"/>
            </a:lnSpc>
            <a:spcBef>
              <a:spcPct val="0"/>
            </a:spcBef>
            <a:spcAft>
              <a:spcPct val="35000"/>
            </a:spcAft>
            <a:buNone/>
          </a:pPr>
          <a:r>
            <a:rPr lang="en-US" sz="1800" kern="1200" dirty="0"/>
            <a:t>A furnished property rented for less than 30 consecutive days at a time.</a:t>
          </a:r>
        </a:p>
      </dsp:txBody>
      <dsp:txXfrm>
        <a:off x="1786155" y="307084"/>
        <a:ext cx="3164658" cy="1342582"/>
      </dsp:txXfrm>
    </dsp:sp>
    <dsp:sp modelId="{122215DA-FEB8-4018-95A7-205A010678A3}">
      <dsp:nvSpPr>
        <dsp:cNvPr id="0" name=""/>
        <dsp:cNvSpPr/>
      </dsp:nvSpPr>
      <dsp:spPr>
        <a:xfrm>
          <a:off x="5502231" y="307084"/>
          <a:ext cx="1342582" cy="13425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C19DB-8464-441E-85D4-5040E17F0F38}">
      <dsp:nvSpPr>
        <dsp:cNvPr id="0" name=""/>
        <dsp:cNvSpPr/>
      </dsp:nvSpPr>
      <dsp:spPr>
        <a:xfrm>
          <a:off x="5784173" y="589026"/>
          <a:ext cx="778697" cy="778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E49A726-DC8E-489D-95C3-1A8DF9AF2D80}">
      <dsp:nvSpPr>
        <dsp:cNvPr id="0" name=""/>
        <dsp:cNvSpPr/>
      </dsp:nvSpPr>
      <dsp:spPr>
        <a:xfrm>
          <a:off x="7011636" y="307084"/>
          <a:ext cx="3406407" cy="1342582"/>
        </a:xfrm>
        <a:prstGeom prst="rect">
          <a:avLst/>
        </a:prstGeom>
        <a:noFill/>
        <a:ln>
          <a:noFill/>
        </a:ln>
        <a:effectLst>
          <a:softEdge rad="0"/>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Owner Occupied STR</a:t>
          </a:r>
        </a:p>
        <a:p>
          <a:pPr marL="0" lvl="0" indent="0" algn="l" defTabSz="800100">
            <a:lnSpc>
              <a:spcPct val="90000"/>
            </a:lnSpc>
            <a:spcBef>
              <a:spcPct val="0"/>
            </a:spcBef>
            <a:spcAft>
              <a:spcPct val="35000"/>
            </a:spcAft>
            <a:buNone/>
          </a:pPr>
          <a:r>
            <a:rPr lang="en-US" sz="1800" kern="1200" dirty="0"/>
            <a:t>A Short-Term Rental that serves as a primary residence and acts as a supplemental income source.</a:t>
          </a:r>
        </a:p>
      </dsp:txBody>
      <dsp:txXfrm>
        <a:off x="7011636" y="307084"/>
        <a:ext cx="3406407" cy="1342582"/>
      </dsp:txXfrm>
    </dsp:sp>
    <dsp:sp modelId="{62BCC314-300D-40A0-8A31-710C9EFDA5EF}">
      <dsp:nvSpPr>
        <dsp:cNvPr id="0" name=""/>
        <dsp:cNvSpPr/>
      </dsp:nvSpPr>
      <dsp:spPr>
        <a:xfrm>
          <a:off x="155876" y="2325433"/>
          <a:ext cx="1342582" cy="13425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D0929-A0D1-4CDC-A976-A654B7652C46}">
      <dsp:nvSpPr>
        <dsp:cNvPr id="0" name=""/>
        <dsp:cNvSpPr/>
      </dsp:nvSpPr>
      <dsp:spPr>
        <a:xfrm>
          <a:off x="437818" y="2607375"/>
          <a:ext cx="778697" cy="778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5CFF62D-335A-4E75-9E8D-2A952C1C85CE}">
      <dsp:nvSpPr>
        <dsp:cNvPr id="0" name=""/>
        <dsp:cNvSpPr/>
      </dsp:nvSpPr>
      <dsp:spPr>
        <a:xfrm>
          <a:off x="1786155" y="2325433"/>
          <a:ext cx="3164658" cy="134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Non-Owner Occupied STR</a:t>
          </a:r>
        </a:p>
        <a:p>
          <a:pPr marL="0" lvl="0" indent="0" algn="l" defTabSz="800100">
            <a:lnSpc>
              <a:spcPct val="90000"/>
            </a:lnSpc>
            <a:spcBef>
              <a:spcPct val="0"/>
            </a:spcBef>
            <a:spcAft>
              <a:spcPct val="35000"/>
            </a:spcAft>
            <a:buNone/>
          </a:pPr>
          <a:r>
            <a:rPr lang="en-US" sz="1800" kern="1200" dirty="0"/>
            <a:t>An investment property not used as a primary residence that is solely profit driven. Used as a primary income source. </a:t>
          </a:r>
        </a:p>
      </dsp:txBody>
      <dsp:txXfrm>
        <a:off x="1786155" y="2325433"/>
        <a:ext cx="3164658" cy="1342582"/>
      </dsp:txXfrm>
    </dsp:sp>
    <dsp:sp modelId="{65ADA81E-C64A-49B4-9423-3BF6BBC31DC6}">
      <dsp:nvSpPr>
        <dsp:cNvPr id="0" name=""/>
        <dsp:cNvSpPr/>
      </dsp:nvSpPr>
      <dsp:spPr>
        <a:xfrm>
          <a:off x="5502231" y="2325433"/>
          <a:ext cx="1342582" cy="13425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68EA0-F2EC-462D-9A9A-97D1E90E446D}">
      <dsp:nvSpPr>
        <dsp:cNvPr id="0" name=""/>
        <dsp:cNvSpPr/>
      </dsp:nvSpPr>
      <dsp:spPr>
        <a:xfrm>
          <a:off x="5784173" y="2607375"/>
          <a:ext cx="778697" cy="778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8D37E68-F4EB-4C44-878C-22C482328CB4}">
      <dsp:nvSpPr>
        <dsp:cNvPr id="0" name=""/>
        <dsp:cNvSpPr/>
      </dsp:nvSpPr>
      <dsp:spPr>
        <a:xfrm>
          <a:off x="6993755" y="2325433"/>
          <a:ext cx="3442167" cy="134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Professional Host</a:t>
          </a:r>
        </a:p>
        <a:p>
          <a:pPr marL="0" lvl="0" indent="0" algn="l" defTabSz="800100">
            <a:lnSpc>
              <a:spcPct val="90000"/>
            </a:lnSpc>
            <a:spcBef>
              <a:spcPct val="0"/>
            </a:spcBef>
            <a:spcAft>
              <a:spcPct val="35000"/>
            </a:spcAft>
            <a:buNone/>
          </a:pPr>
          <a:r>
            <a:rPr lang="en-US" sz="1800" kern="1200" dirty="0"/>
            <a:t>A user who rents out single or multiple units on a full-time basis, excluding users who rent spare rooms to supplement income. </a:t>
          </a:r>
        </a:p>
      </dsp:txBody>
      <dsp:txXfrm>
        <a:off x="6993755" y="2325433"/>
        <a:ext cx="3442167" cy="1342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7E066-D224-4064-9C08-DB24A2CE7DB9}">
      <dsp:nvSpPr>
        <dsp:cNvPr id="0" name=""/>
        <dsp:cNvSpPr/>
      </dsp:nvSpPr>
      <dsp:spPr>
        <a:xfrm>
          <a:off x="0" y="582246"/>
          <a:ext cx="8033657" cy="2583000"/>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501" tIns="416560" rIns="6235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Positive relationship between densities of Airbnb and all crimes</a:t>
          </a:r>
        </a:p>
        <a:p>
          <a:pPr marL="228600" lvl="1" indent="-228600" algn="l" defTabSz="889000">
            <a:lnSpc>
              <a:spcPct val="90000"/>
            </a:lnSpc>
            <a:spcBef>
              <a:spcPct val="0"/>
            </a:spcBef>
            <a:spcAft>
              <a:spcPct val="15000"/>
            </a:spcAft>
            <a:buChar char="•"/>
          </a:pPr>
          <a:r>
            <a:rPr lang="en-US" sz="2000" kern="1200" dirty="0"/>
            <a:t>Positive relationship between densities of Airbnb and property crime and a negative relationship with violent crime.</a:t>
          </a:r>
        </a:p>
        <a:p>
          <a:pPr marL="228600" lvl="1" indent="-228600" algn="l" defTabSz="889000">
            <a:lnSpc>
              <a:spcPct val="90000"/>
            </a:lnSpc>
            <a:spcBef>
              <a:spcPct val="0"/>
            </a:spcBef>
            <a:spcAft>
              <a:spcPct val="15000"/>
            </a:spcAft>
            <a:buChar char="•"/>
          </a:pPr>
          <a:r>
            <a:rPr lang="en-US" sz="2000" kern="1200" dirty="0"/>
            <a:t>Relationships are altered by crime categorization and Airbnb listing type (Shared Room, Private Room, Entire Home)</a:t>
          </a:r>
        </a:p>
        <a:p>
          <a:pPr marL="228600" lvl="1" indent="-228600" algn="l" defTabSz="889000">
            <a:lnSpc>
              <a:spcPct val="90000"/>
            </a:lnSpc>
            <a:spcBef>
              <a:spcPct val="0"/>
            </a:spcBef>
            <a:spcAft>
              <a:spcPct val="15000"/>
            </a:spcAft>
            <a:buChar char="•"/>
          </a:pPr>
          <a:r>
            <a:rPr lang="en-US" sz="2000" kern="1200" dirty="0"/>
            <a:t>Spatially varying relationship between densities of Airbnb and all crimes</a:t>
          </a:r>
        </a:p>
      </dsp:txBody>
      <dsp:txXfrm>
        <a:off x="0" y="582246"/>
        <a:ext cx="8033657" cy="2583000"/>
      </dsp:txXfrm>
    </dsp:sp>
    <dsp:sp modelId="{F46F47F6-01FE-4733-8D73-64A2A62558EA}">
      <dsp:nvSpPr>
        <dsp:cNvPr id="0" name=""/>
        <dsp:cNvSpPr/>
      </dsp:nvSpPr>
      <dsp:spPr>
        <a:xfrm>
          <a:off x="401682" y="287046"/>
          <a:ext cx="5623559" cy="5904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57" tIns="0" rIns="212557" bIns="0" numCol="1" spcCol="1270" anchor="ctr" anchorCtr="0">
          <a:noAutofit/>
        </a:bodyPr>
        <a:lstStyle/>
        <a:p>
          <a:pPr marL="0" lvl="0" indent="0" algn="l" defTabSz="889000">
            <a:lnSpc>
              <a:spcPct val="90000"/>
            </a:lnSpc>
            <a:spcBef>
              <a:spcPct val="0"/>
            </a:spcBef>
            <a:spcAft>
              <a:spcPct val="35000"/>
            </a:spcAft>
            <a:buNone/>
          </a:pPr>
          <a:r>
            <a:rPr lang="en-US" sz="2000" kern="1200" dirty="0"/>
            <a:t>Xu, Kim and Pennington-Gray 2017</a:t>
          </a:r>
        </a:p>
      </dsp:txBody>
      <dsp:txXfrm>
        <a:off x="430503" y="315867"/>
        <a:ext cx="5565917" cy="532758"/>
      </dsp:txXfrm>
    </dsp:sp>
    <dsp:sp modelId="{C95C5EF6-DF3E-4C4C-8508-B34E1C4C0E09}">
      <dsp:nvSpPr>
        <dsp:cNvPr id="0" name=""/>
        <dsp:cNvSpPr/>
      </dsp:nvSpPr>
      <dsp:spPr>
        <a:xfrm>
          <a:off x="0" y="3568446"/>
          <a:ext cx="8033657" cy="2205000"/>
        </a:xfrm>
        <a:prstGeom prst="rect">
          <a:avLst/>
        </a:prstGeom>
        <a:solidFill>
          <a:schemeClr val="lt1">
            <a:alpha val="90000"/>
            <a:hueOff val="0"/>
            <a:satOff val="0"/>
            <a:lumOff val="0"/>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501" tIns="416560" rIns="6235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Commercial (Non-Owner Occupied) home sharing has a positive association with rates of both violent and non-violent crime</a:t>
          </a:r>
        </a:p>
        <a:p>
          <a:pPr marL="228600" lvl="1" indent="-228600" algn="l" defTabSz="889000">
            <a:lnSpc>
              <a:spcPct val="90000"/>
            </a:lnSpc>
            <a:spcBef>
              <a:spcPct val="0"/>
            </a:spcBef>
            <a:spcAft>
              <a:spcPct val="15000"/>
            </a:spcAft>
            <a:buChar char="•"/>
          </a:pPr>
          <a:r>
            <a:rPr lang="en-US" sz="2000" kern="1200" dirty="0"/>
            <a:t>Authentic (Owner-Occupied) home sharing had only a minor impact on crime rates, specifically weapons and drug crime types</a:t>
          </a:r>
        </a:p>
      </dsp:txBody>
      <dsp:txXfrm>
        <a:off x="0" y="3568446"/>
        <a:ext cx="8033657" cy="2205000"/>
      </dsp:txXfrm>
    </dsp:sp>
    <dsp:sp modelId="{E662BA99-70C5-4B4F-BC96-E0F3CB3A75EB}">
      <dsp:nvSpPr>
        <dsp:cNvPr id="0" name=""/>
        <dsp:cNvSpPr/>
      </dsp:nvSpPr>
      <dsp:spPr>
        <a:xfrm>
          <a:off x="401682" y="3273246"/>
          <a:ext cx="5623559" cy="59040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57" tIns="0" rIns="212557" bIns="0" numCol="1" spcCol="1270" anchor="ctr" anchorCtr="0">
          <a:noAutofit/>
        </a:bodyPr>
        <a:lstStyle/>
        <a:p>
          <a:pPr marL="0" lvl="0" indent="0" algn="l" defTabSz="889000">
            <a:lnSpc>
              <a:spcPct val="90000"/>
            </a:lnSpc>
            <a:spcBef>
              <a:spcPct val="0"/>
            </a:spcBef>
            <a:spcAft>
              <a:spcPct val="35000"/>
            </a:spcAft>
            <a:buNone/>
          </a:pPr>
          <a:r>
            <a:rPr lang="en-US" sz="2000" kern="1200" dirty="0"/>
            <a:t>Han and Wang 2019</a:t>
          </a:r>
        </a:p>
      </dsp:txBody>
      <dsp:txXfrm>
        <a:off x="430503" y="3302067"/>
        <a:ext cx="5565917"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86BC2-A04B-41D2-BB8E-3CDE8088289F}">
      <dsp:nvSpPr>
        <dsp:cNvPr id="0" name=""/>
        <dsp:cNvSpPr/>
      </dsp:nvSpPr>
      <dsp:spPr>
        <a:xfrm>
          <a:off x="3174" y="116859"/>
          <a:ext cx="3095472" cy="633600"/>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Routine Activity Theory</a:t>
          </a:r>
        </a:p>
      </dsp:txBody>
      <dsp:txXfrm>
        <a:off x="3174" y="116859"/>
        <a:ext cx="3095472" cy="633600"/>
      </dsp:txXfrm>
    </dsp:sp>
    <dsp:sp modelId="{ABCFE764-F5B5-40BC-8F3B-ACC40F50CDDB}">
      <dsp:nvSpPr>
        <dsp:cNvPr id="0" name=""/>
        <dsp:cNvSpPr/>
      </dsp:nvSpPr>
      <dsp:spPr>
        <a:xfrm>
          <a:off x="3174" y="750459"/>
          <a:ext cx="3095472" cy="2802473"/>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Convergence of motivated offenders, suitable targets, and an absence of suitable guardians</a:t>
          </a:r>
        </a:p>
        <a:p>
          <a:pPr marL="228600" lvl="1" indent="-228600" algn="l" defTabSz="977900">
            <a:lnSpc>
              <a:spcPct val="90000"/>
            </a:lnSpc>
            <a:spcBef>
              <a:spcPct val="0"/>
            </a:spcBef>
            <a:spcAft>
              <a:spcPct val="15000"/>
            </a:spcAft>
            <a:buChar char="•"/>
          </a:pPr>
          <a:r>
            <a:rPr lang="en-US" sz="2200" kern="1200" dirty="0"/>
            <a:t>Increases likelihood of predatory criminal activity.</a:t>
          </a:r>
        </a:p>
      </dsp:txBody>
      <dsp:txXfrm>
        <a:off x="3174" y="750459"/>
        <a:ext cx="3095472" cy="2802473"/>
      </dsp:txXfrm>
    </dsp:sp>
    <dsp:sp modelId="{43005B46-FC17-4A6F-ADA2-88EAA427BA38}">
      <dsp:nvSpPr>
        <dsp:cNvPr id="0" name=""/>
        <dsp:cNvSpPr/>
      </dsp:nvSpPr>
      <dsp:spPr>
        <a:xfrm>
          <a:off x="3532013" y="116859"/>
          <a:ext cx="3095472" cy="633600"/>
        </a:xfrm>
        <a:prstGeom prst="rect">
          <a:avLst/>
        </a:prstGeom>
        <a:solidFill>
          <a:schemeClr val="accent2">
            <a:hueOff val="-4244261"/>
            <a:satOff val="-7952"/>
            <a:lumOff val="13529"/>
            <a:alphaOff val="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Crime Pattern Theory</a:t>
          </a:r>
        </a:p>
      </dsp:txBody>
      <dsp:txXfrm>
        <a:off x="3532013" y="116859"/>
        <a:ext cx="3095472" cy="633600"/>
      </dsp:txXfrm>
    </dsp:sp>
    <dsp:sp modelId="{7DD7DF07-AA40-4282-8966-FC76F2F6C432}">
      <dsp:nvSpPr>
        <dsp:cNvPr id="0" name=""/>
        <dsp:cNvSpPr/>
      </dsp:nvSpPr>
      <dsp:spPr>
        <a:xfrm>
          <a:off x="3532013" y="750459"/>
          <a:ext cx="3095472" cy="2802473"/>
        </a:xfrm>
        <a:prstGeom prst="rect">
          <a:avLst/>
        </a:prstGeom>
        <a:solidFill>
          <a:schemeClr val="accent2">
            <a:tint val="40000"/>
            <a:alpha val="90000"/>
            <a:hueOff val="-4349372"/>
            <a:satOff val="12089"/>
            <a:lumOff val="2356"/>
            <a:alphaOff val="0"/>
          </a:schemeClr>
        </a:solidFill>
        <a:ln w="12700" cap="flat" cmpd="sng" algn="in">
          <a:solidFill>
            <a:schemeClr val="accent2">
              <a:tint val="40000"/>
              <a:alpha val="90000"/>
              <a:hueOff val="-4349372"/>
              <a:satOff val="12089"/>
              <a:lumOff val="23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Absence of controls, intimate handlers, guardians, and place managers</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Increases likelihood of criminal activity.</a:t>
          </a:r>
        </a:p>
      </dsp:txBody>
      <dsp:txXfrm>
        <a:off x="3532013" y="750459"/>
        <a:ext cx="3095472" cy="2802473"/>
      </dsp:txXfrm>
    </dsp:sp>
    <dsp:sp modelId="{114729AA-B9DC-4545-ADC1-1A5D440322B3}">
      <dsp:nvSpPr>
        <dsp:cNvPr id="0" name=""/>
        <dsp:cNvSpPr/>
      </dsp:nvSpPr>
      <dsp:spPr>
        <a:xfrm>
          <a:off x="7060851" y="116859"/>
          <a:ext cx="3095472" cy="633600"/>
        </a:xfrm>
        <a:prstGeom prst="rect">
          <a:avLst/>
        </a:prstGeom>
        <a:solidFill>
          <a:schemeClr val="accent2">
            <a:hueOff val="-8488521"/>
            <a:satOff val="-15903"/>
            <a:lumOff val="27058"/>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Rational Choice Theory</a:t>
          </a:r>
        </a:p>
      </dsp:txBody>
      <dsp:txXfrm>
        <a:off x="7060851" y="116859"/>
        <a:ext cx="3095472" cy="633600"/>
      </dsp:txXfrm>
    </dsp:sp>
    <dsp:sp modelId="{9D89249C-FFB9-40CE-B49B-BEE214AE76E1}">
      <dsp:nvSpPr>
        <dsp:cNvPr id="0" name=""/>
        <dsp:cNvSpPr/>
      </dsp:nvSpPr>
      <dsp:spPr>
        <a:xfrm>
          <a:off x="7060851" y="750459"/>
          <a:ext cx="3095472" cy="2802473"/>
        </a:xfrm>
        <a:prstGeom prst="rect">
          <a:avLst/>
        </a:prstGeom>
        <a:solidFill>
          <a:schemeClr val="accent2">
            <a:tint val="40000"/>
            <a:alpha val="90000"/>
            <a:hueOff val="-8698745"/>
            <a:satOff val="24178"/>
            <a:lumOff val="4713"/>
            <a:alphaOff val="0"/>
          </a:schemeClr>
        </a:solidFill>
        <a:ln w="12700" cap="flat" cmpd="sng" algn="in">
          <a:solidFill>
            <a:schemeClr val="accent2">
              <a:tint val="40000"/>
              <a:alpha val="90000"/>
              <a:hueOff val="-8698745"/>
              <a:satOff val="24178"/>
              <a:lumOff val="47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Offenders first consider if anticipated punishments outweigh anticipated results.</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Favorable conditions increase likelihood of criminal activity.</a:t>
          </a:r>
        </a:p>
      </dsp:txBody>
      <dsp:txXfrm>
        <a:off x="7060851" y="750459"/>
        <a:ext cx="3095472" cy="2802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101463" y="1213401"/>
          <a:ext cx="2826939" cy="233163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Assess availability of crime data and rental data</a:t>
          </a:r>
        </a:p>
        <a:p>
          <a:pPr marL="171450" lvl="1" indent="-171450" algn="l" defTabSz="755650">
            <a:lnSpc>
              <a:spcPct val="90000"/>
            </a:lnSpc>
            <a:spcBef>
              <a:spcPct val="0"/>
            </a:spcBef>
            <a:spcAft>
              <a:spcPct val="15000"/>
            </a:spcAft>
            <a:buChar char="•"/>
          </a:pPr>
          <a:r>
            <a:rPr lang="en-US" sz="1700" kern="1200" dirty="0"/>
            <a:t>Qualify data using required specifications</a:t>
          </a:r>
        </a:p>
        <a:p>
          <a:pPr marL="171450" lvl="1" indent="-171450" algn="l" defTabSz="755650">
            <a:lnSpc>
              <a:spcPct val="90000"/>
            </a:lnSpc>
            <a:spcBef>
              <a:spcPct val="0"/>
            </a:spcBef>
            <a:spcAft>
              <a:spcPct val="15000"/>
            </a:spcAft>
            <a:buChar char="•"/>
          </a:pPr>
          <a:r>
            <a:rPr lang="en-US" sz="1700" kern="1200" dirty="0"/>
            <a:t>Produce list of sites with acceptable data</a:t>
          </a:r>
        </a:p>
      </dsp:txBody>
      <dsp:txXfrm>
        <a:off x="155120" y="1267058"/>
        <a:ext cx="2719625" cy="1724684"/>
      </dsp:txXfrm>
    </dsp:sp>
    <dsp:sp modelId="{6A63D16E-EEE6-4267-97EA-5AD7D2BC4E84}">
      <dsp:nvSpPr>
        <dsp:cNvPr id="0" name=""/>
        <dsp:cNvSpPr/>
      </dsp:nvSpPr>
      <dsp:spPr>
        <a:xfrm>
          <a:off x="1670014" y="1696480"/>
          <a:ext cx="3224315" cy="3224315"/>
        </a:xfrm>
        <a:prstGeom prst="leftCircularArrow">
          <a:avLst>
            <a:gd name="adj1" fmla="val 3483"/>
            <a:gd name="adj2" fmla="val 431990"/>
            <a:gd name="adj3" fmla="val 2207500"/>
            <a:gd name="adj4" fmla="val 9024489"/>
            <a:gd name="adj5" fmla="val 4064"/>
          </a:avLst>
        </a:prstGeom>
        <a:solidFill>
          <a:schemeClr val="tx2"/>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729671" y="3045399"/>
          <a:ext cx="2512835" cy="999271"/>
        </a:xfrm>
        <a:prstGeom prst="roundRect">
          <a:avLst>
            <a:gd name="adj" fmla="val 10000"/>
          </a:avLst>
        </a:prstGeom>
        <a:solidFill>
          <a:schemeClr val="dk2">
            <a:hueOff val="0"/>
            <a:satOff val="0"/>
            <a:lumOff val="0"/>
            <a:alphaOff val="0"/>
          </a:schemeClr>
        </a:solidFill>
        <a:ln w="5080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Data Assessment</a:t>
          </a:r>
        </a:p>
      </dsp:txBody>
      <dsp:txXfrm>
        <a:off x="758939" y="3074667"/>
        <a:ext cx="2454299" cy="940735"/>
      </dsp:txXfrm>
    </dsp:sp>
    <dsp:sp modelId="{E83793B4-2C5C-4D90-82FA-E5EE4745664D}">
      <dsp:nvSpPr>
        <dsp:cNvPr id="0" name=""/>
        <dsp:cNvSpPr/>
      </dsp:nvSpPr>
      <dsp:spPr>
        <a:xfrm>
          <a:off x="3777288" y="1213401"/>
          <a:ext cx="2826939" cy="233163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Check site list for areas matching neighborhood composition and demographics.</a:t>
          </a:r>
        </a:p>
        <a:p>
          <a:pPr marL="171450" lvl="1" indent="-171450" algn="l" defTabSz="755650">
            <a:lnSpc>
              <a:spcPct val="90000"/>
            </a:lnSpc>
            <a:spcBef>
              <a:spcPct val="0"/>
            </a:spcBef>
            <a:spcAft>
              <a:spcPct val="15000"/>
            </a:spcAft>
            <a:buChar char="•"/>
          </a:pPr>
          <a:r>
            <a:rPr lang="en-US" sz="1700" kern="1200" dirty="0"/>
            <a:t>Check for strength of legislation and potential contaminating events</a:t>
          </a:r>
        </a:p>
      </dsp:txBody>
      <dsp:txXfrm>
        <a:off x="3830945" y="1766694"/>
        <a:ext cx="2719625" cy="1724684"/>
      </dsp:txXfrm>
    </dsp:sp>
    <dsp:sp modelId="{DC2A0ADB-DCE3-4BF4-9952-0394865777AC}">
      <dsp:nvSpPr>
        <dsp:cNvPr id="0" name=""/>
        <dsp:cNvSpPr/>
      </dsp:nvSpPr>
      <dsp:spPr>
        <a:xfrm>
          <a:off x="5322282" y="-253780"/>
          <a:ext cx="3585535" cy="3585535"/>
        </a:xfrm>
        <a:prstGeom prst="circularArrow">
          <a:avLst>
            <a:gd name="adj1" fmla="val 3132"/>
            <a:gd name="adj2" fmla="val 385249"/>
            <a:gd name="adj3" fmla="val 19439240"/>
            <a:gd name="adj4" fmla="val 12575511"/>
            <a:gd name="adj5" fmla="val 3654"/>
          </a:avLst>
        </a:prstGeom>
        <a:solidFill>
          <a:schemeClr val="tx2"/>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4405497" y="713765"/>
          <a:ext cx="2512835" cy="999271"/>
        </a:xfrm>
        <a:prstGeom prst="roundRect">
          <a:avLst>
            <a:gd name="adj" fmla="val 10000"/>
          </a:avLst>
        </a:prstGeom>
        <a:solidFill>
          <a:schemeClr val="dk2">
            <a:hueOff val="0"/>
            <a:satOff val="0"/>
            <a:lumOff val="0"/>
            <a:alphaOff val="0"/>
          </a:schemeClr>
        </a:solidFill>
        <a:ln w="5080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Site Selection</a:t>
          </a:r>
        </a:p>
      </dsp:txBody>
      <dsp:txXfrm>
        <a:off x="4434765" y="743033"/>
        <a:ext cx="2454299" cy="940735"/>
      </dsp:txXfrm>
    </dsp:sp>
    <dsp:sp modelId="{69C28D3B-E083-42DF-9EA0-916CA12125A9}">
      <dsp:nvSpPr>
        <dsp:cNvPr id="0" name=""/>
        <dsp:cNvSpPr/>
      </dsp:nvSpPr>
      <dsp:spPr>
        <a:xfrm>
          <a:off x="7453113" y="1213401"/>
          <a:ext cx="2826939" cy="233163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l" defTabSz="755650">
            <a:lnSpc>
              <a:spcPct val="90000"/>
            </a:lnSpc>
            <a:spcBef>
              <a:spcPct val="0"/>
            </a:spcBef>
            <a:spcAft>
              <a:spcPct val="15000"/>
            </a:spcAft>
            <a:buNone/>
          </a:pPr>
          <a:endParaRPr lang="en-US" sz="1700" u="sng" kern="1200" dirty="0"/>
        </a:p>
        <a:p>
          <a:pPr marL="171450" lvl="1" indent="-171450" algn="l" defTabSz="755650">
            <a:lnSpc>
              <a:spcPct val="90000"/>
            </a:lnSpc>
            <a:spcBef>
              <a:spcPct val="0"/>
            </a:spcBef>
            <a:spcAft>
              <a:spcPct val="15000"/>
            </a:spcAft>
            <a:buChar char="•"/>
          </a:pPr>
          <a:r>
            <a:rPr lang="en-US" sz="1700" kern="1200" dirty="0"/>
            <a:t>Prepare control and experimental groups</a:t>
          </a:r>
        </a:p>
        <a:p>
          <a:pPr marL="171450" lvl="1" indent="-171450" algn="l" defTabSz="755650">
            <a:lnSpc>
              <a:spcPct val="90000"/>
            </a:lnSpc>
            <a:spcBef>
              <a:spcPct val="0"/>
            </a:spcBef>
            <a:spcAft>
              <a:spcPct val="15000"/>
            </a:spcAft>
            <a:buChar char="•"/>
          </a:pPr>
          <a:r>
            <a:rPr lang="en-US" sz="1700" kern="1200" dirty="0"/>
            <a:t>Perform difference in differences regression analysis of selected site</a:t>
          </a:r>
        </a:p>
      </dsp:txBody>
      <dsp:txXfrm>
        <a:off x="7506770" y="1267058"/>
        <a:ext cx="2719625" cy="1724684"/>
      </dsp:txXfrm>
    </dsp:sp>
    <dsp:sp modelId="{047F5837-10E2-4FFC-A492-DB8A19EF48CA}">
      <dsp:nvSpPr>
        <dsp:cNvPr id="0" name=""/>
        <dsp:cNvSpPr/>
      </dsp:nvSpPr>
      <dsp:spPr>
        <a:xfrm>
          <a:off x="8081322" y="3045399"/>
          <a:ext cx="2512835" cy="999271"/>
        </a:xfrm>
        <a:prstGeom prst="roundRect">
          <a:avLst>
            <a:gd name="adj" fmla="val 10000"/>
          </a:avLst>
        </a:prstGeom>
        <a:solidFill>
          <a:schemeClr val="dk2">
            <a:hueOff val="0"/>
            <a:satOff val="0"/>
            <a:lumOff val="0"/>
            <a:alphaOff val="0"/>
          </a:schemeClr>
        </a:solidFill>
        <a:ln w="5080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Analysis</a:t>
          </a:r>
        </a:p>
      </dsp:txBody>
      <dsp:txXfrm>
        <a:off x="8110590" y="3074667"/>
        <a:ext cx="2454299" cy="9407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07E64-3066-4A09-BEFF-930870971AA4}" type="datetimeFigureOut">
              <a:rPr lang="en-US" smtClean="0"/>
              <a:t>5/4/2020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F12A0-0973-4AFA-A059-D0B47BB90DF0}" type="slidenum">
              <a:rPr lang="en-US" smtClean="0"/>
              <a:t>‹#›</a:t>
            </a:fld>
            <a:endParaRPr lang="en-US" dirty="0"/>
          </a:p>
        </p:txBody>
      </p:sp>
    </p:spTree>
    <p:extLst>
      <p:ext uri="{BB962C8B-B14F-4D97-AF65-F5344CB8AC3E}">
        <p14:creationId xmlns:p14="http://schemas.microsoft.com/office/powerpoint/2010/main" val="419864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a:t>
            </a:r>
          </a:p>
          <a:p>
            <a:endParaRPr lang="en-US" dirty="0"/>
          </a:p>
          <a:p>
            <a:r>
              <a:rPr lang="en-US" dirty="0"/>
              <a:t>My name is Clayton Cockerham and the subject of my presentation is the investigation of spatial relationships between short-term rentals and criminal activity. </a:t>
            </a:r>
          </a:p>
          <a:p>
            <a:endParaRPr lang="en-US" dirty="0"/>
          </a:p>
          <a:p>
            <a:r>
              <a:rPr lang="en-US" dirty="0"/>
              <a:t>Amy Griffin is my advisor for this project, and I’d like to thank her for all the guidance she has provided me thus far. </a:t>
            </a:r>
          </a:p>
          <a:p>
            <a:endParaRPr lang="en-US" dirty="0"/>
          </a:p>
          <a:p>
            <a:r>
              <a:rPr lang="en-US" dirty="0"/>
              <a:t>And with that, let’s just jump right 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08790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broad scope of this project is to investigate relationships between short term rentals and criminal activity. </a:t>
            </a:r>
          </a:p>
          <a:p>
            <a:endParaRPr lang="en-US" dirty="0"/>
          </a:p>
          <a:p>
            <a:r>
              <a:rPr lang="en-US" dirty="0"/>
              <a:t>More specifically this study will analyze the relationship between Non-Owner Occupied Short-Term Rentals and individual crime types. </a:t>
            </a:r>
          </a:p>
          <a:p>
            <a:endParaRPr lang="en-US" dirty="0"/>
          </a:p>
          <a:p>
            <a:r>
              <a:rPr lang="en-US" dirty="0"/>
              <a:t>Now let’s look at the methodology…..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6125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will utilize the Difference-In-Differences technique previously used by Han and Wang in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 and Wang’s stated intention was “to add to the understanding of the nature of the sharing economy, and the phenomenon of commoditization and institutionalization on sharing platforms.”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will build upon their preliminary work, while seeking to reconciling potential weaknesses from previous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94F12A0-0973-4AFA-A059-D0B47BB90DF0}" type="slidenum">
              <a:rPr lang="en-US" smtClean="0"/>
              <a:t>11</a:t>
            </a:fld>
            <a:endParaRPr lang="en-US" dirty="0"/>
          </a:p>
        </p:txBody>
      </p:sp>
    </p:spTree>
    <p:extLst>
      <p:ext uri="{BB962C8B-B14F-4D97-AF65-F5344CB8AC3E}">
        <p14:creationId xmlns:p14="http://schemas.microsoft.com/office/powerpoint/2010/main" val="121974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Critical improvements depend on the selection of viable data and study locations. Han and Wang made a temporal comparison of two study sites, New York and San Francisco, before and after the passage of short-term rental legislation. Being a comparative analysis, it required that the areas of study have equitable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New York and San Francisco are both densely populated urban areas, they have distinctly different housing conditions. New York is synonymous with high rise apartments and multistory brownstones, while San Francisco is synonymous with Victorian style homes and low-rise apartment buildings, due to long standing building height restrictions.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so many densely populated buildings, New York has long taken a proactive approach to regulating housing, as evidenced by the early adoption of short-term rental codes in 2011.  San Francisco’s 2015 regulatory efforts were a reaction to an ongoing housing shortage that began in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socioeconomic event was driven by an influx of well-paid professionals seeking to capitalize on a booming Silicon Valley economy. This event caused a gentrifying effect that led to both a shortage of long-term housing and a steep increase in rental rates, which in turn led to evictions of low-income residents. With so many housing factors at play there is no way to be reasonably certain that short-term rental guests during the study period correlate to the type of guests under normal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the legislation cited in the Han and Wang study was meant to improve enforcement capabilities, not determine the legality of short-term rental types. It is likely that many of the commercial short-term rentals that shut down following the enactment of the new regulations had been knowingly operating in violation of the law. Such actions speak to the integrity of the hosts at these locations and calls into question the nominal operational state of the properties assumed by the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reduce the influence of such factors, choosing a satisfactory study area is of critical importance and starts with an assessment of available datasets.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794F12A0-0973-4AFA-A059-D0B47BB90DF0}" type="slidenum">
              <a:rPr lang="en-US" smtClean="0"/>
              <a:t>12</a:t>
            </a:fld>
            <a:endParaRPr lang="en-US" dirty="0"/>
          </a:p>
        </p:txBody>
      </p:sp>
    </p:spTree>
    <p:extLst>
      <p:ext uri="{BB962C8B-B14F-4D97-AF65-F5344CB8AC3E}">
        <p14:creationId xmlns:p14="http://schemas.microsoft.com/office/powerpoint/2010/main" val="350303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Crime data is generally available in the form of yearly, CSV format reports published by local police departments. While readily available, the reports often vary in complexity, accuracy, and usability. </a:t>
            </a:r>
          </a:p>
          <a:p>
            <a:endParaRPr lang="en-US" dirty="0"/>
          </a:p>
          <a:p>
            <a:r>
              <a:rPr lang="en-US" dirty="0"/>
              <a:t>To be viable for this study…..</a:t>
            </a:r>
          </a:p>
          <a:p>
            <a:endParaRPr lang="en-US" dirty="0"/>
          </a:p>
          <a:p>
            <a:r>
              <a:rPr lang="en-US" dirty="0"/>
              <a:t>The report must contain geocodable point location data. These points need to represent the true physical locations of incidents, not city blocks or neighborhoods. Previous tests indicate that generalized location data, by city block or neighborhood, results in a large amount of incident overlap, which is likely more attributable to reporting practices than actual criminal activity. Lat/Long coordinates or city style addresses are both acceptable formats.</a:t>
            </a:r>
          </a:p>
          <a:p>
            <a:endParaRPr lang="en-US" dirty="0"/>
          </a:p>
          <a:p>
            <a:r>
              <a:rPr lang="en-US" dirty="0"/>
              <a:t>Crime types should be assigned code designations compatible with the Federal Bureau of Investigation’s National Incident-Based Reporting System. This system divides crimes into two categories based on severity. Prior studies did not utilize an officially recognized system for grouping crimes in categories such as Violent, Non-Violent or Property. This study will use NIBRS standards to increase the comparability of results and reduce relationship variation.</a:t>
            </a:r>
          </a:p>
          <a:p>
            <a:endParaRPr lang="en-US" dirty="0"/>
          </a:p>
          <a:p>
            <a:r>
              <a:rPr lang="en-US" dirty="0"/>
              <a:t>Short-Term Rental data will be acquired via scraping services such as InsideAirbnb or AirDNA and further supplemented with any available data from area permit services.  </a:t>
            </a:r>
          </a:p>
          <a:p>
            <a:endParaRPr lang="en-US" dirty="0"/>
          </a:p>
          <a:p>
            <a:r>
              <a:rPr lang="en-US" dirty="0"/>
              <a:t>The accuracy of point location data from scrapping services varies greatly from area to area. This a result of platforms, such as Airbnb, giving users the option to display an actual property address or a generalization. If they choose not to show the address, Airbnb will display the area within 500m of the property to ensure guests understand where they are booking stays. Scraping services distinguish between true locations and false locations making filtering possible, but an abundance of false locations will adversely affect result accuracy.</a:t>
            </a:r>
          </a:p>
          <a:p>
            <a:endParaRPr lang="en-US" dirty="0"/>
          </a:p>
          <a:p>
            <a:r>
              <a:rPr lang="en-US" dirty="0"/>
              <a:t>With supplementary local permit data it may be possible to cross-reference false locations to make the data useable, but the availability permit data is not guaranteed.</a:t>
            </a:r>
          </a:p>
          <a:p>
            <a:endParaRPr lang="en-US" dirty="0"/>
          </a:p>
          <a:p>
            <a:r>
              <a:rPr lang="en-US" dirty="0"/>
              <a:t>Additionally, stay durations, available days, and listing types will help to verify if a property is truly Non-Owner Occupied, by identifying any occasional Owner-Occupied Entire Home Rentals.</a:t>
            </a:r>
          </a:p>
        </p:txBody>
      </p:sp>
      <p:sp>
        <p:nvSpPr>
          <p:cNvPr id="4" name="Slide Number Placeholder 3"/>
          <p:cNvSpPr>
            <a:spLocks noGrp="1"/>
          </p:cNvSpPr>
          <p:nvPr>
            <p:ph type="sldNum" sz="quarter" idx="5"/>
          </p:nvPr>
        </p:nvSpPr>
        <p:spPr/>
        <p:txBody>
          <a:bodyPr/>
          <a:lstStyle/>
          <a:p>
            <a:fld id="{794F12A0-0973-4AFA-A059-D0B47BB90DF0}" type="slidenum">
              <a:rPr lang="en-US" smtClean="0"/>
              <a:t>13</a:t>
            </a:fld>
            <a:endParaRPr lang="en-US" dirty="0"/>
          </a:p>
        </p:txBody>
      </p:sp>
    </p:spTree>
    <p:extLst>
      <p:ext uri="{BB962C8B-B14F-4D97-AF65-F5344CB8AC3E}">
        <p14:creationId xmlns:p14="http://schemas.microsoft.com/office/powerpoint/2010/main" val="142314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in Differences is a form of regression analysis that involves defining control and experimental groups, then analyzing the difference in change that occurs between the two groups, following an intervening event. For the analysis to be viable both groups must be comparable in composition and the intervening event must be clearly defined.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control group will consist of private properties that do not contain any short-term rentals, rendering them unaffected by any legislation.</a:t>
            </a:r>
          </a:p>
          <a:p>
            <a:endParaRPr lang="en-US" dirty="0"/>
          </a:p>
          <a:p>
            <a:r>
              <a:rPr lang="en-US" dirty="0"/>
              <a:t>Units of analysis will be grouped together by similarity using a combination of Census demographic data and observations of neighborhood composition, such as primary housing types. Control and experimental points will be selected in a manner that avoids contamination of influence. Requirements to avoid contamination by proximity of influence will be study area specific, but will likely involve utilizing buffer zones.</a:t>
            </a:r>
          </a:p>
          <a:p>
            <a:endParaRPr lang="en-US" dirty="0"/>
          </a:p>
          <a:p>
            <a:r>
              <a:rPr lang="en-US" dirty="0"/>
              <a:t>The intervening event will be legislation regulating Short-Term Rentals. This does not necessarily mean a ban, but the legislation must be clear, enforceable, and not delayed by litigation. The intent is to avoid the gray areas present in previous studies where illegal short-term rentals were operating in open violation of the law due to ambiguous ordinances or lack of enforcement provisions.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Conditions before and after the intervening event will then be analyzed in both groups to determine what, if any, changes occurred and what difference exists between the groups.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14</a:t>
            </a:fld>
            <a:endParaRPr lang="en-US" dirty="0"/>
          </a:p>
        </p:txBody>
      </p:sp>
    </p:spTree>
    <p:extLst>
      <p:ext uri="{BB962C8B-B14F-4D97-AF65-F5344CB8AC3E}">
        <p14:creationId xmlns:p14="http://schemas.microsoft.com/office/powerpoint/2010/main" val="184592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is currently in the data assessment phase, focusing on the availability, quantity, and quality of both crime reports and short-term rental data. </a:t>
            </a:r>
          </a:p>
          <a:p>
            <a:endParaRPr lang="en-US" dirty="0"/>
          </a:p>
          <a:p>
            <a:r>
              <a:rPr lang="en-US" dirty="0"/>
              <a:t>Following the data assessment phase, the project will move into site selection. Research will be conducted on sites identified in the prior phase to determine if they meet conditional and legislative qualifications. Tests will also be conducted to determine if control and experimental groups can be established using existing statistical or legal boundaries as units of analysis.</a:t>
            </a:r>
          </a:p>
          <a:p>
            <a:endParaRPr lang="en-US" dirty="0"/>
          </a:p>
          <a:p>
            <a:r>
              <a:rPr lang="en-US" dirty="0"/>
              <a:t>Once selected, control and experimental groups will be established, and the Difference in Differences analysis will take place.</a:t>
            </a:r>
          </a:p>
          <a:p>
            <a:endParaRPr lang="en-US" dirty="0"/>
          </a:p>
          <a:p>
            <a:r>
              <a:rPr lang="en-US" dirty="0"/>
              <a:t>Whereas Han and Wang utilized two different municipalities as the control and experimental groups, this study aims to use a single subdivided municipality. </a:t>
            </a:r>
          </a:p>
          <a:p>
            <a:endParaRPr lang="en-US" dirty="0"/>
          </a:p>
          <a:p>
            <a:r>
              <a:rPr lang="en-US" dirty="0"/>
              <a:t>This action should help reduce differences in law application, neighborhood composition, and demographics observed in the Han and Wang study. </a:t>
            </a:r>
          </a:p>
          <a:p>
            <a:endParaRPr lang="en-US" dirty="0"/>
          </a:p>
          <a:p>
            <a:r>
              <a:rPr lang="en-US" dirty="0"/>
              <a:t>If this concept proves untenable due to limitations in the quantity or quality of available data, the study will shift to a comparison using multiple municipalities selected from the list of previously qualified sites.</a:t>
            </a:r>
          </a:p>
          <a:p>
            <a:endParaRPr lang="en-US" dirty="0"/>
          </a:p>
          <a:p>
            <a:endParaRPr lang="en-US" dirty="0"/>
          </a:p>
        </p:txBody>
      </p:sp>
      <p:sp>
        <p:nvSpPr>
          <p:cNvPr id="4" name="Slide Number Placeholder 3"/>
          <p:cNvSpPr>
            <a:spLocks noGrp="1"/>
          </p:cNvSpPr>
          <p:nvPr>
            <p:ph type="sldNum" sz="quarter" idx="5"/>
          </p:nvPr>
        </p:nvSpPr>
        <p:spPr/>
        <p:txBody>
          <a:bodyPr/>
          <a:lstStyle/>
          <a:p>
            <a:fld id="{794F12A0-0973-4AFA-A059-D0B47BB90DF0}" type="slidenum">
              <a:rPr lang="en-US" smtClean="0"/>
              <a:t>15</a:t>
            </a:fld>
            <a:endParaRPr lang="en-US" dirty="0"/>
          </a:p>
        </p:txBody>
      </p:sp>
    </p:spTree>
    <p:extLst>
      <p:ext uri="{BB962C8B-B14F-4D97-AF65-F5344CB8AC3E}">
        <p14:creationId xmlns:p14="http://schemas.microsoft.com/office/powerpoint/2010/main" val="358799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4F12A0-0973-4AFA-A059-D0B47BB90DF0}" type="slidenum">
              <a:rPr lang="en-US" smtClean="0"/>
              <a:t>17</a:t>
            </a:fld>
            <a:endParaRPr lang="en-US" dirty="0"/>
          </a:p>
        </p:txBody>
      </p:sp>
    </p:spTree>
    <p:extLst>
      <p:ext uri="{BB962C8B-B14F-4D97-AF65-F5344CB8AC3E}">
        <p14:creationId xmlns:p14="http://schemas.microsoft.com/office/powerpoint/2010/main" val="99380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United States and abroad, a growing number of municipalities and government bodies, have enacted legislation to regulate, limit, or ban Short-Term Rentals.  </a:t>
            </a:r>
          </a:p>
          <a:p>
            <a:endParaRPr lang="en-US" dirty="0"/>
          </a:p>
          <a:p>
            <a:r>
              <a:rPr lang="en-US" dirty="0"/>
              <a:t>Neighborhood groups have described escalating levels of community disruption most often associated with unsupervised short-term rental properties. </a:t>
            </a:r>
          </a:p>
          <a:p>
            <a:endParaRPr lang="en-US" dirty="0"/>
          </a:p>
          <a:p>
            <a:r>
              <a:rPr lang="en-US" dirty="0"/>
              <a:t>In interviews with local media, residents recounted tales of drunken debauchery, vandalism, drug use, and persistent noise violations.</a:t>
            </a:r>
          </a:p>
          <a:p>
            <a:endParaRPr lang="en-US" dirty="0"/>
          </a:p>
          <a:p>
            <a:r>
              <a:rPr lang="en-US" dirty="0"/>
              <a:t>Some properties were described as “party houses” where dozens of attendees would gather for raucous occasions leading to outbreaks of violence, resulting both injuries and deaths.</a:t>
            </a:r>
          </a:p>
          <a:p>
            <a:endParaRPr lang="en-US" dirty="0"/>
          </a:p>
          <a:p>
            <a:r>
              <a:rPr lang="en-US" dirty="0"/>
              <a:t>Common amongst all these reports is the absence of on-site hosts or property owners to supervise and curtail such behavior.</a:t>
            </a:r>
          </a:p>
          <a:p>
            <a:endParaRPr lang="en-US" dirty="0"/>
          </a:p>
          <a:p>
            <a:r>
              <a:rPr lang="en-US" dirty="0"/>
              <a:t>These Non-Owner Occupied Short-Term Rentals are typically targeted in new legislation and generally receive the strongest restrictions.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17075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any further it is important to clarify some of the terminology used in this presentation. </a:t>
            </a:r>
          </a:p>
          <a:p>
            <a:endParaRPr lang="en-US" dirty="0"/>
          </a:p>
          <a:p>
            <a:r>
              <a:rPr lang="en-US" dirty="0"/>
              <a:t>Some of these are industry or legal terms, while others are presentation specific.</a:t>
            </a:r>
          </a:p>
          <a:p>
            <a:endParaRPr lang="en-US" dirty="0"/>
          </a:p>
          <a:p>
            <a:r>
              <a:rPr lang="en-US" dirty="0"/>
              <a:t>First is “Short-Term Rental”……which is an industry and legal term that describes a furnished property, rented for less than 30 consecutive days at a time. This is essentially an umbrella term that  encompasses all rental sub-types, including shared rooms, private rooms, entire homes, and vacation rentals. Exact time limits vary from jurisdiction to jurisdiction, but generally equate to approximately a month. </a:t>
            </a:r>
          </a:p>
          <a:p>
            <a:endParaRPr lang="en-US" dirty="0"/>
          </a:p>
          <a:p>
            <a:r>
              <a:rPr lang="en-US" dirty="0"/>
              <a:t>The next is “Owner Occupied Short-Term Rental”……. which is a presentation specific term that describes when a homeowner rents out an unused space for additional income. A 2019 study by Han and Wang refer to this type of short-term rental as “Authentic Home Sharing.” This is the rental type that has become synonymous with the Airbnb platform and is generally the most recognizable type. This property type typically serves as the owner's primary residence and they are usually present throughout the duration of the stay.</a:t>
            </a:r>
          </a:p>
          <a:p>
            <a:endParaRPr lang="en-US" dirty="0"/>
          </a:p>
          <a:p>
            <a:r>
              <a:rPr lang="en-US" dirty="0"/>
              <a:t>The term “Non-Owner Occupied Short-Term Rental” is often used in legislation to describe commercial short-term rentals. Han and Wang refer to this rental type as “Commercial Home Sharing”. This does not mean “commercial” in the sense of zoning or store fronts, but in the notion that the entire property itself is commoditized and used strictly for profit. A property of this type does not serve as the owner’s primary residence and the host is often an intermediary representing the owner. Generally interactions between the guest and host are limited.</a:t>
            </a:r>
          </a:p>
          <a:p>
            <a:endParaRPr lang="en-US" dirty="0"/>
          </a:p>
          <a:p>
            <a:r>
              <a:rPr lang="en-US" dirty="0"/>
              <a:t>The final term is “Professional Host” which describes a user that rents out single or multiple commercial short-term rentals on a full-time basis. While they act as host, they may or may not be the property owner.  It is common for a Professional Host to manage multiple properties for multiple owners.</a:t>
            </a:r>
          </a:p>
          <a:p>
            <a:endParaRPr lang="en-US" dirty="0"/>
          </a:p>
          <a:p>
            <a:r>
              <a:rPr lang="en-US" dirty="0"/>
              <a:t>All of these term are in fact interrelated……a Short-Term Rental falls into either one of two categories Owner Occupied or Non Owner Occupied, the latter of which is managed by a Professional Host.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9313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Hosting is essentially an industry unto itself, with practices and priorities that are substantially different from non-professional hosting.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they function as an investment, Professional Hosted properties are marketed and managed in manner that prioritizes increased profits and reduced expenditures.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Hosts often manage multiple properties and may employee third party services and management tools to increase efficiency.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Properties managed in this fashion generally lack the on-site supervision which is commonplace in Owner Occupied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management style produces unique on-site conditions that may in turn have an influence on criminal activity.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426925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its launch in 2008 Airbnb has contended with legislation restricting short-term rental operations. </a:t>
            </a:r>
          </a:p>
          <a:p>
            <a:endParaRPr lang="en-US" dirty="0"/>
          </a:p>
          <a:p>
            <a:r>
              <a:rPr lang="en-US" dirty="0"/>
              <a:t>Until 2016, much of that legislation was limited to densely populated urban areas, the focus of which was primarily housing availability and area rental rates.</a:t>
            </a:r>
          </a:p>
          <a:p>
            <a:endParaRPr lang="en-US" dirty="0"/>
          </a:p>
          <a:p>
            <a:r>
              <a:rPr lang="en-US" dirty="0"/>
              <a:t>However……between 2016-2018 a wave of municipalities including Boston, New Orleans, Los Angeles, and Denver began crafting and implementing legislation specifically targeting commercial short-term rentals.</a:t>
            </a:r>
          </a:p>
          <a:p>
            <a:endParaRPr lang="en-US" dirty="0"/>
          </a:p>
          <a:p>
            <a:r>
              <a:rPr lang="en-US" dirty="0"/>
              <a:t>Much of this legislation did not go into effect until 2019 due to litigation initiated by Airbnb. </a:t>
            </a:r>
          </a:p>
          <a:p>
            <a:endParaRPr lang="en-US" dirty="0"/>
          </a:p>
          <a:p>
            <a:r>
              <a:rPr lang="en-US" dirty="0"/>
              <a:t>It was also during this time period that Airbnb introduced tools specifically tailored to Professional Hosts.   </a:t>
            </a:r>
          </a:p>
          <a:p>
            <a:endParaRPr lang="en-US" dirty="0"/>
          </a:p>
          <a:p>
            <a:r>
              <a:rPr lang="en-US" dirty="0"/>
              <a:t>When combined these factors indicate that Professional Hosting likely reached a critical point of growth and exposure sometime between 2016 and 2019 where conditions were sufficient to generate enough voter support to implement new regulations and restrictions.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01525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studies have examined the relationship between short-term rentals and criminal activity. The most directly relatable studies are by Xu, Kim, and Pennington-Gray in 2017 and Han and Wang in 2019.</a:t>
            </a:r>
          </a:p>
          <a:p>
            <a:endParaRPr lang="en-US" dirty="0"/>
          </a:p>
          <a:p>
            <a:r>
              <a:rPr lang="en-US" dirty="0"/>
              <a:t>These studies indicate a positive relationship exists between densities of short-term rentals and overall crime rates, with commercial short-term rentals having the strongest relationship. </a:t>
            </a:r>
          </a:p>
          <a:p>
            <a:endParaRPr lang="en-US" dirty="0"/>
          </a:p>
          <a:p>
            <a:r>
              <a:rPr lang="en-US" dirty="0"/>
              <a:t>Less clear are the relationships between short-term rentals and individual crime types. </a:t>
            </a:r>
          </a:p>
          <a:p>
            <a:endParaRPr lang="en-US" dirty="0"/>
          </a:p>
          <a:p>
            <a:r>
              <a:rPr lang="en-US" dirty="0"/>
              <a:t>The Xu, Kim, and Pennington-Gray study found a positive relationship with property crimes and a negative relationship with violent crimes while the Han and Wang study indicates there should be a positive relationship with both.</a:t>
            </a:r>
          </a:p>
          <a:p>
            <a:endParaRPr lang="en-US" dirty="0"/>
          </a:p>
          <a:p>
            <a:r>
              <a:rPr lang="en-US" dirty="0"/>
              <a:t>Such discrepancies may result from differences in the selection of individual crimes types used to populate the crime categories…..Property and Violent Crime categories in Xu, Kim, and Pennington Gray study and Violent and Non-Violent categories in for the Han and Wang study. </a:t>
            </a:r>
          </a:p>
          <a:p>
            <a:endParaRPr lang="en-US" dirty="0"/>
          </a:p>
          <a:p>
            <a:r>
              <a:rPr lang="en-US" dirty="0"/>
              <a:t>Han and Wang determined that variations in crime category selection alters relationship results, a fact which supports the prior assertion about discrepancies.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55330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then is this study necessary? Well firstly……</a:t>
            </a:r>
          </a:p>
          <a:p>
            <a:endParaRPr lang="en-US" dirty="0"/>
          </a:p>
          <a:p>
            <a:r>
              <a:rPr lang="en-US" dirty="0"/>
              <a:t>(Click Slide)</a:t>
            </a:r>
          </a:p>
          <a:p>
            <a:endParaRPr lang="en-US" dirty="0"/>
          </a:p>
          <a:p>
            <a:r>
              <a:rPr lang="en-US" dirty="0"/>
              <a:t>The 2017 Xu, Kim, and Pennington-Gray study and the 2019 Hang and Wang study are really the only two available studies that directly focus on the relationship between Short-Term Rentals and Criminal Activity. There are other studies that tangentially look at this subject matter, but do not drill down into the nuances of different crime types and categories. </a:t>
            </a:r>
          </a:p>
          <a:p>
            <a:endParaRPr lang="en-US" dirty="0"/>
          </a:p>
          <a:p>
            <a:r>
              <a:rPr lang="en-US" dirty="0"/>
              <a:t>(Click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studies of Short-Term Rentals rarely distinguish between Owner and Non-Owner Occupied properties, choosing instead to focus on Airbnb rental designations such as Shared Rooms, Private Rooms, Entire Homes, and Vacation Rentals.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problematic because while professionally hosted properties are generally Entire Homes or Vacation Rentals, Entire Home rentals are not always Professionally Hosted. An owner may rent their entire home for only a few days a year, which would not qualify it as Professionally Hosted. This means even if a study focuses on Entire Home rentals, the data may not correlate with commercial short-term rentals unless the study accounts for duration of stay.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lack of studies may also relate to the fact that the </a:t>
            </a:r>
            <a:r>
              <a:rPr lang="en-US" i="1" dirty="0"/>
              <a:t>concept</a:t>
            </a:r>
            <a:r>
              <a:rPr lang="en-US" dirty="0"/>
              <a:t> of the Professional Host has only recently emerged. While commercial short-term rentals have existed since the beginning of the industry, Airbnb only began promoting the Professional Host concept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(Click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Professionally Hosted properties now represent a substantial portion of the overall Short-Term Rental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graph in the lower right-hand corner indicates the number of worldwide Airbnb guests on New Year Eve over the last decade. This New Years Eve metric is often used to exemplify yearly grow in the quantity of Airbnb guests. It shows a sustained growth trend from 2009 to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graph in the upper right-hand corner is from a 2017 study of Commercial Airbnbs in the City of Toronto.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 2015 the number of Airbnb hosts (shown in green) begins to plateau while the number of listings (shown in blue) continues to increase. This trend indicates an increase in the number of Professional Hosts with multiple listings.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This data indicates that Non-Owner Occupied listings are now growing at a faster rate than Owner Occupied listings.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sharp increase in Professionally Hosted listings corresponds with the wave short-term rental legislation describe in the timeline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Such as substantial change in the growth pattern of an industry that is still experiencing sustained overall growth is significant and warrants additional investigation.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70832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criminological theories underpin this study.</a:t>
            </a:r>
          </a:p>
          <a:p>
            <a:endParaRPr lang="en-US" dirty="0"/>
          </a:p>
          <a:p>
            <a:r>
              <a:rPr lang="en-US" dirty="0"/>
              <a:t>The first, Routine Activity Theory, posits that the convergence of three factors, motivated offenders, suitable targets, and the absence of guardians creates conditions favorable for criminal activity. </a:t>
            </a:r>
          </a:p>
          <a:p>
            <a:endParaRPr lang="en-US" dirty="0"/>
          </a:p>
          <a:p>
            <a:r>
              <a:rPr lang="en-US" dirty="0"/>
              <a:t>The substance of these factors is as described. When a criminal with sufficient motivation encounters a vulnerable target within an unguarded environment, the possibility of a crime occurring increase exponentially. Basically, this means if predator and prey are placed together in a space with no controls they will act according to their nature.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expanding on this concept is Crime Pattern Theory which introduces into the mix three influencing factors…..intimate handlers, guardians, and place managers. </a:t>
            </a:r>
          </a:p>
          <a:p>
            <a:endParaRPr lang="en-US" dirty="0"/>
          </a:p>
          <a:p>
            <a:r>
              <a:rPr lang="en-US" dirty="0"/>
              <a:t>An intimate handler is a person who has some connection with the motivated offender and can influence their actions to reduce criminal behavior. This could be a family member, friend, or even an acquaintance. </a:t>
            </a:r>
          </a:p>
          <a:p>
            <a:endParaRPr lang="en-US" dirty="0"/>
          </a:p>
          <a:p>
            <a:r>
              <a:rPr lang="en-US" dirty="0"/>
              <a:t>A guardian is someone who protects a target, though they need not be a trained officer or security guard. They must simply be a person who’s presence serves as a deterrent and who’s influence reduces the suitability of potential targets. This can also be a family member, friend, or an acquaintance. </a:t>
            </a:r>
          </a:p>
          <a:p>
            <a:endParaRPr lang="en-US" dirty="0"/>
          </a:p>
          <a:p>
            <a:r>
              <a:rPr lang="en-US" dirty="0"/>
              <a:t>A place manager is a person who regulates behavior in the locations they control. They influence the actions of both offender and target by controlling environmental conditions and may or may not be directly acquainted.</a:t>
            </a:r>
          </a:p>
          <a:p>
            <a:endParaRPr lang="en-US" dirty="0"/>
          </a:p>
          <a:p>
            <a:r>
              <a:rPr lang="en-US" dirty="0"/>
              <a:t>Lastly is Rational Choice Theory which simply states that a criminal will weight the pros and cons when considering a crime and act if the reward outweighs the risk.  </a:t>
            </a:r>
          </a:p>
          <a:p>
            <a:endParaRPr lang="en-US" dirty="0"/>
          </a:p>
          <a:p>
            <a:endParaRPr lang="en-US" dirty="0"/>
          </a:p>
          <a:p>
            <a:r>
              <a:rPr lang="en-US" dirty="0"/>
              <a:t>In the context of a short-term rentals these theories offer clear implications…….. (Click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dirty="0"/>
          </a:p>
        </p:txBody>
      </p:sp>
    </p:spTree>
    <p:extLst>
      <p:ext uri="{BB962C8B-B14F-4D97-AF65-F5344CB8AC3E}">
        <p14:creationId xmlns:p14="http://schemas.microsoft.com/office/powerpoint/2010/main" val="323167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Crime Pattern Theory control types only require a person to wield some level of influence.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case of Short-Term Rentals, the person with the most influence should be the host.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Owner-Occupied properties, a host assess guests before booking, greets guests upon arrival, imparts rules and instructions directly, and serves as a local primary point of contact. These interactions coupled with the host’s physical presence gives them direct influence over offenders, targets and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Removing the on-site host at Non-Owner Occupied Short-Term Rental removes the </a:t>
            </a:r>
            <a:r>
              <a:rPr lang="en-US" i="1" dirty="0"/>
              <a:t>assured</a:t>
            </a:r>
            <a:r>
              <a:rPr lang="en-US" dirty="0"/>
              <a:t> presence all control types, which all but guarantees that one of the three Routine Activity Theory factors, </a:t>
            </a:r>
            <a:r>
              <a:rPr lang="en-US" i="1" dirty="0"/>
              <a:t>absence of suitable guardians</a:t>
            </a:r>
            <a:r>
              <a:rPr lang="en-US" dirty="0"/>
              <a:t>, is consistently 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absence of controls coupled with sustained occupancy, and turnover rates, increase the chance of a convergence of all three Routine Activity Factors: </a:t>
            </a:r>
            <a:r>
              <a:rPr lang="en-US" i="1" dirty="0"/>
              <a:t>motivated offenders, suitable targets, and the absence of suitable guardians</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18764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7" y="630938"/>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9997" spc="800" baseline="0"/>
            </a:lvl1pPr>
          </a:lstStyle>
          <a:p>
            <a:r>
              <a:rPr lang="en-US"/>
              <a:t>Click to edit Master title style</a:t>
            </a:r>
            <a:endParaRPr lang="en-US" dirty="0"/>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5/4/2020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56527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2"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382387"/>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930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A6FE-9F56-40E5-BBA6-0B630FE22BED}"/>
              </a:ext>
            </a:extLst>
          </p:cNvPr>
          <p:cNvSpPr>
            <a:spLocks noGrp="1"/>
          </p:cNvSpPr>
          <p:nvPr>
            <p:ph type="ctrTitle"/>
          </p:nvPr>
        </p:nvSpPr>
        <p:spPr>
          <a:xfrm>
            <a:off x="771582" y="560993"/>
            <a:ext cx="10762332" cy="1004057"/>
          </a:xfrm>
        </p:spPr>
        <p:txBody>
          <a:bodyPr anchor="b">
            <a:normAutofit/>
          </a:bodyPr>
          <a:lstStyle>
            <a:lvl1pPr algn="l">
              <a:defRPr sz="4999"/>
            </a:lvl1pPr>
          </a:lstStyle>
          <a:p>
            <a:r>
              <a:rPr lang="en-US" dirty="0"/>
              <a:t>Click to edit Master title</a:t>
            </a:r>
            <a:endParaRPr lang="ru-RU" dirty="0"/>
          </a:p>
        </p:txBody>
      </p:sp>
      <p:sp>
        <p:nvSpPr>
          <p:cNvPr id="3" name="Subtitle 2">
            <a:extLst>
              <a:ext uri="{FF2B5EF4-FFF2-40B4-BE49-F238E27FC236}">
                <a16:creationId xmlns:a16="http://schemas.microsoft.com/office/drawing/2014/main" id="{86F1E879-9DF7-4DA7-85AC-CB56A8C099B9}"/>
              </a:ext>
            </a:extLst>
          </p:cNvPr>
          <p:cNvSpPr>
            <a:spLocks noGrp="1"/>
          </p:cNvSpPr>
          <p:nvPr>
            <p:ph type="subTitle" idx="1"/>
          </p:nvPr>
        </p:nvSpPr>
        <p:spPr>
          <a:xfrm>
            <a:off x="771582" y="1810872"/>
            <a:ext cx="10631706" cy="471667"/>
          </a:xfrm>
        </p:spPr>
        <p:txBody>
          <a:bodyPr/>
          <a:lstStyle>
            <a:lvl1pPr marL="0" indent="0" algn="l">
              <a:buNone/>
              <a:defRPr sz="2399">
                <a:solidFill>
                  <a:srgbClr val="313650"/>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486006BC-654D-4398-BB52-44965C9C13A3}"/>
              </a:ext>
            </a:extLst>
          </p:cNvPr>
          <p:cNvSpPr>
            <a:spLocks noGrp="1"/>
          </p:cNvSpPr>
          <p:nvPr>
            <p:ph type="dt" sz="half" idx="10"/>
          </p:nvPr>
        </p:nvSpPr>
        <p:spPr>
          <a:xfrm>
            <a:off x="8873231" y="5942543"/>
            <a:ext cx="2743200" cy="153135"/>
          </a:xfrm>
        </p:spPr>
        <p:txBody>
          <a:bodyPr/>
          <a:lstStyle>
            <a:lvl1pPr>
              <a:defRPr>
                <a:solidFill>
                  <a:srgbClr val="4C1959"/>
                </a:solidFill>
              </a:defRPr>
            </a:lvl1pPr>
          </a:lstStyle>
          <a:p>
            <a:fld id="{9EC83871-7464-427B-B6D7-A5E8F38202AB}" type="datetime1">
              <a:rPr lang="ru-RU" smtClean="0"/>
              <a:pPr/>
              <a:t>04.05.2020</a:t>
            </a:fld>
            <a:endParaRPr lang="ru-RU"/>
          </a:p>
        </p:txBody>
      </p:sp>
      <p:sp>
        <p:nvSpPr>
          <p:cNvPr id="5" name="Footer Placeholder 4">
            <a:extLst>
              <a:ext uri="{FF2B5EF4-FFF2-40B4-BE49-F238E27FC236}">
                <a16:creationId xmlns:a16="http://schemas.microsoft.com/office/drawing/2014/main" id="{88D33390-B4DE-4B11-A7FB-79925DE8D791}"/>
              </a:ext>
            </a:extLst>
          </p:cNvPr>
          <p:cNvSpPr>
            <a:spLocks noGrp="1"/>
          </p:cNvSpPr>
          <p:nvPr>
            <p:ph type="ftr" sz="quarter" idx="11"/>
          </p:nvPr>
        </p:nvSpPr>
        <p:spPr/>
        <p:txBody>
          <a:bodyPr/>
          <a:lstStyle>
            <a:lvl1pPr>
              <a:defRPr>
                <a:solidFill>
                  <a:srgbClr val="4C1959"/>
                </a:solidFill>
              </a:defRPr>
            </a:lvl1pPr>
          </a:lstStyle>
          <a:p>
            <a:endParaRPr lang="ru-RU"/>
          </a:p>
        </p:txBody>
      </p:sp>
      <p:sp>
        <p:nvSpPr>
          <p:cNvPr id="6" name="Slide Number Placeholder 5">
            <a:extLst>
              <a:ext uri="{FF2B5EF4-FFF2-40B4-BE49-F238E27FC236}">
                <a16:creationId xmlns:a16="http://schemas.microsoft.com/office/drawing/2014/main" id="{73173001-7276-491C-9F48-01FA5E7196FC}"/>
              </a:ext>
            </a:extLst>
          </p:cNvPr>
          <p:cNvSpPr>
            <a:spLocks noGrp="1"/>
          </p:cNvSpPr>
          <p:nvPr>
            <p:ph type="sldNum" sz="quarter" idx="12"/>
          </p:nvPr>
        </p:nvSpPr>
        <p:spPr/>
        <p:txBody>
          <a:bodyPr/>
          <a:lstStyle>
            <a:lvl1pPr>
              <a:defRPr>
                <a:solidFill>
                  <a:srgbClr val="4C1959"/>
                </a:solidFill>
              </a:defRPr>
            </a:lvl1pPr>
          </a:lstStyle>
          <a:p>
            <a:fld id="{AF24F759-2890-4717-B1AF-E04CADEEA4E9}" type="slidenum">
              <a:rPr lang="ru-RU" smtClean="0"/>
              <a:pPr/>
              <a:t>‹#›</a:t>
            </a:fld>
            <a:endParaRPr lang="ru-RU"/>
          </a:p>
        </p:txBody>
      </p:sp>
      <p:cxnSp>
        <p:nvCxnSpPr>
          <p:cNvPr id="10" name="Straight Connector 9">
            <a:extLst>
              <a:ext uri="{FF2B5EF4-FFF2-40B4-BE49-F238E27FC236}">
                <a16:creationId xmlns:a16="http://schemas.microsoft.com/office/drawing/2014/main" id="{271986FB-BF6D-4B98-ACDD-AD2C255FA969}"/>
              </a:ext>
            </a:extLst>
          </p:cNvPr>
          <p:cNvCxnSpPr/>
          <p:nvPr userDrawn="1"/>
        </p:nvCxnSpPr>
        <p:spPr>
          <a:xfrm>
            <a:off x="930604" y="1640756"/>
            <a:ext cx="3739896"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ED13A07-F0A8-43F7-B682-245A3F0AE53C}"/>
              </a:ext>
            </a:extLst>
          </p:cNvPr>
          <p:cNvCxnSpPr>
            <a:cxnSpLocks/>
          </p:cNvCxnSpPr>
          <p:nvPr userDrawn="1"/>
        </p:nvCxnSpPr>
        <p:spPr>
          <a:xfrm>
            <a:off x="476524" y="4068659"/>
            <a:ext cx="11220501"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5626E3A0-4546-4CF6-A4F2-DEF7D1CD1FF9}"/>
              </a:ext>
            </a:extLst>
          </p:cNvPr>
          <p:cNvSpPr/>
          <p:nvPr userDrawn="1"/>
        </p:nvSpPr>
        <p:spPr>
          <a:xfrm>
            <a:off x="1133562" y="3493921"/>
            <a:ext cx="1261872" cy="1261872"/>
          </a:xfrm>
          <a:prstGeom prst="ellipse">
            <a:avLst/>
          </a:prstGeom>
          <a:solidFill>
            <a:schemeClr val="tx2"/>
          </a:solidFill>
          <a:ln w="7239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a:solidFill>
                <a:schemeClr val="accent1"/>
              </a:solidFill>
            </a:endParaRPr>
          </a:p>
        </p:txBody>
      </p:sp>
      <p:sp>
        <p:nvSpPr>
          <p:cNvPr id="120" name="Oval 119">
            <a:extLst>
              <a:ext uri="{FF2B5EF4-FFF2-40B4-BE49-F238E27FC236}">
                <a16:creationId xmlns:a16="http://schemas.microsoft.com/office/drawing/2014/main" id="{7E2518BE-4FE7-462F-896E-F7A1045CBC7F}"/>
              </a:ext>
            </a:extLst>
          </p:cNvPr>
          <p:cNvSpPr/>
          <p:nvPr userDrawn="1"/>
        </p:nvSpPr>
        <p:spPr>
          <a:xfrm>
            <a:off x="8426188" y="3493921"/>
            <a:ext cx="1261872" cy="1261872"/>
          </a:xfrm>
          <a:prstGeom prst="ellipse">
            <a:avLst/>
          </a:prstGeom>
          <a:solidFill>
            <a:schemeClr val="tx2"/>
          </a:solidFill>
          <a:ln w="7239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dirty="0"/>
          </a:p>
        </p:txBody>
      </p:sp>
      <p:sp>
        <p:nvSpPr>
          <p:cNvPr id="121" name="Oval 120">
            <a:extLst>
              <a:ext uri="{FF2B5EF4-FFF2-40B4-BE49-F238E27FC236}">
                <a16:creationId xmlns:a16="http://schemas.microsoft.com/office/drawing/2014/main" id="{D13B079D-42A1-4B9D-A7F1-282A0DD6008D}"/>
              </a:ext>
            </a:extLst>
          </p:cNvPr>
          <p:cNvSpPr/>
          <p:nvPr userDrawn="1"/>
        </p:nvSpPr>
        <p:spPr>
          <a:xfrm>
            <a:off x="2955646" y="3493921"/>
            <a:ext cx="1261872" cy="1261872"/>
          </a:xfrm>
          <a:prstGeom prst="ellipse">
            <a:avLst/>
          </a:prstGeom>
          <a:solidFill>
            <a:schemeClr val="tx2"/>
          </a:solidFill>
          <a:ln w="7239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a:p>
        </p:txBody>
      </p:sp>
      <p:sp>
        <p:nvSpPr>
          <p:cNvPr id="122" name="Oval 121">
            <a:extLst>
              <a:ext uri="{FF2B5EF4-FFF2-40B4-BE49-F238E27FC236}">
                <a16:creationId xmlns:a16="http://schemas.microsoft.com/office/drawing/2014/main" id="{5265D1BF-A6B7-4058-A96A-F0F1C76D8517}"/>
              </a:ext>
            </a:extLst>
          </p:cNvPr>
          <p:cNvSpPr/>
          <p:nvPr userDrawn="1"/>
        </p:nvSpPr>
        <p:spPr>
          <a:xfrm>
            <a:off x="4777423" y="3493921"/>
            <a:ext cx="1261872" cy="1261872"/>
          </a:xfrm>
          <a:prstGeom prst="ellipse">
            <a:avLst/>
          </a:prstGeom>
          <a:solidFill>
            <a:schemeClr val="tx2"/>
          </a:solidFill>
          <a:ln w="7239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a:p>
        </p:txBody>
      </p:sp>
      <p:sp>
        <p:nvSpPr>
          <p:cNvPr id="123" name="Oval 122">
            <a:extLst>
              <a:ext uri="{FF2B5EF4-FFF2-40B4-BE49-F238E27FC236}">
                <a16:creationId xmlns:a16="http://schemas.microsoft.com/office/drawing/2014/main" id="{0A1987E3-E256-4CF7-9FE6-0446D4E40179}"/>
              </a:ext>
            </a:extLst>
          </p:cNvPr>
          <p:cNvSpPr/>
          <p:nvPr userDrawn="1"/>
        </p:nvSpPr>
        <p:spPr>
          <a:xfrm>
            <a:off x="6601806" y="3493921"/>
            <a:ext cx="1261872" cy="1261872"/>
          </a:xfrm>
          <a:prstGeom prst="ellipse">
            <a:avLst/>
          </a:prstGeom>
          <a:solidFill>
            <a:schemeClr val="tx2"/>
          </a:solidFill>
          <a:ln w="7239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a:p>
        </p:txBody>
      </p:sp>
      <p:sp>
        <p:nvSpPr>
          <p:cNvPr id="125" name="Text Placeholder 45">
            <a:extLst>
              <a:ext uri="{FF2B5EF4-FFF2-40B4-BE49-F238E27FC236}">
                <a16:creationId xmlns:a16="http://schemas.microsoft.com/office/drawing/2014/main" id="{62F3EA0C-FA8C-40D1-9BE6-30DACB1AB543}"/>
              </a:ext>
            </a:extLst>
          </p:cNvPr>
          <p:cNvSpPr>
            <a:spLocks noGrp="1"/>
          </p:cNvSpPr>
          <p:nvPr>
            <p:ph type="body" sz="quarter" idx="16" hasCustomPrompt="1"/>
          </p:nvPr>
        </p:nvSpPr>
        <p:spPr>
          <a:xfrm>
            <a:off x="1126940" y="3830892"/>
            <a:ext cx="1260000" cy="593725"/>
          </a:xfrm>
        </p:spPr>
        <p:txBody>
          <a:bodyPr anchor="b" anchorCtr="0"/>
          <a:lstStyle>
            <a:lvl1pPr marL="0" indent="0" algn="ctr">
              <a:buNone/>
              <a:defRPr lang="ru-RU" sz="2999" b="1" i="0" kern="1200" dirty="0">
                <a:solidFill>
                  <a:schemeClr val="accent1"/>
                </a:solidFill>
                <a:latin typeface="+mj-lt"/>
                <a:ea typeface="+mn-ea"/>
                <a:cs typeface="+mn-cs"/>
              </a:defRPr>
            </a:lvl1pPr>
          </a:lstStyle>
          <a:p>
            <a:pPr lvl="0"/>
            <a:r>
              <a:rPr lang="en-US" dirty="0"/>
              <a:t>20XX</a:t>
            </a:r>
            <a:endParaRPr lang="ru-RU" dirty="0"/>
          </a:p>
        </p:txBody>
      </p:sp>
      <p:sp>
        <p:nvSpPr>
          <p:cNvPr id="127" name="Text Placeholder 45">
            <a:extLst>
              <a:ext uri="{FF2B5EF4-FFF2-40B4-BE49-F238E27FC236}">
                <a16:creationId xmlns:a16="http://schemas.microsoft.com/office/drawing/2014/main" id="{E4557023-E1DB-4099-92BE-5DD6EDC0A55F}"/>
              </a:ext>
            </a:extLst>
          </p:cNvPr>
          <p:cNvSpPr>
            <a:spLocks noGrp="1"/>
          </p:cNvSpPr>
          <p:nvPr>
            <p:ph type="body" sz="quarter" idx="18" hasCustomPrompt="1"/>
          </p:nvPr>
        </p:nvSpPr>
        <p:spPr>
          <a:xfrm>
            <a:off x="8466314" y="3827995"/>
            <a:ext cx="1260000" cy="593725"/>
          </a:xfrm>
        </p:spPr>
        <p:txBody>
          <a:bodyPr anchor="b" anchorCtr="0"/>
          <a:lstStyle>
            <a:lvl1pPr marL="0" indent="0" algn="ctr">
              <a:buNone/>
              <a:defRPr lang="ru-RU" sz="2999" b="1" i="0" kern="1200" dirty="0">
                <a:solidFill>
                  <a:schemeClr val="accent4"/>
                </a:solidFill>
                <a:latin typeface="+mj-lt"/>
                <a:ea typeface="+mn-ea"/>
                <a:cs typeface="+mn-cs"/>
              </a:defRPr>
            </a:lvl1pPr>
          </a:lstStyle>
          <a:p>
            <a:pPr lvl="0"/>
            <a:r>
              <a:rPr lang="en-US" dirty="0"/>
              <a:t>20XX</a:t>
            </a:r>
            <a:endParaRPr lang="ru-RU" dirty="0"/>
          </a:p>
        </p:txBody>
      </p:sp>
      <p:sp>
        <p:nvSpPr>
          <p:cNvPr id="129" name="Text Placeholder 45">
            <a:extLst>
              <a:ext uri="{FF2B5EF4-FFF2-40B4-BE49-F238E27FC236}">
                <a16:creationId xmlns:a16="http://schemas.microsoft.com/office/drawing/2014/main" id="{9A0EBBF7-4D6F-4416-9A72-43656E408A50}"/>
              </a:ext>
            </a:extLst>
          </p:cNvPr>
          <p:cNvSpPr>
            <a:spLocks noGrp="1"/>
          </p:cNvSpPr>
          <p:nvPr>
            <p:ph type="body" sz="quarter" idx="20" hasCustomPrompt="1"/>
          </p:nvPr>
        </p:nvSpPr>
        <p:spPr>
          <a:xfrm>
            <a:off x="2960785" y="3830891"/>
            <a:ext cx="1260000" cy="593725"/>
          </a:xfrm>
        </p:spPr>
        <p:txBody>
          <a:bodyPr anchor="b" anchorCtr="0"/>
          <a:lstStyle>
            <a:lvl1pPr marL="0" indent="0" algn="ctr">
              <a:buNone/>
              <a:defRPr lang="ru-RU" sz="2999" b="1" i="0" kern="1200" dirty="0">
                <a:solidFill>
                  <a:schemeClr val="accent1"/>
                </a:solidFill>
                <a:latin typeface="+mj-lt"/>
                <a:ea typeface="+mn-ea"/>
                <a:cs typeface="+mn-cs"/>
              </a:defRPr>
            </a:lvl1pPr>
          </a:lstStyle>
          <a:p>
            <a:pPr lvl="0"/>
            <a:r>
              <a:rPr lang="en-US" dirty="0"/>
              <a:t>20XX</a:t>
            </a:r>
            <a:endParaRPr lang="ru-RU" dirty="0"/>
          </a:p>
        </p:txBody>
      </p:sp>
      <p:sp>
        <p:nvSpPr>
          <p:cNvPr id="131" name="Text Placeholder 45">
            <a:extLst>
              <a:ext uri="{FF2B5EF4-FFF2-40B4-BE49-F238E27FC236}">
                <a16:creationId xmlns:a16="http://schemas.microsoft.com/office/drawing/2014/main" id="{C7FAD635-CC52-4D35-948F-3C282B8B1DCB}"/>
              </a:ext>
            </a:extLst>
          </p:cNvPr>
          <p:cNvSpPr>
            <a:spLocks noGrp="1"/>
          </p:cNvSpPr>
          <p:nvPr>
            <p:ph type="body" sz="quarter" idx="22" hasCustomPrompt="1"/>
          </p:nvPr>
        </p:nvSpPr>
        <p:spPr>
          <a:xfrm>
            <a:off x="4767873" y="3819316"/>
            <a:ext cx="1260000" cy="593725"/>
          </a:xfrm>
        </p:spPr>
        <p:txBody>
          <a:bodyPr anchor="b" anchorCtr="0"/>
          <a:lstStyle>
            <a:lvl1pPr marL="0" indent="0" algn="ctr">
              <a:buNone/>
              <a:defRPr lang="ru-RU" sz="2999" b="1" i="0" kern="1200" dirty="0">
                <a:solidFill>
                  <a:schemeClr val="accent4"/>
                </a:solidFill>
                <a:latin typeface="+mj-lt"/>
                <a:ea typeface="+mn-ea"/>
                <a:cs typeface="+mn-cs"/>
              </a:defRPr>
            </a:lvl1pPr>
          </a:lstStyle>
          <a:p>
            <a:pPr lvl="0"/>
            <a:r>
              <a:rPr lang="en-US" dirty="0"/>
              <a:t>20XX</a:t>
            </a:r>
            <a:endParaRPr lang="ru-RU" dirty="0"/>
          </a:p>
        </p:txBody>
      </p:sp>
      <p:sp>
        <p:nvSpPr>
          <p:cNvPr id="133" name="Text Placeholder 45">
            <a:extLst>
              <a:ext uri="{FF2B5EF4-FFF2-40B4-BE49-F238E27FC236}">
                <a16:creationId xmlns:a16="http://schemas.microsoft.com/office/drawing/2014/main" id="{BCD8CA83-EDAF-4BB0-B4B2-ACB5B3FABA59}"/>
              </a:ext>
            </a:extLst>
          </p:cNvPr>
          <p:cNvSpPr>
            <a:spLocks noGrp="1"/>
          </p:cNvSpPr>
          <p:nvPr>
            <p:ph type="body" sz="quarter" idx="24" hasCustomPrompt="1"/>
          </p:nvPr>
        </p:nvSpPr>
        <p:spPr>
          <a:xfrm>
            <a:off x="6639356" y="3820140"/>
            <a:ext cx="1260000" cy="593725"/>
          </a:xfrm>
        </p:spPr>
        <p:txBody>
          <a:bodyPr anchor="b" anchorCtr="0"/>
          <a:lstStyle>
            <a:lvl1pPr marL="0" indent="0" algn="ctr">
              <a:buNone/>
              <a:defRPr lang="ru-RU" sz="2999" b="1" i="0" kern="1200" dirty="0">
                <a:solidFill>
                  <a:schemeClr val="accent4"/>
                </a:solidFill>
                <a:latin typeface="+mj-lt"/>
                <a:ea typeface="+mn-ea"/>
                <a:cs typeface="+mn-cs"/>
              </a:defRPr>
            </a:lvl1pPr>
          </a:lstStyle>
          <a:p>
            <a:pPr lvl="0"/>
            <a:r>
              <a:rPr lang="en-US" dirty="0"/>
              <a:t>20XX</a:t>
            </a:r>
            <a:endParaRPr lang="ru-RU" dirty="0"/>
          </a:p>
        </p:txBody>
      </p:sp>
      <p:cxnSp>
        <p:nvCxnSpPr>
          <p:cNvPr id="135" name="Straight Connector 134">
            <a:extLst>
              <a:ext uri="{FF2B5EF4-FFF2-40B4-BE49-F238E27FC236}">
                <a16:creationId xmlns:a16="http://schemas.microsoft.com/office/drawing/2014/main" id="{AA3E97EF-FE6B-480C-959B-7280D4585FF1}"/>
              </a:ext>
            </a:extLst>
          </p:cNvPr>
          <p:cNvCxnSpPr/>
          <p:nvPr userDrawn="1"/>
        </p:nvCxnSpPr>
        <p:spPr>
          <a:xfrm>
            <a:off x="1327206" y="4723438"/>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3B62EE-A564-46ED-B447-638921DB62E8}"/>
              </a:ext>
            </a:extLst>
          </p:cNvPr>
          <p:cNvCxnSpPr/>
          <p:nvPr userDrawn="1"/>
        </p:nvCxnSpPr>
        <p:spPr>
          <a:xfrm>
            <a:off x="9389111"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D3A1797-7173-43F0-96BB-5B2509B07D40}"/>
              </a:ext>
            </a:extLst>
          </p:cNvPr>
          <p:cNvCxnSpPr/>
          <p:nvPr userDrawn="1"/>
        </p:nvCxnSpPr>
        <p:spPr>
          <a:xfrm>
            <a:off x="3342683"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F57D6FD-153E-4271-A26B-6B7B47B56BC4}"/>
              </a:ext>
            </a:extLst>
          </p:cNvPr>
          <p:cNvCxnSpPr/>
          <p:nvPr userDrawn="1"/>
        </p:nvCxnSpPr>
        <p:spPr>
          <a:xfrm>
            <a:off x="5358159"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ECBFAE-DE37-481F-AC90-D235D81CA640}"/>
              </a:ext>
            </a:extLst>
          </p:cNvPr>
          <p:cNvCxnSpPr/>
          <p:nvPr userDrawn="1"/>
        </p:nvCxnSpPr>
        <p:spPr>
          <a:xfrm>
            <a:off x="7373635" y="4719186"/>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149" name="Picture Placeholder 60">
            <a:extLst>
              <a:ext uri="{FF2B5EF4-FFF2-40B4-BE49-F238E27FC236}">
                <a16:creationId xmlns:a16="http://schemas.microsoft.com/office/drawing/2014/main" id="{AC1E6DBA-4961-406D-AC16-A1FBE347F6BD}"/>
              </a:ext>
            </a:extLst>
          </p:cNvPr>
          <p:cNvSpPr>
            <a:spLocks noGrp="1"/>
          </p:cNvSpPr>
          <p:nvPr>
            <p:ph type="pic" sz="quarter" idx="26"/>
          </p:nvPr>
        </p:nvSpPr>
        <p:spPr>
          <a:xfrm>
            <a:off x="10564650" y="869401"/>
            <a:ext cx="969264" cy="969264"/>
          </a:xfrm>
          <a:prstGeom prst="ellipse">
            <a:avLst/>
          </a:prstGeom>
        </p:spPr>
        <p:txBody>
          <a:bodyPr anchor="ctr" anchorCtr="0">
            <a:noAutofit/>
          </a:bodyPr>
          <a:lstStyle>
            <a:lvl1pPr marL="0" indent="0" algn="ctr">
              <a:buNone/>
              <a:defRPr sz="1200"/>
            </a:lvl1pPr>
          </a:lstStyle>
          <a:p>
            <a:endParaRPr lang="ru-RU" dirty="0"/>
          </a:p>
        </p:txBody>
      </p:sp>
      <p:sp>
        <p:nvSpPr>
          <p:cNvPr id="152" name="Text Placeholder 150">
            <a:extLst>
              <a:ext uri="{FF2B5EF4-FFF2-40B4-BE49-F238E27FC236}">
                <a16:creationId xmlns:a16="http://schemas.microsoft.com/office/drawing/2014/main" id="{AF955F46-550D-4FBD-949A-CAB1780A818A}"/>
              </a:ext>
            </a:extLst>
          </p:cNvPr>
          <p:cNvSpPr>
            <a:spLocks noGrp="1"/>
          </p:cNvSpPr>
          <p:nvPr>
            <p:ph type="body" sz="quarter" idx="27"/>
          </p:nvPr>
        </p:nvSpPr>
        <p:spPr>
          <a:xfrm>
            <a:off x="930604" y="4807393"/>
            <a:ext cx="1674000" cy="1151441"/>
          </a:xfrm>
        </p:spPr>
        <p:txBody>
          <a:bodyPr/>
          <a:lstStyle>
            <a:lvl1pPr marL="0" indent="0" algn="ctr">
              <a:buNone/>
              <a:defRPr/>
            </a:lvl1pPr>
          </a:lstStyle>
          <a:p>
            <a:pPr lvl="0"/>
            <a:r>
              <a:rPr lang="en-US" dirty="0"/>
              <a:t>Edit Master text styles</a:t>
            </a:r>
            <a:endParaRPr lang="ru-RU" dirty="0"/>
          </a:p>
        </p:txBody>
      </p:sp>
      <p:sp>
        <p:nvSpPr>
          <p:cNvPr id="156" name="Text Placeholder 150">
            <a:extLst>
              <a:ext uri="{FF2B5EF4-FFF2-40B4-BE49-F238E27FC236}">
                <a16:creationId xmlns:a16="http://schemas.microsoft.com/office/drawing/2014/main" id="{9E3D3168-A898-4150-AF7E-862B31691E1B}"/>
              </a:ext>
            </a:extLst>
          </p:cNvPr>
          <p:cNvSpPr>
            <a:spLocks noGrp="1"/>
          </p:cNvSpPr>
          <p:nvPr>
            <p:ph type="body" sz="quarter" idx="29"/>
          </p:nvPr>
        </p:nvSpPr>
        <p:spPr>
          <a:xfrm>
            <a:off x="8209448" y="4807393"/>
            <a:ext cx="1674000" cy="1151441"/>
          </a:xfrm>
        </p:spPr>
        <p:txBody>
          <a:bodyPr/>
          <a:lstStyle>
            <a:lvl1pPr marL="0" indent="0" algn="ctr">
              <a:buNone/>
              <a:defRPr/>
            </a:lvl1pPr>
          </a:lstStyle>
          <a:p>
            <a:pPr lvl="0"/>
            <a:r>
              <a:rPr lang="en-US" dirty="0"/>
              <a:t>Edit Master text styles</a:t>
            </a:r>
            <a:endParaRPr lang="ru-RU" dirty="0"/>
          </a:p>
        </p:txBody>
      </p:sp>
      <p:sp>
        <p:nvSpPr>
          <p:cNvPr id="158" name="Text Placeholder 150">
            <a:extLst>
              <a:ext uri="{FF2B5EF4-FFF2-40B4-BE49-F238E27FC236}">
                <a16:creationId xmlns:a16="http://schemas.microsoft.com/office/drawing/2014/main" id="{DA2B3D14-3067-45E6-9BBE-133B7365D723}"/>
              </a:ext>
            </a:extLst>
          </p:cNvPr>
          <p:cNvSpPr>
            <a:spLocks noGrp="1"/>
          </p:cNvSpPr>
          <p:nvPr>
            <p:ph type="body" sz="quarter" idx="31"/>
          </p:nvPr>
        </p:nvSpPr>
        <p:spPr>
          <a:xfrm>
            <a:off x="2749582" y="4799114"/>
            <a:ext cx="1674000" cy="1151441"/>
          </a:xfrm>
        </p:spPr>
        <p:txBody>
          <a:bodyPr/>
          <a:lstStyle>
            <a:lvl1pPr marL="0" indent="0" algn="ctr">
              <a:buNone/>
              <a:defRPr/>
            </a:lvl1pPr>
          </a:lstStyle>
          <a:p>
            <a:pPr lvl="0"/>
            <a:r>
              <a:rPr lang="en-US" dirty="0"/>
              <a:t>Edit Master text styles</a:t>
            </a:r>
            <a:endParaRPr lang="ru-RU" dirty="0"/>
          </a:p>
        </p:txBody>
      </p:sp>
      <p:sp>
        <p:nvSpPr>
          <p:cNvPr id="160" name="Text Placeholder 150">
            <a:extLst>
              <a:ext uri="{FF2B5EF4-FFF2-40B4-BE49-F238E27FC236}">
                <a16:creationId xmlns:a16="http://schemas.microsoft.com/office/drawing/2014/main" id="{D9FE4127-9BA3-4B00-9BBC-67A05E58DA7C}"/>
              </a:ext>
            </a:extLst>
          </p:cNvPr>
          <p:cNvSpPr>
            <a:spLocks noGrp="1"/>
          </p:cNvSpPr>
          <p:nvPr>
            <p:ph type="body" sz="quarter" idx="33"/>
          </p:nvPr>
        </p:nvSpPr>
        <p:spPr>
          <a:xfrm>
            <a:off x="4571492" y="4808955"/>
            <a:ext cx="1674000" cy="1151441"/>
          </a:xfrm>
        </p:spPr>
        <p:txBody>
          <a:bodyPr/>
          <a:lstStyle>
            <a:lvl1pPr marL="0" indent="0" algn="ctr">
              <a:buNone/>
              <a:defRPr/>
            </a:lvl1pPr>
          </a:lstStyle>
          <a:p>
            <a:pPr lvl="0"/>
            <a:r>
              <a:rPr lang="en-US" dirty="0"/>
              <a:t>Edit Master text styles</a:t>
            </a:r>
            <a:endParaRPr lang="ru-RU" dirty="0"/>
          </a:p>
        </p:txBody>
      </p:sp>
      <p:sp>
        <p:nvSpPr>
          <p:cNvPr id="162" name="Text Placeholder 150">
            <a:extLst>
              <a:ext uri="{FF2B5EF4-FFF2-40B4-BE49-F238E27FC236}">
                <a16:creationId xmlns:a16="http://schemas.microsoft.com/office/drawing/2014/main" id="{E6DF83B4-F73A-46B0-BC1D-074BF03B3B8D}"/>
              </a:ext>
            </a:extLst>
          </p:cNvPr>
          <p:cNvSpPr>
            <a:spLocks noGrp="1"/>
          </p:cNvSpPr>
          <p:nvPr>
            <p:ph type="body" sz="quarter" idx="35"/>
          </p:nvPr>
        </p:nvSpPr>
        <p:spPr>
          <a:xfrm>
            <a:off x="6390470" y="4807393"/>
            <a:ext cx="1674000" cy="1151441"/>
          </a:xfrm>
        </p:spPr>
        <p:txBody>
          <a:bodyPr/>
          <a:lstStyle>
            <a:lvl1pPr marL="0" indent="0" algn="ctr">
              <a:buNone/>
              <a:defRPr/>
            </a:lvl1pPr>
          </a:lstStyle>
          <a:p>
            <a:pPr lvl="0"/>
            <a:r>
              <a:rPr lang="en-US" dirty="0"/>
              <a:t>Edit Master text styles</a:t>
            </a:r>
            <a:endParaRPr lang="ru-RU" dirty="0"/>
          </a:p>
        </p:txBody>
      </p:sp>
      <p:sp>
        <p:nvSpPr>
          <p:cNvPr id="40" name="Oval 39">
            <a:extLst>
              <a:ext uri="{FF2B5EF4-FFF2-40B4-BE49-F238E27FC236}">
                <a16:creationId xmlns:a16="http://schemas.microsoft.com/office/drawing/2014/main" id="{75DBFB19-DCA1-47E1-AE6A-9DE77D9F8AA0}"/>
              </a:ext>
            </a:extLst>
          </p:cNvPr>
          <p:cNvSpPr/>
          <p:nvPr userDrawn="1"/>
        </p:nvSpPr>
        <p:spPr>
          <a:xfrm>
            <a:off x="10249146" y="3493921"/>
            <a:ext cx="1261872" cy="1261872"/>
          </a:xfrm>
          <a:prstGeom prst="ellipse">
            <a:avLst/>
          </a:prstGeom>
          <a:solidFill>
            <a:schemeClr val="tx2"/>
          </a:solidFill>
          <a:ln w="7239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dirty="0"/>
          </a:p>
        </p:txBody>
      </p:sp>
      <p:sp>
        <p:nvSpPr>
          <p:cNvPr id="41" name="Text Placeholder 45">
            <a:extLst>
              <a:ext uri="{FF2B5EF4-FFF2-40B4-BE49-F238E27FC236}">
                <a16:creationId xmlns:a16="http://schemas.microsoft.com/office/drawing/2014/main" id="{CDACC963-5E21-49C9-93EB-8AE7644D52A4}"/>
              </a:ext>
            </a:extLst>
          </p:cNvPr>
          <p:cNvSpPr>
            <a:spLocks noGrp="1"/>
          </p:cNvSpPr>
          <p:nvPr>
            <p:ph type="body" sz="quarter" idx="36" hasCustomPrompt="1"/>
          </p:nvPr>
        </p:nvSpPr>
        <p:spPr>
          <a:xfrm>
            <a:off x="10287401" y="3827995"/>
            <a:ext cx="1260000" cy="593725"/>
          </a:xfrm>
        </p:spPr>
        <p:txBody>
          <a:bodyPr anchor="b" anchorCtr="0"/>
          <a:lstStyle>
            <a:lvl1pPr marL="0" indent="0" algn="ctr">
              <a:buNone/>
              <a:defRPr lang="ru-RU" sz="2999" b="1" i="0" kern="1200" dirty="0">
                <a:solidFill>
                  <a:schemeClr val="accent4"/>
                </a:solidFill>
                <a:latin typeface="+mj-lt"/>
                <a:ea typeface="+mn-ea"/>
                <a:cs typeface="+mn-cs"/>
              </a:defRPr>
            </a:lvl1pPr>
          </a:lstStyle>
          <a:p>
            <a:pPr lvl="0"/>
            <a:r>
              <a:rPr lang="en-US" dirty="0"/>
              <a:t>20XX</a:t>
            </a:r>
            <a:endParaRPr lang="ru-RU" dirty="0"/>
          </a:p>
        </p:txBody>
      </p:sp>
      <p:sp>
        <p:nvSpPr>
          <p:cNvPr id="42" name="Text Placeholder 150">
            <a:extLst>
              <a:ext uri="{FF2B5EF4-FFF2-40B4-BE49-F238E27FC236}">
                <a16:creationId xmlns:a16="http://schemas.microsoft.com/office/drawing/2014/main" id="{14CEB9A6-95B9-4660-8E56-E144BC97A7C5}"/>
              </a:ext>
            </a:extLst>
          </p:cNvPr>
          <p:cNvSpPr>
            <a:spLocks noGrp="1"/>
          </p:cNvSpPr>
          <p:nvPr>
            <p:ph type="body" sz="quarter" idx="37"/>
          </p:nvPr>
        </p:nvSpPr>
        <p:spPr>
          <a:xfrm>
            <a:off x="10015150" y="4807393"/>
            <a:ext cx="1674000" cy="1151441"/>
          </a:xfrm>
        </p:spPr>
        <p:txBody>
          <a:bodyPr/>
          <a:lstStyle>
            <a:lvl1pPr marL="0" indent="0" algn="ctr">
              <a:buNone/>
              <a:defRPr/>
            </a:lvl1pPr>
          </a:lstStyle>
          <a:p>
            <a:pPr lvl="0"/>
            <a:r>
              <a:rPr lang="en-US" dirty="0"/>
              <a:t>Edit Master text styles</a:t>
            </a:r>
            <a:endParaRPr lang="ru-RU" dirty="0"/>
          </a:p>
        </p:txBody>
      </p:sp>
    </p:spTree>
    <p:extLst>
      <p:ext uri="{BB962C8B-B14F-4D97-AF65-F5344CB8AC3E}">
        <p14:creationId xmlns:p14="http://schemas.microsoft.com/office/powerpoint/2010/main" val="22922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1353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30" y="1073890"/>
            <a:ext cx="8187071" cy="4064627"/>
          </a:xfrm>
        </p:spPr>
        <p:txBody>
          <a:bodyPr anchor="b">
            <a:normAutofit/>
          </a:bodyPr>
          <a:lstStyle>
            <a:lvl1pPr>
              <a:defRPr sz="8397"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3"/>
            <a:ext cx="7017488"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7" y="6375679"/>
            <a:ext cx="1493947" cy="348462"/>
          </a:xfrm>
        </p:spPr>
        <p:txBody>
          <a:bodyPr/>
          <a:lstStyle>
            <a:lvl1pPr>
              <a:defRPr baseline="0">
                <a:solidFill>
                  <a:schemeClr val="tx2"/>
                </a:solidFill>
              </a:defRPr>
            </a:lvl1pPr>
          </a:lstStyle>
          <a:p>
            <a:fld id="{03F41C87-7AD9-4845-A077-840E4A0F3F06}" type="datetimeFigureOut">
              <a:rPr lang="en-US" smtClean="0"/>
              <a:t>5/4/2020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5" y="6375679"/>
            <a:ext cx="1487566" cy="345796"/>
          </a:xfrm>
        </p:spPr>
        <p:txBody>
          <a:bodyPr/>
          <a:lstStyle>
            <a:lvl1pPr>
              <a:defRPr baseline="0">
                <a:solidFill>
                  <a:schemeClr val="tx2"/>
                </a:solidFill>
              </a:defRPr>
            </a:lvl1pPr>
          </a:lstStyle>
          <a:p>
            <a:fld id="{2A013F82-EE5E-44EE-A61D-E31C6657F26F}"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2605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1"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3883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9" y="381002"/>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5"/>
            <a:ext cx="480060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1"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5"/>
            <a:ext cx="480060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9747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450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56384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201"/>
            <a:ext cx="3092115" cy="1196671"/>
          </a:xfrm>
        </p:spPr>
        <p:txBody>
          <a:bodyPr anchor="b">
            <a:normAutofit/>
          </a:bodyPr>
          <a:lstStyle>
            <a:lvl1pPr>
              <a:lnSpc>
                <a:spcPct val="100000"/>
              </a:lnSpc>
              <a:defRPr sz="1899"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03F41C87-7AD9-4845-A077-840E4A0F3F06}" type="datetimeFigureOut">
              <a:rPr lang="en-US" smtClean="0"/>
              <a:t>5/4/2020</a:t>
            </a:fld>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5" y="6375679"/>
            <a:ext cx="1232456" cy="345796"/>
          </a:xfrm>
        </p:spPr>
        <p:txBody>
          <a:bodyPr/>
          <a:lstStyle/>
          <a:p>
            <a:fld id="{2A013F82-EE5E-44EE-A61D-E31C6657F26F}"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87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5" y="2"/>
            <a:ext cx="7355585"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11"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899"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1" y="6375679"/>
            <a:ext cx="1232456" cy="348462"/>
          </a:xfrm>
        </p:spPr>
        <p:txBody>
          <a:bodyPr/>
          <a:lstStyle/>
          <a:p>
            <a:fld id="{03F41C87-7AD9-4845-A077-840E4A0F3F06}" type="datetimeFigureOut">
              <a:rPr lang="en-US" smtClean="0"/>
              <a:pPr/>
              <a:t>5/4/2020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9" y="6375679"/>
            <a:ext cx="1234440" cy="345796"/>
          </a:xfrm>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58787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duotone>
              <a:schemeClr val="bg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3"/>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3F41C87-7AD9-4845-A077-840E4A0F3F06}" type="datetimeFigureOut">
              <a:rPr lang="en-US" smtClean="0"/>
              <a:pPr/>
              <a:t>5/4/2020</a:t>
            </a:fld>
            <a:endParaRPr lang="en-US" dirty="0"/>
          </a:p>
        </p:txBody>
      </p:sp>
      <p:sp>
        <p:nvSpPr>
          <p:cNvPr id="5" name="Footer Placeholder 4"/>
          <p:cNvSpPr>
            <a:spLocks noGrp="1"/>
          </p:cNvSpPr>
          <p:nvPr>
            <p:ph type="ftr" sz="quarter" idx="3"/>
          </p:nvPr>
        </p:nvSpPr>
        <p:spPr>
          <a:xfrm>
            <a:off x="4038601"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A013F82-EE5E-44EE-A61D-E31C6657F26F}" type="slidenum">
              <a:rPr lang="en-US" smtClean="0"/>
              <a:pPr/>
              <a:t>‹#›</a:t>
            </a:fld>
            <a:endParaRPr lang="en-US" dirty="0"/>
          </a:p>
        </p:txBody>
      </p:sp>
      <p:sp>
        <p:nvSpPr>
          <p:cNvPr id="11" name="Freeform 6" title="Left scallop edge"/>
          <p:cNvSpPr/>
          <p:nvPr/>
        </p:nvSpPr>
        <p:spPr bwMode="auto">
          <a:xfrm>
            <a:off x="1"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0747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guide id="7" pos="3839">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mailman.columbia.edu/research/population-health-methods/difference-difference-estimation"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star-telegram.com/latest-news/article230211789.html" TargetMode="External"/><Relationship Id="rId13" Type="http://schemas.openxmlformats.org/officeDocument/2006/relationships/hyperlink" Target="https://www.denverpost.com/2019/12/23/denver-short-term-rentals-airbnb/" TargetMode="External"/><Relationship Id="rId3" Type="http://schemas.openxmlformats.org/officeDocument/2006/relationships/hyperlink" Target="https://news.airbnb.com/fast-facts/" TargetMode="External"/><Relationship Id="rId7" Type="http://schemas.openxmlformats.org/officeDocument/2006/relationships/hyperlink" Target="https://buffalonews.com/2020/02/20/19-year-old-man-shot-killed-inside-home-in-south-buffalo/" TargetMode="External"/><Relationship Id="rId12" Type="http://schemas.openxmlformats.org/officeDocument/2006/relationships/hyperlink" Target="https://www.2ndaddress.com/research/short-term-rental-laws/" TargetMode="External"/><Relationship Id="rId2" Type="http://schemas.openxmlformats.org/officeDocument/2006/relationships/notesSlide" Target="../notesSlides/notesSlide16.xml"/><Relationship Id="rId16" Type="http://schemas.openxmlformats.org/officeDocument/2006/relationships/hyperlink" Target="https://scholarworks.umass.edu/ttra/2017/Grad_Student_Workshop/5" TargetMode="External"/><Relationship Id="rId1" Type="http://schemas.openxmlformats.org/officeDocument/2006/relationships/slideLayout" Target="../slideLayouts/slideLayout7.xml"/><Relationship Id="rId6" Type="http://schemas.openxmlformats.org/officeDocument/2006/relationships/hyperlink" Target="https://www.tennessean.com/story/news/2018/01/23/ashville-council-approves-airbnb-phase-out-bill-residential-neighborhoods/1057718001/" TargetMode="External"/><Relationship Id="rId11" Type="http://schemas.openxmlformats.org/officeDocument/2006/relationships/hyperlink" Target="https://www.reviewjournal.com/business/tourism/airbnb-short-term-rentals-see-continued-growth-in-clark-county-1951979/" TargetMode="External"/><Relationship Id="rId5" Type="http://schemas.openxmlformats.org/officeDocument/2006/relationships/hyperlink" Target="https://www.mailman.columbia.edu/research/population-health-methods/difference-difference-estimation" TargetMode="External"/><Relationship Id="rId15" Type="http://schemas.openxmlformats.org/officeDocument/2006/relationships/hyperlink" Target="https://techcrunch.com/2020/01/01/airbnbs-new-years-eve-guest-volume-shows-its-falling-growth-rate/" TargetMode="External"/><Relationship Id="rId10" Type="http://schemas.openxmlformats.org/officeDocument/2006/relationships/hyperlink" Target="https://www.statista.com/chart/20386/guests-staying-at-airbnb-appartments-on-new-years-eve/" TargetMode="External"/><Relationship Id="rId4" Type="http://schemas.openxmlformats.org/officeDocument/2006/relationships/hyperlink" Target="https://www.courier-journal.com/story/news/local/2016/04/23/airbnb-rules-rip-neighbors-apart/82800926/" TargetMode="External"/><Relationship Id="rId9" Type="http://schemas.openxmlformats.org/officeDocument/2006/relationships/hyperlink" Target="https://www.tennessean.com/story/news/politics/2017/03/12/complaints-shed-new-light-nashvilles-airbnb-fight/98910284/" TargetMode="External"/><Relationship Id="rId14" Type="http://schemas.openxmlformats.org/officeDocument/2006/relationships/hyperlink" Target="https://www.researchgate.net/publication/319207035_Squeezed_Out_Airbnb%27s_Commercialization_of_Home-Sharing_in_Toront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researchgate.net/publication/319207035_Squeezed_Out_Airbnb%27s_Commercialization_of_Home-Sharing_in_Toronto" TargetMode="External"/><Relationship Id="rId5" Type="http://schemas.openxmlformats.org/officeDocument/2006/relationships/hyperlink" Target="https://www.statista.com/chart/20386/guests-staying-at-airbnb-appartments-on-new-years-eve/" TargetMode="Externa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88"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Gill Sans MT" panose="020B0502020104020203"/>
            </a:endParaRPr>
          </a:p>
        </p:txBody>
      </p:sp>
      <p:sp>
        <p:nvSpPr>
          <p:cNvPr id="3" name="Title 2"/>
          <p:cNvSpPr>
            <a:spLocks noGrp="1"/>
          </p:cNvSpPr>
          <p:nvPr>
            <p:ph type="ctrTitle"/>
          </p:nvPr>
        </p:nvSpPr>
        <p:spPr>
          <a:xfrm>
            <a:off x="685801" y="762000"/>
            <a:ext cx="6537716" cy="4394988"/>
          </a:xfrm>
        </p:spPr>
        <p:txBody>
          <a:bodyPr>
            <a:normAutofit/>
          </a:bodyPr>
          <a:lstStyle/>
          <a:p>
            <a:pPr algn="r"/>
            <a:r>
              <a:rPr lang="en-US" sz="4800" dirty="0"/>
              <a:t>Investigating Spatial Relationships</a:t>
            </a:r>
            <a:br>
              <a:rPr lang="en-US" sz="4800" dirty="0"/>
            </a:br>
            <a:r>
              <a:rPr lang="en-US" sz="900" dirty="0"/>
              <a:t>………………………………………………………………………………………</a:t>
            </a:r>
            <a:br>
              <a:rPr lang="en-US" sz="4800" dirty="0"/>
            </a:br>
            <a:r>
              <a:rPr lang="en-US" sz="2800" dirty="0">
                <a:latin typeface="+mn-lt"/>
              </a:rPr>
              <a:t>Short-Term Rentals</a:t>
            </a:r>
            <a:br>
              <a:rPr lang="en-US" sz="2800" dirty="0">
                <a:latin typeface="+mn-lt"/>
              </a:rPr>
            </a:br>
            <a:r>
              <a:rPr lang="en-US" sz="2800" dirty="0">
                <a:latin typeface="+mn-lt"/>
              </a:rPr>
              <a:t>&amp;Criminal Activity </a:t>
            </a:r>
          </a:p>
        </p:txBody>
      </p:sp>
      <p:sp>
        <p:nvSpPr>
          <p:cNvPr id="4" name="Subtitle 3"/>
          <p:cNvSpPr>
            <a:spLocks noGrp="1"/>
          </p:cNvSpPr>
          <p:nvPr>
            <p:ph type="subTitle" idx="1"/>
          </p:nvPr>
        </p:nvSpPr>
        <p:spPr>
          <a:xfrm>
            <a:off x="7545166" y="2022022"/>
            <a:ext cx="4332813" cy="2813957"/>
          </a:xfrm>
        </p:spPr>
        <p:txBody>
          <a:bodyPr anchor="ctr">
            <a:normAutofit lnSpcReduction="10000"/>
          </a:bodyPr>
          <a:lstStyle/>
          <a:p>
            <a:pPr algn="l"/>
            <a:r>
              <a:rPr lang="it-IT" u="sng" dirty="0"/>
              <a:t>Class</a:t>
            </a:r>
            <a:endParaRPr lang="it-IT" dirty="0"/>
          </a:p>
          <a:p>
            <a:pPr algn="l"/>
            <a:r>
              <a:rPr lang="it-IT" dirty="0"/>
              <a:t>Geog 596A</a:t>
            </a:r>
          </a:p>
          <a:p>
            <a:pPr algn="l"/>
            <a:endParaRPr lang="it-IT" dirty="0"/>
          </a:p>
          <a:p>
            <a:pPr algn="l"/>
            <a:r>
              <a:rPr lang="it-IT" u="sng" dirty="0"/>
              <a:t>Presenter</a:t>
            </a:r>
            <a:r>
              <a:rPr lang="it-IT" dirty="0"/>
              <a:t> </a:t>
            </a:r>
            <a:br>
              <a:rPr lang="it-IT" dirty="0"/>
            </a:br>
            <a:r>
              <a:rPr lang="it-IT" dirty="0"/>
              <a:t>Clayton cockerham</a:t>
            </a:r>
          </a:p>
          <a:p>
            <a:pPr algn="l"/>
            <a:endParaRPr lang="it-IT" dirty="0"/>
          </a:p>
          <a:p>
            <a:pPr algn="l"/>
            <a:r>
              <a:rPr lang="it-IT" u="sng" dirty="0"/>
              <a:t>Advisor</a:t>
            </a:r>
            <a:r>
              <a:rPr lang="it-IT" dirty="0"/>
              <a:t> </a:t>
            </a:r>
            <a:br>
              <a:rPr lang="it-IT" dirty="0"/>
            </a:br>
            <a:r>
              <a:rPr lang="it-IT" dirty="0"/>
              <a:t>Amy Griffin</a:t>
            </a:r>
          </a:p>
        </p:txBody>
      </p:sp>
      <p:cxnSp>
        <p:nvCxnSpPr>
          <p:cNvPr id="11" name="Straight Connector 10">
            <a:extLst>
              <a:ext uri="{FF2B5EF4-FFF2-40B4-BE49-F238E27FC236}">
                <a16:creationId xmlns:a16="http://schemas.microsoft.com/office/drawing/2014/main" id="{E905CB15-2F46-4D9D-AEA4-3619C520C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5165"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DAE5F6-55D5-4FC2-B1F3-AE114251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5" y="441854"/>
            <a:ext cx="643467" cy="12188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251677" y="1078378"/>
            <a:ext cx="2917551" cy="4701244"/>
          </a:xfrm>
        </p:spPr>
        <p:txBody>
          <a:bodyPr anchor="ctr">
            <a:normAutofit/>
          </a:bodyPr>
          <a:lstStyle/>
          <a:p>
            <a:r>
              <a:rPr lang="en-US" sz="3600" dirty="0"/>
              <a:t>Study Intention and Goals</a:t>
            </a:r>
          </a:p>
        </p:txBody>
      </p:sp>
      <p:sp>
        <p:nvSpPr>
          <p:cNvPr id="4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14" name="Content Placeholder 13">
            <a:extLst>
              <a:ext uri="{FF2B5EF4-FFF2-40B4-BE49-F238E27FC236}">
                <a16:creationId xmlns:a16="http://schemas.microsoft.com/office/drawing/2014/main" id="{E57232FD-6C6D-4450-803F-F456EE5F6858}"/>
              </a:ext>
            </a:extLst>
          </p:cNvPr>
          <p:cNvSpPr>
            <a:spLocks noGrp="1"/>
          </p:cNvSpPr>
          <p:nvPr>
            <p:ph idx="1"/>
          </p:nvPr>
        </p:nvSpPr>
        <p:spPr>
          <a:xfrm>
            <a:off x="5167062" y="1078378"/>
            <a:ext cx="6262938" cy="4701244"/>
          </a:xfrm>
        </p:spPr>
        <p:txBody>
          <a:bodyPr anchor="ctr">
            <a:normAutofit/>
          </a:bodyPr>
          <a:lstStyle/>
          <a:p>
            <a:r>
              <a:rPr lang="en-US" sz="2400" dirty="0"/>
              <a:t>Investigate potential spatial relationships between Non-Owner Occupied Short-Term Rental density and Criminal Activity</a:t>
            </a:r>
          </a:p>
          <a:p>
            <a:endParaRPr lang="en-US" dirty="0"/>
          </a:p>
        </p:txBody>
      </p:sp>
    </p:spTree>
    <p:extLst>
      <p:ext uri="{BB962C8B-B14F-4D97-AF65-F5344CB8AC3E}">
        <p14:creationId xmlns:p14="http://schemas.microsoft.com/office/powerpoint/2010/main" val="249847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chor="ctr"/>
          <a:lstStyle/>
          <a:p>
            <a:r>
              <a:rPr lang="en-US" dirty="0">
                <a:ln>
                  <a:solidFill>
                    <a:schemeClr val="accent1"/>
                  </a:solidFill>
                </a:ln>
              </a:rPr>
              <a:t>Methodology</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921" y="903203"/>
            <a:ext cx="6986158" cy="791485"/>
          </a:xfrm>
          <a:solidFill>
            <a:schemeClr val="accent2"/>
          </a:solidFill>
          <a:ln>
            <a:noFill/>
          </a:ln>
        </p:spPr>
        <p:txBody>
          <a:bodyPr anchor="ctr">
            <a:normAutofit fontScale="90000"/>
          </a:bodyPr>
          <a:lstStyle/>
          <a:p>
            <a:r>
              <a:rPr lang="en-US" sz="5100" dirty="0">
                <a:ln>
                  <a:solidFill>
                    <a:schemeClr val="accent1"/>
                  </a:solidFill>
                </a:ln>
                <a:solidFill>
                  <a:schemeClr val="tx1"/>
                </a:solidFill>
              </a:rPr>
              <a:t>Han and Wang 2019</a:t>
            </a:r>
          </a:p>
        </p:txBody>
      </p:sp>
      <p:sp>
        <p:nvSpPr>
          <p:cNvPr id="4" name="TextBox 3">
            <a:extLst>
              <a:ext uri="{FF2B5EF4-FFF2-40B4-BE49-F238E27FC236}">
                <a16:creationId xmlns:a16="http://schemas.microsoft.com/office/drawing/2014/main" id="{AB784906-C1FD-484A-8F16-BFD774391637}"/>
              </a:ext>
            </a:extLst>
          </p:cNvPr>
          <p:cNvSpPr txBox="1"/>
          <p:nvPr/>
        </p:nvSpPr>
        <p:spPr>
          <a:xfrm>
            <a:off x="3700343" y="2023991"/>
            <a:ext cx="5888736" cy="4339650"/>
          </a:xfrm>
          <a:prstGeom prst="rect">
            <a:avLst/>
          </a:prstGeom>
          <a:solidFill>
            <a:schemeClr val="accent1"/>
          </a:solidFill>
        </p:spPr>
        <p:txBody>
          <a:bodyPr wrap="square" rtlCol="0">
            <a:spAutoFit/>
          </a:bodyPr>
          <a:lstStyle/>
          <a:p>
            <a:pPr lvl="1"/>
            <a:endParaRPr lang="en-US" sz="800" u="sng" dirty="0"/>
          </a:p>
          <a:p>
            <a:pPr lvl="1"/>
            <a:r>
              <a:rPr lang="en-US" u="sng" dirty="0"/>
              <a:t>Study Area Comparability</a:t>
            </a:r>
          </a:p>
          <a:p>
            <a:endParaRPr lang="en-US" sz="800" dirty="0"/>
          </a:p>
          <a:p>
            <a:pPr marL="742950" lvl="1" indent="-285750">
              <a:buFont typeface="Arial" panose="020B0604020202020204" pitchFamily="34" charset="0"/>
              <a:buChar char="•"/>
            </a:pPr>
            <a:r>
              <a:rPr lang="en-US" dirty="0"/>
              <a:t>Difference in neighborhood composition   (Demographics, Housing Types)</a:t>
            </a:r>
          </a:p>
          <a:p>
            <a:pPr lvl="1"/>
            <a:endParaRPr lang="en-US" dirty="0"/>
          </a:p>
          <a:p>
            <a:pPr marL="742950" lvl="1" indent="-285750">
              <a:buFont typeface="Arial" panose="020B0604020202020204" pitchFamily="34" charset="0"/>
              <a:buChar char="•"/>
            </a:pPr>
            <a:r>
              <a:rPr lang="en-US" dirty="0"/>
              <a:t>Different approaches to short-term rental regulation (Proactive vs. Reactive)</a:t>
            </a:r>
          </a:p>
          <a:p>
            <a:pPr marL="742950" lvl="1" indent="-285750">
              <a:buFont typeface="Arial" panose="020B0604020202020204" pitchFamily="34" charset="0"/>
              <a:buChar char="•"/>
            </a:pPr>
            <a:endParaRPr lang="en-US" dirty="0"/>
          </a:p>
          <a:p>
            <a:pPr lvl="1"/>
            <a:r>
              <a:rPr lang="en-US" u="sng" dirty="0"/>
              <a:t>Applicability</a:t>
            </a:r>
          </a:p>
          <a:p>
            <a:pPr lvl="1"/>
            <a:endParaRPr lang="en-US" sz="800" dirty="0"/>
          </a:p>
          <a:p>
            <a:pPr marL="742950" lvl="1" indent="-285750">
              <a:buFont typeface="Arial" panose="020B0604020202020204" pitchFamily="34" charset="0"/>
              <a:buChar char="•"/>
            </a:pPr>
            <a:r>
              <a:rPr lang="en-US" dirty="0"/>
              <a:t>Significant socioeconomic event potentially contaminated result in at one study site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Legislation addressed in the study pertains to enforcement of existing law, not overall legality</a:t>
            </a:r>
          </a:p>
          <a:p>
            <a:endParaRPr lang="en-US" dirty="0"/>
          </a:p>
        </p:txBody>
      </p:sp>
      <p:sp>
        <p:nvSpPr>
          <p:cNvPr id="5" name="TextBox 4">
            <a:extLst>
              <a:ext uri="{FF2B5EF4-FFF2-40B4-BE49-F238E27FC236}">
                <a16:creationId xmlns:a16="http://schemas.microsoft.com/office/drawing/2014/main" id="{CA891FC8-FC4C-4FDE-A1AB-FA3A71821F22}"/>
              </a:ext>
            </a:extLst>
          </p:cNvPr>
          <p:cNvSpPr txBox="1"/>
          <p:nvPr/>
        </p:nvSpPr>
        <p:spPr>
          <a:xfrm>
            <a:off x="3218688" y="1694688"/>
            <a:ext cx="6370391" cy="369332"/>
          </a:xfrm>
          <a:prstGeom prst="rect">
            <a:avLst/>
          </a:prstGeom>
          <a:solidFill>
            <a:schemeClr val="tx1">
              <a:lumMod val="85000"/>
            </a:schemeClr>
          </a:solidFill>
        </p:spPr>
        <p:txBody>
          <a:bodyPr wrap="square" rtlCol="0">
            <a:spAutoFit/>
          </a:bodyPr>
          <a:lstStyle/>
          <a:p>
            <a:r>
              <a:rPr lang="en-US" dirty="0">
                <a:solidFill>
                  <a:schemeClr val="bg2"/>
                </a:solidFill>
              </a:rPr>
              <a:t>Potential Weaknesses </a:t>
            </a:r>
          </a:p>
        </p:txBody>
      </p:sp>
    </p:spTree>
    <p:extLst>
      <p:ext uri="{BB962C8B-B14F-4D97-AF65-F5344CB8AC3E}">
        <p14:creationId xmlns:p14="http://schemas.microsoft.com/office/powerpoint/2010/main" val="4216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 name="Freeform 6">
            <a:extLst>
              <a:ext uri="{FF2B5EF4-FFF2-40B4-BE49-F238E27FC236}">
                <a16:creationId xmlns:a16="http://schemas.microsoft.com/office/drawing/2014/main" id="{5D0AD9E2-5132-47B3-A612-B2C7C0F7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81" name="Rectangle 80">
            <a:extLst>
              <a:ext uri="{FF2B5EF4-FFF2-40B4-BE49-F238E27FC236}">
                <a16:creationId xmlns:a16="http://schemas.microsoft.com/office/drawing/2014/main" id="{41A9AD0B-5FD3-4A13-80EB-43FF8E085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3" name="Rectangle 82">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5200" y="804335"/>
            <a:ext cx="5880100" cy="1681709"/>
          </a:xfrm>
        </p:spPr>
        <p:txBody>
          <a:bodyPr vert="horz" lIns="91440" tIns="45720" rIns="91440" bIns="45720" rtlCol="0" anchor="t">
            <a:normAutofit/>
          </a:bodyPr>
          <a:lstStyle/>
          <a:p>
            <a:pPr defTabSz="914400"/>
            <a:r>
              <a:rPr lang="en-US" sz="5100" dirty="0"/>
              <a:t>Data Specifications</a:t>
            </a:r>
          </a:p>
        </p:txBody>
      </p:sp>
      <p:sp>
        <p:nvSpPr>
          <p:cNvPr id="3" name="Content Placeholder 2"/>
          <p:cNvSpPr>
            <a:spLocks noGrp="1"/>
          </p:cNvSpPr>
          <p:nvPr>
            <p:ph sz="half" idx="1"/>
          </p:nvPr>
        </p:nvSpPr>
        <p:spPr>
          <a:xfrm>
            <a:off x="900657" y="2674471"/>
            <a:ext cx="4791768" cy="4005812"/>
          </a:xfrm>
        </p:spPr>
        <p:txBody>
          <a:bodyPr vert="horz" lIns="91440" tIns="45720" rIns="91440" bIns="45720" rtlCol="0" anchor="t">
            <a:normAutofit/>
          </a:bodyPr>
          <a:lstStyle/>
          <a:p>
            <a:pPr marL="0" indent="-228600" defTabSz="914400">
              <a:lnSpc>
                <a:spcPct val="100000"/>
              </a:lnSpc>
              <a:buNone/>
            </a:pPr>
            <a:r>
              <a:rPr lang="en-US" sz="1600" u="sng" dirty="0"/>
              <a:t>Crime Data</a:t>
            </a:r>
          </a:p>
          <a:p>
            <a:pPr indent="-228600" defTabSz="914400">
              <a:lnSpc>
                <a:spcPct val="100000"/>
              </a:lnSpc>
            </a:pPr>
            <a:r>
              <a:rPr lang="en-US" sz="1600" dirty="0"/>
              <a:t>Incident point locations must be precise and not approximations (City Blocks, Neighborhoods, etc.)</a:t>
            </a:r>
          </a:p>
          <a:p>
            <a:pPr indent="-228600" defTabSz="914400">
              <a:lnSpc>
                <a:spcPct val="100000"/>
              </a:lnSpc>
            </a:pPr>
            <a:r>
              <a:rPr lang="en-US" sz="1600" dirty="0"/>
              <a:t>Date of occurrence</a:t>
            </a:r>
          </a:p>
          <a:p>
            <a:pPr indent="-228600" defTabSz="914400">
              <a:lnSpc>
                <a:spcPct val="100000"/>
              </a:lnSpc>
            </a:pPr>
            <a:r>
              <a:rPr lang="en-US" sz="1600" dirty="0"/>
              <a:t>Crime Type designations in NIBRS format </a:t>
            </a:r>
          </a:p>
          <a:p>
            <a:pPr marL="0" indent="0" defTabSz="914400">
              <a:lnSpc>
                <a:spcPct val="100000"/>
              </a:lnSpc>
              <a:buNone/>
            </a:pPr>
            <a:endParaRPr lang="en-US" sz="1600" dirty="0"/>
          </a:p>
          <a:p>
            <a:pPr marL="0" indent="-228600" defTabSz="914400">
              <a:lnSpc>
                <a:spcPct val="100000"/>
              </a:lnSpc>
              <a:buNone/>
            </a:pPr>
            <a:r>
              <a:rPr lang="en-US" sz="1600" u="sng" dirty="0"/>
              <a:t>Short- Term Rental Data</a:t>
            </a:r>
          </a:p>
          <a:p>
            <a:pPr indent="-228600" defTabSz="914400">
              <a:lnSpc>
                <a:spcPct val="100000"/>
              </a:lnSpc>
            </a:pPr>
            <a:r>
              <a:rPr lang="en-US" sz="1600" dirty="0"/>
              <a:t>Incident point locations must be precise and not approximations (City Blocks, Neighborhoods, etc.)</a:t>
            </a:r>
          </a:p>
          <a:p>
            <a:pPr indent="-228600" defTabSz="914400">
              <a:lnSpc>
                <a:spcPct val="100000"/>
              </a:lnSpc>
            </a:pPr>
            <a:r>
              <a:rPr lang="en-US" sz="1600" dirty="0"/>
              <a:t>Dates and durations of stays</a:t>
            </a:r>
          </a:p>
          <a:p>
            <a:pPr indent="-228600" defTabSz="914400">
              <a:lnSpc>
                <a:spcPct val="100000"/>
              </a:lnSpc>
            </a:pPr>
            <a:r>
              <a:rPr lang="en-US" sz="1600" dirty="0"/>
              <a:t>Number of available days</a:t>
            </a:r>
          </a:p>
          <a:p>
            <a:pPr indent="-228600" defTabSz="914400">
              <a:lnSpc>
                <a:spcPct val="100000"/>
              </a:lnSpc>
            </a:pPr>
            <a:r>
              <a:rPr lang="en-US" sz="1600" dirty="0"/>
              <a:t>Listing Type - Shared Rm, Private Rm, Entire Home</a:t>
            </a:r>
          </a:p>
          <a:p>
            <a:pPr indent="-228600" defTabSz="914400">
              <a:lnSpc>
                <a:spcPct val="100000"/>
              </a:lnSpc>
            </a:pPr>
            <a:endParaRPr lang="en-US" sz="1100" dirty="0"/>
          </a:p>
          <a:p>
            <a:pPr indent="-228600" defTabSz="914400">
              <a:lnSpc>
                <a:spcPct val="100000"/>
              </a:lnSpc>
            </a:pPr>
            <a:endParaRPr lang="en-US" sz="1100" dirty="0"/>
          </a:p>
        </p:txBody>
      </p:sp>
      <p:sp>
        <p:nvSpPr>
          <p:cNvPr id="85" name="Freeform: Shape 84">
            <a:extLst>
              <a:ext uri="{FF2B5EF4-FFF2-40B4-BE49-F238E27FC236}">
                <a16:creationId xmlns:a16="http://schemas.microsoft.com/office/drawing/2014/main" id="{009A1112-239E-4149-B803-9EC081E37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4" name="Picture 3">
            <a:extLst>
              <a:ext uri="{FF2B5EF4-FFF2-40B4-BE49-F238E27FC236}">
                <a16:creationId xmlns:a16="http://schemas.microsoft.com/office/drawing/2014/main" id="{256DF09A-CA2D-4F2C-9A73-02D069C9EE34}"/>
              </a:ext>
            </a:extLst>
          </p:cNvPr>
          <p:cNvPicPr>
            <a:picLocks noChangeAspect="1"/>
          </p:cNvPicPr>
          <p:nvPr/>
        </p:nvPicPr>
        <p:blipFill rotWithShape="1">
          <a:blip r:embed="rId3">
            <a:extLst>
              <a:ext uri="{28A0092B-C50C-407E-A947-70E740481C1C}">
                <a14:useLocalDpi xmlns:a14="http://schemas.microsoft.com/office/drawing/2010/main" val="0"/>
              </a:ext>
            </a:extLst>
          </a:blip>
          <a:srcRect l="2253" t="8750" r="7517" b="3750"/>
          <a:stretch/>
        </p:blipFill>
        <p:spPr>
          <a:xfrm>
            <a:off x="5724034" y="2607817"/>
            <a:ext cx="3135234" cy="3200400"/>
          </a:xfrm>
          <a:custGeom>
            <a:avLst/>
            <a:gdLst/>
            <a:ahLst/>
            <a:cxnLst/>
            <a:rect l="l" t="t" r="r" b="b"/>
            <a:pathLst>
              <a:path w="2998601" h="2994963">
                <a:moveTo>
                  <a:pt x="1499301" y="0"/>
                </a:moveTo>
                <a:lnTo>
                  <a:pt x="1528395" y="2727"/>
                </a:lnTo>
                <a:lnTo>
                  <a:pt x="1556581" y="10001"/>
                </a:lnTo>
                <a:lnTo>
                  <a:pt x="1583858" y="20912"/>
                </a:lnTo>
                <a:lnTo>
                  <a:pt x="1612043" y="34550"/>
                </a:lnTo>
                <a:lnTo>
                  <a:pt x="1638411" y="50007"/>
                </a:lnTo>
                <a:lnTo>
                  <a:pt x="1665688" y="66373"/>
                </a:lnTo>
                <a:lnTo>
                  <a:pt x="1692964" y="80920"/>
                </a:lnTo>
                <a:lnTo>
                  <a:pt x="1720240" y="95468"/>
                </a:lnTo>
                <a:lnTo>
                  <a:pt x="1746608" y="106378"/>
                </a:lnTo>
                <a:lnTo>
                  <a:pt x="1775703" y="113652"/>
                </a:lnTo>
                <a:lnTo>
                  <a:pt x="1803888" y="117289"/>
                </a:lnTo>
                <a:lnTo>
                  <a:pt x="1833892" y="117289"/>
                </a:lnTo>
                <a:lnTo>
                  <a:pt x="1864806" y="115471"/>
                </a:lnTo>
                <a:lnTo>
                  <a:pt x="1895719" y="111834"/>
                </a:lnTo>
                <a:lnTo>
                  <a:pt x="1926633" y="107288"/>
                </a:lnTo>
                <a:lnTo>
                  <a:pt x="1957546" y="103651"/>
                </a:lnTo>
                <a:lnTo>
                  <a:pt x="1988460" y="100923"/>
                </a:lnTo>
                <a:lnTo>
                  <a:pt x="2017554" y="101832"/>
                </a:lnTo>
                <a:lnTo>
                  <a:pt x="2045740" y="105469"/>
                </a:lnTo>
                <a:lnTo>
                  <a:pt x="2073017" y="113652"/>
                </a:lnTo>
                <a:lnTo>
                  <a:pt x="2095748" y="125472"/>
                </a:lnTo>
                <a:lnTo>
                  <a:pt x="2117568" y="140929"/>
                </a:lnTo>
                <a:lnTo>
                  <a:pt x="2136662" y="159113"/>
                </a:lnTo>
                <a:lnTo>
                  <a:pt x="2155756" y="180025"/>
                </a:lnTo>
                <a:lnTo>
                  <a:pt x="2173031" y="201846"/>
                </a:lnTo>
                <a:lnTo>
                  <a:pt x="2190306" y="224577"/>
                </a:lnTo>
                <a:lnTo>
                  <a:pt x="2207581" y="247307"/>
                </a:lnTo>
                <a:lnTo>
                  <a:pt x="2224856" y="269128"/>
                </a:lnTo>
                <a:lnTo>
                  <a:pt x="2243041" y="290040"/>
                </a:lnTo>
                <a:lnTo>
                  <a:pt x="2263953" y="308225"/>
                </a:lnTo>
                <a:lnTo>
                  <a:pt x="2283956" y="324591"/>
                </a:lnTo>
                <a:lnTo>
                  <a:pt x="2306686" y="337319"/>
                </a:lnTo>
                <a:lnTo>
                  <a:pt x="2331235" y="348230"/>
                </a:lnTo>
                <a:lnTo>
                  <a:pt x="2357602" y="357322"/>
                </a:lnTo>
                <a:lnTo>
                  <a:pt x="2384878" y="365505"/>
                </a:lnTo>
                <a:lnTo>
                  <a:pt x="2412155" y="372779"/>
                </a:lnTo>
                <a:lnTo>
                  <a:pt x="2440341" y="380053"/>
                </a:lnTo>
                <a:lnTo>
                  <a:pt x="2466708" y="388236"/>
                </a:lnTo>
                <a:lnTo>
                  <a:pt x="2493075" y="397328"/>
                </a:lnTo>
                <a:lnTo>
                  <a:pt x="2517624" y="408239"/>
                </a:lnTo>
                <a:lnTo>
                  <a:pt x="2539446" y="421877"/>
                </a:lnTo>
                <a:lnTo>
                  <a:pt x="2559449" y="438243"/>
                </a:lnTo>
                <a:lnTo>
                  <a:pt x="2575814" y="458246"/>
                </a:lnTo>
                <a:lnTo>
                  <a:pt x="2589453" y="480067"/>
                </a:lnTo>
                <a:lnTo>
                  <a:pt x="2600363" y="504615"/>
                </a:lnTo>
                <a:lnTo>
                  <a:pt x="2609455" y="530983"/>
                </a:lnTo>
                <a:lnTo>
                  <a:pt x="2617638" y="557350"/>
                </a:lnTo>
                <a:lnTo>
                  <a:pt x="2624912" y="585536"/>
                </a:lnTo>
                <a:lnTo>
                  <a:pt x="2632186" y="612812"/>
                </a:lnTo>
                <a:lnTo>
                  <a:pt x="2640369" y="640089"/>
                </a:lnTo>
                <a:lnTo>
                  <a:pt x="2649461" y="666457"/>
                </a:lnTo>
                <a:lnTo>
                  <a:pt x="2660371" y="691006"/>
                </a:lnTo>
                <a:lnTo>
                  <a:pt x="2673101" y="713736"/>
                </a:lnTo>
                <a:lnTo>
                  <a:pt x="2689467" y="733739"/>
                </a:lnTo>
                <a:lnTo>
                  <a:pt x="2707651" y="754651"/>
                </a:lnTo>
                <a:lnTo>
                  <a:pt x="2728563" y="772835"/>
                </a:lnTo>
                <a:lnTo>
                  <a:pt x="2750385" y="790110"/>
                </a:lnTo>
                <a:lnTo>
                  <a:pt x="2774024" y="807385"/>
                </a:lnTo>
                <a:lnTo>
                  <a:pt x="2796754" y="824660"/>
                </a:lnTo>
                <a:lnTo>
                  <a:pt x="2818576" y="841936"/>
                </a:lnTo>
                <a:lnTo>
                  <a:pt x="2839487" y="861029"/>
                </a:lnTo>
                <a:lnTo>
                  <a:pt x="2857672" y="880123"/>
                </a:lnTo>
                <a:lnTo>
                  <a:pt x="2873129" y="901944"/>
                </a:lnTo>
                <a:lnTo>
                  <a:pt x="2884949" y="924674"/>
                </a:lnTo>
                <a:lnTo>
                  <a:pt x="2893132" y="951951"/>
                </a:lnTo>
                <a:lnTo>
                  <a:pt x="2896768" y="980137"/>
                </a:lnTo>
                <a:lnTo>
                  <a:pt x="2897678" y="1009232"/>
                </a:lnTo>
                <a:lnTo>
                  <a:pt x="2894950" y="1040145"/>
                </a:lnTo>
                <a:lnTo>
                  <a:pt x="2891313" y="1071058"/>
                </a:lnTo>
                <a:lnTo>
                  <a:pt x="2886767" y="1101972"/>
                </a:lnTo>
                <a:lnTo>
                  <a:pt x="2883130" y="1132885"/>
                </a:lnTo>
                <a:lnTo>
                  <a:pt x="2881312" y="1163799"/>
                </a:lnTo>
                <a:lnTo>
                  <a:pt x="2881312" y="1193803"/>
                </a:lnTo>
                <a:lnTo>
                  <a:pt x="2884949" y="1221988"/>
                </a:lnTo>
                <a:lnTo>
                  <a:pt x="2892222" y="1250174"/>
                </a:lnTo>
                <a:lnTo>
                  <a:pt x="2903133" y="1276542"/>
                </a:lnTo>
                <a:lnTo>
                  <a:pt x="2917681" y="1303818"/>
                </a:lnTo>
                <a:lnTo>
                  <a:pt x="2932228" y="1331095"/>
                </a:lnTo>
                <a:lnTo>
                  <a:pt x="2948594" y="1358371"/>
                </a:lnTo>
                <a:lnTo>
                  <a:pt x="2964050" y="1384739"/>
                </a:lnTo>
                <a:lnTo>
                  <a:pt x="2977689" y="1412924"/>
                </a:lnTo>
                <a:lnTo>
                  <a:pt x="2988599" y="1440201"/>
                </a:lnTo>
                <a:lnTo>
                  <a:pt x="2995873" y="1468387"/>
                </a:lnTo>
                <a:lnTo>
                  <a:pt x="2998601" y="1497481"/>
                </a:lnTo>
                <a:lnTo>
                  <a:pt x="2995873" y="1526576"/>
                </a:lnTo>
                <a:lnTo>
                  <a:pt x="2988599" y="1554762"/>
                </a:lnTo>
                <a:lnTo>
                  <a:pt x="2977689" y="1582039"/>
                </a:lnTo>
                <a:lnTo>
                  <a:pt x="2964050" y="1610224"/>
                </a:lnTo>
                <a:lnTo>
                  <a:pt x="2948594" y="1636592"/>
                </a:lnTo>
                <a:lnTo>
                  <a:pt x="2932228" y="1663869"/>
                </a:lnTo>
                <a:lnTo>
                  <a:pt x="2917681" y="1691145"/>
                </a:lnTo>
                <a:lnTo>
                  <a:pt x="2903133" y="1718421"/>
                </a:lnTo>
                <a:lnTo>
                  <a:pt x="2892222" y="1744789"/>
                </a:lnTo>
                <a:lnTo>
                  <a:pt x="2884949" y="1772975"/>
                </a:lnTo>
                <a:lnTo>
                  <a:pt x="2881312" y="1801160"/>
                </a:lnTo>
                <a:lnTo>
                  <a:pt x="2881312" y="1831165"/>
                </a:lnTo>
                <a:lnTo>
                  <a:pt x="2883130" y="1862078"/>
                </a:lnTo>
                <a:lnTo>
                  <a:pt x="2886767" y="1892991"/>
                </a:lnTo>
                <a:lnTo>
                  <a:pt x="2891313" y="1923905"/>
                </a:lnTo>
                <a:lnTo>
                  <a:pt x="2894950" y="1954818"/>
                </a:lnTo>
                <a:lnTo>
                  <a:pt x="2897678" y="1985731"/>
                </a:lnTo>
                <a:lnTo>
                  <a:pt x="2896768" y="2014827"/>
                </a:lnTo>
                <a:lnTo>
                  <a:pt x="2893132" y="2043013"/>
                </a:lnTo>
                <a:lnTo>
                  <a:pt x="2884949" y="2070289"/>
                </a:lnTo>
                <a:lnTo>
                  <a:pt x="2873129" y="2093019"/>
                </a:lnTo>
                <a:lnTo>
                  <a:pt x="2857672" y="2114841"/>
                </a:lnTo>
                <a:lnTo>
                  <a:pt x="2839487" y="2133934"/>
                </a:lnTo>
                <a:lnTo>
                  <a:pt x="2818576" y="2153027"/>
                </a:lnTo>
                <a:lnTo>
                  <a:pt x="2796754" y="2170303"/>
                </a:lnTo>
                <a:lnTo>
                  <a:pt x="2774024" y="2187578"/>
                </a:lnTo>
                <a:lnTo>
                  <a:pt x="2750385" y="2204853"/>
                </a:lnTo>
                <a:lnTo>
                  <a:pt x="2728563" y="2222128"/>
                </a:lnTo>
                <a:lnTo>
                  <a:pt x="2707651" y="2240312"/>
                </a:lnTo>
                <a:lnTo>
                  <a:pt x="2689467" y="2261224"/>
                </a:lnTo>
                <a:lnTo>
                  <a:pt x="2673101" y="2281227"/>
                </a:lnTo>
                <a:lnTo>
                  <a:pt x="2660371" y="2303957"/>
                </a:lnTo>
                <a:lnTo>
                  <a:pt x="2649461" y="2328506"/>
                </a:lnTo>
                <a:lnTo>
                  <a:pt x="2640369" y="2354874"/>
                </a:lnTo>
                <a:lnTo>
                  <a:pt x="2632186" y="2382151"/>
                </a:lnTo>
                <a:lnTo>
                  <a:pt x="2624912" y="2409427"/>
                </a:lnTo>
                <a:lnTo>
                  <a:pt x="2617638" y="2437613"/>
                </a:lnTo>
                <a:lnTo>
                  <a:pt x="2609455" y="2463980"/>
                </a:lnTo>
                <a:lnTo>
                  <a:pt x="2600363" y="2490347"/>
                </a:lnTo>
                <a:lnTo>
                  <a:pt x="2589453" y="2514896"/>
                </a:lnTo>
                <a:lnTo>
                  <a:pt x="2575814" y="2536718"/>
                </a:lnTo>
                <a:lnTo>
                  <a:pt x="2559449" y="2556720"/>
                </a:lnTo>
                <a:lnTo>
                  <a:pt x="2539446" y="2573086"/>
                </a:lnTo>
                <a:lnTo>
                  <a:pt x="2517624" y="2586724"/>
                </a:lnTo>
                <a:lnTo>
                  <a:pt x="2493075" y="2597635"/>
                </a:lnTo>
                <a:lnTo>
                  <a:pt x="2466708" y="2606727"/>
                </a:lnTo>
                <a:lnTo>
                  <a:pt x="2440341" y="2614910"/>
                </a:lnTo>
                <a:lnTo>
                  <a:pt x="2412155" y="2622184"/>
                </a:lnTo>
                <a:lnTo>
                  <a:pt x="2384878" y="2629458"/>
                </a:lnTo>
                <a:lnTo>
                  <a:pt x="2357602" y="2637641"/>
                </a:lnTo>
                <a:lnTo>
                  <a:pt x="2331235" y="2646733"/>
                </a:lnTo>
                <a:lnTo>
                  <a:pt x="2306686" y="2657644"/>
                </a:lnTo>
                <a:lnTo>
                  <a:pt x="2283956" y="2670372"/>
                </a:lnTo>
                <a:lnTo>
                  <a:pt x="2263953" y="2686738"/>
                </a:lnTo>
                <a:lnTo>
                  <a:pt x="2243041" y="2704923"/>
                </a:lnTo>
                <a:lnTo>
                  <a:pt x="2224856" y="2725835"/>
                </a:lnTo>
                <a:lnTo>
                  <a:pt x="2207581" y="2747656"/>
                </a:lnTo>
                <a:lnTo>
                  <a:pt x="2190306" y="2770386"/>
                </a:lnTo>
                <a:lnTo>
                  <a:pt x="2173031" y="2793117"/>
                </a:lnTo>
                <a:lnTo>
                  <a:pt x="2155756" y="2814938"/>
                </a:lnTo>
                <a:lnTo>
                  <a:pt x="2136662" y="2835850"/>
                </a:lnTo>
                <a:lnTo>
                  <a:pt x="2117568" y="2854034"/>
                </a:lnTo>
                <a:lnTo>
                  <a:pt x="2095748" y="2869491"/>
                </a:lnTo>
                <a:lnTo>
                  <a:pt x="2073017" y="2881311"/>
                </a:lnTo>
                <a:lnTo>
                  <a:pt x="2045740" y="2889494"/>
                </a:lnTo>
                <a:lnTo>
                  <a:pt x="2017554" y="2893131"/>
                </a:lnTo>
                <a:lnTo>
                  <a:pt x="1988460" y="2894040"/>
                </a:lnTo>
                <a:lnTo>
                  <a:pt x="1957546" y="2891312"/>
                </a:lnTo>
                <a:lnTo>
                  <a:pt x="1926633" y="2887676"/>
                </a:lnTo>
                <a:lnTo>
                  <a:pt x="1895719" y="2883129"/>
                </a:lnTo>
                <a:lnTo>
                  <a:pt x="1864806" y="2879493"/>
                </a:lnTo>
                <a:lnTo>
                  <a:pt x="1833892" y="2877674"/>
                </a:lnTo>
                <a:lnTo>
                  <a:pt x="1803888" y="2877674"/>
                </a:lnTo>
                <a:lnTo>
                  <a:pt x="1775703" y="2881311"/>
                </a:lnTo>
                <a:lnTo>
                  <a:pt x="1746608" y="2888585"/>
                </a:lnTo>
                <a:lnTo>
                  <a:pt x="1720240" y="2899495"/>
                </a:lnTo>
                <a:lnTo>
                  <a:pt x="1692964" y="2914043"/>
                </a:lnTo>
                <a:lnTo>
                  <a:pt x="1665688" y="2928591"/>
                </a:lnTo>
                <a:lnTo>
                  <a:pt x="1638411" y="2944956"/>
                </a:lnTo>
                <a:lnTo>
                  <a:pt x="1612043" y="2960413"/>
                </a:lnTo>
                <a:lnTo>
                  <a:pt x="1583858" y="2974051"/>
                </a:lnTo>
                <a:lnTo>
                  <a:pt x="1556581" y="2984962"/>
                </a:lnTo>
                <a:lnTo>
                  <a:pt x="1528395" y="2992236"/>
                </a:lnTo>
                <a:lnTo>
                  <a:pt x="1499301" y="2994963"/>
                </a:lnTo>
                <a:lnTo>
                  <a:pt x="1470206" y="2992236"/>
                </a:lnTo>
                <a:lnTo>
                  <a:pt x="1442020" y="2984962"/>
                </a:lnTo>
                <a:lnTo>
                  <a:pt x="1414744" y="2974051"/>
                </a:lnTo>
                <a:lnTo>
                  <a:pt x="1386558" y="2960413"/>
                </a:lnTo>
                <a:lnTo>
                  <a:pt x="1360190" y="2944956"/>
                </a:lnTo>
                <a:lnTo>
                  <a:pt x="1332914" y="2928591"/>
                </a:lnTo>
                <a:lnTo>
                  <a:pt x="1305637" y="2914043"/>
                </a:lnTo>
                <a:lnTo>
                  <a:pt x="1278361" y="2899495"/>
                </a:lnTo>
                <a:lnTo>
                  <a:pt x="1251085" y="2888585"/>
                </a:lnTo>
                <a:lnTo>
                  <a:pt x="1222899" y="2881311"/>
                </a:lnTo>
                <a:lnTo>
                  <a:pt x="1194713" y="2877674"/>
                </a:lnTo>
                <a:lnTo>
                  <a:pt x="1164708" y="2877674"/>
                </a:lnTo>
                <a:lnTo>
                  <a:pt x="1133795" y="2879493"/>
                </a:lnTo>
                <a:lnTo>
                  <a:pt x="1102882" y="2883129"/>
                </a:lnTo>
                <a:lnTo>
                  <a:pt x="1071968" y="2887676"/>
                </a:lnTo>
                <a:lnTo>
                  <a:pt x="1041054" y="2891312"/>
                </a:lnTo>
                <a:lnTo>
                  <a:pt x="1010141" y="2894040"/>
                </a:lnTo>
                <a:lnTo>
                  <a:pt x="981047" y="2893131"/>
                </a:lnTo>
                <a:lnTo>
                  <a:pt x="952861" y="2889494"/>
                </a:lnTo>
                <a:lnTo>
                  <a:pt x="925584" y="2881311"/>
                </a:lnTo>
                <a:lnTo>
                  <a:pt x="902854" y="2869491"/>
                </a:lnTo>
                <a:lnTo>
                  <a:pt x="881032" y="2854034"/>
                </a:lnTo>
                <a:lnTo>
                  <a:pt x="861939" y="2835850"/>
                </a:lnTo>
                <a:lnTo>
                  <a:pt x="842845" y="2814938"/>
                </a:lnTo>
                <a:lnTo>
                  <a:pt x="825570" y="2793117"/>
                </a:lnTo>
                <a:lnTo>
                  <a:pt x="808295" y="2770386"/>
                </a:lnTo>
                <a:lnTo>
                  <a:pt x="791020" y="2747656"/>
                </a:lnTo>
                <a:lnTo>
                  <a:pt x="773745" y="2725835"/>
                </a:lnTo>
                <a:lnTo>
                  <a:pt x="755560" y="2704923"/>
                </a:lnTo>
                <a:lnTo>
                  <a:pt x="734648" y="2686738"/>
                </a:lnTo>
                <a:lnTo>
                  <a:pt x="714645" y="2670372"/>
                </a:lnTo>
                <a:lnTo>
                  <a:pt x="691915" y="2657644"/>
                </a:lnTo>
                <a:lnTo>
                  <a:pt x="667366" y="2646733"/>
                </a:lnTo>
                <a:lnTo>
                  <a:pt x="640999" y="2637641"/>
                </a:lnTo>
                <a:lnTo>
                  <a:pt x="613722" y="2629458"/>
                </a:lnTo>
                <a:lnTo>
                  <a:pt x="586446" y="2622184"/>
                </a:lnTo>
                <a:lnTo>
                  <a:pt x="558260" y="2614910"/>
                </a:lnTo>
                <a:lnTo>
                  <a:pt x="531893" y="2606727"/>
                </a:lnTo>
                <a:lnTo>
                  <a:pt x="505525" y="2597635"/>
                </a:lnTo>
                <a:lnTo>
                  <a:pt x="480977" y="2586724"/>
                </a:lnTo>
                <a:lnTo>
                  <a:pt x="459155" y="2573086"/>
                </a:lnTo>
                <a:lnTo>
                  <a:pt x="439152" y="2556720"/>
                </a:lnTo>
                <a:lnTo>
                  <a:pt x="422787" y="2536718"/>
                </a:lnTo>
                <a:lnTo>
                  <a:pt x="409149" y="2514896"/>
                </a:lnTo>
                <a:lnTo>
                  <a:pt x="398238" y="2490347"/>
                </a:lnTo>
                <a:lnTo>
                  <a:pt x="389146" y="2463980"/>
                </a:lnTo>
                <a:lnTo>
                  <a:pt x="380963" y="2437613"/>
                </a:lnTo>
                <a:lnTo>
                  <a:pt x="373689" y="2409427"/>
                </a:lnTo>
                <a:lnTo>
                  <a:pt x="366415" y="2382151"/>
                </a:lnTo>
                <a:lnTo>
                  <a:pt x="358232" y="2354874"/>
                </a:lnTo>
                <a:lnTo>
                  <a:pt x="349140" y="2328506"/>
                </a:lnTo>
                <a:lnTo>
                  <a:pt x="338229" y="2303957"/>
                </a:lnTo>
                <a:lnTo>
                  <a:pt x="325500" y="2281227"/>
                </a:lnTo>
                <a:lnTo>
                  <a:pt x="309135" y="2261224"/>
                </a:lnTo>
                <a:lnTo>
                  <a:pt x="290950" y="2240312"/>
                </a:lnTo>
                <a:lnTo>
                  <a:pt x="270038" y="2222128"/>
                </a:lnTo>
                <a:lnTo>
                  <a:pt x="247307" y="2204853"/>
                </a:lnTo>
                <a:lnTo>
                  <a:pt x="224577" y="2187578"/>
                </a:lnTo>
                <a:lnTo>
                  <a:pt x="201847" y="2170303"/>
                </a:lnTo>
                <a:lnTo>
                  <a:pt x="180025" y="2153027"/>
                </a:lnTo>
                <a:lnTo>
                  <a:pt x="159113" y="2133934"/>
                </a:lnTo>
                <a:lnTo>
                  <a:pt x="140929" y="2114841"/>
                </a:lnTo>
                <a:lnTo>
                  <a:pt x="125473" y="2093019"/>
                </a:lnTo>
                <a:lnTo>
                  <a:pt x="113653" y="2070289"/>
                </a:lnTo>
                <a:lnTo>
                  <a:pt x="105470" y="2043013"/>
                </a:lnTo>
                <a:lnTo>
                  <a:pt x="101833" y="2014827"/>
                </a:lnTo>
                <a:lnTo>
                  <a:pt x="100923" y="1985731"/>
                </a:lnTo>
                <a:lnTo>
                  <a:pt x="103651" y="1954818"/>
                </a:lnTo>
                <a:lnTo>
                  <a:pt x="107288" y="1923905"/>
                </a:lnTo>
                <a:lnTo>
                  <a:pt x="111834" y="1892991"/>
                </a:lnTo>
                <a:lnTo>
                  <a:pt x="115471" y="1862078"/>
                </a:lnTo>
                <a:lnTo>
                  <a:pt x="117290" y="1831165"/>
                </a:lnTo>
                <a:lnTo>
                  <a:pt x="117290" y="1801160"/>
                </a:lnTo>
                <a:lnTo>
                  <a:pt x="113653" y="1772975"/>
                </a:lnTo>
                <a:lnTo>
                  <a:pt x="106379" y="1744789"/>
                </a:lnTo>
                <a:lnTo>
                  <a:pt x="95468" y="1718421"/>
                </a:lnTo>
                <a:lnTo>
                  <a:pt x="81830" y="1691145"/>
                </a:lnTo>
                <a:lnTo>
                  <a:pt x="66373" y="1663869"/>
                </a:lnTo>
                <a:lnTo>
                  <a:pt x="50008" y="1636592"/>
                </a:lnTo>
                <a:lnTo>
                  <a:pt x="34551" y="1610224"/>
                </a:lnTo>
                <a:lnTo>
                  <a:pt x="20912" y="1582039"/>
                </a:lnTo>
                <a:lnTo>
                  <a:pt x="10002" y="1554762"/>
                </a:lnTo>
                <a:lnTo>
                  <a:pt x="2728" y="1526576"/>
                </a:lnTo>
                <a:lnTo>
                  <a:pt x="0" y="1497481"/>
                </a:lnTo>
                <a:lnTo>
                  <a:pt x="2728" y="1468387"/>
                </a:lnTo>
                <a:lnTo>
                  <a:pt x="10002" y="1440201"/>
                </a:lnTo>
                <a:lnTo>
                  <a:pt x="20912" y="1412924"/>
                </a:lnTo>
                <a:lnTo>
                  <a:pt x="34551" y="1384739"/>
                </a:lnTo>
                <a:lnTo>
                  <a:pt x="50008" y="1358371"/>
                </a:lnTo>
                <a:lnTo>
                  <a:pt x="66373" y="1331095"/>
                </a:lnTo>
                <a:lnTo>
                  <a:pt x="81830" y="1303818"/>
                </a:lnTo>
                <a:lnTo>
                  <a:pt x="95468" y="1276542"/>
                </a:lnTo>
                <a:lnTo>
                  <a:pt x="106379" y="1250174"/>
                </a:lnTo>
                <a:lnTo>
                  <a:pt x="113653" y="1221988"/>
                </a:lnTo>
                <a:lnTo>
                  <a:pt x="117290" y="1193803"/>
                </a:lnTo>
                <a:lnTo>
                  <a:pt x="117290" y="1163799"/>
                </a:lnTo>
                <a:lnTo>
                  <a:pt x="115471" y="1132885"/>
                </a:lnTo>
                <a:lnTo>
                  <a:pt x="111834" y="1101972"/>
                </a:lnTo>
                <a:lnTo>
                  <a:pt x="107288" y="1071058"/>
                </a:lnTo>
                <a:lnTo>
                  <a:pt x="103651" y="1040145"/>
                </a:lnTo>
                <a:lnTo>
                  <a:pt x="100923" y="1009232"/>
                </a:lnTo>
                <a:lnTo>
                  <a:pt x="101833" y="980137"/>
                </a:lnTo>
                <a:lnTo>
                  <a:pt x="105470" y="951951"/>
                </a:lnTo>
                <a:lnTo>
                  <a:pt x="113653" y="924674"/>
                </a:lnTo>
                <a:lnTo>
                  <a:pt x="125473" y="901944"/>
                </a:lnTo>
                <a:lnTo>
                  <a:pt x="140929" y="880123"/>
                </a:lnTo>
                <a:lnTo>
                  <a:pt x="159113" y="861029"/>
                </a:lnTo>
                <a:lnTo>
                  <a:pt x="180025" y="841936"/>
                </a:lnTo>
                <a:lnTo>
                  <a:pt x="201847" y="824660"/>
                </a:lnTo>
                <a:lnTo>
                  <a:pt x="224577" y="807385"/>
                </a:lnTo>
                <a:lnTo>
                  <a:pt x="247307" y="790110"/>
                </a:lnTo>
                <a:lnTo>
                  <a:pt x="270038" y="772835"/>
                </a:lnTo>
                <a:lnTo>
                  <a:pt x="290950" y="754651"/>
                </a:lnTo>
                <a:lnTo>
                  <a:pt x="309135" y="733739"/>
                </a:lnTo>
                <a:lnTo>
                  <a:pt x="325500" y="713736"/>
                </a:lnTo>
                <a:lnTo>
                  <a:pt x="338229" y="691006"/>
                </a:lnTo>
                <a:lnTo>
                  <a:pt x="349140" y="666457"/>
                </a:lnTo>
                <a:lnTo>
                  <a:pt x="358232" y="640089"/>
                </a:lnTo>
                <a:lnTo>
                  <a:pt x="366415" y="612812"/>
                </a:lnTo>
                <a:lnTo>
                  <a:pt x="373689" y="585536"/>
                </a:lnTo>
                <a:lnTo>
                  <a:pt x="380963" y="557350"/>
                </a:lnTo>
                <a:lnTo>
                  <a:pt x="389146" y="530983"/>
                </a:lnTo>
                <a:lnTo>
                  <a:pt x="398238" y="504615"/>
                </a:lnTo>
                <a:lnTo>
                  <a:pt x="409149" y="480067"/>
                </a:lnTo>
                <a:lnTo>
                  <a:pt x="422787" y="458246"/>
                </a:lnTo>
                <a:lnTo>
                  <a:pt x="439152" y="438243"/>
                </a:lnTo>
                <a:lnTo>
                  <a:pt x="459155" y="421877"/>
                </a:lnTo>
                <a:lnTo>
                  <a:pt x="480977" y="408239"/>
                </a:lnTo>
                <a:lnTo>
                  <a:pt x="505525" y="397328"/>
                </a:lnTo>
                <a:lnTo>
                  <a:pt x="531893" y="388236"/>
                </a:lnTo>
                <a:lnTo>
                  <a:pt x="558260" y="380053"/>
                </a:lnTo>
                <a:lnTo>
                  <a:pt x="586446" y="372779"/>
                </a:lnTo>
                <a:lnTo>
                  <a:pt x="613722" y="365505"/>
                </a:lnTo>
                <a:lnTo>
                  <a:pt x="640999" y="357322"/>
                </a:lnTo>
                <a:lnTo>
                  <a:pt x="667366" y="348230"/>
                </a:lnTo>
                <a:lnTo>
                  <a:pt x="691915" y="337319"/>
                </a:lnTo>
                <a:lnTo>
                  <a:pt x="714645" y="324591"/>
                </a:lnTo>
                <a:lnTo>
                  <a:pt x="734648" y="308225"/>
                </a:lnTo>
                <a:lnTo>
                  <a:pt x="755560" y="290040"/>
                </a:lnTo>
                <a:lnTo>
                  <a:pt x="773745" y="269128"/>
                </a:lnTo>
                <a:lnTo>
                  <a:pt x="791020" y="247307"/>
                </a:lnTo>
                <a:lnTo>
                  <a:pt x="808295" y="224577"/>
                </a:lnTo>
                <a:lnTo>
                  <a:pt x="825570" y="201846"/>
                </a:lnTo>
                <a:lnTo>
                  <a:pt x="842845" y="180025"/>
                </a:lnTo>
                <a:lnTo>
                  <a:pt x="861939" y="159113"/>
                </a:lnTo>
                <a:lnTo>
                  <a:pt x="881032" y="140929"/>
                </a:lnTo>
                <a:lnTo>
                  <a:pt x="902854" y="125472"/>
                </a:lnTo>
                <a:lnTo>
                  <a:pt x="925584" y="113652"/>
                </a:lnTo>
                <a:lnTo>
                  <a:pt x="952861" y="105469"/>
                </a:lnTo>
                <a:lnTo>
                  <a:pt x="981047" y="101832"/>
                </a:lnTo>
                <a:lnTo>
                  <a:pt x="1010141" y="100923"/>
                </a:lnTo>
                <a:lnTo>
                  <a:pt x="1041054" y="103651"/>
                </a:lnTo>
                <a:lnTo>
                  <a:pt x="1071968" y="107288"/>
                </a:lnTo>
                <a:lnTo>
                  <a:pt x="1102882" y="111834"/>
                </a:lnTo>
                <a:lnTo>
                  <a:pt x="1133795" y="115471"/>
                </a:lnTo>
                <a:lnTo>
                  <a:pt x="1164708" y="117289"/>
                </a:lnTo>
                <a:lnTo>
                  <a:pt x="1194713" y="117289"/>
                </a:lnTo>
                <a:lnTo>
                  <a:pt x="1222899" y="113652"/>
                </a:lnTo>
                <a:lnTo>
                  <a:pt x="1251085" y="106378"/>
                </a:lnTo>
                <a:lnTo>
                  <a:pt x="1278361" y="95468"/>
                </a:lnTo>
                <a:lnTo>
                  <a:pt x="1305637" y="80920"/>
                </a:lnTo>
                <a:lnTo>
                  <a:pt x="1332914" y="66373"/>
                </a:lnTo>
                <a:lnTo>
                  <a:pt x="1360190" y="50007"/>
                </a:lnTo>
                <a:lnTo>
                  <a:pt x="1386558" y="34550"/>
                </a:lnTo>
                <a:lnTo>
                  <a:pt x="1414744" y="20912"/>
                </a:lnTo>
                <a:lnTo>
                  <a:pt x="1442020" y="10001"/>
                </a:lnTo>
                <a:lnTo>
                  <a:pt x="1470206" y="2727"/>
                </a:lnTo>
                <a:close/>
              </a:path>
            </a:pathLst>
          </a:custGeom>
        </p:spPr>
      </p:pic>
      <p:sp>
        <p:nvSpPr>
          <p:cNvPr id="87" name="Freeform: Shape 86">
            <a:extLst>
              <a:ext uri="{FF2B5EF4-FFF2-40B4-BE49-F238E27FC236}">
                <a16:creationId xmlns:a16="http://schemas.microsoft.com/office/drawing/2014/main" id="{0CE326BE-F0B1-46A2-AD11-ECDEEFB38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8" name="Picture 7" descr="A screenshot of a social media post with text and people in background&#10;&#10;Description automatically generated">
            <a:extLst>
              <a:ext uri="{FF2B5EF4-FFF2-40B4-BE49-F238E27FC236}">
                <a16:creationId xmlns:a16="http://schemas.microsoft.com/office/drawing/2014/main" id="{6282488A-FE46-4F1A-A887-EFF789C302E1}"/>
              </a:ext>
            </a:extLst>
          </p:cNvPr>
          <p:cNvPicPr>
            <a:picLocks noChangeAspect="1"/>
          </p:cNvPicPr>
          <p:nvPr/>
        </p:nvPicPr>
        <p:blipFill rotWithShape="1">
          <a:blip r:embed="rId4">
            <a:extLst>
              <a:ext uri="{28A0092B-C50C-407E-A947-70E740481C1C}">
                <a14:useLocalDpi xmlns:a14="http://schemas.microsoft.com/office/drawing/2010/main" val="0"/>
              </a:ext>
            </a:extLst>
          </a:blip>
          <a:srcRect t="5604"/>
          <a:stretch/>
        </p:blipFill>
        <p:spPr>
          <a:xfrm>
            <a:off x="7959581" y="10"/>
            <a:ext cx="4232421" cy="3428990"/>
          </a:xfrm>
          <a:custGeom>
            <a:avLst/>
            <a:gdLst/>
            <a:ahLst/>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p:spPr>
      </p:pic>
      <p:sp>
        <p:nvSpPr>
          <p:cNvPr id="89" name="Freeform: Shape 88">
            <a:extLst>
              <a:ext uri="{FF2B5EF4-FFF2-40B4-BE49-F238E27FC236}">
                <a16:creationId xmlns:a16="http://schemas.microsoft.com/office/drawing/2014/main" id="{6F4E094D-2FC9-46CE-8205-CFF6D52B1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41" name="Picture 40">
            <a:extLst>
              <a:ext uri="{FF2B5EF4-FFF2-40B4-BE49-F238E27FC236}">
                <a16:creationId xmlns:a16="http://schemas.microsoft.com/office/drawing/2014/main" id="{5464E124-1023-44DE-8E02-307A2CA9C8F1}"/>
              </a:ext>
            </a:extLst>
          </p:cNvPr>
          <p:cNvPicPr>
            <a:picLocks noChangeAspect="1"/>
          </p:cNvPicPr>
          <p:nvPr/>
        </p:nvPicPr>
        <p:blipFill rotWithShape="1">
          <a:blip r:embed="rId5">
            <a:extLst>
              <a:ext uri="{28A0092B-C50C-407E-A947-70E740481C1C}">
                <a14:useLocalDpi xmlns:a14="http://schemas.microsoft.com/office/drawing/2010/main" val="0"/>
              </a:ext>
            </a:extLst>
          </a:blip>
          <a:srcRect l="8630" r="11928" b="-2"/>
          <a:stretch/>
        </p:blipFill>
        <p:spPr>
          <a:xfrm>
            <a:off x="9018358" y="3890298"/>
            <a:ext cx="3173643" cy="2967700"/>
          </a:xfrm>
          <a:custGeom>
            <a:avLst/>
            <a:gdLst/>
            <a:ahLst/>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p:spPr>
      </p:pic>
    </p:spTree>
    <p:extLst>
      <p:ext uri="{BB962C8B-B14F-4D97-AF65-F5344CB8AC3E}">
        <p14:creationId xmlns:p14="http://schemas.microsoft.com/office/powerpoint/2010/main" val="221657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Rectangle 20">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3" name="Title 12"/>
          <p:cNvSpPr>
            <a:spLocks noGrp="1"/>
          </p:cNvSpPr>
          <p:nvPr>
            <p:ph type="title"/>
          </p:nvPr>
        </p:nvSpPr>
        <p:spPr>
          <a:xfrm>
            <a:off x="8174401" y="457200"/>
            <a:ext cx="3090672" cy="1197864"/>
          </a:xfrm>
        </p:spPr>
        <p:txBody>
          <a:bodyPr anchor="b">
            <a:normAutofit/>
          </a:bodyPr>
          <a:lstStyle/>
          <a:p>
            <a:r>
              <a:rPr lang="en-US" sz="3200" dirty="0">
                <a:solidFill>
                  <a:schemeClr val="accent1"/>
                </a:solidFill>
              </a:rPr>
              <a:t>Difference in Differences</a:t>
            </a:r>
          </a:p>
        </p:txBody>
      </p:sp>
      <p:pic>
        <p:nvPicPr>
          <p:cNvPr id="3" name="Picture 2">
            <a:extLst>
              <a:ext uri="{FF2B5EF4-FFF2-40B4-BE49-F238E27FC236}">
                <a16:creationId xmlns:a16="http://schemas.microsoft.com/office/drawing/2014/main" id="{4DEFA71F-5C7A-46B8-B104-644957187A3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707705" y="1459711"/>
            <a:ext cx="6444945" cy="3938578"/>
          </a:xfrm>
          <a:prstGeom prst="rect">
            <a:avLst/>
          </a:prstGeom>
        </p:spPr>
      </p:pic>
      <p:sp>
        <p:nvSpPr>
          <p:cNvPr id="14" name="Content Placeholder 13"/>
          <p:cNvSpPr>
            <a:spLocks noGrp="1"/>
          </p:cNvSpPr>
          <p:nvPr>
            <p:ph idx="1"/>
          </p:nvPr>
        </p:nvSpPr>
        <p:spPr>
          <a:xfrm>
            <a:off x="7961376" y="1655064"/>
            <a:ext cx="3840480" cy="4831080"/>
          </a:xfrm>
        </p:spPr>
        <p:txBody>
          <a:bodyPr>
            <a:normAutofit/>
          </a:bodyPr>
          <a:lstStyle/>
          <a:p>
            <a:endParaRPr lang="en-US" sz="1800" dirty="0">
              <a:solidFill>
                <a:srgbClr val="FFFFFF"/>
              </a:solidFill>
            </a:endParaRPr>
          </a:p>
          <a:p>
            <a:pPr>
              <a:buClr>
                <a:schemeClr val="bg1"/>
              </a:buClr>
            </a:pPr>
            <a:r>
              <a:rPr lang="en-US" sz="1800" dirty="0">
                <a:solidFill>
                  <a:schemeClr val="bg1"/>
                </a:solidFill>
              </a:rPr>
              <a:t>Define the period of study and intervening event date.</a:t>
            </a:r>
          </a:p>
          <a:p>
            <a:pPr>
              <a:buClr>
                <a:schemeClr val="bg1"/>
              </a:buClr>
            </a:pPr>
            <a:endParaRPr lang="en-US" sz="800" dirty="0">
              <a:solidFill>
                <a:schemeClr val="bg1"/>
              </a:solidFill>
            </a:endParaRPr>
          </a:p>
          <a:p>
            <a:pPr>
              <a:buClr>
                <a:schemeClr val="bg1"/>
              </a:buClr>
            </a:pPr>
            <a:r>
              <a:rPr lang="en-US" sz="1800" dirty="0">
                <a:solidFill>
                  <a:schemeClr val="bg1"/>
                </a:solidFill>
              </a:rPr>
              <a:t>Group analysis units by similarity </a:t>
            </a:r>
          </a:p>
          <a:p>
            <a:pPr marL="0" indent="0">
              <a:buClr>
                <a:schemeClr val="bg1"/>
              </a:buClr>
              <a:buNone/>
            </a:pPr>
            <a:endParaRPr lang="en-US" sz="800" dirty="0">
              <a:solidFill>
                <a:schemeClr val="bg1"/>
              </a:solidFill>
            </a:endParaRPr>
          </a:p>
          <a:p>
            <a:pPr>
              <a:buClr>
                <a:schemeClr val="bg1"/>
              </a:buClr>
            </a:pPr>
            <a:r>
              <a:rPr lang="en-US" sz="1800" dirty="0">
                <a:solidFill>
                  <a:schemeClr val="bg1"/>
                </a:solidFill>
              </a:rPr>
              <a:t>Select control and experimental points to avoid contaminated results</a:t>
            </a:r>
          </a:p>
          <a:p>
            <a:pPr marL="0" indent="0">
              <a:buClr>
                <a:schemeClr val="bg1"/>
              </a:buClr>
              <a:buNone/>
            </a:pPr>
            <a:endParaRPr lang="en-US" sz="800" dirty="0">
              <a:solidFill>
                <a:schemeClr val="bg1"/>
              </a:solidFill>
            </a:endParaRPr>
          </a:p>
          <a:p>
            <a:pPr>
              <a:buClr>
                <a:schemeClr val="bg1"/>
              </a:buClr>
            </a:pPr>
            <a:r>
              <a:rPr lang="en-US" sz="1800" dirty="0">
                <a:solidFill>
                  <a:schemeClr val="bg1"/>
                </a:solidFill>
              </a:rPr>
              <a:t>Analyze the conditions before and after the intervening event in both groups</a:t>
            </a:r>
          </a:p>
          <a:p>
            <a:endParaRPr lang="en-US" sz="1600" dirty="0">
              <a:solidFill>
                <a:srgbClr val="FFFFFF"/>
              </a:solidFill>
            </a:endParaRPr>
          </a:p>
          <a:p>
            <a:endParaRPr lang="en-US" sz="1600" dirty="0">
              <a:solidFill>
                <a:srgbClr val="FFFFFF"/>
              </a:solidFill>
            </a:endParaRPr>
          </a:p>
          <a:p>
            <a:endParaRPr lang="en-US" sz="1600" dirty="0">
              <a:solidFill>
                <a:srgbClr val="FFFFFF"/>
              </a:solidFill>
            </a:endParaRPr>
          </a:p>
          <a:p>
            <a:endParaRPr lang="en-US" sz="1600" dirty="0">
              <a:solidFill>
                <a:srgbClr val="FFFFFF"/>
              </a:solidFill>
            </a:endParaRPr>
          </a:p>
        </p:txBody>
      </p:sp>
      <p:sp>
        <p:nvSpPr>
          <p:cNvPr id="2" name="TextBox 1">
            <a:extLst>
              <a:ext uri="{FF2B5EF4-FFF2-40B4-BE49-F238E27FC236}">
                <a16:creationId xmlns:a16="http://schemas.microsoft.com/office/drawing/2014/main" id="{DE51F516-E30C-4FBA-B12A-B87F45CEFCEA}"/>
              </a:ext>
            </a:extLst>
          </p:cNvPr>
          <p:cNvSpPr txBox="1"/>
          <p:nvPr/>
        </p:nvSpPr>
        <p:spPr>
          <a:xfrm>
            <a:off x="701836" y="5398289"/>
            <a:ext cx="6456684" cy="461665"/>
          </a:xfrm>
          <a:prstGeom prst="rect">
            <a:avLst/>
          </a:prstGeom>
          <a:noFill/>
        </p:spPr>
        <p:txBody>
          <a:bodyPr wrap="square" rtlCol="0">
            <a:spAutoFit/>
          </a:bodyPr>
          <a:lstStyle/>
          <a:p>
            <a:r>
              <a:rPr lang="en-US" sz="800" dirty="0"/>
              <a:t>Image Source: Difference-in-Difference estimation, graphical explanation [Digital Image] Difference-in Difference Estimation. Columbia University Mailman School of Public Health (2019) </a:t>
            </a:r>
            <a:r>
              <a:rPr lang="en-US" sz="800" dirty="0">
                <a:hlinkClick r:id="rId5"/>
              </a:rPr>
              <a:t>https://www.mailman.columbia.edu/research/population-health-methods/difference-difference-estimation</a:t>
            </a:r>
            <a:endParaRPr lang="en-US" sz="800" dirty="0"/>
          </a:p>
          <a:p>
            <a:endParaRPr lang="en-US" sz="800" dirty="0"/>
          </a:p>
        </p:txBody>
      </p:sp>
    </p:spTree>
    <p:extLst>
      <p:ext uri="{BB962C8B-B14F-4D97-AF65-F5344CB8AC3E}">
        <p14:creationId xmlns:p14="http://schemas.microsoft.com/office/powerpoint/2010/main" val="37311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Project Process</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1925275384"/>
              </p:ext>
            </p:extLst>
          </p:nvPr>
        </p:nvGraphicFramePr>
        <p:xfrm>
          <a:off x="1252539" y="1121664"/>
          <a:ext cx="10695621" cy="475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507E-34A3-496A-A591-C72C248583FA}"/>
              </a:ext>
            </a:extLst>
          </p:cNvPr>
          <p:cNvSpPr>
            <a:spLocks noGrp="1"/>
          </p:cNvSpPr>
          <p:nvPr>
            <p:ph type="title"/>
          </p:nvPr>
        </p:nvSpPr>
        <p:spPr>
          <a:xfrm>
            <a:off x="4147795" y="2837468"/>
            <a:ext cx="4458878" cy="1150070"/>
          </a:xfrm>
        </p:spPr>
        <p:txBody>
          <a:bodyPr>
            <a:normAutofit/>
          </a:bodyPr>
          <a:lstStyle/>
          <a:p>
            <a:r>
              <a:rPr lang="en-US" sz="7200" dirty="0"/>
              <a:t>Questions</a:t>
            </a:r>
          </a:p>
        </p:txBody>
      </p:sp>
    </p:spTree>
    <p:extLst>
      <p:ext uri="{BB962C8B-B14F-4D97-AF65-F5344CB8AC3E}">
        <p14:creationId xmlns:p14="http://schemas.microsoft.com/office/powerpoint/2010/main" val="30866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3E000-0E87-414A-B218-F30121D4078E}"/>
              </a:ext>
            </a:extLst>
          </p:cNvPr>
          <p:cNvSpPr txBox="1"/>
          <p:nvPr/>
        </p:nvSpPr>
        <p:spPr>
          <a:xfrm>
            <a:off x="2057400" y="228601"/>
            <a:ext cx="7239000" cy="6047938"/>
          </a:xfrm>
          <a:prstGeom prst="rect">
            <a:avLst/>
          </a:prstGeom>
          <a:noFill/>
        </p:spPr>
        <p:txBody>
          <a:bodyPr wrap="square" rtlCol="0">
            <a:spAutoFit/>
          </a:bodyPr>
          <a:lstStyle/>
          <a:p>
            <a:r>
              <a:rPr lang="en-US" dirty="0"/>
              <a:t>Resources:</a:t>
            </a:r>
          </a:p>
          <a:p>
            <a:endParaRPr lang="en-US" sz="1000" dirty="0"/>
          </a:p>
          <a:p>
            <a:pPr>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Airbnb. (2020a) Fast Facts. Retrieved on 03/21/2020 from </a:t>
            </a:r>
            <a:r>
              <a:rPr lang="en-US" sz="8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https://news.airbnb.com/fast-facts/</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t>Bailey, P. (2016). Airbnb rules rip neighbors apart. </a:t>
            </a:r>
            <a:r>
              <a:rPr lang="en-US" sz="800" i="1" dirty="0"/>
              <a:t>The Courier Journal </a:t>
            </a:r>
            <a:r>
              <a:rPr lang="en-US" sz="800" dirty="0"/>
              <a:t>[Louisville], 24 April 2016, Digital Article. Retrieved on 3/10/2020 from </a:t>
            </a:r>
            <a:r>
              <a:rPr lang="en-US" sz="800" u="sng" dirty="0">
                <a:hlinkClick r:id="rId4"/>
              </a:rPr>
              <a:t>https://www.courier-journal.com/story/news/local/2016/04/23/airbnb-rules-rip-neighbors-apart/82800926/</a:t>
            </a:r>
            <a:endParaRPr lang="en-US" sz="800" dirty="0"/>
          </a:p>
          <a:p>
            <a:endParaRPr lang="en-US" sz="800" dirty="0"/>
          </a:p>
          <a:p>
            <a:r>
              <a:rPr lang="en-US" sz="800" dirty="0"/>
              <a:t>Difference-in-Difference estimation, graphical explanation [Digital Image] Difference-in Difference Estimation. Columbia University Mailman School of Public Health (2019) Retrieved on 5/4/2020 from </a:t>
            </a:r>
            <a:r>
              <a:rPr lang="en-US" sz="800" dirty="0">
                <a:hlinkClick r:id="rId5"/>
              </a:rPr>
              <a:t>https://www.mailman.columbia.edu/research/population-health-methods/difference-difference-estimation</a:t>
            </a:r>
            <a:endParaRPr lang="en-US" sz="800" dirty="0"/>
          </a:p>
          <a:p>
            <a:endParaRPr lang="en-US" sz="800" dirty="0"/>
          </a:p>
          <a:p>
            <a:r>
              <a:rPr lang="en-US" sz="800" dirty="0"/>
              <a:t>Han, W &amp; Wang, X 2020, Does home sharing impact crime rate? A tale of two cities. in </a:t>
            </a:r>
            <a:r>
              <a:rPr lang="en-US" sz="800" i="1" dirty="0"/>
              <a:t>40th International Conference on Information Systems, ICIS 2019.</a:t>
            </a:r>
            <a:r>
              <a:rPr lang="en-US" sz="800" dirty="0"/>
              <a:t> 40th International Conference on Information Systems, ICIS 2019, Association for Information Systems, 40th International Conference on Information Systems, ICIS 2019, Munich, Germany, 12/15/19</a:t>
            </a:r>
          </a:p>
          <a:p>
            <a:endParaRPr lang="en-US" sz="800" dirty="0"/>
          </a:p>
          <a:p>
            <a:r>
              <a:rPr lang="en-US" sz="800" dirty="0"/>
              <a:t>Garrison, J. (2018) Nashville council approves Airbnb phase-out bill for residential neighborhoods. The Tennessean [Nashville] 23 January, 2018. Digital Article. Retrieved on 5/1/2020 from </a:t>
            </a:r>
            <a:r>
              <a:rPr lang="en-US" sz="800" dirty="0">
                <a:hlinkClick r:id="rId6"/>
              </a:rPr>
              <a:t>https://www.tennessean.com/story/news/2018/01/23/ashville-council-approves-airbnb-phase-out-bill-residential-neighborhoods/1057718001/</a:t>
            </a:r>
            <a:endParaRPr lang="en-US" sz="800" dirty="0"/>
          </a:p>
          <a:p>
            <a:endParaRPr lang="en-US" sz="800" dirty="0"/>
          </a:p>
          <a:p>
            <a:r>
              <a:rPr lang="en-US" sz="800" dirty="0"/>
              <a:t>McShea, K. (2020) Neighbors: South Buffalo home where man was killed is Airbnb with many parties. The Buffalo News [Buffalo] 20 February 2020 Digital Article. Retrieved on 5/1/2020 from </a:t>
            </a:r>
            <a:r>
              <a:rPr lang="en-US" sz="800" dirty="0">
                <a:hlinkClick r:id="rId7"/>
              </a:rPr>
              <a:t>https://buffalonews.com/2020/02/20/19-year-old-man-shot-killed-inside-home-in-south-buffalo/</a:t>
            </a:r>
            <a:endParaRPr lang="en-US" sz="800" dirty="0"/>
          </a:p>
          <a:p>
            <a:endParaRPr lang="en-US" sz="800" dirty="0"/>
          </a:p>
          <a:p>
            <a:r>
              <a:rPr lang="en-US" sz="800" dirty="0"/>
              <a:t>Ranker, L. (2019) As Airbnb spread, some wonder if Fort Worth is doing enough to control ‘party houses.’ Fort Worth Star-Telegram [Fort Worth] 13 May, 2019. Digital Article. Retrieved on 5/1/2020 from </a:t>
            </a:r>
            <a:r>
              <a:rPr lang="en-US" sz="800" dirty="0">
                <a:hlinkClick r:id="rId8"/>
              </a:rPr>
              <a:t>https://www.star-telegram.com/latest-news/article230211789.html</a:t>
            </a:r>
            <a:endParaRPr lang="en-US" sz="800" dirty="0"/>
          </a:p>
          <a:p>
            <a:endParaRPr lang="en-US" sz="800" dirty="0"/>
          </a:p>
          <a:p>
            <a:r>
              <a:rPr lang="en-US" sz="800" dirty="0"/>
              <a:t>Reicher, M. (2018) Complaints shed new light on short-term rental fight. The Tennessean [Nashville] 19 January, 2018. Digital Article. Retrieved on 5/1/2018 from </a:t>
            </a:r>
            <a:r>
              <a:rPr lang="en-US" sz="800" dirty="0">
                <a:hlinkClick r:id="rId9"/>
              </a:rPr>
              <a:t>https://www.tennessean.com/story/news/politics/2017/03/12/complaints-shed-new-light-nashvilles-airbnb-fight/98910284/</a:t>
            </a:r>
            <a:endParaRPr lang="en-US" sz="800" dirty="0"/>
          </a:p>
          <a:p>
            <a:endParaRPr lang="en-US" sz="800" dirty="0"/>
          </a:p>
          <a:p>
            <a:r>
              <a:rPr lang="en-US" sz="800" dirty="0"/>
              <a:t>Richter, F. (2020) New Years' Peak Illustrates Airbnb’s Growing Stature. Statista [Digital Image] Retrieved on 5/4/2020 from </a:t>
            </a:r>
            <a:r>
              <a:rPr lang="en-US" sz="800" dirty="0">
                <a:hlinkClick r:id="rId10"/>
              </a:rPr>
              <a:t>https://www.statista.com/chart/20386/guests-staying-at-airbnb-appartments-on-new-years-eve/</a:t>
            </a:r>
            <a:endParaRPr lang="en-US" sz="800" dirty="0"/>
          </a:p>
          <a:p>
            <a:endParaRPr lang="en-US" sz="800" dirty="0"/>
          </a:p>
          <a:p>
            <a:r>
              <a:rPr lang="en-US" sz="800" dirty="0"/>
              <a:t>Schultz, B. (2020) Airbnb, short-term rentals see continued growth in Clark County. Las Vegas Review Journal [Las Vegas], 06 February 2020, Digital Article. Retrieved on 5/1/2020 from </a:t>
            </a:r>
            <a:r>
              <a:rPr lang="en-US" sz="800" dirty="0">
                <a:hlinkClick r:id="rId11"/>
              </a:rPr>
              <a:t>https://www.reviewjournal.com/business/tourism/airbnb-short-term-rentals-see-continued-growth-in-clark-county-1951979/</a:t>
            </a:r>
            <a:endParaRPr lang="en-US" sz="800" dirty="0"/>
          </a:p>
          <a:p>
            <a:endParaRPr lang="en-US" sz="800" dirty="0"/>
          </a:p>
          <a:p>
            <a:pPr>
              <a:lnSpc>
                <a:spcPct val="107000"/>
              </a:lnSpc>
              <a:spcAft>
                <a:spcPts val="800"/>
              </a:spcAft>
            </a:pPr>
            <a:r>
              <a:rPr lang="en-US" sz="800" dirty="0">
                <a:ea typeface="Calibri" panose="020F0502020204030204" pitchFamily="34" charset="0"/>
                <a:cs typeface="Calibri" panose="020F0502020204030204" pitchFamily="34" charset="0"/>
              </a:rPr>
              <a:t>Simmons, A. Short-Term Rental Laws in Major U.S. Cities. 2</a:t>
            </a:r>
            <a:r>
              <a:rPr lang="en-US" sz="800" baseline="30000" dirty="0">
                <a:ea typeface="Calibri" panose="020F0502020204030204" pitchFamily="34" charset="0"/>
                <a:cs typeface="Calibri" panose="020F0502020204030204" pitchFamily="34" charset="0"/>
              </a:rPr>
              <a:t>nd</a:t>
            </a:r>
            <a:r>
              <a:rPr lang="en-US" sz="800" dirty="0">
                <a:ea typeface="Calibri" panose="020F0502020204030204" pitchFamily="34" charset="0"/>
                <a:cs typeface="Calibri" panose="020F0502020204030204" pitchFamily="34" charset="0"/>
              </a:rPr>
              <a:t> Address Research, 02/05/2020, Digital Article. Retrieved on 3/21/2020 from </a:t>
            </a:r>
            <a:r>
              <a:rPr lang="en-US" sz="800" u="sng" dirty="0">
                <a:solidFill>
                  <a:srgbClr val="0000FF"/>
                </a:solidFill>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https://www.2ndaddress.com/research/short-term-rental-laws/</a:t>
            </a:r>
            <a:endParaRPr lang="en-US" sz="800" dirty="0">
              <a:ea typeface="Calibri" panose="020F0502020204030204" pitchFamily="34" charset="0"/>
              <a:cs typeface="Times New Roman" panose="02020603050405020304" pitchFamily="18" charset="0"/>
            </a:endParaRPr>
          </a:p>
          <a:p>
            <a:r>
              <a:rPr lang="en-US" sz="800" dirty="0"/>
              <a:t>Swanson, C. (2019) A new city rule is tested as 2 Denver property owners must defend their short-term rental licenses. Denver Post [Denver] 23 December, 2019 Digital Article. Retrieved on 5/1/2020 from </a:t>
            </a:r>
            <a:r>
              <a:rPr lang="en-US" sz="800" dirty="0">
                <a:hlinkClick r:id="rId13"/>
              </a:rPr>
              <a:t>https://www.denverpost.com/2019/12/23/denver-short-term-rentals-airbnb/</a:t>
            </a:r>
            <a:endParaRPr lang="en-US" sz="800" dirty="0"/>
          </a:p>
          <a:p>
            <a:endParaRPr lang="en-US" sz="800" dirty="0"/>
          </a:p>
          <a:p>
            <a:r>
              <a:rPr lang="en-US" sz="800" dirty="0"/>
              <a:t>Wieditz, T. (2017) Squeezed Out: Airbnb’s Commercialization of Home-Sharing in Toronto. FAIRBNB.CA Coalition. [Technical Report] March 2017 Retrieved on 5/4/2020 from </a:t>
            </a:r>
            <a:r>
              <a:rPr lang="en-US" sz="800" dirty="0">
                <a:hlinkClick r:id="rId14"/>
              </a:rPr>
              <a:t>https://www.researchgate.net/publication/319207035_Squeezed_Out_Airbnb%27s_Commercialization_of_Home-Sharing_in_Toronto</a:t>
            </a:r>
            <a:endParaRPr lang="en-US" sz="800" dirty="0"/>
          </a:p>
          <a:p>
            <a:endParaRPr lang="en-US" sz="800" dirty="0"/>
          </a:p>
          <a:p>
            <a:r>
              <a:rPr lang="en-US" sz="800" dirty="0"/>
              <a:t>Wilhelm, A. (2020) Airbnb’s New Year’s Eve guest volume shows its falling growth rate. Tech Crunch [Digital Article] Retrieved on 4/28/2020 from </a:t>
            </a:r>
            <a:r>
              <a:rPr lang="en-US" sz="800" dirty="0">
                <a:hlinkClick r:id="rId15"/>
              </a:rPr>
              <a:t>https://techcrunch.com/2020/01/01/airbnbs-new-years-eve-guest-volume-shows-its-falling-growth-rate/</a:t>
            </a:r>
            <a:endParaRPr lang="en-US" sz="800" dirty="0"/>
          </a:p>
          <a:p>
            <a:endParaRPr lang="en-US" sz="800" dirty="0"/>
          </a:p>
          <a:p>
            <a:r>
              <a:rPr lang="en-US" sz="800" dirty="0">
                <a:ea typeface="Calibri" panose="020F0502020204030204" pitchFamily="34" charset="0"/>
                <a:cs typeface="Arial" panose="020B0604020202020204" pitchFamily="34" charset="0"/>
              </a:rPr>
              <a:t>Xu, Yu-Hua; Kim, Jin-won; and Pennington-Gray, Lori, "Explore the Spatial Relationship between Airbnb Rental and Crime" (2017).Travel and Tourism Research Association: Advancing Tourism Research Globally. 5. </a:t>
            </a:r>
            <a:r>
              <a:rPr lang="en-US" sz="800" u="sng" dirty="0">
                <a:solidFill>
                  <a:srgbClr val="0000FF"/>
                </a:solidFill>
                <a:ea typeface="Calibri" panose="020F050202020403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https://scholarworks.umass.edu/ttra/2017/Grad_Student_Workshop/5</a:t>
            </a:r>
            <a:endParaRPr lang="en-US" sz="800" u="sng" dirty="0">
              <a:solidFill>
                <a:srgbClr val="0000FF"/>
              </a:solidFill>
              <a:ea typeface="Calibri" panose="020F0502020204030204" pitchFamily="34" charset="0"/>
              <a:cs typeface="Arial" panose="020B0604020202020204" pitchFamily="34" charset="0"/>
            </a:endParaRPr>
          </a:p>
          <a:p>
            <a:endParaRPr lang="en-US" sz="800" dirty="0"/>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25"/>
          <p:cNvGrpSpPr>
            <a:grpSpLocks/>
          </p:cNvGrpSpPr>
          <p:nvPr/>
        </p:nvGrpSpPr>
        <p:grpSpPr bwMode="auto">
          <a:xfrm rot="-920069">
            <a:off x="538645" y="3982120"/>
            <a:ext cx="5237163" cy="1951037"/>
            <a:chOff x="589432" y="3173939"/>
            <a:chExt cx="5237028" cy="1950282"/>
          </a:xfrm>
        </p:grpSpPr>
        <p:pic>
          <p:nvPicPr>
            <p:cNvPr id="4118"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432" y="3173939"/>
              <a:ext cx="5237028" cy="19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Box 26"/>
            <p:cNvSpPr txBox="1">
              <a:spLocks noChangeArrowheads="1"/>
            </p:cNvSpPr>
            <p:nvPr/>
          </p:nvSpPr>
          <p:spPr bwMode="auto">
            <a:xfrm>
              <a:off x="1069992" y="3940125"/>
              <a:ext cx="4595787" cy="52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None/>
              </a:pPr>
              <a:r>
                <a:rPr lang="en-US" sz="1200" b="1" dirty="0">
                  <a:solidFill>
                    <a:prstClr val="black"/>
                  </a:solidFill>
                  <a:latin typeface="Times New Roman" panose="02020603050405020304" pitchFamily="18" charset="0"/>
                  <a:cs typeface="Times New Roman" panose="02020603050405020304" pitchFamily="18" charset="0"/>
                </a:rPr>
                <a:t>“They’ve [Residents] told horror stories of backyard sex parties.</a:t>
              </a:r>
            </a:p>
            <a:p>
              <a:pPr defTabSz="457200">
                <a:spcBef>
                  <a:spcPct val="0"/>
                </a:spcBef>
                <a:buNone/>
              </a:pPr>
              <a:r>
                <a:rPr lang="en-US" sz="1600"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The Tennessean - January 23, 2018</a:t>
              </a:r>
              <a:endParaRPr lang="en-GB" altLang="en-US" sz="1200" dirty="0">
                <a:solidFill>
                  <a:prstClr val="black"/>
                </a:solidFill>
                <a:latin typeface="Times New Roman" panose="02020603050405020304" pitchFamily="18" charset="0"/>
                <a:cs typeface="Times New Roman" panose="02020603050405020304" pitchFamily="18" charset="0"/>
              </a:endParaRPr>
            </a:p>
          </p:txBody>
        </p:sp>
      </p:grpSp>
      <p:grpSp>
        <p:nvGrpSpPr>
          <p:cNvPr id="4100" name="Group 34"/>
          <p:cNvGrpSpPr>
            <a:grpSpLocks/>
          </p:cNvGrpSpPr>
          <p:nvPr/>
        </p:nvGrpSpPr>
        <p:grpSpPr bwMode="auto">
          <a:xfrm rot="331159">
            <a:off x="3787095" y="1929326"/>
            <a:ext cx="3997324" cy="1581150"/>
            <a:chOff x="767535" y="2331284"/>
            <a:chExt cx="3997646" cy="1581101"/>
          </a:xfrm>
        </p:grpSpPr>
        <p:pic>
          <p:nvPicPr>
            <p:cNvPr id="411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535" y="2331284"/>
              <a:ext cx="3997646" cy="15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Box 4"/>
            <p:cNvSpPr txBox="1">
              <a:spLocks noChangeArrowheads="1"/>
            </p:cNvSpPr>
            <p:nvPr/>
          </p:nvSpPr>
          <p:spPr bwMode="auto">
            <a:xfrm>
              <a:off x="1454331" y="2798642"/>
              <a:ext cx="3081541" cy="80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None/>
              </a:pPr>
              <a:r>
                <a:rPr lang="en-US" sz="1400" dirty="0">
                  <a:solidFill>
                    <a:prstClr val="black"/>
                  </a:solidFill>
                  <a:latin typeface="Baskerville Old Face" panose="02020602080505020303" pitchFamily="18" charset="0"/>
                </a:rPr>
                <a:t>"Noise, broken glass, throwing up in </a:t>
              </a:r>
            </a:p>
            <a:p>
              <a:pPr defTabSz="457200">
                <a:spcBef>
                  <a:spcPct val="0"/>
                </a:spcBef>
                <a:buNone/>
              </a:pPr>
              <a:r>
                <a:rPr lang="en-US" sz="1400" dirty="0">
                  <a:solidFill>
                    <a:prstClr val="black"/>
                  </a:solidFill>
                  <a:latin typeface="Baskerville Old Face" panose="02020602080505020303" pitchFamily="18" charset="0"/>
                </a:rPr>
                <a:t>the driveway, throwing up on the porch,“</a:t>
              </a:r>
            </a:p>
            <a:p>
              <a:pPr defTabSz="457200">
                <a:spcBef>
                  <a:spcPct val="0"/>
                </a:spcBef>
                <a:buNone/>
              </a:pPr>
              <a:endParaRPr lang="en-US" sz="400" dirty="0">
                <a:solidFill>
                  <a:prstClr val="black"/>
                </a:solidFill>
                <a:latin typeface="Baskerville Old Face" panose="02020602080505020303" pitchFamily="18" charset="0"/>
              </a:endParaRPr>
            </a:p>
            <a:p>
              <a:pPr defTabSz="457200">
                <a:spcBef>
                  <a:spcPct val="0"/>
                </a:spcBef>
                <a:buNone/>
              </a:pPr>
              <a:r>
                <a:rPr lang="en-US" altLang="en-US" sz="1400" b="1" dirty="0">
                  <a:solidFill>
                    <a:prstClr val="black"/>
                  </a:solidFill>
                  <a:latin typeface="Baskerville Old Face" panose="02020602080505020303" pitchFamily="18" charset="0"/>
                  <a:cs typeface="Times New Roman" panose="02020603050405020304" pitchFamily="18" charset="0"/>
                </a:rPr>
                <a:t>The Buffalo News – February 20, 2020</a:t>
              </a:r>
              <a:endParaRPr lang="en-GB" altLang="en-US" sz="1400" b="1" dirty="0">
                <a:solidFill>
                  <a:prstClr val="black"/>
                </a:solidFill>
                <a:latin typeface="Baskerville Old Face" panose="02020602080505020303" pitchFamily="18" charset="0"/>
                <a:cs typeface="Times New Roman" panose="02020603050405020304" pitchFamily="18" charset="0"/>
              </a:endParaRPr>
            </a:p>
          </p:txBody>
        </p:sp>
      </p:grpSp>
      <p:pic>
        <p:nvPicPr>
          <p:cNvPr id="411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09528">
            <a:off x="7799943" y="1142819"/>
            <a:ext cx="3288003" cy="27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28"/>
          <p:cNvGrpSpPr>
            <a:grpSpLocks/>
          </p:cNvGrpSpPr>
          <p:nvPr/>
        </p:nvGrpSpPr>
        <p:grpSpPr bwMode="auto">
          <a:xfrm rot="-559359">
            <a:off x="2503389" y="5013767"/>
            <a:ext cx="3843338" cy="1633538"/>
            <a:chOff x="712023" y="4797152"/>
            <a:chExt cx="3843536" cy="1633731"/>
          </a:xfrm>
        </p:grpSpPr>
        <p:pic>
          <p:nvPicPr>
            <p:cNvPr id="411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2023" y="4797152"/>
              <a:ext cx="3843536" cy="163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Box 11"/>
            <p:cNvSpPr txBox="1">
              <a:spLocks noChangeArrowheads="1"/>
            </p:cNvSpPr>
            <p:nvPr/>
          </p:nvSpPr>
          <p:spPr bwMode="auto">
            <a:xfrm>
              <a:off x="831470" y="5176481"/>
              <a:ext cx="3675554" cy="83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None/>
              </a:pPr>
              <a:r>
                <a:rPr lang="en-US" sz="1400" dirty="0">
                  <a:solidFill>
                    <a:prstClr val="black"/>
                  </a:solidFill>
                  <a:latin typeface="Century" panose="02040604050505020304" pitchFamily="18" charset="0"/>
                </a:rPr>
                <a:t>"They're up late, they drink a lot, there’s </a:t>
              </a:r>
            </a:p>
            <a:p>
              <a:pPr defTabSz="457200">
                <a:spcBef>
                  <a:spcPct val="0"/>
                </a:spcBef>
                <a:buNone/>
              </a:pPr>
              <a:r>
                <a:rPr lang="en-US" sz="1400" dirty="0">
                  <a:solidFill>
                    <a:prstClr val="black"/>
                  </a:solidFill>
                  <a:latin typeface="Century" panose="02040604050505020304" pitchFamily="18" charset="0"/>
                </a:rPr>
                <a:t>been drug activity, lots of trash throwing.</a:t>
              </a:r>
              <a:r>
                <a:rPr lang="en-US" sz="1400" b="1" dirty="0">
                  <a:solidFill>
                    <a:prstClr val="black"/>
                  </a:solidFill>
                  <a:latin typeface="Century" panose="02040604050505020304" pitchFamily="18" charset="0"/>
                </a:rPr>
                <a:t>“</a:t>
              </a:r>
            </a:p>
            <a:p>
              <a:pPr defTabSz="457200">
                <a:spcBef>
                  <a:spcPct val="0"/>
                </a:spcBef>
                <a:buNone/>
              </a:pPr>
              <a:endParaRPr lang="en-US" sz="800" dirty="0">
                <a:solidFill>
                  <a:prstClr val="black"/>
                </a:solidFill>
              </a:endParaRPr>
            </a:p>
            <a:p>
              <a:pPr defTabSz="457200">
                <a:spcBef>
                  <a:spcPct val="0"/>
                </a:spcBef>
                <a:buNone/>
              </a:pPr>
              <a:r>
                <a:rPr lang="en-US" sz="1200" b="1" dirty="0">
                  <a:solidFill>
                    <a:prstClr val="black"/>
                  </a:solidFill>
                </a:rPr>
                <a:t>The Courier Journal – April 23, 2016</a:t>
              </a:r>
              <a:endParaRPr lang="en-GB" altLang="en-US" sz="1200" b="1" dirty="0">
                <a:solidFill>
                  <a:prstClr val="black"/>
                </a:solidFill>
                <a:latin typeface="Times New Roman" panose="02020603050405020304" pitchFamily="18" charset="0"/>
                <a:cs typeface="Times New Roman" panose="02020603050405020304" pitchFamily="18" charset="0"/>
              </a:endParaRPr>
            </a:p>
          </p:txBody>
        </p:sp>
      </p:grpSp>
      <p:grpSp>
        <p:nvGrpSpPr>
          <p:cNvPr id="4104" name="Group 33"/>
          <p:cNvGrpSpPr>
            <a:grpSpLocks/>
          </p:cNvGrpSpPr>
          <p:nvPr/>
        </p:nvGrpSpPr>
        <p:grpSpPr bwMode="auto">
          <a:xfrm>
            <a:off x="2052878" y="2826165"/>
            <a:ext cx="7804150" cy="1933029"/>
            <a:chOff x="1251867" y="2479957"/>
            <a:chExt cx="6704509" cy="1660748"/>
          </a:xfrm>
        </p:grpSpPr>
        <p:pic>
          <p:nvPicPr>
            <p:cNvPr id="410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1867" y="2479957"/>
              <a:ext cx="6704509" cy="166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Box 16"/>
            <p:cNvSpPr txBox="1">
              <a:spLocks noChangeArrowheads="1"/>
            </p:cNvSpPr>
            <p:nvPr/>
          </p:nvSpPr>
          <p:spPr bwMode="auto">
            <a:xfrm>
              <a:off x="1936552" y="2988241"/>
              <a:ext cx="5299744" cy="5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None/>
              </a:pPr>
              <a:r>
                <a:rPr lang="en-US" sz="1800" dirty="0">
                  <a:solidFill>
                    <a:prstClr val="black"/>
                  </a:solidFill>
                  <a:latin typeface="Times New Roman" panose="02020603050405020304" pitchFamily="18" charset="0"/>
                  <a:cs typeface="Times New Roman" panose="02020603050405020304" pitchFamily="18" charset="0"/>
                </a:rPr>
                <a:t>“When police responded, a large party was occurring … with an estimated 60 people inside” </a:t>
              </a:r>
              <a:r>
                <a:rPr lang="en-US" sz="1600" dirty="0">
                  <a:solidFill>
                    <a:prstClr val="black"/>
                  </a:solidFill>
                  <a:latin typeface="Times New Roman" panose="02020603050405020304" pitchFamily="18" charset="0"/>
                  <a:cs typeface="Times New Roman" panose="02020603050405020304" pitchFamily="18" charset="0"/>
                </a:rPr>
                <a:t>   </a:t>
              </a:r>
              <a:r>
                <a:rPr lang="en-US" sz="1200" b="1" dirty="0">
                  <a:solidFill>
                    <a:prstClr val="black"/>
                  </a:solidFill>
                  <a:latin typeface="Gill Sans MT" panose="020B0502020104020203"/>
                  <a:cs typeface="Times New Roman" panose="02020603050405020304" pitchFamily="18" charset="0"/>
                </a:rPr>
                <a:t>The Denver Post - December 23, 2019</a:t>
              </a:r>
              <a:endParaRPr lang="en-GB" altLang="en-US" sz="1200" b="1" dirty="0">
                <a:solidFill>
                  <a:prstClr val="black"/>
                </a:solidFill>
                <a:latin typeface="Gill Sans MT" panose="020B0502020104020203"/>
                <a:cs typeface="Times New Roman" panose="02020603050405020304" pitchFamily="18" charset="0"/>
              </a:endParaRPr>
            </a:p>
          </p:txBody>
        </p:sp>
      </p:grpSp>
      <p:grpSp>
        <p:nvGrpSpPr>
          <p:cNvPr id="4105" name="Group 27"/>
          <p:cNvGrpSpPr>
            <a:grpSpLocks/>
          </p:cNvGrpSpPr>
          <p:nvPr/>
        </p:nvGrpSpPr>
        <p:grpSpPr bwMode="auto">
          <a:xfrm rot="1705648">
            <a:off x="6170940" y="4268137"/>
            <a:ext cx="5357321" cy="2277704"/>
            <a:chOff x="5324211" y="3778520"/>
            <a:chExt cx="5358341" cy="2277612"/>
          </a:xfrm>
        </p:grpSpPr>
        <p:pic>
          <p:nvPicPr>
            <p:cNvPr id="4106"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0662982">
              <a:off x="5324211" y="3778520"/>
              <a:ext cx="5358341" cy="227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Box 24"/>
            <p:cNvSpPr txBox="1">
              <a:spLocks noChangeArrowheads="1"/>
            </p:cNvSpPr>
            <p:nvPr/>
          </p:nvSpPr>
          <p:spPr bwMode="auto">
            <a:xfrm rot="20760438">
              <a:off x="5657216" y="4251311"/>
              <a:ext cx="4748757" cy="132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buNone/>
              </a:pPr>
              <a:r>
                <a:rPr lang="en-US" sz="1800" dirty="0">
                  <a:solidFill>
                    <a:prstClr val="black"/>
                  </a:solidFill>
                  <a:latin typeface="Franklin Gothic Demi Cond" panose="020B0706030402020204" pitchFamily="34" charset="0"/>
                </a:rPr>
                <a:t>“By the time offensive conduct and disturbances end, the guests have left without Code Compliance officers ever having observed anything</a:t>
              </a:r>
              <a:r>
                <a:rPr lang="en-US" sz="1800" dirty="0">
                  <a:solidFill>
                    <a:prstClr val="black"/>
                  </a:solidFill>
                  <a:latin typeface="Gill Sans MT" panose="020B0502020104020203"/>
                </a:rPr>
                <a:t>.“ </a:t>
              </a:r>
            </a:p>
            <a:p>
              <a:pPr defTabSz="457200">
                <a:buNone/>
              </a:pPr>
              <a:endParaRPr lang="en-US" sz="800" dirty="0">
                <a:solidFill>
                  <a:prstClr val="black"/>
                </a:solidFill>
                <a:latin typeface="Gill Sans MT" panose="020B0502020104020203"/>
              </a:endParaRPr>
            </a:p>
            <a:p>
              <a:pPr defTabSz="457200">
                <a:buNone/>
              </a:pPr>
              <a:r>
                <a:rPr lang="en-US" sz="1400" dirty="0">
                  <a:solidFill>
                    <a:prstClr val="black"/>
                  </a:solidFill>
                  <a:latin typeface="Times New Roman" panose="02020603050405020304" pitchFamily="18" charset="0"/>
                  <a:cs typeface="Times New Roman" panose="02020603050405020304" pitchFamily="18" charset="0"/>
                </a:rPr>
                <a:t>Fort Worth Star-Telegram - May 13, 2019</a:t>
              </a:r>
            </a:p>
          </p:txBody>
        </p:sp>
      </p:grpSp>
      <p:sp>
        <p:nvSpPr>
          <p:cNvPr id="2" name="Rectangle 1">
            <a:extLst>
              <a:ext uri="{FF2B5EF4-FFF2-40B4-BE49-F238E27FC236}">
                <a16:creationId xmlns:a16="http://schemas.microsoft.com/office/drawing/2014/main" id="{D5124BA1-CF82-4BA7-B142-29FDC532C4BC}"/>
              </a:ext>
            </a:extLst>
          </p:cNvPr>
          <p:cNvSpPr/>
          <p:nvPr/>
        </p:nvSpPr>
        <p:spPr>
          <a:xfrm rot="1025671">
            <a:off x="7965950" y="1609780"/>
            <a:ext cx="3183616" cy="1692771"/>
          </a:xfrm>
          <a:prstGeom prst="rect">
            <a:avLst/>
          </a:prstGeom>
        </p:spPr>
        <p:txBody>
          <a:bodyPr wrap="square">
            <a:spAutoFit/>
          </a:bodyPr>
          <a:lstStyle/>
          <a:p>
            <a:pPr defTabSz="457200">
              <a:spcBef>
                <a:spcPct val="0"/>
              </a:spcBef>
            </a:pPr>
            <a:r>
              <a:rPr lang="en-US" sz="1400" dirty="0">
                <a:solidFill>
                  <a:prstClr val="black"/>
                </a:solidFill>
                <a:latin typeface="Century" panose="02040604050505020304" pitchFamily="18" charset="0"/>
              </a:rPr>
              <a:t>“The complaints we receive </a:t>
            </a:r>
          </a:p>
          <a:p>
            <a:pPr defTabSz="457200">
              <a:spcBef>
                <a:spcPct val="0"/>
              </a:spcBef>
            </a:pPr>
            <a:r>
              <a:rPr lang="en-US" sz="1400" dirty="0">
                <a:solidFill>
                  <a:prstClr val="black"/>
                </a:solidFill>
                <a:latin typeface="Century" panose="02040604050505020304" pitchFamily="18" charset="0"/>
              </a:rPr>
              <a:t>include loud, late-night parties, </a:t>
            </a:r>
          </a:p>
          <a:p>
            <a:pPr defTabSz="457200">
              <a:spcBef>
                <a:spcPct val="0"/>
              </a:spcBef>
            </a:pPr>
            <a:r>
              <a:rPr lang="en-US" sz="1400" dirty="0">
                <a:solidFill>
                  <a:prstClr val="black"/>
                </a:solidFill>
                <a:latin typeface="Century" panose="02040604050505020304" pitchFamily="18" charset="0"/>
              </a:rPr>
              <a:t>trash in the neighborhood, </a:t>
            </a:r>
          </a:p>
          <a:p>
            <a:pPr defTabSz="457200">
              <a:spcBef>
                <a:spcPct val="0"/>
              </a:spcBef>
            </a:pPr>
            <a:r>
              <a:rPr lang="en-US" sz="1400" dirty="0">
                <a:solidFill>
                  <a:prstClr val="black"/>
                </a:solidFill>
                <a:latin typeface="Century" panose="02040604050505020304" pitchFamily="18" charset="0"/>
              </a:rPr>
              <a:t>parking problems, and crowds </a:t>
            </a:r>
          </a:p>
          <a:p>
            <a:pPr defTabSz="457200">
              <a:spcBef>
                <a:spcPct val="0"/>
              </a:spcBef>
            </a:pPr>
            <a:r>
              <a:rPr lang="en-US" sz="1400" dirty="0">
                <a:solidFill>
                  <a:prstClr val="black"/>
                </a:solidFill>
                <a:latin typeface="Century" panose="02040604050505020304" pitchFamily="18" charset="0"/>
              </a:rPr>
              <a:t>gathering in the street in the </a:t>
            </a:r>
          </a:p>
          <a:p>
            <a:pPr defTabSz="457200">
              <a:spcBef>
                <a:spcPct val="0"/>
              </a:spcBef>
            </a:pPr>
            <a:r>
              <a:rPr lang="en-US" sz="1400" dirty="0">
                <a:solidFill>
                  <a:prstClr val="black"/>
                </a:solidFill>
                <a:latin typeface="Century" panose="02040604050505020304" pitchFamily="18" charset="0"/>
              </a:rPr>
              <a:t>way of traffic.”</a:t>
            </a:r>
          </a:p>
          <a:p>
            <a:pPr defTabSz="457200">
              <a:spcBef>
                <a:spcPct val="0"/>
              </a:spcBef>
            </a:pPr>
            <a:endParaRPr lang="en-US" sz="800" dirty="0">
              <a:solidFill>
                <a:prstClr val="black"/>
              </a:solidFill>
              <a:latin typeface="Franklin Gothic Demi Cond" panose="020B0706030402020204" pitchFamily="34" charset="0"/>
            </a:endParaRPr>
          </a:p>
          <a:p>
            <a:pPr defTabSz="457200">
              <a:spcBef>
                <a:spcPct val="0"/>
              </a:spcBef>
            </a:pPr>
            <a:r>
              <a:rPr lang="en-US" altLang="en-US" sz="1200" b="1" dirty="0">
                <a:solidFill>
                  <a:prstClr val="black"/>
                </a:solidFill>
                <a:latin typeface="Franklin Gothic Demi Cond" panose="020B0706030402020204" pitchFamily="34" charset="0"/>
                <a:cs typeface="Times New Roman" panose="02020603050405020304" pitchFamily="18" charset="0"/>
              </a:rPr>
              <a:t>Las Vegas Review Journal – February 6, 2020</a:t>
            </a:r>
            <a:endParaRPr lang="en-GB" altLang="en-US" sz="1200" b="1" dirty="0">
              <a:solidFill>
                <a:prstClr val="black"/>
              </a:solidFill>
              <a:latin typeface="Franklin Gothic Demi Cond" panose="020B0706030402020204" pitchFamily="34" charset="0"/>
              <a:cs typeface="Times New Roman" panose="02020603050405020304" pitchFamily="18" charset="0"/>
            </a:endParaRPr>
          </a:p>
        </p:txBody>
      </p:sp>
      <p:grpSp>
        <p:nvGrpSpPr>
          <p:cNvPr id="29" name="Group 14">
            <a:extLst>
              <a:ext uri="{FF2B5EF4-FFF2-40B4-BE49-F238E27FC236}">
                <a16:creationId xmlns:a16="http://schemas.microsoft.com/office/drawing/2014/main" id="{96A11184-F819-4E04-9F78-567DFD48023F}"/>
              </a:ext>
            </a:extLst>
          </p:cNvPr>
          <p:cNvGrpSpPr>
            <a:grpSpLocks/>
          </p:cNvGrpSpPr>
          <p:nvPr/>
        </p:nvGrpSpPr>
        <p:grpSpPr bwMode="auto">
          <a:xfrm rot="-941329">
            <a:off x="773924" y="1800153"/>
            <a:ext cx="4413332" cy="1489663"/>
            <a:chOff x="516400" y="3152941"/>
            <a:chExt cx="3651406" cy="1180061"/>
          </a:xfrm>
        </p:grpSpPr>
        <p:pic>
          <p:nvPicPr>
            <p:cNvPr id="30" name="Picture 6">
              <a:extLst>
                <a:ext uri="{FF2B5EF4-FFF2-40B4-BE49-F238E27FC236}">
                  <a16:creationId xmlns:a16="http://schemas.microsoft.com/office/drawing/2014/main" id="{DC747C90-50A6-4CE8-A31F-5F18F0C3D79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6400" y="3152941"/>
              <a:ext cx="3651406" cy="118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a:extLst>
                <a:ext uri="{FF2B5EF4-FFF2-40B4-BE49-F238E27FC236}">
                  <a16:creationId xmlns:a16="http://schemas.microsoft.com/office/drawing/2014/main" id="{F0337731-ABDA-4098-A0A0-959A8921D733}"/>
                </a:ext>
              </a:extLst>
            </p:cNvPr>
            <p:cNvSpPr txBox="1">
              <a:spLocks noChangeArrowheads="1"/>
            </p:cNvSpPr>
            <p:nvPr/>
          </p:nvSpPr>
          <p:spPr bwMode="auto">
            <a:xfrm>
              <a:off x="789525" y="3308679"/>
              <a:ext cx="3251961" cy="3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buNone/>
              </a:pPr>
              <a:r>
                <a:rPr lang="en-US" sz="1100" dirty="0">
                  <a:solidFill>
                    <a:prstClr val="black"/>
                  </a:solidFill>
                  <a:latin typeface="Gill Sans MT" panose="020B0502020104020203"/>
                </a:rPr>
                <a:t>“[Nashville] police received 647 calls at short-term rentals </a:t>
              </a:r>
            </a:p>
            <a:p>
              <a:pPr defTabSz="457200">
                <a:buNone/>
              </a:pPr>
              <a:r>
                <a:rPr lang="en-US" sz="1100" dirty="0">
                  <a:solidFill>
                    <a:prstClr val="black"/>
                  </a:solidFill>
                  <a:latin typeface="Gill Sans MT" panose="020B0502020104020203"/>
                </a:rPr>
                <a:t>in the roughly 22 months.  </a:t>
              </a:r>
              <a:r>
                <a:rPr lang="en-US" sz="1000" b="1" dirty="0">
                  <a:solidFill>
                    <a:prstClr val="black"/>
                  </a:solidFill>
                  <a:latin typeface="Gill Sans MT" panose="020B0502020104020203"/>
                </a:rPr>
                <a:t>The Tennessean - March 12, 2017</a:t>
              </a:r>
            </a:p>
          </p:txBody>
        </p:sp>
      </p:grpSp>
      <p:sp>
        <p:nvSpPr>
          <p:cNvPr id="33" name="Title 1">
            <a:extLst>
              <a:ext uri="{FF2B5EF4-FFF2-40B4-BE49-F238E27FC236}">
                <a16:creationId xmlns:a16="http://schemas.microsoft.com/office/drawing/2014/main" id="{E7B59E59-A56B-4A14-955F-D81772191365}"/>
              </a:ext>
            </a:extLst>
          </p:cNvPr>
          <p:cNvSpPr txBox="1">
            <a:spLocks/>
          </p:cNvSpPr>
          <p:nvPr/>
        </p:nvSpPr>
        <p:spPr>
          <a:xfrm>
            <a:off x="1252941" y="382385"/>
            <a:ext cx="10175671" cy="1492132"/>
          </a:xfrm>
          <a:prstGeom prst="rect">
            <a:avLst/>
          </a:prstGeom>
        </p:spPr>
        <p:txBody>
          <a:bodyPr/>
          <a:lst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a:lstStyle>
          <a:p>
            <a:r>
              <a:rPr lang="en-US" dirty="0">
                <a:solidFill>
                  <a:srgbClr val="0B082E"/>
                </a:solidFill>
                <a:latin typeface="Impact" panose="020B0806030902050204"/>
              </a:rPr>
              <a:t>So what’s the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2941" y="382385"/>
            <a:ext cx="10175671" cy="1492132"/>
          </a:xfrm>
        </p:spPr>
        <p:txBody>
          <a:bodyPr anchor="ctr">
            <a:normAutofit/>
          </a:bodyPr>
          <a:lstStyle/>
          <a:p>
            <a:r>
              <a:rPr lang="en-US" dirty="0"/>
              <a:t>Key Terms</a:t>
            </a:r>
          </a:p>
        </p:txBody>
      </p:sp>
      <p:graphicFrame>
        <p:nvGraphicFramePr>
          <p:cNvPr id="16" name="Content Placeholder 13">
            <a:extLst>
              <a:ext uri="{FF2B5EF4-FFF2-40B4-BE49-F238E27FC236}">
                <a16:creationId xmlns:a16="http://schemas.microsoft.com/office/drawing/2014/main" id="{E18BE5E0-CE45-44FF-9010-DF9E786ABE22}"/>
              </a:ext>
            </a:extLst>
          </p:cNvPr>
          <p:cNvGraphicFramePr>
            <a:graphicFrameLocks noGrp="1"/>
          </p:cNvGraphicFramePr>
          <p:nvPr>
            <p:ph idx="1"/>
            <p:extLst>
              <p:ext uri="{D42A27DB-BD31-4B8C-83A1-F6EECF244321}">
                <p14:modId xmlns:p14="http://schemas.microsoft.com/office/powerpoint/2010/main" val="2861611857"/>
              </p:ext>
            </p:extLst>
          </p:nvPr>
        </p:nvGraphicFramePr>
        <p:xfrm>
          <a:off x="1066800" y="1981200"/>
          <a:ext cx="10591800"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BC57110-F55F-44EE-A840-C9306CF6F450}"/>
              </a:ext>
            </a:extLst>
          </p:cNvPr>
          <p:cNvSpPr txBox="1"/>
          <p:nvPr/>
        </p:nvSpPr>
        <p:spPr>
          <a:xfrm>
            <a:off x="1524000" y="4648200"/>
            <a:ext cx="685800" cy="707886"/>
          </a:xfrm>
          <a:prstGeom prst="rect">
            <a:avLst/>
          </a:prstGeom>
          <a:noFill/>
        </p:spPr>
        <p:txBody>
          <a:bodyPr wrap="square" rtlCol="0">
            <a:spAutoFit/>
          </a:bodyPr>
          <a:lstStyle/>
          <a:p>
            <a:pPr defTabSz="457200"/>
            <a:r>
              <a:rPr lang="en-US" sz="4000" dirty="0">
                <a:solidFill>
                  <a:srgbClr val="92D050"/>
                </a:solidFill>
                <a:latin typeface="Gill Sans MT" panose="020B0502020104020203"/>
              </a:rPr>
              <a:t> </a:t>
            </a:r>
            <a:r>
              <a:rPr lang="en-US" sz="4000" b="1" dirty="0">
                <a:ln>
                  <a:solidFill>
                    <a:srgbClr val="62B4C6"/>
                  </a:solidFill>
                </a:ln>
                <a:solidFill>
                  <a:prstClr val="white"/>
                </a:solidFill>
                <a:latin typeface="Gill Sans MT" panose="020B0502020104020203"/>
              </a:rPr>
              <a:t>$</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a:extLst>
              <a:ext uri="{FF2B5EF4-FFF2-40B4-BE49-F238E27FC236}">
                <a16:creationId xmlns:a16="http://schemas.microsoft.com/office/drawing/2014/main" id="{A5193A5B-F36C-48A3-9C9A-A83781A2E69A}"/>
              </a:ext>
            </a:extLst>
          </p:cNvPr>
          <p:cNvSpPr/>
          <p:nvPr/>
        </p:nvSpPr>
        <p:spPr>
          <a:xfrm>
            <a:off x="6308833" y="1884350"/>
            <a:ext cx="4648200" cy="35356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Gill Sans MT" panose="020B0502020104020203"/>
            </a:endParaRPr>
          </a:p>
        </p:txBody>
      </p:sp>
      <p:sp>
        <p:nvSpPr>
          <p:cNvPr id="7" name="Flowchart: Process 6">
            <a:extLst>
              <a:ext uri="{FF2B5EF4-FFF2-40B4-BE49-F238E27FC236}">
                <a16:creationId xmlns:a16="http://schemas.microsoft.com/office/drawing/2014/main" id="{00C6398F-F0BA-4177-8263-3FC13D4FB689}"/>
              </a:ext>
            </a:extLst>
          </p:cNvPr>
          <p:cNvSpPr/>
          <p:nvPr/>
        </p:nvSpPr>
        <p:spPr>
          <a:xfrm>
            <a:off x="1447800" y="1874518"/>
            <a:ext cx="4648200" cy="35356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Gill Sans MT" panose="020B0502020104020203"/>
            </a:endParaRPr>
          </a:p>
        </p:txBody>
      </p:sp>
      <p:sp>
        <p:nvSpPr>
          <p:cNvPr id="2" name="Title 1"/>
          <p:cNvSpPr>
            <a:spLocks noGrp="1"/>
          </p:cNvSpPr>
          <p:nvPr>
            <p:ph type="title"/>
          </p:nvPr>
        </p:nvSpPr>
        <p:spPr/>
        <p:txBody>
          <a:bodyPr/>
          <a:lstStyle/>
          <a:p>
            <a:r>
              <a:rPr lang="en-US" dirty="0"/>
              <a:t>Short-term rental Categories</a:t>
            </a:r>
          </a:p>
        </p:txBody>
      </p:sp>
      <p:sp>
        <p:nvSpPr>
          <p:cNvPr id="3" name="Text Placeholder 2"/>
          <p:cNvSpPr>
            <a:spLocks noGrp="1"/>
          </p:cNvSpPr>
          <p:nvPr>
            <p:ph type="body" idx="1"/>
          </p:nvPr>
        </p:nvSpPr>
        <p:spPr>
          <a:xfrm>
            <a:off x="1447799" y="1884349"/>
            <a:ext cx="4648201" cy="1011249"/>
          </a:xfrm>
          <a:noFill/>
        </p:spPr>
        <p:txBody>
          <a:bodyPr anchor="t" anchorCtr="0"/>
          <a:lstStyle/>
          <a:p>
            <a:r>
              <a:rPr lang="en-US" dirty="0"/>
              <a:t>Owner Occupied STR</a:t>
            </a:r>
          </a:p>
          <a:p>
            <a:r>
              <a:rPr lang="en-US" sz="1200" dirty="0"/>
              <a:t>(Authentic Home sharing)</a:t>
            </a:r>
          </a:p>
        </p:txBody>
      </p:sp>
      <p:sp>
        <p:nvSpPr>
          <p:cNvPr id="4" name="Content Placeholder 3"/>
          <p:cNvSpPr>
            <a:spLocks noGrp="1"/>
          </p:cNvSpPr>
          <p:nvPr>
            <p:ph sz="half" idx="2"/>
          </p:nvPr>
        </p:nvSpPr>
        <p:spPr>
          <a:xfrm>
            <a:off x="1539768" y="2895599"/>
            <a:ext cx="4403833" cy="2087883"/>
          </a:xfrm>
          <a:noFill/>
        </p:spPr>
        <p:txBody>
          <a:bodyPr>
            <a:normAutofit fontScale="92500" lnSpcReduction="10000"/>
          </a:bodyPr>
          <a:lstStyle/>
          <a:p>
            <a:r>
              <a:rPr lang="en-US" dirty="0">
                <a:solidFill>
                  <a:schemeClr val="bg1"/>
                </a:solidFill>
              </a:rPr>
              <a:t>Host is present on-site</a:t>
            </a:r>
          </a:p>
          <a:p>
            <a:r>
              <a:rPr lang="en-US" dirty="0">
                <a:solidFill>
                  <a:schemeClr val="bg1"/>
                </a:solidFill>
              </a:rPr>
              <a:t>Host uses the property as a primary residence</a:t>
            </a:r>
          </a:p>
          <a:p>
            <a:r>
              <a:rPr lang="en-US" dirty="0">
                <a:solidFill>
                  <a:schemeClr val="bg1"/>
                </a:solidFill>
              </a:rPr>
              <a:t>Supplemental source of income</a:t>
            </a:r>
          </a:p>
          <a:p>
            <a:r>
              <a:rPr lang="en-US" dirty="0">
                <a:solidFill>
                  <a:schemeClr val="bg1"/>
                </a:solidFill>
              </a:rPr>
              <a:t>Primary function of the property is a permanent residence (Residence)</a:t>
            </a:r>
          </a:p>
        </p:txBody>
      </p:sp>
      <p:sp>
        <p:nvSpPr>
          <p:cNvPr id="5" name="Text Placeholder 4"/>
          <p:cNvSpPr>
            <a:spLocks noGrp="1"/>
          </p:cNvSpPr>
          <p:nvPr>
            <p:ph type="body" sz="quarter" idx="3"/>
          </p:nvPr>
        </p:nvSpPr>
        <p:spPr>
          <a:xfrm>
            <a:off x="6337288" y="1884349"/>
            <a:ext cx="4619745" cy="1011249"/>
          </a:xfrm>
          <a:noFill/>
        </p:spPr>
        <p:txBody>
          <a:bodyPr anchor="t" anchorCtr="0"/>
          <a:lstStyle/>
          <a:p>
            <a:r>
              <a:rPr lang="en-US" dirty="0"/>
              <a:t>Non-owner occupied STR</a:t>
            </a:r>
          </a:p>
          <a:p>
            <a:r>
              <a:rPr lang="en-US" sz="1200" dirty="0"/>
              <a:t>(Commercial Home Sharing)</a:t>
            </a:r>
          </a:p>
        </p:txBody>
      </p:sp>
      <p:sp>
        <p:nvSpPr>
          <p:cNvPr id="6" name="Content Placeholder 5"/>
          <p:cNvSpPr>
            <a:spLocks noGrp="1"/>
          </p:cNvSpPr>
          <p:nvPr>
            <p:ph sz="quarter" idx="4"/>
          </p:nvPr>
        </p:nvSpPr>
        <p:spPr>
          <a:xfrm>
            <a:off x="6337289" y="2895600"/>
            <a:ext cx="4619745" cy="2524433"/>
          </a:xfrm>
          <a:noFill/>
        </p:spPr>
        <p:txBody>
          <a:bodyPr>
            <a:normAutofit fontScale="92500" lnSpcReduction="10000"/>
          </a:bodyPr>
          <a:lstStyle/>
          <a:p>
            <a:r>
              <a:rPr lang="en-US" dirty="0">
                <a:solidFill>
                  <a:schemeClr val="bg1"/>
                </a:solidFill>
              </a:rPr>
              <a:t>Host is NOT present on-site</a:t>
            </a:r>
          </a:p>
          <a:p>
            <a:r>
              <a:rPr lang="en-US" dirty="0">
                <a:solidFill>
                  <a:schemeClr val="bg1"/>
                </a:solidFill>
              </a:rPr>
              <a:t>Host does NOT use the property as a primary residence </a:t>
            </a:r>
          </a:p>
          <a:p>
            <a:r>
              <a:rPr lang="en-US" dirty="0">
                <a:solidFill>
                  <a:schemeClr val="bg1"/>
                </a:solidFill>
              </a:rPr>
              <a:t>Primary source of income</a:t>
            </a:r>
          </a:p>
          <a:p>
            <a:r>
              <a:rPr lang="en-US" dirty="0">
                <a:solidFill>
                  <a:schemeClr val="bg1"/>
                </a:solidFill>
              </a:rPr>
              <a:t>Primary function of the property is Short-Term Rental (Investment)</a:t>
            </a:r>
          </a:p>
          <a:p>
            <a:r>
              <a:rPr lang="en-US" dirty="0">
                <a:solidFill>
                  <a:schemeClr val="bg1"/>
                </a:solidFill>
              </a:rPr>
              <a:t>Considered a Professionally Hosted Property</a:t>
            </a:r>
          </a:p>
        </p:txBody>
      </p:sp>
    </p:spTree>
    <p:extLst>
      <p:ext uri="{BB962C8B-B14F-4D97-AF65-F5344CB8AC3E}">
        <p14:creationId xmlns:p14="http://schemas.microsoft.com/office/powerpoint/2010/main" val="7764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F869-3A51-4B92-B0C4-B22958C598D4}"/>
              </a:ext>
            </a:extLst>
          </p:cNvPr>
          <p:cNvSpPr>
            <a:spLocks noGrp="1"/>
          </p:cNvSpPr>
          <p:nvPr>
            <p:ph type="ctrTitle"/>
          </p:nvPr>
        </p:nvSpPr>
        <p:spPr>
          <a:xfrm>
            <a:off x="772969" y="561738"/>
            <a:ext cx="9680536" cy="1003796"/>
          </a:xfrm>
        </p:spPr>
        <p:txBody>
          <a:bodyPr/>
          <a:lstStyle/>
          <a:p>
            <a:r>
              <a:rPr lang="en-US" dirty="0"/>
              <a:t>Timeline</a:t>
            </a:r>
            <a:endParaRPr lang="ru-RU" dirty="0"/>
          </a:p>
        </p:txBody>
      </p:sp>
      <p:sp>
        <p:nvSpPr>
          <p:cNvPr id="7" name="Text Placeholder 6">
            <a:extLst>
              <a:ext uri="{FF2B5EF4-FFF2-40B4-BE49-F238E27FC236}">
                <a16:creationId xmlns:a16="http://schemas.microsoft.com/office/drawing/2014/main" id="{F0F8B528-6914-40D0-8BBD-ACE47B526072}"/>
              </a:ext>
            </a:extLst>
          </p:cNvPr>
          <p:cNvSpPr>
            <a:spLocks noGrp="1"/>
          </p:cNvSpPr>
          <p:nvPr>
            <p:ph type="body" sz="quarter" idx="16"/>
          </p:nvPr>
        </p:nvSpPr>
        <p:spPr/>
        <p:txBody>
          <a:bodyPr/>
          <a:lstStyle/>
          <a:p>
            <a:r>
              <a:rPr lang="en-US" dirty="0"/>
              <a:t>2008</a:t>
            </a:r>
            <a:endParaRPr lang="ru-RU" dirty="0"/>
          </a:p>
        </p:txBody>
      </p:sp>
      <p:sp>
        <p:nvSpPr>
          <p:cNvPr id="18" name="Text Placeholder 17">
            <a:extLst>
              <a:ext uri="{FF2B5EF4-FFF2-40B4-BE49-F238E27FC236}">
                <a16:creationId xmlns:a16="http://schemas.microsoft.com/office/drawing/2014/main" id="{DDDB262F-9F3C-4C5C-BA60-CCD1F8FF0616}"/>
              </a:ext>
            </a:extLst>
          </p:cNvPr>
          <p:cNvSpPr>
            <a:spLocks noGrp="1"/>
          </p:cNvSpPr>
          <p:nvPr>
            <p:ph type="body" sz="quarter" idx="27"/>
          </p:nvPr>
        </p:nvSpPr>
        <p:spPr>
          <a:xfrm>
            <a:off x="1128234" y="5043334"/>
            <a:ext cx="1259672" cy="1131663"/>
          </a:xfrm>
        </p:spPr>
        <p:txBody>
          <a:bodyPr>
            <a:normAutofit fontScale="85000" lnSpcReduction="20000"/>
          </a:bodyPr>
          <a:lstStyle/>
          <a:p>
            <a:r>
              <a:rPr lang="en-US" sz="2100" b="1" dirty="0">
                <a:solidFill>
                  <a:schemeClr val="tx2"/>
                </a:solidFill>
              </a:rPr>
              <a:t>Airbnb Launches </a:t>
            </a:r>
            <a:br>
              <a:rPr lang="en-US" b="1" dirty="0">
                <a:solidFill>
                  <a:schemeClr val="tx2"/>
                </a:solidFill>
              </a:rPr>
            </a:br>
            <a:r>
              <a:rPr lang="en-US" dirty="0">
                <a:solidFill>
                  <a:schemeClr val="tx2"/>
                </a:solidFill>
              </a:rPr>
              <a:t>as a room sharing site </a:t>
            </a:r>
            <a:endParaRPr lang="ru-RU" dirty="0">
              <a:solidFill>
                <a:schemeClr val="tx2"/>
              </a:solidFill>
            </a:endParaRPr>
          </a:p>
        </p:txBody>
      </p:sp>
      <p:sp>
        <p:nvSpPr>
          <p:cNvPr id="11" name="Text Placeholder 10">
            <a:extLst>
              <a:ext uri="{FF2B5EF4-FFF2-40B4-BE49-F238E27FC236}">
                <a16:creationId xmlns:a16="http://schemas.microsoft.com/office/drawing/2014/main" id="{E11056EF-3B3B-439E-B2CD-E66F34155F44}"/>
              </a:ext>
            </a:extLst>
          </p:cNvPr>
          <p:cNvSpPr>
            <a:spLocks noGrp="1"/>
          </p:cNvSpPr>
          <p:nvPr>
            <p:ph type="body" sz="quarter" idx="20"/>
          </p:nvPr>
        </p:nvSpPr>
        <p:spPr>
          <a:ln>
            <a:noFill/>
          </a:ln>
        </p:spPr>
        <p:txBody>
          <a:bodyPr/>
          <a:lstStyle/>
          <a:p>
            <a:r>
              <a:rPr lang="en-US" dirty="0"/>
              <a:t>2011</a:t>
            </a:r>
            <a:endParaRPr lang="ru-RU" dirty="0"/>
          </a:p>
        </p:txBody>
      </p:sp>
      <p:sp>
        <p:nvSpPr>
          <p:cNvPr id="22" name="Text Placeholder 21">
            <a:extLst>
              <a:ext uri="{FF2B5EF4-FFF2-40B4-BE49-F238E27FC236}">
                <a16:creationId xmlns:a16="http://schemas.microsoft.com/office/drawing/2014/main" id="{DF77A485-8E15-4824-8127-565F3BFC695A}"/>
              </a:ext>
            </a:extLst>
          </p:cNvPr>
          <p:cNvSpPr>
            <a:spLocks noGrp="1"/>
          </p:cNvSpPr>
          <p:nvPr>
            <p:ph type="body" sz="quarter" idx="31"/>
          </p:nvPr>
        </p:nvSpPr>
        <p:spPr>
          <a:xfrm>
            <a:off x="2867605" y="5043965"/>
            <a:ext cx="1467888" cy="1423602"/>
          </a:xfrm>
        </p:spPr>
        <p:txBody>
          <a:bodyPr>
            <a:normAutofit fontScale="92500"/>
          </a:bodyPr>
          <a:lstStyle/>
          <a:p>
            <a:pPr>
              <a:lnSpc>
                <a:spcPct val="100000"/>
              </a:lnSpc>
              <a:spcBef>
                <a:spcPts val="0"/>
              </a:spcBef>
            </a:pPr>
            <a:r>
              <a:rPr lang="en-US" b="1" dirty="0">
                <a:solidFill>
                  <a:schemeClr val="tx2"/>
                </a:solidFill>
              </a:rPr>
              <a:t>New York </a:t>
            </a:r>
          </a:p>
          <a:p>
            <a:pPr>
              <a:lnSpc>
                <a:spcPct val="100000"/>
              </a:lnSpc>
              <a:spcBef>
                <a:spcPts val="0"/>
              </a:spcBef>
            </a:pPr>
            <a:r>
              <a:rPr lang="en-US" dirty="0">
                <a:solidFill>
                  <a:schemeClr val="tx2"/>
                </a:solidFill>
              </a:rPr>
              <a:t>passes</a:t>
            </a:r>
            <a:r>
              <a:rPr lang="en-US" b="1" dirty="0">
                <a:solidFill>
                  <a:schemeClr val="tx2"/>
                </a:solidFill>
              </a:rPr>
              <a:t> </a:t>
            </a:r>
            <a:r>
              <a:rPr lang="en-US" dirty="0">
                <a:solidFill>
                  <a:schemeClr val="tx2"/>
                </a:solidFill>
              </a:rPr>
              <a:t>Multiple Dwelling Law</a:t>
            </a:r>
            <a:endParaRPr lang="ru-RU" dirty="0">
              <a:solidFill>
                <a:schemeClr val="tx2"/>
              </a:solidFill>
            </a:endParaRPr>
          </a:p>
        </p:txBody>
      </p:sp>
      <p:sp>
        <p:nvSpPr>
          <p:cNvPr id="13" name="Text Placeholder 12">
            <a:extLst>
              <a:ext uri="{FF2B5EF4-FFF2-40B4-BE49-F238E27FC236}">
                <a16:creationId xmlns:a16="http://schemas.microsoft.com/office/drawing/2014/main" id="{7CC869AB-9B72-4C90-BAD4-7B2B7A28A3CF}"/>
              </a:ext>
            </a:extLst>
          </p:cNvPr>
          <p:cNvSpPr>
            <a:spLocks noGrp="1"/>
          </p:cNvSpPr>
          <p:nvPr>
            <p:ph type="body" sz="quarter" idx="22"/>
          </p:nvPr>
        </p:nvSpPr>
        <p:spPr/>
        <p:txBody>
          <a:bodyPr/>
          <a:lstStyle/>
          <a:p>
            <a:r>
              <a:rPr lang="en-US" dirty="0">
                <a:solidFill>
                  <a:schemeClr val="accent1"/>
                </a:solidFill>
              </a:rPr>
              <a:t>2014</a:t>
            </a:r>
            <a:endParaRPr lang="ru-RU" dirty="0">
              <a:solidFill>
                <a:schemeClr val="accent1"/>
              </a:solidFill>
            </a:endParaRPr>
          </a:p>
        </p:txBody>
      </p:sp>
      <p:sp>
        <p:nvSpPr>
          <p:cNvPr id="15" name="Text Placeholder 14">
            <a:extLst>
              <a:ext uri="{FF2B5EF4-FFF2-40B4-BE49-F238E27FC236}">
                <a16:creationId xmlns:a16="http://schemas.microsoft.com/office/drawing/2014/main" id="{FBA85C11-233D-4211-ADF2-CE189B1C17CA}"/>
              </a:ext>
            </a:extLst>
          </p:cNvPr>
          <p:cNvSpPr>
            <a:spLocks noGrp="1"/>
          </p:cNvSpPr>
          <p:nvPr>
            <p:ph type="body" sz="quarter" idx="24"/>
          </p:nvPr>
        </p:nvSpPr>
        <p:spPr>
          <a:xfrm>
            <a:off x="6608564" y="3814030"/>
            <a:ext cx="1259672" cy="593725"/>
          </a:xfrm>
        </p:spPr>
        <p:txBody>
          <a:bodyPr/>
          <a:lstStyle/>
          <a:p>
            <a:r>
              <a:rPr lang="en-US" dirty="0">
                <a:solidFill>
                  <a:schemeClr val="accent1"/>
                </a:solidFill>
              </a:rPr>
              <a:t>2016</a:t>
            </a:r>
            <a:endParaRPr lang="ru-RU" dirty="0">
              <a:solidFill>
                <a:schemeClr val="accent1"/>
              </a:solidFill>
            </a:endParaRPr>
          </a:p>
        </p:txBody>
      </p:sp>
      <p:sp>
        <p:nvSpPr>
          <p:cNvPr id="26" name="Text Placeholder 25">
            <a:extLst>
              <a:ext uri="{FF2B5EF4-FFF2-40B4-BE49-F238E27FC236}">
                <a16:creationId xmlns:a16="http://schemas.microsoft.com/office/drawing/2014/main" id="{23EBB68D-A226-474A-A745-453739C90426}"/>
              </a:ext>
            </a:extLst>
          </p:cNvPr>
          <p:cNvSpPr>
            <a:spLocks noGrp="1"/>
          </p:cNvSpPr>
          <p:nvPr>
            <p:ph type="body" sz="quarter" idx="35"/>
          </p:nvPr>
        </p:nvSpPr>
        <p:spPr>
          <a:xfrm>
            <a:off x="4415291" y="5043966"/>
            <a:ext cx="1965529" cy="1405619"/>
          </a:xfrm>
        </p:spPr>
        <p:txBody>
          <a:bodyPr>
            <a:normAutofit fontScale="92500" lnSpcReduction="10000"/>
          </a:bodyPr>
          <a:lstStyle/>
          <a:p>
            <a:pPr>
              <a:lnSpc>
                <a:spcPct val="100000"/>
              </a:lnSpc>
              <a:spcBef>
                <a:spcPts val="0"/>
              </a:spcBef>
            </a:pPr>
            <a:r>
              <a:rPr lang="en-US" b="1" dirty="0">
                <a:solidFill>
                  <a:schemeClr val="tx2"/>
                </a:solidFill>
              </a:rPr>
              <a:t>San Francisco </a:t>
            </a:r>
            <a:r>
              <a:rPr lang="en-US" dirty="0">
                <a:solidFill>
                  <a:schemeClr val="tx2"/>
                </a:solidFill>
              </a:rPr>
              <a:t>passes</a:t>
            </a:r>
            <a:r>
              <a:rPr lang="en-US" b="1" dirty="0">
                <a:solidFill>
                  <a:schemeClr val="tx2"/>
                </a:solidFill>
              </a:rPr>
              <a:t> </a:t>
            </a:r>
          </a:p>
          <a:p>
            <a:pPr>
              <a:lnSpc>
                <a:spcPct val="100000"/>
              </a:lnSpc>
              <a:spcBef>
                <a:spcPts val="0"/>
              </a:spcBef>
            </a:pPr>
            <a:r>
              <a:rPr lang="en-US" dirty="0">
                <a:solidFill>
                  <a:schemeClr val="tx2"/>
                </a:solidFill>
              </a:rPr>
              <a:t>Residential Unit Conversion Ordinance</a:t>
            </a:r>
            <a:endParaRPr lang="ru-RU" dirty="0">
              <a:solidFill>
                <a:schemeClr val="tx2"/>
              </a:solidFill>
            </a:endParaRPr>
          </a:p>
        </p:txBody>
      </p:sp>
      <p:sp>
        <p:nvSpPr>
          <p:cNvPr id="9" name="Text Placeholder 8">
            <a:extLst>
              <a:ext uri="{FF2B5EF4-FFF2-40B4-BE49-F238E27FC236}">
                <a16:creationId xmlns:a16="http://schemas.microsoft.com/office/drawing/2014/main" id="{73131F0B-853E-4CEA-B0DD-3D93E96B207C}"/>
              </a:ext>
            </a:extLst>
          </p:cNvPr>
          <p:cNvSpPr>
            <a:spLocks noGrp="1"/>
          </p:cNvSpPr>
          <p:nvPr>
            <p:ph type="body" sz="quarter" idx="18"/>
          </p:nvPr>
        </p:nvSpPr>
        <p:spPr>
          <a:xfrm>
            <a:off x="10272827" y="3814031"/>
            <a:ext cx="1259672" cy="593725"/>
          </a:xfrm>
        </p:spPr>
        <p:txBody>
          <a:bodyPr/>
          <a:lstStyle/>
          <a:p>
            <a:r>
              <a:rPr lang="en-US" dirty="0">
                <a:solidFill>
                  <a:schemeClr val="accent1"/>
                </a:solidFill>
              </a:rPr>
              <a:t>2020</a:t>
            </a:r>
            <a:endParaRPr lang="ru-RU" dirty="0">
              <a:solidFill>
                <a:schemeClr val="accent1"/>
              </a:solidFill>
            </a:endParaRPr>
          </a:p>
        </p:txBody>
      </p:sp>
      <p:sp>
        <p:nvSpPr>
          <p:cNvPr id="20" name="Text Placeholder 19">
            <a:extLst>
              <a:ext uri="{FF2B5EF4-FFF2-40B4-BE49-F238E27FC236}">
                <a16:creationId xmlns:a16="http://schemas.microsoft.com/office/drawing/2014/main" id="{C4F62B3F-B9CA-4924-B160-3520765D90C9}"/>
              </a:ext>
            </a:extLst>
          </p:cNvPr>
          <p:cNvSpPr>
            <a:spLocks noGrp="1"/>
          </p:cNvSpPr>
          <p:nvPr>
            <p:ph type="body" sz="quarter" idx="29"/>
          </p:nvPr>
        </p:nvSpPr>
        <p:spPr>
          <a:xfrm>
            <a:off x="8225536" y="2127987"/>
            <a:ext cx="1673564" cy="1151441"/>
          </a:xfrm>
        </p:spPr>
        <p:txBody>
          <a:bodyPr>
            <a:normAutofit fontScale="92500" lnSpcReduction="20000"/>
          </a:bodyPr>
          <a:lstStyle/>
          <a:p>
            <a:r>
              <a:rPr lang="en-US" dirty="0">
                <a:solidFill>
                  <a:schemeClr val="tx2"/>
                </a:solidFill>
              </a:rPr>
              <a:t>Airbnb introduces </a:t>
            </a:r>
            <a:r>
              <a:rPr lang="en-US" b="1" dirty="0">
                <a:solidFill>
                  <a:schemeClr val="tx2"/>
                </a:solidFill>
              </a:rPr>
              <a:t>Professional Host Tools</a:t>
            </a:r>
            <a:endParaRPr lang="ru-RU" b="1" dirty="0">
              <a:solidFill>
                <a:schemeClr val="tx2"/>
              </a:solidFill>
            </a:endParaRPr>
          </a:p>
        </p:txBody>
      </p:sp>
      <p:sp>
        <p:nvSpPr>
          <p:cNvPr id="6" name="Slide Number Placeholder 5">
            <a:extLst>
              <a:ext uri="{FF2B5EF4-FFF2-40B4-BE49-F238E27FC236}">
                <a16:creationId xmlns:a16="http://schemas.microsoft.com/office/drawing/2014/main" id="{3126AB7E-8EA6-475E-815F-06588D756D38}"/>
              </a:ext>
            </a:extLst>
          </p:cNvPr>
          <p:cNvSpPr>
            <a:spLocks noGrp="1"/>
          </p:cNvSpPr>
          <p:nvPr>
            <p:ph type="sldNum" sz="quarter" idx="12"/>
          </p:nvPr>
        </p:nvSpPr>
        <p:spPr/>
        <p:txBody>
          <a:bodyPr/>
          <a:lstStyle/>
          <a:p>
            <a:pPr defTabSz="457200"/>
            <a:r>
              <a:rPr lang="en-US" dirty="0">
                <a:latin typeface="Gill Sans MT" panose="020B0502020104020203"/>
              </a:rPr>
              <a:t>0</a:t>
            </a:r>
            <a:fld id="{AF24F759-2890-4717-B1AF-E04CADEEA4E9}" type="slidenum">
              <a:rPr lang="ru-RU">
                <a:latin typeface="Corbel" panose="020B0503020204020204" pitchFamily="34" charset="0"/>
              </a:rPr>
              <a:pPr defTabSz="457200"/>
              <a:t>5</a:t>
            </a:fld>
            <a:endParaRPr lang="ru-RU" dirty="0">
              <a:latin typeface="Corbel" panose="020B0503020204020204" pitchFamily="34" charset="0"/>
            </a:endParaRPr>
          </a:p>
        </p:txBody>
      </p:sp>
      <p:sp>
        <p:nvSpPr>
          <p:cNvPr id="30" name="Text Placeholder 17">
            <a:extLst>
              <a:ext uri="{FF2B5EF4-FFF2-40B4-BE49-F238E27FC236}">
                <a16:creationId xmlns:a16="http://schemas.microsoft.com/office/drawing/2014/main" id="{843811AB-81AA-4F41-9902-7F9C9ECE82F3}"/>
              </a:ext>
            </a:extLst>
          </p:cNvPr>
          <p:cNvSpPr txBox="1">
            <a:spLocks/>
          </p:cNvSpPr>
          <p:nvPr/>
        </p:nvSpPr>
        <p:spPr>
          <a:xfrm>
            <a:off x="1864528" y="2184251"/>
            <a:ext cx="1600196" cy="1257988"/>
          </a:xfrm>
          <a:prstGeom prst="rect">
            <a:avLst/>
          </a:prstGeom>
        </p:spPr>
        <p:txBody>
          <a:bodyPr vert="horz" lIns="91440" tIns="45720" rIns="91440" bIns="45720" rtlCol="0">
            <a:normAutofit fontScale="77500" lnSpcReduction="20000"/>
          </a:bodyPr>
          <a:lstStyle>
            <a:lvl1pPr marL="0" indent="0" algn="ctr" defTabSz="914126" rtl="0" eaLnBrk="1" latinLnBrk="0" hangingPunct="1">
              <a:lnSpc>
                <a:spcPct val="110000"/>
              </a:lnSpc>
              <a:spcBef>
                <a:spcPts val="700"/>
              </a:spcBef>
              <a:buClr>
                <a:schemeClr val="tx2"/>
              </a:buClr>
              <a:buFont typeface="Arial" panose="020B0604020202020204" pitchFamily="34" charset="0"/>
              <a:buNone/>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spcBef>
                <a:spcPts val="0"/>
              </a:spcBef>
              <a:buClr>
                <a:srgbClr val="0B082E"/>
              </a:buClr>
            </a:pPr>
            <a:r>
              <a:rPr lang="en-US" sz="2300" b="1" dirty="0">
                <a:solidFill>
                  <a:srgbClr val="0B082E"/>
                </a:solidFill>
                <a:latin typeface="Gill Sans MT" panose="020B0502020104020203"/>
              </a:rPr>
              <a:t>Airbnb Expands </a:t>
            </a:r>
            <a:br>
              <a:rPr lang="en-US" sz="2300" b="1" dirty="0">
                <a:solidFill>
                  <a:srgbClr val="0B082E"/>
                </a:solidFill>
                <a:latin typeface="Gill Sans MT" panose="020B0502020104020203"/>
              </a:rPr>
            </a:br>
            <a:r>
              <a:rPr lang="en-US" sz="2100" dirty="0">
                <a:solidFill>
                  <a:srgbClr val="0B082E"/>
                </a:solidFill>
                <a:latin typeface="Gill Sans MT" panose="020B0502020104020203"/>
              </a:rPr>
              <a:t>to apartments, houses, and vacation rentals</a:t>
            </a:r>
            <a:endParaRPr lang="ru-RU" sz="2100" dirty="0">
              <a:solidFill>
                <a:srgbClr val="0B082E"/>
              </a:solidFill>
              <a:latin typeface="Corbel" panose="020B0503020204020204" pitchFamily="34" charset="0"/>
            </a:endParaRPr>
          </a:p>
        </p:txBody>
      </p:sp>
      <p:sp>
        <p:nvSpPr>
          <p:cNvPr id="31" name="Text Placeholder 17">
            <a:extLst>
              <a:ext uri="{FF2B5EF4-FFF2-40B4-BE49-F238E27FC236}">
                <a16:creationId xmlns:a16="http://schemas.microsoft.com/office/drawing/2014/main" id="{5A38AB8B-DB58-495A-B803-816ABD7C2DCC}"/>
              </a:ext>
            </a:extLst>
          </p:cNvPr>
          <p:cNvSpPr txBox="1">
            <a:spLocks/>
          </p:cNvSpPr>
          <p:nvPr/>
        </p:nvSpPr>
        <p:spPr>
          <a:xfrm>
            <a:off x="3489111" y="2122702"/>
            <a:ext cx="2099960" cy="1302604"/>
          </a:xfrm>
          <a:prstGeom prst="rect">
            <a:avLst/>
          </a:prstGeom>
        </p:spPr>
        <p:txBody>
          <a:bodyPr vert="horz" lIns="91440" tIns="45720" rIns="91440" bIns="45720" rtlCol="0">
            <a:normAutofit/>
          </a:bodyPr>
          <a:lstStyle>
            <a:lvl1pPr marL="0" indent="0" algn="ctr" defTabSz="914126" rtl="0" eaLnBrk="1" latinLnBrk="0" hangingPunct="1">
              <a:lnSpc>
                <a:spcPct val="110000"/>
              </a:lnSpc>
              <a:spcBef>
                <a:spcPts val="700"/>
              </a:spcBef>
              <a:buClr>
                <a:schemeClr val="tx2"/>
              </a:buClr>
              <a:buFont typeface="Arial" panose="020B0604020202020204" pitchFamily="34" charset="0"/>
              <a:buNone/>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rgbClr val="0B082E"/>
              </a:buClr>
            </a:pPr>
            <a:r>
              <a:rPr lang="en-US" sz="1800" b="1" dirty="0">
                <a:solidFill>
                  <a:srgbClr val="0B082E"/>
                </a:solidFill>
                <a:latin typeface="Gill Sans MT" panose="020B0502020104020203"/>
              </a:rPr>
              <a:t>Period of Rapid Growth begins for Airbnb</a:t>
            </a:r>
          </a:p>
        </p:txBody>
      </p:sp>
      <p:sp>
        <p:nvSpPr>
          <p:cNvPr id="33" name="Text Placeholder 17">
            <a:extLst>
              <a:ext uri="{FF2B5EF4-FFF2-40B4-BE49-F238E27FC236}">
                <a16:creationId xmlns:a16="http://schemas.microsoft.com/office/drawing/2014/main" id="{9AA1374C-8CD6-4E3B-97B6-EC54DBA8EF82}"/>
              </a:ext>
            </a:extLst>
          </p:cNvPr>
          <p:cNvSpPr txBox="1">
            <a:spLocks/>
          </p:cNvSpPr>
          <p:nvPr/>
        </p:nvSpPr>
        <p:spPr>
          <a:xfrm>
            <a:off x="8651994" y="5043333"/>
            <a:ext cx="2597360" cy="1278916"/>
          </a:xfrm>
          <a:prstGeom prst="rect">
            <a:avLst/>
          </a:prstGeom>
        </p:spPr>
        <p:txBody>
          <a:bodyPr vert="horz" lIns="91440" tIns="45720" rIns="91440" bIns="45720" rtlCol="0">
            <a:normAutofit fontScale="92500" lnSpcReduction="10000"/>
          </a:bodyPr>
          <a:lstStyle>
            <a:lvl1pPr marL="0" indent="0" algn="ctr" defTabSz="914126" rtl="0" eaLnBrk="1" latinLnBrk="0" hangingPunct="1">
              <a:lnSpc>
                <a:spcPct val="110000"/>
              </a:lnSpc>
              <a:spcBef>
                <a:spcPts val="700"/>
              </a:spcBef>
              <a:buClr>
                <a:schemeClr val="tx2"/>
              </a:buClr>
              <a:buFont typeface="Arial" panose="020B0604020202020204" pitchFamily="34" charset="0"/>
              <a:buNone/>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rgbClr val="0B082E"/>
              </a:buClr>
            </a:pPr>
            <a:r>
              <a:rPr lang="en-US" b="1" dirty="0">
                <a:solidFill>
                  <a:srgbClr val="0B082E"/>
                </a:solidFill>
                <a:latin typeface="Gill Sans MT" panose="020B0502020104020203"/>
              </a:rPr>
              <a:t>Boston, New Orleans, Los Angles, Denver, </a:t>
            </a:r>
            <a:r>
              <a:rPr lang="en-US" dirty="0">
                <a:solidFill>
                  <a:srgbClr val="0B082E"/>
                </a:solidFill>
                <a:latin typeface="Gill Sans MT" panose="020B0502020104020203"/>
              </a:rPr>
              <a:t>and 16+ municipalities vote to regulate STRs  </a:t>
            </a:r>
            <a:endParaRPr lang="ru-RU" dirty="0">
              <a:solidFill>
                <a:srgbClr val="0B082E"/>
              </a:solidFill>
              <a:latin typeface="Corbel" panose="020B0503020204020204" pitchFamily="34" charset="0"/>
            </a:endParaRPr>
          </a:p>
        </p:txBody>
      </p:sp>
      <p:sp>
        <p:nvSpPr>
          <p:cNvPr id="34" name="Text Placeholder 8">
            <a:extLst>
              <a:ext uri="{FF2B5EF4-FFF2-40B4-BE49-F238E27FC236}">
                <a16:creationId xmlns:a16="http://schemas.microsoft.com/office/drawing/2014/main" id="{4077CBA4-C58D-41EF-9F84-5F26C2915D4B}"/>
              </a:ext>
            </a:extLst>
          </p:cNvPr>
          <p:cNvSpPr txBox="1">
            <a:spLocks/>
          </p:cNvSpPr>
          <p:nvPr/>
        </p:nvSpPr>
        <p:spPr>
          <a:xfrm>
            <a:off x="8432482" y="3814030"/>
            <a:ext cx="1259672" cy="593725"/>
          </a:xfrm>
          <a:prstGeom prst="rect">
            <a:avLst/>
          </a:prstGeom>
        </p:spPr>
        <p:txBody>
          <a:bodyPr vert="horz" lIns="91440" tIns="45720" rIns="91440" bIns="45720" rtlCol="0" anchor="b" anchorCtr="0">
            <a:normAutofit/>
          </a:bodyPr>
          <a:lstStyle>
            <a:lvl1pPr marL="0" indent="0" algn="ctr" defTabSz="914126" rtl="0" eaLnBrk="1" latinLnBrk="0" hangingPunct="1">
              <a:lnSpc>
                <a:spcPct val="110000"/>
              </a:lnSpc>
              <a:spcBef>
                <a:spcPts val="700"/>
              </a:spcBef>
              <a:buClr>
                <a:schemeClr val="tx2"/>
              </a:buClr>
              <a:buFont typeface="Arial" panose="020B0604020202020204" pitchFamily="34" charset="0"/>
              <a:buNone/>
              <a:defRPr lang="ru-RU" sz="2999" b="1" i="0" kern="1200" dirty="0">
                <a:solidFill>
                  <a:schemeClr val="accent4"/>
                </a:solidFill>
                <a:latin typeface="+mj-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rgbClr val="0B082E"/>
              </a:buClr>
            </a:pPr>
            <a:r>
              <a:rPr lang="en-US" dirty="0">
                <a:solidFill>
                  <a:srgbClr val="62B4C6"/>
                </a:solidFill>
                <a:latin typeface="Impact" panose="020B0806030902050204"/>
              </a:rPr>
              <a:t>2018</a:t>
            </a:r>
          </a:p>
        </p:txBody>
      </p:sp>
      <p:sp>
        <p:nvSpPr>
          <p:cNvPr id="38" name="Text Placeholder 19">
            <a:extLst>
              <a:ext uri="{FF2B5EF4-FFF2-40B4-BE49-F238E27FC236}">
                <a16:creationId xmlns:a16="http://schemas.microsoft.com/office/drawing/2014/main" id="{E25AD339-E703-4E41-80B4-C6A24B58A850}"/>
              </a:ext>
            </a:extLst>
          </p:cNvPr>
          <p:cNvSpPr txBox="1">
            <a:spLocks/>
          </p:cNvSpPr>
          <p:nvPr/>
        </p:nvSpPr>
        <p:spPr>
          <a:xfrm>
            <a:off x="6456627" y="5043334"/>
            <a:ext cx="1673564" cy="1388513"/>
          </a:xfrm>
          <a:prstGeom prst="rect">
            <a:avLst/>
          </a:prstGeom>
        </p:spPr>
        <p:txBody>
          <a:bodyPr vert="horz" lIns="91440" tIns="45720" rIns="91440" bIns="45720" rtlCol="0">
            <a:normAutofit fontScale="92500"/>
          </a:bodyPr>
          <a:lstStyle>
            <a:lvl1pPr marL="0" indent="0" algn="ctr" defTabSz="914126" rtl="0" eaLnBrk="1" latinLnBrk="0" hangingPunct="1">
              <a:lnSpc>
                <a:spcPct val="110000"/>
              </a:lnSpc>
              <a:spcBef>
                <a:spcPts val="700"/>
              </a:spcBef>
              <a:buClr>
                <a:schemeClr val="tx2"/>
              </a:buClr>
              <a:buFont typeface="Arial" panose="020B0604020202020204" pitchFamily="34" charset="0"/>
              <a:buNone/>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rgbClr val="0B082E"/>
              </a:buClr>
            </a:pPr>
            <a:r>
              <a:rPr lang="en-US" b="1" dirty="0">
                <a:solidFill>
                  <a:srgbClr val="0B082E"/>
                </a:solidFill>
                <a:latin typeface="Gill Sans MT" panose="020B0502020104020203"/>
              </a:rPr>
              <a:t>Los Angeles </a:t>
            </a:r>
            <a:r>
              <a:rPr lang="en-US" dirty="0">
                <a:solidFill>
                  <a:srgbClr val="0B082E"/>
                </a:solidFill>
                <a:latin typeface="Gill Sans MT" panose="020B0502020104020203"/>
              </a:rPr>
              <a:t>introduces the Home Sharing Ordinance</a:t>
            </a:r>
            <a:endParaRPr lang="ru-RU" dirty="0">
              <a:solidFill>
                <a:srgbClr val="0B082E"/>
              </a:solidFill>
              <a:latin typeface="Corbel" panose="020B0503020204020204" pitchFamily="34" charset="0"/>
            </a:endParaRPr>
          </a:p>
        </p:txBody>
      </p:sp>
      <p:cxnSp>
        <p:nvCxnSpPr>
          <p:cNvPr id="54" name="Straight Connector 53">
            <a:extLst>
              <a:ext uri="{FF2B5EF4-FFF2-40B4-BE49-F238E27FC236}">
                <a16:creationId xmlns:a16="http://schemas.microsoft.com/office/drawing/2014/main" id="{38A121E8-5C17-4FD7-B811-FDFF4BABD6B3}"/>
              </a:ext>
            </a:extLst>
          </p:cNvPr>
          <p:cNvCxnSpPr>
            <a:cxnSpLocks/>
          </p:cNvCxnSpPr>
          <p:nvPr/>
        </p:nvCxnSpPr>
        <p:spPr>
          <a:xfrm flipV="1">
            <a:off x="4539091" y="3200400"/>
            <a:ext cx="0" cy="854526"/>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54BE28F2-BF6B-4E71-8E4B-F9FF25FAE601}"/>
              </a:ext>
            </a:extLst>
          </p:cNvPr>
          <p:cNvCxnSpPr>
            <a:cxnSpLocks/>
          </p:cNvCxnSpPr>
          <p:nvPr/>
        </p:nvCxnSpPr>
        <p:spPr>
          <a:xfrm flipV="1">
            <a:off x="10019279" y="4110891"/>
            <a:ext cx="0" cy="854526"/>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9D42428-2170-4791-B5C3-EC6A03ED2E47}"/>
              </a:ext>
            </a:extLst>
          </p:cNvPr>
          <p:cNvCxnSpPr>
            <a:cxnSpLocks/>
          </p:cNvCxnSpPr>
          <p:nvPr/>
        </p:nvCxnSpPr>
        <p:spPr>
          <a:xfrm flipV="1">
            <a:off x="2703507" y="3267262"/>
            <a:ext cx="0" cy="854526"/>
          </a:xfrm>
          <a:prstGeom prst="line">
            <a:avLst/>
          </a:prstGeom>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1610FBC6-0758-46DB-8A82-A7E0195D958D}"/>
              </a:ext>
            </a:extLst>
          </p:cNvPr>
          <p:cNvCxnSpPr>
            <a:cxnSpLocks/>
          </p:cNvCxnSpPr>
          <p:nvPr/>
        </p:nvCxnSpPr>
        <p:spPr>
          <a:xfrm flipH="1" flipV="1">
            <a:off x="3581328" y="4686672"/>
            <a:ext cx="10110" cy="289326"/>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a:extLst>
              <a:ext uri="{FF2B5EF4-FFF2-40B4-BE49-F238E27FC236}">
                <a16:creationId xmlns:a16="http://schemas.microsoft.com/office/drawing/2014/main" id="{15BF7CAD-8B5A-4D43-84FE-EA9C5DB3F699}"/>
              </a:ext>
            </a:extLst>
          </p:cNvPr>
          <p:cNvCxnSpPr>
            <a:cxnSpLocks/>
          </p:cNvCxnSpPr>
          <p:nvPr/>
        </p:nvCxnSpPr>
        <p:spPr>
          <a:xfrm flipH="1" flipV="1">
            <a:off x="1747960" y="4686672"/>
            <a:ext cx="10110" cy="289326"/>
          </a:xfrm>
          <a:prstGeom prst="line">
            <a:avLst/>
          </a:prstGeom>
        </p:spPr>
        <p:style>
          <a:lnRef idx="3">
            <a:schemeClr val="accent1"/>
          </a:lnRef>
          <a:fillRef idx="0">
            <a:schemeClr val="accent1"/>
          </a:fillRef>
          <a:effectRef idx="2">
            <a:schemeClr val="accent1"/>
          </a:effectRef>
          <a:fontRef idx="minor">
            <a:schemeClr val="tx1"/>
          </a:fontRef>
        </p:style>
      </p:cxnSp>
      <p:cxnSp>
        <p:nvCxnSpPr>
          <p:cNvPr id="61" name="Straight Connector 60">
            <a:extLst>
              <a:ext uri="{FF2B5EF4-FFF2-40B4-BE49-F238E27FC236}">
                <a16:creationId xmlns:a16="http://schemas.microsoft.com/office/drawing/2014/main" id="{71F97F2E-87B4-47CA-A10B-0C1030136578}"/>
              </a:ext>
            </a:extLst>
          </p:cNvPr>
          <p:cNvCxnSpPr>
            <a:cxnSpLocks/>
          </p:cNvCxnSpPr>
          <p:nvPr/>
        </p:nvCxnSpPr>
        <p:spPr>
          <a:xfrm flipH="1" flipV="1">
            <a:off x="5387944" y="4686672"/>
            <a:ext cx="10110" cy="289326"/>
          </a:xfrm>
          <a:prstGeom prst="line">
            <a:avLst/>
          </a:prstGeom>
        </p:spPr>
        <p:style>
          <a:lnRef idx="3">
            <a:schemeClr val="accent1"/>
          </a:lnRef>
          <a:fillRef idx="0">
            <a:schemeClr val="accent1"/>
          </a:fillRef>
          <a:effectRef idx="2">
            <a:schemeClr val="accent1"/>
          </a:effectRef>
          <a:fontRef idx="minor">
            <a:schemeClr val="tx1"/>
          </a:fontRef>
        </p:style>
      </p:cxnSp>
      <p:cxnSp>
        <p:nvCxnSpPr>
          <p:cNvPr id="62" name="Straight Connector 61">
            <a:extLst>
              <a:ext uri="{FF2B5EF4-FFF2-40B4-BE49-F238E27FC236}">
                <a16:creationId xmlns:a16="http://schemas.microsoft.com/office/drawing/2014/main" id="{51BF2203-13FB-4BA5-9C03-79535E27CF7D}"/>
              </a:ext>
            </a:extLst>
          </p:cNvPr>
          <p:cNvCxnSpPr>
            <a:cxnSpLocks/>
          </p:cNvCxnSpPr>
          <p:nvPr/>
        </p:nvCxnSpPr>
        <p:spPr>
          <a:xfrm flipH="1" flipV="1">
            <a:off x="7194560" y="4686672"/>
            <a:ext cx="10110" cy="289326"/>
          </a:xfrm>
          <a:prstGeom prst="line">
            <a:avLst/>
          </a:prstGeom>
        </p:spPr>
        <p:style>
          <a:lnRef idx="3">
            <a:schemeClr val="accent1"/>
          </a:lnRef>
          <a:fillRef idx="0">
            <a:schemeClr val="accent1"/>
          </a:fillRef>
          <a:effectRef idx="2">
            <a:schemeClr val="accent1"/>
          </a:effectRef>
          <a:fontRef idx="minor">
            <a:schemeClr val="tx1"/>
          </a:fontRef>
        </p:style>
      </p:cxnSp>
      <p:cxnSp>
        <p:nvCxnSpPr>
          <p:cNvPr id="63" name="Straight Connector 62">
            <a:extLst>
              <a:ext uri="{FF2B5EF4-FFF2-40B4-BE49-F238E27FC236}">
                <a16:creationId xmlns:a16="http://schemas.microsoft.com/office/drawing/2014/main" id="{6698EF04-9751-4BBA-8400-4B0D9EB22DB4}"/>
              </a:ext>
            </a:extLst>
          </p:cNvPr>
          <p:cNvCxnSpPr>
            <a:cxnSpLocks/>
          </p:cNvCxnSpPr>
          <p:nvPr/>
        </p:nvCxnSpPr>
        <p:spPr>
          <a:xfrm flipV="1">
            <a:off x="9101336" y="3267263"/>
            <a:ext cx="0" cy="252815"/>
          </a:xfrm>
          <a:prstGeom prst="line">
            <a:avLst/>
          </a:prstGeom>
        </p:spPr>
        <p:style>
          <a:lnRef idx="3">
            <a:schemeClr val="accent1"/>
          </a:lnRef>
          <a:fillRef idx="0">
            <a:schemeClr val="accent1"/>
          </a:fillRef>
          <a:effectRef idx="2">
            <a:schemeClr val="accent1"/>
          </a:effectRef>
          <a:fontRef idx="minor">
            <a:schemeClr val="tx1"/>
          </a:fontRef>
        </p:style>
      </p:cxnSp>
      <p:sp>
        <p:nvSpPr>
          <p:cNvPr id="65" name="Text Placeholder 17">
            <a:extLst>
              <a:ext uri="{FF2B5EF4-FFF2-40B4-BE49-F238E27FC236}">
                <a16:creationId xmlns:a16="http://schemas.microsoft.com/office/drawing/2014/main" id="{526C16BB-4D10-4307-9830-532A03E6959C}"/>
              </a:ext>
            </a:extLst>
          </p:cNvPr>
          <p:cNvSpPr txBox="1">
            <a:spLocks/>
          </p:cNvSpPr>
          <p:nvPr/>
        </p:nvSpPr>
        <p:spPr>
          <a:xfrm>
            <a:off x="6428192" y="2156420"/>
            <a:ext cx="1600196" cy="1257988"/>
          </a:xfrm>
          <a:prstGeom prst="rect">
            <a:avLst/>
          </a:prstGeom>
        </p:spPr>
        <p:txBody>
          <a:bodyPr vert="horz" lIns="91440" tIns="45720" rIns="91440" bIns="45720" rtlCol="0">
            <a:normAutofit fontScale="77500" lnSpcReduction="20000"/>
          </a:bodyPr>
          <a:lstStyle>
            <a:lvl1pPr marL="0" indent="0" algn="ctr" defTabSz="914126" rtl="0" eaLnBrk="1" latinLnBrk="0" hangingPunct="1">
              <a:lnSpc>
                <a:spcPct val="110000"/>
              </a:lnSpc>
              <a:spcBef>
                <a:spcPts val="700"/>
              </a:spcBef>
              <a:buClr>
                <a:schemeClr val="tx2"/>
              </a:buClr>
              <a:buFont typeface="Arial" panose="020B0604020202020204" pitchFamily="34" charset="0"/>
              <a:buNone/>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spcBef>
                <a:spcPts val="0"/>
              </a:spcBef>
              <a:buClr>
                <a:srgbClr val="0B082E"/>
              </a:buClr>
            </a:pPr>
            <a:r>
              <a:rPr lang="en-US" sz="2300" b="1" dirty="0">
                <a:solidFill>
                  <a:srgbClr val="0B082E"/>
                </a:solidFill>
                <a:latin typeface="Gill Sans MT" panose="020B0502020104020203"/>
              </a:rPr>
              <a:t>Airbnb Sues San Francisco</a:t>
            </a:r>
            <a:br>
              <a:rPr lang="en-US" sz="2300" b="1" dirty="0">
                <a:solidFill>
                  <a:srgbClr val="0B082E"/>
                </a:solidFill>
                <a:latin typeface="Gill Sans MT" panose="020B0502020104020203"/>
              </a:rPr>
            </a:br>
            <a:r>
              <a:rPr lang="en-US" sz="2100" dirty="0">
                <a:solidFill>
                  <a:srgbClr val="0B082E"/>
                </a:solidFill>
                <a:latin typeface="Gill Sans MT" panose="020B0502020104020203"/>
              </a:rPr>
              <a:t>to block STR ordinance </a:t>
            </a:r>
            <a:endParaRPr lang="ru-RU" sz="2100" dirty="0">
              <a:solidFill>
                <a:srgbClr val="0B082E"/>
              </a:solidFill>
              <a:latin typeface="Corbel" panose="020B0503020204020204" pitchFamily="34" charset="0"/>
            </a:endParaRPr>
          </a:p>
        </p:txBody>
      </p:sp>
      <p:cxnSp>
        <p:nvCxnSpPr>
          <p:cNvPr id="66" name="Straight Connector 65">
            <a:extLst>
              <a:ext uri="{FF2B5EF4-FFF2-40B4-BE49-F238E27FC236}">
                <a16:creationId xmlns:a16="http://schemas.microsoft.com/office/drawing/2014/main" id="{E2D50352-1F2A-4217-BA0A-0F7F786747E0}"/>
              </a:ext>
            </a:extLst>
          </p:cNvPr>
          <p:cNvCxnSpPr>
            <a:cxnSpLocks/>
          </p:cNvCxnSpPr>
          <p:nvPr/>
        </p:nvCxnSpPr>
        <p:spPr>
          <a:xfrm flipV="1">
            <a:off x="7271465" y="3250335"/>
            <a:ext cx="0" cy="25281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860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1679" y="645107"/>
            <a:ext cx="3384329" cy="5408284"/>
          </a:xfrm>
        </p:spPr>
        <p:txBody>
          <a:bodyPr anchor="ctr">
            <a:normAutofit/>
          </a:bodyPr>
          <a:lstStyle/>
          <a:p>
            <a:r>
              <a:rPr lang="en-US" sz="4000" dirty="0"/>
              <a:t>What </a:t>
            </a:r>
            <a:br>
              <a:rPr lang="en-US" sz="4000" dirty="0"/>
            </a:br>
            <a:r>
              <a:rPr lang="en-US" sz="4000" dirty="0"/>
              <a:t>we Know</a:t>
            </a:r>
          </a:p>
        </p:txBody>
      </p:sp>
      <p:graphicFrame>
        <p:nvGraphicFramePr>
          <p:cNvPr id="32" name="Content Placeholder 13">
            <a:extLst>
              <a:ext uri="{FF2B5EF4-FFF2-40B4-BE49-F238E27FC236}">
                <a16:creationId xmlns:a16="http://schemas.microsoft.com/office/drawing/2014/main" id="{B647428C-448C-4DB6-9FF7-59FC9E09DCF6}"/>
              </a:ext>
            </a:extLst>
          </p:cNvPr>
          <p:cNvGraphicFramePr/>
          <p:nvPr>
            <p:extLst>
              <p:ext uri="{D42A27DB-BD31-4B8C-83A1-F6EECF244321}">
                <p14:modId xmlns:p14="http://schemas.microsoft.com/office/powerpoint/2010/main" val="4105509902"/>
              </p:ext>
            </p:extLst>
          </p:nvPr>
        </p:nvGraphicFramePr>
        <p:xfrm>
          <a:off x="3614057" y="645107"/>
          <a:ext cx="8033657" cy="606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32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
            <a:extLst>
              <a:ext uri="{FF2B5EF4-FFF2-40B4-BE49-F238E27FC236}">
                <a16:creationId xmlns:a16="http://schemas.microsoft.com/office/drawing/2014/main" id="{D2A20146-1681-4107-A396-34B2CAFCD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55" name="Rectangle 54">
            <a:extLst>
              <a:ext uri="{FF2B5EF4-FFF2-40B4-BE49-F238E27FC236}">
                <a16:creationId xmlns:a16="http://schemas.microsoft.com/office/drawing/2014/main" id="{86B2FBA6-3A3D-406F-B641-EFF2855AD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7" name="Rectangle 56">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1212437-61F2-48D0-BB9E-4108F535134B}"/>
              </a:ext>
            </a:extLst>
          </p:cNvPr>
          <p:cNvSpPr>
            <a:spLocks noGrp="1"/>
          </p:cNvSpPr>
          <p:nvPr>
            <p:ph type="title"/>
          </p:nvPr>
        </p:nvSpPr>
        <p:spPr>
          <a:xfrm>
            <a:off x="1195077" y="804336"/>
            <a:ext cx="6339199" cy="1681709"/>
          </a:xfrm>
        </p:spPr>
        <p:txBody>
          <a:bodyPr vert="horz" lIns="91440" tIns="45720" rIns="91440" bIns="45720" rtlCol="0" anchor="t">
            <a:normAutofit/>
          </a:bodyPr>
          <a:lstStyle/>
          <a:p>
            <a:pPr defTabSz="914400">
              <a:lnSpc>
                <a:spcPct val="90000"/>
              </a:lnSpc>
            </a:pPr>
            <a:r>
              <a:rPr lang="en-US" sz="5100" spc="200" dirty="0">
                <a:ln>
                  <a:solidFill>
                    <a:schemeClr val="accent2"/>
                  </a:solidFill>
                </a:ln>
                <a:solidFill>
                  <a:schemeClr val="tx2"/>
                </a:solidFill>
                <a:latin typeface="+mj-lt"/>
              </a:rPr>
              <a:t>Why is this study necessary?</a:t>
            </a:r>
          </a:p>
        </p:txBody>
      </p:sp>
      <p:sp>
        <p:nvSpPr>
          <p:cNvPr id="59" name="Freeform: Shape 58">
            <a:extLst>
              <a:ext uri="{FF2B5EF4-FFF2-40B4-BE49-F238E27FC236}">
                <a16:creationId xmlns:a16="http://schemas.microsoft.com/office/drawing/2014/main" id="{41FDC264-1201-436C-919B-101837D6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4" name="Text Placeholder 3">
            <a:extLst>
              <a:ext uri="{FF2B5EF4-FFF2-40B4-BE49-F238E27FC236}">
                <a16:creationId xmlns:a16="http://schemas.microsoft.com/office/drawing/2014/main" id="{A0C90E61-1C09-48EA-A25A-C28AB717E219}"/>
              </a:ext>
            </a:extLst>
          </p:cNvPr>
          <p:cNvSpPr>
            <a:spLocks noGrp="1"/>
          </p:cNvSpPr>
          <p:nvPr>
            <p:ph type="body" sz="half" idx="2"/>
          </p:nvPr>
        </p:nvSpPr>
        <p:spPr>
          <a:xfrm>
            <a:off x="939986" y="2826002"/>
            <a:ext cx="8111196" cy="3358668"/>
          </a:xfrm>
        </p:spPr>
        <p:txBody>
          <a:bodyPr vert="horz" lIns="91440" tIns="45720" rIns="91440" bIns="45720" rtlCol="0" anchor="t">
            <a:normAutofit fontScale="85000" lnSpcReduction="20000"/>
          </a:bodyPr>
          <a:lstStyle/>
          <a:p>
            <a:pPr marL="365760" indent="-228600" defTabSz="914400">
              <a:lnSpc>
                <a:spcPct val="110000"/>
              </a:lnSpc>
              <a:spcBef>
                <a:spcPts val="700"/>
              </a:spcBef>
              <a:buFont typeface="Arial" panose="020B0604020202020204" pitchFamily="34" charset="0"/>
              <a:buChar char="•"/>
            </a:pPr>
            <a:r>
              <a:rPr lang="en-US" sz="3000" dirty="0">
                <a:solidFill>
                  <a:schemeClr val="tx1"/>
                </a:solidFill>
              </a:rPr>
              <a:t>Few studies directly address Short-Term Rentals and Criminal Activity</a:t>
            </a:r>
          </a:p>
          <a:p>
            <a:pPr marL="365760" indent="-228600" defTabSz="914400">
              <a:lnSpc>
                <a:spcPct val="110000"/>
              </a:lnSpc>
              <a:spcBef>
                <a:spcPts val="700"/>
              </a:spcBef>
              <a:buFont typeface="Arial" panose="020B0604020202020204" pitchFamily="34" charset="0"/>
              <a:buChar char="•"/>
            </a:pPr>
            <a:endParaRPr lang="en-US" sz="3000" dirty="0">
              <a:solidFill>
                <a:schemeClr val="tx1"/>
              </a:solidFill>
            </a:endParaRPr>
          </a:p>
          <a:p>
            <a:pPr marL="365760" indent="-228600" defTabSz="914400">
              <a:lnSpc>
                <a:spcPct val="110000"/>
              </a:lnSpc>
              <a:spcBef>
                <a:spcPts val="700"/>
              </a:spcBef>
              <a:buFont typeface="Arial" panose="020B0604020202020204" pitchFamily="34" charset="0"/>
              <a:buChar char="•"/>
            </a:pPr>
            <a:r>
              <a:rPr lang="en-US" sz="3000" dirty="0">
                <a:solidFill>
                  <a:schemeClr val="tx1"/>
                </a:solidFill>
              </a:rPr>
              <a:t>Most studies do not differentiate between Owner and Non-Owner Occupied</a:t>
            </a:r>
          </a:p>
          <a:p>
            <a:pPr marL="365760" indent="-228600" defTabSz="914400">
              <a:lnSpc>
                <a:spcPct val="110000"/>
              </a:lnSpc>
              <a:spcBef>
                <a:spcPts val="700"/>
              </a:spcBef>
              <a:buFont typeface="Arial" panose="020B0604020202020204" pitchFamily="34" charset="0"/>
              <a:buChar char="•"/>
            </a:pPr>
            <a:endParaRPr lang="en-US" sz="3000" dirty="0">
              <a:solidFill>
                <a:schemeClr val="tx1"/>
              </a:solidFill>
            </a:endParaRPr>
          </a:p>
          <a:p>
            <a:pPr marL="365760" indent="-228600" defTabSz="914400">
              <a:lnSpc>
                <a:spcPct val="110000"/>
              </a:lnSpc>
              <a:spcBef>
                <a:spcPts val="700"/>
              </a:spcBef>
              <a:buFont typeface="Arial" panose="020B0604020202020204" pitchFamily="34" charset="0"/>
              <a:buChar char="•"/>
            </a:pPr>
            <a:r>
              <a:rPr lang="en-US" sz="3000" dirty="0">
                <a:solidFill>
                  <a:schemeClr val="tx1"/>
                </a:solidFill>
              </a:rPr>
              <a:t>Professionally Hosted listings have grown to hold a sizable market share</a:t>
            </a:r>
          </a:p>
          <a:p>
            <a:pPr indent="-228600" defTabSz="914400">
              <a:lnSpc>
                <a:spcPct val="110000"/>
              </a:lnSpc>
              <a:spcBef>
                <a:spcPts val="700"/>
              </a:spcBef>
            </a:pPr>
            <a:endParaRPr lang="en-US" sz="1800" dirty="0">
              <a:solidFill>
                <a:schemeClr val="tx1"/>
              </a:solidFill>
            </a:endParaRPr>
          </a:p>
        </p:txBody>
      </p:sp>
      <p:sp>
        <p:nvSpPr>
          <p:cNvPr id="61" name="Freeform: Shape 60">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63" name="Freeform: Shape 62">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 name="Picture 19" descr="A screenshot of a cell phone&#10;&#10;Description automatically generated">
            <a:extLst>
              <a:ext uri="{FF2B5EF4-FFF2-40B4-BE49-F238E27FC236}">
                <a16:creationId xmlns:a16="http://schemas.microsoft.com/office/drawing/2014/main" id="{042B447B-BF0C-4889-AEDA-A1D9483A5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015" y="-338"/>
            <a:ext cx="3663011" cy="2709472"/>
          </a:xfrm>
          <a:prstGeom prst="snip2DiagRect">
            <a:avLst/>
          </a:prstGeom>
        </p:spPr>
      </p:pic>
      <p:sp>
        <p:nvSpPr>
          <p:cNvPr id="65" name="Freeform: Shape 64">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67" name="Freeform: Shape 66">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Placeholder 5" descr="A screenshot of a cell phone&#10;&#10;Description automatically generated">
            <a:extLst>
              <a:ext uri="{FF2B5EF4-FFF2-40B4-BE49-F238E27FC236}">
                <a16:creationId xmlns:a16="http://schemas.microsoft.com/office/drawing/2014/main" id="{2096A82E-BFD7-40CD-869F-2688C0B83F7C}"/>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tretch/>
        </p:blipFill>
        <p:spPr>
          <a:xfrm>
            <a:off x="9454426" y="4597167"/>
            <a:ext cx="2718600" cy="2038525"/>
          </a:xfrm>
          <a:prstGeom prst="rect">
            <a:avLst/>
          </a:prstGeom>
        </p:spPr>
      </p:pic>
      <p:sp>
        <p:nvSpPr>
          <p:cNvPr id="2" name="TextBox 1">
            <a:extLst>
              <a:ext uri="{FF2B5EF4-FFF2-40B4-BE49-F238E27FC236}">
                <a16:creationId xmlns:a16="http://schemas.microsoft.com/office/drawing/2014/main" id="{FDC8A0D6-9D3D-4B43-BFF8-231E1E89DA13}"/>
              </a:ext>
            </a:extLst>
          </p:cNvPr>
          <p:cNvSpPr txBox="1"/>
          <p:nvPr/>
        </p:nvSpPr>
        <p:spPr>
          <a:xfrm>
            <a:off x="672465" y="6393622"/>
            <a:ext cx="8437979" cy="461665"/>
          </a:xfrm>
          <a:prstGeom prst="rect">
            <a:avLst/>
          </a:prstGeom>
          <a:noFill/>
        </p:spPr>
        <p:txBody>
          <a:bodyPr wrap="square" rtlCol="0">
            <a:spAutoFit/>
          </a:bodyPr>
          <a:lstStyle/>
          <a:p>
            <a:r>
              <a:rPr lang="en-US" sz="800" dirty="0"/>
              <a:t>Image 1: Richter, F. (2020) New Years' Peak Illustrates Airbnb’s Growing Stature. Statista [Digital Image] </a:t>
            </a:r>
            <a:r>
              <a:rPr lang="en-US" sz="800" dirty="0">
                <a:hlinkClick r:id="rId5"/>
              </a:rPr>
              <a:t>https://www.statista.com/chart/20386/guests-staying-at-airbnb-appartments-on-new-years-eve/</a:t>
            </a:r>
            <a:endParaRPr lang="en-US" sz="800" dirty="0"/>
          </a:p>
          <a:p>
            <a:pPr lvl="0"/>
            <a:r>
              <a:rPr lang="en-US" sz="800" dirty="0">
                <a:solidFill>
                  <a:prstClr val="black"/>
                </a:solidFill>
              </a:rPr>
              <a:t>Image 2: Wieditz, T. (2017) Squeezed Out: Airbnb’s Commercialization of Home-Sharing in Toronto. FAIRBNB.CA Coalition. [Technical Report] March 2017, p. 13 </a:t>
            </a:r>
            <a:r>
              <a:rPr lang="en-US" sz="800" dirty="0">
                <a:solidFill>
                  <a:prstClr val="black"/>
                </a:solidFill>
                <a:hlinkClick r:id="rId6">
                  <a:extLst>
                    <a:ext uri="{A12FA001-AC4F-418D-AE19-62706E023703}">
                      <ahyp:hlinkClr xmlns:ahyp="http://schemas.microsoft.com/office/drawing/2018/hyperlinkcolor" val="tx"/>
                    </a:ext>
                  </a:extLst>
                </a:hlinkClick>
              </a:rPr>
              <a:t>https://www.researchgate.net/publication/319207035_Squeezed_Out_Airbnb%27s_Commercialization_of_Home-Sharing_in_Toronto</a:t>
            </a:r>
            <a:endParaRPr lang="en-US" sz="800" dirty="0">
              <a:solidFill>
                <a:prstClr val="black"/>
              </a:solidFill>
            </a:endParaRPr>
          </a:p>
        </p:txBody>
      </p:sp>
      <p:sp>
        <p:nvSpPr>
          <p:cNvPr id="5" name="TextBox 4">
            <a:extLst>
              <a:ext uri="{FF2B5EF4-FFF2-40B4-BE49-F238E27FC236}">
                <a16:creationId xmlns:a16="http://schemas.microsoft.com/office/drawing/2014/main" id="{4DFE0FE6-0E0F-4C44-9038-E9D07547C088}"/>
              </a:ext>
            </a:extLst>
          </p:cNvPr>
          <p:cNvSpPr txBox="1"/>
          <p:nvPr/>
        </p:nvSpPr>
        <p:spPr>
          <a:xfrm>
            <a:off x="10015393" y="2645822"/>
            <a:ext cx="652253" cy="215444"/>
          </a:xfrm>
          <a:prstGeom prst="rect">
            <a:avLst/>
          </a:prstGeom>
          <a:noFill/>
        </p:spPr>
        <p:txBody>
          <a:bodyPr wrap="square" rtlCol="0">
            <a:spAutoFit/>
          </a:bodyPr>
          <a:lstStyle/>
          <a:p>
            <a:r>
              <a:rPr lang="en-US" sz="800" i="1" dirty="0">
                <a:latin typeface="Times New Roman" panose="02020603050405020304" pitchFamily="18" charset="0"/>
                <a:cs typeface="Times New Roman" panose="02020603050405020304" pitchFamily="18" charset="0"/>
              </a:rPr>
              <a:t>Image 1</a:t>
            </a:r>
          </a:p>
        </p:txBody>
      </p:sp>
      <p:sp>
        <p:nvSpPr>
          <p:cNvPr id="16" name="TextBox 15">
            <a:extLst>
              <a:ext uri="{FF2B5EF4-FFF2-40B4-BE49-F238E27FC236}">
                <a16:creationId xmlns:a16="http://schemas.microsoft.com/office/drawing/2014/main" id="{67553BCB-B788-4B0C-96E9-DFC379852151}"/>
              </a:ext>
            </a:extLst>
          </p:cNvPr>
          <p:cNvSpPr txBox="1"/>
          <p:nvPr/>
        </p:nvSpPr>
        <p:spPr>
          <a:xfrm>
            <a:off x="10487599" y="6609066"/>
            <a:ext cx="652253" cy="215444"/>
          </a:xfrm>
          <a:prstGeom prst="rect">
            <a:avLst/>
          </a:prstGeom>
          <a:noFill/>
        </p:spPr>
        <p:txBody>
          <a:bodyPr wrap="square" rtlCol="0">
            <a:spAutoFit/>
          </a:bodyPr>
          <a:lstStyle/>
          <a:p>
            <a:r>
              <a:rPr lang="en-US" sz="800" i="1" dirty="0">
                <a:latin typeface="Times New Roman" panose="02020603050405020304" pitchFamily="18" charset="0"/>
                <a:cs typeface="Times New Roman" panose="02020603050405020304" pitchFamily="18" charset="0"/>
              </a:rPr>
              <a:t>Image 2</a:t>
            </a:r>
          </a:p>
        </p:txBody>
      </p:sp>
    </p:spTree>
    <p:extLst>
      <p:ext uri="{BB962C8B-B14F-4D97-AF65-F5344CB8AC3E}">
        <p14:creationId xmlns:p14="http://schemas.microsoft.com/office/powerpoint/2010/main" val="469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2941" y="382385"/>
            <a:ext cx="10175671" cy="1492132"/>
          </a:xfrm>
        </p:spPr>
        <p:txBody>
          <a:bodyPr anchor="ctr">
            <a:normAutofit/>
          </a:bodyPr>
          <a:lstStyle/>
          <a:p>
            <a:r>
              <a:rPr lang="en-US" dirty="0"/>
              <a:t>Crime theory keystones</a:t>
            </a:r>
          </a:p>
        </p:txBody>
      </p:sp>
      <p:graphicFrame>
        <p:nvGraphicFramePr>
          <p:cNvPr id="32" name="Content Placeholder 13">
            <a:extLst>
              <a:ext uri="{FF2B5EF4-FFF2-40B4-BE49-F238E27FC236}">
                <a16:creationId xmlns:a16="http://schemas.microsoft.com/office/drawing/2014/main" id="{B647428C-448C-4DB6-9FF7-59FC9E09DCF6}"/>
              </a:ext>
            </a:extLst>
          </p:cNvPr>
          <p:cNvGraphicFramePr/>
          <p:nvPr>
            <p:extLst>
              <p:ext uri="{D42A27DB-BD31-4B8C-83A1-F6EECF244321}">
                <p14:modId xmlns:p14="http://schemas.microsoft.com/office/powerpoint/2010/main" val="2823794208"/>
              </p:ext>
            </p:extLst>
          </p:nvPr>
        </p:nvGraphicFramePr>
        <p:xfrm>
          <a:off x="1252213" y="2231136"/>
          <a:ext cx="10159499" cy="36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6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6">
            <a:extLst>
              <a:ext uri="{FF2B5EF4-FFF2-40B4-BE49-F238E27FC236}">
                <a16:creationId xmlns:a16="http://schemas.microsoft.com/office/drawing/2014/main" id="{3408ACDA-FBD2-4415-9EE4-4D1BBDF17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89" name="Rectangle 88">
            <a:extLst>
              <a:ext uri="{FF2B5EF4-FFF2-40B4-BE49-F238E27FC236}">
                <a16:creationId xmlns:a16="http://schemas.microsoft.com/office/drawing/2014/main" id="{5030595D-127E-4DC3-8E40-9374B113D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1" name="Rectangle 90">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3"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3" name="Title 2">
            <a:extLst>
              <a:ext uri="{FF2B5EF4-FFF2-40B4-BE49-F238E27FC236}">
                <a16:creationId xmlns:a16="http://schemas.microsoft.com/office/drawing/2014/main" id="{E1212437-61F2-48D0-BB9E-4108F535134B}"/>
              </a:ext>
            </a:extLst>
          </p:cNvPr>
          <p:cNvSpPr>
            <a:spLocks noGrp="1"/>
          </p:cNvSpPr>
          <p:nvPr>
            <p:ph type="title"/>
          </p:nvPr>
        </p:nvSpPr>
        <p:spPr>
          <a:xfrm>
            <a:off x="754144" y="484631"/>
            <a:ext cx="6340519" cy="1638469"/>
          </a:xfrm>
        </p:spPr>
        <p:txBody>
          <a:bodyPr vert="horz" lIns="91440" tIns="45720" rIns="91440" bIns="45720" rtlCol="0" anchor="t">
            <a:normAutofit/>
          </a:bodyPr>
          <a:lstStyle/>
          <a:p>
            <a:pPr defTabSz="914400">
              <a:lnSpc>
                <a:spcPct val="90000"/>
              </a:lnSpc>
            </a:pPr>
            <a:r>
              <a:rPr lang="en-US" sz="5100" spc="200" dirty="0">
                <a:ln>
                  <a:solidFill>
                    <a:schemeClr val="accent2"/>
                  </a:solidFill>
                </a:ln>
                <a:solidFill>
                  <a:schemeClr val="tx2"/>
                </a:solidFill>
                <a:latin typeface="+mj-lt"/>
              </a:rPr>
              <a:t>Crime Theory Application</a:t>
            </a:r>
          </a:p>
        </p:txBody>
      </p:sp>
      <p:sp>
        <p:nvSpPr>
          <p:cNvPr id="95" name="Rectangle 94">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A0C90E61-1C09-48EA-A25A-C28AB717E219}"/>
              </a:ext>
            </a:extLst>
          </p:cNvPr>
          <p:cNvSpPr>
            <a:spLocks noGrp="1"/>
          </p:cNvSpPr>
          <p:nvPr>
            <p:ph type="body" sz="half" idx="2"/>
          </p:nvPr>
        </p:nvSpPr>
        <p:spPr>
          <a:xfrm>
            <a:off x="765051" y="2443140"/>
            <a:ext cx="6574533" cy="3930227"/>
          </a:xfrm>
        </p:spPr>
        <p:txBody>
          <a:bodyPr vert="horz" lIns="91440" tIns="45720" rIns="91440" bIns="45720" rtlCol="0">
            <a:normAutofit/>
          </a:bodyPr>
          <a:lstStyle/>
          <a:p>
            <a:pPr marL="365760" indent="-228600" defTabSz="914400">
              <a:lnSpc>
                <a:spcPct val="110000"/>
              </a:lnSpc>
              <a:spcBef>
                <a:spcPts val="700"/>
              </a:spcBef>
              <a:buFont typeface="Arial" panose="020B0604020202020204" pitchFamily="34" charset="0"/>
              <a:buChar char="•"/>
            </a:pPr>
            <a:r>
              <a:rPr lang="en-US" sz="2000" dirty="0">
                <a:solidFill>
                  <a:srgbClr val="000000"/>
                </a:solidFill>
              </a:rPr>
              <a:t>A host can act as all three control types: </a:t>
            </a:r>
            <a:br>
              <a:rPr lang="en-US" sz="2000" dirty="0">
                <a:solidFill>
                  <a:srgbClr val="000000"/>
                </a:solidFill>
              </a:rPr>
            </a:br>
            <a:r>
              <a:rPr lang="en-US" sz="2000" dirty="0">
                <a:solidFill>
                  <a:srgbClr val="000000"/>
                </a:solidFill>
              </a:rPr>
              <a:t>Intimate Handler, Guardian, and Place Manager.</a:t>
            </a:r>
          </a:p>
          <a:p>
            <a:pPr marL="365760" indent="-228600" defTabSz="914400">
              <a:lnSpc>
                <a:spcPct val="110000"/>
              </a:lnSpc>
              <a:spcBef>
                <a:spcPts val="700"/>
              </a:spcBef>
              <a:buFont typeface="Arial" panose="020B0604020202020204" pitchFamily="34" charset="0"/>
              <a:buChar char="•"/>
            </a:pPr>
            <a:endParaRPr lang="en-US" sz="2000" dirty="0">
              <a:solidFill>
                <a:srgbClr val="000000"/>
              </a:solidFill>
            </a:endParaRPr>
          </a:p>
          <a:p>
            <a:pPr marL="365760" indent="-228600" defTabSz="914400">
              <a:lnSpc>
                <a:spcPct val="110000"/>
              </a:lnSpc>
              <a:spcBef>
                <a:spcPts val="700"/>
              </a:spcBef>
              <a:buFont typeface="Arial" panose="020B0604020202020204" pitchFamily="34" charset="0"/>
              <a:buChar char="•"/>
            </a:pPr>
            <a:r>
              <a:rPr lang="en-US" sz="2000" dirty="0">
                <a:solidFill>
                  <a:srgbClr val="000000"/>
                </a:solidFill>
              </a:rPr>
              <a:t>Non-Owner Occupied Short-Term Rentals may lack all the three control types with no host or owner present.</a:t>
            </a:r>
          </a:p>
          <a:p>
            <a:pPr marL="365760" indent="-228600" defTabSz="914400">
              <a:lnSpc>
                <a:spcPct val="110000"/>
              </a:lnSpc>
              <a:spcBef>
                <a:spcPts val="700"/>
              </a:spcBef>
              <a:buFont typeface="Arial" panose="020B0604020202020204" pitchFamily="34" charset="0"/>
              <a:buChar char="•"/>
            </a:pPr>
            <a:endParaRPr lang="en-US" sz="2000" dirty="0">
              <a:solidFill>
                <a:srgbClr val="000000"/>
              </a:solidFill>
            </a:endParaRPr>
          </a:p>
          <a:p>
            <a:pPr marL="365760" indent="-228600" defTabSz="914400">
              <a:lnSpc>
                <a:spcPct val="110000"/>
              </a:lnSpc>
              <a:spcBef>
                <a:spcPts val="700"/>
              </a:spcBef>
              <a:buFont typeface="Arial" panose="020B0604020202020204" pitchFamily="34" charset="0"/>
              <a:buChar char="•"/>
            </a:pPr>
            <a:r>
              <a:rPr lang="en-US" sz="2000" dirty="0">
                <a:solidFill>
                  <a:srgbClr val="000000"/>
                </a:solidFill>
              </a:rPr>
              <a:t>High occupancy rates, regular tenant turnover, and a lack of assured controls creates a high risk of criminal activity</a:t>
            </a:r>
          </a:p>
        </p:txBody>
      </p:sp>
      <p:pic>
        <p:nvPicPr>
          <p:cNvPr id="84" name="Graphic 83" descr="Police">
            <a:extLst>
              <a:ext uri="{FF2B5EF4-FFF2-40B4-BE49-F238E27FC236}">
                <a16:creationId xmlns:a16="http://schemas.microsoft.com/office/drawing/2014/main" id="{C2B9B2EA-0153-4A35-85CE-C3A5D52FD4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24515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5121</Words>
  <Application>Microsoft Office PowerPoint</Application>
  <PresentationFormat>Widescreen</PresentationFormat>
  <Paragraphs>389</Paragraphs>
  <Slides>17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Baskerville Old Face</vt:lpstr>
      <vt:lpstr>Calibri</vt:lpstr>
      <vt:lpstr>Century</vt:lpstr>
      <vt:lpstr>Corbel</vt:lpstr>
      <vt:lpstr>Franklin Gothic Demi Cond</vt:lpstr>
      <vt:lpstr>Gill Sans MT</vt:lpstr>
      <vt:lpstr>Impact</vt:lpstr>
      <vt:lpstr>Times New Roman</vt:lpstr>
      <vt:lpstr>Badge</vt:lpstr>
      <vt:lpstr>Investigating Spatial Relationships ……………………………………………………………………………………… Short-Term Rentals &amp;Criminal Activity </vt:lpstr>
      <vt:lpstr>PowerPoint Presentation</vt:lpstr>
      <vt:lpstr>Key Terms</vt:lpstr>
      <vt:lpstr>Short-term rental Categories</vt:lpstr>
      <vt:lpstr>Timeline</vt:lpstr>
      <vt:lpstr>What  we Know</vt:lpstr>
      <vt:lpstr>Why is this study necessary?</vt:lpstr>
      <vt:lpstr>Crime theory keystones</vt:lpstr>
      <vt:lpstr>Crime Theory Application</vt:lpstr>
      <vt:lpstr>Study Intention and Goals</vt:lpstr>
      <vt:lpstr>Methodology</vt:lpstr>
      <vt:lpstr>Han and Wang 2019</vt:lpstr>
      <vt:lpstr>Data Specifications</vt:lpstr>
      <vt:lpstr>Difference in Differences</vt:lpstr>
      <vt:lpstr>Project Process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Spatial Relationships ……………………………………………………………………………………… Short-Term Rentals &amp;Criminal Activity </dc:title>
  <dc:creator>Clayton Cockerham</dc:creator>
  <cp:lastModifiedBy>Clayton Cockerham</cp:lastModifiedBy>
  <cp:revision>64</cp:revision>
  <dcterms:created xsi:type="dcterms:W3CDTF">2020-05-03T22:16:51Z</dcterms:created>
  <dcterms:modified xsi:type="dcterms:W3CDTF">2020-05-04T18:55:38Z</dcterms:modified>
</cp:coreProperties>
</file>