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T Sans Narrow"/>
      <p:regular r:id="rId26"/>
      <p:bold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C6BCBF7-5C9A-4244-A27C-CDD5C9276770}">
  <a:tblStyle styleId="{8C6BCBF7-5C9A-4244-A27C-CDD5C92767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TSansNarrow-regular.fntdata"/><Relationship Id="rId25" Type="http://schemas.openxmlformats.org/officeDocument/2006/relationships/slide" Target="slides/slide20.xml"/><Relationship Id="rId28" Type="http://schemas.openxmlformats.org/officeDocument/2006/relationships/font" Target="fonts/OpenSans-regular.fntdata"/><Relationship Id="rId27" Type="http://schemas.openxmlformats.org/officeDocument/2006/relationships/font" Target="fonts/PTSansNarrow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CeWAbGU5cSw" TargetMode="External"/><Relationship Id="rId3" Type="http://schemas.openxmlformats.org/officeDocument/2006/relationships/hyperlink" Target="http://bsbs.ca/travelling/nepal/annapurna-circuit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http://bsbs.ca/travelling/nepal/annapurna-circuit/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https://www.youtube.com/watch?v=CeWAbGU5cSw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http://bsbs.ca/travelling/nepal/annapurna-circuit/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Camino de Santiago trail slides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Shape 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8725" y="126814"/>
            <a:ext cx="1832425" cy="183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Shape 24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Shape 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Shape 4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Shape 4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Shape 50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Shape 5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iscovery.ucl.ac.uk/7902/1/7902.pdf" TargetMode="External"/><Relationship Id="rId4" Type="http://schemas.openxmlformats.org/officeDocument/2006/relationships/hyperlink" Target="https://pdfs.semanticscholar.org/9c20/d37b57d61ce772f4abe65e4fc46c299a334d.pdf" TargetMode="External"/><Relationship Id="rId5" Type="http://schemas.openxmlformats.org/officeDocument/2006/relationships/hyperlink" Target="https://www.youtube.com/watch?v=CeWAbGU5cSw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ctrTitle"/>
          </p:nvPr>
        </p:nvSpPr>
        <p:spPr>
          <a:xfrm>
            <a:off x="1004150" y="1219706"/>
            <a:ext cx="7136700" cy="155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Next?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scenario-based design and task analysis to assess web-GIS functionality for travel planning</a:t>
            </a:r>
            <a:endParaRPr sz="2400"/>
          </a:p>
        </p:txBody>
      </p:sp>
      <p:sp>
        <p:nvSpPr>
          <p:cNvPr id="68" name="Shape 68"/>
          <p:cNvSpPr txBox="1"/>
          <p:nvPr>
            <p:ph idx="1" type="subTitle"/>
          </p:nvPr>
        </p:nvSpPr>
        <p:spPr>
          <a:xfrm>
            <a:off x="2136750" y="3056446"/>
            <a:ext cx="4870500" cy="4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Brookelynn Constant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Geography 596A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idx="1" type="subTitle"/>
          </p:nvPr>
        </p:nvSpPr>
        <p:spPr>
          <a:xfrm>
            <a:off x="6227075" y="3528350"/>
            <a:ext cx="2079900" cy="4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Pennsylvania State University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Adviser: Anthony Robinson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 Design</a:t>
            </a:r>
            <a:endParaRPr/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363650" y="1152425"/>
            <a:ext cx="32421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the perspective of the user, what capabilities must be present?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a point, a photo, free-form text details, date, time, etc. </a:t>
            </a:r>
            <a:endParaRPr/>
          </a:p>
        </p:txBody>
      </p:sp>
      <p:pic>
        <p:nvPicPr>
          <p:cNvPr descr="Add New.png"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600" y="789701"/>
            <a:ext cx="4730925" cy="392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5185050" y="4674100"/>
            <a:ext cx="38343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Designed by Brookelynn Constant using Balsamiq</a:t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Task</a:t>
            </a:r>
            <a:endParaRPr/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363650" y="1066800"/>
            <a:ext cx="3283500" cy="3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Edit an existing point and add details about your visit.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map data in calendar form.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Choose the tool to find distance between points.</a:t>
            </a:r>
            <a:endParaRPr/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b="0" l="0" r="38886" t="0"/>
          <a:stretch/>
        </p:blipFill>
        <p:spPr>
          <a:xfrm>
            <a:off x="3760000" y="120450"/>
            <a:ext cx="2516976" cy="479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4">
            <a:alphaModFix/>
          </a:blip>
          <a:srcRect b="0" l="0" r="44503" t="0"/>
          <a:stretch/>
        </p:blipFill>
        <p:spPr>
          <a:xfrm>
            <a:off x="6311550" y="120450"/>
            <a:ext cx="2474493" cy="47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5185050" y="4769350"/>
            <a:ext cx="38343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Designed by Brookelynn Constant using Balsamiq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Methodology, Continued</a:t>
            </a:r>
            <a:endParaRPr/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311700" y="11524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/>
              <a:t>Data collection</a:t>
            </a:r>
            <a:endParaRPr b="1" i="1"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Upload wireframes to a click-test app, like Chalkmark 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Share System Usability Survey.</a:t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/>
              <a:t>Analysis</a:t>
            </a:r>
            <a:endParaRPr b="1" i="1"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Assessment: Did the user perform the task correctly? Were errors made in response to the design features or misunderstanding the task?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long did tasks take? Where did users click the most? What errors were observed?</a:t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/>
              <a:t>Monitoring/Evaluation</a:t>
            </a:r>
            <a:endParaRPr b="1" i="1"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Revisit cognitive walkthroughs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Asses usability feedback.</a:t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/>
              <a:t>Closure</a:t>
            </a:r>
            <a:endParaRPr b="1" i="1"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Consolidate overall findings.</a:t>
            </a:r>
            <a:endParaRPr sz="1400"/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Chalkmark</a:t>
            </a:r>
            <a:endParaRPr/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311700" y="1266325"/>
            <a:ext cx="2742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test a user’s first impression of a site.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Upload tasks and associated wireframes.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Heatmaps, density grids.</a:t>
            </a:r>
            <a:endParaRPr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123" y="758650"/>
            <a:ext cx="5538175" cy="39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4838700" y="4674100"/>
            <a:ext cx="41808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Accessed via Chalkmark.com Live Demo at https://bananacom.optimalworkshop.com/chalkmark/bananacom-demo-survey</a:t>
            </a:r>
            <a:endParaRPr sz="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Chalkmark</a:t>
            </a:r>
            <a:endParaRPr/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145475" y="1266325"/>
            <a:ext cx="2493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Sample task analysis.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Recruit participants through Chalkmark.</a:t>
            </a:r>
            <a:endParaRPr/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950" y="1304825"/>
            <a:ext cx="6631176" cy="26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5153025" y="4462750"/>
            <a:ext cx="36792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Accessed via Chalkmark.com Live Demo at: </a:t>
            </a:r>
            <a:r>
              <a:rPr i="1" lang="en" sz="900"/>
              <a:t>https://www.optimalworkshop.com/chalkmark/bananacom/bananacom-demo-results/shared-results#/t/analysisTools/taskResults</a:t>
            </a:r>
            <a:endParaRPr i="1" sz="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System Usability Scale</a:t>
            </a:r>
            <a:endParaRPr/>
          </a:p>
        </p:txBody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311700" y="1266325"/>
            <a:ext cx="40005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and low-cost measure of system usability.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Usability is defined by the context in which it is used.</a:t>
            </a: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300" y="194125"/>
            <a:ext cx="3903175" cy="44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5185050" y="4674100"/>
            <a:ext cx="38343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Digital Equipment Corporation, 1986 © </a:t>
            </a:r>
            <a:endParaRPr sz="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649" y="2452250"/>
            <a:ext cx="3681775" cy="247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 &amp; Limitations</a:t>
            </a:r>
            <a:endParaRPr/>
          </a:p>
        </p:txBody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311700" y="1152425"/>
            <a:ext cx="8094600" cy="1486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What design features of a web-GIS are most useful when visualizing a trip? </a:t>
            </a:r>
            <a:endParaRPr>
              <a:solidFill>
                <a:srgbClr val="595959"/>
              </a:solidFill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Potential </a:t>
            </a:r>
            <a:r>
              <a:rPr lang="en">
                <a:solidFill>
                  <a:srgbClr val="595959"/>
                </a:solidFill>
              </a:rPr>
              <a:t>applications for web-GIS design in other industries, like healthcare.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311700" y="2602900"/>
            <a:ext cx="4780800" cy="217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Doesn’t automate selection of locations in an itinerary.</a:t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Not a live-demo. </a:t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Doesn’t capture all possible design features or tasks.</a:t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Sample size.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 and Proposed Conferences</a:t>
            </a:r>
            <a:endParaRPr/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0" y="3819650"/>
            <a:ext cx="4674900" cy="11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FOSS4G Fall ‘19, Bucharest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FOSS4G Spring ‘19, North America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AAG April Spring ‘19, Washington DC</a:t>
            </a:r>
            <a:br>
              <a:rPr lang="en"/>
            </a:br>
            <a:endParaRPr/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825" y="1152424"/>
            <a:ext cx="7029451" cy="25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>
            <p:ph idx="1" type="body"/>
          </p:nvPr>
        </p:nvSpPr>
        <p:spPr>
          <a:xfrm>
            <a:off x="4321750" y="3819650"/>
            <a:ext cx="4822200" cy="11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HCI International, Summer ‘18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8F9FA"/>
                </a:highlight>
              </a:rPr>
              <a:t>ACM Symposium on User Interface Software and Technology (UIST) Fall ‘18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Next?</a:t>
            </a:r>
            <a:endParaRPr/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311700" y="1573000"/>
            <a:ext cx="50967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Finalize proposed methodology.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the scenario(s) and associated tasks.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Design/finalize wireframes.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Launch Chalkmark assessment.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Select the presentation venue. </a:t>
            </a:r>
            <a:endParaRPr/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9463" y="1714275"/>
            <a:ext cx="3552825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311700" y="1266325"/>
            <a:ext cx="4971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User-oriented approach to assessing the functionality of a web-GIS informs design and development.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be streamlined in the design process to enhance how users accomplish travel-related tasks in the future?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072" y="1163200"/>
            <a:ext cx="3715527" cy="33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5358438" y="4696675"/>
            <a:ext cx="35508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Image retrieved 2018 from: </a:t>
            </a:r>
            <a:r>
              <a:rPr i="1" lang="en" sz="1000"/>
              <a:t>http://bsbs.ca/travelling/nepal/annapurna-circuit/</a:t>
            </a:r>
            <a:endParaRPr i="1"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879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125450" y="1066475"/>
            <a:ext cx="3429000" cy="37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Question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Research/Design Influence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Web-map vs web-GIS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Motivation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Methodology</a:t>
            </a:r>
            <a:endParaRPr sz="12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Significance/Limitations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to Next?</a:t>
            </a:r>
            <a:endParaRPr/>
          </a:p>
        </p:txBody>
      </p:sp>
      <p:grpSp>
        <p:nvGrpSpPr>
          <p:cNvPr id="76" name="Shape 76"/>
          <p:cNvGrpSpPr/>
          <p:nvPr/>
        </p:nvGrpSpPr>
        <p:grpSpPr>
          <a:xfrm>
            <a:off x="3228050" y="994778"/>
            <a:ext cx="5765725" cy="3919999"/>
            <a:chOff x="3265875" y="755328"/>
            <a:chExt cx="5765725" cy="3919999"/>
          </a:xfrm>
        </p:grpSpPr>
        <p:pic>
          <p:nvPicPr>
            <p:cNvPr id="77" name="Shape 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65875" y="755328"/>
              <a:ext cx="5765725" cy="3919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Shape 78"/>
            <p:cNvSpPr/>
            <p:nvPr/>
          </p:nvSpPr>
          <p:spPr>
            <a:xfrm>
              <a:off x="3278435" y="1875331"/>
              <a:ext cx="1592368" cy="232651"/>
            </a:xfrm>
            <a:custGeom>
              <a:pathLst>
                <a:path extrusionOk="0" h="11873" w="82656">
                  <a:moveTo>
                    <a:pt x="82656" y="11873"/>
                  </a:moveTo>
                  <a:cubicBezTo>
                    <a:pt x="75349" y="10016"/>
                    <a:pt x="49414" y="2410"/>
                    <a:pt x="38812" y="733"/>
                  </a:cubicBezTo>
                  <a:cubicBezTo>
                    <a:pt x="28211" y="-944"/>
                    <a:pt x="25516" y="823"/>
                    <a:pt x="19047" y="1811"/>
                  </a:cubicBezTo>
                  <a:cubicBezTo>
                    <a:pt x="12578" y="2799"/>
                    <a:pt x="3175" y="5854"/>
                    <a:pt x="0" y="6662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9" name="Shape 79"/>
            <p:cNvSpPr/>
            <p:nvPr/>
          </p:nvSpPr>
          <p:spPr>
            <a:xfrm>
              <a:off x="7639829" y="1847274"/>
              <a:ext cx="1356969" cy="655061"/>
            </a:xfrm>
            <a:custGeom>
              <a:pathLst>
                <a:path extrusionOk="0" h="33430" w="70437">
                  <a:moveTo>
                    <a:pt x="70437" y="5399"/>
                  </a:moveTo>
                  <a:cubicBezTo>
                    <a:pt x="67382" y="4531"/>
                    <a:pt x="58608" y="-980"/>
                    <a:pt x="52109" y="188"/>
                  </a:cubicBezTo>
                  <a:cubicBezTo>
                    <a:pt x="45610" y="1356"/>
                    <a:pt x="36955" y="8244"/>
                    <a:pt x="31445" y="12407"/>
                  </a:cubicBezTo>
                  <a:cubicBezTo>
                    <a:pt x="25935" y="16570"/>
                    <a:pt x="24288" y="21660"/>
                    <a:pt x="19047" y="25164"/>
                  </a:cubicBezTo>
                  <a:cubicBezTo>
                    <a:pt x="13806" y="28668"/>
                    <a:pt x="3175" y="32052"/>
                    <a:pt x="0" y="3343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0" name="Shape 80"/>
            <p:cNvSpPr/>
            <p:nvPr/>
          </p:nvSpPr>
          <p:spPr>
            <a:xfrm>
              <a:off x="4406868" y="2001904"/>
              <a:ext cx="474247" cy="106068"/>
            </a:xfrm>
            <a:custGeom>
              <a:pathLst>
                <a:path extrusionOk="0" h="5413" w="24617">
                  <a:moveTo>
                    <a:pt x="24617" y="5413"/>
                  </a:moveTo>
                  <a:cubicBezTo>
                    <a:pt x="21802" y="4545"/>
                    <a:pt x="11829" y="891"/>
                    <a:pt x="7726" y="202"/>
                  </a:cubicBezTo>
                  <a:cubicBezTo>
                    <a:pt x="3623" y="-487"/>
                    <a:pt x="1288" y="1100"/>
                    <a:pt x="0" y="128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1" name="Shape 81"/>
            <p:cNvSpPr/>
            <p:nvPr/>
          </p:nvSpPr>
          <p:spPr>
            <a:xfrm>
              <a:off x="7653680" y="2505842"/>
              <a:ext cx="1135421" cy="897843"/>
            </a:xfrm>
            <a:custGeom>
              <a:pathLst>
                <a:path extrusionOk="0" h="45820" w="58937">
                  <a:moveTo>
                    <a:pt x="0" y="0"/>
                  </a:moveTo>
                  <a:cubicBezTo>
                    <a:pt x="5480" y="1408"/>
                    <a:pt x="26174" y="2695"/>
                    <a:pt x="32882" y="8445"/>
                  </a:cubicBezTo>
                  <a:cubicBezTo>
                    <a:pt x="39590" y="14195"/>
                    <a:pt x="35907" y="28270"/>
                    <a:pt x="40249" y="34499"/>
                  </a:cubicBezTo>
                  <a:cubicBezTo>
                    <a:pt x="44592" y="40728"/>
                    <a:pt x="55822" y="43933"/>
                    <a:pt x="58937" y="4582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2" name="Shape 82"/>
            <p:cNvSpPr/>
            <p:nvPr/>
          </p:nvSpPr>
          <p:spPr>
            <a:xfrm>
              <a:off x="7530223" y="2348358"/>
              <a:ext cx="123469" cy="153958"/>
            </a:xfrm>
            <a:custGeom>
              <a:pathLst>
                <a:path extrusionOk="0" h="7857" w="6409">
                  <a:moveTo>
                    <a:pt x="6409" y="7857"/>
                  </a:moveTo>
                  <a:cubicBezTo>
                    <a:pt x="5660" y="7138"/>
                    <a:pt x="2965" y="4833"/>
                    <a:pt x="1917" y="3545"/>
                  </a:cubicBezTo>
                  <a:cubicBezTo>
                    <a:pt x="869" y="2257"/>
                    <a:pt x="-119" y="580"/>
                    <a:pt x="120" y="131"/>
                  </a:cubicBezTo>
                  <a:cubicBezTo>
                    <a:pt x="360" y="-318"/>
                    <a:pt x="2815" y="729"/>
                    <a:pt x="3354" y="849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3" name="Shape 83"/>
            <p:cNvSpPr/>
            <p:nvPr/>
          </p:nvSpPr>
          <p:spPr>
            <a:xfrm>
              <a:off x="7362913" y="2266415"/>
              <a:ext cx="287318" cy="239431"/>
            </a:xfrm>
            <a:custGeom>
              <a:pathLst>
                <a:path extrusionOk="0" h="12219" w="14914">
                  <a:moveTo>
                    <a:pt x="14914" y="12219"/>
                  </a:moveTo>
                  <a:cubicBezTo>
                    <a:pt x="13327" y="10512"/>
                    <a:pt x="7877" y="4014"/>
                    <a:pt x="5391" y="1977"/>
                  </a:cubicBezTo>
                  <a:cubicBezTo>
                    <a:pt x="2905" y="-59"/>
                    <a:pt x="899" y="33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4" name="Shape 84"/>
            <p:cNvSpPr/>
            <p:nvPr/>
          </p:nvSpPr>
          <p:spPr>
            <a:xfrm>
              <a:off x="7657128" y="2389646"/>
              <a:ext cx="6935" cy="109144"/>
            </a:xfrm>
            <a:custGeom>
              <a:pathLst>
                <a:path extrusionOk="0" h="5570" w="360">
                  <a:moveTo>
                    <a:pt x="0" y="5570"/>
                  </a:moveTo>
                  <a:cubicBezTo>
                    <a:pt x="60" y="4642"/>
                    <a:pt x="300" y="928"/>
                    <a:pt x="360" y="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5" name="Shape 85"/>
            <p:cNvSpPr/>
            <p:nvPr/>
          </p:nvSpPr>
          <p:spPr>
            <a:xfrm>
              <a:off x="7657128" y="2491753"/>
              <a:ext cx="69238" cy="10562"/>
            </a:xfrm>
            <a:custGeom>
              <a:pathLst>
                <a:path extrusionOk="0" h="539" w="3594">
                  <a:moveTo>
                    <a:pt x="0" y="539"/>
                  </a:moveTo>
                  <a:cubicBezTo>
                    <a:pt x="599" y="449"/>
                    <a:pt x="2995" y="90"/>
                    <a:pt x="3594" y="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6" name="Shape 86"/>
            <p:cNvSpPr/>
            <p:nvPr/>
          </p:nvSpPr>
          <p:spPr>
            <a:xfrm>
              <a:off x="7660596" y="2509349"/>
              <a:ext cx="86538" cy="28178"/>
            </a:xfrm>
            <a:custGeom>
              <a:pathLst>
                <a:path extrusionOk="0" h="1438" w="4492">
                  <a:moveTo>
                    <a:pt x="0" y="0"/>
                  </a:moveTo>
                  <a:cubicBezTo>
                    <a:pt x="749" y="240"/>
                    <a:pt x="3743" y="1198"/>
                    <a:pt x="4492" y="1438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7" name="Shape 87"/>
            <p:cNvSpPr/>
            <p:nvPr/>
          </p:nvSpPr>
          <p:spPr>
            <a:xfrm>
              <a:off x="7650212" y="1995304"/>
              <a:ext cx="616538" cy="507021"/>
            </a:xfrm>
            <a:custGeom>
              <a:pathLst>
                <a:path extrusionOk="0" h="25875" w="32003">
                  <a:moveTo>
                    <a:pt x="0" y="25875"/>
                  </a:moveTo>
                  <a:cubicBezTo>
                    <a:pt x="3294" y="23150"/>
                    <a:pt x="14614" y="12728"/>
                    <a:pt x="19765" y="9524"/>
                  </a:cubicBezTo>
                  <a:cubicBezTo>
                    <a:pt x="24916" y="6320"/>
                    <a:pt x="28929" y="8236"/>
                    <a:pt x="30906" y="6649"/>
                  </a:cubicBezTo>
                  <a:cubicBezTo>
                    <a:pt x="32883" y="5062"/>
                    <a:pt x="31505" y="1108"/>
                    <a:pt x="31625" y="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8" name="Shape 88"/>
            <p:cNvSpPr/>
            <p:nvPr/>
          </p:nvSpPr>
          <p:spPr>
            <a:xfrm>
              <a:off x="4898383" y="1788129"/>
              <a:ext cx="1142337" cy="323376"/>
            </a:xfrm>
            <a:custGeom>
              <a:pathLst>
                <a:path extrusionOk="0" h="16503" w="59296">
                  <a:moveTo>
                    <a:pt x="0" y="16503"/>
                  </a:moveTo>
                  <a:cubicBezTo>
                    <a:pt x="5630" y="13928"/>
                    <a:pt x="23898" y="3536"/>
                    <a:pt x="33781" y="1050"/>
                  </a:cubicBezTo>
                  <a:cubicBezTo>
                    <a:pt x="43664" y="-1436"/>
                    <a:pt x="55044" y="1499"/>
                    <a:pt x="59296" y="1589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9" name="Shape 89"/>
            <p:cNvSpPr/>
            <p:nvPr/>
          </p:nvSpPr>
          <p:spPr>
            <a:xfrm>
              <a:off x="4891467" y="1900841"/>
              <a:ext cx="1180405" cy="210666"/>
            </a:xfrm>
            <a:custGeom>
              <a:pathLst>
                <a:path extrusionOk="0" h="10751" w="61272">
                  <a:moveTo>
                    <a:pt x="0" y="10751"/>
                  </a:moveTo>
                  <a:cubicBezTo>
                    <a:pt x="6499" y="9044"/>
                    <a:pt x="28779" y="2036"/>
                    <a:pt x="38991" y="509"/>
                  </a:cubicBezTo>
                  <a:cubicBezTo>
                    <a:pt x="49203" y="-1018"/>
                    <a:pt x="57559" y="1407"/>
                    <a:pt x="61272" y="1587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0" name="Shape 90"/>
            <p:cNvSpPr/>
            <p:nvPr/>
          </p:nvSpPr>
          <p:spPr>
            <a:xfrm>
              <a:off x="6044115" y="1822793"/>
              <a:ext cx="1232344" cy="507001"/>
            </a:xfrm>
            <a:custGeom>
              <a:pathLst>
                <a:path extrusionOk="0" h="25874" w="63968">
                  <a:moveTo>
                    <a:pt x="0" y="0"/>
                  </a:moveTo>
                  <a:cubicBezTo>
                    <a:pt x="6199" y="689"/>
                    <a:pt x="26534" y="-180"/>
                    <a:pt x="37195" y="4132"/>
                  </a:cubicBezTo>
                  <a:cubicBezTo>
                    <a:pt x="47856" y="8444"/>
                    <a:pt x="59506" y="22250"/>
                    <a:pt x="63968" y="25874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1" name="Shape 91"/>
            <p:cNvSpPr/>
            <p:nvPr/>
          </p:nvSpPr>
          <p:spPr>
            <a:xfrm>
              <a:off x="6044115" y="1815739"/>
              <a:ext cx="283851" cy="42266"/>
            </a:xfrm>
            <a:custGeom>
              <a:pathLst>
                <a:path extrusionOk="0" h="2157" w="14734">
                  <a:moveTo>
                    <a:pt x="0" y="0"/>
                  </a:moveTo>
                  <a:cubicBezTo>
                    <a:pt x="2456" y="360"/>
                    <a:pt x="12278" y="1798"/>
                    <a:pt x="14734" y="2157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2" name="Shape 92"/>
            <p:cNvSpPr/>
            <p:nvPr/>
          </p:nvSpPr>
          <p:spPr>
            <a:xfrm>
              <a:off x="4531466" y="2114721"/>
              <a:ext cx="353089" cy="77773"/>
            </a:xfrm>
            <a:custGeom>
              <a:pathLst>
                <a:path extrusionOk="0" h="3969" w="18328">
                  <a:moveTo>
                    <a:pt x="18328" y="555"/>
                  </a:moveTo>
                  <a:cubicBezTo>
                    <a:pt x="15663" y="495"/>
                    <a:pt x="5391" y="-374"/>
                    <a:pt x="2336" y="195"/>
                  </a:cubicBezTo>
                  <a:cubicBezTo>
                    <a:pt x="-719" y="764"/>
                    <a:pt x="389" y="3340"/>
                    <a:pt x="0" y="3969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3" name="Shape 93"/>
            <p:cNvSpPr/>
            <p:nvPr/>
          </p:nvSpPr>
          <p:spPr>
            <a:xfrm>
              <a:off x="4888000" y="2006241"/>
              <a:ext cx="72687" cy="105264"/>
            </a:xfrm>
            <a:custGeom>
              <a:pathLst>
                <a:path extrusionOk="0" h="5372" w="3773">
                  <a:moveTo>
                    <a:pt x="0" y="5372"/>
                  </a:moveTo>
                  <a:cubicBezTo>
                    <a:pt x="240" y="4534"/>
                    <a:pt x="808" y="1150"/>
                    <a:pt x="1437" y="341"/>
                  </a:cubicBezTo>
                  <a:cubicBezTo>
                    <a:pt x="2066" y="-468"/>
                    <a:pt x="3384" y="490"/>
                    <a:pt x="3773" y="52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4" name="Shape 94"/>
            <p:cNvSpPr/>
            <p:nvPr/>
          </p:nvSpPr>
          <p:spPr>
            <a:xfrm>
              <a:off x="7653680" y="2512876"/>
              <a:ext cx="40379" cy="161972"/>
            </a:xfrm>
            <a:custGeom>
              <a:pathLst>
                <a:path extrusionOk="0" h="8266" w="2096">
                  <a:moveTo>
                    <a:pt x="0" y="0"/>
                  </a:moveTo>
                  <a:cubicBezTo>
                    <a:pt x="329" y="928"/>
                    <a:pt x="1737" y="4192"/>
                    <a:pt x="1976" y="5570"/>
                  </a:cubicBezTo>
                  <a:cubicBezTo>
                    <a:pt x="2216" y="6948"/>
                    <a:pt x="1527" y="7817"/>
                    <a:pt x="1437" y="8266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5" name="Shape 95"/>
            <p:cNvSpPr/>
            <p:nvPr/>
          </p:nvSpPr>
          <p:spPr>
            <a:xfrm>
              <a:off x="7691745" y="2646374"/>
              <a:ext cx="145393" cy="24944"/>
            </a:xfrm>
            <a:custGeom>
              <a:pathLst>
                <a:path extrusionOk="0" h="1273" w="7547">
                  <a:moveTo>
                    <a:pt x="0" y="1273"/>
                  </a:moveTo>
                  <a:cubicBezTo>
                    <a:pt x="719" y="1063"/>
                    <a:pt x="3055" y="45"/>
                    <a:pt x="4313" y="15"/>
                  </a:cubicBezTo>
                  <a:cubicBezTo>
                    <a:pt x="5571" y="-15"/>
                    <a:pt x="7008" y="913"/>
                    <a:pt x="7547" y="1093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6" name="Shape 96"/>
            <p:cNvSpPr/>
            <p:nvPr/>
          </p:nvSpPr>
          <p:spPr>
            <a:xfrm>
              <a:off x="7664063" y="2509349"/>
              <a:ext cx="283851" cy="341541"/>
            </a:xfrm>
            <a:custGeom>
              <a:pathLst>
                <a:path extrusionOk="0" h="17430" w="14734">
                  <a:moveTo>
                    <a:pt x="0" y="0"/>
                  </a:moveTo>
                  <a:cubicBezTo>
                    <a:pt x="1408" y="899"/>
                    <a:pt x="5989" y="2486"/>
                    <a:pt x="8445" y="5391"/>
                  </a:cubicBezTo>
                  <a:cubicBezTo>
                    <a:pt x="10901" y="8296"/>
                    <a:pt x="13686" y="15424"/>
                    <a:pt x="14734" y="1743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7" name="Shape 97"/>
            <p:cNvSpPr/>
            <p:nvPr/>
          </p:nvSpPr>
          <p:spPr>
            <a:xfrm>
              <a:off x="7670979" y="2512876"/>
              <a:ext cx="100390" cy="306329"/>
            </a:xfrm>
            <a:custGeom>
              <a:pathLst>
                <a:path extrusionOk="0" h="15633" w="5211">
                  <a:moveTo>
                    <a:pt x="0" y="0"/>
                  </a:moveTo>
                  <a:cubicBezTo>
                    <a:pt x="749" y="2037"/>
                    <a:pt x="3624" y="9614"/>
                    <a:pt x="4492" y="12219"/>
                  </a:cubicBezTo>
                  <a:cubicBezTo>
                    <a:pt x="5361" y="14825"/>
                    <a:pt x="5091" y="15064"/>
                    <a:pt x="5211" y="15633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8" name="Shape 98"/>
            <p:cNvSpPr/>
            <p:nvPr/>
          </p:nvSpPr>
          <p:spPr>
            <a:xfrm>
              <a:off x="7667531" y="2107651"/>
              <a:ext cx="387689" cy="380574"/>
            </a:xfrm>
            <a:custGeom>
              <a:pathLst>
                <a:path extrusionOk="0" h="19422" w="20124">
                  <a:moveTo>
                    <a:pt x="0" y="19422"/>
                  </a:moveTo>
                  <a:cubicBezTo>
                    <a:pt x="2246" y="16517"/>
                    <a:pt x="10122" y="5197"/>
                    <a:pt x="13476" y="1993"/>
                  </a:cubicBezTo>
                  <a:cubicBezTo>
                    <a:pt x="16830" y="-1211"/>
                    <a:pt x="19016" y="496"/>
                    <a:pt x="20124" y="196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9" name="Shape 99"/>
            <p:cNvSpPr/>
            <p:nvPr/>
          </p:nvSpPr>
          <p:spPr>
            <a:xfrm>
              <a:off x="7667531" y="2473423"/>
              <a:ext cx="297683" cy="42972"/>
            </a:xfrm>
            <a:custGeom>
              <a:pathLst>
                <a:path extrusionOk="0" h="2193" w="15452">
                  <a:moveTo>
                    <a:pt x="0" y="1294"/>
                  </a:moveTo>
                  <a:cubicBezTo>
                    <a:pt x="1737" y="1085"/>
                    <a:pt x="7846" y="-113"/>
                    <a:pt x="10421" y="37"/>
                  </a:cubicBezTo>
                  <a:cubicBezTo>
                    <a:pt x="12996" y="187"/>
                    <a:pt x="14614" y="1834"/>
                    <a:pt x="15452" y="2193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0" name="Shape 100"/>
            <p:cNvSpPr/>
            <p:nvPr/>
          </p:nvSpPr>
          <p:spPr>
            <a:xfrm>
              <a:off x="6223345" y="1872074"/>
              <a:ext cx="90757" cy="119725"/>
            </a:xfrm>
            <a:custGeom>
              <a:pathLst>
                <a:path extrusionOk="0" h="6110" w="4711">
                  <a:moveTo>
                    <a:pt x="4711" y="0"/>
                  </a:moveTo>
                  <a:cubicBezTo>
                    <a:pt x="3962" y="479"/>
                    <a:pt x="878" y="1857"/>
                    <a:pt x="219" y="2875"/>
                  </a:cubicBezTo>
                  <a:cubicBezTo>
                    <a:pt x="-440" y="3893"/>
                    <a:pt x="668" y="5571"/>
                    <a:pt x="758" y="6110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1" name="Shape 101"/>
            <p:cNvSpPr/>
            <p:nvPr/>
          </p:nvSpPr>
          <p:spPr>
            <a:xfrm>
              <a:off x="5961050" y="1956272"/>
              <a:ext cx="153600" cy="77771"/>
            </a:xfrm>
            <a:custGeom>
              <a:pathLst>
                <a:path extrusionOk="0" h="5570" w="7973">
                  <a:moveTo>
                    <a:pt x="5390" y="0"/>
                  </a:moveTo>
                  <a:cubicBezTo>
                    <a:pt x="5779" y="329"/>
                    <a:pt x="7427" y="1317"/>
                    <a:pt x="7726" y="1976"/>
                  </a:cubicBezTo>
                  <a:cubicBezTo>
                    <a:pt x="8026" y="2635"/>
                    <a:pt x="8115" y="3354"/>
                    <a:pt x="7187" y="3953"/>
                  </a:cubicBezTo>
                  <a:cubicBezTo>
                    <a:pt x="6259" y="4552"/>
                    <a:pt x="3354" y="5570"/>
                    <a:pt x="2156" y="5570"/>
                  </a:cubicBezTo>
                  <a:cubicBezTo>
                    <a:pt x="958" y="5570"/>
                    <a:pt x="359" y="4223"/>
                    <a:pt x="0" y="3953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2" name="Shape 102"/>
            <p:cNvSpPr/>
            <p:nvPr/>
          </p:nvSpPr>
          <p:spPr>
            <a:xfrm>
              <a:off x="6947547" y="2307977"/>
              <a:ext cx="699242" cy="211940"/>
            </a:xfrm>
            <a:custGeom>
              <a:pathLst>
                <a:path extrusionOk="0" h="10816" w="36296">
                  <a:moveTo>
                    <a:pt x="36296" y="10816"/>
                  </a:moveTo>
                  <a:cubicBezTo>
                    <a:pt x="32672" y="9169"/>
                    <a:pt x="20603" y="2671"/>
                    <a:pt x="14554" y="934"/>
                  </a:cubicBezTo>
                  <a:cubicBezTo>
                    <a:pt x="8505" y="-803"/>
                    <a:pt x="2426" y="485"/>
                    <a:pt x="0" y="395"/>
                  </a:cubicBezTo>
                </a:path>
              </a:pathLst>
            </a:custGeom>
            <a:noFill/>
            <a:ln cap="flat" cmpd="sng" w="9525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3" name="Shape 103"/>
            <p:cNvSpPr/>
            <p:nvPr/>
          </p:nvSpPr>
          <p:spPr>
            <a:xfrm>
              <a:off x="6255265" y="1957912"/>
              <a:ext cx="1395036" cy="569058"/>
            </a:xfrm>
            <a:custGeom>
              <a:pathLst>
                <a:path extrusionOk="0" h="29041" w="72413">
                  <a:moveTo>
                    <a:pt x="72413" y="29041"/>
                  </a:moveTo>
                  <a:cubicBezTo>
                    <a:pt x="67322" y="26256"/>
                    <a:pt x="51540" y="17062"/>
                    <a:pt x="41867" y="12330"/>
                  </a:cubicBezTo>
                  <a:cubicBezTo>
                    <a:pt x="32194" y="7598"/>
                    <a:pt x="21353" y="2447"/>
                    <a:pt x="14375" y="650"/>
                  </a:cubicBezTo>
                  <a:cubicBezTo>
                    <a:pt x="7397" y="-1147"/>
                    <a:pt x="2396" y="1399"/>
                    <a:pt x="0" y="1549"/>
                  </a:cubicBezTo>
                </a:path>
              </a:pathLst>
            </a:custGeom>
            <a:noFill/>
            <a:ln cap="flat" cmpd="sng" w="9525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4" name="Shape 104"/>
            <p:cNvSpPr/>
            <p:nvPr/>
          </p:nvSpPr>
          <p:spPr>
            <a:xfrm>
              <a:off x="4881084" y="2583299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6355379" y="3142863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6452045" y="2941920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6552178" y="2751539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6223345" y="2988849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5233130" y="2988849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4960682" y="3629397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4053532" y="1718060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8314292" y="3115587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773057" y="3115587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433243" y="2220936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5938029" y="2076592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6314097" y="1822783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6199612" y="1484522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7099769" y="1977924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7870157" y="2165434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4647309" y="2417901"/>
              <a:ext cx="176700" cy="1539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7870162" y="2266411"/>
              <a:ext cx="90900" cy="1053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7099765" y="1847126"/>
              <a:ext cx="90900" cy="1053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6595054" y="2775871"/>
              <a:ext cx="90900" cy="1053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4923961" y="2606172"/>
              <a:ext cx="90900" cy="1053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4690195" y="2391552"/>
              <a:ext cx="90900" cy="1053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Haklay, Mordechai (Muki), Antigoni Zafiri. 2008. “Usability Engineering for GIS: Learning from a</a:t>
            </a:r>
            <a:b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Screenshot.” The Cartographic Journal Vol. 45 No. 2. Accessed from: </a:t>
            </a:r>
            <a:r>
              <a:rPr lang="en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http://discovery.ucl.ac.uk/7902/1/7902.pdf</a:t>
            </a:r>
            <a:endParaRPr/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Richards, James and Max Egenhofer. 1995. “Comparison of Two Direct-Manipulation GIS User Interfaces for Map Overlay.” Geographical Systems. Vol 2, No. 4. Accessed from: </a:t>
            </a:r>
            <a:r>
              <a:rPr lang="en" sz="1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https://pdfs.semanticscholar.org/9c20/d37b57d61ce772f4abe65e4fc46c299a334d.pdf</a:t>
            </a:r>
            <a:endParaRPr/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Hallett, Kim. “Human Factors Evaluation: The Cognitive Walkthrough.” December 2016. Youtube video retrieved from: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https://www.youtube.com/watch?v=CeWAbGU5cSw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Question</a:t>
            </a:r>
            <a:endParaRPr/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311700" y="1266325"/>
            <a:ext cx="381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 can a web-GIS’ functionality be tailored</a:t>
            </a:r>
            <a:r>
              <a:rPr lang="en"/>
              <a:t> for </a:t>
            </a:r>
            <a:r>
              <a:rPr lang="en"/>
              <a:t>recreational purposes or reflection on past </a:t>
            </a:r>
            <a:r>
              <a:rPr lang="en"/>
              <a:t>experiences?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specific tasks are most important to this user?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537" y="189163"/>
            <a:ext cx="3277524" cy="250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2569" y="1646175"/>
            <a:ext cx="2775906" cy="31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/>
          <p:nvPr/>
        </p:nvSpPr>
        <p:spPr>
          <a:xfrm rot="2700000">
            <a:off x="5482908" y="2649097"/>
            <a:ext cx="967322" cy="42553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GIS User Interface and Tasks</a:t>
            </a:r>
            <a:endParaRPr/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166150" y="1152425"/>
            <a:ext cx="46707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Identifies </a:t>
            </a:r>
            <a:r>
              <a:rPr i="1" lang="en"/>
              <a:t>what </a:t>
            </a:r>
            <a:r>
              <a:rPr lang="en"/>
              <a:t>a user would do and </a:t>
            </a:r>
            <a:r>
              <a:rPr i="1" lang="en"/>
              <a:t>how</a:t>
            </a:r>
            <a:r>
              <a:rPr lang="en"/>
              <a:t> they would achieve the desired outcome.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Which interface resulted in fewer clicks? Which was more intuitive? Why?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Assumptions, actions, and error. 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0" l="0" r="0" t="3166"/>
          <a:stretch/>
        </p:blipFill>
        <p:spPr>
          <a:xfrm>
            <a:off x="5072550" y="878450"/>
            <a:ext cx="3650399" cy="271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850" y="1407533"/>
            <a:ext cx="3650399" cy="279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1732" y="2105075"/>
            <a:ext cx="3725314" cy="2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GIS Design Influence</a:t>
            </a:r>
            <a:endParaRPr/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187000" y="1266325"/>
            <a:ext cx="4016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Screen shot assessment.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toolbars are active? How large is the map area compared with other interface items?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Measured “Effectiveness of the Interface.”</a:t>
            </a:r>
            <a:endParaRPr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2896" y="1168388"/>
            <a:ext cx="4662500" cy="349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Web-based Tools</a:t>
            </a:r>
            <a:endParaRPr/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311700" y="12001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web-map versus a web-GIS?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57" name="Shape 157"/>
          <p:cNvGraphicFramePr/>
          <p:nvPr/>
        </p:nvGraphicFramePr>
        <p:xfrm>
          <a:off x="714550" y="1952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{8C6BCBF7-5C9A-4244-A27C-CDD5C9276770}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Web-Map (Visualization)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Web-GIS (Analytic Component)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Google Maps, My Maps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ArcGIS Online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Open Street Map Viewer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CartoDB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MapBox*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Scribble Maps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eSpatial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8" name="Shape 158"/>
          <p:cNvSpPr txBox="1"/>
          <p:nvPr/>
        </p:nvSpPr>
        <p:spPr>
          <a:xfrm>
            <a:off x="799750" y="4186925"/>
            <a:ext cx="60687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 Can be modified/enabled as a GIS with TurfJS</a:t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925" y="1105452"/>
            <a:ext cx="6645425" cy="340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1475" y="2344678"/>
            <a:ext cx="6242951" cy="13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2499" y="793300"/>
            <a:ext cx="2638300" cy="38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6988" y="596988"/>
            <a:ext cx="5457825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4069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MyMaps Review</a:t>
            </a:r>
            <a:endParaRPr/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0" y="1114325"/>
            <a:ext cx="33720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Flexible symbology, imports, map sharing.</a:t>
            </a:r>
            <a:endParaRPr sz="1600"/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Difficult to customize </a:t>
            </a:r>
            <a:endParaRPr sz="1600"/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What fields are needed prior to importing?</a:t>
            </a:r>
            <a:endParaRPr sz="1600"/>
          </a:p>
          <a:p>
            <a: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Not fully interoperable with saved places.</a:t>
            </a:r>
            <a:endParaRPr sz="1600"/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6015" l="0" r="14653" t="0"/>
          <a:stretch/>
        </p:blipFill>
        <p:spPr>
          <a:xfrm>
            <a:off x="3371850" y="1204425"/>
            <a:ext cx="5381624" cy="294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945" y="1468551"/>
            <a:ext cx="5227441" cy="29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 For This Research</a:t>
            </a:r>
            <a:endParaRPr/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can a user generate spatial information that can be easily visualized and shareable?</a:t>
            </a:r>
            <a:endParaRPr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functionality do users want to have when working with this interface (i.e. anecdotal: ‘I wish it would…’)?</a:t>
            </a:r>
            <a:endParaRPr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there specific functions that users want (ex.: Drop a pin, add a label)?</a:t>
            </a:r>
            <a:endParaRPr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type of design choices help a user achieve these tasks more intuitively or faster?</a:t>
            </a:r>
            <a:endParaRPr/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670" y="3791425"/>
            <a:ext cx="1521950" cy="11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9575" y="3713138"/>
            <a:ext cx="1240175" cy="12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9533" y="3713175"/>
            <a:ext cx="1521916" cy="11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 rot="5400000">
            <a:off x="5074025" y="2117100"/>
            <a:ext cx="4599300" cy="699600"/>
          </a:xfrm>
          <a:prstGeom prst="rightArrow">
            <a:avLst>
              <a:gd fmla="val 43152" name="adj1"/>
              <a:gd fmla="val 3466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>
            <p:ph type="title"/>
          </p:nvPr>
        </p:nvSpPr>
        <p:spPr>
          <a:xfrm>
            <a:off x="186250" y="2238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0" y="1212850"/>
            <a:ext cx="6089400" cy="32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/>
              <a:t>Initiating</a:t>
            </a:r>
            <a:endParaRPr b="1" i="1"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Consultations with colleagues/friends. 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Capture initial task requirements.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Identify and outline specific tasks (Cognitive </a:t>
            </a:r>
            <a:r>
              <a:rPr lang="en" sz="1400"/>
              <a:t>walkthroughs</a:t>
            </a:r>
            <a:r>
              <a:rPr lang="en" sz="1400"/>
              <a:t>).</a:t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/>
              <a:t>Design &amp; Development</a:t>
            </a:r>
            <a:endParaRPr b="1" i="1"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Design prototype wireframes.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Develop a persona. 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Develop scenario(s) that address user needs.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Identify tasks. </a:t>
            </a:r>
            <a:endParaRPr sz="1400"/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Modify wireframes</a:t>
            </a:r>
            <a:endParaRPr sz="1400"/>
          </a:p>
        </p:txBody>
      </p:sp>
      <p:sp>
        <p:nvSpPr>
          <p:cNvPr id="187" name="Shape 187"/>
          <p:cNvSpPr/>
          <p:nvPr/>
        </p:nvSpPr>
        <p:spPr>
          <a:xfrm>
            <a:off x="5986150" y="472750"/>
            <a:ext cx="2598900" cy="3222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</a:rPr>
              <a:t>Consult</a:t>
            </a:r>
            <a:r>
              <a:rPr lang="en" sz="1050"/>
              <a:t>ations and heuristic development</a:t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6109000" y="931275"/>
            <a:ext cx="2353200" cy="587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Use</a:t>
            </a:r>
            <a:r>
              <a:rPr lang="en" sz="1050">
                <a:solidFill>
                  <a:srgbClr val="000000"/>
                </a:solidFill>
              </a:rPr>
              <a:t> cognitive walk-throughs to </a:t>
            </a:r>
            <a:r>
              <a:rPr lang="en" sz="1050"/>
              <a:t>identify tasks/subtasks. Generate wireframes.</a:t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6467800" y="1821875"/>
            <a:ext cx="1635600" cy="405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Persona, scenario, and wireframe development</a:t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6467800" y="2531275"/>
            <a:ext cx="1635600" cy="405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Test task completion using wireframes</a:t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6590650" y="3237300"/>
            <a:ext cx="1257300" cy="267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Assess results</a:t>
            </a: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6098950" y="3666125"/>
            <a:ext cx="2240700" cy="587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Review </a:t>
            </a:r>
            <a:r>
              <a:rPr lang="en" sz="1050"/>
              <a:t>cognitive</a:t>
            </a:r>
            <a:r>
              <a:rPr lang="en" sz="1050"/>
              <a:t> </a:t>
            </a:r>
            <a:r>
              <a:rPr lang="en" sz="1050"/>
              <a:t>walkthroughs</a:t>
            </a:r>
            <a:r>
              <a:rPr lang="en" sz="1050"/>
              <a:t> of tasks and collect additional heuristic measures</a:t>
            </a: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6656950" y="4414750"/>
            <a:ext cx="1257300" cy="267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/>
              <a:t>Present findings</a:t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4372" l="0" r="0" t="6029"/>
          <a:stretch/>
        </p:blipFill>
        <p:spPr>
          <a:xfrm>
            <a:off x="857250" y="932025"/>
            <a:ext cx="7429500" cy="37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