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92" r:id="rId4"/>
    <p:sldId id="449" r:id="rId5"/>
    <p:sldId id="261" r:id="rId6"/>
    <p:sldId id="272" r:id="rId7"/>
    <p:sldId id="288" r:id="rId8"/>
    <p:sldId id="279" r:id="rId9"/>
    <p:sldId id="257" r:id="rId10"/>
    <p:sldId id="290" r:id="rId11"/>
    <p:sldId id="260" r:id="rId12"/>
    <p:sldId id="289" r:id="rId13"/>
    <p:sldId id="270" r:id="rId14"/>
    <p:sldId id="263" r:id="rId15"/>
    <p:sldId id="266" r:id="rId16"/>
    <p:sldId id="454" r:id="rId17"/>
    <p:sldId id="291" r:id="rId18"/>
    <p:sldId id="284" r:id="rId19"/>
    <p:sldId id="258" r:id="rId20"/>
    <p:sldId id="275" r:id="rId21"/>
    <p:sldId id="450" r:id="rId22"/>
    <p:sldId id="452" r:id="rId23"/>
    <p:sldId id="45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0646EEAD-E780-4B12-80DD-A7D10B9B508C}">
          <p14:sldIdLst>
            <p14:sldId id="256"/>
            <p14:sldId id="293"/>
          </p14:sldIdLst>
        </p14:section>
        <p14:section name="Summary of Literature" id="{7B79D642-45C4-4C80-9AD7-3B523E8B0575}">
          <p14:sldIdLst>
            <p14:sldId id="292"/>
            <p14:sldId id="449"/>
            <p14:sldId id="261"/>
            <p14:sldId id="272"/>
            <p14:sldId id="288"/>
          </p14:sldIdLst>
        </p14:section>
        <p14:section name="Background" id="{61AF0585-1FE6-4482-93D2-DD8802D11C8A}">
          <p14:sldIdLst>
            <p14:sldId id="279"/>
            <p14:sldId id="257"/>
            <p14:sldId id="290"/>
            <p14:sldId id="260"/>
            <p14:sldId id="289"/>
          </p14:sldIdLst>
        </p14:section>
        <p14:section name="Data Sources" id="{15E4CEC8-685B-4817-B0D8-44FC566F600B}">
          <p14:sldIdLst>
            <p14:sldId id="270"/>
            <p14:sldId id="263"/>
            <p14:sldId id="266"/>
            <p14:sldId id="454"/>
            <p14:sldId id="291"/>
            <p14:sldId id="284"/>
          </p14:sldIdLst>
        </p14:section>
        <p14:section name="Additional Information" id="{24090323-BF5D-4721-9B6E-5AA7A773CA29}">
          <p14:sldIdLst>
            <p14:sldId id="258"/>
            <p14:sldId id="275"/>
            <p14:sldId id="450"/>
            <p14:sldId id="452"/>
            <p14:sldId id="4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Matthews" initials="SM" lastIdx="28" clrIdx="0">
    <p:extLst>
      <p:ext uri="{19B8F6BF-5375-455C-9EA6-DF929625EA0E}">
        <p15:presenceInfo xmlns:p15="http://schemas.microsoft.com/office/powerpoint/2012/main" userId="S::sxm27@psu.edu::552dde7c-9631-48a3-a67c-b2d961e6f852" providerId="AD"/>
      </p:ext>
    </p:extLst>
  </p:cmAuthor>
  <p:cmAuthor id="2" name="Greg" initials="G" lastIdx="14" clrIdx="1">
    <p:extLst>
      <p:ext uri="{19B8F6BF-5375-455C-9EA6-DF929625EA0E}">
        <p15:presenceInfo xmlns:p15="http://schemas.microsoft.com/office/powerpoint/2012/main" userId="Gre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9508B-CA27-403E-9111-C4C4367A163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BF3340-1D18-4976-A4FC-D243A1773180}">
      <dgm:prSet phldrT="[Text]"/>
      <dgm:spPr/>
      <dgm:t>
        <a:bodyPr/>
        <a:lstStyle/>
        <a:p>
          <a:r>
            <a:rPr lang="en-US" dirty="0"/>
            <a:t>MGIS Capstone</a:t>
          </a:r>
        </a:p>
        <a:p>
          <a:endParaRPr lang="en-US" dirty="0"/>
        </a:p>
      </dgm:t>
    </dgm:pt>
    <dgm:pt modelId="{09152E6E-C3BC-4593-A150-CD4EE23151C7}" type="parTrans" cxnId="{D17341D7-2ED9-4606-8292-1C24F645A84F}">
      <dgm:prSet/>
      <dgm:spPr/>
      <dgm:t>
        <a:bodyPr/>
        <a:lstStyle/>
        <a:p>
          <a:endParaRPr lang="en-US"/>
        </a:p>
      </dgm:t>
    </dgm:pt>
    <dgm:pt modelId="{E6C1CFAD-AF4A-41BE-AC60-BDE3F7F2AC79}" type="sibTrans" cxnId="{D17341D7-2ED9-4606-8292-1C24F645A84F}">
      <dgm:prSet/>
      <dgm:spPr/>
      <dgm:t>
        <a:bodyPr/>
        <a:lstStyle/>
        <a:p>
          <a:endParaRPr lang="en-US"/>
        </a:p>
      </dgm:t>
    </dgm:pt>
    <dgm:pt modelId="{1960BF5B-EF43-443F-B1D5-846CB05F5C5F}" type="pres">
      <dgm:prSet presAssocID="{5679508B-CA27-403E-9111-C4C4367A163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2891F0-C971-4334-B79E-E01E4F9382E3}" type="pres">
      <dgm:prSet presAssocID="{44BF3340-1D18-4976-A4FC-D243A1773180}" presName="Parent" presStyleLbl="node0" presStyleIdx="0" presStyleCnt="1" custScaleX="51728" custScaleY="54918">
        <dgm:presLayoutVars>
          <dgm:chMax val="6"/>
          <dgm:chPref val="6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</dgm:ptLst>
  <dgm:cxnLst>
    <dgm:cxn modelId="{F9C7DD7C-2964-48C4-A1BE-0DA8C162F4E1}" type="presOf" srcId="{5679508B-CA27-403E-9111-C4C4367A1637}" destId="{1960BF5B-EF43-443F-B1D5-846CB05F5C5F}" srcOrd="0" destOrd="0" presId="urn:microsoft.com/office/officeart/2011/layout/HexagonRadial"/>
    <dgm:cxn modelId="{3804EB47-431C-4D1E-9470-F19E5990F06C}" type="presOf" srcId="{44BF3340-1D18-4976-A4FC-D243A1773180}" destId="{E52891F0-C971-4334-B79E-E01E4F9382E3}" srcOrd="0" destOrd="0" presId="urn:microsoft.com/office/officeart/2011/layout/HexagonRadial"/>
    <dgm:cxn modelId="{D17341D7-2ED9-4606-8292-1C24F645A84F}" srcId="{5679508B-CA27-403E-9111-C4C4367A1637}" destId="{44BF3340-1D18-4976-A4FC-D243A1773180}" srcOrd="0" destOrd="0" parTransId="{09152E6E-C3BC-4593-A150-CD4EE23151C7}" sibTransId="{E6C1CFAD-AF4A-41BE-AC60-BDE3F7F2AC79}"/>
    <dgm:cxn modelId="{3221A994-955F-4DDC-BAA0-C0F71AD51D56}" type="presParOf" srcId="{1960BF5B-EF43-443F-B1D5-846CB05F5C5F}" destId="{E52891F0-C971-4334-B79E-E01E4F9382E3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F1D41-3DA9-44BC-B4D5-13D0527B4E05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16E2C9C-CC64-4C1E-9979-5CD76103DA6A}">
      <dgm:prSet phldrT="[Text]" custT="1"/>
      <dgm:spPr/>
      <dgm:t>
        <a:bodyPr/>
        <a:lstStyle/>
        <a:p>
          <a:r>
            <a:rPr lang="en-US" sz="3600" dirty="0"/>
            <a:t>National</a:t>
          </a:r>
        </a:p>
      </dgm:t>
    </dgm:pt>
    <dgm:pt modelId="{C27571CF-914C-4C76-891A-9F60A9CAE92C}" type="parTrans" cxnId="{021453E1-4C03-4BB1-8E12-DF9D1F04A6BB}">
      <dgm:prSet/>
      <dgm:spPr/>
      <dgm:t>
        <a:bodyPr/>
        <a:lstStyle/>
        <a:p>
          <a:endParaRPr lang="en-US" sz="1800"/>
        </a:p>
      </dgm:t>
    </dgm:pt>
    <dgm:pt modelId="{31133C92-9562-4B19-BCED-2FE830C08DAA}" type="sibTrans" cxnId="{021453E1-4C03-4BB1-8E12-DF9D1F04A6BB}">
      <dgm:prSet/>
      <dgm:spPr/>
      <dgm:t>
        <a:bodyPr/>
        <a:lstStyle/>
        <a:p>
          <a:endParaRPr lang="en-US" sz="1800"/>
        </a:p>
      </dgm:t>
    </dgm:pt>
    <dgm:pt modelId="{9FC69B8D-6EB7-44C5-AE75-59DFBEE35B99}">
      <dgm:prSet phldrT="[Text]" custT="1"/>
      <dgm:spPr/>
      <dgm:t>
        <a:bodyPr/>
        <a:lstStyle/>
        <a:p>
          <a:r>
            <a:rPr lang="en-US" sz="1800" dirty="0"/>
            <a:t>County scale</a:t>
          </a:r>
        </a:p>
      </dgm:t>
    </dgm:pt>
    <dgm:pt modelId="{C7BAF55E-2AB9-4210-86E7-7A400F82B83B}" type="parTrans" cxnId="{D4A30A86-7E36-4575-93A9-453E3F376382}">
      <dgm:prSet/>
      <dgm:spPr/>
      <dgm:t>
        <a:bodyPr/>
        <a:lstStyle/>
        <a:p>
          <a:endParaRPr lang="en-US" sz="1800"/>
        </a:p>
      </dgm:t>
    </dgm:pt>
    <dgm:pt modelId="{E1CC3F91-C244-4644-8BB8-ACE89A0302C4}" type="sibTrans" cxnId="{D4A30A86-7E36-4575-93A9-453E3F376382}">
      <dgm:prSet/>
      <dgm:spPr/>
      <dgm:t>
        <a:bodyPr/>
        <a:lstStyle/>
        <a:p>
          <a:endParaRPr lang="en-US" sz="1800"/>
        </a:p>
      </dgm:t>
    </dgm:pt>
    <dgm:pt modelId="{8B72E6BD-37E9-4DEC-B65B-90646AACA975}">
      <dgm:prSet phldrT="[Text]" custT="1"/>
      <dgm:spPr/>
      <dgm:t>
        <a:bodyPr/>
        <a:lstStyle/>
        <a:p>
          <a:r>
            <a:rPr lang="en-US" sz="1800" dirty="0"/>
            <a:t>Limited similar work</a:t>
          </a:r>
        </a:p>
      </dgm:t>
    </dgm:pt>
    <dgm:pt modelId="{0388FFB5-C3ED-442B-9DE4-EA5335E803A5}" type="parTrans" cxnId="{2563A30F-ECB3-4180-A48E-499DED4897FD}">
      <dgm:prSet/>
      <dgm:spPr/>
      <dgm:t>
        <a:bodyPr/>
        <a:lstStyle/>
        <a:p>
          <a:endParaRPr lang="en-US" sz="1800"/>
        </a:p>
      </dgm:t>
    </dgm:pt>
    <dgm:pt modelId="{A7BD627B-D3BB-444A-A773-FD1C8BDF5A0B}" type="sibTrans" cxnId="{2563A30F-ECB3-4180-A48E-499DED4897FD}">
      <dgm:prSet/>
      <dgm:spPr/>
      <dgm:t>
        <a:bodyPr/>
        <a:lstStyle/>
        <a:p>
          <a:endParaRPr lang="en-US" sz="1800"/>
        </a:p>
      </dgm:t>
    </dgm:pt>
    <dgm:pt modelId="{D945CE4B-BE2C-43AF-B6AB-6090E04C2F95}">
      <dgm:prSet phldrT="[Text]" custT="1"/>
      <dgm:spPr/>
      <dgm:t>
        <a:bodyPr/>
        <a:lstStyle/>
        <a:p>
          <a:pPr algn="ctr"/>
          <a:r>
            <a:rPr lang="en-US" sz="3600" dirty="0" smtClean="0"/>
            <a:t>Transect</a:t>
          </a:r>
          <a:endParaRPr lang="en-US" sz="3600" dirty="0"/>
        </a:p>
      </dgm:t>
    </dgm:pt>
    <dgm:pt modelId="{12626913-5B4B-4862-9C27-5270B9F5C781}" type="parTrans" cxnId="{F61C1FDC-1006-47F2-889D-D0915F86608A}">
      <dgm:prSet/>
      <dgm:spPr/>
      <dgm:t>
        <a:bodyPr/>
        <a:lstStyle/>
        <a:p>
          <a:endParaRPr lang="en-US" sz="1800"/>
        </a:p>
      </dgm:t>
    </dgm:pt>
    <dgm:pt modelId="{E9B14699-4D76-4775-825C-161D1EAA87C8}" type="sibTrans" cxnId="{F61C1FDC-1006-47F2-889D-D0915F86608A}">
      <dgm:prSet/>
      <dgm:spPr/>
      <dgm:t>
        <a:bodyPr/>
        <a:lstStyle/>
        <a:p>
          <a:endParaRPr lang="en-US" sz="1800"/>
        </a:p>
      </dgm:t>
    </dgm:pt>
    <dgm:pt modelId="{5DAAC5F5-0424-4977-8B16-A19861E1632F}">
      <dgm:prSet phldrT="[Text]" custT="1"/>
      <dgm:spPr/>
      <dgm:t>
        <a:bodyPr/>
        <a:lstStyle/>
        <a:p>
          <a:r>
            <a:rPr lang="en-US" sz="1800" dirty="0"/>
            <a:t>County </a:t>
          </a:r>
          <a:r>
            <a:rPr lang="en-US" sz="1800" dirty="0" smtClean="0"/>
            <a:t>scale</a:t>
          </a:r>
          <a:endParaRPr lang="en-US" sz="1800" dirty="0"/>
        </a:p>
      </dgm:t>
    </dgm:pt>
    <dgm:pt modelId="{4B7A7F13-4F77-4365-8EFA-4E2558FDBF72}" type="parTrans" cxnId="{CDF6F0D5-2015-4F7F-9C5A-19A69AB36F66}">
      <dgm:prSet/>
      <dgm:spPr/>
      <dgm:t>
        <a:bodyPr/>
        <a:lstStyle/>
        <a:p>
          <a:endParaRPr lang="en-US" sz="1800"/>
        </a:p>
      </dgm:t>
    </dgm:pt>
    <dgm:pt modelId="{4FA9F339-B80B-4B4C-A8AC-ACD6E7199404}" type="sibTrans" cxnId="{CDF6F0D5-2015-4F7F-9C5A-19A69AB36F66}">
      <dgm:prSet/>
      <dgm:spPr/>
      <dgm:t>
        <a:bodyPr/>
        <a:lstStyle/>
        <a:p>
          <a:endParaRPr lang="en-US" sz="1800"/>
        </a:p>
      </dgm:t>
    </dgm:pt>
    <dgm:pt modelId="{30B732BF-99F2-4AB6-BF70-79D88D762909}">
      <dgm:prSet phldrT="[Text]" custT="1"/>
      <dgm:spPr/>
      <dgm:t>
        <a:bodyPr/>
        <a:lstStyle/>
        <a:p>
          <a:r>
            <a:rPr lang="en-US" sz="3600" dirty="0"/>
            <a:t>Replicate previous study</a:t>
          </a:r>
        </a:p>
      </dgm:t>
    </dgm:pt>
    <dgm:pt modelId="{FB2EC2FE-F71A-4648-ABB5-4F61068FDD4D}" type="parTrans" cxnId="{703C5912-30ED-4EC5-9727-EDD3E6E1C998}">
      <dgm:prSet/>
      <dgm:spPr/>
      <dgm:t>
        <a:bodyPr/>
        <a:lstStyle/>
        <a:p>
          <a:endParaRPr lang="en-US" sz="1800"/>
        </a:p>
      </dgm:t>
    </dgm:pt>
    <dgm:pt modelId="{46CD0628-B2ED-495F-955A-D2B78A368862}" type="sibTrans" cxnId="{703C5912-30ED-4EC5-9727-EDD3E6E1C998}">
      <dgm:prSet/>
      <dgm:spPr/>
      <dgm:t>
        <a:bodyPr/>
        <a:lstStyle/>
        <a:p>
          <a:endParaRPr lang="en-US" sz="1800"/>
        </a:p>
      </dgm:t>
    </dgm:pt>
    <dgm:pt modelId="{F9E36034-0E54-4A79-AAAC-865D343D55D6}">
      <dgm:prSet phldrT="[Text]" custT="1"/>
      <dgm:spPr/>
      <dgm:t>
        <a:bodyPr/>
        <a:lstStyle/>
        <a:p>
          <a:r>
            <a:rPr lang="en-US" sz="1800" dirty="0"/>
            <a:t>County and sub county scale</a:t>
          </a:r>
        </a:p>
      </dgm:t>
    </dgm:pt>
    <dgm:pt modelId="{01533BE7-9F7C-4EE1-B5AB-B9DF234D6CAC}" type="parTrans" cxnId="{6286CC00-B740-4CB9-8378-B91101DE3082}">
      <dgm:prSet/>
      <dgm:spPr/>
      <dgm:t>
        <a:bodyPr/>
        <a:lstStyle/>
        <a:p>
          <a:endParaRPr lang="en-US" sz="1800"/>
        </a:p>
      </dgm:t>
    </dgm:pt>
    <dgm:pt modelId="{D57E04C3-D49E-4BE3-BAA1-7BE306EBD286}" type="sibTrans" cxnId="{6286CC00-B740-4CB9-8378-B91101DE3082}">
      <dgm:prSet/>
      <dgm:spPr/>
      <dgm:t>
        <a:bodyPr/>
        <a:lstStyle/>
        <a:p>
          <a:endParaRPr lang="en-US" sz="1800"/>
        </a:p>
      </dgm:t>
    </dgm:pt>
    <dgm:pt modelId="{A9A4A2D9-ACB1-4172-833D-4B7E68EA18AC}">
      <dgm:prSet phldrT="[Text]" custT="1"/>
      <dgm:spPr/>
      <dgm:t>
        <a:bodyPr/>
        <a:lstStyle/>
        <a:p>
          <a:r>
            <a:rPr lang="en-US" sz="1800" dirty="0"/>
            <a:t>Broad transect of the US.</a:t>
          </a:r>
        </a:p>
      </dgm:t>
    </dgm:pt>
    <dgm:pt modelId="{FB19F93D-FEFB-4633-92C1-65AD0956BB8E}" type="parTrans" cxnId="{8ED1BB93-F442-4CB5-BF94-551C85705803}">
      <dgm:prSet/>
      <dgm:spPr/>
      <dgm:t>
        <a:bodyPr/>
        <a:lstStyle/>
        <a:p>
          <a:endParaRPr lang="en-US"/>
        </a:p>
      </dgm:t>
    </dgm:pt>
    <dgm:pt modelId="{7684D6B3-31F2-4190-82F6-B9B90E98500B}" type="sibTrans" cxnId="{8ED1BB93-F442-4CB5-BF94-551C85705803}">
      <dgm:prSet/>
      <dgm:spPr/>
      <dgm:t>
        <a:bodyPr/>
        <a:lstStyle/>
        <a:p>
          <a:endParaRPr lang="en-US"/>
        </a:p>
      </dgm:t>
    </dgm:pt>
    <dgm:pt modelId="{A5710738-83EE-46CC-8B35-22A7ABAC3F76}">
      <dgm:prSet phldrT="[Text]" custT="1"/>
      <dgm:spPr/>
      <dgm:t>
        <a:bodyPr/>
        <a:lstStyle/>
        <a:p>
          <a:r>
            <a:rPr lang="en-US" sz="1800" dirty="0" smtClean="0"/>
            <a:t>Texas</a:t>
          </a:r>
          <a:endParaRPr lang="en-US" sz="1800" dirty="0"/>
        </a:p>
      </dgm:t>
    </dgm:pt>
    <dgm:pt modelId="{112A8893-D10B-4160-8BEE-E35EE44618B2}" type="parTrans" cxnId="{C5197D95-474E-425A-93AB-1DF15BE6FB44}">
      <dgm:prSet/>
      <dgm:spPr/>
      <dgm:t>
        <a:bodyPr/>
        <a:lstStyle/>
        <a:p>
          <a:endParaRPr lang="en-US"/>
        </a:p>
      </dgm:t>
    </dgm:pt>
    <dgm:pt modelId="{E013DEC7-9BB7-4D51-865A-DFA709F40109}" type="sibTrans" cxnId="{C5197D95-474E-425A-93AB-1DF15BE6FB44}">
      <dgm:prSet/>
      <dgm:spPr/>
      <dgm:t>
        <a:bodyPr/>
        <a:lstStyle/>
        <a:p>
          <a:endParaRPr lang="en-US"/>
        </a:p>
      </dgm:t>
    </dgm:pt>
    <dgm:pt modelId="{30A9665D-2587-4ACF-802F-F8C6CA9B4B4F}">
      <dgm:prSet phldrT="[Text]" custT="1"/>
      <dgm:spPr/>
      <dgm:t>
        <a:bodyPr/>
        <a:lstStyle/>
        <a:p>
          <a:r>
            <a:rPr lang="en-US" sz="1800" dirty="0"/>
            <a:t>Significant variations in wealth, health care and urban / rural divide</a:t>
          </a:r>
          <a:r>
            <a:rPr lang="en-US" sz="1800" dirty="0" smtClean="0"/>
            <a:t>. E.g. Mississippi River</a:t>
          </a:r>
          <a:endParaRPr lang="en-US" sz="1800" dirty="0"/>
        </a:p>
      </dgm:t>
    </dgm:pt>
    <dgm:pt modelId="{00225E79-5E96-43A3-9F85-CD335C64B722}" type="parTrans" cxnId="{45DAB644-4A8A-4191-BCDE-EF083769AA5F}">
      <dgm:prSet/>
      <dgm:spPr/>
      <dgm:t>
        <a:bodyPr/>
        <a:lstStyle/>
        <a:p>
          <a:endParaRPr lang="en-US"/>
        </a:p>
      </dgm:t>
    </dgm:pt>
    <dgm:pt modelId="{0E277DFD-5102-4FA6-9721-09691650317A}" type="sibTrans" cxnId="{45DAB644-4A8A-4191-BCDE-EF083769AA5F}">
      <dgm:prSet/>
      <dgm:spPr/>
      <dgm:t>
        <a:bodyPr/>
        <a:lstStyle/>
        <a:p>
          <a:endParaRPr lang="en-US"/>
        </a:p>
      </dgm:t>
    </dgm:pt>
    <dgm:pt modelId="{167CBD2D-412C-43DB-B742-52ECB0389A96}">
      <dgm:prSet phldrT="[Text]" custT="1"/>
      <dgm:spPr/>
      <dgm:t>
        <a:bodyPr/>
        <a:lstStyle/>
        <a:p>
          <a:r>
            <a:rPr lang="en-US" sz="1800" dirty="0" smtClean="0"/>
            <a:t>Alabama</a:t>
          </a:r>
          <a:endParaRPr lang="en-US" sz="1800" dirty="0"/>
        </a:p>
      </dgm:t>
    </dgm:pt>
    <dgm:pt modelId="{A3A8DA97-C5FE-43E2-A38D-FE68C5214D10}" type="parTrans" cxnId="{B1DA86D4-0E4C-4F58-B0EF-219F26F3CB05}">
      <dgm:prSet/>
      <dgm:spPr/>
      <dgm:t>
        <a:bodyPr/>
        <a:lstStyle/>
        <a:p>
          <a:endParaRPr lang="en-US"/>
        </a:p>
      </dgm:t>
    </dgm:pt>
    <dgm:pt modelId="{4B7E64BD-09AB-4DC7-9B00-8867330E75F1}" type="sibTrans" cxnId="{B1DA86D4-0E4C-4F58-B0EF-219F26F3CB05}">
      <dgm:prSet/>
      <dgm:spPr/>
      <dgm:t>
        <a:bodyPr/>
        <a:lstStyle/>
        <a:p>
          <a:endParaRPr lang="en-US"/>
        </a:p>
      </dgm:t>
    </dgm:pt>
    <dgm:pt modelId="{402217A2-56E2-43FB-A7A9-2E4D2FE24A05}">
      <dgm:prSet phldrT="[Text]" custT="1"/>
      <dgm:spPr/>
      <dgm:t>
        <a:bodyPr/>
        <a:lstStyle/>
        <a:p>
          <a:r>
            <a:rPr lang="en-US" sz="1800" dirty="0" smtClean="0"/>
            <a:t>Limited similar work</a:t>
          </a:r>
          <a:endParaRPr lang="en-US" sz="1800" dirty="0"/>
        </a:p>
      </dgm:t>
    </dgm:pt>
    <dgm:pt modelId="{B622DEF1-510B-45BA-993D-9DC89B2B5CF5}" type="parTrans" cxnId="{560E8E20-C05D-42D3-A785-473CE5D71B46}">
      <dgm:prSet/>
      <dgm:spPr/>
      <dgm:t>
        <a:bodyPr/>
        <a:lstStyle/>
        <a:p>
          <a:endParaRPr lang="en-US"/>
        </a:p>
      </dgm:t>
    </dgm:pt>
    <dgm:pt modelId="{658402DB-F21C-42A6-9B22-732FB7030979}" type="sibTrans" cxnId="{560E8E20-C05D-42D3-A785-473CE5D71B46}">
      <dgm:prSet/>
      <dgm:spPr/>
      <dgm:t>
        <a:bodyPr/>
        <a:lstStyle/>
        <a:p>
          <a:endParaRPr lang="en-US"/>
        </a:p>
      </dgm:t>
    </dgm:pt>
    <dgm:pt modelId="{806C0BB2-FA0D-4149-9083-2EBBE4E13C96}" type="pres">
      <dgm:prSet presAssocID="{941F1D41-3DA9-44BC-B4D5-13D0527B4E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5CA496-F4F7-48D5-B771-2CDD05F27446}" type="pres">
      <dgm:prSet presAssocID="{216E2C9C-CC64-4C1E-9979-5CD76103DA6A}" presName="linNode" presStyleCnt="0"/>
      <dgm:spPr/>
    </dgm:pt>
    <dgm:pt modelId="{FA0FEBC4-90B1-4CB1-AE54-288CAC3AE9F0}" type="pres">
      <dgm:prSet presAssocID="{216E2C9C-CC64-4C1E-9979-5CD76103DA6A}" presName="parentText" presStyleLbl="node1" presStyleIdx="0" presStyleCnt="3" custLinFactNeighborX="-2627" custLinFactNeighborY="-6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1F32-23C1-4096-ADB4-DC56FB4125A3}" type="pres">
      <dgm:prSet presAssocID="{216E2C9C-CC64-4C1E-9979-5CD76103DA6A}" presName="descendantText" presStyleLbl="alignAccFollowNode1" presStyleIdx="0" presStyleCnt="3" custScaleY="118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BA780-AD1D-4A7E-BBB0-48C74D3E5F32}" type="pres">
      <dgm:prSet presAssocID="{31133C92-9562-4B19-BCED-2FE830C08DAA}" presName="sp" presStyleCnt="0"/>
      <dgm:spPr/>
    </dgm:pt>
    <dgm:pt modelId="{37AAE339-1FBC-44E5-9AAC-827BCFBB80AA}" type="pres">
      <dgm:prSet presAssocID="{D945CE4B-BE2C-43AF-B6AB-6090E04C2F95}" presName="linNode" presStyleCnt="0"/>
      <dgm:spPr/>
    </dgm:pt>
    <dgm:pt modelId="{E268601F-9F93-4B09-A353-C07D801B4BDD}" type="pres">
      <dgm:prSet presAssocID="{D945CE4B-BE2C-43AF-B6AB-6090E04C2F9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71895-53AF-4133-8FC7-2B4BEE787CD3}" type="pres">
      <dgm:prSet presAssocID="{D945CE4B-BE2C-43AF-B6AB-6090E04C2F95}" presName="descendantText" presStyleLbl="alignAccFollowNode1" presStyleIdx="1" presStyleCnt="3" custScaleY="129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F19E2-9C5C-4268-8559-C90E30C85B06}" type="pres">
      <dgm:prSet presAssocID="{E9B14699-4D76-4775-825C-161D1EAA87C8}" presName="sp" presStyleCnt="0"/>
      <dgm:spPr/>
    </dgm:pt>
    <dgm:pt modelId="{D6E92547-976D-43E6-824C-80A0B69F258A}" type="pres">
      <dgm:prSet presAssocID="{30B732BF-99F2-4AB6-BF70-79D88D762909}" presName="linNode" presStyleCnt="0"/>
      <dgm:spPr/>
    </dgm:pt>
    <dgm:pt modelId="{43751679-1D37-4AE4-A08A-2E107BF616A2}" type="pres">
      <dgm:prSet presAssocID="{30B732BF-99F2-4AB6-BF70-79D88D76290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E0CA5-3E68-453E-BC02-2F3F10F97406}" type="pres">
      <dgm:prSet presAssocID="{30B732BF-99F2-4AB6-BF70-79D88D762909}" presName="descendantText" presStyleLbl="alignAccFollowNode1" presStyleIdx="2" presStyleCnt="3" custScaleY="123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6D6F06-6379-49E8-9478-7F511022FC3F}" type="presOf" srcId="{D945CE4B-BE2C-43AF-B6AB-6090E04C2F95}" destId="{E268601F-9F93-4B09-A353-C07D801B4BDD}" srcOrd="0" destOrd="0" presId="urn:microsoft.com/office/officeart/2005/8/layout/vList5"/>
    <dgm:cxn modelId="{703C5912-30ED-4EC5-9727-EDD3E6E1C998}" srcId="{941F1D41-3DA9-44BC-B4D5-13D0527B4E05}" destId="{30B732BF-99F2-4AB6-BF70-79D88D762909}" srcOrd="2" destOrd="0" parTransId="{FB2EC2FE-F71A-4648-ABB5-4F61068FDD4D}" sibTransId="{46CD0628-B2ED-495F-955A-D2B78A368862}"/>
    <dgm:cxn modelId="{B1DA86D4-0E4C-4F58-B0EF-219F26F3CB05}" srcId="{F9E36034-0E54-4A79-AAAC-865D343D55D6}" destId="{167CBD2D-412C-43DB-B742-52ECB0389A96}" srcOrd="1" destOrd="0" parTransId="{A3A8DA97-C5FE-43E2-A38D-FE68C5214D10}" sibTransId="{4B7E64BD-09AB-4DC7-9B00-8867330E75F1}"/>
    <dgm:cxn modelId="{155E0845-13C9-4E6F-9293-A81C5FBA937A}" type="presOf" srcId="{941F1D41-3DA9-44BC-B4D5-13D0527B4E05}" destId="{806C0BB2-FA0D-4149-9083-2EBBE4E13C96}" srcOrd="0" destOrd="0" presId="urn:microsoft.com/office/officeart/2005/8/layout/vList5"/>
    <dgm:cxn modelId="{8508644A-C86D-48E8-BD96-9CE04F4F9E2F}" type="presOf" srcId="{30A9665D-2587-4ACF-802F-F8C6CA9B4B4F}" destId="{41B71895-53AF-4133-8FC7-2B4BEE787CD3}" srcOrd="0" destOrd="3" presId="urn:microsoft.com/office/officeart/2005/8/layout/vList5"/>
    <dgm:cxn modelId="{2563A30F-ECB3-4180-A48E-499DED4897FD}" srcId="{216E2C9C-CC64-4C1E-9979-5CD76103DA6A}" destId="{8B72E6BD-37E9-4DEC-B65B-90646AACA975}" srcOrd="1" destOrd="0" parTransId="{0388FFB5-C3ED-442B-9DE4-EA5335E803A5}" sibTransId="{A7BD627B-D3BB-444A-A773-FD1C8BDF5A0B}"/>
    <dgm:cxn modelId="{AC80C6BF-6436-45AF-B3C5-6EB2D40DFF4D}" type="presOf" srcId="{216E2C9C-CC64-4C1E-9979-5CD76103DA6A}" destId="{FA0FEBC4-90B1-4CB1-AE54-288CAC3AE9F0}" srcOrd="0" destOrd="0" presId="urn:microsoft.com/office/officeart/2005/8/layout/vList5"/>
    <dgm:cxn modelId="{2E7088C7-EE6E-4446-9B28-4754D684B4B8}" type="presOf" srcId="{402217A2-56E2-43FB-A7A9-2E4D2FE24A05}" destId="{41B71895-53AF-4133-8FC7-2B4BEE787CD3}" srcOrd="0" destOrd="1" presId="urn:microsoft.com/office/officeart/2005/8/layout/vList5"/>
    <dgm:cxn modelId="{DE467D22-C761-40BF-9BC5-94BCB703EFE9}" type="presOf" srcId="{5DAAC5F5-0424-4977-8B16-A19861E1632F}" destId="{41B71895-53AF-4133-8FC7-2B4BEE787CD3}" srcOrd="0" destOrd="0" presId="urn:microsoft.com/office/officeart/2005/8/layout/vList5"/>
    <dgm:cxn modelId="{8042F085-E3BD-43A5-BC61-295FD725F18D}" type="presOf" srcId="{A9A4A2D9-ACB1-4172-833D-4B7E68EA18AC}" destId="{41B71895-53AF-4133-8FC7-2B4BEE787CD3}" srcOrd="0" destOrd="2" presId="urn:microsoft.com/office/officeart/2005/8/layout/vList5"/>
    <dgm:cxn modelId="{C5197D95-474E-425A-93AB-1DF15BE6FB44}" srcId="{F9E36034-0E54-4A79-AAAC-865D343D55D6}" destId="{A5710738-83EE-46CC-8B35-22A7ABAC3F76}" srcOrd="0" destOrd="0" parTransId="{112A8893-D10B-4160-8BEE-E35EE44618B2}" sibTransId="{E013DEC7-9BB7-4D51-865A-DFA709F40109}"/>
    <dgm:cxn modelId="{D4A30A86-7E36-4575-93A9-453E3F376382}" srcId="{216E2C9C-CC64-4C1E-9979-5CD76103DA6A}" destId="{9FC69B8D-6EB7-44C5-AE75-59DFBEE35B99}" srcOrd="0" destOrd="0" parTransId="{C7BAF55E-2AB9-4210-86E7-7A400F82B83B}" sibTransId="{E1CC3F91-C244-4644-8BB8-ACE89A0302C4}"/>
    <dgm:cxn modelId="{560E8E20-C05D-42D3-A785-473CE5D71B46}" srcId="{D945CE4B-BE2C-43AF-B6AB-6090E04C2F95}" destId="{402217A2-56E2-43FB-A7A9-2E4D2FE24A05}" srcOrd="1" destOrd="0" parTransId="{B622DEF1-510B-45BA-993D-9DC89B2B5CF5}" sibTransId="{658402DB-F21C-42A6-9B22-732FB7030979}"/>
    <dgm:cxn modelId="{85824AEF-E036-4EEA-A9A9-228B5CC2E37A}" type="presOf" srcId="{F9E36034-0E54-4A79-AAAC-865D343D55D6}" destId="{86FE0CA5-3E68-453E-BC02-2F3F10F97406}" srcOrd="0" destOrd="0" presId="urn:microsoft.com/office/officeart/2005/8/layout/vList5"/>
    <dgm:cxn modelId="{F61C1FDC-1006-47F2-889D-D0915F86608A}" srcId="{941F1D41-3DA9-44BC-B4D5-13D0527B4E05}" destId="{D945CE4B-BE2C-43AF-B6AB-6090E04C2F95}" srcOrd="1" destOrd="0" parTransId="{12626913-5B4B-4862-9C27-5270B9F5C781}" sibTransId="{E9B14699-4D76-4775-825C-161D1EAA87C8}"/>
    <dgm:cxn modelId="{CDF6F0D5-2015-4F7F-9C5A-19A69AB36F66}" srcId="{D945CE4B-BE2C-43AF-B6AB-6090E04C2F95}" destId="{5DAAC5F5-0424-4977-8B16-A19861E1632F}" srcOrd="0" destOrd="0" parTransId="{4B7A7F13-4F77-4365-8EFA-4E2558FDBF72}" sibTransId="{4FA9F339-B80B-4B4C-A8AC-ACD6E7199404}"/>
    <dgm:cxn modelId="{45DAB644-4A8A-4191-BCDE-EF083769AA5F}" srcId="{A9A4A2D9-ACB1-4172-833D-4B7E68EA18AC}" destId="{30A9665D-2587-4ACF-802F-F8C6CA9B4B4F}" srcOrd="0" destOrd="0" parTransId="{00225E79-5E96-43A3-9F85-CD335C64B722}" sibTransId="{0E277DFD-5102-4FA6-9721-09691650317A}"/>
    <dgm:cxn modelId="{B5F23C44-2DAB-40DF-8A80-03EC488BFD17}" type="presOf" srcId="{8B72E6BD-37E9-4DEC-B65B-90646AACA975}" destId="{34551F32-23C1-4096-ADB4-DC56FB4125A3}" srcOrd="0" destOrd="1" presId="urn:microsoft.com/office/officeart/2005/8/layout/vList5"/>
    <dgm:cxn modelId="{8ED1BB93-F442-4CB5-BF94-551C85705803}" srcId="{D945CE4B-BE2C-43AF-B6AB-6090E04C2F95}" destId="{A9A4A2D9-ACB1-4172-833D-4B7E68EA18AC}" srcOrd="2" destOrd="0" parTransId="{FB19F93D-FEFB-4633-92C1-65AD0956BB8E}" sibTransId="{7684D6B3-31F2-4190-82F6-B9B90E98500B}"/>
    <dgm:cxn modelId="{6286CC00-B740-4CB9-8378-B91101DE3082}" srcId="{30B732BF-99F2-4AB6-BF70-79D88D762909}" destId="{F9E36034-0E54-4A79-AAAC-865D343D55D6}" srcOrd="0" destOrd="0" parTransId="{01533BE7-9F7C-4EE1-B5AB-B9DF234D6CAC}" sibTransId="{D57E04C3-D49E-4BE3-BAA1-7BE306EBD286}"/>
    <dgm:cxn modelId="{021453E1-4C03-4BB1-8E12-DF9D1F04A6BB}" srcId="{941F1D41-3DA9-44BC-B4D5-13D0527B4E05}" destId="{216E2C9C-CC64-4C1E-9979-5CD76103DA6A}" srcOrd="0" destOrd="0" parTransId="{C27571CF-914C-4C76-891A-9F60A9CAE92C}" sibTransId="{31133C92-9562-4B19-BCED-2FE830C08DAA}"/>
    <dgm:cxn modelId="{F4193CF6-05CF-4E3E-94DF-E69833ED2661}" type="presOf" srcId="{30B732BF-99F2-4AB6-BF70-79D88D762909}" destId="{43751679-1D37-4AE4-A08A-2E107BF616A2}" srcOrd="0" destOrd="0" presId="urn:microsoft.com/office/officeart/2005/8/layout/vList5"/>
    <dgm:cxn modelId="{45318005-A617-47DA-AB12-897653A3E88A}" type="presOf" srcId="{A5710738-83EE-46CC-8B35-22A7ABAC3F76}" destId="{86FE0CA5-3E68-453E-BC02-2F3F10F97406}" srcOrd="0" destOrd="1" presId="urn:microsoft.com/office/officeart/2005/8/layout/vList5"/>
    <dgm:cxn modelId="{8E8BD9C0-EFC4-4C04-82F4-38F1807215E0}" type="presOf" srcId="{9FC69B8D-6EB7-44C5-AE75-59DFBEE35B99}" destId="{34551F32-23C1-4096-ADB4-DC56FB4125A3}" srcOrd="0" destOrd="0" presId="urn:microsoft.com/office/officeart/2005/8/layout/vList5"/>
    <dgm:cxn modelId="{730CFCAA-3302-4871-BB08-94896758CADC}" type="presOf" srcId="{167CBD2D-412C-43DB-B742-52ECB0389A96}" destId="{86FE0CA5-3E68-453E-BC02-2F3F10F97406}" srcOrd="0" destOrd="2" presId="urn:microsoft.com/office/officeart/2005/8/layout/vList5"/>
    <dgm:cxn modelId="{3F1878DC-4E20-4BD2-909C-CE18C74E472F}" type="presParOf" srcId="{806C0BB2-FA0D-4149-9083-2EBBE4E13C96}" destId="{725CA496-F4F7-48D5-B771-2CDD05F27446}" srcOrd="0" destOrd="0" presId="urn:microsoft.com/office/officeart/2005/8/layout/vList5"/>
    <dgm:cxn modelId="{9DE606F7-E698-4AA5-974B-DF7235152690}" type="presParOf" srcId="{725CA496-F4F7-48D5-B771-2CDD05F27446}" destId="{FA0FEBC4-90B1-4CB1-AE54-288CAC3AE9F0}" srcOrd="0" destOrd="0" presId="urn:microsoft.com/office/officeart/2005/8/layout/vList5"/>
    <dgm:cxn modelId="{1CE7A198-3C23-40E2-8258-A10089A12388}" type="presParOf" srcId="{725CA496-F4F7-48D5-B771-2CDD05F27446}" destId="{34551F32-23C1-4096-ADB4-DC56FB4125A3}" srcOrd="1" destOrd="0" presId="urn:microsoft.com/office/officeart/2005/8/layout/vList5"/>
    <dgm:cxn modelId="{9B701B83-8636-4133-B21F-16A2026585F7}" type="presParOf" srcId="{806C0BB2-FA0D-4149-9083-2EBBE4E13C96}" destId="{5CDBA780-AD1D-4A7E-BBB0-48C74D3E5F32}" srcOrd="1" destOrd="0" presId="urn:microsoft.com/office/officeart/2005/8/layout/vList5"/>
    <dgm:cxn modelId="{70D5B07D-6018-4FDC-B158-59B9FD90B7CE}" type="presParOf" srcId="{806C0BB2-FA0D-4149-9083-2EBBE4E13C96}" destId="{37AAE339-1FBC-44E5-9AAC-827BCFBB80AA}" srcOrd="2" destOrd="0" presId="urn:microsoft.com/office/officeart/2005/8/layout/vList5"/>
    <dgm:cxn modelId="{7821C5FC-E2EC-4558-80EF-14EA9E58592C}" type="presParOf" srcId="{37AAE339-1FBC-44E5-9AAC-827BCFBB80AA}" destId="{E268601F-9F93-4B09-A353-C07D801B4BDD}" srcOrd="0" destOrd="0" presId="urn:microsoft.com/office/officeart/2005/8/layout/vList5"/>
    <dgm:cxn modelId="{24B054F2-A8D4-4F5E-94A5-9760ADCFF4B5}" type="presParOf" srcId="{37AAE339-1FBC-44E5-9AAC-827BCFBB80AA}" destId="{41B71895-53AF-4133-8FC7-2B4BEE787CD3}" srcOrd="1" destOrd="0" presId="urn:microsoft.com/office/officeart/2005/8/layout/vList5"/>
    <dgm:cxn modelId="{F57DC889-B120-4E73-ADB4-B837428293B0}" type="presParOf" srcId="{806C0BB2-FA0D-4149-9083-2EBBE4E13C96}" destId="{0FFF19E2-9C5C-4268-8559-C90E30C85B06}" srcOrd="3" destOrd="0" presId="urn:microsoft.com/office/officeart/2005/8/layout/vList5"/>
    <dgm:cxn modelId="{B813A5CE-E57F-40F0-A1DE-449E2EE478DF}" type="presParOf" srcId="{806C0BB2-FA0D-4149-9083-2EBBE4E13C96}" destId="{D6E92547-976D-43E6-824C-80A0B69F258A}" srcOrd="4" destOrd="0" presId="urn:microsoft.com/office/officeart/2005/8/layout/vList5"/>
    <dgm:cxn modelId="{014E72D8-E7C3-424E-AF75-B5E72E1896DE}" type="presParOf" srcId="{D6E92547-976D-43E6-824C-80A0B69F258A}" destId="{43751679-1D37-4AE4-A08A-2E107BF616A2}" srcOrd="0" destOrd="0" presId="urn:microsoft.com/office/officeart/2005/8/layout/vList5"/>
    <dgm:cxn modelId="{68B395D1-64B4-4171-AF33-9BFBDA387FA2}" type="presParOf" srcId="{D6E92547-976D-43E6-824C-80A0B69F258A}" destId="{86FE0CA5-3E68-453E-BC02-2F3F10F974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1F1D41-3DA9-44BC-B4D5-13D0527B4E05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16E2C9C-CC64-4C1E-9979-5CD76103DA6A}">
      <dgm:prSet phldrT="[Text]" custT="1"/>
      <dgm:spPr/>
      <dgm:t>
        <a:bodyPr/>
        <a:lstStyle/>
        <a:p>
          <a:r>
            <a:rPr lang="en-US" sz="3600" dirty="0"/>
            <a:t>National</a:t>
          </a:r>
        </a:p>
      </dgm:t>
    </dgm:pt>
    <dgm:pt modelId="{C27571CF-914C-4C76-891A-9F60A9CAE92C}" type="parTrans" cxnId="{021453E1-4C03-4BB1-8E12-DF9D1F04A6BB}">
      <dgm:prSet/>
      <dgm:spPr/>
      <dgm:t>
        <a:bodyPr/>
        <a:lstStyle/>
        <a:p>
          <a:endParaRPr lang="en-US" sz="1800"/>
        </a:p>
      </dgm:t>
    </dgm:pt>
    <dgm:pt modelId="{31133C92-9562-4B19-BCED-2FE830C08DAA}" type="sibTrans" cxnId="{021453E1-4C03-4BB1-8E12-DF9D1F04A6BB}">
      <dgm:prSet/>
      <dgm:spPr/>
      <dgm:t>
        <a:bodyPr/>
        <a:lstStyle/>
        <a:p>
          <a:endParaRPr lang="en-US" sz="1800"/>
        </a:p>
      </dgm:t>
    </dgm:pt>
    <dgm:pt modelId="{9FC69B8D-6EB7-44C5-AE75-59DFBEE35B99}">
      <dgm:prSet phldrT="[Text]" custT="1"/>
      <dgm:spPr/>
      <dgm:t>
        <a:bodyPr/>
        <a:lstStyle/>
        <a:p>
          <a:r>
            <a:rPr lang="en-US" sz="1800" dirty="0"/>
            <a:t>County scale</a:t>
          </a:r>
        </a:p>
      </dgm:t>
    </dgm:pt>
    <dgm:pt modelId="{C7BAF55E-2AB9-4210-86E7-7A400F82B83B}" type="parTrans" cxnId="{D4A30A86-7E36-4575-93A9-453E3F376382}">
      <dgm:prSet/>
      <dgm:spPr/>
      <dgm:t>
        <a:bodyPr/>
        <a:lstStyle/>
        <a:p>
          <a:endParaRPr lang="en-US" sz="1800"/>
        </a:p>
      </dgm:t>
    </dgm:pt>
    <dgm:pt modelId="{E1CC3F91-C244-4644-8BB8-ACE89A0302C4}" type="sibTrans" cxnId="{D4A30A86-7E36-4575-93A9-453E3F376382}">
      <dgm:prSet/>
      <dgm:spPr/>
      <dgm:t>
        <a:bodyPr/>
        <a:lstStyle/>
        <a:p>
          <a:endParaRPr lang="en-US" sz="1800"/>
        </a:p>
      </dgm:t>
    </dgm:pt>
    <dgm:pt modelId="{8B72E6BD-37E9-4DEC-B65B-90646AACA975}">
      <dgm:prSet phldrT="[Text]" custT="1"/>
      <dgm:spPr/>
      <dgm:t>
        <a:bodyPr/>
        <a:lstStyle/>
        <a:p>
          <a:r>
            <a:rPr lang="en-US" sz="1800" dirty="0"/>
            <a:t>Limited similar work</a:t>
          </a:r>
        </a:p>
      </dgm:t>
    </dgm:pt>
    <dgm:pt modelId="{0388FFB5-C3ED-442B-9DE4-EA5335E803A5}" type="parTrans" cxnId="{2563A30F-ECB3-4180-A48E-499DED4897FD}">
      <dgm:prSet/>
      <dgm:spPr/>
      <dgm:t>
        <a:bodyPr/>
        <a:lstStyle/>
        <a:p>
          <a:endParaRPr lang="en-US" sz="1800"/>
        </a:p>
      </dgm:t>
    </dgm:pt>
    <dgm:pt modelId="{A7BD627B-D3BB-444A-A773-FD1C8BDF5A0B}" type="sibTrans" cxnId="{2563A30F-ECB3-4180-A48E-499DED4897FD}">
      <dgm:prSet/>
      <dgm:spPr/>
      <dgm:t>
        <a:bodyPr/>
        <a:lstStyle/>
        <a:p>
          <a:endParaRPr lang="en-US" sz="1800"/>
        </a:p>
      </dgm:t>
    </dgm:pt>
    <dgm:pt modelId="{D945CE4B-BE2C-43AF-B6AB-6090E04C2F95}">
      <dgm:prSet phldrT="[Text]" custT="1"/>
      <dgm:spPr/>
      <dgm:t>
        <a:bodyPr/>
        <a:lstStyle/>
        <a:p>
          <a:pPr algn="ctr"/>
          <a:r>
            <a:rPr lang="en-US" sz="3600" dirty="0" smtClean="0"/>
            <a:t>Transect</a:t>
          </a:r>
          <a:endParaRPr lang="en-US" sz="3600" dirty="0"/>
        </a:p>
      </dgm:t>
    </dgm:pt>
    <dgm:pt modelId="{12626913-5B4B-4862-9C27-5270B9F5C781}" type="parTrans" cxnId="{F61C1FDC-1006-47F2-889D-D0915F86608A}">
      <dgm:prSet/>
      <dgm:spPr/>
      <dgm:t>
        <a:bodyPr/>
        <a:lstStyle/>
        <a:p>
          <a:endParaRPr lang="en-US" sz="1800"/>
        </a:p>
      </dgm:t>
    </dgm:pt>
    <dgm:pt modelId="{E9B14699-4D76-4775-825C-161D1EAA87C8}" type="sibTrans" cxnId="{F61C1FDC-1006-47F2-889D-D0915F86608A}">
      <dgm:prSet/>
      <dgm:spPr/>
      <dgm:t>
        <a:bodyPr/>
        <a:lstStyle/>
        <a:p>
          <a:endParaRPr lang="en-US" sz="1800"/>
        </a:p>
      </dgm:t>
    </dgm:pt>
    <dgm:pt modelId="{5DAAC5F5-0424-4977-8B16-A19861E1632F}">
      <dgm:prSet phldrT="[Text]" custT="1"/>
      <dgm:spPr/>
      <dgm:t>
        <a:bodyPr/>
        <a:lstStyle/>
        <a:p>
          <a:r>
            <a:rPr lang="en-US" sz="1800" dirty="0"/>
            <a:t>County </a:t>
          </a:r>
          <a:r>
            <a:rPr lang="en-US" sz="1800" dirty="0" smtClean="0"/>
            <a:t>scale</a:t>
          </a:r>
          <a:endParaRPr lang="en-US" sz="1800" dirty="0"/>
        </a:p>
      </dgm:t>
    </dgm:pt>
    <dgm:pt modelId="{4B7A7F13-4F77-4365-8EFA-4E2558FDBF72}" type="parTrans" cxnId="{CDF6F0D5-2015-4F7F-9C5A-19A69AB36F66}">
      <dgm:prSet/>
      <dgm:spPr/>
      <dgm:t>
        <a:bodyPr/>
        <a:lstStyle/>
        <a:p>
          <a:endParaRPr lang="en-US" sz="1800"/>
        </a:p>
      </dgm:t>
    </dgm:pt>
    <dgm:pt modelId="{4FA9F339-B80B-4B4C-A8AC-ACD6E7199404}" type="sibTrans" cxnId="{CDF6F0D5-2015-4F7F-9C5A-19A69AB36F66}">
      <dgm:prSet/>
      <dgm:spPr/>
      <dgm:t>
        <a:bodyPr/>
        <a:lstStyle/>
        <a:p>
          <a:endParaRPr lang="en-US" sz="1800"/>
        </a:p>
      </dgm:t>
    </dgm:pt>
    <dgm:pt modelId="{30B732BF-99F2-4AB6-BF70-79D88D762909}">
      <dgm:prSet phldrT="[Text]" custT="1"/>
      <dgm:spPr/>
      <dgm:t>
        <a:bodyPr/>
        <a:lstStyle/>
        <a:p>
          <a:r>
            <a:rPr lang="en-US" sz="3600" dirty="0"/>
            <a:t>Replicate previous study</a:t>
          </a:r>
        </a:p>
      </dgm:t>
    </dgm:pt>
    <dgm:pt modelId="{FB2EC2FE-F71A-4648-ABB5-4F61068FDD4D}" type="parTrans" cxnId="{703C5912-30ED-4EC5-9727-EDD3E6E1C998}">
      <dgm:prSet/>
      <dgm:spPr/>
      <dgm:t>
        <a:bodyPr/>
        <a:lstStyle/>
        <a:p>
          <a:endParaRPr lang="en-US" sz="1800"/>
        </a:p>
      </dgm:t>
    </dgm:pt>
    <dgm:pt modelId="{46CD0628-B2ED-495F-955A-D2B78A368862}" type="sibTrans" cxnId="{703C5912-30ED-4EC5-9727-EDD3E6E1C998}">
      <dgm:prSet/>
      <dgm:spPr/>
      <dgm:t>
        <a:bodyPr/>
        <a:lstStyle/>
        <a:p>
          <a:endParaRPr lang="en-US" sz="1800"/>
        </a:p>
      </dgm:t>
    </dgm:pt>
    <dgm:pt modelId="{F9E36034-0E54-4A79-AAAC-865D343D55D6}">
      <dgm:prSet phldrT="[Text]" custT="1"/>
      <dgm:spPr/>
      <dgm:t>
        <a:bodyPr/>
        <a:lstStyle/>
        <a:p>
          <a:r>
            <a:rPr lang="en-US" sz="1800" dirty="0"/>
            <a:t>County and sub county scale</a:t>
          </a:r>
        </a:p>
      </dgm:t>
    </dgm:pt>
    <dgm:pt modelId="{01533BE7-9F7C-4EE1-B5AB-B9DF234D6CAC}" type="parTrans" cxnId="{6286CC00-B740-4CB9-8378-B91101DE3082}">
      <dgm:prSet/>
      <dgm:spPr/>
      <dgm:t>
        <a:bodyPr/>
        <a:lstStyle/>
        <a:p>
          <a:endParaRPr lang="en-US" sz="1800"/>
        </a:p>
      </dgm:t>
    </dgm:pt>
    <dgm:pt modelId="{D57E04C3-D49E-4BE3-BAA1-7BE306EBD286}" type="sibTrans" cxnId="{6286CC00-B740-4CB9-8378-B91101DE3082}">
      <dgm:prSet/>
      <dgm:spPr/>
      <dgm:t>
        <a:bodyPr/>
        <a:lstStyle/>
        <a:p>
          <a:endParaRPr lang="en-US" sz="1800"/>
        </a:p>
      </dgm:t>
    </dgm:pt>
    <dgm:pt modelId="{A9A4A2D9-ACB1-4172-833D-4B7E68EA18AC}">
      <dgm:prSet phldrT="[Text]" custT="1"/>
      <dgm:spPr/>
      <dgm:t>
        <a:bodyPr/>
        <a:lstStyle/>
        <a:p>
          <a:r>
            <a:rPr lang="en-US" sz="1800" dirty="0"/>
            <a:t>Broad transect of the US.</a:t>
          </a:r>
        </a:p>
      </dgm:t>
    </dgm:pt>
    <dgm:pt modelId="{FB19F93D-FEFB-4633-92C1-65AD0956BB8E}" type="parTrans" cxnId="{8ED1BB93-F442-4CB5-BF94-551C85705803}">
      <dgm:prSet/>
      <dgm:spPr/>
      <dgm:t>
        <a:bodyPr/>
        <a:lstStyle/>
        <a:p>
          <a:endParaRPr lang="en-US"/>
        </a:p>
      </dgm:t>
    </dgm:pt>
    <dgm:pt modelId="{7684D6B3-31F2-4190-82F6-B9B90E98500B}" type="sibTrans" cxnId="{8ED1BB93-F442-4CB5-BF94-551C85705803}">
      <dgm:prSet/>
      <dgm:spPr/>
      <dgm:t>
        <a:bodyPr/>
        <a:lstStyle/>
        <a:p>
          <a:endParaRPr lang="en-US"/>
        </a:p>
      </dgm:t>
    </dgm:pt>
    <dgm:pt modelId="{A5710738-83EE-46CC-8B35-22A7ABAC3F76}">
      <dgm:prSet phldrT="[Text]" custT="1"/>
      <dgm:spPr/>
      <dgm:t>
        <a:bodyPr/>
        <a:lstStyle/>
        <a:p>
          <a:r>
            <a:rPr lang="en-US" sz="1800" dirty="0" smtClean="0"/>
            <a:t>Texas</a:t>
          </a:r>
          <a:endParaRPr lang="en-US" sz="1800" dirty="0"/>
        </a:p>
      </dgm:t>
    </dgm:pt>
    <dgm:pt modelId="{112A8893-D10B-4160-8BEE-E35EE44618B2}" type="parTrans" cxnId="{C5197D95-474E-425A-93AB-1DF15BE6FB44}">
      <dgm:prSet/>
      <dgm:spPr/>
      <dgm:t>
        <a:bodyPr/>
        <a:lstStyle/>
        <a:p>
          <a:endParaRPr lang="en-US"/>
        </a:p>
      </dgm:t>
    </dgm:pt>
    <dgm:pt modelId="{E013DEC7-9BB7-4D51-865A-DFA709F40109}" type="sibTrans" cxnId="{C5197D95-474E-425A-93AB-1DF15BE6FB44}">
      <dgm:prSet/>
      <dgm:spPr/>
      <dgm:t>
        <a:bodyPr/>
        <a:lstStyle/>
        <a:p>
          <a:endParaRPr lang="en-US"/>
        </a:p>
      </dgm:t>
    </dgm:pt>
    <dgm:pt modelId="{30A9665D-2587-4ACF-802F-F8C6CA9B4B4F}">
      <dgm:prSet phldrT="[Text]" custT="1"/>
      <dgm:spPr/>
      <dgm:t>
        <a:bodyPr/>
        <a:lstStyle/>
        <a:p>
          <a:r>
            <a:rPr lang="en-US" sz="1800" dirty="0"/>
            <a:t>Significant variations in wealth, health care and urban / rural divide</a:t>
          </a:r>
          <a:r>
            <a:rPr lang="en-US" sz="1800" dirty="0" smtClean="0"/>
            <a:t>. E.g. Mississippi River</a:t>
          </a:r>
          <a:endParaRPr lang="en-US" sz="1800" dirty="0"/>
        </a:p>
      </dgm:t>
    </dgm:pt>
    <dgm:pt modelId="{00225E79-5E96-43A3-9F85-CD335C64B722}" type="parTrans" cxnId="{45DAB644-4A8A-4191-BCDE-EF083769AA5F}">
      <dgm:prSet/>
      <dgm:spPr/>
      <dgm:t>
        <a:bodyPr/>
        <a:lstStyle/>
        <a:p>
          <a:endParaRPr lang="en-US"/>
        </a:p>
      </dgm:t>
    </dgm:pt>
    <dgm:pt modelId="{0E277DFD-5102-4FA6-9721-09691650317A}" type="sibTrans" cxnId="{45DAB644-4A8A-4191-BCDE-EF083769AA5F}">
      <dgm:prSet/>
      <dgm:spPr/>
      <dgm:t>
        <a:bodyPr/>
        <a:lstStyle/>
        <a:p>
          <a:endParaRPr lang="en-US"/>
        </a:p>
      </dgm:t>
    </dgm:pt>
    <dgm:pt modelId="{167CBD2D-412C-43DB-B742-52ECB0389A96}">
      <dgm:prSet phldrT="[Text]" custT="1"/>
      <dgm:spPr/>
      <dgm:t>
        <a:bodyPr/>
        <a:lstStyle/>
        <a:p>
          <a:r>
            <a:rPr lang="en-US" sz="1800" dirty="0" smtClean="0"/>
            <a:t>Alabama</a:t>
          </a:r>
          <a:endParaRPr lang="en-US" sz="1800" dirty="0"/>
        </a:p>
      </dgm:t>
    </dgm:pt>
    <dgm:pt modelId="{A3A8DA97-C5FE-43E2-A38D-FE68C5214D10}" type="parTrans" cxnId="{B1DA86D4-0E4C-4F58-B0EF-219F26F3CB05}">
      <dgm:prSet/>
      <dgm:spPr/>
      <dgm:t>
        <a:bodyPr/>
        <a:lstStyle/>
        <a:p>
          <a:endParaRPr lang="en-US"/>
        </a:p>
      </dgm:t>
    </dgm:pt>
    <dgm:pt modelId="{4B7E64BD-09AB-4DC7-9B00-8867330E75F1}" type="sibTrans" cxnId="{B1DA86D4-0E4C-4F58-B0EF-219F26F3CB05}">
      <dgm:prSet/>
      <dgm:spPr/>
      <dgm:t>
        <a:bodyPr/>
        <a:lstStyle/>
        <a:p>
          <a:endParaRPr lang="en-US"/>
        </a:p>
      </dgm:t>
    </dgm:pt>
    <dgm:pt modelId="{402217A2-56E2-43FB-A7A9-2E4D2FE24A05}">
      <dgm:prSet phldrT="[Text]" custT="1"/>
      <dgm:spPr/>
      <dgm:t>
        <a:bodyPr/>
        <a:lstStyle/>
        <a:p>
          <a:r>
            <a:rPr lang="en-US" sz="1800" dirty="0" smtClean="0"/>
            <a:t>Limited similar work</a:t>
          </a:r>
          <a:endParaRPr lang="en-US" sz="1800" dirty="0"/>
        </a:p>
      </dgm:t>
    </dgm:pt>
    <dgm:pt modelId="{B622DEF1-510B-45BA-993D-9DC89B2B5CF5}" type="parTrans" cxnId="{560E8E20-C05D-42D3-A785-473CE5D71B46}">
      <dgm:prSet/>
      <dgm:spPr/>
      <dgm:t>
        <a:bodyPr/>
        <a:lstStyle/>
        <a:p>
          <a:endParaRPr lang="en-US"/>
        </a:p>
      </dgm:t>
    </dgm:pt>
    <dgm:pt modelId="{658402DB-F21C-42A6-9B22-732FB7030979}" type="sibTrans" cxnId="{560E8E20-C05D-42D3-A785-473CE5D71B46}">
      <dgm:prSet/>
      <dgm:spPr/>
      <dgm:t>
        <a:bodyPr/>
        <a:lstStyle/>
        <a:p>
          <a:endParaRPr lang="en-US"/>
        </a:p>
      </dgm:t>
    </dgm:pt>
    <dgm:pt modelId="{806C0BB2-FA0D-4149-9083-2EBBE4E13C96}" type="pres">
      <dgm:prSet presAssocID="{941F1D41-3DA9-44BC-B4D5-13D0527B4E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5CA496-F4F7-48D5-B771-2CDD05F27446}" type="pres">
      <dgm:prSet presAssocID="{216E2C9C-CC64-4C1E-9979-5CD76103DA6A}" presName="linNode" presStyleCnt="0"/>
      <dgm:spPr/>
    </dgm:pt>
    <dgm:pt modelId="{FA0FEBC4-90B1-4CB1-AE54-288CAC3AE9F0}" type="pres">
      <dgm:prSet presAssocID="{216E2C9C-CC64-4C1E-9979-5CD76103DA6A}" presName="parentText" presStyleLbl="node1" presStyleIdx="0" presStyleCnt="3" custLinFactNeighborX="-2627" custLinFactNeighborY="-66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1F32-23C1-4096-ADB4-DC56FB4125A3}" type="pres">
      <dgm:prSet presAssocID="{216E2C9C-CC64-4C1E-9979-5CD76103DA6A}" presName="descendantText" presStyleLbl="alignAccFollowNode1" presStyleIdx="0" presStyleCnt="3" custScaleY="118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BA780-AD1D-4A7E-BBB0-48C74D3E5F32}" type="pres">
      <dgm:prSet presAssocID="{31133C92-9562-4B19-BCED-2FE830C08DAA}" presName="sp" presStyleCnt="0"/>
      <dgm:spPr/>
    </dgm:pt>
    <dgm:pt modelId="{37AAE339-1FBC-44E5-9AAC-827BCFBB80AA}" type="pres">
      <dgm:prSet presAssocID="{D945CE4B-BE2C-43AF-B6AB-6090E04C2F95}" presName="linNode" presStyleCnt="0"/>
      <dgm:spPr/>
    </dgm:pt>
    <dgm:pt modelId="{E268601F-9F93-4B09-A353-C07D801B4BDD}" type="pres">
      <dgm:prSet presAssocID="{D945CE4B-BE2C-43AF-B6AB-6090E04C2F9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71895-53AF-4133-8FC7-2B4BEE787CD3}" type="pres">
      <dgm:prSet presAssocID="{D945CE4B-BE2C-43AF-B6AB-6090E04C2F95}" presName="descendantText" presStyleLbl="alignAccFollowNode1" presStyleIdx="1" presStyleCnt="3" custScaleY="129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F19E2-9C5C-4268-8559-C90E30C85B06}" type="pres">
      <dgm:prSet presAssocID="{E9B14699-4D76-4775-825C-161D1EAA87C8}" presName="sp" presStyleCnt="0"/>
      <dgm:spPr/>
    </dgm:pt>
    <dgm:pt modelId="{D6E92547-976D-43E6-824C-80A0B69F258A}" type="pres">
      <dgm:prSet presAssocID="{30B732BF-99F2-4AB6-BF70-79D88D762909}" presName="linNode" presStyleCnt="0"/>
      <dgm:spPr/>
    </dgm:pt>
    <dgm:pt modelId="{43751679-1D37-4AE4-A08A-2E107BF616A2}" type="pres">
      <dgm:prSet presAssocID="{30B732BF-99F2-4AB6-BF70-79D88D76290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E0CA5-3E68-453E-BC02-2F3F10F97406}" type="pres">
      <dgm:prSet presAssocID="{30B732BF-99F2-4AB6-BF70-79D88D762909}" presName="descendantText" presStyleLbl="alignAccFollowNode1" presStyleIdx="2" presStyleCnt="3" custScaleY="123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3C5912-30ED-4EC5-9727-EDD3E6E1C998}" srcId="{941F1D41-3DA9-44BC-B4D5-13D0527B4E05}" destId="{30B732BF-99F2-4AB6-BF70-79D88D762909}" srcOrd="2" destOrd="0" parTransId="{FB2EC2FE-F71A-4648-ABB5-4F61068FDD4D}" sibTransId="{46CD0628-B2ED-495F-955A-D2B78A368862}"/>
    <dgm:cxn modelId="{B1DA86D4-0E4C-4F58-B0EF-219F26F3CB05}" srcId="{F9E36034-0E54-4A79-AAAC-865D343D55D6}" destId="{167CBD2D-412C-43DB-B742-52ECB0389A96}" srcOrd="1" destOrd="0" parTransId="{A3A8DA97-C5FE-43E2-A38D-FE68C5214D10}" sibTransId="{4B7E64BD-09AB-4DC7-9B00-8867330E75F1}"/>
    <dgm:cxn modelId="{69ABAEF8-F50E-4D74-A215-B6ACC4CC313B}" type="presOf" srcId="{5DAAC5F5-0424-4977-8B16-A19861E1632F}" destId="{41B71895-53AF-4133-8FC7-2B4BEE787CD3}" srcOrd="0" destOrd="0" presId="urn:microsoft.com/office/officeart/2005/8/layout/vList5"/>
    <dgm:cxn modelId="{2563A30F-ECB3-4180-A48E-499DED4897FD}" srcId="{216E2C9C-CC64-4C1E-9979-5CD76103DA6A}" destId="{8B72E6BD-37E9-4DEC-B65B-90646AACA975}" srcOrd="1" destOrd="0" parTransId="{0388FFB5-C3ED-442B-9DE4-EA5335E803A5}" sibTransId="{A7BD627B-D3BB-444A-A773-FD1C8BDF5A0B}"/>
    <dgm:cxn modelId="{9DF197D3-1038-45CE-A869-840A2550EC8B}" type="presOf" srcId="{30B732BF-99F2-4AB6-BF70-79D88D762909}" destId="{43751679-1D37-4AE4-A08A-2E107BF616A2}" srcOrd="0" destOrd="0" presId="urn:microsoft.com/office/officeart/2005/8/layout/vList5"/>
    <dgm:cxn modelId="{82F0249C-1578-420C-BADB-FC8AE3F94DD8}" type="presOf" srcId="{402217A2-56E2-43FB-A7A9-2E4D2FE24A05}" destId="{41B71895-53AF-4133-8FC7-2B4BEE787CD3}" srcOrd="0" destOrd="1" presId="urn:microsoft.com/office/officeart/2005/8/layout/vList5"/>
    <dgm:cxn modelId="{10E331E8-B840-4B4C-8462-FA49E78E14DD}" type="presOf" srcId="{F9E36034-0E54-4A79-AAAC-865D343D55D6}" destId="{86FE0CA5-3E68-453E-BC02-2F3F10F97406}" srcOrd="0" destOrd="0" presId="urn:microsoft.com/office/officeart/2005/8/layout/vList5"/>
    <dgm:cxn modelId="{023AF242-0104-47AA-8696-94B56F532DCF}" type="presOf" srcId="{30A9665D-2587-4ACF-802F-F8C6CA9B4B4F}" destId="{41B71895-53AF-4133-8FC7-2B4BEE787CD3}" srcOrd="0" destOrd="3" presId="urn:microsoft.com/office/officeart/2005/8/layout/vList5"/>
    <dgm:cxn modelId="{C5197D95-474E-425A-93AB-1DF15BE6FB44}" srcId="{F9E36034-0E54-4A79-AAAC-865D343D55D6}" destId="{A5710738-83EE-46CC-8B35-22A7ABAC3F76}" srcOrd="0" destOrd="0" parTransId="{112A8893-D10B-4160-8BEE-E35EE44618B2}" sibTransId="{E013DEC7-9BB7-4D51-865A-DFA709F40109}"/>
    <dgm:cxn modelId="{D4A30A86-7E36-4575-93A9-453E3F376382}" srcId="{216E2C9C-CC64-4C1E-9979-5CD76103DA6A}" destId="{9FC69B8D-6EB7-44C5-AE75-59DFBEE35B99}" srcOrd="0" destOrd="0" parTransId="{C7BAF55E-2AB9-4210-86E7-7A400F82B83B}" sibTransId="{E1CC3F91-C244-4644-8BB8-ACE89A0302C4}"/>
    <dgm:cxn modelId="{560E8E20-C05D-42D3-A785-473CE5D71B46}" srcId="{D945CE4B-BE2C-43AF-B6AB-6090E04C2F95}" destId="{402217A2-56E2-43FB-A7A9-2E4D2FE24A05}" srcOrd="1" destOrd="0" parTransId="{B622DEF1-510B-45BA-993D-9DC89B2B5CF5}" sibTransId="{658402DB-F21C-42A6-9B22-732FB7030979}"/>
    <dgm:cxn modelId="{F61C1FDC-1006-47F2-889D-D0915F86608A}" srcId="{941F1D41-3DA9-44BC-B4D5-13D0527B4E05}" destId="{D945CE4B-BE2C-43AF-B6AB-6090E04C2F95}" srcOrd="1" destOrd="0" parTransId="{12626913-5B4B-4862-9C27-5270B9F5C781}" sibTransId="{E9B14699-4D76-4775-825C-161D1EAA87C8}"/>
    <dgm:cxn modelId="{CDF6F0D5-2015-4F7F-9C5A-19A69AB36F66}" srcId="{D945CE4B-BE2C-43AF-B6AB-6090E04C2F95}" destId="{5DAAC5F5-0424-4977-8B16-A19861E1632F}" srcOrd="0" destOrd="0" parTransId="{4B7A7F13-4F77-4365-8EFA-4E2558FDBF72}" sibTransId="{4FA9F339-B80B-4B4C-A8AC-ACD6E7199404}"/>
    <dgm:cxn modelId="{45DAB644-4A8A-4191-BCDE-EF083769AA5F}" srcId="{A9A4A2D9-ACB1-4172-833D-4B7E68EA18AC}" destId="{30A9665D-2587-4ACF-802F-F8C6CA9B4B4F}" srcOrd="0" destOrd="0" parTransId="{00225E79-5E96-43A3-9F85-CD335C64B722}" sibTransId="{0E277DFD-5102-4FA6-9721-09691650317A}"/>
    <dgm:cxn modelId="{1B260897-3F69-4B44-BFE2-96DDBB7DC3EA}" type="presOf" srcId="{9FC69B8D-6EB7-44C5-AE75-59DFBEE35B99}" destId="{34551F32-23C1-4096-ADB4-DC56FB4125A3}" srcOrd="0" destOrd="0" presId="urn:microsoft.com/office/officeart/2005/8/layout/vList5"/>
    <dgm:cxn modelId="{BFD22E24-2451-40BB-B622-2EF9253362C5}" type="presOf" srcId="{8B72E6BD-37E9-4DEC-B65B-90646AACA975}" destId="{34551F32-23C1-4096-ADB4-DC56FB4125A3}" srcOrd="0" destOrd="1" presId="urn:microsoft.com/office/officeart/2005/8/layout/vList5"/>
    <dgm:cxn modelId="{8ED1BB93-F442-4CB5-BF94-551C85705803}" srcId="{D945CE4B-BE2C-43AF-B6AB-6090E04C2F95}" destId="{A9A4A2D9-ACB1-4172-833D-4B7E68EA18AC}" srcOrd="2" destOrd="0" parTransId="{FB19F93D-FEFB-4633-92C1-65AD0956BB8E}" sibTransId="{7684D6B3-31F2-4190-82F6-B9B90E98500B}"/>
    <dgm:cxn modelId="{6286CC00-B740-4CB9-8378-B91101DE3082}" srcId="{30B732BF-99F2-4AB6-BF70-79D88D762909}" destId="{F9E36034-0E54-4A79-AAAC-865D343D55D6}" srcOrd="0" destOrd="0" parTransId="{01533BE7-9F7C-4EE1-B5AB-B9DF234D6CAC}" sibTransId="{D57E04C3-D49E-4BE3-BAA1-7BE306EBD286}"/>
    <dgm:cxn modelId="{A2C76D95-C83B-4F50-B0F4-AF8F8457A690}" type="presOf" srcId="{167CBD2D-412C-43DB-B742-52ECB0389A96}" destId="{86FE0CA5-3E68-453E-BC02-2F3F10F97406}" srcOrd="0" destOrd="2" presId="urn:microsoft.com/office/officeart/2005/8/layout/vList5"/>
    <dgm:cxn modelId="{C833EF11-BDF5-4AC4-8F0B-171CF0BAFFBA}" type="presOf" srcId="{A5710738-83EE-46CC-8B35-22A7ABAC3F76}" destId="{86FE0CA5-3E68-453E-BC02-2F3F10F97406}" srcOrd="0" destOrd="1" presId="urn:microsoft.com/office/officeart/2005/8/layout/vList5"/>
    <dgm:cxn modelId="{021453E1-4C03-4BB1-8E12-DF9D1F04A6BB}" srcId="{941F1D41-3DA9-44BC-B4D5-13D0527B4E05}" destId="{216E2C9C-CC64-4C1E-9979-5CD76103DA6A}" srcOrd="0" destOrd="0" parTransId="{C27571CF-914C-4C76-891A-9F60A9CAE92C}" sibTransId="{31133C92-9562-4B19-BCED-2FE830C08DAA}"/>
    <dgm:cxn modelId="{E766C975-C7B6-4382-8C09-A3DE2BCF780E}" type="presOf" srcId="{941F1D41-3DA9-44BC-B4D5-13D0527B4E05}" destId="{806C0BB2-FA0D-4149-9083-2EBBE4E13C96}" srcOrd="0" destOrd="0" presId="urn:microsoft.com/office/officeart/2005/8/layout/vList5"/>
    <dgm:cxn modelId="{CCB47396-3622-4C5C-BCF4-29D2C62E4820}" type="presOf" srcId="{D945CE4B-BE2C-43AF-B6AB-6090E04C2F95}" destId="{E268601F-9F93-4B09-A353-C07D801B4BDD}" srcOrd="0" destOrd="0" presId="urn:microsoft.com/office/officeart/2005/8/layout/vList5"/>
    <dgm:cxn modelId="{A3BE84A0-2B46-4575-92EF-1CCE1BE1DF5B}" type="presOf" srcId="{A9A4A2D9-ACB1-4172-833D-4B7E68EA18AC}" destId="{41B71895-53AF-4133-8FC7-2B4BEE787CD3}" srcOrd="0" destOrd="2" presId="urn:microsoft.com/office/officeart/2005/8/layout/vList5"/>
    <dgm:cxn modelId="{CDE2D24F-CADF-4BEF-8885-6D6E685F3C22}" type="presOf" srcId="{216E2C9C-CC64-4C1E-9979-5CD76103DA6A}" destId="{FA0FEBC4-90B1-4CB1-AE54-288CAC3AE9F0}" srcOrd="0" destOrd="0" presId="urn:microsoft.com/office/officeart/2005/8/layout/vList5"/>
    <dgm:cxn modelId="{1AE0F4BD-8F61-49F7-9D65-BBA5E9A66B3C}" type="presParOf" srcId="{806C0BB2-FA0D-4149-9083-2EBBE4E13C96}" destId="{725CA496-F4F7-48D5-B771-2CDD05F27446}" srcOrd="0" destOrd="0" presId="urn:microsoft.com/office/officeart/2005/8/layout/vList5"/>
    <dgm:cxn modelId="{CE6BF66E-92D2-4664-85E8-5123BD52EB3A}" type="presParOf" srcId="{725CA496-F4F7-48D5-B771-2CDD05F27446}" destId="{FA0FEBC4-90B1-4CB1-AE54-288CAC3AE9F0}" srcOrd="0" destOrd="0" presId="urn:microsoft.com/office/officeart/2005/8/layout/vList5"/>
    <dgm:cxn modelId="{DB77FE69-7BD2-4771-9A16-D3973F86DD63}" type="presParOf" srcId="{725CA496-F4F7-48D5-B771-2CDD05F27446}" destId="{34551F32-23C1-4096-ADB4-DC56FB4125A3}" srcOrd="1" destOrd="0" presId="urn:microsoft.com/office/officeart/2005/8/layout/vList5"/>
    <dgm:cxn modelId="{611728D7-1FDB-46C3-99DF-50D56866A82D}" type="presParOf" srcId="{806C0BB2-FA0D-4149-9083-2EBBE4E13C96}" destId="{5CDBA780-AD1D-4A7E-BBB0-48C74D3E5F32}" srcOrd="1" destOrd="0" presId="urn:microsoft.com/office/officeart/2005/8/layout/vList5"/>
    <dgm:cxn modelId="{42868B9C-F808-4667-A745-493FC3D54CD1}" type="presParOf" srcId="{806C0BB2-FA0D-4149-9083-2EBBE4E13C96}" destId="{37AAE339-1FBC-44E5-9AAC-827BCFBB80AA}" srcOrd="2" destOrd="0" presId="urn:microsoft.com/office/officeart/2005/8/layout/vList5"/>
    <dgm:cxn modelId="{9F764FDE-B2D7-4403-9024-E84B27802DF1}" type="presParOf" srcId="{37AAE339-1FBC-44E5-9AAC-827BCFBB80AA}" destId="{E268601F-9F93-4B09-A353-C07D801B4BDD}" srcOrd="0" destOrd="0" presId="urn:microsoft.com/office/officeart/2005/8/layout/vList5"/>
    <dgm:cxn modelId="{76A62422-B669-4755-82B5-7BB184A68ABF}" type="presParOf" srcId="{37AAE339-1FBC-44E5-9AAC-827BCFBB80AA}" destId="{41B71895-53AF-4133-8FC7-2B4BEE787CD3}" srcOrd="1" destOrd="0" presId="urn:microsoft.com/office/officeart/2005/8/layout/vList5"/>
    <dgm:cxn modelId="{4BB95E11-3C55-4E27-B2E2-0BD9B6FDD88B}" type="presParOf" srcId="{806C0BB2-FA0D-4149-9083-2EBBE4E13C96}" destId="{0FFF19E2-9C5C-4268-8559-C90E30C85B06}" srcOrd="3" destOrd="0" presId="urn:microsoft.com/office/officeart/2005/8/layout/vList5"/>
    <dgm:cxn modelId="{10FCBE92-5C85-4933-9D64-357080F3F3F3}" type="presParOf" srcId="{806C0BB2-FA0D-4149-9083-2EBBE4E13C96}" destId="{D6E92547-976D-43E6-824C-80A0B69F258A}" srcOrd="4" destOrd="0" presId="urn:microsoft.com/office/officeart/2005/8/layout/vList5"/>
    <dgm:cxn modelId="{F8593218-E1E4-401A-858E-7B1B7C444043}" type="presParOf" srcId="{D6E92547-976D-43E6-824C-80A0B69F258A}" destId="{43751679-1D37-4AE4-A08A-2E107BF616A2}" srcOrd="0" destOrd="0" presId="urn:microsoft.com/office/officeart/2005/8/layout/vList5"/>
    <dgm:cxn modelId="{A1D2F775-9B06-484C-A399-E7F9E0FD98C0}" type="presParOf" srcId="{D6E92547-976D-43E6-824C-80A0B69F258A}" destId="{86FE0CA5-3E68-453E-BC02-2F3F10F974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891F0-C971-4334-B79E-E01E4F9382E3}">
      <dsp:nvSpPr>
        <dsp:cNvPr id="0" name=""/>
        <dsp:cNvSpPr/>
      </dsp:nvSpPr>
      <dsp:spPr>
        <a:xfrm>
          <a:off x="2443744" y="1221421"/>
          <a:ext cx="3240511" cy="2975823"/>
        </a:xfrm>
        <a:prstGeom prst="pent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MGIS Capstone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062629" y="1923916"/>
        <a:ext cx="2002741" cy="2273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51F32-23C1-4096-ADB4-DC56FB4125A3}">
      <dsp:nvSpPr>
        <dsp:cNvPr id="0" name=""/>
        <dsp:cNvSpPr/>
      </dsp:nvSpPr>
      <dsp:spPr>
        <a:xfrm rot="5400000">
          <a:off x="6445277" y="-2653121"/>
          <a:ext cx="1307029" cy="66812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County scale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Limited similar work</a:t>
          </a:r>
        </a:p>
      </dsp:txBody>
      <dsp:txXfrm rot="-5400000">
        <a:off x="3758184" y="97776"/>
        <a:ext cx="6617412" cy="1179421"/>
      </dsp:txXfrm>
    </dsp:sp>
    <dsp:sp modelId="{FA0FEBC4-90B1-4CB1-AE54-288CAC3AE9F0}">
      <dsp:nvSpPr>
        <dsp:cNvPr id="0" name=""/>
        <dsp:cNvSpPr/>
      </dsp:nvSpPr>
      <dsp:spPr>
        <a:xfrm>
          <a:off x="0" y="0"/>
          <a:ext cx="3758184" cy="13740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National</a:t>
          </a:r>
        </a:p>
      </dsp:txBody>
      <dsp:txXfrm>
        <a:off x="67077" y="67077"/>
        <a:ext cx="3624030" cy="1239930"/>
      </dsp:txXfrm>
    </dsp:sp>
    <dsp:sp modelId="{41B71895-53AF-4133-8FC7-2B4BEE787CD3}">
      <dsp:nvSpPr>
        <dsp:cNvPr id="0" name=""/>
        <dsp:cNvSpPr/>
      </dsp:nvSpPr>
      <dsp:spPr>
        <a:xfrm rot="5400000">
          <a:off x="6380325" y="-1182579"/>
          <a:ext cx="1423067" cy="667469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County </a:t>
          </a:r>
          <a:r>
            <a:rPr lang="en-US" sz="1800" kern="1200" dirty="0" smtClean="0"/>
            <a:t>scale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Limited similar work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Broad transect of the US.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Significant variations in wealth, health care and urban / rural divide</a:t>
          </a:r>
          <a:r>
            <a:rPr lang="en-US" sz="1800" kern="1200" dirty="0" smtClean="0"/>
            <a:t>. E.g. Mississippi River</a:t>
          </a:r>
          <a:endParaRPr lang="en-US" sz="1800" kern="1200" dirty="0"/>
        </a:p>
      </dsp:txBody>
      <dsp:txXfrm rot="-5400000">
        <a:off x="3754513" y="1512701"/>
        <a:ext cx="6605223" cy="1284131"/>
      </dsp:txXfrm>
    </dsp:sp>
    <dsp:sp modelId="{E268601F-9F93-4B09-A353-C07D801B4BDD}">
      <dsp:nvSpPr>
        <dsp:cNvPr id="0" name=""/>
        <dsp:cNvSpPr/>
      </dsp:nvSpPr>
      <dsp:spPr>
        <a:xfrm>
          <a:off x="0" y="1467724"/>
          <a:ext cx="3754513" cy="13740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Transect</a:t>
          </a:r>
          <a:endParaRPr lang="en-US" sz="3600" kern="1200" dirty="0"/>
        </a:p>
      </dsp:txBody>
      <dsp:txXfrm>
        <a:off x="67077" y="1534801"/>
        <a:ext cx="3620359" cy="1239930"/>
      </dsp:txXfrm>
    </dsp:sp>
    <dsp:sp modelId="{86FE0CA5-3E68-453E-BC02-2F3F10F97406}">
      <dsp:nvSpPr>
        <dsp:cNvPr id="0" name=""/>
        <dsp:cNvSpPr/>
      </dsp:nvSpPr>
      <dsp:spPr>
        <a:xfrm rot="5400000">
          <a:off x="6421604" y="281438"/>
          <a:ext cx="1354374" cy="66812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County and sub county scale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Texas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Alabama</a:t>
          </a:r>
          <a:endParaRPr lang="en-US" sz="1800" kern="1200" dirty="0"/>
        </a:p>
      </dsp:txBody>
      <dsp:txXfrm rot="-5400000">
        <a:off x="3758184" y="3010974"/>
        <a:ext cx="6615101" cy="1222144"/>
      </dsp:txXfrm>
    </dsp:sp>
    <dsp:sp modelId="{43751679-1D37-4AE4-A08A-2E107BF616A2}">
      <dsp:nvSpPr>
        <dsp:cNvPr id="0" name=""/>
        <dsp:cNvSpPr/>
      </dsp:nvSpPr>
      <dsp:spPr>
        <a:xfrm>
          <a:off x="0" y="2935004"/>
          <a:ext cx="3758184" cy="13740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Replicate previous study</a:t>
          </a:r>
        </a:p>
      </dsp:txBody>
      <dsp:txXfrm>
        <a:off x="67077" y="3002081"/>
        <a:ext cx="3624030" cy="1239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51F32-23C1-4096-ADB4-DC56FB4125A3}">
      <dsp:nvSpPr>
        <dsp:cNvPr id="0" name=""/>
        <dsp:cNvSpPr/>
      </dsp:nvSpPr>
      <dsp:spPr>
        <a:xfrm rot="5400000">
          <a:off x="6445277" y="-2653121"/>
          <a:ext cx="1307029" cy="66812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County scale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Limited similar work</a:t>
          </a:r>
        </a:p>
      </dsp:txBody>
      <dsp:txXfrm rot="-5400000">
        <a:off x="3758184" y="97776"/>
        <a:ext cx="6617412" cy="1179421"/>
      </dsp:txXfrm>
    </dsp:sp>
    <dsp:sp modelId="{FA0FEBC4-90B1-4CB1-AE54-288CAC3AE9F0}">
      <dsp:nvSpPr>
        <dsp:cNvPr id="0" name=""/>
        <dsp:cNvSpPr/>
      </dsp:nvSpPr>
      <dsp:spPr>
        <a:xfrm>
          <a:off x="0" y="0"/>
          <a:ext cx="3758184" cy="13740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National</a:t>
          </a:r>
        </a:p>
      </dsp:txBody>
      <dsp:txXfrm>
        <a:off x="67077" y="67077"/>
        <a:ext cx="3624030" cy="1239930"/>
      </dsp:txXfrm>
    </dsp:sp>
    <dsp:sp modelId="{41B71895-53AF-4133-8FC7-2B4BEE787CD3}">
      <dsp:nvSpPr>
        <dsp:cNvPr id="0" name=""/>
        <dsp:cNvSpPr/>
      </dsp:nvSpPr>
      <dsp:spPr>
        <a:xfrm rot="5400000">
          <a:off x="6380325" y="-1182579"/>
          <a:ext cx="1423067" cy="667469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County </a:t>
          </a:r>
          <a:r>
            <a:rPr lang="en-US" sz="1800" kern="1200" dirty="0" smtClean="0"/>
            <a:t>scale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Limited similar work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Broad transect of the US.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Significant variations in wealth, health care and urban / rural divide</a:t>
          </a:r>
          <a:r>
            <a:rPr lang="en-US" sz="1800" kern="1200" dirty="0" smtClean="0"/>
            <a:t>. E.g. Mississippi River</a:t>
          </a:r>
          <a:endParaRPr lang="en-US" sz="1800" kern="1200" dirty="0"/>
        </a:p>
      </dsp:txBody>
      <dsp:txXfrm rot="-5400000">
        <a:off x="3754513" y="1512701"/>
        <a:ext cx="6605223" cy="1284131"/>
      </dsp:txXfrm>
    </dsp:sp>
    <dsp:sp modelId="{E268601F-9F93-4B09-A353-C07D801B4BDD}">
      <dsp:nvSpPr>
        <dsp:cNvPr id="0" name=""/>
        <dsp:cNvSpPr/>
      </dsp:nvSpPr>
      <dsp:spPr>
        <a:xfrm>
          <a:off x="0" y="1467724"/>
          <a:ext cx="3754513" cy="13740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Transect</a:t>
          </a:r>
          <a:endParaRPr lang="en-US" sz="3600" kern="1200" dirty="0"/>
        </a:p>
      </dsp:txBody>
      <dsp:txXfrm>
        <a:off x="67077" y="1534801"/>
        <a:ext cx="3620359" cy="1239930"/>
      </dsp:txXfrm>
    </dsp:sp>
    <dsp:sp modelId="{86FE0CA5-3E68-453E-BC02-2F3F10F97406}">
      <dsp:nvSpPr>
        <dsp:cNvPr id="0" name=""/>
        <dsp:cNvSpPr/>
      </dsp:nvSpPr>
      <dsp:spPr>
        <a:xfrm rot="5400000">
          <a:off x="6421604" y="281438"/>
          <a:ext cx="1354374" cy="66812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County and sub county scale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Texas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Alabama</a:t>
          </a:r>
          <a:endParaRPr lang="en-US" sz="1800" kern="1200" dirty="0"/>
        </a:p>
      </dsp:txBody>
      <dsp:txXfrm rot="-5400000">
        <a:off x="3758184" y="3010974"/>
        <a:ext cx="6615101" cy="1222144"/>
      </dsp:txXfrm>
    </dsp:sp>
    <dsp:sp modelId="{43751679-1D37-4AE4-A08A-2E107BF616A2}">
      <dsp:nvSpPr>
        <dsp:cNvPr id="0" name=""/>
        <dsp:cNvSpPr/>
      </dsp:nvSpPr>
      <dsp:spPr>
        <a:xfrm>
          <a:off x="0" y="2935004"/>
          <a:ext cx="3758184" cy="13740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Replicate previous study</a:t>
          </a:r>
        </a:p>
      </dsp:txBody>
      <dsp:txXfrm>
        <a:off x="67077" y="3002081"/>
        <a:ext cx="3624030" cy="1239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9579B-3AAF-4830-83F3-6B76D09F82E9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9D16E-FC29-4EE4-8D3C-EC7A69C0F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1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A7116-3E61-4299-9505-8CF0937BAA5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5E0AD-61CD-41A4-B2BC-5EFF6C12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03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3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2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65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2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89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4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7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47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0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03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48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4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90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E0AD-61CD-41A4-B2BC-5EFF6C1272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0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2DC-93FE-46ED-93B9-353F1F4C714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7D36-20A2-45AF-B186-0BFDA7A1FC4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38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2DC-93FE-46ED-93B9-353F1F4C714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7D36-20A2-45AF-B186-0BFDA7A1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8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2DC-93FE-46ED-93B9-353F1F4C714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7D36-20A2-45AF-B186-0BFDA7A1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2DC-93FE-46ED-93B9-353F1F4C714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7D36-20A2-45AF-B186-0BFDA7A1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2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2DC-93FE-46ED-93B9-353F1F4C714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7D36-20A2-45AF-B186-0BFDA7A1FC4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4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2DC-93FE-46ED-93B9-353F1F4C714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7D36-20A2-45AF-B186-0BFDA7A1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2DC-93FE-46ED-93B9-353F1F4C714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7D36-20A2-45AF-B186-0BFDA7A1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5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2DC-93FE-46ED-93B9-353F1F4C714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7D36-20A2-45AF-B186-0BFDA7A1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2DC-93FE-46ED-93B9-353F1F4C714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7D36-20A2-45AF-B186-0BFDA7A1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0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3502DC-93FE-46ED-93B9-353F1F4C714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647D36-20A2-45AF-B186-0BFDA7A1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02DC-93FE-46ED-93B9-353F1F4C714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7D36-20A2-45AF-B186-0BFDA7A1F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3502DC-93FE-46ED-93B9-353F1F4C714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647D36-20A2-45AF-B186-0BFDA7A1FC4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3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eg@gregrcook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37567420300211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reg@gregrcook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92/bjp.bp.110.088617" TargetMode="External"/><Relationship Id="rId13" Type="http://schemas.openxmlformats.org/officeDocument/2006/relationships/hyperlink" Target="https://obamawhitehouse.archives.gov/sites/default/files/docs/mental_health_report_final.pdf" TargetMode="External"/><Relationship Id="rId18" Type="http://schemas.openxmlformats.org/officeDocument/2006/relationships/hyperlink" Target="https://www.cms.gov/CCIIO/Programs-and-Initiatives/Other-Insurance-Protections/mhpaea_factsheet" TargetMode="External"/><Relationship Id="rId3" Type="http://schemas.openxmlformats.org/officeDocument/2006/relationships/hyperlink" Target="https://www.economist.com/graphic-detail/2020/01/30/americas-suicide-rate-has-increased-for-13-years-in-a-row" TargetMode="External"/><Relationship Id="rId7" Type="http://schemas.openxmlformats.org/officeDocument/2006/relationships/hyperlink" Target="https://www.cdc.gov/nchs/products/databriefs/db362.htm" TargetMode="External"/><Relationship Id="rId12" Type="http://schemas.openxmlformats.org/officeDocument/2006/relationships/hyperlink" Target="https://mrdata.usgs.gov/ngdb/soil/" TargetMode="External"/><Relationship Id="rId17" Type="http://schemas.openxmlformats.org/officeDocument/2006/relationships/hyperlink" Target="https://sprc.org/scope/racial-ethnic-disparities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doi.org/10.1001/jamapsychiatry.2018.1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cessdata.fda.gov/drugsatfda_docs/label/2004/16860slr074,18152slr020_eskalith_lbl.pdf" TargetMode="External"/><Relationship Id="rId11" Type="http://schemas.openxmlformats.org/officeDocument/2006/relationships/hyperlink" Target="https://www.drugs.com/monograph/lithium.html" TargetMode="External"/><Relationship Id="rId5" Type="http://schemas.openxmlformats.org/officeDocument/2006/relationships/hyperlink" Target="https://pubs.usgs.gov/sir/2017/5118/index.html" TargetMode="External"/><Relationship Id="rId15" Type="http://schemas.openxmlformats.org/officeDocument/2006/relationships/hyperlink" Target="https://doi.org/10.1027/0227-5910/a000535" TargetMode="External"/><Relationship Id="rId10" Type="http://schemas.openxmlformats.org/officeDocument/2006/relationships/hyperlink" Target="https://pubchem.ncbi.nlm.nih.gov/compound/Lithium-carbonate" TargetMode="External"/><Relationship Id="rId19" Type="http://schemas.openxmlformats.org/officeDocument/2006/relationships/hyperlink" Target="https://doi.org/10.1097/YIC.0000000000000048" TargetMode="External"/><Relationship Id="rId4" Type="http://schemas.openxmlformats.org/officeDocument/2006/relationships/hyperlink" Target="https://doi.org/10.1016/j.jad.2019.12.027" TargetMode="External"/><Relationship Id="rId9" Type="http://schemas.openxmlformats.org/officeDocument/2006/relationships/hyperlink" Target="https://journalbipolardisorders.springeropen.com/articles/10.1186/s40345-015-0032-2" TargetMode="External"/><Relationship Id="rId14" Type="http://schemas.openxmlformats.org/officeDocument/2006/relationships/hyperlink" Target="https://doi.org/10.1177/09603271940130050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0399"/>
            <a:ext cx="9144000" cy="184727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Greg Cook</a:t>
            </a:r>
          </a:p>
          <a:p>
            <a:pPr algn="l"/>
            <a:r>
              <a:rPr lang="en-US" dirty="0">
                <a:hlinkClick r:id="rId3"/>
              </a:rPr>
              <a:t>greg@gregrcook.com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Software Developer – Madison, WI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Penn State MGIS Candidate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8 years in County Human Services department support roles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38817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The Geography of </a:t>
            </a:r>
            <a:r>
              <a:rPr lang="en-US" sz="6600" b="1" dirty="0" smtClean="0"/>
              <a:t>Lithium </a:t>
            </a: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>and its association to suicide mortality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6150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1417"/>
          </a:xfrm>
        </p:spPr>
        <p:txBody>
          <a:bodyPr/>
          <a:lstStyle/>
          <a:p>
            <a:r>
              <a:rPr lang="en-US" dirty="0"/>
              <a:t>The Geography of Suicide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8521" y="2004030"/>
            <a:ext cx="41041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General increase since 1999.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Higher for men than women.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Highest for women 45 – 64 and men 75+.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Much higher in rural versus urban areas.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Native American </a:t>
            </a:r>
            <a:r>
              <a:rPr lang="en-US" dirty="0" smtClean="0"/>
              <a:t>reservations.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Continuing to increase, particularly in specific age and racial groups.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("Americas suicide rate has increased for 13 years in a row")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123950"/>
            <a:ext cx="6477000" cy="55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6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</a:t>
            </a:r>
            <a:r>
              <a:rPr lang="en-US" dirty="0"/>
              <a:t>in Suicide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5" y="1842100"/>
            <a:ext cx="5486400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42100"/>
            <a:ext cx="5486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6479" y="5955955"/>
            <a:ext cx="346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(“</a:t>
            </a:r>
            <a:r>
              <a:rPr lang="en-US" sz="1400" dirty="0"/>
              <a:t>Racial and Ethnic </a:t>
            </a:r>
            <a:r>
              <a:rPr lang="en-US" sz="1400" dirty="0" smtClean="0"/>
              <a:t>Disparities”)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4069" y="5992306"/>
            <a:ext cx="590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("Increase in Suicide Mortality in the United States, 1999–2018", 2020)</a:t>
            </a:r>
          </a:p>
        </p:txBody>
      </p:sp>
    </p:spTree>
    <p:extLst>
      <p:ext uri="{BB962C8B-B14F-4D97-AF65-F5344CB8AC3E}">
        <p14:creationId xmlns:p14="http://schemas.microsoft.com/office/powerpoint/2010/main" val="183559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</a:t>
            </a:r>
            <a:r>
              <a:rPr lang="en-US" dirty="0"/>
              <a:t>in Suicide cont.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16" y="1769749"/>
            <a:ext cx="548640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0179"/>
            <a:ext cx="54864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869" y="5992306"/>
            <a:ext cx="590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("Increase in Suicide Mortality in the United States, 1999–2018", 2020)</a:t>
            </a:r>
          </a:p>
        </p:txBody>
      </p:sp>
    </p:spTree>
    <p:extLst>
      <p:ext uri="{BB962C8B-B14F-4D97-AF65-F5344CB8AC3E}">
        <p14:creationId xmlns:p14="http://schemas.microsoft.com/office/powerpoint/2010/main" val="41518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1291" cy="1325563"/>
          </a:xfrm>
        </p:spPr>
        <p:txBody>
          <a:bodyPr>
            <a:normAutofit/>
          </a:bodyPr>
          <a:lstStyle/>
          <a:p>
            <a:r>
              <a:rPr lang="en-US" sz="4200" dirty="0"/>
              <a:t>Possible Data Sources – Suicide &amp; Behavioral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CDC </a:t>
            </a:r>
            <a:r>
              <a:rPr lang="en-US" dirty="0" smtClean="0"/>
              <a:t>Places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Large variety of datasets available at multiple scales, including county and Census Tract.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E.g. Poor Mental Health Days, county level.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SAMSHA </a:t>
            </a:r>
            <a:r>
              <a:rPr lang="en-US" dirty="0" err="1"/>
              <a:t>Substate</a:t>
            </a:r>
            <a:r>
              <a:rPr lang="en-US" dirty="0"/>
              <a:t>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Aggregated to Health service areas which are inconsistent in geographical scale.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CDC 500 Cities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City specific down to Census Tract </a:t>
            </a:r>
            <a:r>
              <a:rPr lang="en-US" dirty="0" smtClean="0"/>
              <a:t>scale.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Considerations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Existing research has been completed at the county scale.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Census Tracts may be too large of a scale compared to available lithium data sources.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7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Possible Data Sources - Soil Lithium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USGS Report 2017-5118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Usable for county level analysis.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Multiple soil horizons were sampled (0 to 5cm, A and C), so which should be used?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(David B. Smith, "Geochemical and Mineralogical Maps, with Interpretation, for Soils of the Conterminous United States")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National Geochemical Database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granular dataset. Usable for county level or census tract analysis depending on area.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record of what soil horizon the sample was extracted from.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Inconsistent sampling equipment not always sensitive enough to detect small concentrations of Lithium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Florida, South Carolina, Missouri, Iowa and North Dakota have good coverage.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(“National Geochemical Database: Soil”)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6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Potential support for using soil levels as a stand in for water levels, but not strong.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Cannon, W. F., Woodruff, L. G., &amp; </a:t>
            </a:r>
            <a:r>
              <a:rPr lang="en-US" sz="1800" dirty="0" err="1"/>
              <a:t>Pimley</a:t>
            </a:r>
            <a:r>
              <a:rPr lang="en-US" sz="1800" dirty="0"/>
              <a:t>, S. (2003, August 23). Some statistical relationships between stream sediment and soil geochemistry in northwestern Wisconsin-can stream sediment compositions be used to predict compositions of soils in glaciated </a:t>
            </a:r>
            <a:r>
              <a:rPr lang="en-US" sz="1800" dirty="0" err="1"/>
              <a:t>terranes</a:t>
            </a:r>
            <a:r>
              <a:rPr lang="en-US" sz="1800" dirty="0"/>
              <a:t>? Retrieved from </a:t>
            </a:r>
            <a:r>
              <a:rPr lang="en-US" sz="1800" u="sng" dirty="0">
                <a:hlinkClick r:id="rId3"/>
              </a:rPr>
              <a:t>https://www.sciencedirect.com/science/article/abs/pii/S0375674203002115</a:t>
            </a:r>
            <a:endParaRPr lang="en-US" sz="18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Lithium absorption appears to be primarily through consumption and not through skin or environmental exposure.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“This </a:t>
            </a:r>
            <a:r>
              <a:rPr lang="en-US" dirty="0"/>
              <a:t>study showed that there was no </a:t>
            </a:r>
            <a:r>
              <a:rPr lang="en-US" dirty="0" smtClean="0"/>
              <a:t>absorption of </a:t>
            </a:r>
            <a:r>
              <a:rPr lang="en-US" dirty="0"/>
              <a:t>lithium ion from ’bathing water’ at </a:t>
            </a:r>
            <a:r>
              <a:rPr lang="en-US" dirty="0" smtClean="0"/>
              <a:t>concentrations </a:t>
            </a:r>
            <a:r>
              <a:rPr lang="en-US" dirty="0"/>
              <a:t>of 40 ± 5 mg 1-1 (ppm</a:t>
            </a:r>
            <a:r>
              <a:rPr lang="en-US" dirty="0" smtClean="0"/>
              <a:t>).” (</a:t>
            </a:r>
            <a:r>
              <a:rPr lang="en-US" dirty="0"/>
              <a:t>McCarty et al., 1994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Lithium and Behavioral Health data sources are maintained at different geographic levels. This will likely require maintaining any data for study at an aggregated level, such as the county.</a:t>
            </a:r>
          </a:p>
        </p:txBody>
      </p:sp>
    </p:spTree>
    <p:extLst>
      <p:ext uri="{BB962C8B-B14F-4D97-AF65-F5344CB8AC3E}">
        <p14:creationId xmlns:p14="http://schemas.microsoft.com/office/powerpoint/2010/main" val="258111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to the Chase: Which Project?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5321868"/>
              </p:ext>
            </p:extLst>
          </p:nvPr>
        </p:nvGraphicFramePr>
        <p:xfrm>
          <a:off x="914400" y="1828800"/>
          <a:ext cx="10439400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529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0399"/>
            <a:ext cx="9144000" cy="18472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Greg Cook</a:t>
            </a:r>
          </a:p>
          <a:p>
            <a:pPr algn="l"/>
            <a:r>
              <a:rPr lang="en-US" dirty="0">
                <a:hlinkClick r:id="rId3"/>
              </a:rPr>
              <a:t>greg@gregrcook.com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388175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Questions / Comments?</a:t>
            </a:r>
          </a:p>
        </p:txBody>
      </p:sp>
    </p:spTree>
    <p:extLst>
      <p:ext uri="{BB962C8B-B14F-4D97-AF65-F5344CB8AC3E}">
        <p14:creationId xmlns:p14="http://schemas.microsoft.com/office/powerpoint/2010/main" val="1177640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04086"/>
            <a:ext cx="10353315" cy="4390768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/>
              <a:t>Americas suicide rate has increased for 13 years in a row. (</a:t>
            </a:r>
            <a:r>
              <a:rPr lang="en-US" sz="900" dirty="0" err="1"/>
              <a:t>n.d.</a:t>
            </a:r>
            <a:r>
              <a:rPr lang="en-US" sz="900" dirty="0"/>
              <a:t>). Retrieved from </a:t>
            </a:r>
            <a:r>
              <a:rPr lang="en-US" sz="900" u="sng" dirty="0">
                <a:hlinkClick r:id="rId3"/>
              </a:rPr>
              <a:t>https://</a:t>
            </a:r>
            <a:r>
              <a:rPr lang="en-US" sz="900" u="sng" dirty="0" smtClean="0">
                <a:hlinkClick r:id="rId3"/>
              </a:rPr>
              <a:t>www.economist.com/graphic-detail/2020/01/30/americas-suicide-rate-has-increased-for-13-years-in-a-row</a:t>
            </a:r>
            <a:endParaRPr lang="en-US" sz="900" u="sng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 err="1"/>
              <a:t>Barjasteh-Askari</a:t>
            </a:r>
            <a:r>
              <a:rPr lang="en-US" sz="900" dirty="0"/>
              <a:t>, F., </a:t>
            </a:r>
            <a:r>
              <a:rPr lang="en-US" sz="900" dirty="0" err="1"/>
              <a:t>Davoudi</a:t>
            </a:r>
            <a:r>
              <a:rPr lang="en-US" sz="900" dirty="0"/>
              <a:t>, M., </a:t>
            </a:r>
            <a:r>
              <a:rPr lang="en-US" sz="900" dirty="0" err="1"/>
              <a:t>Amini</a:t>
            </a:r>
            <a:r>
              <a:rPr lang="en-US" sz="900" dirty="0"/>
              <a:t>, H., </a:t>
            </a:r>
            <a:r>
              <a:rPr lang="en-US" sz="900" dirty="0" err="1"/>
              <a:t>Ghorbani</a:t>
            </a:r>
            <a:r>
              <a:rPr lang="en-US" sz="900" dirty="0"/>
              <a:t>, M., </a:t>
            </a:r>
            <a:r>
              <a:rPr lang="en-US" sz="900" dirty="0" err="1"/>
              <a:t>Yaseri</a:t>
            </a:r>
            <a:r>
              <a:rPr lang="en-US" sz="900" dirty="0"/>
              <a:t>, M., </a:t>
            </a:r>
            <a:r>
              <a:rPr lang="en-US" sz="900" dirty="0" err="1"/>
              <a:t>Yunesian</a:t>
            </a:r>
            <a:r>
              <a:rPr lang="en-US" sz="900" dirty="0"/>
              <a:t>, M., </a:t>
            </a:r>
            <a:r>
              <a:rPr lang="en-US" sz="900" dirty="0" err="1"/>
              <a:t>Mahvi</a:t>
            </a:r>
            <a:r>
              <a:rPr lang="en-US" sz="900" dirty="0"/>
              <a:t>, A. H., &amp; Lester, D. (2020). Relationship between suicide mortality and lithium in drinking water: A systematic review and meta-analysis. </a:t>
            </a:r>
            <a:r>
              <a:rPr lang="en-US" sz="900" i="1" dirty="0"/>
              <a:t>Journal of Affective Disorders</a:t>
            </a:r>
            <a:r>
              <a:rPr lang="en-US" sz="900" dirty="0"/>
              <a:t>, </a:t>
            </a:r>
            <a:r>
              <a:rPr lang="en-US" sz="900" i="1" dirty="0"/>
              <a:t>264</a:t>
            </a:r>
            <a:r>
              <a:rPr lang="en-US" sz="900" dirty="0"/>
              <a:t>, 234–241. </a:t>
            </a:r>
            <a:r>
              <a:rPr lang="en-US" sz="900" dirty="0">
                <a:hlinkClick r:id="rId4"/>
              </a:rPr>
              <a:t>https://doi.org/10.1016/j.jad.2019.12.027</a:t>
            </a:r>
            <a:endParaRPr lang="en-US" sz="9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 err="1" smtClean="0"/>
              <a:t>Blüml</a:t>
            </a:r>
            <a:r>
              <a:rPr lang="en-US" sz="900" dirty="0" smtClean="0"/>
              <a:t>, V., </a:t>
            </a:r>
            <a:r>
              <a:rPr lang="en-US" sz="900" dirty="0" err="1" smtClean="0"/>
              <a:t>Regier</a:t>
            </a:r>
            <a:r>
              <a:rPr lang="en-US" sz="900" dirty="0" smtClean="0"/>
              <a:t>, M. D., </a:t>
            </a:r>
            <a:r>
              <a:rPr lang="en-US" sz="900" dirty="0" err="1" smtClean="0"/>
              <a:t>Hlavin</a:t>
            </a:r>
            <a:r>
              <a:rPr lang="en-US" sz="900" dirty="0" smtClean="0"/>
              <a:t>, G., </a:t>
            </a:r>
            <a:r>
              <a:rPr lang="en-US" sz="900" dirty="0" err="1" smtClean="0"/>
              <a:t>Rockett</a:t>
            </a:r>
            <a:r>
              <a:rPr lang="en-US" sz="900" dirty="0" smtClean="0"/>
              <a:t>, I. R. H., </a:t>
            </a:r>
            <a:r>
              <a:rPr lang="en-US" sz="900" dirty="0" err="1" smtClean="0"/>
              <a:t>König</a:t>
            </a:r>
            <a:r>
              <a:rPr lang="en-US" sz="900" dirty="0" smtClean="0"/>
              <a:t>, F., </a:t>
            </a:r>
            <a:r>
              <a:rPr lang="en-US" sz="900" dirty="0" err="1" smtClean="0"/>
              <a:t>Vyssoki</a:t>
            </a:r>
            <a:r>
              <a:rPr lang="en-US" sz="900" dirty="0" smtClean="0"/>
              <a:t>, B., </a:t>
            </a:r>
            <a:r>
              <a:rPr lang="en-US" sz="900" dirty="0" err="1" smtClean="0"/>
              <a:t>Bschor</a:t>
            </a:r>
            <a:r>
              <a:rPr lang="en-US" sz="900" dirty="0" smtClean="0"/>
              <a:t>, T., &amp; </a:t>
            </a:r>
            <a:r>
              <a:rPr lang="en-US" sz="900" dirty="0" err="1" smtClean="0"/>
              <a:t>Kapusta</a:t>
            </a:r>
            <a:r>
              <a:rPr lang="en-US" sz="900" dirty="0" smtClean="0"/>
              <a:t>, N. D. (2013). Lithium in the public water supply and suicide mortality in Texas. Journal of Psychiatric Research, 47(3), 407–411.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 smtClean="0"/>
              <a:t>Cade</a:t>
            </a:r>
            <a:r>
              <a:rPr lang="en-US" sz="900" dirty="0"/>
              <a:t>, J. F. (1949). Lithium Salts In The Treatment Of Psychotic Excitement. Medical Journal of Australia, 2(10), 349-352. doi:10.5694/j.1326-5377.1949.tb36912.x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/>
              <a:t>David B. Smith, F. S. (</a:t>
            </a:r>
            <a:r>
              <a:rPr lang="en-US" sz="900" dirty="0" err="1"/>
              <a:t>n.d.</a:t>
            </a:r>
            <a:r>
              <a:rPr lang="en-US" sz="900" dirty="0"/>
              <a:t>). Geochemical and Mineralogical Maps, with Interpretation, for Soils of the Conterminous United States. Retrieved from </a:t>
            </a:r>
            <a:r>
              <a:rPr lang="en-US" sz="900" u="sng" dirty="0">
                <a:hlinkClick r:id="rId5"/>
              </a:rPr>
              <a:t>https://pubs.usgs.gov/sir/2017/5118/index.html</a:t>
            </a:r>
            <a:endParaRPr lang="en-US" sz="9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 err="1"/>
              <a:t>Eskalith</a:t>
            </a:r>
            <a:r>
              <a:rPr lang="en-US" sz="900" dirty="0"/>
              <a:t> Prescribing Information. (</a:t>
            </a:r>
            <a:r>
              <a:rPr lang="en-US" sz="900" dirty="0" err="1"/>
              <a:t>n.d.</a:t>
            </a:r>
            <a:r>
              <a:rPr lang="en-US" sz="900" dirty="0"/>
              <a:t>). Retrieved from </a:t>
            </a:r>
            <a:r>
              <a:rPr lang="en-US" sz="900" u="sng" dirty="0">
                <a:hlinkClick r:id="rId6"/>
              </a:rPr>
              <a:t>https://</a:t>
            </a:r>
            <a:r>
              <a:rPr lang="en-US" sz="900" u="sng" dirty="0" smtClean="0">
                <a:hlinkClick r:id="rId6"/>
              </a:rPr>
              <a:t>www.accessdata.fda.gov/drugsatfda_docs/label/2004/16860slr074,18152slr020_eskalith_lbl.pdf</a:t>
            </a:r>
            <a:endParaRPr lang="en-US" sz="900" u="sng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 err="1"/>
              <a:t>Falkai</a:t>
            </a:r>
            <a:r>
              <a:rPr lang="en-US" sz="900" dirty="0"/>
              <a:t>, P., Schmitt, A., &amp; </a:t>
            </a:r>
            <a:r>
              <a:rPr lang="en-US" sz="900" dirty="0" err="1"/>
              <a:t>Andreasen</a:t>
            </a:r>
            <a:r>
              <a:rPr lang="en-US" sz="900" dirty="0"/>
              <a:t>, N. (2018). Forty years of structural brain imaging in mental disorders: Is it clinically useful or not? Dialogues in Clinical Neuroscience, 20(3), 179–186.</a:t>
            </a:r>
            <a:endParaRPr lang="en-US" sz="900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 smtClean="0"/>
              <a:t>Increase </a:t>
            </a:r>
            <a:r>
              <a:rPr lang="en-US" sz="900" dirty="0"/>
              <a:t>in Suicide Mortality in the United States, 1999–2018. (2020, April 08). Retrieved from </a:t>
            </a:r>
            <a:r>
              <a:rPr lang="en-US" sz="900" u="sng" dirty="0">
                <a:hlinkClick r:id="rId7"/>
              </a:rPr>
              <a:t>https://www.cdc.gov/nchs/products/databriefs/db362.htm</a:t>
            </a:r>
            <a:endParaRPr lang="en-US" sz="9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 err="1"/>
              <a:t>Kabacs</a:t>
            </a:r>
            <a:r>
              <a:rPr lang="en-US" sz="900" dirty="0"/>
              <a:t>, N., </a:t>
            </a:r>
            <a:r>
              <a:rPr lang="en-US" sz="900" dirty="0" err="1"/>
              <a:t>Memon</a:t>
            </a:r>
            <a:r>
              <a:rPr lang="en-US" sz="900" dirty="0"/>
              <a:t>, A., </a:t>
            </a:r>
            <a:r>
              <a:rPr lang="en-US" sz="900" dirty="0" err="1"/>
              <a:t>Obinwa</a:t>
            </a:r>
            <a:r>
              <a:rPr lang="en-US" sz="900" dirty="0"/>
              <a:t>, T., </a:t>
            </a:r>
            <a:r>
              <a:rPr lang="en-US" sz="900" dirty="0" err="1"/>
              <a:t>Stochl</a:t>
            </a:r>
            <a:r>
              <a:rPr lang="en-US" sz="900" dirty="0"/>
              <a:t>, J., &amp; Perez, J. (2011). Lithium in drinking water and suicide rates across the East of England. British Journal of Psychiatry, 198(5), 406–407. </a:t>
            </a:r>
            <a:r>
              <a:rPr lang="en-US" sz="900" dirty="0">
                <a:hlinkClick r:id="rId8"/>
              </a:rPr>
              <a:t>https://</a:t>
            </a:r>
            <a:r>
              <a:rPr lang="en-US" sz="900" dirty="0" smtClean="0">
                <a:hlinkClick r:id="rId8"/>
              </a:rPr>
              <a:t>doi.org/10.1192/bjp.bp.110.088617</a:t>
            </a:r>
            <a:endParaRPr lang="en-US" sz="900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 err="1" smtClean="0"/>
              <a:t>Lewitzka</a:t>
            </a:r>
            <a:r>
              <a:rPr lang="en-US" sz="900" dirty="0"/>
              <a:t>, U., Severus, E., Bauer, R., Ritter, P., Müller-</a:t>
            </a:r>
            <a:r>
              <a:rPr lang="en-US" sz="900" dirty="0" err="1"/>
              <a:t>Oerlinghausen</a:t>
            </a:r>
            <a:r>
              <a:rPr lang="en-US" sz="900" dirty="0"/>
              <a:t>, B., &amp; Bauer, M. (2015, July 18). The suicide prevention effect of lithium: More than 20 years of evidence-a narrative review. Retrieved from </a:t>
            </a:r>
            <a:r>
              <a:rPr lang="en-US" sz="900" u="sng" dirty="0">
                <a:hlinkClick r:id="rId9"/>
              </a:rPr>
              <a:t>https://journalbipolardisorders.springeropen.com/articles/10.1186/s40345-015-0032-2</a:t>
            </a:r>
            <a:endParaRPr lang="en-US" sz="9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/>
              <a:t>Lithium carbonate. (</a:t>
            </a:r>
            <a:r>
              <a:rPr lang="en-US" sz="900" dirty="0" err="1"/>
              <a:t>n.d.</a:t>
            </a:r>
            <a:r>
              <a:rPr lang="en-US" sz="900" dirty="0"/>
              <a:t>). Retrieved from </a:t>
            </a:r>
            <a:r>
              <a:rPr lang="en-US" sz="900" u="sng" dirty="0">
                <a:hlinkClick r:id="rId10"/>
              </a:rPr>
              <a:t>https://pubchem.ncbi.nlm.nih.gov/compound/Lithium-carbonate</a:t>
            </a:r>
            <a:endParaRPr lang="en-US" sz="9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/>
              <a:t>Lithium Monograph for Professionals. (</a:t>
            </a:r>
            <a:r>
              <a:rPr lang="en-US" sz="900" dirty="0" err="1"/>
              <a:t>n.d.</a:t>
            </a:r>
            <a:r>
              <a:rPr lang="en-US" sz="900" dirty="0"/>
              <a:t>). Retrieved from </a:t>
            </a:r>
            <a:r>
              <a:rPr lang="en-US" sz="900" u="sng" dirty="0">
                <a:hlinkClick r:id="rId11"/>
              </a:rPr>
              <a:t>https://www.drugs.com/monograph/lithium.html</a:t>
            </a:r>
            <a:endParaRPr lang="en-US" sz="9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/>
              <a:t>National Geochemical Database: Soil. (</a:t>
            </a:r>
            <a:r>
              <a:rPr lang="en-US" sz="900" dirty="0" err="1"/>
              <a:t>n.d.</a:t>
            </a:r>
            <a:r>
              <a:rPr lang="en-US" sz="900" dirty="0"/>
              <a:t>). Retrieved from </a:t>
            </a:r>
            <a:r>
              <a:rPr lang="en-US" sz="900" u="sng" dirty="0">
                <a:hlinkClick r:id="rId12"/>
              </a:rPr>
              <a:t>https://mrdata.usgs.gov/ngdb/soil/</a:t>
            </a:r>
            <a:endParaRPr lang="en-US" sz="9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/>
              <a:t>Making Health Care Better - whitehouse.gov. (</a:t>
            </a:r>
            <a:r>
              <a:rPr lang="en-US" sz="900" dirty="0" err="1"/>
              <a:t>n.d.</a:t>
            </a:r>
            <a:r>
              <a:rPr lang="en-US" sz="900" dirty="0"/>
              <a:t>). Retrieved from </a:t>
            </a:r>
            <a:r>
              <a:rPr lang="en-US" sz="900" u="sng" dirty="0">
                <a:hlinkClick r:id="rId13"/>
              </a:rPr>
              <a:t>https://</a:t>
            </a:r>
            <a:r>
              <a:rPr lang="en-US" sz="900" u="sng" dirty="0" smtClean="0">
                <a:hlinkClick r:id="rId13"/>
              </a:rPr>
              <a:t>obamawhitehouse.archives.gov/sites/default/files/docs/mental_health_report_final.pdf</a:t>
            </a:r>
            <a:endParaRPr lang="en-US" sz="900" u="sng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/>
              <a:t>McCarty, J. D., Carter, S. P., Fletcher, M. J., &amp; </a:t>
            </a:r>
            <a:r>
              <a:rPr lang="en-US" sz="900" dirty="0" err="1"/>
              <a:t>Reape</a:t>
            </a:r>
            <a:r>
              <a:rPr lang="en-US" sz="900" dirty="0"/>
              <a:t>, M. J. (1994). Study of lithium absorption by users of spas treated with lithium ion. Human &amp; Experimental Toxicology, 13(5), 315–319. </a:t>
            </a:r>
            <a:r>
              <a:rPr lang="en-US" sz="900" u="sng" dirty="0">
                <a:hlinkClick r:id="rId14"/>
              </a:rPr>
              <a:t>https://</a:t>
            </a:r>
            <a:r>
              <a:rPr lang="en-US" sz="900" u="sng" dirty="0" smtClean="0">
                <a:hlinkClick r:id="rId14"/>
              </a:rPr>
              <a:t>doi.org/10.1177/096032719401300506</a:t>
            </a:r>
            <a:endParaRPr lang="en-US" sz="900" u="sng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 smtClean="0"/>
              <a:t>Palmer</a:t>
            </a:r>
            <a:r>
              <a:rPr lang="en-US" sz="900" dirty="0"/>
              <a:t>, A., Cates, M. E., &amp; Gorman, G. (2019). The Association Between Lithium in Drinking Water and Incidence of Suicide Across 15 Alabama Counties. Crisis, 40(2), 93–99. </a:t>
            </a:r>
            <a:r>
              <a:rPr lang="en-US" sz="900" dirty="0">
                <a:hlinkClick r:id="rId15"/>
              </a:rPr>
              <a:t>https://</a:t>
            </a:r>
            <a:r>
              <a:rPr lang="en-US" sz="900" dirty="0" smtClean="0">
                <a:hlinkClick r:id="rId15"/>
              </a:rPr>
              <a:t>doi.org/10.1027/0227-5910/a000535</a:t>
            </a:r>
            <a:endParaRPr lang="en-US" sz="900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/>
              <a:t>Parker, W. F., Gorges, R. J., </a:t>
            </a:r>
            <a:r>
              <a:rPr lang="en-US" sz="900" dirty="0" err="1"/>
              <a:t>Gao</a:t>
            </a:r>
            <a:r>
              <a:rPr lang="en-US" sz="900" dirty="0"/>
              <a:t>, Y. N., Zhang, Y., </a:t>
            </a:r>
            <a:r>
              <a:rPr lang="en-US" sz="900" dirty="0" err="1"/>
              <a:t>Hur</a:t>
            </a:r>
            <a:r>
              <a:rPr lang="en-US" sz="900" dirty="0"/>
              <a:t>, K., &amp; Gibbons, R. D. (2018). Association Between Groundwater Lithium and the Diagnosis of Bipolar Disorder and Dementia in the United States. </a:t>
            </a:r>
            <a:r>
              <a:rPr lang="en-US" sz="900" i="1" dirty="0"/>
              <a:t>JAMA Psychiatry</a:t>
            </a:r>
            <a:r>
              <a:rPr lang="en-US" sz="900" dirty="0"/>
              <a:t>, </a:t>
            </a:r>
            <a:r>
              <a:rPr lang="en-US" sz="900" i="1" dirty="0"/>
              <a:t>75</a:t>
            </a:r>
            <a:r>
              <a:rPr lang="en-US" sz="900" dirty="0"/>
              <a:t>(7), 751–754. </a:t>
            </a:r>
            <a:r>
              <a:rPr lang="en-US" sz="900" dirty="0">
                <a:hlinkClick r:id="rId16"/>
              </a:rPr>
              <a:t>https://</a:t>
            </a:r>
            <a:r>
              <a:rPr lang="en-US" sz="900" dirty="0" smtClean="0">
                <a:hlinkClick r:id="rId16"/>
              </a:rPr>
              <a:t>doi.org/10.1001/jamapsychiatry.2018.1020</a:t>
            </a:r>
            <a:endParaRPr lang="en-US" sz="900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/>
              <a:t>Racial and Ethnic Disparities. (</a:t>
            </a:r>
            <a:r>
              <a:rPr lang="en-US" sz="900" dirty="0" err="1"/>
              <a:t>n.d.</a:t>
            </a:r>
            <a:r>
              <a:rPr lang="en-US" sz="900" dirty="0"/>
              <a:t>). Retrieved from </a:t>
            </a:r>
            <a:r>
              <a:rPr lang="en-US" sz="900" dirty="0">
                <a:hlinkClick r:id="rId17"/>
              </a:rPr>
              <a:t>https://</a:t>
            </a:r>
            <a:r>
              <a:rPr lang="en-US" sz="900" dirty="0" smtClean="0">
                <a:hlinkClick r:id="rId17"/>
              </a:rPr>
              <a:t>sprc.org/scope/racial-ethnic-disparities</a:t>
            </a:r>
            <a:endParaRPr lang="en-US" sz="900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 err="1"/>
              <a:t>Shiotsuki</a:t>
            </a:r>
            <a:r>
              <a:rPr lang="en-US" sz="900" dirty="0"/>
              <a:t>, I., </a:t>
            </a:r>
            <a:r>
              <a:rPr lang="en-US" sz="900" dirty="0" err="1"/>
              <a:t>Terao</a:t>
            </a:r>
            <a:r>
              <a:rPr lang="en-US" sz="900" dirty="0"/>
              <a:t>, T., Ishii, N., Takeuchi, S., Kuroda, Y., Kohno, K., </a:t>
            </a:r>
            <a:r>
              <a:rPr lang="en-US" sz="900" dirty="0" err="1"/>
              <a:t>Mizokami</a:t>
            </a:r>
            <a:r>
              <a:rPr lang="en-US" sz="900" dirty="0"/>
              <a:t>, Y., </a:t>
            </a:r>
            <a:r>
              <a:rPr lang="en-US" sz="900" dirty="0" err="1"/>
              <a:t>Hatano</a:t>
            </a:r>
            <a:r>
              <a:rPr lang="en-US" sz="900" dirty="0"/>
              <a:t>, K., Tanabe, S., </a:t>
            </a:r>
            <a:r>
              <a:rPr lang="en-US" sz="900" dirty="0" err="1"/>
              <a:t>Kanehisa</a:t>
            </a:r>
            <a:r>
              <a:rPr lang="en-US" sz="900" dirty="0"/>
              <a:t>, M., Iwata, N., &amp; </a:t>
            </a:r>
            <a:r>
              <a:rPr lang="en-US" sz="900" dirty="0" err="1"/>
              <a:t>Matusda</a:t>
            </a:r>
            <a:r>
              <a:rPr lang="en-US" sz="900" dirty="0"/>
              <a:t>, S. (2016). Trace lithium is inversely associated with male suicide after adjustment of climatic factors.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 smtClean="0"/>
              <a:t>The </a:t>
            </a:r>
            <a:r>
              <a:rPr lang="en-US" sz="900" dirty="0"/>
              <a:t>Mental Health Parity and Addiction Equity Act (MHPAEA). (</a:t>
            </a:r>
            <a:r>
              <a:rPr lang="en-US" sz="900" dirty="0" err="1"/>
              <a:t>n.d.</a:t>
            </a:r>
            <a:r>
              <a:rPr lang="en-US" sz="900" dirty="0"/>
              <a:t>). Retrieved from </a:t>
            </a:r>
            <a:r>
              <a:rPr lang="en-US" sz="900" u="sng" dirty="0">
                <a:hlinkClick r:id="rId18"/>
              </a:rPr>
              <a:t>https://</a:t>
            </a:r>
            <a:r>
              <a:rPr lang="en-US" sz="900" u="sng" dirty="0" smtClean="0">
                <a:hlinkClick r:id="rId18"/>
              </a:rPr>
              <a:t>www.cms.gov/CCIIO/Programs-and-Initiatives/Other-Insurance-Protections/mhpaea_factsheet</a:t>
            </a:r>
            <a:endParaRPr lang="en-US" sz="900" u="sng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dirty="0"/>
              <a:t>Vita, A., De </a:t>
            </a:r>
            <a:r>
              <a:rPr lang="en-US" sz="900" dirty="0" err="1"/>
              <a:t>Peri</a:t>
            </a:r>
            <a:r>
              <a:rPr lang="en-US" sz="900" dirty="0"/>
              <a:t>, L., &amp; </a:t>
            </a:r>
            <a:r>
              <a:rPr lang="en-US" sz="900" dirty="0" err="1"/>
              <a:t>Sacchetti</a:t>
            </a:r>
            <a:r>
              <a:rPr lang="en-US" sz="900" dirty="0"/>
              <a:t>, E. (2015). Lithium in drinking water and suicide prevention: A review of the evidence. </a:t>
            </a:r>
            <a:r>
              <a:rPr lang="en-US" sz="900" i="1" dirty="0"/>
              <a:t>International Clinical Psychopharmacology</a:t>
            </a:r>
            <a:r>
              <a:rPr lang="en-US" sz="900" dirty="0"/>
              <a:t>, </a:t>
            </a:r>
            <a:r>
              <a:rPr lang="en-US" sz="900" i="1" dirty="0"/>
              <a:t>30</a:t>
            </a:r>
            <a:r>
              <a:rPr lang="en-US" sz="900" dirty="0"/>
              <a:t>(1), 1–5. </a:t>
            </a:r>
            <a:r>
              <a:rPr lang="en-US" sz="900" dirty="0">
                <a:hlinkClick r:id="rId19"/>
              </a:rPr>
              <a:t>https://doi.org/10.1097/YIC.0000000000000048</a:t>
            </a:r>
            <a:endParaRPr lang="en-US" sz="9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endParaRPr lang="en-US" sz="900" u="sng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endParaRPr lang="en-US" sz="900" u="sng" dirty="0" smtClean="0"/>
          </a:p>
        </p:txBody>
      </p:sp>
    </p:spTree>
    <p:extLst>
      <p:ext uri="{BB962C8B-B14F-4D97-AF65-F5344CB8AC3E}">
        <p14:creationId xmlns:p14="http://schemas.microsoft.com/office/powerpoint/2010/main" val="3114666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Behavioral Health covers Mental Health and Substance Abuse services.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mental health crisis, in general, will have one or more instigating events.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Stressor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Job loss, Divorce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Traumatic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Abuse, PTSD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Biologic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Schizophrenia, Adrenal </a:t>
            </a:r>
            <a:r>
              <a:rPr lang="en-US" dirty="0" smtClean="0"/>
              <a:t>disorders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Active research into biomarkers to identify biologic sources of mental illness and to develop </a:t>
            </a:r>
            <a:r>
              <a:rPr lang="en-US" dirty="0"/>
              <a:t>targeted treatments. (</a:t>
            </a:r>
            <a:r>
              <a:rPr lang="en-US" dirty="0" err="1"/>
              <a:t>Falkai</a:t>
            </a:r>
            <a:r>
              <a:rPr lang="en-US" dirty="0"/>
              <a:t> et al., 2018)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Some </a:t>
            </a:r>
            <a:r>
              <a:rPr lang="en-US" dirty="0"/>
              <a:t>cross categories or may have multiple sources.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Major depression, Bipolar </a:t>
            </a:r>
            <a:r>
              <a:rPr lang="en-US" dirty="0" smtClean="0"/>
              <a:t>disorder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Treatment is still largely the same across the source of the crisis.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8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BA136002-832F-4524-94D2-A3E6BC1D4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1917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372046-972D-443E-BEEE-6DA74437183F}"/>
              </a:ext>
            </a:extLst>
          </p:cNvPr>
          <p:cNvSpPr txBox="1"/>
          <p:nvPr/>
        </p:nvSpPr>
        <p:spPr>
          <a:xfrm>
            <a:off x="5374107" y="1347538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Lithium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FBAC6A-F7D6-4781-8BEF-1066108C37CF}"/>
              </a:ext>
            </a:extLst>
          </p:cNvPr>
          <p:cNvSpPr txBox="1"/>
          <p:nvPr/>
        </p:nvSpPr>
        <p:spPr>
          <a:xfrm>
            <a:off x="2808911" y="4906253"/>
            <a:ext cx="2326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Environment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DBF3BB-C55A-4C56-995D-775C886763A7}"/>
              </a:ext>
            </a:extLst>
          </p:cNvPr>
          <p:cNvSpPr txBox="1"/>
          <p:nvPr/>
        </p:nvSpPr>
        <p:spPr>
          <a:xfrm>
            <a:off x="2916808" y="2590801"/>
            <a:ext cx="15840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Biologic </a:t>
            </a:r>
          </a:p>
          <a:p>
            <a:r>
              <a:rPr lang="en-US" sz="3200" dirty="0"/>
              <a:t>Impacts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ACFBCE-56A1-443A-AB63-0E0617E72C56}"/>
              </a:ext>
            </a:extLst>
          </p:cNvPr>
          <p:cNvSpPr txBox="1"/>
          <p:nvPr/>
        </p:nvSpPr>
        <p:spPr>
          <a:xfrm>
            <a:off x="7692190" y="2558718"/>
            <a:ext cx="20337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Behavioral </a:t>
            </a:r>
          </a:p>
          <a:p>
            <a:r>
              <a:rPr lang="en-US" sz="3200" dirty="0"/>
              <a:t>Health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3D9035-05D6-43A5-BA34-5D28DCFF0FD6}"/>
              </a:ext>
            </a:extLst>
          </p:cNvPr>
          <p:cNvSpPr txBox="1"/>
          <p:nvPr/>
        </p:nvSpPr>
        <p:spPr>
          <a:xfrm>
            <a:off x="7121293" y="4868962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Suicide</a:t>
            </a:r>
          </a:p>
        </p:txBody>
      </p:sp>
    </p:spTree>
    <p:extLst>
      <p:ext uri="{BB962C8B-B14F-4D97-AF65-F5344CB8AC3E}">
        <p14:creationId xmlns:p14="http://schemas.microsoft.com/office/powerpoint/2010/main" val="3909428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Behavioral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Mental Health Parity and Addiction Equity Act of 2008 (MHPAEA) expanded biologic parity.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health insurance to provide coverage for mental health concerns with a biologic origin.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(“The Mental Health Parity and Addiction Equity Act (MHPAEA)”)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Still difficult for many to receive services.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Affordable Care Act expanded coverage.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(“Making Mental Health Care Better”)</a:t>
            </a:r>
          </a:p>
        </p:txBody>
      </p:sp>
    </p:spTree>
    <p:extLst>
      <p:ext uri="{BB962C8B-B14F-4D97-AF65-F5344CB8AC3E}">
        <p14:creationId xmlns:p14="http://schemas.microsoft.com/office/powerpoint/2010/main" val="3000437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Does Lithium change on a human time scale?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How do we account for socio-economic variables compared to environmental variables when studying the suicide rate?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Is </a:t>
            </a:r>
            <a:r>
              <a:rPr lang="en-US" dirty="0"/>
              <a:t>soil geochemistry and water geochemistry for </a:t>
            </a:r>
            <a:r>
              <a:rPr lang="en-US" dirty="0" smtClean="0"/>
              <a:t>lithium comparable?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Is there a reason why lithium used for treatment purposes is a compound</a:t>
            </a:r>
            <a:r>
              <a:rPr lang="en-US" dirty="0"/>
              <a:t>? </a:t>
            </a:r>
            <a:r>
              <a:rPr lang="en-US" dirty="0" smtClean="0"/>
              <a:t>(CLi2O3 </a:t>
            </a:r>
            <a:r>
              <a:rPr lang="en-US" dirty="0"/>
              <a:t>or Li2CO3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5769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88326"/>
            <a:ext cx="110109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550" y="5918166"/>
            <a:ext cx="590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Barjasteh-Askari</a:t>
            </a:r>
            <a:r>
              <a:rPr lang="en-US" sz="1400" dirty="0"/>
              <a:t> et al., 2020)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973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550" y="5918166"/>
            <a:ext cx="590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(Vita et al., 2015)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533525"/>
            <a:ext cx="108775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1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510" y="1690688"/>
            <a:ext cx="109635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does lithium interact with the suicide rate?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 soil level lithium concentrations an alternative dataset to water sampling?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existing studies of lithium and the suicide rate be replicated using soil level lithium concentrations?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Does lithium still have an impact on the suicide rate after accounting for social determinants of suicide</a:t>
            </a:r>
            <a:r>
              <a:rPr lang="en-US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we develop a consistent metric of societal and economic influences to account for when studying the associated between lithium and the suicide rate?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829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Specific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288" y="1845734"/>
            <a:ext cx="9994392" cy="402336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Blüml</a:t>
            </a:r>
            <a:r>
              <a:rPr lang="en-US" dirty="0" smtClean="0"/>
              <a:t> et al., 2013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Texas counties from 1999 – 2007 with 3,123 samples from public wells.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2.8 to 219ug/L sample values.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Adjusts for median household income, unemployment, population density, percent Hispanic, percent African American.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Palmer et al., </a:t>
            </a:r>
            <a:r>
              <a:rPr lang="en-US" dirty="0" smtClean="0"/>
              <a:t>2019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15 selected Alabama counties in 2018 with 75 samples from public spaces.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0.4 to 32.9 </a:t>
            </a:r>
            <a:r>
              <a:rPr lang="en-US" dirty="0" err="1" smtClean="0"/>
              <a:t>ug</a:t>
            </a:r>
            <a:r>
              <a:rPr lang="en-US" dirty="0" smtClean="0"/>
              <a:t>/L sample values.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Adjusts for age, gender and poverty.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Shiotsuki</a:t>
            </a:r>
            <a:r>
              <a:rPr lang="en-US" dirty="0" smtClean="0"/>
              <a:t> et al., 2016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Hokkaido and </a:t>
            </a:r>
            <a:r>
              <a:rPr lang="en-US" dirty="0" err="1" smtClean="0"/>
              <a:t>Kysushu</a:t>
            </a:r>
            <a:r>
              <a:rPr lang="en-US" dirty="0" smtClean="0"/>
              <a:t> Islands in Japan from 2010 to 2015.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This represents the northernmost and southernmost regions of Japan.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Only adjusts for environmental determinants of suicide; e.g. rainfall, snowfall, temperature, etc.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Kabacs</a:t>
            </a:r>
            <a:r>
              <a:rPr lang="en-US" dirty="0" smtClean="0"/>
              <a:t> et al., 2011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Six counties comprising the East of England region.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One sample per the 47 municipal subdivisions in the East of England region.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0.1 </a:t>
            </a:r>
            <a:r>
              <a:rPr lang="en-US" dirty="0" err="1" smtClean="0"/>
              <a:t>ug</a:t>
            </a:r>
            <a:r>
              <a:rPr lang="en-US" dirty="0" smtClean="0"/>
              <a:t>/L to 21ug/L sample values.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Did not find an association between the suicide rate and lithium distribution.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7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from the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288" y="1845734"/>
            <a:ext cx="9994392" cy="40233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Association between </a:t>
            </a:r>
            <a:r>
              <a:rPr lang="en-US" dirty="0" smtClean="0"/>
              <a:t>a decrease in the suicide rate and increased lithium levels in water sources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The statistical association is weak.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Blüml</a:t>
            </a:r>
            <a:r>
              <a:rPr lang="en-US" dirty="0" smtClean="0"/>
              <a:t> </a:t>
            </a:r>
            <a:r>
              <a:rPr lang="en-US" dirty="0"/>
              <a:t>et al</a:t>
            </a:r>
            <a:r>
              <a:rPr lang="en-US" dirty="0" smtClean="0"/>
              <a:t>. notes that the association is weak and can be impacted by the statistical methods used for analysis. Significant discussion on how to improve statistical robustness compared to prior 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Inconsistent results based on sex and gender.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Few studies have found a relationship between lithium levels and the suicide rates for </a:t>
            </a:r>
            <a:r>
              <a:rPr lang="en-US" dirty="0" smtClean="0"/>
              <a:t>women.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consistent definition of what is a significant level of </a:t>
            </a:r>
            <a:r>
              <a:rPr lang="en-US" dirty="0" smtClean="0"/>
              <a:t>lithium.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Greater </a:t>
            </a:r>
            <a:r>
              <a:rPr lang="en-US" dirty="0"/>
              <a:t>levels seem to correspond with decreased suicide rate.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There may be a concentration threshold for the suicide prevention effect of lithium. (Palmer et al</a:t>
            </a:r>
            <a:r>
              <a:rPr lang="en-US" dirty="0" smtClean="0"/>
              <a:t>.)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8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r>
              <a:rPr lang="en-US" dirty="0" smtClean="0"/>
              <a:t> </a:t>
            </a:r>
            <a:r>
              <a:rPr lang="en-US" dirty="0" smtClean="0"/>
              <a:t>with the </a:t>
            </a:r>
            <a:r>
              <a:rPr lang="en-US" dirty="0"/>
              <a:t>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Suicide may not be due to a biologic cause.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Environmental </a:t>
            </a:r>
            <a:r>
              <a:rPr lang="en-US" dirty="0"/>
              <a:t>determinants </a:t>
            </a:r>
            <a:r>
              <a:rPr lang="en-US" dirty="0" smtClean="0"/>
              <a:t>and social determinants of </a:t>
            </a:r>
            <a:r>
              <a:rPr lang="en-US" dirty="0"/>
              <a:t>suicide are </a:t>
            </a:r>
            <a:r>
              <a:rPr lang="en-US" dirty="0" smtClean="0"/>
              <a:t>both inconsistently addressed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Existing literation that addresses social determinants of suicide still shows a connection between lithium and the suicide rate, but it is significantly weaker and depends on the statistical analysis performed.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Assumes consumption source for residents comes from nearest water source.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Many studies focus on public water sources. Individuals in the region could </a:t>
            </a:r>
            <a:r>
              <a:rPr lang="en-US" dirty="0"/>
              <a:t>have a well or only drink bottled water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471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to the Chase: Which Project?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5321868"/>
              </p:ext>
            </p:extLst>
          </p:nvPr>
        </p:nvGraphicFramePr>
        <p:xfrm>
          <a:off x="914400" y="1828800"/>
          <a:ext cx="10439400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609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Geography of Lithium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87" y="1010653"/>
            <a:ext cx="7593839" cy="5222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27552" y="1329218"/>
            <a:ext cx="4417313" cy="458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Driven by: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Geology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Felsic rocks (e.g. granite and rhyolite)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Glaciation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 Horizon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mobility in soil, but higher levels in C horizon due to leaching into clay.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24 mg/kg average in soil C horizon data</a:t>
            </a:r>
          </a:p>
          <a:p>
            <a:endParaRPr lang="en-US" dirty="0"/>
          </a:p>
          <a:p>
            <a:r>
              <a:rPr lang="en-US" dirty="0"/>
              <a:t>(David B. Smith, "Geochemical and Mineralogical Maps, with Interpretation, for Soils of the Conterminous United States")</a:t>
            </a:r>
          </a:p>
        </p:txBody>
      </p:sp>
    </p:spTree>
    <p:extLst>
      <p:ext uri="{BB962C8B-B14F-4D97-AF65-F5344CB8AC3E}">
        <p14:creationId xmlns:p14="http://schemas.microsoft.com/office/powerpoint/2010/main" val="163587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Lithium and Behavioral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Used as a medication to treat bipolar disorder and major depression that proves resistant to other treatment. ("Lithium Monograph for Professionals")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First used as a treatment for bipolar disorder in 1949 by John Cade. (Cade, 1949)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Known anti-suicidal effect. (</a:t>
            </a:r>
            <a:r>
              <a:rPr lang="en-US" dirty="0" err="1"/>
              <a:t>Lewitzka</a:t>
            </a:r>
            <a:r>
              <a:rPr lang="en-US" dirty="0"/>
              <a:t>, et al., 2015)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Lithium Carbonate (CLi2O3 or Li2CO3) is the compound used for treatment. ("Lithium carbonate")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Therapeutic lithium levels are much higher than environmental levels.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~300mg to 900mg daily, target 1.0 to 1.5 </a:t>
            </a:r>
            <a:r>
              <a:rPr lang="en-US" dirty="0" err="1"/>
              <a:t>mEq</a:t>
            </a:r>
            <a:r>
              <a:rPr lang="en-US" dirty="0"/>
              <a:t>/L serum level in blood, toxic above 2.0 </a:t>
            </a:r>
            <a:r>
              <a:rPr lang="en-US" dirty="0" err="1"/>
              <a:t>mEq</a:t>
            </a:r>
            <a:r>
              <a:rPr lang="en-US" dirty="0"/>
              <a:t>/L ("</a:t>
            </a:r>
            <a:r>
              <a:rPr lang="en-US" dirty="0" err="1"/>
              <a:t>Eskalith</a:t>
            </a:r>
            <a:r>
              <a:rPr lang="en-US" dirty="0"/>
              <a:t> Prescribing Information</a:t>
            </a:r>
            <a:r>
              <a:rPr lang="en-US" dirty="0" smtClean="0"/>
              <a:t>")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150mg is lowest reported effective therapeutic dose</a:t>
            </a:r>
            <a:r>
              <a:rPr lang="en-US" dirty="0"/>
              <a:t>. (Parker et al., 2018)</a:t>
            </a:r>
          </a:p>
        </p:txBody>
      </p:sp>
    </p:spTree>
    <p:extLst>
      <p:ext uri="{BB962C8B-B14F-4D97-AF65-F5344CB8AC3E}">
        <p14:creationId xmlns:p14="http://schemas.microsoft.com/office/powerpoint/2010/main" val="31342505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1191</TotalTime>
  <Words>1929</Words>
  <Application>Microsoft Office PowerPoint</Application>
  <PresentationFormat>Widescreen</PresentationFormat>
  <Paragraphs>218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Retrospect</vt:lpstr>
      <vt:lpstr>The Geography of Lithium  and its association to suicide mortality</vt:lpstr>
      <vt:lpstr>PowerPoint Presentation</vt:lpstr>
      <vt:lpstr>Key Questions</vt:lpstr>
      <vt:lpstr>Summary of Specific Literature</vt:lpstr>
      <vt:lpstr>Findings from the Literature</vt:lpstr>
      <vt:lpstr>Gaps with the Literature</vt:lpstr>
      <vt:lpstr>Cutting to the Chase: Which Project? </vt:lpstr>
      <vt:lpstr>The Geography of Lithium </vt:lpstr>
      <vt:lpstr>Lithium and Behavioral Health</vt:lpstr>
      <vt:lpstr>The Geography of Suicide</vt:lpstr>
      <vt:lpstr>Trends in Suicide</vt:lpstr>
      <vt:lpstr>Trends in Suicide cont.</vt:lpstr>
      <vt:lpstr>Possible Data Sources – Suicide &amp; Behavioral Health</vt:lpstr>
      <vt:lpstr>Possible Data Sources - Soil Lithium Levels</vt:lpstr>
      <vt:lpstr>Problems with Data Sources</vt:lpstr>
      <vt:lpstr>Cutting to the Chase: Which Project? </vt:lpstr>
      <vt:lpstr>Questions / Comments?</vt:lpstr>
      <vt:lpstr>References</vt:lpstr>
      <vt:lpstr>Behavioral Health</vt:lpstr>
      <vt:lpstr>Access to Behavioral Health services</vt:lpstr>
      <vt:lpstr>Unresolved Questions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Greg</cp:lastModifiedBy>
  <cp:revision>270</cp:revision>
  <dcterms:created xsi:type="dcterms:W3CDTF">2021-03-19T19:03:37Z</dcterms:created>
  <dcterms:modified xsi:type="dcterms:W3CDTF">2021-04-28T21:28:27Z</dcterms:modified>
</cp:coreProperties>
</file>