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23"/>
  </p:notesMasterIdLst>
  <p:sldIdLst>
    <p:sldId id="256" r:id="rId2"/>
    <p:sldId id="275" r:id="rId3"/>
    <p:sldId id="313" r:id="rId4"/>
    <p:sldId id="314" r:id="rId5"/>
    <p:sldId id="317" r:id="rId6"/>
    <p:sldId id="258" r:id="rId7"/>
    <p:sldId id="303" r:id="rId8"/>
    <p:sldId id="305" r:id="rId9"/>
    <p:sldId id="277" r:id="rId10"/>
    <p:sldId id="306" r:id="rId11"/>
    <p:sldId id="309" r:id="rId12"/>
    <p:sldId id="307" r:id="rId13"/>
    <p:sldId id="278" r:id="rId14"/>
    <p:sldId id="308" r:id="rId15"/>
    <p:sldId id="318" r:id="rId16"/>
    <p:sldId id="319" r:id="rId17"/>
    <p:sldId id="320" r:id="rId18"/>
    <p:sldId id="280" r:id="rId19"/>
    <p:sldId id="310" r:id="rId20"/>
    <p:sldId id="311" r:id="rId21"/>
    <p:sldId id="3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BCC476F-BD74-4C0F-8DF9-B580A5484705}">
          <p14:sldIdLst>
            <p14:sldId id="256"/>
            <p14:sldId id="275"/>
            <p14:sldId id="313"/>
            <p14:sldId id="314"/>
            <p14:sldId id="317"/>
            <p14:sldId id="258"/>
            <p14:sldId id="303"/>
            <p14:sldId id="305"/>
            <p14:sldId id="277"/>
            <p14:sldId id="306"/>
            <p14:sldId id="309"/>
            <p14:sldId id="307"/>
            <p14:sldId id="278"/>
            <p14:sldId id="308"/>
            <p14:sldId id="318"/>
            <p14:sldId id="319"/>
            <p14:sldId id="320"/>
            <p14:sldId id="280"/>
            <p14:sldId id="310"/>
            <p14:sldId id="311"/>
            <p14:sldId id="31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5965" autoAdjust="0"/>
  </p:normalViewPr>
  <p:slideViewPr>
    <p:cSldViewPr snapToGrid="0">
      <p:cViewPr>
        <p:scale>
          <a:sx n="90" d="100"/>
          <a:sy n="90" d="100"/>
        </p:scale>
        <p:origin x="-1086" y="-294"/>
      </p:cViewPr>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3" d="2"/>
        <a:sy n="3" d="2"/>
      </p:scale>
      <p:origin x="0" y="0"/>
    </p:cViewPr>
  </p:notesText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9.xml"/><Relationship Id="rId1" Type="http://schemas.openxmlformats.org/officeDocument/2006/relationships/slide" Target="slides/slide6.xml"/><Relationship Id="rId4" Type="http://schemas.openxmlformats.org/officeDocument/2006/relationships/slide" Target="slides/slide18.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iagrams/_rels/data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AA6162-DF20-4695-8833-6277C2027D9A}" type="doc">
      <dgm:prSet loTypeId="urn:microsoft.com/office/officeart/2005/8/layout/hProcess4" loCatId="process" qsTypeId="urn:microsoft.com/office/officeart/2005/8/quickstyle/simple1" qsCatId="simple" csTypeId="urn:microsoft.com/office/officeart/2005/8/colors/accent0_1" csCatId="mainScheme" phldr="1"/>
      <dgm:spPr/>
    </dgm:pt>
    <dgm:pt modelId="{982A487E-6674-48F5-BE97-D37CFD0F7F71}">
      <dgm:prSet phldrT="[Text]"/>
      <dgm:spPr/>
      <dgm:t>
        <a:bodyPr/>
        <a:lstStyle/>
        <a:p>
          <a:r>
            <a:rPr lang="en-US" dirty="0"/>
            <a:t>Program Creation</a:t>
          </a:r>
        </a:p>
        <a:p>
          <a:r>
            <a:rPr lang="en-US" dirty="0"/>
            <a:t>Late 1990s</a:t>
          </a:r>
        </a:p>
      </dgm:t>
    </dgm:pt>
    <dgm:pt modelId="{9A6FD59C-58F3-4AF2-914B-5D73B7C7A364}" type="parTrans" cxnId="{EE2F43AD-5ED2-471C-AADF-A00C1179A995}">
      <dgm:prSet/>
      <dgm:spPr/>
      <dgm:t>
        <a:bodyPr/>
        <a:lstStyle/>
        <a:p>
          <a:endParaRPr lang="en-US"/>
        </a:p>
      </dgm:t>
    </dgm:pt>
    <dgm:pt modelId="{F3C8F8B1-7024-44A6-8CCA-5DC0CA5B504C}" type="sibTrans" cxnId="{EE2F43AD-5ED2-471C-AADF-A00C1179A995}">
      <dgm:prSet/>
      <dgm:spPr/>
      <dgm:t>
        <a:bodyPr/>
        <a:lstStyle/>
        <a:p>
          <a:endParaRPr lang="en-US"/>
        </a:p>
      </dgm:t>
    </dgm:pt>
    <dgm:pt modelId="{BFB9B2AB-D0E8-413D-9969-68D44EBC1EDC}">
      <dgm:prSet phldrT="[Text]"/>
      <dgm:spPr/>
      <dgm:t>
        <a:bodyPr/>
        <a:lstStyle/>
        <a:p>
          <a:r>
            <a:rPr lang="en-US" dirty="0"/>
            <a:t>DCGS-A Launch</a:t>
          </a:r>
        </a:p>
        <a:p>
          <a:r>
            <a:rPr lang="en-US" dirty="0"/>
            <a:t>Early 2000s</a:t>
          </a:r>
        </a:p>
      </dgm:t>
    </dgm:pt>
    <dgm:pt modelId="{F5151E61-AB67-4FB1-B6C7-E62220A04EC7}" type="parTrans" cxnId="{387652EF-FB79-4B10-BF66-5F9B91EA1F85}">
      <dgm:prSet/>
      <dgm:spPr/>
      <dgm:t>
        <a:bodyPr/>
        <a:lstStyle/>
        <a:p>
          <a:endParaRPr lang="en-US"/>
        </a:p>
      </dgm:t>
    </dgm:pt>
    <dgm:pt modelId="{4E03E8FA-7EEA-48E9-872E-DCA4F3E65315}" type="sibTrans" cxnId="{387652EF-FB79-4B10-BF66-5F9B91EA1F85}">
      <dgm:prSet/>
      <dgm:spPr/>
      <dgm:t>
        <a:bodyPr/>
        <a:lstStyle/>
        <a:p>
          <a:endParaRPr lang="en-US"/>
        </a:p>
      </dgm:t>
    </dgm:pt>
    <dgm:pt modelId="{551CFCC9-D45B-40D4-B794-97DCA24DB2FE}">
      <dgm:prSet phldrT="[Text]"/>
      <dgm:spPr/>
      <dgm:t>
        <a:bodyPr/>
        <a:lstStyle/>
        <a:p>
          <a:r>
            <a:rPr lang="en-US" dirty="0"/>
            <a:t>DCGS-A Cloud Failure</a:t>
          </a:r>
        </a:p>
        <a:p>
          <a:r>
            <a:rPr lang="en-US" dirty="0"/>
            <a:t>2012</a:t>
          </a:r>
        </a:p>
      </dgm:t>
    </dgm:pt>
    <dgm:pt modelId="{D72572F8-4E1C-47AB-A7AC-586946C0E8AE}" type="parTrans" cxnId="{A3E6713F-2C56-46F2-A365-4059FE4C399A}">
      <dgm:prSet/>
      <dgm:spPr/>
      <dgm:t>
        <a:bodyPr/>
        <a:lstStyle/>
        <a:p>
          <a:endParaRPr lang="en-US"/>
        </a:p>
      </dgm:t>
    </dgm:pt>
    <dgm:pt modelId="{449FBBE2-D5EB-4CC2-84C9-35BABF28CFF3}" type="sibTrans" cxnId="{A3E6713F-2C56-46F2-A365-4059FE4C399A}">
      <dgm:prSet/>
      <dgm:spPr/>
      <dgm:t>
        <a:bodyPr/>
        <a:lstStyle/>
        <a:p>
          <a:endParaRPr lang="en-US"/>
        </a:p>
      </dgm:t>
    </dgm:pt>
    <dgm:pt modelId="{80A1ACBC-DFAB-48C6-B8CD-149177B304E4}">
      <dgm:prSet phldrT="[Text]"/>
      <dgm:spPr/>
      <dgm:t>
        <a:bodyPr/>
        <a:lstStyle/>
        <a:p>
          <a:r>
            <a:rPr lang="en-US" dirty="0"/>
            <a:t>Forward Operational Assessment</a:t>
          </a:r>
        </a:p>
        <a:p>
          <a:r>
            <a:rPr lang="en-US" dirty="0"/>
            <a:t>2012</a:t>
          </a:r>
        </a:p>
      </dgm:t>
    </dgm:pt>
    <dgm:pt modelId="{4CEB9385-F670-49AF-BACD-0350C7EEFD2C}" type="parTrans" cxnId="{8EAC0005-61F4-4C7C-B55B-F90D34B4FE75}">
      <dgm:prSet/>
      <dgm:spPr/>
      <dgm:t>
        <a:bodyPr/>
        <a:lstStyle/>
        <a:p>
          <a:endParaRPr lang="en-US"/>
        </a:p>
      </dgm:t>
    </dgm:pt>
    <dgm:pt modelId="{FD9D2B9E-BBF7-473D-878C-B28AC745D5E8}" type="sibTrans" cxnId="{8EAC0005-61F4-4C7C-B55B-F90D34B4FE75}">
      <dgm:prSet/>
      <dgm:spPr/>
      <dgm:t>
        <a:bodyPr/>
        <a:lstStyle/>
        <a:p>
          <a:endParaRPr lang="en-US"/>
        </a:p>
      </dgm:t>
    </dgm:pt>
    <dgm:pt modelId="{688C8797-A728-4C34-94C3-B4298053F311}" type="pres">
      <dgm:prSet presAssocID="{59AA6162-DF20-4695-8833-6277C2027D9A}" presName="Name0" presStyleCnt="0">
        <dgm:presLayoutVars>
          <dgm:dir/>
          <dgm:animLvl val="lvl"/>
          <dgm:resizeHandles val="exact"/>
        </dgm:presLayoutVars>
      </dgm:prSet>
      <dgm:spPr/>
    </dgm:pt>
    <dgm:pt modelId="{3DA36475-3DC6-4F90-ADC5-1AC8D4E4F7EB}" type="pres">
      <dgm:prSet presAssocID="{59AA6162-DF20-4695-8833-6277C2027D9A}" presName="tSp" presStyleCnt="0"/>
      <dgm:spPr/>
    </dgm:pt>
    <dgm:pt modelId="{8AC1B70D-7FBA-483A-A89C-BAB2056E0D7E}" type="pres">
      <dgm:prSet presAssocID="{59AA6162-DF20-4695-8833-6277C2027D9A}" presName="bSp" presStyleCnt="0"/>
      <dgm:spPr/>
    </dgm:pt>
    <dgm:pt modelId="{C48A5A2F-9E69-45D9-B493-85152B4E73FD}" type="pres">
      <dgm:prSet presAssocID="{59AA6162-DF20-4695-8833-6277C2027D9A}" presName="process" presStyleCnt="0"/>
      <dgm:spPr/>
    </dgm:pt>
    <dgm:pt modelId="{14DD7047-BF81-407A-BA58-14B8C2D54372}" type="pres">
      <dgm:prSet presAssocID="{982A487E-6674-48F5-BE97-D37CFD0F7F71}" presName="composite1" presStyleCnt="0"/>
      <dgm:spPr/>
    </dgm:pt>
    <dgm:pt modelId="{C006E2E0-1AEA-4C96-9654-11379A7E6F71}" type="pres">
      <dgm:prSet presAssocID="{982A487E-6674-48F5-BE97-D37CFD0F7F71}" presName="dummyNode1" presStyleLbl="node1" presStyleIdx="0" presStyleCnt="4"/>
      <dgm:spPr/>
    </dgm:pt>
    <dgm:pt modelId="{14A537BD-2FF0-41FB-AC69-C1A268C842D5}" type="pres">
      <dgm:prSet presAssocID="{982A487E-6674-48F5-BE97-D37CFD0F7F71}" presName="childNode1" presStyleLbl="bgAcc1" presStyleIdx="0" presStyleCnt="4">
        <dgm:presLayoutVars>
          <dgm:bulletEnabled val="1"/>
        </dgm:presLayoutVars>
      </dgm:prSet>
      <dgm:spPr>
        <a:blipFill rotWithShape="0">
          <a:blip xmlns:r="http://schemas.openxmlformats.org/officeDocument/2006/relationships" r:embed="rId1"/>
          <a:srcRect/>
          <a:stretch>
            <a:fillRect l="-38000" r="-38000"/>
          </a:stretch>
        </a:blipFill>
      </dgm:spPr>
    </dgm:pt>
    <dgm:pt modelId="{75C4879D-F513-43F5-B224-30B39FD14D40}" type="pres">
      <dgm:prSet presAssocID="{982A487E-6674-48F5-BE97-D37CFD0F7F71}" presName="childNode1tx" presStyleLbl="bgAcc1" presStyleIdx="0" presStyleCnt="4">
        <dgm:presLayoutVars>
          <dgm:bulletEnabled val="1"/>
        </dgm:presLayoutVars>
      </dgm:prSet>
      <dgm:spPr/>
    </dgm:pt>
    <dgm:pt modelId="{25B38D3B-0874-4CC9-9AD3-116774F11785}" type="pres">
      <dgm:prSet presAssocID="{982A487E-6674-48F5-BE97-D37CFD0F7F71}" presName="parentNode1" presStyleLbl="node1" presStyleIdx="0" presStyleCnt="4">
        <dgm:presLayoutVars>
          <dgm:chMax val="1"/>
          <dgm:bulletEnabled val="1"/>
        </dgm:presLayoutVars>
      </dgm:prSet>
      <dgm:spPr/>
    </dgm:pt>
    <dgm:pt modelId="{EC7C015A-95D5-4425-9934-EFF5AD25AEFC}" type="pres">
      <dgm:prSet presAssocID="{982A487E-6674-48F5-BE97-D37CFD0F7F71}" presName="connSite1" presStyleCnt="0"/>
      <dgm:spPr/>
    </dgm:pt>
    <dgm:pt modelId="{B065A3D2-C539-45CB-9930-08A969BC1C90}" type="pres">
      <dgm:prSet presAssocID="{F3C8F8B1-7024-44A6-8CCA-5DC0CA5B504C}" presName="Name9" presStyleLbl="sibTrans2D1" presStyleIdx="0" presStyleCnt="3"/>
      <dgm:spPr/>
    </dgm:pt>
    <dgm:pt modelId="{07725A4B-6F82-45A1-B078-CAFEC0A0FD1E}" type="pres">
      <dgm:prSet presAssocID="{BFB9B2AB-D0E8-413D-9969-68D44EBC1EDC}" presName="composite2" presStyleCnt="0"/>
      <dgm:spPr/>
    </dgm:pt>
    <dgm:pt modelId="{9A4B28CC-B60B-43D4-AD89-F400C7FB3545}" type="pres">
      <dgm:prSet presAssocID="{BFB9B2AB-D0E8-413D-9969-68D44EBC1EDC}" presName="dummyNode2" presStyleLbl="node1" presStyleIdx="0" presStyleCnt="4"/>
      <dgm:spPr/>
    </dgm:pt>
    <dgm:pt modelId="{93B5628D-5DB9-42E2-AA32-083989CCB796}" type="pres">
      <dgm:prSet presAssocID="{BFB9B2AB-D0E8-413D-9969-68D44EBC1EDC}" presName="childNode2" presStyleLbl="bgAcc1" presStyleIdx="1" presStyleCnt="4">
        <dgm:presLayoutVars>
          <dgm:bulletEnabled val="1"/>
        </dgm:presLayoutVars>
      </dgm:prSet>
      <dgm:spPr>
        <a:blipFill rotWithShape="0">
          <a:blip xmlns:r="http://schemas.openxmlformats.org/officeDocument/2006/relationships" r:embed="rId2"/>
          <a:srcRect/>
          <a:stretch>
            <a:fillRect t="-11000" b="-11000"/>
          </a:stretch>
        </a:blipFill>
      </dgm:spPr>
    </dgm:pt>
    <dgm:pt modelId="{D2A83D72-83B6-4BD7-B457-9C1498500036}" type="pres">
      <dgm:prSet presAssocID="{BFB9B2AB-D0E8-413D-9969-68D44EBC1EDC}" presName="childNode2tx" presStyleLbl="bgAcc1" presStyleIdx="1" presStyleCnt="4">
        <dgm:presLayoutVars>
          <dgm:bulletEnabled val="1"/>
        </dgm:presLayoutVars>
      </dgm:prSet>
      <dgm:spPr/>
    </dgm:pt>
    <dgm:pt modelId="{A3CAE064-04E4-4F14-BDE8-353A70A40CD7}" type="pres">
      <dgm:prSet presAssocID="{BFB9B2AB-D0E8-413D-9969-68D44EBC1EDC}" presName="parentNode2" presStyleLbl="node1" presStyleIdx="1" presStyleCnt="4">
        <dgm:presLayoutVars>
          <dgm:chMax val="0"/>
          <dgm:bulletEnabled val="1"/>
        </dgm:presLayoutVars>
      </dgm:prSet>
      <dgm:spPr/>
    </dgm:pt>
    <dgm:pt modelId="{2CFA7D9F-2A57-47EF-88F3-2D38A6B2F19D}" type="pres">
      <dgm:prSet presAssocID="{BFB9B2AB-D0E8-413D-9969-68D44EBC1EDC}" presName="connSite2" presStyleCnt="0"/>
      <dgm:spPr/>
    </dgm:pt>
    <dgm:pt modelId="{BD74F161-32B2-49EB-B01D-ED549FC28FAB}" type="pres">
      <dgm:prSet presAssocID="{4E03E8FA-7EEA-48E9-872E-DCA4F3E65315}" presName="Name18" presStyleLbl="sibTrans2D1" presStyleIdx="1" presStyleCnt="3"/>
      <dgm:spPr/>
    </dgm:pt>
    <dgm:pt modelId="{976201BE-EA56-42D1-9885-3768E45B3824}" type="pres">
      <dgm:prSet presAssocID="{551CFCC9-D45B-40D4-B794-97DCA24DB2FE}" presName="composite1" presStyleCnt="0"/>
      <dgm:spPr/>
    </dgm:pt>
    <dgm:pt modelId="{5CB932AD-B2B9-45F3-8F22-D35AD52AACCA}" type="pres">
      <dgm:prSet presAssocID="{551CFCC9-D45B-40D4-B794-97DCA24DB2FE}" presName="dummyNode1" presStyleLbl="node1" presStyleIdx="1" presStyleCnt="4"/>
      <dgm:spPr/>
    </dgm:pt>
    <dgm:pt modelId="{9FF0BD02-F29A-40EB-8E31-F400A0DAD6D7}" type="pres">
      <dgm:prSet presAssocID="{551CFCC9-D45B-40D4-B794-97DCA24DB2FE}" presName="childNode1" presStyleLbl="bgAcc1" presStyleIdx="2" presStyleCnt="4">
        <dgm:presLayoutVars>
          <dgm:bulletEnabled val="1"/>
        </dgm:presLayoutVars>
      </dgm:prSet>
      <dgm:spPr>
        <a:blipFill rotWithShape="0">
          <a:blip xmlns:r="http://schemas.openxmlformats.org/officeDocument/2006/relationships" r:embed="rId3"/>
          <a:srcRect/>
          <a:stretch>
            <a:fillRect l="-1000" r="-1000"/>
          </a:stretch>
        </a:blipFill>
      </dgm:spPr>
    </dgm:pt>
    <dgm:pt modelId="{05ADEE53-6988-4E37-88FC-1708BC2D6465}" type="pres">
      <dgm:prSet presAssocID="{551CFCC9-D45B-40D4-B794-97DCA24DB2FE}" presName="childNode1tx" presStyleLbl="bgAcc1" presStyleIdx="2" presStyleCnt="4">
        <dgm:presLayoutVars>
          <dgm:bulletEnabled val="1"/>
        </dgm:presLayoutVars>
      </dgm:prSet>
      <dgm:spPr/>
    </dgm:pt>
    <dgm:pt modelId="{D40492FC-723F-463A-8B5D-50DBC39E1855}" type="pres">
      <dgm:prSet presAssocID="{551CFCC9-D45B-40D4-B794-97DCA24DB2FE}" presName="parentNode1" presStyleLbl="node1" presStyleIdx="2" presStyleCnt="4" custScaleY="132162">
        <dgm:presLayoutVars>
          <dgm:chMax val="1"/>
          <dgm:bulletEnabled val="1"/>
        </dgm:presLayoutVars>
      </dgm:prSet>
      <dgm:spPr/>
    </dgm:pt>
    <dgm:pt modelId="{DBA7B20F-62EF-4117-BAFC-4D965B814226}" type="pres">
      <dgm:prSet presAssocID="{551CFCC9-D45B-40D4-B794-97DCA24DB2FE}" presName="connSite1" presStyleCnt="0"/>
      <dgm:spPr/>
    </dgm:pt>
    <dgm:pt modelId="{2CF56BB0-EA74-4DFC-A5C4-EBED61D99C2D}" type="pres">
      <dgm:prSet presAssocID="{449FBBE2-D5EB-4CC2-84C9-35BABF28CFF3}" presName="Name9" presStyleLbl="sibTrans2D1" presStyleIdx="2" presStyleCnt="3"/>
      <dgm:spPr/>
    </dgm:pt>
    <dgm:pt modelId="{16982D3E-F047-4144-AD3D-93E100187863}" type="pres">
      <dgm:prSet presAssocID="{80A1ACBC-DFAB-48C6-B8CD-149177B304E4}" presName="composite2" presStyleCnt="0"/>
      <dgm:spPr/>
    </dgm:pt>
    <dgm:pt modelId="{A741678C-FE4E-4B97-80C1-24AB6C17D3AE}" type="pres">
      <dgm:prSet presAssocID="{80A1ACBC-DFAB-48C6-B8CD-149177B304E4}" presName="dummyNode2" presStyleLbl="node1" presStyleIdx="2" presStyleCnt="4"/>
      <dgm:spPr/>
    </dgm:pt>
    <dgm:pt modelId="{7A499349-AD12-4BCC-BD63-AD0C8CA9887D}" type="pres">
      <dgm:prSet presAssocID="{80A1ACBC-DFAB-48C6-B8CD-149177B304E4}" presName="childNode2" presStyleLbl="bgAcc1" presStyleIdx="3" presStyleCnt="4">
        <dgm:presLayoutVars>
          <dgm:bulletEnabled val="1"/>
        </dgm:presLayoutVars>
      </dgm:prSet>
      <dgm:spPr>
        <a:blipFill rotWithShape="0">
          <a:blip xmlns:r="http://schemas.openxmlformats.org/officeDocument/2006/relationships" r:embed="rId4"/>
          <a:srcRect/>
          <a:stretch>
            <a:fillRect/>
          </a:stretch>
        </a:blipFill>
      </dgm:spPr>
    </dgm:pt>
    <dgm:pt modelId="{5E660674-1E27-4D68-9D2A-7226BA5E7BF2}" type="pres">
      <dgm:prSet presAssocID="{80A1ACBC-DFAB-48C6-B8CD-149177B304E4}" presName="childNode2tx" presStyleLbl="bgAcc1" presStyleIdx="3" presStyleCnt="4">
        <dgm:presLayoutVars>
          <dgm:bulletEnabled val="1"/>
        </dgm:presLayoutVars>
      </dgm:prSet>
      <dgm:spPr/>
    </dgm:pt>
    <dgm:pt modelId="{37B6C5D2-52EB-4AAD-A634-3ED9B7F9EA8B}" type="pres">
      <dgm:prSet presAssocID="{80A1ACBC-DFAB-48C6-B8CD-149177B304E4}" presName="parentNode2" presStyleLbl="node1" presStyleIdx="3" presStyleCnt="4" custScaleX="91211" custScaleY="84144" custLinFactNeighborX="-13223" custLinFactNeighborY="-25300">
        <dgm:presLayoutVars>
          <dgm:chMax val="0"/>
          <dgm:bulletEnabled val="1"/>
        </dgm:presLayoutVars>
      </dgm:prSet>
      <dgm:spPr/>
    </dgm:pt>
    <dgm:pt modelId="{6098807D-B2AC-43B0-B20C-0E64289A0180}" type="pres">
      <dgm:prSet presAssocID="{80A1ACBC-DFAB-48C6-B8CD-149177B304E4}" presName="connSite2" presStyleCnt="0"/>
      <dgm:spPr/>
    </dgm:pt>
  </dgm:ptLst>
  <dgm:cxnLst>
    <dgm:cxn modelId="{8EAC0005-61F4-4C7C-B55B-F90D34B4FE75}" srcId="{59AA6162-DF20-4695-8833-6277C2027D9A}" destId="{80A1ACBC-DFAB-48C6-B8CD-149177B304E4}" srcOrd="3" destOrd="0" parTransId="{4CEB9385-F670-49AF-BACD-0350C7EEFD2C}" sibTransId="{FD9D2B9E-BBF7-473D-878C-B28AC745D5E8}"/>
    <dgm:cxn modelId="{A3E6713F-2C56-46F2-A365-4059FE4C399A}" srcId="{59AA6162-DF20-4695-8833-6277C2027D9A}" destId="{551CFCC9-D45B-40D4-B794-97DCA24DB2FE}" srcOrd="2" destOrd="0" parTransId="{D72572F8-4E1C-47AB-A7AC-586946C0E8AE}" sibTransId="{449FBBE2-D5EB-4CC2-84C9-35BABF28CFF3}"/>
    <dgm:cxn modelId="{83CE555C-F452-437E-9D32-355CAF81A8F5}" type="presOf" srcId="{4E03E8FA-7EEA-48E9-872E-DCA4F3E65315}" destId="{BD74F161-32B2-49EB-B01D-ED549FC28FAB}" srcOrd="0" destOrd="0" presId="urn:microsoft.com/office/officeart/2005/8/layout/hProcess4"/>
    <dgm:cxn modelId="{7C07B066-788E-4D87-87E0-9305CBC85A70}" type="presOf" srcId="{80A1ACBC-DFAB-48C6-B8CD-149177B304E4}" destId="{37B6C5D2-52EB-4AAD-A634-3ED9B7F9EA8B}" srcOrd="0" destOrd="0" presId="urn:microsoft.com/office/officeart/2005/8/layout/hProcess4"/>
    <dgm:cxn modelId="{0611256E-0E97-4EDC-BFD0-836570A2C69A}" type="presOf" srcId="{982A487E-6674-48F5-BE97-D37CFD0F7F71}" destId="{25B38D3B-0874-4CC9-9AD3-116774F11785}" srcOrd="0" destOrd="0" presId="urn:microsoft.com/office/officeart/2005/8/layout/hProcess4"/>
    <dgm:cxn modelId="{C86DD372-EA3D-4965-9A5C-DA7D5AAF0201}" type="presOf" srcId="{59AA6162-DF20-4695-8833-6277C2027D9A}" destId="{688C8797-A728-4C34-94C3-B4298053F311}" srcOrd="0" destOrd="0" presId="urn:microsoft.com/office/officeart/2005/8/layout/hProcess4"/>
    <dgm:cxn modelId="{E92B9CA7-52AD-4CF7-B24F-1121BAB1355E}" type="presOf" srcId="{449FBBE2-D5EB-4CC2-84C9-35BABF28CFF3}" destId="{2CF56BB0-EA74-4DFC-A5C4-EBED61D99C2D}" srcOrd="0" destOrd="0" presId="urn:microsoft.com/office/officeart/2005/8/layout/hProcess4"/>
    <dgm:cxn modelId="{EE2F43AD-5ED2-471C-AADF-A00C1179A995}" srcId="{59AA6162-DF20-4695-8833-6277C2027D9A}" destId="{982A487E-6674-48F5-BE97-D37CFD0F7F71}" srcOrd="0" destOrd="0" parTransId="{9A6FD59C-58F3-4AF2-914B-5D73B7C7A364}" sibTransId="{F3C8F8B1-7024-44A6-8CCA-5DC0CA5B504C}"/>
    <dgm:cxn modelId="{E9C7BDC6-CFE9-44E2-BAE2-4CB02609DEA7}" type="presOf" srcId="{BFB9B2AB-D0E8-413D-9969-68D44EBC1EDC}" destId="{A3CAE064-04E4-4F14-BDE8-353A70A40CD7}" srcOrd="0" destOrd="0" presId="urn:microsoft.com/office/officeart/2005/8/layout/hProcess4"/>
    <dgm:cxn modelId="{AC7453DC-1027-4FE3-A3BF-AE8126F8D996}" type="presOf" srcId="{551CFCC9-D45B-40D4-B794-97DCA24DB2FE}" destId="{D40492FC-723F-463A-8B5D-50DBC39E1855}" srcOrd="0" destOrd="0" presId="urn:microsoft.com/office/officeart/2005/8/layout/hProcess4"/>
    <dgm:cxn modelId="{F766E2EA-72D8-48C7-B99C-BEA99FE2EEDF}" type="presOf" srcId="{F3C8F8B1-7024-44A6-8CCA-5DC0CA5B504C}" destId="{B065A3D2-C539-45CB-9930-08A969BC1C90}" srcOrd="0" destOrd="0" presId="urn:microsoft.com/office/officeart/2005/8/layout/hProcess4"/>
    <dgm:cxn modelId="{387652EF-FB79-4B10-BF66-5F9B91EA1F85}" srcId="{59AA6162-DF20-4695-8833-6277C2027D9A}" destId="{BFB9B2AB-D0E8-413D-9969-68D44EBC1EDC}" srcOrd="1" destOrd="0" parTransId="{F5151E61-AB67-4FB1-B6C7-E62220A04EC7}" sibTransId="{4E03E8FA-7EEA-48E9-872E-DCA4F3E65315}"/>
    <dgm:cxn modelId="{D27DA37D-61D3-4C0E-BE5D-E831676BB81E}" type="presParOf" srcId="{688C8797-A728-4C34-94C3-B4298053F311}" destId="{3DA36475-3DC6-4F90-ADC5-1AC8D4E4F7EB}" srcOrd="0" destOrd="0" presId="urn:microsoft.com/office/officeart/2005/8/layout/hProcess4"/>
    <dgm:cxn modelId="{10178F9E-5AB9-4147-B736-5748D499E241}" type="presParOf" srcId="{688C8797-A728-4C34-94C3-B4298053F311}" destId="{8AC1B70D-7FBA-483A-A89C-BAB2056E0D7E}" srcOrd="1" destOrd="0" presId="urn:microsoft.com/office/officeart/2005/8/layout/hProcess4"/>
    <dgm:cxn modelId="{0D98EEA8-9408-41EE-A89C-97636721ED52}" type="presParOf" srcId="{688C8797-A728-4C34-94C3-B4298053F311}" destId="{C48A5A2F-9E69-45D9-B493-85152B4E73FD}" srcOrd="2" destOrd="0" presId="urn:microsoft.com/office/officeart/2005/8/layout/hProcess4"/>
    <dgm:cxn modelId="{5D407DB0-6AC2-4BB0-B262-98BDAF3FB8A8}" type="presParOf" srcId="{C48A5A2F-9E69-45D9-B493-85152B4E73FD}" destId="{14DD7047-BF81-407A-BA58-14B8C2D54372}" srcOrd="0" destOrd="0" presId="urn:microsoft.com/office/officeart/2005/8/layout/hProcess4"/>
    <dgm:cxn modelId="{CB16C40C-F897-414A-9DC2-BE7B2F38245F}" type="presParOf" srcId="{14DD7047-BF81-407A-BA58-14B8C2D54372}" destId="{C006E2E0-1AEA-4C96-9654-11379A7E6F71}" srcOrd="0" destOrd="0" presId="urn:microsoft.com/office/officeart/2005/8/layout/hProcess4"/>
    <dgm:cxn modelId="{6E8146B6-7AAB-4770-B683-F6C3298CAC97}" type="presParOf" srcId="{14DD7047-BF81-407A-BA58-14B8C2D54372}" destId="{14A537BD-2FF0-41FB-AC69-C1A268C842D5}" srcOrd="1" destOrd="0" presId="urn:microsoft.com/office/officeart/2005/8/layout/hProcess4"/>
    <dgm:cxn modelId="{C437B9A5-488B-4A3D-9013-C14C4AEA09F7}" type="presParOf" srcId="{14DD7047-BF81-407A-BA58-14B8C2D54372}" destId="{75C4879D-F513-43F5-B224-30B39FD14D40}" srcOrd="2" destOrd="0" presId="urn:microsoft.com/office/officeart/2005/8/layout/hProcess4"/>
    <dgm:cxn modelId="{1908CB67-DF58-4939-A981-2DD27BF43C9C}" type="presParOf" srcId="{14DD7047-BF81-407A-BA58-14B8C2D54372}" destId="{25B38D3B-0874-4CC9-9AD3-116774F11785}" srcOrd="3" destOrd="0" presId="urn:microsoft.com/office/officeart/2005/8/layout/hProcess4"/>
    <dgm:cxn modelId="{30B576E5-B4A8-4B9B-B22B-8AC41E7BEE26}" type="presParOf" srcId="{14DD7047-BF81-407A-BA58-14B8C2D54372}" destId="{EC7C015A-95D5-4425-9934-EFF5AD25AEFC}" srcOrd="4" destOrd="0" presId="urn:microsoft.com/office/officeart/2005/8/layout/hProcess4"/>
    <dgm:cxn modelId="{B49AC4D6-FD15-4D4E-98BF-1DDCE08D9E49}" type="presParOf" srcId="{C48A5A2F-9E69-45D9-B493-85152B4E73FD}" destId="{B065A3D2-C539-45CB-9930-08A969BC1C90}" srcOrd="1" destOrd="0" presId="urn:microsoft.com/office/officeart/2005/8/layout/hProcess4"/>
    <dgm:cxn modelId="{96639829-62AE-4960-BC0F-AA355F9349F6}" type="presParOf" srcId="{C48A5A2F-9E69-45D9-B493-85152B4E73FD}" destId="{07725A4B-6F82-45A1-B078-CAFEC0A0FD1E}" srcOrd="2" destOrd="0" presId="urn:microsoft.com/office/officeart/2005/8/layout/hProcess4"/>
    <dgm:cxn modelId="{0A89F86B-C233-4C8E-AEB7-B1D98D6DF1BD}" type="presParOf" srcId="{07725A4B-6F82-45A1-B078-CAFEC0A0FD1E}" destId="{9A4B28CC-B60B-43D4-AD89-F400C7FB3545}" srcOrd="0" destOrd="0" presId="urn:microsoft.com/office/officeart/2005/8/layout/hProcess4"/>
    <dgm:cxn modelId="{02EF3DE1-B93C-4606-82C3-6174D7B1E0C6}" type="presParOf" srcId="{07725A4B-6F82-45A1-B078-CAFEC0A0FD1E}" destId="{93B5628D-5DB9-42E2-AA32-083989CCB796}" srcOrd="1" destOrd="0" presId="urn:microsoft.com/office/officeart/2005/8/layout/hProcess4"/>
    <dgm:cxn modelId="{26171C14-8858-4889-B7A0-85198A1FDDF6}" type="presParOf" srcId="{07725A4B-6F82-45A1-B078-CAFEC0A0FD1E}" destId="{D2A83D72-83B6-4BD7-B457-9C1498500036}" srcOrd="2" destOrd="0" presId="urn:microsoft.com/office/officeart/2005/8/layout/hProcess4"/>
    <dgm:cxn modelId="{E7530A0F-8DCF-424A-A631-EABA20977D00}" type="presParOf" srcId="{07725A4B-6F82-45A1-B078-CAFEC0A0FD1E}" destId="{A3CAE064-04E4-4F14-BDE8-353A70A40CD7}" srcOrd="3" destOrd="0" presId="urn:microsoft.com/office/officeart/2005/8/layout/hProcess4"/>
    <dgm:cxn modelId="{3DC6C15C-61EF-4D07-AA0C-45B4F6ED03C7}" type="presParOf" srcId="{07725A4B-6F82-45A1-B078-CAFEC0A0FD1E}" destId="{2CFA7D9F-2A57-47EF-88F3-2D38A6B2F19D}" srcOrd="4" destOrd="0" presId="urn:microsoft.com/office/officeart/2005/8/layout/hProcess4"/>
    <dgm:cxn modelId="{5DFC5F29-6DF7-4F67-B389-7A9DB9C3F00F}" type="presParOf" srcId="{C48A5A2F-9E69-45D9-B493-85152B4E73FD}" destId="{BD74F161-32B2-49EB-B01D-ED549FC28FAB}" srcOrd="3" destOrd="0" presId="urn:microsoft.com/office/officeart/2005/8/layout/hProcess4"/>
    <dgm:cxn modelId="{8F192C4D-C9AB-4691-BC22-51B59E04F02E}" type="presParOf" srcId="{C48A5A2F-9E69-45D9-B493-85152B4E73FD}" destId="{976201BE-EA56-42D1-9885-3768E45B3824}" srcOrd="4" destOrd="0" presId="urn:microsoft.com/office/officeart/2005/8/layout/hProcess4"/>
    <dgm:cxn modelId="{5876F522-09E8-4E9D-A75C-BA83D1605366}" type="presParOf" srcId="{976201BE-EA56-42D1-9885-3768E45B3824}" destId="{5CB932AD-B2B9-45F3-8F22-D35AD52AACCA}" srcOrd="0" destOrd="0" presId="urn:microsoft.com/office/officeart/2005/8/layout/hProcess4"/>
    <dgm:cxn modelId="{A6119735-63BB-4463-B845-DE24FA50151D}" type="presParOf" srcId="{976201BE-EA56-42D1-9885-3768E45B3824}" destId="{9FF0BD02-F29A-40EB-8E31-F400A0DAD6D7}" srcOrd="1" destOrd="0" presId="urn:microsoft.com/office/officeart/2005/8/layout/hProcess4"/>
    <dgm:cxn modelId="{4B693E83-DEE2-43D7-B344-71F35A4349B3}" type="presParOf" srcId="{976201BE-EA56-42D1-9885-3768E45B3824}" destId="{05ADEE53-6988-4E37-88FC-1708BC2D6465}" srcOrd="2" destOrd="0" presId="urn:microsoft.com/office/officeart/2005/8/layout/hProcess4"/>
    <dgm:cxn modelId="{4151AEDF-A17C-4A36-84C3-C4FA98B479EE}" type="presParOf" srcId="{976201BE-EA56-42D1-9885-3768E45B3824}" destId="{D40492FC-723F-463A-8B5D-50DBC39E1855}" srcOrd="3" destOrd="0" presId="urn:microsoft.com/office/officeart/2005/8/layout/hProcess4"/>
    <dgm:cxn modelId="{37FAA3C8-260B-4BBC-AECD-DE62597BC422}" type="presParOf" srcId="{976201BE-EA56-42D1-9885-3768E45B3824}" destId="{DBA7B20F-62EF-4117-BAFC-4D965B814226}" srcOrd="4" destOrd="0" presId="urn:microsoft.com/office/officeart/2005/8/layout/hProcess4"/>
    <dgm:cxn modelId="{EAEE9338-6542-4114-B6F6-10BD4E9438CC}" type="presParOf" srcId="{C48A5A2F-9E69-45D9-B493-85152B4E73FD}" destId="{2CF56BB0-EA74-4DFC-A5C4-EBED61D99C2D}" srcOrd="5" destOrd="0" presId="urn:microsoft.com/office/officeart/2005/8/layout/hProcess4"/>
    <dgm:cxn modelId="{685D27C0-1981-46E5-A5D2-37FB48827A48}" type="presParOf" srcId="{C48A5A2F-9E69-45D9-B493-85152B4E73FD}" destId="{16982D3E-F047-4144-AD3D-93E100187863}" srcOrd="6" destOrd="0" presId="urn:microsoft.com/office/officeart/2005/8/layout/hProcess4"/>
    <dgm:cxn modelId="{9B0D5F66-E32A-4759-9148-415E0263EC9B}" type="presParOf" srcId="{16982D3E-F047-4144-AD3D-93E100187863}" destId="{A741678C-FE4E-4B97-80C1-24AB6C17D3AE}" srcOrd="0" destOrd="0" presId="urn:microsoft.com/office/officeart/2005/8/layout/hProcess4"/>
    <dgm:cxn modelId="{57831FB3-5346-4917-B0F6-F82DC89A3CC3}" type="presParOf" srcId="{16982D3E-F047-4144-AD3D-93E100187863}" destId="{7A499349-AD12-4BCC-BD63-AD0C8CA9887D}" srcOrd="1" destOrd="0" presId="urn:microsoft.com/office/officeart/2005/8/layout/hProcess4"/>
    <dgm:cxn modelId="{F3BEB75C-398C-4D18-8E8A-808E4E89AAA0}" type="presParOf" srcId="{16982D3E-F047-4144-AD3D-93E100187863}" destId="{5E660674-1E27-4D68-9D2A-7226BA5E7BF2}" srcOrd="2" destOrd="0" presId="urn:microsoft.com/office/officeart/2005/8/layout/hProcess4"/>
    <dgm:cxn modelId="{18C66981-329A-4A4A-A89A-AAC08EF34E6C}" type="presParOf" srcId="{16982D3E-F047-4144-AD3D-93E100187863}" destId="{37B6C5D2-52EB-4AAD-A634-3ED9B7F9EA8B}" srcOrd="3" destOrd="0" presId="urn:microsoft.com/office/officeart/2005/8/layout/hProcess4"/>
    <dgm:cxn modelId="{96DB78B6-F657-496A-A5C1-7AC4914CEB78}" type="presParOf" srcId="{16982D3E-F047-4144-AD3D-93E100187863}" destId="{6098807D-B2AC-43B0-B20C-0E64289A018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AA6162-DF20-4695-8833-6277C2027D9A}" type="doc">
      <dgm:prSet loTypeId="urn:microsoft.com/office/officeart/2005/8/layout/hProcess4" loCatId="process" qsTypeId="urn:microsoft.com/office/officeart/2005/8/quickstyle/simple1" qsCatId="simple" csTypeId="urn:microsoft.com/office/officeart/2005/8/colors/accent0_1" csCatId="mainScheme" phldr="1"/>
      <dgm:spPr/>
    </dgm:pt>
    <dgm:pt modelId="{982A487E-6674-48F5-BE97-D37CFD0F7F71}">
      <dgm:prSet phldrT="[Text]"/>
      <dgm:spPr/>
      <dgm:t>
        <a:bodyPr/>
        <a:lstStyle/>
        <a:p>
          <a:r>
            <a:rPr lang="en-US" dirty="0"/>
            <a:t>Palantir Bids Protest 2014-2016</a:t>
          </a:r>
        </a:p>
      </dgm:t>
    </dgm:pt>
    <dgm:pt modelId="{9A6FD59C-58F3-4AF2-914B-5D73B7C7A364}" type="parTrans" cxnId="{EE2F43AD-5ED2-471C-AADF-A00C1179A995}">
      <dgm:prSet/>
      <dgm:spPr/>
      <dgm:t>
        <a:bodyPr/>
        <a:lstStyle/>
        <a:p>
          <a:endParaRPr lang="en-US"/>
        </a:p>
      </dgm:t>
    </dgm:pt>
    <dgm:pt modelId="{F3C8F8B1-7024-44A6-8CCA-5DC0CA5B504C}" type="sibTrans" cxnId="{EE2F43AD-5ED2-471C-AADF-A00C1179A995}">
      <dgm:prSet/>
      <dgm:spPr/>
      <dgm:t>
        <a:bodyPr/>
        <a:lstStyle/>
        <a:p>
          <a:endParaRPr lang="en-US"/>
        </a:p>
      </dgm:t>
    </dgm:pt>
    <dgm:pt modelId="{BFB9B2AB-D0E8-413D-9969-68D44EBC1EDC}">
      <dgm:prSet phldrT="[Text]"/>
      <dgm:spPr/>
      <dgm:t>
        <a:bodyPr/>
        <a:lstStyle/>
        <a:p>
          <a:r>
            <a:rPr lang="en-US" dirty="0"/>
            <a:t>Palantir Awarded Contract 2018</a:t>
          </a:r>
        </a:p>
      </dgm:t>
    </dgm:pt>
    <dgm:pt modelId="{F5151E61-AB67-4FB1-B6C7-E62220A04EC7}" type="parTrans" cxnId="{387652EF-FB79-4B10-BF66-5F9B91EA1F85}">
      <dgm:prSet/>
      <dgm:spPr/>
      <dgm:t>
        <a:bodyPr/>
        <a:lstStyle/>
        <a:p>
          <a:endParaRPr lang="en-US"/>
        </a:p>
      </dgm:t>
    </dgm:pt>
    <dgm:pt modelId="{4E03E8FA-7EEA-48E9-872E-DCA4F3E65315}" type="sibTrans" cxnId="{387652EF-FB79-4B10-BF66-5F9B91EA1F85}">
      <dgm:prSet/>
      <dgm:spPr/>
      <dgm:t>
        <a:bodyPr/>
        <a:lstStyle/>
        <a:p>
          <a:endParaRPr lang="en-US"/>
        </a:p>
      </dgm:t>
    </dgm:pt>
    <dgm:pt modelId="{688C8797-A728-4C34-94C3-B4298053F311}" type="pres">
      <dgm:prSet presAssocID="{59AA6162-DF20-4695-8833-6277C2027D9A}" presName="Name0" presStyleCnt="0">
        <dgm:presLayoutVars>
          <dgm:dir/>
          <dgm:animLvl val="lvl"/>
          <dgm:resizeHandles val="exact"/>
        </dgm:presLayoutVars>
      </dgm:prSet>
      <dgm:spPr/>
    </dgm:pt>
    <dgm:pt modelId="{3DA36475-3DC6-4F90-ADC5-1AC8D4E4F7EB}" type="pres">
      <dgm:prSet presAssocID="{59AA6162-DF20-4695-8833-6277C2027D9A}" presName="tSp" presStyleCnt="0"/>
      <dgm:spPr/>
    </dgm:pt>
    <dgm:pt modelId="{8AC1B70D-7FBA-483A-A89C-BAB2056E0D7E}" type="pres">
      <dgm:prSet presAssocID="{59AA6162-DF20-4695-8833-6277C2027D9A}" presName="bSp" presStyleCnt="0"/>
      <dgm:spPr/>
    </dgm:pt>
    <dgm:pt modelId="{C48A5A2F-9E69-45D9-B493-85152B4E73FD}" type="pres">
      <dgm:prSet presAssocID="{59AA6162-DF20-4695-8833-6277C2027D9A}" presName="process" presStyleCnt="0"/>
      <dgm:spPr/>
    </dgm:pt>
    <dgm:pt modelId="{14DD7047-BF81-407A-BA58-14B8C2D54372}" type="pres">
      <dgm:prSet presAssocID="{982A487E-6674-48F5-BE97-D37CFD0F7F71}" presName="composite1" presStyleCnt="0"/>
      <dgm:spPr/>
    </dgm:pt>
    <dgm:pt modelId="{C006E2E0-1AEA-4C96-9654-11379A7E6F71}" type="pres">
      <dgm:prSet presAssocID="{982A487E-6674-48F5-BE97-D37CFD0F7F71}" presName="dummyNode1" presStyleLbl="node1" presStyleIdx="0" presStyleCnt="2"/>
      <dgm:spPr/>
    </dgm:pt>
    <dgm:pt modelId="{14A537BD-2FF0-41FB-AC69-C1A268C842D5}" type="pres">
      <dgm:prSet presAssocID="{982A487E-6674-48F5-BE97-D37CFD0F7F71}" presName="childNode1" presStyleLbl="bgAcc1" presStyleIdx="0" presStyleCnt="2">
        <dgm:presLayoutVars>
          <dgm:bulletEnabled val="1"/>
        </dgm:presLayoutVars>
      </dgm:prSet>
      <dgm:spPr>
        <a:blipFill rotWithShape="0">
          <a:blip xmlns:r="http://schemas.openxmlformats.org/officeDocument/2006/relationships" r:embed="rId1"/>
          <a:srcRect/>
          <a:stretch>
            <a:fillRect l="-24000" r="-24000"/>
          </a:stretch>
        </a:blipFill>
      </dgm:spPr>
    </dgm:pt>
    <dgm:pt modelId="{75C4879D-F513-43F5-B224-30B39FD14D40}" type="pres">
      <dgm:prSet presAssocID="{982A487E-6674-48F5-BE97-D37CFD0F7F71}" presName="childNode1tx" presStyleLbl="bgAcc1" presStyleIdx="0" presStyleCnt="2">
        <dgm:presLayoutVars>
          <dgm:bulletEnabled val="1"/>
        </dgm:presLayoutVars>
      </dgm:prSet>
      <dgm:spPr/>
    </dgm:pt>
    <dgm:pt modelId="{25B38D3B-0874-4CC9-9AD3-116774F11785}" type="pres">
      <dgm:prSet presAssocID="{982A487E-6674-48F5-BE97-D37CFD0F7F71}" presName="parentNode1" presStyleLbl="node1" presStyleIdx="0" presStyleCnt="2">
        <dgm:presLayoutVars>
          <dgm:chMax val="1"/>
          <dgm:bulletEnabled val="1"/>
        </dgm:presLayoutVars>
      </dgm:prSet>
      <dgm:spPr/>
    </dgm:pt>
    <dgm:pt modelId="{EC7C015A-95D5-4425-9934-EFF5AD25AEFC}" type="pres">
      <dgm:prSet presAssocID="{982A487E-6674-48F5-BE97-D37CFD0F7F71}" presName="connSite1" presStyleCnt="0"/>
      <dgm:spPr/>
    </dgm:pt>
    <dgm:pt modelId="{B065A3D2-C539-45CB-9930-08A969BC1C90}" type="pres">
      <dgm:prSet presAssocID="{F3C8F8B1-7024-44A6-8CCA-5DC0CA5B504C}" presName="Name9" presStyleLbl="sibTrans2D1" presStyleIdx="0" presStyleCnt="1"/>
      <dgm:spPr/>
    </dgm:pt>
    <dgm:pt modelId="{9F712CB9-7353-4476-954E-D537E8EB3F93}" type="pres">
      <dgm:prSet presAssocID="{BFB9B2AB-D0E8-413D-9969-68D44EBC1EDC}" presName="composite2" presStyleCnt="0"/>
      <dgm:spPr/>
    </dgm:pt>
    <dgm:pt modelId="{52AADC6A-26B6-4997-95BF-98CB675A30B1}" type="pres">
      <dgm:prSet presAssocID="{BFB9B2AB-D0E8-413D-9969-68D44EBC1EDC}" presName="dummyNode2" presStyleLbl="node1" presStyleIdx="0" presStyleCnt="2"/>
      <dgm:spPr/>
    </dgm:pt>
    <dgm:pt modelId="{4FE31566-6CDF-46A4-9548-A765196D430D}" type="pres">
      <dgm:prSet presAssocID="{BFB9B2AB-D0E8-413D-9969-68D44EBC1EDC}" presName="childNode2" presStyleLbl="bgAcc1" presStyleIdx="1" presStyleCnt="2">
        <dgm:presLayoutVars>
          <dgm:bulletEnabled val="1"/>
        </dgm:presLayoutVars>
      </dgm:prSet>
      <dgm:spPr>
        <a:blipFill rotWithShape="0">
          <a:blip xmlns:r="http://schemas.openxmlformats.org/officeDocument/2006/relationships" r:embed="rId2"/>
          <a:srcRect/>
          <a:stretch>
            <a:fillRect l="-9000" r="-9000"/>
          </a:stretch>
        </a:blipFill>
      </dgm:spPr>
    </dgm:pt>
    <dgm:pt modelId="{9F4D710A-FF84-4A9A-AF23-A195F6C71228}" type="pres">
      <dgm:prSet presAssocID="{BFB9B2AB-D0E8-413D-9969-68D44EBC1EDC}" presName="childNode2tx" presStyleLbl="bgAcc1" presStyleIdx="1" presStyleCnt="2">
        <dgm:presLayoutVars>
          <dgm:bulletEnabled val="1"/>
        </dgm:presLayoutVars>
      </dgm:prSet>
      <dgm:spPr/>
    </dgm:pt>
    <dgm:pt modelId="{A8E623EE-F435-45AA-81F7-A18B01F5CB7B}" type="pres">
      <dgm:prSet presAssocID="{BFB9B2AB-D0E8-413D-9969-68D44EBC1EDC}" presName="parentNode2" presStyleLbl="node1" presStyleIdx="1" presStyleCnt="2" custLinFactNeighborX="-12500" custLinFactNeighborY="-52119">
        <dgm:presLayoutVars>
          <dgm:chMax val="0"/>
          <dgm:bulletEnabled val="1"/>
        </dgm:presLayoutVars>
      </dgm:prSet>
      <dgm:spPr/>
    </dgm:pt>
    <dgm:pt modelId="{9D083064-9116-4DD4-95EF-AD4F164ED005}" type="pres">
      <dgm:prSet presAssocID="{BFB9B2AB-D0E8-413D-9969-68D44EBC1EDC}" presName="connSite2" presStyleCnt="0"/>
      <dgm:spPr/>
    </dgm:pt>
  </dgm:ptLst>
  <dgm:cxnLst>
    <dgm:cxn modelId="{0611256E-0E97-4EDC-BFD0-836570A2C69A}" type="presOf" srcId="{982A487E-6674-48F5-BE97-D37CFD0F7F71}" destId="{25B38D3B-0874-4CC9-9AD3-116774F11785}" srcOrd="0" destOrd="0" presId="urn:microsoft.com/office/officeart/2005/8/layout/hProcess4"/>
    <dgm:cxn modelId="{C86DD372-EA3D-4965-9A5C-DA7D5AAF0201}" type="presOf" srcId="{59AA6162-DF20-4695-8833-6277C2027D9A}" destId="{688C8797-A728-4C34-94C3-B4298053F311}" srcOrd="0" destOrd="0" presId="urn:microsoft.com/office/officeart/2005/8/layout/hProcess4"/>
    <dgm:cxn modelId="{EE2F43AD-5ED2-471C-AADF-A00C1179A995}" srcId="{59AA6162-DF20-4695-8833-6277C2027D9A}" destId="{982A487E-6674-48F5-BE97-D37CFD0F7F71}" srcOrd="0" destOrd="0" parTransId="{9A6FD59C-58F3-4AF2-914B-5D73B7C7A364}" sibTransId="{F3C8F8B1-7024-44A6-8CCA-5DC0CA5B504C}"/>
    <dgm:cxn modelId="{C08C7CE1-3871-4C22-BE84-78D534A5325A}" type="presOf" srcId="{BFB9B2AB-D0E8-413D-9969-68D44EBC1EDC}" destId="{A8E623EE-F435-45AA-81F7-A18B01F5CB7B}" srcOrd="0" destOrd="0" presId="urn:microsoft.com/office/officeart/2005/8/layout/hProcess4"/>
    <dgm:cxn modelId="{F766E2EA-72D8-48C7-B99C-BEA99FE2EEDF}" type="presOf" srcId="{F3C8F8B1-7024-44A6-8CCA-5DC0CA5B504C}" destId="{B065A3D2-C539-45CB-9930-08A969BC1C90}" srcOrd="0" destOrd="0" presId="urn:microsoft.com/office/officeart/2005/8/layout/hProcess4"/>
    <dgm:cxn modelId="{387652EF-FB79-4B10-BF66-5F9B91EA1F85}" srcId="{59AA6162-DF20-4695-8833-6277C2027D9A}" destId="{BFB9B2AB-D0E8-413D-9969-68D44EBC1EDC}" srcOrd="1" destOrd="0" parTransId="{F5151E61-AB67-4FB1-B6C7-E62220A04EC7}" sibTransId="{4E03E8FA-7EEA-48E9-872E-DCA4F3E65315}"/>
    <dgm:cxn modelId="{D27DA37D-61D3-4C0E-BE5D-E831676BB81E}" type="presParOf" srcId="{688C8797-A728-4C34-94C3-B4298053F311}" destId="{3DA36475-3DC6-4F90-ADC5-1AC8D4E4F7EB}" srcOrd="0" destOrd="0" presId="urn:microsoft.com/office/officeart/2005/8/layout/hProcess4"/>
    <dgm:cxn modelId="{10178F9E-5AB9-4147-B736-5748D499E241}" type="presParOf" srcId="{688C8797-A728-4C34-94C3-B4298053F311}" destId="{8AC1B70D-7FBA-483A-A89C-BAB2056E0D7E}" srcOrd="1" destOrd="0" presId="urn:microsoft.com/office/officeart/2005/8/layout/hProcess4"/>
    <dgm:cxn modelId="{0D98EEA8-9408-41EE-A89C-97636721ED52}" type="presParOf" srcId="{688C8797-A728-4C34-94C3-B4298053F311}" destId="{C48A5A2F-9E69-45D9-B493-85152B4E73FD}" srcOrd="2" destOrd="0" presId="urn:microsoft.com/office/officeart/2005/8/layout/hProcess4"/>
    <dgm:cxn modelId="{5D407DB0-6AC2-4BB0-B262-98BDAF3FB8A8}" type="presParOf" srcId="{C48A5A2F-9E69-45D9-B493-85152B4E73FD}" destId="{14DD7047-BF81-407A-BA58-14B8C2D54372}" srcOrd="0" destOrd="0" presId="urn:microsoft.com/office/officeart/2005/8/layout/hProcess4"/>
    <dgm:cxn modelId="{CB16C40C-F897-414A-9DC2-BE7B2F38245F}" type="presParOf" srcId="{14DD7047-BF81-407A-BA58-14B8C2D54372}" destId="{C006E2E0-1AEA-4C96-9654-11379A7E6F71}" srcOrd="0" destOrd="0" presId="urn:microsoft.com/office/officeart/2005/8/layout/hProcess4"/>
    <dgm:cxn modelId="{6E8146B6-7AAB-4770-B683-F6C3298CAC97}" type="presParOf" srcId="{14DD7047-BF81-407A-BA58-14B8C2D54372}" destId="{14A537BD-2FF0-41FB-AC69-C1A268C842D5}" srcOrd="1" destOrd="0" presId="urn:microsoft.com/office/officeart/2005/8/layout/hProcess4"/>
    <dgm:cxn modelId="{C437B9A5-488B-4A3D-9013-C14C4AEA09F7}" type="presParOf" srcId="{14DD7047-BF81-407A-BA58-14B8C2D54372}" destId="{75C4879D-F513-43F5-B224-30B39FD14D40}" srcOrd="2" destOrd="0" presId="urn:microsoft.com/office/officeart/2005/8/layout/hProcess4"/>
    <dgm:cxn modelId="{1908CB67-DF58-4939-A981-2DD27BF43C9C}" type="presParOf" srcId="{14DD7047-BF81-407A-BA58-14B8C2D54372}" destId="{25B38D3B-0874-4CC9-9AD3-116774F11785}" srcOrd="3" destOrd="0" presId="urn:microsoft.com/office/officeart/2005/8/layout/hProcess4"/>
    <dgm:cxn modelId="{30B576E5-B4A8-4B9B-B22B-8AC41E7BEE26}" type="presParOf" srcId="{14DD7047-BF81-407A-BA58-14B8C2D54372}" destId="{EC7C015A-95D5-4425-9934-EFF5AD25AEFC}" srcOrd="4" destOrd="0" presId="urn:microsoft.com/office/officeart/2005/8/layout/hProcess4"/>
    <dgm:cxn modelId="{B49AC4D6-FD15-4D4E-98BF-1DDCE08D9E49}" type="presParOf" srcId="{C48A5A2F-9E69-45D9-B493-85152B4E73FD}" destId="{B065A3D2-C539-45CB-9930-08A969BC1C90}" srcOrd="1" destOrd="0" presId="urn:microsoft.com/office/officeart/2005/8/layout/hProcess4"/>
    <dgm:cxn modelId="{A76F0394-1861-46CC-A731-5AE89491D1EF}" type="presParOf" srcId="{C48A5A2F-9E69-45D9-B493-85152B4E73FD}" destId="{9F712CB9-7353-4476-954E-D537E8EB3F93}" srcOrd="2" destOrd="0" presId="urn:microsoft.com/office/officeart/2005/8/layout/hProcess4"/>
    <dgm:cxn modelId="{F1253681-066A-44D0-BECA-E9535492D554}" type="presParOf" srcId="{9F712CB9-7353-4476-954E-D537E8EB3F93}" destId="{52AADC6A-26B6-4997-95BF-98CB675A30B1}" srcOrd="0" destOrd="0" presId="urn:microsoft.com/office/officeart/2005/8/layout/hProcess4"/>
    <dgm:cxn modelId="{2D3B295B-212C-488D-A62A-ED7169A00CD6}" type="presParOf" srcId="{9F712CB9-7353-4476-954E-D537E8EB3F93}" destId="{4FE31566-6CDF-46A4-9548-A765196D430D}" srcOrd="1" destOrd="0" presId="urn:microsoft.com/office/officeart/2005/8/layout/hProcess4"/>
    <dgm:cxn modelId="{E7FE2CC5-2F58-4E89-9176-378677FEDAE7}" type="presParOf" srcId="{9F712CB9-7353-4476-954E-D537E8EB3F93}" destId="{9F4D710A-FF84-4A9A-AF23-A195F6C71228}" srcOrd="2" destOrd="0" presId="urn:microsoft.com/office/officeart/2005/8/layout/hProcess4"/>
    <dgm:cxn modelId="{A14E21A3-CAF8-424E-8824-1D512447D58F}" type="presParOf" srcId="{9F712CB9-7353-4476-954E-D537E8EB3F93}" destId="{A8E623EE-F435-45AA-81F7-A18B01F5CB7B}" srcOrd="3" destOrd="0" presId="urn:microsoft.com/office/officeart/2005/8/layout/hProcess4"/>
    <dgm:cxn modelId="{8F6A9D60-4A29-489A-B610-07110B5BB9D8}" type="presParOf" srcId="{9F712CB9-7353-4476-954E-D537E8EB3F93}" destId="{9D083064-9116-4DD4-95EF-AD4F164ED00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6E2251-1DCF-4E66-B766-1CB001C13E2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FD8D1D0-D927-43DC-9383-1C70C447790E}">
      <dgm:prSet phldrT="[Text]"/>
      <dgm:spPr/>
      <dgm:t>
        <a:bodyPr/>
        <a:lstStyle/>
        <a:p>
          <a:r>
            <a:rPr lang="en-US" dirty="0"/>
            <a:t>Needs Assessment</a:t>
          </a:r>
        </a:p>
      </dgm:t>
    </dgm:pt>
    <dgm:pt modelId="{AC207E70-2455-4304-B310-5B42CF0F8231}" type="parTrans" cxnId="{74D6B00C-4E53-4699-9AAA-24CAB22C86F9}">
      <dgm:prSet/>
      <dgm:spPr/>
      <dgm:t>
        <a:bodyPr/>
        <a:lstStyle/>
        <a:p>
          <a:endParaRPr lang="en-US"/>
        </a:p>
      </dgm:t>
    </dgm:pt>
    <dgm:pt modelId="{0C1F4A64-966B-4F0D-ADC1-92369FF9DA37}" type="sibTrans" cxnId="{74D6B00C-4E53-4699-9AAA-24CAB22C86F9}">
      <dgm:prSet/>
      <dgm:spPr/>
      <dgm:t>
        <a:bodyPr/>
        <a:lstStyle/>
        <a:p>
          <a:endParaRPr lang="en-US"/>
        </a:p>
      </dgm:t>
    </dgm:pt>
    <dgm:pt modelId="{227BF6B3-E7DF-46C8-93AA-D8473900EF2C}">
      <dgm:prSet phldrT="[Text]"/>
      <dgm:spPr/>
      <dgm:t>
        <a:bodyPr/>
        <a:lstStyle/>
        <a:p>
          <a:r>
            <a:rPr lang="en-US" dirty="0"/>
            <a:t>GIS Requirements/Uses</a:t>
          </a:r>
        </a:p>
      </dgm:t>
    </dgm:pt>
    <dgm:pt modelId="{091E8895-49F3-492B-96CC-1858DF8DC7F5}" type="parTrans" cxnId="{590E0162-7BFA-494F-88A1-6F5D931AE694}">
      <dgm:prSet/>
      <dgm:spPr/>
      <dgm:t>
        <a:bodyPr/>
        <a:lstStyle/>
        <a:p>
          <a:endParaRPr lang="en-US"/>
        </a:p>
      </dgm:t>
    </dgm:pt>
    <dgm:pt modelId="{35030F5C-2F0A-4AC2-9DC9-BE14C8B7B870}" type="sibTrans" cxnId="{590E0162-7BFA-494F-88A1-6F5D931AE694}">
      <dgm:prSet/>
      <dgm:spPr/>
      <dgm:t>
        <a:bodyPr/>
        <a:lstStyle/>
        <a:p>
          <a:endParaRPr lang="en-US"/>
        </a:p>
      </dgm:t>
    </dgm:pt>
    <dgm:pt modelId="{E4AB8019-8B74-4791-A2CB-8C7A1ED80BE9}">
      <dgm:prSet phldrT="[Text]"/>
      <dgm:spPr/>
      <dgm:t>
        <a:bodyPr/>
        <a:lstStyle/>
        <a:p>
          <a:r>
            <a:rPr lang="en-US" dirty="0"/>
            <a:t>Concept Development</a:t>
          </a:r>
        </a:p>
      </dgm:t>
    </dgm:pt>
    <dgm:pt modelId="{9A85D834-E40C-4958-98C9-628347038CAF}" type="parTrans" cxnId="{E2516D6F-0257-4FE7-A7A1-E247EC72B045}">
      <dgm:prSet/>
      <dgm:spPr/>
      <dgm:t>
        <a:bodyPr/>
        <a:lstStyle/>
        <a:p>
          <a:endParaRPr lang="en-US"/>
        </a:p>
      </dgm:t>
    </dgm:pt>
    <dgm:pt modelId="{70B5F96F-1FB3-465A-BAA3-5FA4D170A3C9}" type="sibTrans" cxnId="{E2516D6F-0257-4FE7-A7A1-E247EC72B045}">
      <dgm:prSet/>
      <dgm:spPr/>
      <dgm:t>
        <a:bodyPr/>
        <a:lstStyle/>
        <a:p>
          <a:endParaRPr lang="en-US"/>
        </a:p>
      </dgm:t>
    </dgm:pt>
    <dgm:pt modelId="{2510E420-3158-45D2-8897-D093D6394A0D}">
      <dgm:prSet phldrT="[Text]"/>
      <dgm:spPr/>
      <dgm:t>
        <a:bodyPr/>
        <a:lstStyle/>
        <a:p>
          <a:r>
            <a:rPr lang="en-US" dirty="0"/>
            <a:t>Literature review to evaluate current COTS options</a:t>
          </a:r>
        </a:p>
      </dgm:t>
    </dgm:pt>
    <dgm:pt modelId="{38E790A8-8CEB-4852-827C-98E7F6F35FA9}" type="parTrans" cxnId="{596A7E43-DB8F-4C47-8C33-549EA9ECF97D}">
      <dgm:prSet/>
      <dgm:spPr/>
      <dgm:t>
        <a:bodyPr/>
        <a:lstStyle/>
        <a:p>
          <a:endParaRPr lang="en-US"/>
        </a:p>
      </dgm:t>
    </dgm:pt>
    <dgm:pt modelId="{C9D8DD27-F8F5-4BD5-8E96-2015D126C9B6}" type="sibTrans" cxnId="{596A7E43-DB8F-4C47-8C33-549EA9ECF97D}">
      <dgm:prSet/>
      <dgm:spPr/>
      <dgm:t>
        <a:bodyPr/>
        <a:lstStyle/>
        <a:p>
          <a:endParaRPr lang="en-US"/>
        </a:p>
      </dgm:t>
    </dgm:pt>
    <dgm:pt modelId="{58B83E26-3368-4D27-8720-3CD77C3CD2CD}">
      <dgm:prSet phldrT="[Text]"/>
      <dgm:spPr/>
      <dgm:t>
        <a:bodyPr/>
        <a:lstStyle/>
        <a:p>
          <a:r>
            <a:rPr lang="en-US" dirty="0"/>
            <a:t>Recommendation of Best Options</a:t>
          </a:r>
        </a:p>
      </dgm:t>
    </dgm:pt>
    <dgm:pt modelId="{E4FFCF74-E2F3-4C35-92BB-2D973492D12B}" type="parTrans" cxnId="{73053331-9D81-496E-AEA5-337B2628142D}">
      <dgm:prSet/>
      <dgm:spPr/>
      <dgm:t>
        <a:bodyPr/>
        <a:lstStyle/>
        <a:p>
          <a:endParaRPr lang="en-US"/>
        </a:p>
      </dgm:t>
    </dgm:pt>
    <dgm:pt modelId="{F5FE2DBE-3A7B-4587-AFE0-2C48EBE6D3D8}" type="sibTrans" cxnId="{73053331-9D81-496E-AEA5-337B2628142D}">
      <dgm:prSet/>
      <dgm:spPr/>
      <dgm:t>
        <a:bodyPr/>
        <a:lstStyle/>
        <a:p>
          <a:endParaRPr lang="en-US"/>
        </a:p>
      </dgm:t>
    </dgm:pt>
    <dgm:pt modelId="{8BA78DB9-54D8-40BD-A165-FAFE532320C4}">
      <dgm:prSet phldrT="[Text]"/>
      <dgm:spPr/>
      <dgm:t>
        <a:bodyPr/>
        <a:lstStyle/>
        <a:p>
          <a:r>
            <a:rPr lang="en-US" dirty="0"/>
            <a:t>Design</a:t>
          </a:r>
        </a:p>
      </dgm:t>
    </dgm:pt>
    <dgm:pt modelId="{76063937-DFC7-4DA7-84DA-EE74306CD5BC}" type="parTrans" cxnId="{898D3EAA-6182-4184-A2FE-A482CDF1C1AC}">
      <dgm:prSet/>
      <dgm:spPr/>
      <dgm:t>
        <a:bodyPr/>
        <a:lstStyle/>
        <a:p>
          <a:endParaRPr lang="en-US"/>
        </a:p>
      </dgm:t>
    </dgm:pt>
    <dgm:pt modelId="{6825F1D3-C95F-44B7-962D-3317E67CB183}" type="sibTrans" cxnId="{898D3EAA-6182-4184-A2FE-A482CDF1C1AC}">
      <dgm:prSet/>
      <dgm:spPr/>
      <dgm:t>
        <a:bodyPr/>
        <a:lstStyle/>
        <a:p>
          <a:endParaRPr lang="en-US"/>
        </a:p>
      </dgm:t>
    </dgm:pt>
    <dgm:pt modelId="{763D2DC9-3318-4681-8195-9B9351406190}">
      <dgm:prSet phldrT="[Text]"/>
      <dgm:spPr/>
      <dgm:t>
        <a:bodyPr/>
        <a:lstStyle/>
        <a:p>
          <a:r>
            <a:rPr lang="en-US" dirty="0"/>
            <a:t>Options</a:t>
          </a:r>
        </a:p>
      </dgm:t>
    </dgm:pt>
    <dgm:pt modelId="{9636DC51-3E69-4A96-A36E-8C2F2C2965B0}" type="parTrans" cxnId="{583B3C84-9FA5-4309-BEFE-250A4F89F0B8}">
      <dgm:prSet/>
      <dgm:spPr/>
      <dgm:t>
        <a:bodyPr/>
        <a:lstStyle/>
        <a:p>
          <a:endParaRPr lang="en-US"/>
        </a:p>
      </dgm:t>
    </dgm:pt>
    <dgm:pt modelId="{1FF6C9F2-AD14-4990-8B3A-0C077CE2992F}" type="sibTrans" cxnId="{583B3C84-9FA5-4309-BEFE-250A4F89F0B8}">
      <dgm:prSet/>
      <dgm:spPr/>
      <dgm:t>
        <a:bodyPr/>
        <a:lstStyle/>
        <a:p>
          <a:endParaRPr lang="en-US"/>
        </a:p>
      </dgm:t>
    </dgm:pt>
    <dgm:pt modelId="{0CD3E613-38D6-45A3-814B-2E1199A0CC71}">
      <dgm:prSet phldrT="[Text]"/>
      <dgm:spPr/>
      <dgm:t>
        <a:bodyPr/>
        <a:lstStyle/>
        <a:p>
          <a:r>
            <a:rPr lang="en-US" dirty="0"/>
            <a:t>Evaluate needs &amp; design system</a:t>
          </a:r>
        </a:p>
      </dgm:t>
    </dgm:pt>
    <dgm:pt modelId="{FEC107E9-7EA7-4C96-81C8-F871099495C0}" type="parTrans" cxnId="{FD53F4B6-4851-420A-8150-2D53DD5E801B}">
      <dgm:prSet/>
      <dgm:spPr/>
      <dgm:t>
        <a:bodyPr/>
        <a:lstStyle/>
        <a:p>
          <a:endParaRPr lang="en-US"/>
        </a:p>
      </dgm:t>
    </dgm:pt>
    <dgm:pt modelId="{AA748FD7-23FF-4DD2-99AF-2E4879282EAD}" type="sibTrans" cxnId="{FD53F4B6-4851-420A-8150-2D53DD5E801B}">
      <dgm:prSet/>
      <dgm:spPr/>
      <dgm:t>
        <a:bodyPr/>
        <a:lstStyle/>
        <a:p>
          <a:endParaRPr lang="en-US"/>
        </a:p>
      </dgm:t>
    </dgm:pt>
    <dgm:pt modelId="{120B9D6F-5E47-4166-B02B-2B59332E1DC5}">
      <dgm:prSet phldrT="[Text]"/>
      <dgm:spPr/>
      <dgm:t>
        <a:bodyPr/>
        <a:lstStyle/>
        <a:p>
          <a:r>
            <a:rPr lang="en-US" dirty="0"/>
            <a:t>GIS Data Requirements</a:t>
          </a:r>
        </a:p>
      </dgm:t>
    </dgm:pt>
    <dgm:pt modelId="{4508C81D-3A79-4142-A5C7-F7587D53EB9C}" type="parTrans" cxnId="{7532A166-FFE7-4415-92ED-B6D74DEC3071}">
      <dgm:prSet/>
      <dgm:spPr/>
    </dgm:pt>
    <dgm:pt modelId="{9ADB6145-A742-410A-A986-C45D94763BC7}" type="sibTrans" cxnId="{7532A166-FFE7-4415-92ED-B6D74DEC3071}">
      <dgm:prSet/>
      <dgm:spPr/>
    </dgm:pt>
    <dgm:pt modelId="{615F9033-5006-485B-9A56-3C48799FB803}" type="pres">
      <dgm:prSet presAssocID="{EC6E2251-1DCF-4E66-B766-1CB001C13E29}" presName="linearFlow" presStyleCnt="0">
        <dgm:presLayoutVars>
          <dgm:dir/>
          <dgm:animLvl val="lvl"/>
          <dgm:resizeHandles val="exact"/>
        </dgm:presLayoutVars>
      </dgm:prSet>
      <dgm:spPr/>
    </dgm:pt>
    <dgm:pt modelId="{08DA2D86-936A-4D86-8795-2C370909DD7F}" type="pres">
      <dgm:prSet presAssocID="{7FD8D1D0-D927-43DC-9383-1C70C447790E}" presName="composite" presStyleCnt="0"/>
      <dgm:spPr/>
    </dgm:pt>
    <dgm:pt modelId="{14FED6D0-2C8A-4905-9A19-F5AF2B6A1E8C}" type="pres">
      <dgm:prSet presAssocID="{7FD8D1D0-D927-43DC-9383-1C70C447790E}" presName="parentText" presStyleLbl="alignNode1" presStyleIdx="0" presStyleCnt="4">
        <dgm:presLayoutVars>
          <dgm:chMax val="1"/>
          <dgm:bulletEnabled val="1"/>
        </dgm:presLayoutVars>
      </dgm:prSet>
      <dgm:spPr/>
    </dgm:pt>
    <dgm:pt modelId="{02AE9DDF-C359-4C20-B0A2-9848A97C609F}" type="pres">
      <dgm:prSet presAssocID="{7FD8D1D0-D927-43DC-9383-1C70C447790E}" presName="descendantText" presStyleLbl="alignAcc1" presStyleIdx="0" presStyleCnt="4">
        <dgm:presLayoutVars>
          <dgm:bulletEnabled val="1"/>
        </dgm:presLayoutVars>
      </dgm:prSet>
      <dgm:spPr/>
    </dgm:pt>
    <dgm:pt modelId="{84ED4A61-404C-4206-9196-B02CC0D240F5}" type="pres">
      <dgm:prSet presAssocID="{0C1F4A64-966B-4F0D-ADC1-92369FF9DA37}" presName="sp" presStyleCnt="0"/>
      <dgm:spPr/>
    </dgm:pt>
    <dgm:pt modelId="{0174238F-6EF7-4B21-AB45-190781D697CD}" type="pres">
      <dgm:prSet presAssocID="{E4AB8019-8B74-4791-A2CB-8C7A1ED80BE9}" presName="composite" presStyleCnt="0"/>
      <dgm:spPr/>
    </dgm:pt>
    <dgm:pt modelId="{B85D7108-F4FD-47CF-A221-EBCD41597D3D}" type="pres">
      <dgm:prSet presAssocID="{E4AB8019-8B74-4791-A2CB-8C7A1ED80BE9}" presName="parentText" presStyleLbl="alignNode1" presStyleIdx="1" presStyleCnt="4">
        <dgm:presLayoutVars>
          <dgm:chMax val="1"/>
          <dgm:bulletEnabled val="1"/>
        </dgm:presLayoutVars>
      </dgm:prSet>
      <dgm:spPr/>
    </dgm:pt>
    <dgm:pt modelId="{CD769E61-02B5-402A-9B78-60EDEB80A3C2}" type="pres">
      <dgm:prSet presAssocID="{E4AB8019-8B74-4791-A2CB-8C7A1ED80BE9}" presName="descendantText" presStyleLbl="alignAcc1" presStyleIdx="1" presStyleCnt="4">
        <dgm:presLayoutVars>
          <dgm:bulletEnabled val="1"/>
        </dgm:presLayoutVars>
      </dgm:prSet>
      <dgm:spPr/>
    </dgm:pt>
    <dgm:pt modelId="{F302585E-85DF-4C13-B3A2-FB09A9AC3294}" type="pres">
      <dgm:prSet presAssocID="{70B5F96F-1FB3-465A-BAA3-5FA4D170A3C9}" presName="sp" presStyleCnt="0"/>
      <dgm:spPr/>
    </dgm:pt>
    <dgm:pt modelId="{0C4A2049-5611-446B-9847-8A262D225E77}" type="pres">
      <dgm:prSet presAssocID="{8BA78DB9-54D8-40BD-A165-FAFE532320C4}" presName="composite" presStyleCnt="0"/>
      <dgm:spPr/>
    </dgm:pt>
    <dgm:pt modelId="{BEC17D34-7388-4673-82F5-80691B96C813}" type="pres">
      <dgm:prSet presAssocID="{8BA78DB9-54D8-40BD-A165-FAFE532320C4}" presName="parentText" presStyleLbl="alignNode1" presStyleIdx="2" presStyleCnt="4">
        <dgm:presLayoutVars>
          <dgm:chMax val="1"/>
          <dgm:bulletEnabled val="1"/>
        </dgm:presLayoutVars>
      </dgm:prSet>
      <dgm:spPr/>
    </dgm:pt>
    <dgm:pt modelId="{2E956C81-D9E6-4455-AB12-1E0507A4DF83}" type="pres">
      <dgm:prSet presAssocID="{8BA78DB9-54D8-40BD-A165-FAFE532320C4}" presName="descendantText" presStyleLbl="alignAcc1" presStyleIdx="2" presStyleCnt="4">
        <dgm:presLayoutVars>
          <dgm:bulletEnabled val="1"/>
        </dgm:presLayoutVars>
      </dgm:prSet>
      <dgm:spPr/>
    </dgm:pt>
    <dgm:pt modelId="{4C81D97A-0411-4A84-949E-BFE900A4E4DC}" type="pres">
      <dgm:prSet presAssocID="{6825F1D3-C95F-44B7-962D-3317E67CB183}" presName="sp" presStyleCnt="0"/>
      <dgm:spPr/>
    </dgm:pt>
    <dgm:pt modelId="{39EECB27-8F88-4625-A921-4710CA355434}" type="pres">
      <dgm:prSet presAssocID="{763D2DC9-3318-4681-8195-9B9351406190}" presName="composite" presStyleCnt="0"/>
      <dgm:spPr/>
    </dgm:pt>
    <dgm:pt modelId="{AFBF30A8-2D15-461C-884D-38812358375D}" type="pres">
      <dgm:prSet presAssocID="{763D2DC9-3318-4681-8195-9B9351406190}" presName="parentText" presStyleLbl="alignNode1" presStyleIdx="3" presStyleCnt="4">
        <dgm:presLayoutVars>
          <dgm:chMax val="1"/>
          <dgm:bulletEnabled val="1"/>
        </dgm:presLayoutVars>
      </dgm:prSet>
      <dgm:spPr/>
    </dgm:pt>
    <dgm:pt modelId="{5846220C-2BC7-4B0A-8CA8-186974A80073}" type="pres">
      <dgm:prSet presAssocID="{763D2DC9-3318-4681-8195-9B9351406190}" presName="descendantText" presStyleLbl="alignAcc1" presStyleIdx="3" presStyleCnt="4">
        <dgm:presLayoutVars>
          <dgm:bulletEnabled val="1"/>
        </dgm:presLayoutVars>
      </dgm:prSet>
      <dgm:spPr/>
    </dgm:pt>
  </dgm:ptLst>
  <dgm:cxnLst>
    <dgm:cxn modelId="{74D6B00C-4E53-4699-9AAA-24CAB22C86F9}" srcId="{EC6E2251-1DCF-4E66-B766-1CB001C13E29}" destId="{7FD8D1D0-D927-43DC-9383-1C70C447790E}" srcOrd="0" destOrd="0" parTransId="{AC207E70-2455-4304-B310-5B42CF0F8231}" sibTransId="{0C1F4A64-966B-4F0D-ADC1-92369FF9DA37}"/>
    <dgm:cxn modelId="{23B20A1C-6585-4D80-83F3-ADBA6ED40602}" type="presOf" srcId="{EC6E2251-1DCF-4E66-B766-1CB001C13E29}" destId="{615F9033-5006-485B-9A56-3C48799FB803}" srcOrd="0" destOrd="0" presId="urn:microsoft.com/office/officeart/2005/8/layout/chevron2"/>
    <dgm:cxn modelId="{73053331-9D81-496E-AEA5-337B2628142D}" srcId="{763D2DC9-3318-4681-8195-9B9351406190}" destId="{58B83E26-3368-4D27-8720-3CD77C3CD2CD}" srcOrd="0" destOrd="0" parTransId="{E4FFCF74-E2F3-4C35-92BB-2D973492D12B}" sibTransId="{F5FE2DBE-3A7B-4587-AFE0-2C48EBE6D3D8}"/>
    <dgm:cxn modelId="{590E0162-7BFA-494F-88A1-6F5D931AE694}" srcId="{7FD8D1D0-D927-43DC-9383-1C70C447790E}" destId="{227BF6B3-E7DF-46C8-93AA-D8473900EF2C}" srcOrd="0" destOrd="0" parTransId="{091E8895-49F3-492B-96CC-1858DF8DC7F5}" sibTransId="{35030F5C-2F0A-4AC2-9DC9-BE14C8B7B870}"/>
    <dgm:cxn modelId="{9E870E62-0AEF-41A4-91F4-4A124E819593}" type="presOf" srcId="{E4AB8019-8B74-4791-A2CB-8C7A1ED80BE9}" destId="{B85D7108-F4FD-47CF-A221-EBCD41597D3D}" srcOrd="0" destOrd="0" presId="urn:microsoft.com/office/officeart/2005/8/layout/chevron2"/>
    <dgm:cxn modelId="{596A7E43-DB8F-4C47-8C33-549EA9ECF97D}" srcId="{E4AB8019-8B74-4791-A2CB-8C7A1ED80BE9}" destId="{2510E420-3158-45D2-8897-D093D6394A0D}" srcOrd="0" destOrd="0" parTransId="{38E790A8-8CEB-4852-827C-98E7F6F35FA9}" sibTransId="{C9D8DD27-F8F5-4BD5-8E96-2015D126C9B6}"/>
    <dgm:cxn modelId="{7532A166-FFE7-4415-92ED-B6D74DEC3071}" srcId="{7FD8D1D0-D927-43DC-9383-1C70C447790E}" destId="{120B9D6F-5E47-4166-B02B-2B59332E1DC5}" srcOrd="1" destOrd="0" parTransId="{4508C81D-3A79-4142-A5C7-F7587D53EB9C}" sibTransId="{9ADB6145-A742-410A-A986-C45D94763BC7}"/>
    <dgm:cxn modelId="{BE33B54E-B309-49A8-986C-962A4B63229D}" type="presOf" srcId="{0CD3E613-38D6-45A3-814B-2E1199A0CC71}" destId="{2E956C81-D9E6-4455-AB12-1E0507A4DF83}" srcOrd="0" destOrd="0" presId="urn:microsoft.com/office/officeart/2005/8/layout/chevron2"/>
    <dgm:cxn modelId="{E2516D6F-0257-4FE7-A7A1-E247EC72B045}" srcId="{EC6E2251-1DCF-4E66-B766-1CB001C13E29}" destId="{E4AB8019-8B74-4791-A2CB-8C7A1ED80BE9}" srcOrd="1" destOrd="0" parTransId="{9A85D834-E40C-4958-98C9-628347038CAF}" sibTransId="{70B5F96F-1FB3-465A-BAA3-5FA4D170A3C9}"/>
    <dgm:cxn modelId="{DB941253-7487-4B35-96F3-C4E3D622A0E3}" type="presOf" srcId="{763D2DC9-3318-4681-8195-9B9351406190}" destId="{AFBF30A8-2D15-461C-884D-38812358375D}" srcOrd="0" destOrd="0" presId="urn:microsoft.com/office/officeart/2005/8/layout/chevron2"/>
    <dgm:cxn modelId="{583B3C84-9FA5-4309-BEFE-250A4F89F0B8}" srcId="{EC6E2251-1DCF-4E66-B766-1CB001C13E29}" destId="{763D2DC9-3318-4681-8195-9B9351406190}" srcOrd="3" destOrd="0" parTransId="{9636DC51-3E69-4A96-A36E-8C2F2C2965B0}" sibTransId="{1FF6C9F2-AD14-4990-8B3A-0C077CE2992F}"/>
    <dgm:cxn modelId="{657793A0-4AF1-42C7-97E9-EB4F3D84A8FC}" type="presOf" srcId="{120B9D6F-5E47-4166-B02B-2B59332E1DC5}" destId="{02AE9DDF-C359-4C20-B0A2-9848A97C609F}" srcOrd="0" destOrd="1" presId="urn:microsoft.com/office/officeart/2005/8/layout/chevron2"/>
    <dgm:cxn modelId="{898D3EAA-6182-4184-A2FE-A482CDF1C1AC}" srcId="{EC6E2251-1DCF-4E66-B766-1CB001C13E29}" destId="{8BA78DB9-54D8-40BD-A165-FAFE532320C4}" srcOrd="2" destOrd="0" parTransId="{76063937-DFC7-4DA7-84DA-EE74306CD5BC}" sibTransId="{6825F1D3-C95F-44B7-962D-3317E67CB183}"/>
    <dgm:cxn modelId="{4EC552AC-F93C-43F5-B7B9-F6CFF85C2A89}" type="presOf" srcId="{58B83E26-3368-4D27-8720-3CD77C3CD2CD}" destId="{5846220C-2BC7-4B0A-8CA8-186974A80073}" srcOrd="0" destOrd="0" presId="urn:microsoft.com/office/officeart/2005/8/layout/chevron2"/>
    <dgm:cxn modelId="{F32ED6B2-AE2E-4D28-B5BC-94A39A7FE1B4}" type="presOf" srcId="{227BF6B3-E7DF-46C8-93AA-D8473900EF2C}" destId="{02AE9DDF-C359-4C20-B0A2-9848A97C609F}" srcOrd="0" destOrd="0" presId="urn:microsoft.com/office/officeart/2005/8/layout/chevron2"/>
    <dgm:cxn modelId="{FD53F4B6-4851-420A-8150-2D53DD5E801B}" srcId="{8BA78DB9-54D8-40BD-A165-FAFE532320C4}" destId="{0CD3E613-38D6-45A3-814B-2E1199A0CC71}" srcOrd="0" destOrd="0" parTransId="{FEC107E9-7EA7-4C96-81C8-F871099495C0}" sibTransId="{AA748FD7-23FF-4DD2-99AF-2E4879282EAD}"/>
    <dgm:cxn modelId="{9D08A2C8-5232-4DD6-9E10-6013E91E9367}" type="presOf" srcId="{8BA78DB9-54D8-40BD-A165-FAFE532320C4}" destId="{BEC17D34-7388-4673-82F5-80691B96C813}" srcOrd="0" destOrd="0" presId="urn:microsoft.com/office/officeart/2005/8/layout/chevron2"/>
    <dgm:cxn modelId="{FDAD1CDD-1911-4191-ACCE-0BAA7ADCFF6B}" type="presOf" srcId="{7FD8D1D0-D927-43DC-9383-1C70C447790E}" destId="{14FED6D0-2C8A-4905-9A19-F5AF2B6A1E8C}" srcOrd="0" destOrd="0" presId="urn:microsoft.com/office/officeart/2005/8/layout/chevron2"/>
    <dgm:cxn modelId="{9E6E4DF6-F45F-4D22-BDC0-1B33B9244C98}" type="presOf" srcId="{2510E420-3158-45D2-8897-D093D6394A0D}" destId="{CD769E61-02B5-402A-9B78-60EDEB80A3C2}" srcOrd="0" destOrd="0" presId="urn:microsoft.com/office/officeart/2005/8/layout/chevron2"/>
    <dgm:cxn modelId="{D6F8538F-CB5E-474E-AD3A-D83AC9EA1ED6}" type="presParOf" srcId="{615F9033-5006-485B-9A56-3C48799FB803}" destId="{08DA2D86-936A-4D86-8795-2C370909DD7F}" srcOrd="0" destOrd="0" presId="urn:microsoft.com/office/officeart/2005/8/layout/chevron2"/>
    <dgm:cxn modelId="{811FB803-06C5-44B4-B08E-CB95F44B4FF8}" type="presParOf" srcId="{08DA2D86-936A-4D86-8795-2C370909DD7F}" destId="{14FED6D0-2C8A-4905-9A19-F5AF2B6A1E8C}" srcOrd="0" destOrd="0" presId="urn:microsoft.com/office/officeart/2005/8/layout/chevron2"/>
    <dgm:cxn modelId="{EF09DCA1-1803-4B3D-9A6C-2B494BBB1C5E}" type="presParOf" srcId="{08DA2D86-936A-4D86-8795-2C370909DD7F}" destId="{02AE9DDF-C359-4C20-B0A2-9848A97C609F}" srcOrd="1" destOrd="0" presId="urn:microsoft.com/office/officeart/2005/8/layout/chevron2"/>
    <dgm:cxn modelId="{F54D2600-EA29-4541-BC9C-5031EFC19DE3}" type="presParOf" srcId="{615F9033-5006-485B-9A56-3C48799FB803}" destId="{84ED4A61-404C-4206-9196-B02CC0D240F5}" srcOrd="1" destOrd="0" presId="urn:microsoft.com/office/officeart/2005/8/layout/chevron2"/>
    <dgm:cxn modelId="{6588A20B-436A-4C90-9BEC-08FBA15E9F71}" type="presParOf" srcId="{615F9033-5006-485B-9A56-3C48799FB803}" destId="{0174238F-6EF7-4B21-AB45-190781D697CD}" srcOrd="2" destOrd="0" presId="urn:microsoft.com/office/officeart/2005/8/layout/chevron2"/>
    <dgm:cxn modelId="{8D982DF1-8D83-428B-BF22-6D408ABB659E}" type="presParOf" srcId="{0174238F-6EF7-4B21-AB45-190781D697CD}" destId="{B85D7108-F4FD-47CF-A221-EBCD41597D3D}" srcOrd="0" destOrd="0" presId="urn:microsoft.com/office/officeart/2005/8/layout/chevron2"/>
    <dgm:cxn modelId="{1A6E2409-E1F5-405F-A7E4-1683008E99C1}" type="presParOf" srcId="{0174238F-6EF7-4B21-AB45-190781D697CD}" destId="{CD769E61-02B5-402A-9B78-60EDEB80A3C2}" srcOrd="1" destOrd="0" presId="urn:microsoft.com/office/officeart/2005/8/layout/chevron2"/>
    <dgm:cxn modelId="{0928056A-02BE-49E1-AB2F-0DE450B024EE}" type="presParOf" srcId="{615F9033-5006-485B-9A56-3C48799FB803}" destId="{F302585E-85DF-4C13-B3A2-FB09A9AC3294}" srcOrd="3" destOrd="0" presId="urn:microsoft.com/office/officeart/2005/8/layout/chevron2"/>
    <dgm:cxn modelId="{77511CDD-CC7D-49B8-B283-03E951C3DA7E}" type="presParOf" srcId="{615F9033-5006-485B-9A56-3C48799FB803}" destId="{0C4A2049-5611-446B-9847-8A262D225E77}" srcOrd="4" destOrd="0" presId="urn:microsoft.com/office/officeart/2005/8/layout/chevron2"/>
    <dgm:cxn modelId="{E7C88385-D72A-46E6-B70B-5196FF4F739D}" type="presParOf" srcId="{0C4A2049-5611-446B-9847-8A262D225E77}" destId="{BEC17D34-7388-4673-82F5-80691B96C813}" srcOrd="0" destOrd="0" presId="urn:microsoft.com/office/officeart/2005/8/layout/chevron2"/>
    <dgm:cxn modelId="{F53F730F-BE20-4159-BF39-72AEB0AA47F2}" type="presParOf" srcId="{0C4A2049-5611-446B-9847-8A262D225E77}" destId="{2E956C81-D9E6-4455-AB12-1E0507A4DF83}" srcOrd="1" destOrd="0" presId="urn:microsoft.com/office/officeart/2005/8/layout/chevron2"/>
    <dgm:cxn modelId="{C8F30F88-0321-4601-B0BF-79122DD67233}" type="presParOf" srcId="{615F9033-5006-485B-9A56-3C48799FB803}" destId="{4C81D97A-0411-4A84-949E-BFE900A4E4DC}" srcOrd="5" destOrd="0" presId="urn:microsoft.com/office/officeart/2005/8/layout/chevron2"/>
    <dgm:cxn modelId="{EB45AFA6-2670-4A38-B6D0-3B82B8A963E2}" type="presParOf" srcId="{615F9033-5006-485B-9A56-3C48799FB803}" destId="{39EECB27-8F88-4625-A921-4710CA355434}" srcOrd="6" destOrd="0" presId="urn:microsoft.com/office/officeart/2005/8/layout/chevron2"/>
    <dgm:cxn modelId="{A5B4B777-042A-4C99-B186-84FFDC56A9DC}" type="presParOf" srcId="{39EECB27-8F88-4625-A921-4710CA355434}" destId="{AFBF30A8-2D15-461C-884D-38812358375D}" srcOrd="0" destOrd="0" presId="urn:microsoft.com/office/officeart/2005/8/layout/chevron2"/>
    <dgm:cxn modelId="{AEEE4C10-4CCF-4150-9056-D781474E3B95}" type="presParOf" srcId="{39EECB27-8F88-4625-A921-4710CA355434}" destId="{5846220C-2BC7-4B0A-8CA8-186974A8007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537BD-2FF0-41FB-AC69-C1A268C842D5}">
      <dsp:nvSpPr>
        <dsp:cNvPr id="0" name=""/>
        <dsp:cNvSpPr/>
      </dsp:nvSpPr>
      <dsp:spPr>
        <a:xfrm>
          <a:off x="529" y="1317809"/>
          <a:ext cx="2080186" cy="1715718"/>
        </a:xfrm>
        <a:prstGeom prst="roundRect">
          <a:avLst>
            <a:gd name="adj" fmla="val 10000"/>
          </a:avLst>
        </a:prstGeom>
        <a:blipFill rotWithShape="0">
          <a:blip xmlns:r="http://schemas.openxmlformats.org/officeDocument/2006/relationships" r:embed="rId1"/>
          <a:srcRect/>
          <a:stretch>
            <a:fillRect l="-38000" r="-38000"/>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65A3D2-C539-45CB-9930-08A969BC1C90}">
      <dsp:nvSpPr>
        <dsp:cNvPr id="0" name=""/>
        <dsp:cNvSpPr/>
      </dsp:nvSpPr>
      <dsp:spPr>
        <a:xfrm>
          <a:off x="1145793" y="1641150"/>
          <a:ext cx="2420057" cy="2420057"/>
        </a:xfrm>
        <a:prstGeom prst="leftCircularArrow">
          <a:avLst>
            <a:gd name="adj1" fmla="val 3671"/>
            <a:gd name="adj2" fmla="val 457399"/>
            <a:gd name="adj3" fmla="val 2232910"/>
            <a:gd name="adj4" fmla="val 9024489"/>
            <a:gd name="adj5" fmla="val 4283"/>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B38D3B-0874-4CC9-9AD3-116774F11785}">
      <dsp:nvSpPr>
        <dsp:cNvPr id="0" name=""/>
        <dsp:cNvSpPr/>
      </dsp:nvSpPr>
      <dsp:spPr>
        <a:xfrm>
          <a:off x="462793" y="2665874"/>
          <a:ext cx="1849054" cy="73530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Program Creation</a:t>
          </a:r>
        </a:p>
        <a:p>
          <a:pPr marL="0" lvl="0" indent="0" algn="ctr" defTabSz="488950">
            <a:lnSpc>
              <a:spcPct val="90000"/>
            </a:lnSpc>
            <a:spcBef>
              <a:spcPct val="0"/>
            </a:spcBef>
            <a:spcAft>
              <a:spcPct val="35000"/>
            </a:spcAft>
            <a:buNone/>
          </a:pPr>
          <a:r>
            <a:rPr lang="en-US" sz="1100" kern="1200" dirty="0"/>
            <a:t>Late 1990s</a:t>
          </a:r>
        </a:p>
      </dsp:txBody>
      <dsp:txXfrm>
        <a:off x="484329" y="2687410"/>
        <a:ext cx="1805982" cy="692236"/>
      </dsp:txXfrm>
    </dsp:sp>
    <dsp:sp modelId="{93B5628D-5DB9-42E2-AA32-083989CCB796}">
      <dsp:nvSpPr>
        <dsp:cNvPr id="0" name=""/>
        <dsp:cNvSpPr/>
      </dsp:nvSpPr>
      <dsp:spPr>
        <a:xfrm>
          <a:off x="2734937" y="1317809"/>
          <a:ext cx="2080186" cy="1715718"/>
        </a:xfrm>
        <a:prstGeom prst="roundRect">
          <a:avLst>
            <a:gd name="adj" fmla="val 10000"/>
          </a:avLst>
        </a:prstGeom>
        <a:blipFill rotWithShape="0">
          <a:blip xmlns:r="http://schemas.openxmlformats.org/officeDocument/2006/relationships" r:embed="rId2"/>
          <a:srcRect/>
          <a:stretch>
            <a:fillRect t="-11000" b="-11000"/>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74F161-32B2-49EB-B01D-ED549FC28FAB}">
      <dsp:nvSpPr>
        <dsp:cNvPr id="0" name=""/>
        <dsp:cNvSpPr/>
      </dsp:nvSpPr>
      <dsp:spPr>
        <a:xfrm>
          <a:off x="3879189" y="192832"/>
          <a:ext cx="2686786" cy="2686786"/>
        </a:xfrm>
        <a:prstGeom prst="circularArrow">
          <a:avLst>
            <a:gd name="adj1" fmla="val 3307"/>
            <a:gd name="adj2" fmla="val 408426"/>
            <a:gd name="adj3" fmla="val 19322343"/>
            <a:gd name="adj4" fmla="val 12481791"/>
            <a:gd name="adj5" fmla="val 3858"/>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CAE064-04E4-4F14-BDE8-353A70A40CD7}">
      <dsp:nvSpPr>
        <dsp:cNvPr id="0" name=""/>
        <dsp:cNvSpPr/>
      </dsp:nvSpPr>
      <dsp:spPr>
        <a:xfrm>
          <a:off x="3197200" y="950155"/>
          <a:ext cx="1849054" cy="73530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DCGS-A Launch</a:t>
          </a:r>
        </a:p>
        <a:p>
          <a:pPr marL="0" lvl="0" indent="0" algn="ctr" defTabSz="488950">
            <a:lnSpc>
              <a:spcPct val="90000"/>
            </a:lnSpc>
            <a:spcBef>
              <a:spcPct val="0"/>
            </a:spcBef>
            <a:spcAft>
              <a:spcPct val="35000"/>
            </a:spcAft>
            <a:buNone/>
          </a:pPr>
          <a:r>
            <a:rPr lang="en-US" sz="1100" kern="1200" dirty="0"/>
            <a:t>Early 2000s</a:t>
          </a:r>
        </a:p>
      </dsp:txBody>
      <dsp:txXfrm>
        <a:off x="3218736" y="971691"/>
        <a:ext cx="1805982" cy="692236"/>
      </dsp:txXfrm>
    </dsp:sp>
    <dsp:sp modelId="{9FF0BD02-F29A-40EB-8E31-F400A0DAD6D7}">
      <dsp:nvSpPr>
        <dsp:cNvPr id="0" name=""/>
        <dsp:cNvSpPr/>
      </dsp:nvSpPr>
      <dsp:spPr>
        <a:xfrm>
          <a:off x="5469344" y="1258687"/>
          <a:ext cx="2080186" cy="1715718"/>
        </a:xfrm>
        <a:prstGeom prst="roundRect">
          <a:avLst>
            <a:gd name="adj" fmla="val 10000"/>
          </a:avLst>
        </a:prstGeom>
        <a:blipFill rotWithShape="0">
          <a:blip xmlns:r="http://schemas.openxmlformats.org/officeDocument/2006/relationships" r:embed="rId3"/>
          <a:srcRect/>
          <a:stretch>
            <a:fillRect l="-1000" r="-1000"/>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F56BB0-EA74-4DFC-A5C4-EBED61D99C2D}">
      <dsp:nvSpPr>
        <dsp:cNvPr id="0" name=""/>
        <dsp:cNvSpPr/>
      </dsp:nvSpPr>
      <dsp:spPr>
        <a:xfrm>
          <a:off x="6597301" y="1670193"/>
          <a:ext cx="2421095" cy="2421095"/>
        </a:xfrm>
        <a:prstGeom prst="leftCircularArrow">
          <a:avLst>
            <a:gd name="adj1" fmla="val 3670"/>
            <a:gd name="adj2" fmla="val 457186"/>
            <a:gd name="adj3" fmla="val 2127800"/>
            <a:gd name="adj4" fmla="val 8919593"/>
            <a:gd name="adj5" fmla="val 428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0492FC-723F-463A-8B5D-50DBC39E1855}">
      <dsp:nvSpPr>
        <dsp:cNvPr id="0" name=""/>
        <dsp:cNvSpPr/>
      </dsp:nvSpPr>
      <dsp:spPr>
        <a:xfrm>
          <a:off x="5931608" y="2488507"/>
          <a:ext cx="1849054" cy="9717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DCGS-A Cloud Failure</a:t>
          </a:r>
        </a:p>
        <a:p>
          <a:pPr marL="0" lvl="0" indent="0" algn="ctr" defTabSz="488950">
            <a:lnSpc>
              <a:spcPct val="90000"/>
            </a:lnSpc>
            <a:spcBef>
              <a:spcPct val="0"/>
            </a:spcBef>
            <a:spcAft>
              <a:spcPct val="35000"/>
            </a:spcAft>
            <a:buNone/>
          </a:pPr>
          <a:r>
            <a:rPr lang="en-US" sz="1100" kern="1200" dirty="0"/>
            <a:t>2012</a:t>
          </a:r>
        </a:p>
      </dsp:txBody>
      <dsp:txXfrm>
        <a:off x="5960071" y="2516970"/>
        <a:ext cx="1792128" cy="914871"/>
      </dsp:txXfrm>
    </dsp:sp>
    <dsp:sp modelId="{7A499349-AD12-4BCC-BD63-AD0C8CA9887D}">
      <dsp:nvSpPr>
        <dsp:cNvPr id="0" name=""/>
        <dsp:cNvSpPr/>
      </dsp:nvSpPr>
      <dsp:spPr>
        <a:xfrm>
          <a:off x="8203751" y="1317809"/>
          <a:ext cx="2080186" cy="1715718"/>
        </a:xfrm>
        <a:prstGeom prst="roundRect">
          <a:avLst>
            <a:gd name="adj" fmla="val 10000"/>
          </a:avLst>
        </a:prstGeom>
        <a:blipFill rotWithShape="0">
          <a:blip xmlns:r="http://schemas.openxmlformats.org/officeDocument/2006/relationships" r:embed="rId4"/>
          <a:srcRect/>
          <a:stretch>
            <a:fillRect/>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B6C5D2-52EB-4AAD-A634-3ED9B7F9EA8B}">
      <dsp:nvSpPr>
        <dsp:cNvPr id="0" name=""/>
        <dsp:cNvSpPr/>
      </dsp:nvSpPr>
      <dsp:spPr>
        <a:xfrm>
          <a:off x="8502771" y="822417"/>
          <a:ext cx="1686541" cy="61871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Forward Operational Assessment</a:t>
          </a:r>
        </a:p>
        <a:p>
          <a:pPr marL="0" lvl="0" indent="0" algn="ctr" defTabSz="488950">
            <a:lnSpc>
              <a:spcPct val="90000"/>
            </a:lnSpc>
            <a:spcBef>
              <a:spcPct val="0"/>
            </a:spcBef>
            <a:spcAft>
              <a:spcPct val="35000"/>
            </a:spcAft>
            <a:buNone/>
          </a:pPr>
          <a:r>
            <a:rPr lang="en-US" sz="1100" kern="1200" dirty="0"/>
            <a:t>2012</a:t>
          </a:r>
        </a:p>
      </dsp:txBody>
      <dsp:txXfrm>
        <a:off x="8520893" y="840539"/>
        <a:ext cx="1650297" cy="582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537BD-2FF0-41FB-AC69-C1A268C842D5}">
      <dsp:nvSpPr>
        <dsp:cNvPr id="0" name=""/>
        <dsp:cNvSpPr/>
      </dsp:nvSpPr>
      <dsp:spPr>
        <a:xfrm>
          <a:off x="2122591" y="1109591"/>
          <a:ext cx="2585086" cy="2132155"/>
        </a:xfrm>
        <a:prstGeom prst="roundRect">
          <a:avLst>
            <a:gd name="adj" fmla="val 10000"/>
          </a:avLst>
        </a:prstGeom>
        <a:blipFill rotWithShape="0">
          <a:blip xmlns:r="http://schemas.openxmlformats.org/officeDocument/2006/relationships" r:embed="rId1"/>
          <a:srcRect/>
          <a:stretch>
            <a:fillRect l="-24000" r="-24000"/>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65A3D2-C539-45CB-9930-08A969BC1C90}">
      <dsp:nvSpPr>
        <dsp:cNvPr id="0" name=""/>
        <dsp:cNvSpPr/>
      </dsp:nvSpPr>
      <dsp:spPr>
        <a:xfrm>
          <a:off x="3545831" y="1511413"/>
          <a:ext cx="3007450" cy="3007450"/>
        </a:xfrm>
        <a:prstGeom prst="leftCircularArrow">
          <a:avLst>
            <a:gd name="adj1" fmla="val 3671"/>
            <a:gd name="adj2" fmla="val 457399"/>
            <a:gd name="adj3" fmla="val 2232910"/>
            <a:gd name="adj4" fmla="val 9024489"/>
            <a:gd name="adj5" fmla="val 4283"/>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B38D3B-0874-4CC9-9AD3-116774F11785}">
      <dsp:nvSpPr>
        <dsp:cNvPr id="0" name=""/>
        <dsp:cNvSpPr/>
      </dsp:nvSpPr>
      <dsp:spPr>
        <a:xfrm>
          <a:off x="2697055" y="2784856"/>
          <a:ext cx="2297854" cy="91378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Palantir Bids Protest 2014-2016</a:t>
          </a:r>
        </a:p>
      </dsp:txBody>
      <dsp:txXfrm>
        <a:off x="2723819" y="2811620"/>
        <a:ext cx="2244326" cy="860252"/>
      </dsp:txXfrm>
    </dsp:sp>
    <dsp:sp modelId="{4FE31566-6CDF-46A4-9548-A765196D430D}">
      <dsp:nvSpPr>
        <dsp:cNvPr id="0" name=""/>
        <dsp:cNvSpPr/>
      </dsp:nvSpPr>
      <dsp:spPr>
        <a:xfrm>
          <a:off x="5520690" y="1109591"/>
          <a:ext cx="2585086" cy="2132155"/>
        </a:xfrm>
        <a:prstGeom prst="roundRect">
          <a:avLst>
            <a:gd name="adj" fmla="val 10000"/>
          </a:avLst>
        </a:prstGeom>
        <a:blipFill rotWithShape="0">
          <a:blip xmlns:r="http://schemas.openxmlformats.org/officeDocument/2006/relationships" r:embed="rId2"/>
          <a:srcRect/>
          <a:stretch>
            <a:fillRect l="-9000" r="-9000"/>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E623EE-F435-45AA-81F7-A18B01F5CB7B}">
      <dsp:nvSpPr>
        <dsp:cNvPr id="0" name=""/>
        <dsp:cNvSpPr/>
      </dsp:nvSpPr>
      <dsp:spPr>
        <a:xfrm>
          <a:off x="5807921" y="176447"/>
          <a:ext cx="2297854" cy="91378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Palantir Awarded Contract 2018</a:t>
          </a:r>
        </a:p>
      </dsp:txBody>
      <dsp:txXfrm>
        <a:off x="5834685" y="203211"/>
        <a:ext cx="2244326" cy="860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ED6D0-2C8A-4905-9A19-F5AF2B6A1E8C}">
      <dsp:nvSpPr>
        <dsp:cNvPr id="0" name=""/>
        <dsp:cNvSpPr/>
      </dsp:nvSpPr>
      <dsp:spPr>
        <a:xfrm rot="5400000">
          <a:off x="-172665" y="175086"/>
          <a:ext cx="1151101" cy="80577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Needs Assessment</a:t>
          </a:r>
        </a:p>
      </dsp:txBody>
      <dsp:txXfrm rot="-5400000">
        <a:off x="1" y="405307"/>
        <a:ext cx="805771" cy="345330"/>
      </dsp:txXfrm>
    </dsp:sp>
    <dsp:sp modelId="{02AE9DDF-C359-4C20-B0A2-9848A97C609F}">
      <dsp:nvSpPr>
        <dsp:cNvPr id="0" name=""/>
        <dsp:cNvSpPr/>
      </dsp:nvSpPr>
      <dsp:spPr>
        <a:xfrm rot="5400000">
          <a:off x="2455056" y="-1646863"/>
          <a:ext cx="748216" cy="404678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GIS Requirements/Uses</a:t>
          </a:r>
        </a:p>
        <a:p>
          <a:pPr marL="228600" lvl="1" indent="-228600" algn="l" defTabSz="933450">
            <a:lnSpc>
              <a:spcPct val="90000"/>
            </a:lnSpc>
            <a:spcBef>
              <a:spcPct val="0"/>
            </a:spcBef>
            <a:spcAft>
              <a:spcPct val="15000"/>
            </a:spcAft>
            <a:buChar char="•"/>
          </a:pPr>
          <a:r>
            <a:rPr lang="en-US" sz="2100" kern="1200" dirty="0"/>
            <a:t>GIS Data Requirements</a:t>
          </a:r>
        </a:p>
      </dsp:txBody>
      <dsp:txXfrm rot="-5400000">
        <a:off x="805772" y="38946"/>
        <a:ext cx="4010260" cy="675166"/>
      </dsp:txXfrm>
    </dsp:sp>
    <dsp:sp modelId="{B85D7108-F4FD-47CF-A221-EBCD41597D3D}">
      <dsp:nvSpPr>
        <dsp:cNvPr id="0" name=""/>
        <dsp:cNvSpPr/>
      </dsp:nvSpPr>
      <dsp:spPr>
        <a:xfrm rot="5400000">
          <a:off x="-172665" y="1178144"/>
          <a:ext cx="1151101" cy="80577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Concept Development</a:t>
          </a:r>
        </a:p>
      </dsp:txBody>
      <dsp:txXfrm rot="-5400000">
        <a:off x="1" y="1408365"/>
        <a:ext cx="805771" cy="345330"/>
      </dsp:txXfrm>
    </dsp:sp>
    <dsp:sp modelId="{CD769E61-02B5-402A-9B78-60EDEB80A3C2}">
      <dsp:nvSpPr>
        <dsp:cNvPr id="0" name=""/>
        <dsp:cNvSpPr/>
      </dsp:nvSpPr>
      <dsp:spPr>
        <a:xfrm rot="5400000">
          <a:off x="2455056" y="-643805"/>
          <a:ext cx="748216" cy="404678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Literature review to evaluate current COTS options</a:t>
          </a:r>
        </a:p>
      </dsp:txBody>
      <dsp:txXfrm rot="-5400000">
        <a:off x="805772" y="1042004"/>
        <a:ext cx="4010260" cy="675166"/>
      </dsp:txXfrm>
    </dsp:sp>
    <dsp:sp modelId="{BEC17D34-7388-4673-82F5-80691B96C813}">
      <dsp:nvSpPr>
        <dsp:cNvPr id="0" name=""/>
        <dsp:cNvSpPr/>
      </dsp:nvSpPr>
      <dsp:spPr>
        <a:xfrm rot="5400000">
          <a:off x="-172665" y="2181201"/>
          <a:ext cx="1151101" cy="80577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Design</a:t>
          </a:r>
        </a:p>
      </dsp:txBody>
      <dsp:txXfrm rot="-5400000">
        <a:off x="1" y="2411422"/>
        <a:ext cx="805771" cy="345330"/>
      </dsp:txXfrm>
    </dsp:sp>
    <dsp:sp modelId="{2E956C81-D9E6-4455-AB12-1E0507A4DF83}">
      <dsp:nvSpPr>
        <dsp:cNvPr id="0" name=""/>
        <dsp:cNvSpPr/>
      </dsp:nvSpPr>
      <dsp:spPr>
        <a:xfrm rot="5400000">
          <a:off x="2455056" y="359251"/>
          <a:ext cx="748216" cy="404678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Evaluate needs &amp; design system</a:t>
          </a:r>
        </a:p>
      </dsp:txBody>
      <dsp:txXfrm rot="-5400000">
        <a:off x="805772" y="2045061"/>
        <a:ext cx="4010260" cy="675166"/>
      </dsp:txXfrm>
    </dsp:sp>
    <dsp:sp modelId="{AFBF30A8-2D15-461C-884D-38812358375D}">
      <dsp:nvSpPr>
        <dsp:cNvPr id="0" name=""/>
        <dsp:cNvSpPr/>
      </dsp:nvSpPr>
      <dsp:spPr>
        <a:xfrm rot="5400000">
          <a:off x="-172665" y="3184258"/>
          <a:ext cx="1151101" cy="80577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Options</a:t>
          </a:r>
        </a:p>
      </dsp:txBody>
      <dsp:txXfrm rot="-5400000">
        <a:off x="1" y="3414479"/>
        <a:ext cx="805771" cy="345330"/>
      </dsp:txXfrm>
    </dsp:sp>
    <dsp:sp modelId="{5846220C-2BC7-4B0A-8CA8-186974A80073}">
      <dsp:nvSpPr>
        <dsp:cNvPr id="0" name=""/>
        <dsp:cNvSpPr/>
      </dsp:nvSpPr>
      <dsp:spPr>
        <a:xfrm rot="5400000">
          <a:off x="2455056" y="1362308"/>
          <a:ext cx="748216" cy="404678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Recommendation of Best Options</a:t>
          </a:r>
        </a:p>
      </dsp:txBody>
      <dsp:txXfrm rot="-5400000">
        <a:off x="805772" y="3048118"/>
        <a:ext cx="4010260" cy="6751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95133-02F4-4C00-8309-38AFD85B7475}" type="datetimeFigureOut">
              <a:rPr lang="en-US" smtClean="0"/>
              <a:t>4/26/2018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D8987-A9BD-4F2A-A9D8-F5701ABAD1C5}" type="slidenum">
              <a:rPr lang="en-US" smtClean="0"/>
              <a:t>‹#›</a:t>
            </a:fld>
            <a:endParaRPr lang="en-US"/>
          </a:p>
        </p:txBody>
      </p:sp>
    </p:spTree>
    <p:extLst>
      <p:ext uri="{BB962C8B-B14F-4D97-AF65-F5344CB8AC3E}">
        <p14:creationId xmlns:p14="http://schemas.microsoft.com/office/powerpoint/2010/main" val="120653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my capstone is a project development case focused around replacing the Army’s current tool for terrain analysis.</a:t>
            </a:r>
          </a:p>
        </p:txBody>
      </p:sp>
      <p:sp>
        <p:nvSpPr>
          <p:cNvPr id="4" name="Slide Number Placeholder 3"/>
          <p:cNvSpPr>
            <a:spLocks noGrp="1"/>
          </p:cNvSpPr>
          <p:nvPr>
            <p:ph type="sldNum" sz="quarter" idx="10"/>
          </p:nvPr>
        </p:nvSpPr>
        <p:spPr/>
        <p:txBody>
          <a:bodyPr/>
          <a:lstStyle/>
          <a:p>
            <a:fld id="{BCFD8987-A9BD-4F2A-A9D8-F5701ABAD1C5}" type="slidenum">
              <a:rPr lang="en-US" smtClean="0"/>
              <a:t>1</a:t>
            </a:fld>
            <a:endParaRPr lang="en-US"/>
          </a:p>
        </p:txBody>
      </p:sp>
    </p:spTree>
    <p:extLst>
      <p:ext uri="{BB962C8B-B14F-4D97-AF65-F5344CB8AC3E}">
        <p14:creationId xmlns:p14="http://schemas.microsoft.com/office/powerpoint/2010/main" val="3640938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Above is a chart explaining the military aspects of terrain that help commanders visualize their operating environment and understand how terrain affects military operations. Intelligence analysts are required to depict all of these military aspects of terrain both on analog maps and digitally using GIS. Intelligence analysts (35F) in the Army are not trained on digital terrain analysis, only Geospatial Engineers (12Y) are trained to do the complex terrain analysis on a GIS. This brings us to our primary requirement: a GIS that is intuitive and enables beginner GIS users to conduct basic terrain analysis at the battalion level. </a:t>
            </a:r>
          </a:p>
          <a:p>
            <a:endParaRPr lang="en-US" dirty="0"/>
          </a:p>
          <a:p>
            <a:r>
              <a:rPr lang="en-US" dirty="0"/>
              <a:t>Included in the military aspects of terrain are obstacles, avenues of approach, key terrain, observation and fields of fire, and cover and concealment. You can also see here the data required to conduct the analysis on a GIS. </a:t>
            </a:r>
          </a:p>
        </p:txBody>
      </p:sp>
      <p:sp>
        <p:nvSpPr>
          <p:cNvPr id="4" name="Slide Number Placeholder 3"/>
          <p:cNvSpPr>
            <a:spLocks noGrp="1"/>
          </p:cNvSpPr>
          <p:nvPr>
            <p:ph type="sldNum" sz="quarter" idx="10"/>
          </p:nvPr>
        </p:nvSpPr>
        <p:spPr/>
        <p:txBody>
          <a:bodyPr/>
          <a:lstStyle/>
          <a:p>
            <a:fld id="{BCFD8987-A9BD-4F2A-A9D8-F5701ABAD1C5}" type="slidenum">
              <a:rPr lang="en-US" smtClean="0"/>
              <a:t>10</a:t>
            </a:fld>
            <a:endParaRPr lang="en-US"/>
          </a:p>
        </p:txBody>
      </p:sp>
    </p:spTree>
    <p:extLst>
      <p:ext uri="{BB962C8B-B14F-4D97-AF65-F5344CB8AC3E}">
        <p14:creationId xmlns:p14="http://schemas.microsoft.com/office/powerpoint/2010/main" val="96335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upper left image is an example of identifying avenues of approach based on cross country mobility corridors. </a:t>
            </a:r>
          </a:p>
          <a:p>
            <a:r>
              <a:rPr lang="en-US" dirty="0"/>
              <a:t>	Cross country mobility corridors are terrain that enables natural movement across terrain features without impeding movement. These are combined together to determine avenues of approach, or where threat or friendly forces can maneuver formations. </a:t>
            </a:r>
          </a:p>
          <a:p>
            <a:endParaRPr lang="en-US" dirty="0"/>
          </a:p>
          <a:p>
            <a:r>
              <a:rPr lang="en-US" dirty="0"/>
              <a:t>Next is a viewshed from an IED location which would help identify where possible observers are located.</a:t>
            </a:r>
          </a:p>
          <a:p>
            <a:endParaRPr lang="en-US" dirty="0"/>
          </a:p>
          <a:p>
            <a:r>
              <a:rPr lang="en-US" dirty="0"/>
              <a:t>Next is an example of a possible helicopter landing zone overlay. </a:t>
            </a:r>
          </a:p>
          <a:p>
            <a:endParaRPr lang="en-US" dirty="0"/>
          </a:p>
          <a:p>
            <a:r>
              <a:rPr lang="en-US" dirty="0"/>
              <a:t>Next is an identification of obstacles that are broken down into restricted and severely restricted terrain. </a:t>
            </a:r>
          </a:p>
          <a:p>
            <a:r>
              <a:rPr lang="en-US" dirty="0"/>
              <a:t>	This helps a commander determine possible kill zone that he/she can force the enemy into by tying in obstacles with terrain, and numerous other possibilities.</a:t>
            </a:r>
          </a:p>
          <a:p>
            <a:endParaRPr lang="en-US" dirty="0"/>
          </a:p>
          <a:p>
            <a:r>
              <a:rPr lang="en-US" dirty="0"/>
              <a:t>Last is an example product of cover and concealment based off the input of a land cover dataset. </a:t>
            </a:r>
          </a:p>
          <a:p>
            <a:r>
              <a:rPr lang="en-US" dirty="0"/>
              <a:t>	This product helps a commander plan a reconnaissance mission to avoid detection, where he/she can maneuver forces to the objective without detection, and with maximum cover to protect from indirect and direct fires. </a:t>
            </a:r>
          </a:p>
        </p:txBody>
      </p:sp>
      <p:sp>
        <p:nvSpPr>
          <p:cNvPr id="4" name="Slide Number Placeholder 3"/>
          <p:cNvSpPr>
            <a:spLocks noGrp="1"/>
          </p:cNvSpPr>
          <p:nvPr>
            <p:ph type="sldNum" sz="quarter" idx="10"/>
          </p:nvPr>
        </p:nvSpPr>
        <p:spPr/>
        <p:txBody>
          <a:bodyPr/>
          <a:lstStyle/>
          <a:p>
            <a:fld id="{BCFD8987-A9BD-4F2A-A9D8-F5701ABAD1C5}" type="slidenum">
              <a:rPr lang="en-US" smtClean="0"/>
              <a:t>11</a:t>
            </a:fld>
            <a:endParaRPr lang="en-US"/>
          </a:p>
        </p:txBody>
      </p:sp>
    </p:spTree>
    <p:extLst>
      <p:ext uri="{BB962C8B-B14F-4D97-AF65-F5344CB8AC3E}">
        <p14:creationId xmlns:p14="http://schemas.microsoft.com/office/powerpoint/2010/main" val="1735843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break down this slide, the image on the left is our current intelligence architecture, how we communicate top / down and laterally. To the right is the ideal intelligence architecture to enable mobile communications and information sharing. </a:t>
            </a:r>
          </a:p>
          <a:p>
            <a:endParaRPr lang="en-US" dirty="0"/>
          </a:p>
          <a:p>
            <a:r>
              <a:rPr lang="en-US" dirty="0"/>
              <a:t>The problem with the current system is that in general, it requires every unit, both adjacent units and your higher unit headquarters to have satellite connectivity to be able to communicate digitally and share information. This eliminates the ability to communicate on the move. There is no cloud or central data hub that enables units to pull information that was previously uploaded. </a:t>
            </a:r>
          </a:p>
          <a:p>
            <a:endParaRPr lang="en-US" dirty="0"/>
          </a:p>
          <a:p>
            <a:r>
              <a:rPr lang="en-US" dirty="0"/>
              <a:t>The image to the right shows the future of the army’s communications systems. The system is called Warfighter Integrated Network – Tactical. With this system, there is a cloud based system that enables users to pull and upload data. There is also a wide area network, 4G connectivity, and a wireless LAN network that provides numerous options for communication, both on the halt and on the move. </a:t>
            </a:r>
          </a:p>
        </p:txBody>
      </p:sp>
      <p:sp>
        <p:nvSpPr>
          <p:cNvPr id="4" name="Slide Number Placeholder 3"/>
          <p:cNvSpPr>
            <a:spLocks noGrp="1"/>
          </p:cNvSpPr>
          <p:nvPr>
            <p:ph type="sldNum" sz="quarter" idx="10"/>
          </p:nvPr>
        </p:nvSpPr>
        <p:spPr/>
        <p:txBody>
          <a:bodyPr/>
          <a:lstStyle/>
          <a:p>
            <a:fld id="{BCFD8987-A9BD-4F2A-A9D8-F5701ABAD1C5}" type="slidenum">
              <a:rPr lang="en-US" smtClean="0"/>
              <a:t>12</a:t>
            </a:fld>
            <a:endParaRPr lang="en-US"/>
          </a:p>
        </p:txBody>
      </p:sp>
    </p:spTree>
    <p:extLst>
      <p:ext uri="{BB962C8B-B14F-4D97-AF65-F5344CB8AC3E}">
        <p14:creationId xmlns:p14="http://schemas.microsoft.com/office/powerpoint/2010/main" val="1479497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06168"/>
          </a:xfrm>
        </p:spPr>
        <p:txBody>
          <a:bodyPr/>
          <a:lstStyle/>
          <a:p>
            <a:endParaRPr lang="en-US" dirty="0"/>
          </a:p>
        </p:txBody>
      </p:sp>
      <p:sp>
        <p:nvSpPr>
          <p:cNvPr id="4" name="Slide Number Placeholder 3"/>
          <p:cNvSpPr>
            <a:spLocks noGrp="1"/>
          </p:cNvSpPr>
          <p:nvPr>
            <p:ph type="sldNum" sz="quarter" idx="10"/>
          </p:nvPr>
        </p:nvSpPr>
        <p:spPr/>
        <p:txBody>
          <a:bodyPr/>
          <a:lstStyle/>
          <a:p>
            <a:fld id="{BCFD8987-A9BD-4F2A-A9D8-F5701ABAD1C5}" type="slidenum">
              <a:rPr lang="en-US" smtClean="0"/>
              <a:t>13</a:t>
            </a:fld>
            <a:endParaRPr lang="en-US"/>
          </a:p>
        </p:txBody>
      </p:sp>
    </p:spTree>
    <p:extLst>
      <p:ext uri="{BB962C8B-B14F-4D97-AF65-F5344CB8AC3E}">
        <p14:creationId xmlns:p14="http://schemas.microsoft.com/office/powerpoint/2010/main" val="3712975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chart to the right shows a basic overview of each of the three tools I selected to evaluate. The tools include SAGE, ENVI by Harris and ESRI’s Military Analyst. It shows software dependencies, required data inputs, what type of service it provides, whether it is customizable and whether it comes with a cloud server technology or supports one. </a:t>
            </a:r>
          </a:p>
          <a:p>
            <a:endParaRPr lang="en-US" dirty="0"/>
          </a:p>
          <a:p>
            <a:r>
              <a:rPr lang="en-US" dirty="0"/>
              <a:t>I then next evaluated each one of those tools based on the format to the right with input from the needs assessment. The first criteria is the ease of use, second is the tool’s ability to conduct terrain analysis based on the military aspects of terrain, and the service type. </a:t>
            </a:r>
          </a:p>
          <a:p>
            <a:endParaRPr lang="en-US" dirty="0"/>
          </a:p>
          <a:p>
            <a:r>
              <a:rPr lang="en-US" dirty="0"/>
              <a:t>To complete the concept development phase, I’ll use this approach for the three previously mentioned tools for terrain analysis.</a:t>
            </a:r>
          </a:p>
        </p:txBody>
      </p:sp>
      <p:sp>
        <p:nvSpPr>
          <p:cNvPr id="4" name="Slide Number Placeholder 3"/>
          <p:cNvSpPr>
            <a:spLocks noGrp="1"/>
          </p:cNvSpPr>
          <p:nvPr>
            <p:ph type="sldNum" sz="quarter" idx="10"/>
          </p:nvPr>
        </p:nvSpPr>
        <p:spPr/>
        <p:txBody>
          <a:bodyPr/>
          <a:lstStyle/>
          <a:p>
            <a:fld id="{BCFD8987-A9BD-4F2A-A9D8-F5701ABAD1C5}" type="slidenum">
              <a:rPr lang="en-US" smtClean="0"/>
              <a:t>14</a:t>
            </a:fld>
            <a:endParaRPr lang="en-US"/>
          </a:p>
        </p:txBody>
      </p:sp>
    </p:spTree>
    <p:extLst>
      <p:ext uri="{BB962C8B-B14F-4D97-AF65-F5344CB8AC3E}">
        <p14:creationId xmlns:p14="http://schemas.microsoft.com/office/powerpoint/2010/main" val="1074783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8875"/>
            <a:ext cx="5486400" cy="3086100"/>
          </a:xfrm>
        </p:spPr>
      </p:sp>
      <p:sp>
        <p:nvSpPr>
          <p:cNvPr id="4" name="Slide Number Placeholder 3"/>
          <p:cNvSpPr>
            <a:spLocks noGrp="1"/>
          </p:cNvSpPr>
          <p:nvPr>
            <p:ph type="sldNum" sz="quarter" idx="10"/>
          </p:nvPr>
        </p:nvSpPr>
        <p:spPr/>
        <p:txBody>
          <a:bodyPr/>
          <a:lstStyle/>
          <a:p>
            <a:fld id="{BCFD8987-A9BD-4F2A-A9D8-F5701ABAD1C5}" type="slidenum">
              <a:rPr lang="en-US" smtClean="0"/>
              <a:t>18</a:t>
            </a:fld>
            <a:endParaRPr lang="en-US" dirty="0"/>
          </a:p>
        </p:txBody>
      </p:sp>
      <p:sp>
        <p:nvSpPr>
          <p:cNvPr id="8" name="Notes Placeholder 7">
            <a:extLst>
              <a:ext uri="{FF2B5EF4-FFF2-40B4-BE49-F238E27FC236}">
                <a16:creationId xmlns:a16="http://schemas.microsoft.com/office/drawing/2014/main" id="{B3835CC9-D8BB-4E0D-8EFA-81354B571F17}"/>
              </a:ext>
            </a:extLst>
          </p:cNvPr>
          <p:cNvSpPr>
            <a:spLocks noGrp="1"/>
          </p:cNvSpPr>
          <p:nvPr>
            <p:ph type="body" idx="1"/>
          </p:nvPr>
        </p:nvSpPr>
        <p:spPr>
          <a:xfrm>
            <a:off x="685800" y="4753089"/>
            <a:ext cx="5486400" cy="3932123"/>
          </a:xfrm>
        </p:spPr>
        <p:txBody>
          <a:bodyPr/>
          <a:lstStyle/>
          <a:p>
            <a:r>
              <a:rPr lang="en-US" dirty="0"/>
              <a:t>This portion of the project will discuss the requirement for the new system, Palantir, to fit within the Army’s battlefield communications systems, specifically the WIN-T network as previously discussed. </a:t>
            </a:r>
          </a:p>
          <a:p>
            <a:endParaRPr lang="en-US" dirty="0"/>
          </a:p>
          <a:p>
            <a:r>
              <a:rPr lang="en-US" dirty="0"/>
              <a:t>I’ll also briefly look into some hardware solutions to enable communications and analysis on the move rather than restricting this analysis to while at the halt or stationary. </a:t>
            </a:r>
          </a:p>
        </p:txBody>
      </p:sp>
    </p:spTree>
    <p:extLst>
      <p:ext uri="{BB962C8B-B14F-4D97-AF65-F5344CB8AC3E}">
        <p14:creationId xmlns:p14="http://schemas.microsoft.com/office/powerpoint/2010/main" val="3325969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criteria with the assigned weights as shown in the slide, I’ll determine which of the assessed tools is the recommended to partner with Palantir and the Army to provide the next terrain analysis tool. </a:t>
            </a:r>
          </a:p>
          <a:p>
            <a:endParaRPr lang="en-US" dirty="0"/>
          </a:p>
          <a:p>
            <a:r>
              <a:rPr lang="en-US" dirty="0"/>
              <a:t>The tool with the lower score is the one that best meets the selected criteria.</a:t>
            </a:r>
          </a:p>
          <a:p>
            <a:endParaRPr lang="en-US" dirty="0"/>
          </a:p>
          <a:p>
            <a:r>
              <a:rPr lang="en-US" dirty="0"/>
              <a:t>Based on the literature review conducted thus far, the recommended tool is </a:t>
            </a:r>
            <a:r>
              <a:rPr lang="en-US" dirty="0" err="1"/>
              <a:t>Esri’s</a:t>
            </a:r>
            <a:r>
              <a:rPr lang="en-US" dirty="0"/>
              <a:t> Military Analyst pending a further accuracy assessment of </a:t>
            </a:r>
            <a:r>
              <a:rPr lang="en-US"/>
              <a:t>the mentioned tools. </a:t>
            </a:r>
            <a:endParaRPr lang="en-US" dirty="0"/>
          </a:p>
        </p:txBody>
      </p:sp>
      <p:sp>
        <p:nvSpPr>
          <p:cNvPr id="4" name="Slide Number Placeholder 3"/>
          <p:cNvSpPr>
            <a:spLocks noGrp="1"/>
          </p:cNvSpPr>
          <p:nvPr>
            <p:ph type="sldNum" sz="quarter" idx="10"/>
          </p:nvPr>
        </p:nvSpPr>
        <p:spPr/>
        <p:txBody>
          <a:bodyPr/>
          <a:lstStyle/>
          <a:p>
            <a:fld id="{BCFD8987-A9BD-4F2A-A9D8-F5701ABAD1C5}" type="slidenum">
              <a:rPr lang="en-US" smtClean="0"/>
              <a:t>19</a:t>
            </a:fld>
            <a:endParaRPr lang="en-US"/>
          </a:p>
        </p:txBody>
      </p:sp>
    </p:spTree>
    <p:extLst>
      <p:ext uri="{BB962C8B-B14F-4D97-AF65-F5344CB8AC3E}">
        <p14:creationId xmlns:p14="http://schemas.microsoft.com/office/powerpoint/2010/main" val="1094527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D8987-A9BD-4F2A-A9D8-F5701ABAD1C5}" type="slidenum">
              <a:rPr lang="en-US" smtClean="0"/>
              <a:t>21</a:t>
            </a:fld>
            <a:endParaRPr lang="en-US"/>
          </a:p>
        </p:txBody>
      </p:sp>
    </p:spTree>
    <p:extLst>
      <p:ext uri="{BB962C8B-B14F-4D97-AF65-F5344CB8AC3E}">
        <p14:creationId xmlns:p14="http://schemas.microsoft.com/office/powerpoint/2010/main" val="1042498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D8987-A9BD-4F2A-A9D8-F5701ABAD1C5}" type="slidenum">
              <a:rPr lang="en-US" smtClean="0"/>
              <a:t>2</a:t>
            </a:fld>
            <a:endParaRPr lang="en-US"/>
          </a:p>
        </p:txBody>
      </p:sp>
    </p:spTree>
    <p:extLst>
      <p:ext uri="{BB962C8B-B14F-4D97-AF65-F5344CB8AC3E}">
        <p14:creationId xmlns:p14="http://schemas.microsoft.com/office/powerpoint/2010/main" val="220693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I’ll discuss how the government got to where we are today, replacing the aging and inadequate Army intelligence system, the Distributed Common Ground System – Army or DCGS-A.</a:t>
            </a:r>
          </a:p>
          <a:p>
            <a:endParaRPr lang="en-US" dirty="0"/>
          </a:p>
          <a:p>
            <a:r>
              <a:rPr lang="en-US" dirty="0"/>
              <a:t>In the late 1990s, the program DCGS-A was created by a group of service members known as the Distributed Common Ground Systems Board. The program was designed to be a massive information sharing system specifically for the war on terror. The Pentagon promised the system would enable Soldiers to better process, analyze, and disseminate intelligence information. However, the system is a classic example of overspending and is seen as an operational failure. </a:t>
            </a:r>
          </a:p>
          <a:p>
            <a:endParaRPr lang="en-US" dirty="0"/>
          </a:p>
          <a:p>
            <a:r>
              <a:rPr lang="en-US" dirty="0"/>
              <a:t>In the late 1990s, 4 of the Nation’s largest defense contractors each got a portion of the multi-billion dollar project that has yet to become fully integrated and operational. </a:t>
            </a:r>
          </a:p>
          <a:p>
            <a:endParaRPr lang="en-US" dirty="0"/>
          </a:p>
          <a:p>
            <a:r>
              <a:rPr lang="en-US" dirty="0"/>
              <a:t>In the early 2000s the system officially launched. During this process, the President of “Citizens Against Government Waste” Tom </a:t>
            </a:r>
            <a:r>
              <a:rPr lang="en-US" dirty="0" err="1"/>
              <a:t>Shatz</a:t>
            </a:r>
            <a:r>
              <a:rPr lang="en-US" dirty="0"/>
              <a:t>, stated that “Most agencies like creating their own programs, congress gives them the money, they don’t look at private sector alternatives, that means all those years where technology advanced rapidly in the private sector, the government has simply fallen behind. </a:t>
            </a:r>
          </a:p>
          <a:p>
            <a:endParaRPr lang="en-US" dirty="0"/>
          </a:p>
          <a:p>
            <a:r>
              <a:rPr lang="en-US" dirty="0"/>
              <a:t>Where the Army encountered the major issues with the system is the “cloud”, and that is simply because it didn’t work, therefore, the whole system didn’t work. By the end of 2010, the Army spend over 162 Million dollars on the cloud and failed to meet its implementation deadline. </a:t>
            </a:r>
          </a:p>
          <a:p>
            <a:endParaRPr lang="en-US" dirty="0"/>
          </a:p>
          <a:p>
            <a:r>
              <a:rPr lang="en-US" dirty="0"/>
              <a:t>In 2012, the Chief of Staff of the Army ordered the test and evaluation of DCGS-A by the Army Operational Test Command, it showed that 96% of troops surveyed recommended Palantir. The Army later replaced that version of the report with another and removed these claims to ensure continued support for their decrepit system. </a:t>
            </a:r>
          </a:p>
          <a:p>
            <a:endParaRPr lang="en-US" dirty="0"/>
          </a:p>
          <a:p>
            <a:r>
              <a:rPr lang="en-US" dirty="0"/>
              <a:t>While the Army continued to throw billions of tax payer dollars into the struggling “DCGS-A” a company called Palantir Technologies developed a series of software applications that provided DCGS-A additional capabilities. Based on emails and internal reports, the system is stated to actually work. </a:t>
            </a:r>
          </a:p>
          <a:p>
            <a:endParaRPr lang="en-US" dirty="0"/>
          </a:p>
          <a:p>
            <a:r>
              <a:rPr lang="en-US" dirty="0"/>
              <a:t>Because of this, commanders in Iraq and Afghanistan continually submitted requests to have Palantir Technologies sent forward to troops overseas but were repeatedly denied. They also repeatedly sent emails explaining how the failed system was contributing to the deaths of service members. </a:t>
            </a:r>
          </a:p>
          <a:p>
            <a:endParaRPr lang="en-US" dirty="0"/>
          </a:p>
          <a:p>
            <a:r>
              <a:rPr lang="en-US" dirty="0"/>
              <a:t>During this time, other branches of service were claiming success after integrating Palantir systems with the DCGS system, which the Army refused to do. </a:t>
            </a:r>
          </a:p>
          <a:p>
            <a:endParaRPr lang="en-US" dirty="0"/>
          </a:p>
          <a:p>
            <a:endParaRPr lang="en-US" dirty="0"/>
          </a:p>
        </p:txBody>
      </p:sp>
      <p:sp>
        <p:nvSpPr>
          <p:cNvPr id="4" name="Slide Number Placeholder 3"/>
          <p:cNvSpPr>
            <a:spLocks noGrp="1"/>
          </p:cNvSpPr>
          <p:nvPr>
            <p:ph type="sldNum" sz="quarter" idx="10"/>
          </p:nvPr>
        </p:nvSpPr>
        <p:spPr/>
        <p:txBody>
          <a:bodyPr/>
          <a:lstStyle/>
          <a:p>
            <a:fld id="{BCFD8987-A9BD-4F2A-A9D8-F5701ABAD1C5}" type="slidenum">
              <a:rPr lang="en-US" smtClean="0"/>
              <a:t>3</a:t>
            </a:fld>
            <a:endParaRPr lang="en-US"/>
          </a:p>
        </p:txBody>
      </p:sp>
    </p:spTree>
    <p:extLst>
      <p:ext uri="{BB962C8B-B14F-4D97-AF65-F5344CB8AC3E}">
        <p14:creationId xmlns:p14="http://schemas.microsoft.com/office/powerpoint/2010/main" val="99569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forward, between 2014-2016, the Army had to review the contract established with the designers of DCGS-A. The result of this process ended with a renewal of the contract. </a:t>
            </a:r>
          </a:p>
          <a:p>
            <a:endParaRPr lang="en-US" dirty="0"/>
          </a:p>
          <a:p>
            <a:r>
              <a:rPr lang="en-US" dirty="0"/>
              <a:t>Following the renewal, in 2016, Palantir sued the Army in the U.S. Court of Federal Claims for what it says was an unlawful procurement solicitation for the service’s next iteration of DCGS-A that shut out other competition. </a:t>
            </a:r>
          </a:p>
          <a:p>
            <a:endParaRPr lang="en-US" dirty="0"/>
          </a:p>
          <a:p>
            <a:r>
              <a:rPr lang="en-US" dirty="0"/>
              <a:t>The lawsuit argued that the Army should be stopped from moving forward on an unlawful and risk-prone software development project that would reinvent the wheel at a very high price. </a:t>
            </a:r>
          </a:p>
          <a:p>
            <a:endParaRPr lang="en-US" dirty="0"/>
          </a:p>
          <a:p>
            <a:r>
              <a:rPr lang="en-US" dirty="0"/>
              <a:t>The court ruled in favor of Palantir in October 2016, stating that the Army violated a 1994 law – the Federal Acquisition </a:t>
            </a:r>
            <a:r>
              <a:rPr lang="en-US" dirty="0" err="1"/>
              <a:t>Steamlining</a:t>
            </a:r>
            <a:r>
              <a:rPr lang="en-US" dirty="0"/>
              <a:t> Act, by not conducting the market research needed to determine if commercially available items could meet the needs of the Army.</a:t>
            </a:r>
          </a:p>
          <a:p>
            <a:endParaRPr lang="en-US" dirty="0"/>
          </a:p>
          <a:p>
            <a:r>
              <a:rPr lang="en-US" dirty="0"/>
              <a:t>After a thorough review of possible solutions, the Army then awarded Raytheon and Palantir to re-build DCGS-A platforms with a ceiling of $876 million with a period of performance for 10 years (March 9, 2018). </a:t>
            </a:r>
          </a:p>
          <a:p>
            <a:endParaRPr lang="en-US" dirty="0"/>
          </a:p>
          <a:p>
            <a:r>
              <a:rPr lang="en-US" dirty="0"/>
              <a:t>This brings us to where we are today, a new contract with a new vendor without the GIS capability to conduct terrain analysis digitally which I’ll discuss a little later. </a:t>
            </a:r>
          </a:p>
          <a:p>
            <a:endParaRPr lang="en-US" dirty="0"/>
          </a:p>
        </p:txBody>
      </p:sp>
      <p:sp>
        <p:nvSpPr>
          <p:cNvPr id="4" name="Slide Number Placeholder 3"/>
          <p:cNvSpPr>
            <a:spLocks noGrp="1"/>
          </p:cNvSpPr>
          <p:nvPr>
            <p:ph type="sldNum" sz="quarter" idx="10"/>
          </p:nvPr>
        </p:nvSpPr>
        <p:spPr/>
        <p:txBody>
          <a:bodyPr/>
          <a:lstStyle/>
          <a:p>
            <a:fld id="{BCFD8987-A9BD-4F2A-A9D8-F5701ABAD1C5}" type="slidenum">
              <a:rPr lang="en-US" smtClean="0"/>
              <a:t>4</a:t>
            </a:fld>
            <a:endParaRPr lang="en-US"/>
          </a:p>
        </p:txBody>
      </p:sp>
    </p:spTree>
    <p:extLst>
      <p:ext uri="{BB962C8B-B14F-4D97-AF65-F5344CB8AC3E}">
        <p14:creationId xmlns:p14="http://schemas.microsoft.com/office/powerpoint/2010/main" val="385918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now discuss how terrain analysis fits into the army operations process, or how the army continuously plans and executes operations. </a:t>
            </a:r>
          </a:p>
          <a:p>
            <a:endParaRPr lang="en-US" dirty="0"/>
          </a:p>
          <a:p>
            <a:r>
              <a:rPr lang="en-US" dirty="0"/>
              <a:t>By Army definition, the Operations process is the major mission command activities performed during operations: planning, preparing, executing, and continuously assessing the operation. Commanders supported by their staff use the operations process to understand, visualize, and describe their operational environment; make decisions and articulate decisions; and direct, lead, and assess military operations. </a:t>
            </a:r>
          </a:p>
          <a:p>
            <a:endParaRPr lang="en-US" dirty="0"/>
          </a:p>
          <a:p>
            <a:r>
              <a:rPr lang="en-US" dirty="0"/>
              <a:t>As part of the operations process is the ability to understand, visualize, and describe the operational environment, which is where terrain analysis comes into play. During the plan portion of the process, the intelligence officer and his/her staff conduct intelligence preparation of the battlefield, or IPB. This is a four step process in which step two is describe the operational environment and its effects on threat and friendly forces. In this step, the intelligence section conducts terrain analysis to aid in the understanding of the operational environment. </a:t>
            </a:r>
          </a:p>
          <a:p>
            <a:endParaRPr lang="en-US" dirty="0"/>
          </a:p>
          <a:p>
            <a:r>
              <a:rPr lang="en-US" dirty="0"/>
              <a:t>The outcome of terrain analysis is the ability to answer the questions related to terrain and weather on the right side of the screen. This encompasses an evaluation of the military aspects of terrain and how they affect operations, and how the enemy or friendly forces can use terrain to their advantage. </a:t>
            </a:r>
          </a:p>
          <a:p>
            <a:endParaRPr lang="en-US" dirty="0"/>
          </a:p>
        </p:txBody>
      </p:sp>
      <p:sp>
        <p:nvSpPr>
          <p:cNvPr id="4" name="Slide Number Placeholder 3"/>
          <p:cNvSpPr>
            <a:spLocks noGrp="1"/>
          </p:cNvSpPr>
          <p:nvPr>
            <p:ph type="sldNum" sz="quarter" idx="10"/>
          </p:nvPr>
        </p:nvSpPr>
        <p:spPr/>
        <p:txBody>
          <a:bodyPr/>
          <a:lstStyle/>
          <a:p>
            <a:fld id="{BCFD8987-A9BD-4F2A-A9D8-F5701ABAD1C5}" type="slidenum">
              <a:rPr lang="en-US" smtClean="0"/>
              <a:t>5</a:t>
            </a:fld>
            <a:endParaRPr lang="en-US"/>
          </a:p>
        </p:txBody>
      </p:sp>
    </p:spTree>
    <p:extLst>
      <p:ext uri="{BB962C8B-B14F-4D97-AF65-F5344CB8AC3E}">
        <p14:creationId xmlns:p14="http://schemas.microsoft.com/office/powerpoint/2010/main" val="364785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5508434"/>
            <a:ext cx="5486400" cy="2798283"/>
          </a:xfrm>
        </p:spPr>
        <p:txBody>
          <a:bodyPr/>
          <a:lstStyle/>
          <a:p>
            <a:r>
              <a:rPr lang="en-US" dirty="0"/>
              <a:t>Now that we have an understanding of how we got to where we are and how terrain fits into the operations process, I’ll now discuss some individual systems. </a:t>
            </a:r>
          </a:p>
          <a:p>
            <a:endParaRPr lang="en-US" dirty="0"/>
          </a:p>
          <a:p>
            <a:r>
              <a:rPr lang="en-US" dirty="0"/>
              <a:t>DCGS – A is a system of systems as showed in the chart above. The primary “weapon system” of an intelligence analyst is his / her Multifunction Workstation (MFWS). This pulls intelligence from the Intelligence Fusion Server or IFS stacks located in the center, and enables sharing of information at all echelons. Each maneuver battalion is issued numerous MFWS and their own IFS, enabling one central storage location for a battalion intelligence section. </a:t>
            </a:r>
          </a:p>
          <a:p>
            <a:endParaRPr lang="en-US" dirty="0"/>
          </a:p>
          <a:p>
            <a:r>
              <a:rPr lang="en-US" dirty="0"/>
              <a:t>Within the MFWS are over 100 tools that enable intelligence analysts to gather feeds of information and conduct the required analyst to enable commanders to make decisions.	</a:t>
            </a:r>
          </a:p>
          <a:p>
            <a:endParaRPr lang="en-US" dirty="0"/>
          </a:p>
          <a:p>
            <a:r>
              <a:rPr lang="en-US" dirty="0"/>
              <a:t>To communicate to your higher headquarters or sister units, each unit headquarters must be at the halt, and have satellite connectivity via a massive satellite dish. Only when this occurs can each formation communicate with each other digitally and share information. As you can imagine, the army is always on the move so the chances this occurs are extremely small. </a:t>
            </a:r>
          </a:p>
        </p:txBody>
      </p:sp>
      <p:sp>
        <p:nvSpPr>
          <p:cNvPr id="4" name="Slide Number Placeholder 3"/>
          <p:cNvSpPr>
            <a:spLocks noGrp="1"/>
          </p:cNvSpPr>
          <p:nvPr>
            <p:ph type="sldNum" sz="quarter" idx="10"/>
          </p:nvPr>
        </p:nvSpPr>
        <p:spPr/>
        <p:txBody>
          <a:bodyPr/>
          <a:lstStyle/>
          <a:p>
            <a:fld id="{BCFD8987-A9BD-4F2A-A9D8-F5701ABAD1C5}" type="slidenum">
              <a:rPr lang="en-US" smtClean="0"/>
              <a:t>6</a:t>
            </a:fld>
            <a:endParaRPr lang="en-US"/>
          </a:p>
        </p:txBody>
      </p:sp>
    </p:spTree>
    <p:extLst>
      <p:ext uri="{BB962C8B-B14F-4D97-AF65-F5344CB8AC3E}">
        <p14:creationId xmlns:p14="http://schemas.microsoft.com/office/powerpoint/2010/main" val="329496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DCGS-A claims to gather over 700 intelligence feeds and centrally locate them on one application. The reality is that at the tactical level, Soldiers are inundated with such vast amounts of information, it is difficult if not impossible to derive what information is of value to their commander. Additionally, due to significant connectivity issues at lower echelons, bandwidth does not support access to said databases. </a:t>
            </a:r>
          </a:p>
          <a:p>
            <a:endParaRPr lang="en-US" dirty="0"/>
          </a:p>
          <a:p>
            <a:r>
              <a:rPr lang="en-US" dirty="0"/>
              <a:t>DCGS-A claims to be able to enable terrain analysis via use of the several tools on the system. This is incorrect as intelligence analysts are 1) not trained how to execute digital terrain analysis (only few Soldiers at the brigade level are) 2) the system does not have a program of record for terrain analysis, leaving a conglomerate of partial resources to execute the task without a set standard.</a:t>
            </a:r>
          </a:p>
          <a:p>
            <a:endParaRPr lang="en-US" dirty="0"/>
          </a:p>
          <a:p>
            <a:r>
              <a:rPr lang="en-US" dirty="0"/>
              <a:t>DCGS-A uses a one size fits all approach and comes with the large server stack for even light infantry and airborne infantry units who require much more mobility than a mounted or armored unit. Within the MFWS are over 100 tools to enable the analyst to do intelligence analysts. Analysts at the tactical level do not require the vast amounts of tools or information, again inundating them and slowing down the analytical process. </a:t>
            </a:r>
          </a:p>
        </p:txBody>
      </p:sp>
      <p:sp>
        <p:nvSpPr>
          <p:cNvPr id="4" name="Slide Number Placeholder 3"/>
          <p:cNvSpPr>
            <a:spLocks noGrp="1"/>
          </p:cNvSpPr>
          <p:nvPr>
            <p:ph type="sldNum" sz="quarter" idx="10"/>
          </p:nvPr>
        </p:nvSpPr>
        <p:spPr/>
        <p:txBody>
          <a:bodyPr/>
          <a:lstStyle/>
          <a:p>
            <a:fld id="{BCFD8987-A9BD-4F2A-A9D8-F5701ABAD1C5}" type="slidenum">
              <a:rPr lang="en-US" smtClean="0"/>
              <a:t>7</a:t>
            </a:fld>
            <a:endParaRPr lang="en-US"/>
          </a:p>
        </p:txBody>
      </p:sp>
    </p:spTree>
    <p:extLst>
      <p:ext uri="{BB962C8B-B14F-4D97-AF65-F5344CB8AC3E}">
        <p14:creationId xmlns:p14="http://schemas.microsoft.com/office/powerpoint/2010/main" val="264328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of the applications displayed on Palantir’s Project Gotham are Mobile, Graph, and Map.</a:t>
            </a:r>
          </a:p>
          <a:p>
            <a:endParaRPr lang="en-US" dirty="0"/>
          </a:p>
          <a:p>
            <a:r>
              <a:rPr lang="en-US" dirty="0"/>
              <a:t>Mobile enables for real-time, distributed operations in the field. Available on both Android and iOS, enables real-time coordination. You can share photos/videos, access data integrated into the Project Gotham platform.</a:t>
            </a:r>
          </a:p>
          <a:p>
            <a:endParaRPr lang="en-US" dirty="0"/>
          </a:p>
          <a:p>
            <a:r>
              <a:rPr lang="en-US" dirty="0"/>
              <a:t>Graph helps explore semantic relationships between data. You can create a timeline, time wheel to understand the periodicity and frequency of repeating events, and see how they are geographically connected. </a:t>
            </a:r>
          </a:p>
          <a:p>
            <a:endParaRPr lang="en-US" dirty="0"/>
          </a:p>
          <a:p>
            <a:r>
              <a:rPr lang="en-US" dirty="0"/>
              <a:t>Map provides visualization of geo-located objects on a map. You can switch between sources of imagery, import KML and shapefiles. </a:t>
            </a:r>
          </a:p>
          <a:p>
            <a:endParaRPr lang="en-US" dirty="0"/>
          </a:p>
          <a:p>
            <a:r>
              <a:rPr lang="en-US" dirty="0"/>
              <a:t>*** The key here is that the Map application does not have any capability for a tactical level intelligence analyst to conduct terrain analysis, providing a unique opportunity to recommend possible commercial off the shelf solutions to fill the capability gap.</a:t>
            </a:r>
          </a:p>
        </p:txBody>
      </p:sp>
      <p:sp>
        <p:nvSpPr>
          <p:cNvPr id="4" name="Slide Number Placeholder 3"/>
          <p:cNvSpPr>
            <a:spLocks noGrp="1"/>
          </p:cNvSpPr>
          <p:nvPr>
            <p:ph type="sldNum" sz="quarter" idx="10"/>
          </p:nvPr>
        </p:nvSpPr>
        <p:spPr/>
        <p:txBody>
          <a:bodyPr/>
          <a:lstStyle/>
          <a:p>
            <a:fld id="{BCFD8987-A9BD-4F2A-A9D8-F5701ABAD1C5}" type="slidenum">
              <a:rPr lang="en-US" smtClean="0"/>
              <a:t>8</a:t>
            </a:fld>
            <a:endParaRPr lang="en-US"/>
          </a:p>
        </p:txBody>
      </p:sp>
    </p:spTree>
    <p:extLst>
      <p:ext uri="{BB962C8B-B14F-4D97-AF65-F5344CB8AC3E}">
        <p14:creationId xmlns:p14="http://schemas.microsoft.com/office/powerpoint/2010/main" val="2782179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5233011"/>
            <a:ext cx="5486400" cy="2258458"/>
          </a:xfrm>
        </p:spPr>
        <p:txBody>
          <a:bodyPr/>
          <a:lstStyle/>
          <a:p>
            <a:r>
              <a:rPr lang="en-US" dirty="0"/>
              <a:t>This is where the project development process comes into play:</a:t>
            </a:r>
          </a:p>
          <a:p>
            <a:endParaRPr lang="en-US" dirty="0"/>
          </a:p>
          <a:p>
            <a:r>
              <a:rPr lang="en-US" dirty="0"/>
              <a:t>In overview, this is the process that I utilized to complete the process:</a:t>
            </a:r>
          </a:p>
          <a:p>
            <a:pPr marL="228600" indent="-228600">
              <a:buAutoNum type="arabicPeriod"/>
            </a:pPr>
            <a:r>
              <a:rPr lang="en-US" dirty="0"/>
              <a:t>I, as well as the United States Government, conducted the needs assessment and both came to the conclusion that DCGS-A needs replacing instead of continual inundation of funding without quality outputs. For this project, the needs assessment discusses the key uses of the GIS which drives the GIS requirements. It also discusses which data types are required to conduct the terrain analysis.</a:t>
            </a:r>
          </a:p>
          <a:p>
            <a:pPr marL="228600" indent="-228600">
              <a:buAutoNum type="arabicPeriod"/>
            </a:pPr>
            <a:r>
              <a:rPr lang="en-US" dirty="0"/>
              <a:t>The concept development phase is comprised of a thorough literature review to evaluate the effectiveness of current commercial off the shelf applications to conduct terrain analysis. These applications include ArcGIS’ Military Analyst, Situational Awareness Geospatially Enabled (SAGE), and Harris’ ENVI software. </a:t>
            </a:r>
          </a:p>
          <a:p>
            <a:pPr marL="228600" indent="-228600">
              <a:buAutoNum type="arabicPeriod"/>
            </a:pPr>
            <a:r>
              <a:rPr lang="en-US" dirty="0"/>
              <a:t>In the design phase is a study and discussion of the best hardware and connectivity solutions to enable mobile terrain analysis and communication throughout adjacent units and both higher and subordinate unit headquarters. </a:t>
            </a:r>
          </a:p>
          <a:p>
            <a:pPr marL="228600" indent="-228600">
              <a:buAutoNum type="arabicPeriod"/>
            </a:pPr>
            <a:r>
              <a:rPr lang="en-US" dirty="0"/>
              <a:t>The options phase recommends the best COTS software to use for this GIS. </a:t>
            </a:r>
          </a:p>
        </p:txBody>
      </p:sp>
      <p:sp>
        <p:nvSpPr>
          <p:cNvPr id="4" name="Slide Number Placeholder 3"/>
          <p:cNvSpPr>
            <a:spLocks noGrp="1"/>
          </p:cNvSpPr>
          <p:nvPr>
            <p:ph type="sldNum" sz="quarter" idx="10"/>
          </p:nvPr>
        </p:nvSpPr>
        <p:spPr/>
        <p:txBody>
          <a:bodyPr/>
          <a:lstStyle/>
          <a:p>
            <a:fld id="{BCFD8987-A9BD-4F2A-A9D8-F5701ABAD1C5}" type="slidenum">
              <a:rPr lang="en-US" smtClean="0"/>
              <a:t>9</a:t>
            </a:fld>
            <a:endParaRPr lang="en-US"/>
          </a:p>
        </p:txBody>
      </p:sp>
    </p:spTree>
    <p:extLst>
      <p:ext uri="{BB962C8B-B14F-4D97-AF65-F5344CB8AC3E}">
        <p14:creationId xmlns:p14="http://schemas.microsoft.com/office/powerpoint/2010/main" val="1437252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7BE47-F98E-4B0F-A532-2CA774408B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2BDFEC-97C1-4BA9-AD1B-DD86201290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D64021-872D-439D-A4BB-84CC3CC4C55A}"/>
              </a:ext>
            </a:extLst>
          </p:cNvPr>
          <p:cNvSpPr>
            <a:spLocks noGrp="1"/>
          </p:cNvSpPr>
          <p:nvPr>
            <p:ph type="dt" sz="half" idx="10"/>
          </p:nvPr>
        </p:nvSpPr>
        <p:spPr/>
        <p:txBody>
          <a:bodyPr/>
          <a:lstStyle/>
          <a:p>
            <a:fld id="{B61BEF0D-F0BB-DE4B-95CE-6DB70DBA9567}" type="datetimeFigureOut">
              <a:rPr lang="en-US" smtClean="0"/>
              <a:pPr/>
              <a:t>4/26/2018</a:t>
            </a:fld>
            <a:endParaRPr lang="en-US" dirty="0"/>
          </a:p>
        </p:txBody>
      </p:sp>
      <p:sp>
        <p:nvSpPr>
          <p:cNvPr id="5" name="Footer Placeholder 4">
            <a:extLst>
              <a:ext uri="{FF2B5EF4-FFF2-40B4-BE49-F238E27FC236}">
                <a16:creationId xmlns:a16="http://schemas.microsoft.com/office/drawing/2014/main" id="{18E85C15-9D3B-4813-BB5F-7527974139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4B43BE-F651-42DA-9F72-6E51407937E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391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04F8-6046-4EBD-9EE0-E8E7EEC662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0673A3-0CAA-4B64-8D56-3FCD09FDA3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93ACE-71F8-40CD-8252-5677CFA4090D}"/>
              </a:ext>
            </a:extLst>
          </p:cNvPr>
          <p:cNvSpPr>
            <a:spLocks noGrp="1"/>
          </p:cNvSpPr>
          <p:nvPr>
            <p:ph type="dt" sz="half" idx="10"/>
          </p:nvPr>
        </p:nvSpPr>
        <p:spPr/>
        <p:txBody>
          <a:bodyPr/>
          <a:lstStyle/>
          <a:p>
            <a:fld id="{B61BEF0D-F0BB-DE4B-95CE-6DB70DBA9567}" type="datetimeFigureOut">
              <a:rPr lang="en-US" smtClean="0"/>
              <a:pPr/>
              <a:t>4/26/2018</a:t>
            </a:fld>
            <a:endParaRPr lang="en-US" dirty="0"/>
          </a:p>
        </p:txBody>
      </p:sp>
      <p:sp>
        <p:nvSpPr>
          <p:cNvPr id="5" name="Footer Placeholder 4">
            <a:extLst>
              <a:ext uri="{FF2B5EF4-FFF2-40B4-BE49-F238E27FC236}">
                <a16:creationId xmlns:a16="http://schemas.microsoft.com/office/drawing/2014/main" id="{D7082DD4-8B97-49AC-81EE-2C91D07A5F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F94922-FA47-48DB-9D7D-331F6D756C6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553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BC6280-F984-49A5-A84E-3741F28C7C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2ACBA7-90E7-4B7A-87D6-D2FBEB70F2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7049E-2617-408D-A2D6-52430DFA32D6}"/>
              </a:ext>
            </a:extLst>
          </p:cNvPr>
          <p:cNvSpPr>
            <a:spLocks noGrp="1"/>
          </p:cNvSpPr>
          <p:nvPr>
            <p:ph type="dt" sz="half" idx="10"/>
          </p:nvPr>
        </p:nvSpPr>
        <p:spPr/>
        <p:txBody>
          <a:bodyPr/>
          <a:lstStyle/>
          <a:p>
            <a:fld id="{B61BEF0D-F0BB-DE4B-95CE-6DB70DBA9567}" type="datetimeFigureOut">
              <a:rPr lang="en-US" smtClean="0"/>
              <a:pPr/>
              <a:t>4/26/2018</a:t>
            </a:fld>
            <a:endParaRPr lang="en-US" dirty="0"/>
          </a:p>
        </p:txBody>
      </p:sp>
      <p:sp>
        <p:nvSpPr>
          <p:cNvPr id="5" name="Footer Placeholder 4">
            <a:extLst>
              <a:ext uri="{FF2B5EF4-FFF2-40B4-BE49-F238E27FC236}">
                <a16:creationId xmlns:a16="http://schemas.microsoft.com/office/drawing/2014/main" id="{DD6FCF47-2B95-43B4-914C-17A9CA1541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A5BAFF-F9EB-4371-B631-D53B8261964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454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C1875-9E6C-44C8-AF57-2FEC722A1B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9A05FC-6E7A-4FBD-BCE8-81D9B30FEB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830E0-E647-4A19-94FD-E70C8EF02192}"/>
              </a:ext>
            </a:extLst>
          </p:cNvPr>
          <p:cNvSpPr>
            <a:spLocks noGrp="1"/>
          </p:cNvSpPr>
          <p:nvPr>
            <p:ph type="dt" sz="half" idx="10"/>
          </p:nvPr>
        </p:nvSpPr>
        <p:spPr/>
        <p:txBody>
          <a:bodyPr/>
          <a:lstStyle/>
          <a:p>
            <a:fld id="{B61BEF0D-F0BB-DE4B-95CE-6DB70DBA9567}" type="datetimeFigureOut">
              <a:rPr lang="en-US" smtClean="0"/>
              <a:pPr/>
              <a:t>4/26/2018</a:t>
            </a:fld>
            <a:endParaRPr lang="en-US" dirty="0"/>
          </a:p>
        </p:txBody>
      </p:sp>
      <p:sp>
        <p:nvSpPr>
          <p:cNvPr id="5" name="Footer Placeholder 4">
            <a:extLst>
              <a:ext uri="{FF2B5EF4-FFF2-40B4-BE49-F238E27FC236}">
                <a16:creationId xmlns:a16="http://schemas.microsoft.com/office/drawing/2014/main" id="{26603434-B489-4A38-BC91-E49EB3229C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509C2E-5AE8-45D3-8EBE-5C6646013C4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611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9152-E645-49DE-8E7E-A3F6BC572D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D49FED-45FE-4C7B-BE49-B804D27A71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230DA1-740F-4710-8378-4E1080E929BD}"/>
              </a:ext>
            </a:extLst>
          </p:cNvPr>
          <p:cNvSpPr>
            <a:spLocks noGrp="1"/>
          </p:cNvSpPr>
          <p:nvPr>
            <p:ph type="dt" sz="half" idx="10"/>
          </p:nvPr>
        </p:nvSpPr>
        <p:spPr/>
        <p:txBody>
          <a:bodyPr/>
          <a:lstStyle/>
          <a:p>
            <a:fld id="{B61BEF0D-F0BB-DE4B-95CE-6DB70DBA9567}" type="datetimeFigureOut">
              <a:rPr lang="en-US" smtClean="0"/>
              <a:pPr/>
              <a:t>4/26/2018</a:t>
            </a:fld>
            <a:endParaRPr lang="en-US" dirty="0"/>
          </a:p>
        </p:txBody>
      </p:sp>
      <p:sp>
        <p:nvSpPr>
          <p:cNvPr id="5" name="Footer Placeholder 4">
            <a:extLst>
              <a:ext uri="{FF2B5EF4-FFF2-40B4-BE49-F238E27FC236}">
                <a16:creationId xmlns:a16="http://schemas.microsoft.com/office/drawing/2014/main" id="{34374720-A90B-4E4A-8AB5-5845094751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B35A82-4D2B-454C-9583-67638E9D0D3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935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1F45-77AD-46B4-ABEE-8E41AC8E3E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423A55-5A9C-4495-8961-5CECBF6183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078243-3600-4E2A-A491-3AB85FBCD7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5EE731-A3C7-4421-84E4-C679C1A117E0}"/>
              </a:ext>
            </a:extLst>
          </p:cNvPr>
          <p:cNvSpPr>
            <a:spLocks noGrp="1"/>
          </p:cNvSpPr>
          <p:nvPr>
            <p:ph type="dt" sz="half" idx="10"/>
          </p:nvPr>
        </p:nvSpPr>
        <p:spPr/>
        <p:txBody>
          <a:bodyPr/>
          <a:lstStyle/>
          <a:p>
            <a:fld id="{B61BEF0D-F0BB-DE4B-95CE-6DB70DBA9567}" type="datetimeFigureOut">
              <a:rPr lang="en-US" smtClean="0"/>
              <a:pPr/>
              <a:t>4/26/2018</a:t>
            </a:fld>
            <a:endParaRPr lang="en-US" dirty="0"/>
          </a:p>
        </p:txBody>
      </p:sp>
      <p:sp>
        <p:nvSpPr>
          <p:cNvPr id="6" name="Footer Placeholder 5">
            <a:extLst>
              <a:ext uri="{FF2B5EF4-FFF2-40B4-BE49-F238E27FC236}">
                <a16:creationId xmlns:a16="http://schemas.microsoft.com/office/drawing/2014/main" id="{F1697C1F-F5BB-4BAB-8EA7-BA32DA2582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3D10C3-89C1-4508-B6E4-963E5F8C1C7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326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236D-413B-443A-A3B9-473745D315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817CCD-2846-4301-8A04-E63954E546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75FCE7-C9AA-4073-B79E-96EDDB7FCC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122BC4-C3A1-40AF-A14E-7EFC481EE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64FDDE-C5FB-422B-9D67-09E0E914EC6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E74E80-E290-4834-AEEA-EB4A07B52313}"/>
              </a:ext>
            </a:extLst>
          </p:cNvPr>
          <p:cNvSpPr>
            <a:spLocks noGrp="1"/>
          </p:cNvSpPr>
          <p:nvPr>
            <p:ph type="dt" sz="half" idx="10"/>
          </p:nvPr>
        </p:nvSpPr>
        <p:spPr/>
        <p:txBody>
          <a:bodyPr/>
          <a:lstStyle/>
          <a:p>
            <a:fld id="{B61BEF0D-F0BB-DE4B-95CE-6DB70DBA9567}" type="datetimeFigureOut">
              <a:rPr lang="en-US" smtClean="0"/>
              <a:pPr/>
              <a:t>4/26/2018</a:t>
            </a:fld>
            <a:endParaRPr lang="en-US" dirty="0"/>
          </a:p>
        </p:txBody>
      </p:sp>
      <p:sp>
        <p:nvSpPr>
          <p:cNvPr id="8" name="Footer Placeholder 7">
            <a:extLst>
              <a:ext uri="{FF2B5EF4-FFF2-40B4-BE49-F238E27FC236}">
                <a16:creationId xmlns:a16="http://schemas.microsoft.com/office/drawing/2014/main" id="{C15DC038-A21E-4F9C-A664-00AE372D328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88E4C10-2767-4212-8908-F2D4756525F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6671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F452-0538-4549-9ECE-BE07DDDE08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9EDC6-41F5-44AF-8DFE-9149A5CE86CB}"/>
              </a:ext>
            </a:extLst>
          </p:cNvPr>
          <p:cNvSpPr>
            <a:spLocks noGrp="1"/>
          </p:cNvSpPr>
          <p:nvPr>
            <p:ph type="dt" sz="half" idx="10"/>
          </p:nvPr>
        </p:nvSpPr>
        <p:spPr/>
        <p:txBody>
          <a:bodyPr/>
          <a:lstStyle/>
          <a:p>
            <a:fld id="{B61BEF0D-F0BB-DE4B-95CE-6DB70DBA9567}" type="datetimeFigureOut">
              <a:rPr lang="en-US" smtClean="0"/>
              <a:pPr/>
              <a:t>4/26/2018</a:t>
            </a:fld>
            <a:endParaRPr lang="en-US" dirty="0"/>
          </a:p>
        </p:txBody>
      </p:sp>
      <p:sp>
        <p:nvSpPr>
          <p:cNvPr id="4" name="Footer Placeholder 3">
            <a:extLst>
              <a:ext uri="{FF2B5EF4-FFF2-40B4-BE49-F238E27FC236}">
                <a16:creationId xmlns:a16="http://schemas.microsoft.com/office/drawing/2014/main" id="{483F8CB6-D018-493C-A349-5E76879587D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61630FC-83C4-4253-8C63-A6D7CA5E974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040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91DAE8-4578-4590-8D10-169F230CD1D2}"/>
              </a:ext>
            </a:extLst>
          </p:cNvPr>
          <p:cNvSpPr>
            <a:spLocks noGrp="1"/>
          </p:cNvSpPr>
          <p:nvPr>
            <p:ph type="dt" sz="half" idx="10"/>
          </p:nvPr>
        </p:nvSpPr>
        <p:spPr/>
        <p:txBody>
          <a:bodyPr/>
          <a:lstStyle/>
          <a:p>
            <a:fld id="{B61BEF0D-F0BB-DE4B-95CE-6DB70DBA9567}" type="datetimeFigureOut">
              <a:rPr lang="en-US" smtClean="0"/>
              <a:pPr/>
              <a:t>4/26/2018</a:t>
            </a:fld>
            <a:endParaRPr lang="en-US" dirty="0"/>
          </a:p>
        </p:txBody>
      </p:sp>
      <p:sp>
        <p:nvSpPr>
          <p:cNvPr id="3" name="Footer Placeholder 2">
            <a:extLst>
              <a:ext uri="{FF2B5EF4-FFF2-40B4-BE49-F238E27FC236}">
                <a16:creationId xmlns:a16="http://schemas.microsoft.com/office/drawing/2014/main" id="{B5F3CC02-6661-43DA-9FD1-991715850FA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E2C096F-312B-490F-AF7D-87E8406F2DD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083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61B2-0F8F-44EE-A8CA-F97050E253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13F8D9-0830-4504-A3EB-030B419C8C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000-6E7A-462C-933E-01379B41B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D23C3F-C22C-47AB-A532-47071CB106DE}"/>
              </a:ext>
            </a:extLst>
          </p:cNvPr>
          <p:cNvSpPr>
            <a:spLocks noGrp="1"/>
          </p:cNvSpPr>
          <p:nvPr>
            <p:ph type="dt" sz="half" idx="10"/>
          </p:nvPr>
        </p:nvSpPr>
        <p:spPr/>
        <p:txBody>
          <a:bodyPr/>
          <a:lstStyle/>
          <a:p>
            <a:fld id="{B61BEF0D-F0BB-DE4B-95CE-6DB70DBA9567}" type="datetimeFigureOut">
              <a:rPr lang="en-US" smtClean="0"/>
              <a:pPr/>
              <a:t>4/26/2018</a:t>
            </a:fld>
            <a:endParaRPr lang="en-US" dirty="0"/>
          </a:p>
        </p:txBody>
      </p:sp>
      <p:sp>
        <p:nvSpPr>
          <p:cNvPr id="6" name="Footer Placeholder 5">
            <a:extLst>
              <a:ext uri="{FF2B5EF4-FFF2-40B4-BE49-F238E27FC236}">
                <a16:creationId xmlns:a16="http://schemas.microsoft.com/office/drawing/2014/main" id="{04AA55A7-3589-4DC3-9614-13DF32A9F3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AFC3A4-D3F0-4D37-82B1-67D42875F24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622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2BB4-E244-4D93-BE64-B5A6D225E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EBE5C2-ABBC-4A65-8024-53241E58D7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06A0FB-0BE4-4307-86FB-67DC38C4B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8A332E-14A6-472E-8638-915FB7E69DD5}"/>
              </a:ext>
            </a:extLst>
          </p:cNvPr>
          <p:cNvSpPr>
            <a:spLocks noGrp="1"/>
          </p:cNvSpPr>
          <p:nvPr>
            <p:ph type="dt" sz="half" idx="10"/>
          </p:nvPr>
        </p:nvSpPr>
        <p:spPr/>
        <p:txBody>
          <a:bodyPr/>
          <a:lstStyle/>
          <a:p>
            <a:fld id="{B61BEF0D-F0BB-DE4B-95CE-6DB70DBA9567}" type="datetimeFigureOut">
              <a:rPr lang="en-US" smtClean="0"/>
              <a:pPr/>
              <a:t>4/26/2018</a:t>
            </a:fld>
            <a:endParaRPr lang="en-US" dirty="0"/>
          </a:p>
        </p:txBody>
      </p:sp>
      <p:sp>
        <p:nvSpPr>
          <p:cNvPr id="6" name="Footer Placeholder 5">
            <a:extLst>
              <a:ext uri="{FF2B5EF4-FFF2-40B4-BE49-F238E27FC236}">
                <a16:creationId xmlns:a16="http://schemas.microsoft.com/office/drawing/2014/main" id="{58577BA7-B8C0-4399-A352-D4F72D0EFF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4F6A0B-00F6-4679-929D-63C97D67AC2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14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62B0DF-5CE2-48E7-927F-C8874C33A6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A4E5EF-CA04-4329-B8E5-C705C382DB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1CF8E-7EB2-4518-ABE8-F81590FBE6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4/26/2018</a:t>
            </a:fld>
            <a:endParaRPr lang="en-US" dirty="0"/>
          </a:p>
        </p:txBody>
      </p:sp>
      <p:sp>
        <p:nvSpPr>
          <p:cNvPr id="5" name="Footer Placeholder 4">
            <a:extLst>
              <a:ext uri="{FF2B5EF4-FFF2-40B4-BE49-F238E27FC236}">
                <a16:creationId xmlns:a16="http://schemas.microsoft.com/office/drawing/2014/main" id="{6C2120F1-D035-40AF-B175-FD41A5DD77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088E5FC-A55A-4A5E-AA70-C79CECAE70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341150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9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0017-D719-4295-9FAA-48FA9DFCE206}"/>
              </a:ext>
            </a:extLst>
          </p:cNvPr>
          <p:cNvSpPr>
            <a:spLocks noGrp="1"/>
          </p:cNvSpPr>
          <p:nvPr>
            <p:ph type="ctrTitle"/>
          </p:nvPr>
        </p:nvSpPr>
        <p:spPr>
          <a:xfrm>
            <a:off x="684212" y="685799"/>
            <a:ext cx="8001000" cy="2368297"/>
          </a:xfrm>
        </p:spPr>
        <p:txBody>
          <a:bodyPr>
            <a:normAutofit/>
          </a:bodyPr>
          <a:lstStyle/>
          <a:p>
            <a:r>
              <a:rPr lang="en-US" dirty="0"/>
              <a:t>GIS Terrain Analysis tools for the U.S. Army</a:t>
            </a:r>
          </a:p>
        </p:txBody>
      </p:sp>
      <p:sp>
        <p:nvSpPr>
          <p:cNvPr id="3" name="Subtitle 2">
            <a:extLst>
              <a:ext uri="{FF2B5EF4-FFF2-40B4-BE49-F238E27FC236}">
                <a16:creationId xmlns:a16="http://schemas.microsoft.com/office/drawing/2014/main" id="{0252801E-34B1-4FEC-B565-41F1C76CACA0}"/>
              </a:ext>
            </a:extLst>
          </p:cNvPr>
          <p:cNvSpPr>
            <a:spLocks noGrp="1"/>
          </p:cNvSpPr>
          <p:nvPr>
            <p:ph type="subTitle" idx="1"/>
          </p:nvPr>
        </p:nvSpPr>
        <p:spPr/>
        <p:txBody>
          <a:bodyPr/>
          <a:lstStyle/>
          <a:p>
            <a:r>
              <a:rPr lang="en-US" dirty="0"/>
              <a:t>Kyle </a:t>
            </a:r>
            <a:r>
              <a:rPr lang="en-US" dirty="0" err="1"/>
              <a:t>Corle</a:t>
            </a:r>
            <a:endParaRPr lang="en-US" dirty="0"/>
          </a:p>
          <a:p>
            <a:r>
              <a:rPr lang="en-US" dirty="0"/>
              <a:t>GEOG 596</a:t>
            </a:r>
          </a:p>
        </p:txBody>
      </p:sp>
    </p:spTree>
    <p:extLst>
      <p:ext uri="{BB962C8B-B14F-4D97-AF65-F5344CB8AC3E}">
        <p14:creationId xmlns:p14="http://schemas.microsoft.com/office/powerpoint/2010/main" val="2831447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49818F-C17B-4E8A-AE14-965ACFD7EF49}"/>
              </a:ext>
            </a:extLst>
          </p:cNvPr>
          <p:cNvSpPr>
            <a:spLocks noGrp="1"/>
          </p:cNvSpPr>
          <p:nvPr>
            <p:ph type="title"/>
          </p:nvPr>
        </p:nvSpPr>
        <p:spPr>
          <a:xfrm>
            <a:off x="838200" y="365125"/>
            <a:ext cx="3105150" cy="1711325"/>
          </a:xfrm>
        </p:spPr>
        <p:txBody>
          <a:bodyPr>
            <a:normAutofit fontScale="90000"/>
          </a:bodyPr>
          <a:lstStyle/>
          <a:p>
            <a:r>
              <a:rPr lang="en-US" dirty="0"/>
              <a:t>Needs Assessment - Terrain Analysis</a:t>
            </a:r>
          </a:p>
        </p:txBody>
      </p:sp>
      <p:graphicFrame>
        <p:nvGraphicFramePr>
          <p:cNvPr id="8" name="Content Placeholder 7">
            <a:extLst>
              <a:ext uri="{FF2B5EF4-FFF2-40B4-BE49-F238E27FC236}">
                <a16:creationId xmlns:a16="http://schemas.microsoft.com/office/drawing/2014/main" id="{7FE37533-B649-4C1B-9020-93DD65FE44D7}"/>
              </a:ext>
            </a:extLst>
          </p:cNvPr>
          <p:cNvGraphicFramePr>
            <a:graphicFrameLocks noGrp="1"/>
          </p:cNvGraphicFramePr>
          <p:nvPr>
            <p:ph idx="1"/>
            <p:extLst>
              <p:ext uri="{D42A27DB-BD31-4B8C-83A1-F6EECF244321}">
                <p14:modId xmlns:p14="http://schemas.microsoft.com/office/powerpoint/2010/main" val="4191538460"/>
              </p:ext>
            </p:extLst>
          </p:nvPr>
        </p:nvGraphicFramePr>
        <p:xfrm>
          <a:off x="5095876" y="572293"/>
          <a:ext cx="6305551" cy="5713413"/>
        </p:xfrm>
        <a:graphic>
          <a:graphicData uri="http://schemas.openxmlformats.org/drawingml/2006/table">
            <a:tbl>
              <a:tblPr firstRow="1" firstCol="1" bandRow="1"/>
              <a:tblGrid>
                <a:gridCol w="2101421">
                  <a:extLst>
                    <a:ext uri="{9D8B030D-6E8A-4147-A177-3AD203B41FA5}">
                      <a16:colId xmlns:a16="http://schemas.microsoft.com/office/drawing/2014/main" val="1100812314"/>
                    </a:ext>
                  </a:extLst>
                </a:gridCol>
                <a:gridCol w="2101421">
                  <a:extLst>
                    <a:ext uri="{9D8B030D-6E8A-4147-A177-3AD203B41FA5}">
                      <a16:colId xmlns:a16="http://schemas.microsoft.com/office/drawing/2014/main" val="1411811408"/>
                    </a:ext>
                  </a:extLst>
                </a:gridCol>
                <a:gridCol w="2102709">
                  <a:extLst>
                    <a:ext uri="{9D8B030D-6E8A-4147-A177-3AD203B41FA5}">
                      <a16:colId xmlns:a16="http://schemas.microsoft.com/office/drawing/2014/main" val="1210988147"/>
                    </a:ext>
                  </a:extLst>
                </a:gridCol>
              </a:tblGrid>
              <a:tr h="418469">
                <a:tc>
                  <a:txBody>
                    <a:bodyPr/>
                    <a:lstStyle/>
                    <a:p>
                      <a:pPr marL="0" marR="0" indent="0">
                        <a:lnSpc>
                          <a:spcPct val="115000"/>
                        </a:lnSpc>
                        <a:spcBef>
                          <a:spcPts val="0"/>
                        </a:spcBef>
                        <a:spcAft>
                          <a:spcPts val="100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Definition of Military Aspects of Terrain</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100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Description</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100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Required Data</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718555"/>
                  </a:ext>
                </a:extLst>
              </a:tr>
              <a:tr h="1672897">
                <a:tc>
                  <a:txBody>
                    <a:bodyPr/>
                    <a:lstStyle/>
                    <a:p>
                      <a:pPr marL="0" marR="0" indent="0">
                        <a:lnSpc>
                          <a:spcPct val="115000"/>
                        </a:lnSpc>
                        <a:spcBef>
                          <a:spcPts val="0"/>
                        </a:spcBef>
                        <a:spcAft>
                          <a:spcPts val="100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Obstacles</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1000"/>
                        </a:spcAft>
                      </a:pPr>
                      <a:r>
                        <a:rPr lang="en-US" sz="1000" b="1" dirty="0">
                          <a:effectLst/>
                          <a:latin typeface="Calibri Light" panose="020F0302020204030204" pitchFamily="34" charset="0"/>
                          <a:ea typeface="Times New Roman" panose="02020603050405020304" pitchFamily="18" charset="0"/>
                          <a:cs typeface="Times New Roman" panose="02020603050405020304" pitchFamily="18" charset="0"/>
                        </a:rPr>
                        <a:t>Any natural or man-made obstruction designed or employed to disrupt, fix, turn, or block the movement of an opposing force, and to impose additional losses in personnel, time, and equipment on the opposing force. </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pPr>
                      <a:r>
                        <a:rPr lang="en-US" sz="1000" b="1" dirty="0">
                          <a:effectLst/>
                          <a:latin typeface="Calibri Light" panose="020F0302020204030204" pitchFamily="34" charset="0"/>
                          <a:ea typeface="Times New Roman" panose="02020603050405020304" pitchFamily="18" charset="0"/>
                          <a:cs typeface="Times New Roman" panose="02020603050405020304" pitchFamily="18" charset="0"/>
                        </a:rPr>
                        <a:t>Examples: buildings, mountains, mines, wire obstacles, rivers</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100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Controlled Image Base (CIB) of digital ortho-mosaic images. GSD of 1-meter resolution and orthorectified using NGA Digital Terrain Elevation Data level 2 (DTED Level 2)</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874657"/>
                  </a:ext>
                </a:extLst>
              </a:tr>
              <a:tr h="1057916">
                <a:tc>
                  <a:txBody>
                    <a:bodyPr/>
                    <a:lstStyle/>
                    <a:p>
                      <a:pPr marL="0" marR="0" indent="0">
                        <a:lnSpc>
                          <a:spcPct val="115000"/>
                        </a:lnSpc>
                        <a:spcBef>
                          <a:spcPts val="0"/>
                        </a:spcBef>
                        <a:spcAft>
                          <a:spcPts val="100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Avenues of Approach</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1000"/>
                        </a:spcAft>
                      </a:pPr>
                      <a:r>
                        <a:rPr lang="en-US" sz="1000" b="1" dirty="0">
                          <a:effectLst/>
                          <a:latin typeface="Calibri Light" panose="020F0302020204030204" pitchFamily="34" charset="0"/>
                          <a:ea typeface="Times New Roman" panose="02020603050405020304" pitchFamily="18" charset="0"/>
                          <a:cs typeface="Times New Roman" panose="02020603050405020304" pitchFamily="18" charset="0"/>
                        </a:rPr>
                        <a:t>Ground routes used by an attacking force leading to its objective or to key terrain in its path. AAs are identified by categorizing and grouping mobility corridors. See table 2 for mobility corridor sizes.</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100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Shuttle Radar Topography Mission Version 2 (SRTM V2) digital topographic data</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00091"/>
                  </a:ext>
                </a:extLst>
              </a:tr>
              <a:tr h="600703">
                <a:tc>
                  <a:txBody>
                    <a:bodyPr/>
                    <a:lstStyle/>
                    <a:p>
                      <a:pPr marL="0" marR="0" indent="0">
                        <a:lnSpc>
                          <a:spcPct val="115000"/>
                        </a:lnSpc>
                        <a:spcBef>
                          <a:spcPts val="0"/>
                        </a:spcBef>
                        <a:spcAft>
                          <a:spcPts val="100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Key Terrain</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100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Any locality, or area, the seizure or retention of which affords a marked advantage to either combatant</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100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Shuttle Radar Topography Mission Version 2 Void Filled (SRTM2VF)</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376652"/>
                  </a:ext>
                </a:extLst>
              </a:tr>
              <a:tr h="905512">
                <a:tc>
                  <a:txBody>
                    <a:bodyPr/>
                    <a:lstStyle/>
                    <a:p>
                      <a:pPr marL="0" marR="0" indent="0">
                        <a:lnSpc>
                          <a:spcPct val="115000"/>
                        </a:lnSpc>
                        <a:spcBef>
                          <a:spcPts val="0"/>
                        </a:spcBef>
                        <a:spcAft>
                          <a:spcPts val="100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Observation and Fields of Fire</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100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The condition of weather and terrain that permits a force to see friendly, enemy, and natural personnel, systems, and key aspects of the operational environment.</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100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Controlled Image Base (CIB) of digital ortho-mosaic images. GSD of 1-meter resolution and orthorectified using NGA Digital Terrain Elevation Data level 2 (DTED Level 2)</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298825"/>
                  </a:ext>
                </a:extLst>
              </a:tr>
              <a:tr h="1057916">
                <a:tc>
                  <a:txBody>
                    <a:bodyPr/>
                    <a:lstStyle/>
                    <a:p>
                      <a:pPr marL="0" marR="0" indent="0">
                        <a:lnSpc>
                          <a:spcPct val="115000"/>
                        </a:lnSpc>
                        <a:spcBef>
                          <a:spcPts val="0"/>
                        </a:spcBef>
                        <a:spcAft>
                          <a:spcPts val="100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Cover and Concealment</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100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Cover is the physical protection from bullets, fragments of exploding rounds, flame, nuclear effects, and biological and chemical weapons. Concealment is protection from observation and surveillance.</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1000"/>
                        </a:spcAft>
                      </a:pPr>
                      <a:r>
                        <a:rPr lang="en-US" sz="1000" b="1" dirty="0">
                          <a:effectLst/>
                          <a:latin typeface="Calibri Light" panose="020F0302020204030204" pitchFamily="34" charset="0"/>
                          <a:ea typeface="Times New Roman" panose="02020603050405020304" pitchFamily="18" charset="0"/>
                          <a:cs typeface="Times New Roman" panose="02020603050405020304" pitchFamily="18" charset="0"/>
                        </a:rPr>
                        <a:t>Topographical Line Maps (TLM) 1:50K</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801" marR="4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897585"/>
                  </a:ext>
                </a:extLst>
              </a:tr>
            </a:tbl>
          </a:graphicData>
        </a:graphic>
      </p:graphicFrame>
    </p:spTree>
    <p:extLst>
      <p:ext uri="{BB962C8B-B14F-4D97-AF65-F5344CB8AC3E}">
        <p14:creationId xmlns:p14="http://schemas.microsoft.com/office/powerpoint/2010/main" val="1541377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7FCE3-9F97-4F78-9931-DF6CDF8446B1}"/>
              </a:ext>
            </a:extLst>
          </p:cNvPr>
          <p:cNvSpPr>
            <a:spLocks noGrp="1"/>
          </p:cNvSpPr>
          <p:nvPr>
            <p:ph type="title"/>
          </p:nvPr>
        </p:nvSpPr>
        <p:spPr>
          <a:xfrm>
            <a:off x="838200" y="-320675"/>
            <a:ext cx="10515600" cy="1325563"/>
          </a:xfrm>
        </p:spPr>
        <p:txBody>
          <a:bodyPr/>
          <a:lstStyle/>
          <a:p>
            <a:r>
              <a:rPr lang="en-US" dirty="0"/>
              <a:t>Example Products</a:t>
            </a:r>
          </a:p>
        </p:txBody>
      </p:sp>
      <p:pic>
        <p:nvPicPr>
          <p:cNvPr id="4" name="Picture 3">
            <a:extLst>
              <a:ext uri="{FF2B5EF4-FFF2-40B4-BE49-F238E27FC236}">
                <a16:creationId xmlns:a16="http://schemas.microsoft.com/office/drawing/2014/main" id="{2A3CC19C-256D-4F61-8C9B-5E279F6E92F3}"/>
              </a:ext>
            </a:extLst>
          </p:cNvPr>
          <p:cNvPicPr>
            <a:picLocks noChangeAspect="1"/>
          </p:cNvPicPr>
          <p:nvPr/>
        </p:nvPicPr>
        <p:blipFill>
          <a:blip r:embed="rId3"/>
          <a:stretch>
            <a:fillRect/>
          </a:stretch>
        </p:blipFill>
        <p:spPr>
          <a:xfrm>
            <a:off x="0" y="1364571"/>
            <a:ext cx="3566624" cy="2769280"/>
          </a:xfrm>
          <a:prstGeom prst="rect">
            <a:avLst/>
          </a:prstGeom>
        </p:spPr>
      </p:pic>
      <p:pic>
        <p:nvPicPr>
          <p:cNvPr id="5" name="Picture 4">
            <a:extLst>
              <a:ext uri="{FF2B5EF4-FFF2-40B4-BE49-F238E27FC236}">
                <a16:creationId xmlns:a16="http://schemas.microsoft.com/office/drawing/2014/main" id="{E2DA7159-93F4-49B4-AE3D-DC6776C0BC49}"/>
              </a:ext>
            </a:extLst>
          </p:cNvPr>
          <p:cNvPicPr>
            <a:picLocks noChangeAspect="1"/>
          </p:cNvPicPr>
          <p:nvPr/>
        </p:nvPicPr>
        <p:blipFill>
          <a:blip r:embed="rId4"/>
          <a:stretch>
            <a:fillRect/>
          </a:stretch>
        </p:blipFill>
        <p:spPr>
          <a:xfrm>
            <a:off x="4113177" y="1217683"/>
            <a:ext cx="3965646" cy="3063056"/>
          </a:xfrm>
          <a:prstGeom prst="rect">
            <a:avLst/>
          </a:prstGeom>
        </p:spPr>
      </p:pic>
      <p:pic>
        <p:nvPicPr>
          <p:cNvPr id="7" name="Picture 6">
            <a:extLst>
              <a:ext uri="{FF2B5EF4-FFF2-40B4-BE49-F238E27FC236}">
                <a16:creationId xmlns:a16="http://schemas.microsoft.com/office/drawing/2014/main" id="{7332C786-EE46-4B17-8CCD-A46FD828C7D9}"/>
              </a:ext>
            </a:extLst>
          </p:cNvPr>
          <p:cNvPicPr/>
          <p:nvPr/>
        </p:nvPicPr>
        <p:blipFill>
          <a:blip r:embed="rId5"/>
          <a:stretch>
            <a:fillRect/>
          </a:stretch>
        </p:blipFill>
        <p:spPr>
          <a:xfrm>
            <a:off x="8625376" y="1364571"/>
            <a:ext cx="3337196" cy="2769280"/>
          </a:xfrm>
          <a:prstGeom prst="rect">
            <a:avLst/>
          </a:prstGeom>
        </p:spPr>
      </p:pic>
      <p:pic>
        <p:nvPicPr>
          <p:cNvPr id="8" name="Picture 7">
            <a:extLst>
              <a:ext uri="{FF2B5EF4-FFF2-40B4-BE49-F238E27FC236}">
                <a16:creationId xmlns:a16="http://schemas.microsoft.com/office/drawing/2014/main" id="{1A41AAEF-B8BD-4868-A57E-3CECB4F98605}"/>
              </a:ext>
            </a:extLst>
          </p:cNvPr>
          <p:cNvPicPr>
            <a:picLocks noChangeAspect="1"/>
          </p:cNvPicPr>
          <p:nvPr/>
        </p:nvPicPr>
        <p:blipFill>
          <a:blip r:embed="rId6"/>
          <a:stretch>
            <a:fillRect/>
          </a:stretch>
        </p:blipFill>
        <p:spPr>
          <a:xfrm>
            <a:off x="1704758" y="4133851"/>
            <a:ext cx="3723731" cy="2724149"/>
          </a:xfrm>
          <a:prstGeom prst="rect">
            <a:avLst/>
          </a:prstGeom>
        </p:spPr>
      </p:pic>
      <p:pic>
        <p:nvPicPr>
          <p:cNvPr id="9" name="Picture 8">
            <a:extLst>
              <a:ext uri="{FF2B5EF4-FFF2-40B4-BE49-F238E27FC236}">
                <a16:creationId xmlns:a16="http://schemas.microsoft.com/office/drawing/2014/main" id="{71A3181B-9B14-4265-B63B-CA6D9ECB6CF2}"/>
              </a:ext>
            </a:extLst>
          </p:cNvPr>
          <p:cNvPicPr>
            <a:picLocks noChangeAspect="1"/>
          </p:cNvPicPr>
          <p:nvPr/>
        </p:nvPicPr>
        <p:blipFill>
          <a:blip r:embed="rId7"/>
          <a:stretch>
            <a:fillRect/>
          </a:stretch>
        </p:blipFill>
        <p:spPr>
          <a:xfrm>
            <a:off x="6273270" y="4103152"/>
            <a:ext cx="3965645" cy="2754847"/>
          </a:xfrm>
          <a:prstGeom prst="rect">
            <a:avLst/>
          </a:prstGeom>
        </p:spPr>
      </p:pic>
    </p:spTree>
    <p:extLst>
      <p:ext uri="{BB962C8B-B14F-4D97-AF65-F5344CB8AC3E}">
        <p14:creationId xmlns:p14="http://schemas.microsoft.com/office/powerpoint/2010/main" val="161743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E028-B42E-4776-9C3E-F8FD6F87C425}"/>
              </a:ext>
            </a:extLst>
          </p:cNvPr>
          <p:cNvSpPr>
            <a:spLocks noGrp="1"/>
          </p:cNvSpPr>
          <p:nvPr>
            <p:ph type="title"/>
          </p:nvPr>
        </p:nvSpPr>
        <p:spPr/>
        <p:txBody>
          <a:bodyPr/>
          <a:lstStyle/>
          <a:p>
            <a:r>
              <a:rPr lang="en-US" dirty="0"/>
              <a:t>Needs Assessment - Architecture</a:t>
            </a:r>
          </a:p>
        </p:txBody>
      </p:sp>
      <p:sp>
        <p:nvSpPr>
          <p:cNvPr id="4" name="Text Placeholder 3">
            <a:extLst>
              <a:ext uri="{FF2B5EF4-FFF2-40B4-BE49-F238E27FC236}">
                <a16:creationId xmlns:a16="http://schemas.microsoft.com/office/drawing/2014/main" id="{43E1A031-4912-4D98-9490-F96D425A06CC}"/>
              </a:ext>
            </a:extLst>
          </p:cNvPr>
          <p:cNvSpPr>
            <a:spLocks noGrp="1"/>
          </p:cNvSpPr>
          <p:nvPr>
            <p:ph type="body" idx="1"/>
          </p:nvPr>
        </p:nvSpPr>
        <p:spPr/>
        <p:txBody>
          <a:bodyPr/>
          <a:lstStyle/>
          <a:p>
            <a:r>
              <a:rPr lang="en-US" dirty="0"/>
              <a:t>Current Architecture</a:t>
            </a:r>
          </a:p>
        </p:txBody>
      </p:sp>
      <p:pic>
        <p:nvPicPr>
          <p:cNvPr id="9" name="Content Placeholder 8">
            <a:extLst>
              <a:ext uri="{FF2B5EF4-FFF2-40B4-BE49-F238E27FC236}">
                <a16:creationId xmlns:a16="http://schemas.microsoft.com/office/drawing/2014/main" id="{39012DC3-D2BA-4016-8F28-D60E89B3C41A}"/>
              </a:ext>
            </a:extLst>
          </p:cNvPr>
          <p:cNvPicPr>
            <a:picLocks noGrp="1" noChangeAspect="1"/>
          </p:cNvPicPr>
          <p:nvPr>
            <p:ph sz="half" idx="2"/>
          </p:nvPr>
        </p:nvPicPr>
        <p:blipFill>
          <a:blip r:embed="rId3"/>
          <a:stretch>
            <a:fillRect/>
          </a:stretch>
        </p:blipFill>
        <p:spPr>
          <a:xfrm>
            <a:off x="836612" y="2505075"/>
            <a:ext cx="4246562" cy="3430838"/>
          </a:xfrm>
          <a:prstGeom prst="rect">
            <a:avLst/>
          </a:prstGeom>
        </p:spPr>
      </p:pic>
      <p:sp>
        <p:nvSpPr>
          <p:cNvPr id="6" name="Text Placeholder 5">
            <a:extLst>
              <a:ext uri="{FF2B5EF4-FFF2-40B4-BE49-F238E27FC236}">
                <a16:creationId xmlns:a16="http://schemas.microsoft.com/office/drawing/2014/main" id="{23C70F9E-1BB9-4303-9A02-695C44EE95A5}"/>
              </a:ext>
            </a:extLst>
          </p:cNvPr>
          <p:cNvSpPr>
            <a:spLocks noGrp="1"/>
          </p:cNvSpPr>
          <p:nvPr>
            <p:ph type="body" sz="quarter" idx="3"/>
          </p:nvPr>
        </p:nvSpPr>
        <p:spPr/>
        <p:txBody>
          <a:bodyPr/>
          <a:lstStyle/>
          <a:p>
            <a:r>
              <a:rPr lang="en-US" dirty="0"/>
              <a:t>Ideal Architecture</a:t>
            </a:r>
          </a:p>
        </p:txBody>
      </p:sp>
      <p:pic>
        <p:nvPicPr>
          <p:cNvPr id="8" name="Content Placeholder 7">
            <a:extLst>
              <a:ext uri="{FF2B5EF4-FFF2-40B4-BE49-F238E27FC236}">
                <a16:creationId xmlns:a16="http://schemas.microsoft.com/office/drawing/2014/main" id="{DA03E68D-0628-4C7B-9BCA-88BAA2700AC3}"/>
              </a:ext>
            </a:extLst>
          </p:cNvPr>
          <p:cNvPicPr>
            <a:picLocks noGrp="1" noChangeAspect="1"/>
          </p:cNvPicPr>
          <p:nvPr>
            <p:ph sz="quarter" idx="4"/>
          </p:nvPr>
        </p:nvPicPr>
        <p:blipFill>
          <a:blip r:embed="rId4"/>
          <a:stretch>
            <a:fillRect/>
          </a:stretch>
        </p:blipFill>
        <p:spPr>
          <a:xfrm>
            <a:off x="6172200" y="2636917"/>
            <a:ext cx="5183188" cy="3420904"/>
          </a:xfrm>
          <a:prstGeom prst="rect">
            <a:avLst/>
          </a:prstGeom>
        </p:spPr>
      </p:pic>
    </p:spTree>
    <p:extLst>
      <p:ext uri="{BB962C8B-B14F-4D97-AF65-F5344CB8AC3E}">
        <p14:creationId xmlns:p14="http://schemas.microsoft.com/office/powerpoint/2010/main" val="151077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5190-EE85-4A10-ABA1-ED7E481DC8D2}"/>
              </a:ext>
            </a:extLst>
          </p:cNvPr>
          <p:cNvSpPr>
            <a:spLocks noGrp="1"/>
          </p:cNvSpPr>
          <p:nvPr>
            <p:ph type="title"/>
          </p:nvPr>
        </p:nvSpPr>
        <p:spPr>
          <a:xfrm>
            <a:off x="858383" y="641911"/>
            <a:ext cx="3182393" cy="1507067"/>
          </a:xfrm>
        </p:spPr>
        <p:txBody>
          <a:bodyPr>
            <a:normAutofit fontScale="90000"/>
          </a:bodyPr>
          <a:lstStyle/>
          <a:p>
            <a:r>
              <a:rPr lang="en-US" dirty="0"/>
              <a:t>Needs Assessment – key takeaways</a:t>
            </a:r>
          </a:p>
        </p:txBody>
      </p:sp>
      <p:sp>
        <p:nvSpPr>
          <p:cNvPr id="4" name="TextBox 3">
            <a:extLst>
              <a:ext uri="{FF2B5EF4-FFF2-40B4-BE49-F238E27FC236}">
                <a16:creationId xmlns:a16="http://schemas.microsoft.com/office/drawing/2014/main" id="{5D0729D3-C020-441D-A334-0F81FB5A15B5}"/>
              </a:ext>
            </a:extLst>
          </p:cNvPr>
          <p:cNvSpPr txBox="1"/>
          <p:nvPr/>
        </p:nvSpPr>
        <p:spPr>
          <a:xfrm>
            <a:off x="1114697" y="2978328"/>
            <a:ext cx="10641874"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Under Palantir, there is no GIS capable of conducting digital terrain analysis.</a:t>
            </a:r>
          </a:p>
          <a:p>
            <a:pPr marL="342900" indent="-34290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Intelligence analysts are not GIS professionals, thus do not have the training to conduct the extensive GIS analysis that is required to support commanders.</a:t>
            </a:r>
          </a:p>
          <a:p>
            <a:endParaRPr lang="en-US" sz="2000" dirty="0"/>
          </a:p>
          <a:p>
            <a:pPr marL="285750" indent="-285750">
              <a:buFont typeface="Arial" panose="020B0604020202020204" pitchFamily="34" charset="0"/>
              <a:buChar char="•"/>
            </a:pPr>
            <a:r>
              <a:rPr lang="en-US" sz="2000" dirty="0"/>
              <a:t>The current architecture does not enable information sharing while on the move and it is also extremely bulky.</a:t>
            </a:r>
          </a:p>
          <a:p>
            <a:pPr marL="342900" indent="-342900">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218568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B9CB-C41E-4B7C-B975-66B5C66F3A74}"/>
              </a:ext>
            </a:extLst>
          </p:cNvPr>
          <p:cNvSpPr>
            <a:spLocks noGrp="1"/>
          </p:cNvSpPr>
          <p:nvPr>
            <p:ph type="title"/>
          </p:nvPr>
        </p:nvSpPr>
        <p:spPr/>
        <p:txBody>
          <a:bodyPr/>
          <a:lstStyle/>
          <a:p>
            <a:r>
              <a:rPr lang="en-US" dirty="0"/>
              <a:t>Concept Development</a:t>
            </a:r>
          </a:p>
        </p:txBody>
      </p:sp>
      <p:graphicFrame>
        <p:nvGraphicFramePr>
          <p:cNvPr id="7" name="Table 6">
            <a:extLst>
              <a:ext uri="{FF2B5EF4-FFF2-40B4-BE49-F238E27FC236}">
                <a16:creationId xmlns:a16="http://schemas.microsoft.com/office/drawing/2014/main" id="{B3BD8E06-3904-4C28-A041-0BF2F69DC7BE}"/>
              </a:ext>
            </a:extLst>
          </p:cNvPr>
          <p:cNvGraphicFramePr>
            <a:graphicFrameLocks noGrp="1"/>
          </p:cNvGraphicFramePr>
          <p:nvPr>
            <p:extLst>
              <p:ext uri="{D42A27DB-BD31-4B8C-83A1-F6EECF244321}">
                <p14:modId xmlns:p14="http://schemas.microsoft.com/office/powerpoint/2010/main" val="2837563963"/>
              </p:ext>
            </p:extLst>
          </p:nvPr>
        </p:nvGraphicFramePr>
        <p:xfrm>
          <a:off x="6273929" y="2303814"/>
          <a:ext cx="5937250" cy="2946400"/>
        </p:xfrm>
        <a:graphic>
          <a:graphicData uri="http://schemas.openxmlformats.org/drawingml/2006/table">
            <a:tbl>
              <a:tblPr firstRow="1" firstCol="1" bandRow="1">
                <a:tableStyleId>{073A0DAA-6AF3-43AB-8588-CEC1D06C72B9}</a:tableStyleId>
              </a:tblPr>
              <a:tblGrid>
                <a:gridCol w="1729740">
                  <a:extLst>
                    <a:ext uri="{9D8B030D-6E8A-4147-A177-3AD203B41FA5}">
                      <a16:colId xmlns:a16="http://schemas.microsoft.com/office/drawing/2014/main" val="2105067454"/>
                    </a:ext>
                  </a:extLst>
                </a:gridCol>
                <a:gridCol w="1524635">
                  <a:extLst>
                    <a:ext uri="{9D8B030D-6E8A-4147-A177-3AD203B41FA5}">
                      <a16:colId xmlns:a16="http://schemas.microsoft.com/office/drawing/2014/main" val="1824456509"/>
                    </a:ext>
                  </a:extLst>
                </a:gridCol>
                <a:gridCol w="2682875">
                  <a:extLst>
                    <a:ext uri="{9D8B030D-6E8A-4147-A177-3AD203B41FA5}">
                      <a16:colId xmlns:a16="http://schemas.microsoft.com/office/drawing/2014/main" val="4237942059"/>
                    </a:ext>
                  </a:extLst>
                </a:gridCol>
              </a:tblGrid>
              <a:tr h="0">
                <a:tc>
                  <a:txBody>
                    <a:bodyPr/>
                    <a:lstStyle/>
                    <a:p>
                      <a:pPr marL="0" marR="0" indent="0">
                        <a:lnSpc>
                          <a:spcPct val="115000"/>
                        </a:lnSpc>
                        <a:spcBef>
                          <a:spcPts val="0"/>
                        </a:spcBef>
                        <a:spcAft>
                          <a:spcPts val="1000"/>
                        </a:spcAft>
                      </a:pPr>
                      <a:r>
                        <a:rPr lang="en-US" sz="1100" dirty="0">
                          <a:effectLst/>
                        </a:rPr>
                        <a:t>Evaluation</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Summary of features</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dirty="0">
                          <a:effectLst/>
                        </a:rPr>
                        <a:t>Advantage/Disadvantage</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6689672"/>
                  </a:ext>
                </a:extLst>
              </a:tr>
              <a:tr h="1245235">
                <a:tc>
                  <a:txBody>
                    <a:bodyPr/>
                    <a:lstStyle/>
                    <a:p>
                      <a:pPr marL="0" marR="0" indent="0">
                        <a:lnSpc>
                          <a:spcPct val="115000"/>
                        </a:lnSpc>
                        <a:spcBef>
                          <a:spcPts val="0"/>
                        </a:spcBef>
                        <a:spcAft>
                          <a:spcPts val="1000"/>
                        </a:spcAft>
                      </a:pPr>
                      <a:r>
                        <a:rPr lang="en-US" sz="1100">
                          <a:effectLst/>
                        </a:rPr>
                        <a:t>Ease of Use</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Simple add-on to ArcMap. Requires fewer clicks to create products, however requires extensive manual analysis.</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1100" dirty="0">
                          <a:effectLst/>
                        </a:rPr>
                        <a:t>Identifies obstacles based on terrain for over 10 vehicles types and over 100 NATO vehicles</a:t>
                      </a:r>
                    </a:p>
                    <a:p>
                      <a:pPr marL="342900" marR="0" lvl="0" indent="-342900">
                        <a:lnSpc>
                          <a:spcPct val="115000"/>
                        </a:lnSpc>
                        <a:spcBef>
                          <a:spcPts val="0"/>
                        </a:spcBef>
                        <a:spcAft>
                          <a:spcPts val="0"/>
                        </a:spcAft>
                        <a:buFont typeface="Symbol" panose="05050102010706020507" pitchFamily="18" charset="2"/>
                        <a:buChar char=""/>
                      </a:pPr>
                      <a:r>
                        <a:rPr lang="en-US" sz="1100" dirty="0">
                          <a:effectLst/>
                        </a:rPr>
                        <a:t>Requires manual analysis of mobility corridors, avenues of approach, and key terrain</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7875280"/>
                  </a:ext>
                </a:extLst>
              </a:tr>
              <a:tr h="0">
                <a:tc>
                  <a:txBody>
                    <a:bodyPr/>
                    <a:lstStyle/>
                    <a:p>
                      <a:pPr marL="0" marR="0" indent="0">
                        <a:lnSpc>
                          <a:spcPct val="115000"/>
                        </a:lnSpc>
                        <a:spcBef>
                          <a:spcPts val="0"/>
                        </a:spcBef>
                        <a:spcAft>
                          <a:spcPts val="1000"/>
                        </a:spcAft>
                      </a:pPr>
                      <a:r>
                        <a:rPr lang="en-US" sz="1100">
                          <a:effectLst/>
                        </a:rPr>
                        <a:t>Ability to perform OAKOC</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Foundation tools include: Obstacles; slope/aspect; cross country mobility</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100">
                          <a:effectLst/>
                        </a:rPr>
                        <a:t>Obstacles</a:t>
                      </a:r>
                    </a:p>
                    <a:p>
                      <a:pPr marL="342900" marR="0" lvl="0" indent="-342900">
                        <a:lnSpc>
                          <a:spcPct val="115000"/>
                        </a:lnSpc>
                        <a:spcBef>
                          <a:spcPts val="0"/>
                        </a:spcBef>
                        <a:spcAft>
                          <a:spcPts val="0"/>
                        </a:spcAft>
                        <a:buFont typeface="Symbol" panose="05050102010706020507" pitchFamily="18" charset="2"/>
                        <a:buChar char=""/>
                      </a:pPr>
                      <a:r>
                        <a:rPr lang="en-US" sz="1100">
                          <a:effectLst/>
                        </a:rPr>
                        <a:t>Avenues of Approach</a:t>
                      </a:r>
                    </a:p>
                    <a:p>
                      <a:pPr marL="342900" marR="0" lvl="0" indent="-342900">
                        <a:lnSpc>
                          <a:spcPct val="115000"/>
                        </a:lnSpc>
                        <a:spcBef>
                          <a:spcPts val="0"/>
                        </a:spcBef>
                        <a:spcAft>
                          <a:spcPts val="0"/>
                        </a:spcAft>
                        <a:buFont typeface="Symbol" panose="05050102010706020507" pitchFamily="18" charset="2"/>
                        <a:buChar char=""/>
                      </a:pPr>
                      <a:r>
                        <a:rPr lang="en-US" sz="1100">
                          <a:effectLst/>
                        </a:rPr>
                        <a:t>Key Terrain</a:t>
                      </a:r>
                    </a:p>
                    <a:p>
                      <a:pPr marL="342900" marR="0" lvl="0" indent="-342900">
                        <a:lnSpc>
                          <a:spcPct val="115000"/>
                        </a:lnSpc>
                        <a:spcBef>
                          <a:spcPts val="0"/>
                        </a:spcBef>
                        <a:spcAft>
                          <a:spcPts val="0"/>
                        </a:spcAft>
                        <a:buFont typeface="Wingdings" panose="05000000000000000000" pitchFamily="2" charset="2"/>
                        <a:buChar char=""/>
                      </a:pPr>
                      <a:r>
                        <a:rPr lang="en-US" sz="1100">
                          <a:effectLst/>
                        </a:rPr>
                        <a:t>Observation and fields of fire</a:t>
                      </a:r>
                    </a:p>
                    <a:p>
                      <a:pPr marL="342900" marR="0" lvl="0" indent="-342900">
                        <a:lnSpc>
                          <a:spcPct val="115000"/>
                        </a:lnSpc>
                        <a:spcBef>
                          <a:spcPts val="0"/>
                        </a:spcBef>
                        <a:spcAft>
                          <a:spcPts val="0"/>
                        </a:spcAft>
                        <a:buFont typeface="Wingdings" panose="05000000000000000000" pitchFamily="2" charset="2"/>
                        <a:buChar char=""/>
                      </a:pPr>
                      <a:r>
                        <a:rPr lang="en-US" sz="1100">
                          <a:effectLst/>
                        </a:rPr>
                        <a:t>Cover and concealment</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03047"/>
                  </a:ext>
                </a:extLst>
              </a:tr>
              <a:tr h="0">
                <a:tc>
                  <a:txBody>
                    <a:bodyPr/>
                    <a:lstStyle/>
                    <a:p>
                      <a:pPr marL="0" marR="0" indent="0">
                        <a:lnSpc>
                          <a:spcPct val="115000"/>
                        </a:lnSpc>
                        <a:spcBef>
                          <a:spcPts val="0"/>
                        </a:spcBef>
                        <a:spcAft>
                          <a:spcPts val="1000"/>
                        </a:spcAft>
                      </a:pPr>
                      <a:r>
                        <a:rPr lang="en-US" sz="1100">
                          <a:effectLst/>
                        </a:rPr>
                        <a:t>Service type</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Standalone; requires ArcMap</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100" dirty="0">
                          <a:effectLst/>
                        </a:rPr>
                        <a:t>Compatible with already existing ArcMap licenses</a:t>
                      </a:r>
                    </a:p>
                    <a:p>
                      <a:pPr marL="342900" marR="0" lvl="0" indent="-342900">
                        <a:lnSpc>
                          <a:spcPct val="115000"/>
                        </a:lnSpc>
                        <a:spcBef>
                          <a:spcPts val="0"/>
                        </a:spcBef>
                        <a:spcAft>
                          <a:spcPts val="0"/>
                        </a:spcAft>
                        <a:buFont typeface="Symbol" panose="05050102010706020507" pitchFamily="18" charset="2"/>
                        <a:buChar char=""/>
                      </a:pPr>
                      <a:r>
                        <a:rPr lang="en-US" sz="1100" dirty="0">
                          <a:effectLst/>
                        </a:rPr>
                        <a:t>Not portable</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3246230"/>
                  </a:ext>
                </a:extLst>
              </a:tr>
            </a:tbl>
          </a:graphicData>
        </a:graphic>
      </p:graphicFrame>
      <p:graphicFrame>
        <p:nvGraphicFramePr>
          <p:cNvPr id="10" name="Content Placeholder 9">
            <a:extLst>
              <a:ext uri="{FF2B5EF4-FFF2-40B4-BE49-F238E27FC236}">
                <a16:creationId xmlns:a16="http://schemas.microsoft.com/office/drawing/2014/main" id="{1FEC29D7-60FA-4040-B457-1A1586CC41E0}"/>
              </a:ext>
            </a:extLst>
          </p:cNvPr>
          <p:cNvGraphicFramePr>
            <a:graphicFrameLocks noGrp="1"/>
          </p:cNvGraphicFramePr>
          <p:nvPr>
            <p:ph idx="1"/>
            <p:extLst>
              <p:ext uri="{D42A27DB-BD31-4B8C-83A1-F6EECF244321}">
                <p14:modId xmlns:p14="http://schemas.microsoft.com/office/powerpoint/2010/main" val="121973283"/>
              </p:ext>
            </p:extLst>
          </p:nvPr>
        </p:nvGraphicFramePr>
        <p:xfrm>
          <a:off x="-19178" y="2563465"/>
          <a:ext cx="5937250" cy="2619883"/>
        </p:xfrm>
        <a:graphic>
          <a:graphicData uri="http://schemas.openxmlformats.org/drawingml/2006/table">
            <a:tbl>
              <a:tblPr firstRow="1" firstCol="1" bandRow="1">
                <a:tableStyleId>{073A0DAA-6AF3-43AB-8588-CEC1D06C72B9}</a:tableStyleId>
              </a:tblPr>
              <a:tblGrid>
                <a:gridCol w="1050925">
                  <a:extLst>
                    <a:ext uri="{9D8B030D-6E8A-4147-A177-3AD203B41FA5}">
                      <a16:colId xmlns:a16="http://schemas.microsoft.com/office/drawing/2014/main" val="2215770054"/>
                    </a:ext>
                  </a:extLst>
                </a:gridCol>
                <a:gridCol w="1768475">
                  <a:extLst>
                    <a:ext uri="{9D8B030D-6E8A-4147-A177-3AD203B41FA5}">
                      <a16:colId xmlns:a16="http://schemas.microsoft.com/office/drawing/2014/main" val="2675032612"/>
                    </a:ext>
                  </a:extLst>
                </a:gridCol>
                <a:gridCol w="1615440">
                  <a:extLst>
                    <a:ext uri="{9D8B030D-6E8A-4147-A177-3AD203B41FA5}">
                      <a16:colId xmlns:a16="http://schemas.microsoft.com/office/drawing/2014/main" val="2301933013"/>
                    </a:ext>
                  </a:extLst>
                </a:gridCol>
                <a:gridCol w="1502410">
                  <a:extLst>
                    <a:ext uri="{9D8B030D-6E8A-4147-A177-3AD203B41FA5}">
                      <a16:colId xmlns:a16="http://schemas.microsoft.com/office/drawing/2014/main" val="1820797031"/>
                    </a:ext>
                  </a:extLst>
                </a:gridCol>
              </a:tblGrid>
              <a:tr h="0">
                <a:tc>
                  <a:txBody>
                    <a:bodyPr/>
                    <a:lstStyle/>
                    <a:p>
                      <a:pPr marL="0" marR="0" indent="0">
                        <a:lnSpc>
                          <a:spcPct val="115000"/>
                        </a:lnSpc>
                        <a:spcBef>
                          <a:spcPts val="0"/>
                        </a:spcBef>
                        <a:spcAft>
                          <a:spcPts val="1000"/>
                        </a:spcAft>
                      </a:pPr>
                      <a:r>
                        <a:rPr lang="en-US" sz="1100" dirty="0">
                          <a:effectLst/>
                        </a:rPr>
                        <a:t> </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Situational Awareness Geospatially Enabled (SAGE) Tool</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Harris’ EXELIS Terrain Analysis Software - ENVI</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ESRI’s Military Analyst  </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8609956"/>
                  </a:ext>
                </a:extLst>
              </a:tr>
              <a:tr h="0">
                <a:tc>
                  <a:txBody>
                    <a:bodyPr/>
                    <a:lstStyle/>
                    <a:p>
                      <a:pPr marL="0" marR="0" indent="0">
                        <a:lnSpc>
                          <a:spcPct val="115000"/>
                        </a:lnSpc>
                        <a:spcBef>
                          <a:spcPts val="0"/>
                        </a:spcBef>
                        <a:spcAft>
                          <a:spcPts val="1000"/>
                        </a:spcAft>
                      </a:pPr>
                      <a:r>
                        <a:rPr lang="en-US" sz="1100">
                          <a:effectLst/>
                        </a:rPr>
                        <a:t>Software Dependencies</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ESRI’s ArcMap</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ESRI’s ArcMap (for imagery analysis)</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ESRI’s ArcMap</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0919145"/>
                  </a:ext>
                </a:extLst>
              </a:tr>
              <a:tr h="0">
                <a:tc>
                  <a:txBody>
                    <a:bodyPr/>
                    <a:lstStyle/>
                    <a:p>
                      <a:pPr marL="0" marR="0" indent="0">
                        <a:lnSpc>
                          <a:spcPct val="115000"/>
                        </a:lnSpc>
                        <a:spcBef>
                          <a:spcPts val="0"/>
                        </a:spcBef>
                        <a:spcAft>
                          <a:spcPts val="1000"/>
                        </a:spcAft>
                      </a:pPr>
                      <a:r>
                        <a:rPr lang="en-US" sz="1100">
                          <a:effectLst/>
                        </a:rPr>
                        <a:t>Inputs</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Elevation (DTED 2) 30 M resolution; Land Cover (NASA) 30 M resolution; Road Network (OSM)</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Elevation (DTED 2) 30M resolution</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dirty="0">
                          <a:effectLst/>
                        </a:rPr>
                        <a:t>Elevation (DTED 2) 30M resolution</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88772263"/>
                  </a:ext>
                </a:extLst>
              </a:tr>
              <a:tr h="0">
                <a:tc>
                  <a:txBody>
                    <a:bodyPr/>
                    <a:lstStyle/>
                    <a:p>
                      <a:pPr marL="0" marR="0" indent="0">
                        <a:lnSpc>
                          <a:spcPct val="115000"/>
                        </a:lnSpc>
                        <a:spcBef>
                          <a:spcPts val="0"/>
                        </a:spcBef>
                        <a:spcAft>
                          <a:spcPts val="1000"/>
                        </a:spcAft>
                      </a:pPr>
                      <a:r>
                        <a:rPr lang="en-US" sz="1100">
                          <a:effectLst/>
                        </a:rPr>
                        <a:t>Outputs</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See Fig 1</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See Fig 2</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See Fig 3</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6168445"/>
                  </a:ext>
                </a:extLst>
              </a:tr>
              <a:tr h="0">
                <a:tc>
                  <a:txBody>
                    <a:bodyPr/>
                    <a:lstStyle/>
                    <a:p>
                      <a:pPr marL="0" marR="0" indent="0">
                        <a:lnSpc>
                          <a:spcPct val="115000"/>
                        </a:lnSpc>
                        <a:spcBef>
                          <a:spcPts val="0"/>
                        </a:spcBef>
                        <a:spcAft>
                          <a:spcPts val="1000"/>
                        </a:spcAft>
                      </a:pPr>
                      <a:r>
                        <a:rPr lang="en-US" sz="1100">
                          <a:effectLst/>
                        </a:rPr>
                        <a:t>Service</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Standalone</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Standalone</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Standalone</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6758943"/>
                  </a:ext>
                </a:extLst>
              </a:tr>
              <a:tr h="0">
                <a:tc>
                  <a:txBody>
                    <a:bodyPr/>
                    <a:lstStyle/>
                    <a:p>
                      <a:pPr marL="0" marR="0" indent="0">
                        <a:lnSpc>
                          <a:spcPct val="115000"/>
                        </a:lnSpc>
                        <a:spcBef>
                          <a:spcPts val="0"/>
                        </a:spcBef>
                        <a:spcAft>
                          <a:spcPts val="1000"/>
                        </a:spcAft>
                      </a:pPr>
                      <a:r>
                        <a:rPr lang="en-US" sz="1100">
                          <a:effectLst/>
                        </a:rPr>
                        <a:t>Customizable</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Yes</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No</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Yes</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4159524"/>
                  </a:ext>
                </a:extLst>
              </a:tr>
              <a:tr h="0">
                <a:tc>
                  <a:txBody>
                    <a:bodyPr/>
                    <a:lstStyle/>
                    <a:p>
                      <a:pPr marL="0" marR="0" indent="0">
                        <a:lnSpc>
                          <a:spcPct val="115000"/>
                        </a:lnSpc>
                        <a:spcBef>
                          <a:spcPts val="0"/>
                        </a:spcBef>
                        <a:spcAft>
                          <a:spcPts val="1000"/>
                        </a:spcAft>
                      </a:pPr>
                      <a:r>
                        <a:rPr lang="en-US" sz="1100">
                          <a:effectLst/>
                        </a:rPr>
                        <a:t>Cloud server technology</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Available</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Available</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dirty="0">
                          <a:effectLst/>
                        </a:rPr>
                        <a:t>Available</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559107"/>
                  </a:ext>
                </a:extLst>
              </a:tr>
            </a:tbl>
          </a:graphicData>
        </a:graphic>
      </p:graphicFrame>
      <p:sp>
        <p:nvSpPr>
          <p:cNvPr id="11" name="Arrow: Curved Down 10">
            <a:extLst>
              <a:ext uri="{FF2B5EF4-FFF2-40B4-BE49-F238E27FC236}">
                <a16:creationId xmlns:a16="http://schemas.microsoft.com/office/drawing/2014/main" id="{3847E51C-B5A7-4A11-BF9B-8AA090DCE2E2}"/>
              </a:ext>
            </a:extLst>
          </p:cNvPr>
          <p:cNvSpPr/>
          <p:nvPr/>
        </p:nvSpPr>
        <p:spPr>
          <a:xfrm>
            <a:off x="4724400" y="1415000"/>
            <a:ext cx="2616200" cy="655100"/>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74193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38D9-D9C9-4755-B5BA-EE7F6A79A6C7}"/>
              </a:ext>
            </a:extLst>
          </p:cNvPr>
          <p:cNvSpPr>
            <a:spLocks noGrp="1"/>
          </p:cNvSpPr>
          <p:nvPr>
            <p:ph type="title"/>
          </p:nvPr>
        </p:nvSpPr>
        <p:spPr/>
        <p:txBody>
          <a:bodyPr/>
          <a:lstStyle/>
          <a:p>
            <a:r>
              <a:rPr lang="en-US" dirty="0"/>
              <a:t>ESRI’s Military Analyst</a:t>
            </a:r>
          </a:p>
        </p:txBody>
      </p:sp>
      <p:graphicFrame>
        <p:nvGraphicFramePr>
          <p:cNvPr id="4" name="Content Placeholder 3">
            <a:extLst>
              <a:ext uri="{FF2B5EF4-FFF2-40B4-BE49-F238E27FC236}">
                <a16:creationId xmlns:a16="http://schemas.microsoft.com/office/drawing/2014/main" id="{482423D5-38F7-4F6E-8D6B-DA397A648C0B}"/>
              </a:ext>
            </a:extLst>
          </p:cNvPr>
          <p:cNvGraphicFramePr>
            <a:graphicFrameLocks noGrp="1"/>
          </p:cNvGraphicFramePr>
          <p:nvPr>
            <p:ph idx="1"/>
            <p:extLst>
              <p:ext uri="{D42A27DB-BD31-4B8C-83A1-F6EECF244321}">
                <p14:modId xmlns:p14="http://schemas.microsoft.com/office/powerpoint/2010/main" val="3445312793"/>
              </p:ext>
            </p:extLst>
          </p:nvPr>
        </p:nvGraphicFramePr>
        <p:xfrm>
          <a:off x="1917700" y="1906588"/>
          <a:ext cx="8356600" cy="4621211"/>
        </p:xfrm>
        <a:graphic>
          <a:graphicData uri="http://schemas.openxmlformats.org/drawingml/2006/table">
            <a:tbl>
              <a:tblPr firstRow="1" firstCol="1" bandRow="1">
                <a:tableStyleId>{073A0DAA-6AF3-43AB-8588-CEC1D06C72B9}</a:tableStyleId>
              </a:tblPr>
              <a:tblGrid>
                <a:gridCol w="2434586">
                  <a:extLst>
                    <a:ext uri="{9D8B030D-6E8A-4147-A177-3AD203B41FA5}">
                      <a16:colId xmlns:a16="http://schemas.microsoft.com/office/drawing/2014/main" val="181637436"/>
                    </a:ext>
                  </a:extLst>
                </a:gridCol>
                <a:gridCol w="2145903">
                  <a:extLst>
                    <a:ext uri="{9D8B030D-6E8A-4147-A177-3AD203B41FA5}">
                      <a16:colId xmlns:a16="http://schemas.microsoft.com/office/drawing/2014/main" val="4089171613"/>
                    </a:ext>
                  </a:extLst>
                </a:gridCol>
                <a:gridCol w="3776111">
                  <a:extLst>
                    <a:ext uri="{9D8B030D-6E8A-4147-A177-3AD203B41FA5}">
                      <a16:colId xmlns:a16="http://schemas.microsoft.com/office/drawing/2014/main" val="245384358"/>
                    </a:ext>
                  </a:extLst>
                </a:gridCol>
              </a:tblGrid>
              <a:tr h="461870">
                <a:tc>
                  <a:txBody>
                    <a:bodyPr/>
                    <a:lstStyle/>
                    <a:p>
                      <a:pPr marL="0" marR="0" indent="0">
                        <a:lnSpc>
                          <a:spcPct val="115000"/>
                        </a:lnSpc>
                        <a:spcBef>
                          <a:spcPts val="0"/>
                        </a:spcBef>
                        <a:spcAft>
                          <a:spcPts val="1000"/>
                        </a:spcAft>
                      </a:pPr>
                      <a:r>
                        <a:rPr lang="en-US" sz="1100">
                          <a:effectLst/>
                        </a:rPr>
                        <a:t>Evaluation</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Summary of features</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dirty="0">
                          <a:effectLst/>
                        </a:rPr>
                        <a:t>Advantage/Disadvantage</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86286961"/>
                  </a:ext>
                </a:extLst>
              </a:tr>
              <a:tr h="1808144">
                <a:tc>
                  <a:txBody>
                    <a:bodyPr/>
                    <a:lstStyle/>
                    <a:p>
                      <a:pPr marL="0" marR="0" indent="0">
                        <a:lnSpc>
                          <a:spcPct val="115000"/>
                        </a:lnSpc>
                        <a:spcBef>
                          <a:spcPts val="0"/>
                        </a:spcBef>
                        <a:spcAft>
                          <a:spcPts val="1000"/>
                        </a:spcAft>
                      </a:pPr>
                      <a:r>
                        <a:rPr lang="en-US" sz="1100">
                          <a:effectLst/>
                        </a:rPr>
                        <a:t>Ease of Use</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Simplest of the three tools to use. Primary tools include: Raster Map Tool; Vector Map Tool; DTED Tool; Terrain Tools; Geodesy Tools </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100">
                          <a:effectLst/>
                        </a:rPr>
                        <a:t>Uses military standard symbology</a:t>
                      </a:r>
                    </a:p>
                    <a:p>
                      <a:pPr marL="342900" marR="0" lvl="0" indent="-342900">
                        <a:lnSpc>
                          <a:spcPct val="115000"/>
                        </a:lnSpc>
                        <a:spcBef>
                          <a:spcPts val="0"/>
                        </a:spcBef>
                        <a:spcAft>
                          <a:spcPts val="0"/>
                        </a:spcAft>
                        <a:buFont typeface="Wingdings" panose="05000000000000000000" pitchFamily="2" charset="2"/>
                        <a:buChar char=""/>
                      </a:pPr>
                      <a:r>
                        <a:rPr lang="en-US" sz="1100">
                          <a:effectLst/>
                        </a:rPr>
                        <a:t>Free ESRI training available</a:t>
                      </a:r>
                    </a:p>
                    <a:p>
                      <a:pPr marL="342900" marR="0" lvl="0" indent="-342900">
                        <a:lnSpc>
                          <a:spcPct val="115000"/>
                        </a:lnSpc>
                        <a:spcBef>
                          <a:spcPts val="0"/>
                        </a:spcBef>
                        <a:spcAft>
                          <a:spcPts val="0"/>
                        </a:spcAft>
                        <a:buFont typeface="Wingdings" panose="05000000000000000000" pitchFamily="2" charset="2"/>
                        <a:buChar char=""/>
                      </a:pPr>
                      <a:r>
                        <a:rPr lang="en-US" sz="1100">
                          <a:effectLst/>
                        </a:rPr>
                        <a:t>Available at no cost to ArcGIS users</a:t>
                      </a:r>
                    </a:p>
                    <a:p>
                      <a:pPr marL="457200" marR="0" indent="0">
                        <a:lnSpc>
                          <a:spcPct val="115000"/>
                        </a:lnSpc>
                        <a:spcBef>
                          <a:spcPts val="0"/>
                        </a:spcBef>
                        <a:spcAft>
                          <a:spcPts val="1000"/>
                        </a:spcAft>
                      </a:pPr>
                      <a:r>
                        <a:rPr lang="en-US" sz="1100">
                          <a:effectLst/>
                        </a:rPr>
                        <a:t>Additional tools to identify spectral anomalies</a:t>
                      </a:r>
                    </a:p>
                    <a:p>
                      <a:pPr marL="342900" marR="0" lvl="0" indent="-342900">
                        <a:lnSpc>
                          <a:spcPct val="115000"/>
                        </a:lnSpc>
                        <a:spcBef>
                          <a:spcPts val="0"/>
                        </a:spcBef>
                        <a:spcAft>
                          <a:spcPts val="0"/>
                        </a:spcAft>
                        <a:buFont typeface="Wingdings" panose="05000000000000000000" pitchFamily="2" charset="2"/>
                        <a:buChar char=""/>
                      </a:pPr>
                      <a:r>
                        <a:rPr lang="en-US" sz="1100">
                          <a:effectLst/>
                        </a:rPr>
                        <a:t>Simple and requires few clicks to generate products</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3991317"/>
                  </a:ext>
                </a:extLst>
              </a:tr>
              <a:tr h="1889327">
                <a:tc>
                  <a:txBody>
                    <a:bodyPr/>
                    <a:lstStyle/>
                    <a:p>
                      <a:pPr marL="0" marR="0" indent="0">
                        <a:lnSpc>
                          <a:spcPct val="115000"/>
                        </a:lnSpc>
                        <a:spcBef>
                          <a:spcPts val="0"/>
                        </a:spcBef>
                        <a:spcAft>
                          <a:spcPts val="1000"/>
                        </a:spcAft>
                      </a:pPr>
                      <a:r>
                        <a:rPr lang="en-US" sz="1100">
                          <a:effectLst/>
                        </a:rPr>
                        <a:t>Ability to perform OAKOC</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Contains tools required to complete OAKOC analysis. Requires manual avenues of approach and key terrain analysis, however, identifies possibilities.</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100">
                          <a:effectLst/>
                        </a:rPr>
                        <a:t>Obstacles</a:t>
                      </a:r>
                    </a:p>
                    <a:p>
                      <a:pPr marL="342900" marR="0" lvl="0" indent="-342900">
                        <a:lnSpc>
                          <a:spcPct val="115000"/>
                        </a:lnSpc>
                        <a:spcBef>
                          <a:spcPts val="0"/>
                        </a:spcBef>
                        <a:spcAft>
                          <a:spcPts val="0"/>
                        </a:spcAft>
                        <a:buFont typeface="Wingdings" panose="05000000000000000000" pitchFamily="2" charset="2"/>
                        <a:buChar char=""/>
                      </a:pPr>
                      <a:r>
                        <a:rPr lang="en-US" sz="1100">
                          <a:effectLst/>
                        </a:rPr>
                        <a:t>Avenues of Approach</a:t>
                      </a:r>
                    </a:p>
                    <a:p>
                      <a:pPr marL="342900" marR="0" lvl="0" indent="-342900">
                        <a:lnSpc>
                          <a:spcPct val="115000"/>
                        </a:lnSpc>
                        <a:spcBef>
                          <a:spcPts val="0"/>
                        </a:spcBef>
                        <a:spcAft>
                          <a:spcPts val="0"/>
                        </a:spcAft>
                        <a:buFont typeface="Wingdings" panose="05000000000000000000" pitchFamily="2" charset="2"/>
                        <a:buChar char=""/>
                      </a:pPr>
                      <a:r>
                        <a:rPr lang="en-US" sz="1100">
                          <a:effectLst/>
                        </a:rPr>
                        <a:t>Key Terrain</a:t>
                      </a:r>
                    </a:p>
                    <a:p>
                      <a:pPr marL="342900" marR="0" lvl="0" indent="-342900">
                        <a:lnSpc>
                          <a:spcPct val="115000"/>
                        </a:lnSpc>
                        <a:spcBef>
                          <a:spcPts val="0"/>
                        </a:spcBef>
                        <a:spcAft>
                          <a:spcPts val="0"/>
                        </a:spcAft>
                        <a:buFont typeface="Wingdings" panose="05000000000000000000" pitchFamily="2" charset="2"/>
                        <a:buChar char=""/>
                      </a:pPr>
                      <a:r>
                        <a:rPr lang="en-US" sz="1100">
                          <a:effectLst/>
                        </a:rPr>
                        <a:t>Observation and fields of fire</a:t>
                      </a:r>
                    </a:p>
                    <a:p>
                      <a:pPr marL="342900" marR="0" lvl="0" indent="-342900">
                        <a:lnSpc>
                          <a:spcPct val="115000"/>
                        </a:lnSpc>
                        <a:spcBef>
                          <a:spcPts val="0"/>
                        </a:spcBef>
                        <a:spcAft>
                          <a:spcPts val="0"/>
                        </a:spcAft>
                        <a:buFont typeface="Wingdings" panose="05000000000000000000" pitchFamily="2" charset="2"/>
                        <a:buChar char=""/>
                      </a:pPr>
                      <a:r>
                        <a:rPr lang="en-US" sz="1100">
                          <a:effectLst/>
                        </a:rPr>
                        <a:t>Cover and concealment</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8733696"/>
                  </a:ext>
                </a:extLst>
              </a:tr>
              <a:tr h="461870">
                <a:tc>
                  <a:txBody>
                    <a:bodyPr/>
                    <a:lstStyle/>
                    <a:p>
                      <a:pPr marL="0" marR="0" indent="0">
                        <a:lnSpc>
                          <a:spcPct val="115000"/>
                        </a:lnSpc>
                        <a:spcBef>
                          <a:spcPts val="0"/>
                        </a:spcBef>
                        <a:spcAft>
                          <a:spcPts val="1000"/>
                        </a:spcAft>
                      </a:pPr>
                      <a:r>
                        <a:rPr lang="en-US" sz="1100">
                          <a:effectLst/>
                        </a:rPr>
                        <a:t>Service type</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Standalone; requires ArcMap</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100" dirty="0">
                          <a:effectLst/>
                        </a:rPr>
                        <a:t>Compatible with already existing ArcMap licenses</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3079583"/>
                  </a:ext>
                </a:extLst>
              </a:tr>
            </a:tbl>
          </a:graphicData>
        </a:graphic>
      </p:graphicFrame>
    </p:spTree>
    <p:extLst>
      <p:ext uri="{BB962C8B-B14F-4D97-AF65-F5344CB8AC3E}">
        <p14:creationId xmlns:p14="http://schemas.microsoft.com/office/powerpoint/2010/main" val="4013877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9D3A-5D8D-49AC-9873-BF15F70A7EAC}"/>
              </a:ext>
            </a:extLst>
          </p:cNvPr>
          <p:cNvSpPr>
            <a:spLocks noGrp="1"/>
          </p:cNvSpPr>
          <p:nvPr>
            <p:ph type="title"/>
          </p:nvPr>
        </p:nvSpPr>
        <p:spPr/>
        <p:txBody>
          <a:bodyPr/>
          <a:lstStyle/>
          <a:p>
            <a:r>
              <a:rPr lang="en-US" dirty="0"/>
              <a:t>Harris’ ENVI</a:t>
            </a:r>
          </a:p>
        </p:txBody>
      </p:sp>
      <p:graphicFrame>
        <p:nvGraphicFramePr>
          <p:cNvPr id="10" name="Content Placeholder 3">
            <a:extLst>
              <a:ext uri="{FF2B5EF4-FFF2-40B4-BE49-F238E27FC236}">
                <a16:creationId xmlns:a16="http://schemas.microsoft.com/office/drawing/2014/main" id="{341AB4B0-ECDB-49FC-B7C9-BCB6552C407D}"/>
              </a:ext>
            </a:extLst>
          </p:cNvPr>
          <p:cNvGraphicFramePr>
            <a:graphicFrameLocks/>
          </p:cNvGraphicFramePr>
          <p:nvPr>
            <p:extLst>
              <p:ext uri="{D42A27DB-BD31-4B8C-83A1-F6EECF244321}">
                <p14:modId xmlns:p14="http://schemas.microsoft.com/office/powerpoint/2010/main" val="3149294956"/>
              </p:ext>
            </p:extLst>
          </p:nvPr>
        </p:nvGraphicFramePr>
        <p:xfrm>
          <a:off x="1917700" y="1906587"/>
          <a:ext cx="8356600" cy="4586287"/>
        </p:xfrm>
        <a:graphic>
          <a:graphicData uri="http://schemas.openxmlformats.org/drawingml/2006/table">
            <a:tbl>
              <a:tblPr firstRow="1" firstCol="1" bandRow="1">
                <a:tableStyleId>{073A0DAA-6AF3-43AB-8588-CEC1D06C72B9}</a:tableStyleId>
              </a:tblPr>
              <a:tblGrid>
                <a:gridCol w="2434586">
                  <a:extLst>
                    <a:ext uri="{9D8B030D-6E8A-4147-A177-3AD203B41FA5}">
                      <a16:colId xmlns:a16="http://schemas.microsoft.com/office/drawing/2014/main" val="3106430282"/>
                    </a:ext>
                  </a:extLst>
                </a:gridCol>
                <a:gridCol w="2145903">
                  <a:extLst>
                    <a:ext uri="{9D8B030D-6E8A-4147-A177-3AD203B41FA5}">
                      <a16:colId xmlns:a16="http://schemas.microsoft.com/office/drawing/2014/main" val="22089724"/>
                    </a:ext>
                  </a:extLst>
                </a:gridCol>
                <a:gridCol w="3776111">
                  <a:extLst>
                    <a:ext uri="{9D8B030D-6E8A-4147-A177-3AD203B41FA5}">
                      <a16:colId xmlns:a16="http://schemas.microsoft.com/office/drawing/2014/main" val="3639251352"/>
                    </a:ext>
                  </a:extLst>
                </a:gridCol>
              </a:tblGrid>
              <a:tr h="292398">
                <a:tc>
                  <a:txBody>
                    <a:bodyPr/>
                    <a:lstStyle/>
                    <a:p>
                      <a:pPr marL="0" marR="0" indent="0">
                        <a:lnSpc>
                          <a:spcPct val="115000"/>
                        </a:lnSpc>
                        <a:spcBef>
                          <a:spcPts val="0"/>
                        </a:spcBef>
                        <a:spcAft>
                          <a:spcPts val="1000"/>
                        </a:spcAft>
                      </a:pPr>
                      <a:r>
                        <a:rPr lang="en-US" sz="1100">
                          <a:effectLst/>
                        </a:rPr>
                        <a:t>Evaluation</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Summary of features</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Advantage/Disadvantage </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3678169"/>
                  </a:ext>
                </a:extLst>
              </a:tr>
              <a:tr h="2156050">
                <a:tc>
                  <a:txBody>
                    <a:bodyPr/>
                    <a:lstStyle/>
                    <a:p>
                      <a:pPr marL="0" marR="0" indent="0">
                        <a:lnSpc>
                          <a:spcPct val="115000"/>
                        </a:lnSpc>
                        <a:spcBef>
                          <a:spcPts val="0"/>
                        </a:spcBef>
                        <a:spcAft>
                          <a:spcPts val="1000"/>
                        </a:spcAft>
                      </a:pPr>
                      <a:r>
                        <a:rPr lang="en-US" sz="1100">
                          <a:effectLst/>
                        </a:rPr>
                        <a:t>Ease of Use</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dirty="0">
                          <a:effectLst/>
                        </a:rPr>
                        <a:t>Most difficult of the three to use; requires extensive GIS knowledge. Key tools include: Classification, CCD, DEM extraction, target detection.</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1100">
                          <a:effectLst/>
                        </a:rPr>
                        <a:t>Product is focused on spectral analysis</a:t>
                      </a:r>
                    </a:p>
                    <a:p>
                      <a:pPr marL="342900" marR="0" lvl="0" indent="-342900">
                        <a:lnSpc>
                          <a:spcPct val="115000"/>
                        </a:lnSpc>
                        <a:spcBef>
                          <a:spcPts val="0"/>
                        </a:spcBef>
                        <a:spcAft>
                          <a:spcPts val="0"/>
                        </a:spcAft>
                        <a:buFont typeface="Symbol" panose="05050102010706020507" pitchFamily="18" charset="2"/>
                        <a:buChar char=""/>
                      </a:pPr>
                      <a:r>
                        <a:rPr lang="en-US" sz="1100">
                          <a:effectLst/>
                        </a:rPr>
                        <a:t>Requires ArcMap to process imagery</a:t>
                      </a:r>
                    </a:p>
                    <a:p>
                      <a:pPr marL="342900" marR="0" lvl="0" indent="-342900">
                        <a:lnSpc>
                          <a:spcPct val="115000"/>
                        </a:lnSpc>
                        <a:spcBef>
                          <a:spcPts val="0"/>
                        </a:spcBef>
                        <a:spcAft>
                          <a:spcPts val="0"/>
                        </a:spcAft>
                        <a:buFont typeface="Wingdings" panose="05000000000000000000" pitchFamily="2" charset="2"/>
                        <a:buChar char=""/>
                      </a:pPr>
                      <a:r>
                        <a:rPr lang="en-US" sz="1100">
                          <a:effectLst/>
                        </a:rPr>
                        <a:t>Additional tools to identify spectral anomalies</a:t>
                      </a:r>
                    </a:p>
                    <a:p>
                      <a:pPr marL="342900" marR="0" lvl="0" indent="-342900">
                        <a:lnSpc>
                          <a:spcPct val="115000"/>
                        </a:lnSpc>
                        <a:spcBef>
                          <a:spcPts val="0"/>
                        </a:spcBef>
                        <a:spcAft>
                          <a:spcPts val="0"/>
                        </a:spcAft>
                        <a:buFont typeface="Wingdings" panose="05000000000000000000" pitchFamily="2" charset="2"/>
                        <a:buChar char=""/>
                      </a:pPr>
                      <a:r>
                        <a:rPr lang="en-US" sz="1100">
                          <a:effectLst/>
                        </a:rPr>
                        <a:t>Feature extraction tool</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45460090"/>
                  </a:ext>
                </a:extLst>
              </a:tr>
              <a:tr h="1534833">
                <a:tc>
                  <a:txBody>
                    <a:bodyPr/>
                    <a:lstStyle/>
                    <a:p>
                      <a:pPr marL="0" marR="0" indent="0">
                        <a:lnSpc>
                          <a:spcPct val="115000"/>
                        </a:lnSpc>
                        <a:spcBef>
                          <a:spcPts val="0"/>
                        </a:spcBef>
                        <a:spcAft>
                          <a:spcPts val="1000"/>
                        </a:spcAft>
                      </a:pPr>
                      <a:r>
                        <a:rPr lang="en-US" sz="1100" dirty="0">
                          <a:effectLst/>
                        </a:rPr>
                        <a:t>Ability to perform OAKOC</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Foundation tools include: Obstacles; slope/aspect; cross country mobility</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1100">
                          <a:effectLst/>
                        </a:rPr>
                        <a:t>Obstacles</a:t>
                      </a:r>
                    </a:p>
                    <a:p>
                      <a:pPr marL="342900" marR="0" lvl="0" indent="-342900">
                        <a:lnSpc>
                          <a:spcPct val="115000"/>
                        </a:lnSpc>
                        <a:spcBef>
                          <a:spcPts val="0"/>
                        </a:spcBef>
                        <a:spcAft>
                          <a:spcPts val="0"/>
                        </a:spcAft>
                        <a:buFont typeface="Symbol" panose="05050102010706020507" pitchFamily="18" charset="2"/>
                        <a:buChar char=""/>
                      </a:pPr>
                      <a:r>
                        <a:rPr lang="en-US" sz="1100">
                          <a:effectLst/>
                        </a:rPr>
                        <a:t>Avenues of Approach</a:t>
                      </a:r>
                    </a:p>
                    <a:p>
                      <a:pPr marL="342900" marR="0" lvl="0" indent="-342900">
                        <a:lnSpc>
                          <a:spcPct val="115000"/>
                        </a:lnSpc>
                        <a:spcBef>
                          <a:spcPts val="0"/>
                        </a:spcBef>
                        <a:spcAft>
                          <a:spcPts val="0"/>
                        </a:spcAft>
                        <a:buFont typeface="Symbol" panose="05050102010706020507" pitchFamily="18" charset="2"/>
                        <a:buChar char=""/>
                      </a:pPr>
                      <a:r>
                        <a:rPr lang="en-US" sz="1100">
                          <a:effectLst/>
                        </a:rPr>
                        <a:t>Key Terrain</a:t>
                      </a:r>
                    </a:p>
                    <a:p>
                      <a:pPr marL="342900" marR="0" lvl="0" indent="-342900">
                        <a:lnSpc>
                          <a:spcPct val="115000"/>
                        </a:lnSpc>
                        <a:spcBef>
                          <a:spcPts val="0"/>
                        </a:spcBef>
                        <a:spcAft>
                          <a:spcPts val="0"/>
                        </a:spcAft>
                        <a:buFont typeface="Wingdings" panose="05000000000000000000" pitchFamily="2" charset="2"/>
                        <a:buChar char=""/>
                      </a:pPr>
                      <a:r>
                        <a:rPr lang="en-US" sz="1100">
                          <a:effectLst/>
                        </a:rPr>
                        <a:t>Observation and fields of fire</a:t>
                      </a:r>
                    </a:p>
                    <a:p>
                      <a:pPr marL="342900" marR="0" lvl="0" indent="-342900">
                        <a:lnSpc>
                          <a:spcPct val="115000"/>
                        </a:lnSpc>
                        <a:spcBef>
                          <a:spcPts val="0"/>
                        </a:spcBef>
                        <a:spcAft>
                          <a:spcPts val="0"/>
                        </a:spcAft>
                        <a:buFont typeface="Symbol" panose="05050102010706020507" pitchFamily="18" charset="2"/>
                        <a:buChar char=""/>
                      </a:pPr>
                      <a:r>
                        <a:rPr lang="en-US" sz="1100">
                          <a:effectLst/>
                        </a:rPr>
                        <a:t>Cover and concealment</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159627"/>
                  </a:ext>
                </a:extLst>
              </a:tr>
              <a:tr h="603006">
                <a:tc>
                  <a:txBody>
                    <a:bodyPr/>
                    <a:lstStyle/>
                    <a:p>
                      <a:pPr marL="0" marR="0" indent="0">
                        <a:lnSpc>
                          <a:spcPct val="115000"/>
                        </a:lnSpc>
                        <a:spcBef>
                          <a:spcPts val="0"/>
                        </a:spcBef>
                        <a:spcAft>
                          <a:spcPts val="1000"/>
                        </a:spcAft>
                      </a:pPr>
                      <a:r>
                        <a:rPr lang="en-US" sz="1100">
                          <a:effectLst/>
                        </a:rPr>
                        <a:t>Service type</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Standalone; requires ArcMap</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100" dirty="0">
                          <a:effectLst/>
                        </a:rPr>
                        <a:t>Compatible with already existing ArcMap licenses</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8621563"/>
                  </a:ext>
                </a:extLst>
              </a:tr>
            </a:tbl>
          </a:graphicData>
        </a:graphic>
      </p:graphicFrame>
      <p:sp>
        <p:nvSpPr>
          <p:cNvPr id="14" name="Content Placeholder 13">
            <a:extLst>
              <a:ext uri="{FF2B5EF4-FFF2-40B4-BE49-F238E27FC236}">
                <a16:creationId xmlns:a16="http://schemas.microsoft.com/office/drawing/2014/main" id="{06DE20B7-8693-4AE4-AC76-830F5EECA69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994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A437-7B19-46FD-851C-EA4C837EFC3D}"/>
              </a:ext>
            </a:extLst>
          </p:cNvPr>
          <p:cNvSpPr>
            <a:spLocks noGrp="1"/>
          </p:cNvSpPr>
          <p:nvPr>
            <p:ph type="title"/>
          </p:nvPr>
        </p:nvSpPr>
        <p:spPr/>
        <p:txBody>
          <a:bodyPr/>
          <a:lstStyle/>
          <a:p>
            <a:r>
              <a:rPr lang="en-US" dirty="0"/>
              <a:t>SAGE</a:t>
            </a:r>
          </a:p>
        </p:txBody>
      </p:sp>
      <p:sp>
        <p:nvSpPr>
          <p:cNvPr id="3" name="Content Placeholder 2">
            <a:extLst>
              <a:ext uri="{FF2B5EF4-FFF2-40B4-BE49-F238E27FC236}">
                <a16:creationId xmlns:a16="http://schemas.microsoft.com/office/drawing/2014/main" id="{A07342FD-5551-4663-9155-F1361017A2FC}"/>
              </a:ext>
            </a:extLst>
          </p:cNvPr>
          <p:cNvSpPr>
            <a:spLocks noGrp="1"/>
          </p:cNvSpPr>
          <p:nvPr>
            <p:ph idx="1"/>
          </p:nvPr>
        </p:nvSpPr>
        <p:spPr/>
        <p:txBody>
          <a:bodyPr/>
          <a:lstStyle/>
          <a:p>
            <a:endParaRPr lang="en-US"/>
          </a:p>
        </p:txBody>
      </p:sp>
      <p:graphicFrame>
        <p:nvGraphicFramePr>
          <p:cNvPr id="5" name="Content Placeholder 11">
            <a:extLst>
              <a:ext uri="{FF2B5EF4-FFF2-40B4-BE49-F238E27FC236}">
                <a16:creationId xmlns:a16="http://schemas.microsoft.com/office/drawing/2014/main" id="{414B9295-558A-4DEB-B327-5F2A04B61F26}"/>
              </a:ext>
            </a:extLst>
          </p:cNvPr>
          <p:cNvGraphicFramePr>
            <a:graphicFrameLocks/>
          </p:cNvGraphicFramePr>
          <p:nvPr>
            <p:extLst>
              <p:ext uri="{D42A27DB-BD31-4B8C-83A1-F6EECF244321}">
                <p14:modId xmlns:p14="http://schemas.microsoft.com/office/powerpoint/2010/main" val="2922486116"/>
              </p:ext>
            </p:extLst>
          </p:nvPr>
        </p:nvGraphicFramePr>
        <p:xfrm>
          <a:off x="1917700" y="1812924"/>
          <a:ext cx="8356600" cy="4667250"/>
        </p:xfrm>
        <a:graphic>
          <a:graphicData uri="http://schemas.openxmlformats.org/drawingml/2006/table">
            <a:tbl>
              <a:tblPr firstRow="1" firstCol="1" bandRow="1">
                <a:tableStyleId>{073A0DAA-6AF3-43AB-8588-CEC1D06C72B9}</a:tableStyleId>
              </a:tblPr>
              <a:tblGrid>
                <a:gridCol w="2434586">
                  <a:extLst>
                    <a:ext uri="{9D8B030D-6E8A-4147-A177-3AD203B41FA5}">
                      <a16:colId xmlns:a16="http://schemas.microsoft.com/office/drawing/2014/main" val="4163229158"/>
                    </a:ext>
                  </a:extLst>
                </a:gridCol>
                <a:gridCol w="2145903">
                  <a:extLst>
                    <a:ext uri="{9D8B030D-6E8A-4147-A177-3AD203B41FA5}">
                      <a16:colId xmlns:a16="http://schemas.microsoft.com/office/drawing/2014/main" val="334779164"/>
                    </a:ext>
                  </a:extLst>
                </a:gridCol>
                <a:gridCol w="3776111">
                  <a:extLst>
                    <a:ext uri="{9D8B030D-6E8A-4147-A177-3AD203B41FA5}">
                      <a16:colId xmlns:a16="http://schemas.microsoft.com/office/drawing/2014/main" val="4068338021"/>
                    </a:ext>
                  </a:extLst>
                </a:gridCol>
              </a:tblGrid>
              <a:tr h="287479">
                <a:tc>
                  <a:txBody>
                    <a:bodyPr/>
                    <a:lstStyle/>
                    <a:p>
                      <a:pPr marL="0" marR="0" indent="0">
                        <a:lnSpc>
                          <a:spcPct val="115000"/>
                        </a:lnSpc>
                        <a:spcBef>
                          <a:spcPts val="0"/>
                        </a:spcBef>
                        <a:spcAft>
                          <a:spcPts val="1000"/>
                        </a:spcAft>
                      </a:pPr>
                      <a:r>
                        <a:rPr lang="en-US" sz="1100">
                          <a:effectLst/>
                        </a:rPr>
                        <a:t>Evaluation</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Summary of features</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Advantage/Disadvantage</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7233616"/>
                  </a:ext>
                </a:extLst>
              </a:tr>
              <a:tr h="1972516">
                <a:tc>
                  <a:txBody>
                    <a:bodyPr/>
                    <a:lstStyle/>
                    <a:p>
                      <a:pPr marL="0" marR="0" indent="0">
                        <a:lnSpc>
                          <a:spcPct val="115000"/>
                        </a:lnSpc>
                        <a:spcBef>
                          <a:spcPts val="0"/>
                        </a:spcBef>
                        <a:spcAft>
                          <a:spcPts val="1000"/>
                        </a:spcAft>
                      </a:pPr>
                      <a:r>
                        <a:rPr lang="en-US" sz="1100" dirty="0">
                          <a:effectLst/>
                        </a:rPr>
                        <a:t>Ease of Use</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Simple add-on to ArcMap. Requires fewer clicks to create products, however requires extensive manual analysis.</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100">
                          <a:effectLst/>
                        </a:rPr>
                        <a:t>Identifies obstacles based on terrain for over 10 vehicles types and over 100 NATO vehicles</a:t>
                      </a:r>
                    </a:p>
                    <a:p>
                      <a:pPr marL="342900" marR="0" lvl="0" indent="-342900">
                        <a:lnSpc>
                          <a:spcPct val="115000"/>
                        </a:lnSpc>
                        <a:spcBef>
                          <a:spcPts val="0"/>
                        </a:spcBef>
                        <a:spcAft>
                          <a:spcPts val="0"/>
                        </a:spcAft>
                        <a:buFont typeface="Symbol" panose="05050102010706020507" pitchFamily="18" charset="2"/>
                        <a:buChar char=""/>
                      </a:pPr>
                      <a:r>
                        <a:rPr lang="en-US" sz="1100">
                          <a:effectLst/>
                        </a:rPr>
                        <a:t>Requires manual analysis of mobility corridors, avenues of approach, and key terrain</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7586139"/>
                  </a:ext>
                </a:extLst>
              </a:tr>
              <a:tr h="1509010">
                <a:tc>
                  <a:txBody>
                    <a:bodyPr/>
                    <a:lstStyle/>
                    <a:p>
                      <a:pPr marL="0" marR="0" indent="0">
                        <a:lnSpc>
                          <a:spcPct val="115000"/>
                        </a:lnSpc>
                        <a:spcBef>
                          <a:spcPts val="0"/>
                        </a:spcBef>
                        <a:spcAft>
                          <a:spcPts val="1000"/>
                        </a:spcAft>
                      </a:pPr>
                      <a:r>
                        <a:rPr lang="en-US" sz="1100">
                          <a:effectLst/>
                        </a:rPr>
                        <a:t>Ability to perform OAKOC</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Foundation tools include: Obstacles; slope/aspect; cross country mobility</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100">
                          <a:effectLst/>
                        </a:rPr>
                        <a:t>Obstacles</a:t>
                      </a:r>
                    </a:p>
                    <a:p>
                      <a:pPr marL="342900" marR="0" lvl="0" indent="-342900">
                        <a:lnSpc>
                          <a:spcPct val="115000"/>
                        </a:lnSpc>
                        <a:spcBef>
                          <a:spcPts val="0"/>
                        </a:spcBef>
                        <a:spcAft>
                          <a:spcPts val="0"/>
                        </a:spcAft>
                        <a:buFont typeface="Symbol" panose="05050102010706020507" pitchFamily="18" charset="2"/>
                        <a:buChar char=""/>
                      </a:pPr>
                      <a:r>
                        <a:rPr lang="en-US" sz="1100">
                          <a:effectLst/>
                        </a:rPr>
                        <a:t>Avenues of Approach</a:t>
                      </a:r>
                    </a:p>
                    <a:p>
                      <a:pPr marL="342900" marR="0" lvl="0" indent="-342900">
                        <a:lnSpc>
                          <a:spcPct val="115000"/>
                        </a:lnSpc>
                        <a:spcBef>
                          <a:spcPts val="0"/>
                        </a:spcBef>
                        <a:spcAft>
                          <a:spcPts val="0"/>
                        </a:spcAft>
                        <a:buFont typeface="Symbol" panose="05050102010706020507" pitchFamily="18" charset="2"/>
                        <a:buChar char=""/>
                      </a:pPr>
                      <a:r>
                        <a:rPr lang="en-US" sz="1100">
                          <a:effectLst/>
                        </a:rPr>
                        <a:t>Key Terrain</a:t>
                      </a:r>
                    </a:p>
                    <a:p>
                      <a:pPr marL="342900" marR="0" lvl="0" indent="-342900">
                        <a:lnSpc>
                          <a:spcPct val="115000"/>
                        </a:lnSpc>
                        <a:spcBef>
                          <a:spcPts val="0"/>
                        </a:spcBef>
                        <a:spcAft>
                          <a:spcPts val="0"/>
                        </a:spcAft>
                        <a:buFont typeface="Wingdings" panose="05000000000000000000" pitchFamily="2" charset="2"/>
                        <a:buChar char=""/>
                      </a:pPr>
                      <a:r>
                        <a:rPr lang="en-US" sz="1100">
                          <a:effectLst/>
                        </a:rPr>
                        <a:t>Observation and fields of fire</a:t>
                      </a:r>
                    </a:p>
                    <a:p>
                      <a:pPr marL="342900" marR="0" lvl="0" indent="-342900">
                        <a:lnSpc>
                          <a:spcPct val="115000"/>
                        </a:lnSpc>
                        <a:spcBef>
                          <a:spcPts val="0"/>
                        </a:spcBef>
                        <a:spcAft>
                          <a:spcPts val="0"/>
                        </a:spcAft>
                        <a:buFont typeface="Wingdings" panose="05000000000000000000" pitchFamily="2" charset="2"/>
                        <a:buChar char=""/>
                      </a:pPr>
                      <a:r>
                        <a:rPr lang="en-US" sz="1100">
                          <a:effectLst/>
                        </a:rPr>
                        <a:t>Cover and concealment</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6082671"/>
                  </a:ext>
                </a:extLst>
              </a:tr>
              <a:tr h="898245">
                <a:tc>
                  <a:txBody>
                    <a:bodyPr/>
                    <a:lstStyle/>
                    <a:p>
                      <a:pPr marL="0" marR="0" indent="0">
                        <a:lnSpc>
                          <a:spcPct val="115000"/>
                        </a:lnSpc>
                        <a:spcBef>
                          <a:spcPts val="0"/>
                        </a:spcBef>
                        <a:spcAft>
                          <a:spcPts val="1000"/>
                        </a:spcAft>
                      </a:pPr>
                      <a:r>
                        <a:rPr lang="en-US" sz="1100">
                          <a:effectLst/>
                        </a:rPr>
                        <a:t>Service type</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nSpc>
                          <a:spcPct val="115000"/>
                        </a:lnSpc>
                        <a:spcBef>
                          <a:spcPts val="0"/>
                        </a:spcBef>
                        <a:spcAft>
                          <a:spcPts val="1000"/>
                        </a:spcAft>
                      </a:pPr>
                      <a:r>
                        <a:rPr lang="en-US" sz="1100">
                          <a:effectLst/>
                        </a:rPr>
                        <a:t>Standalone; requires ArcMap</a:t>
                      </a:r>
                      <a:endParaRPr lang="en-US"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1100" dirty="0">
                          <a:effectLst/>
                        </a:rPr>
                        <a:t>Compatible with already existing ArcMap licenses</a:t>
                      </a:r>
                    </a:p>
                    <a:p>
                      <a:pPr marL="342900" marR="0" lvl="0" indent="-342900">
                        <a:lnSpc>
                          <a:spcPct val="115000"/>
                        </a:lnSpc>
                        <a:spcBef>
                          <a:spcPts val="0"/>
                        </a:spcBef>
                        <a:spcAft>
                          <a:spcPts val="0"/>
                        </a:spcAft>
                        <a:buFont typeface="Symbol" panose="05050102010706020507" pitchFamily="18" charset="2"/>
                        <a:buChar char=""/>
                      </a:pPr>
                      <a:r>
                        <a:rPr lang="en-US" sz="1100" dirty="0">
                          <a:effectLst/>
                        </a:rPr>
                        <a:t>Not portable</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6235993"/>
                  </a:ext>
                </a:extLst>
              </a:tr>
            </a:tbl>
          </a:graphicData>
        </a:graphic>
      </p:graphicFrame>
    </p:spTree>
    <p:extLst>
      <p:ext uri="{BB962C8B-B14F-4D97-AF65-F5344CB8AC3E}">
        <p14:creationId xmlns:p14="http://schemas.microsoft.com/office/powerpoint/2010/main" val="731234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5190-EE85-4A10-ABA1-ED7E481DC8D2}"/>
              </a:ext>
            </a:extLst>
          </p:cNvPr>
          <p:cNvSpPr>
            <a:spLocks noGrp="1"/>
          </p:cNvSpPr>
          <p:nvPr>
            <p:ph type="title"/>
          </p:nvPr>
        </p:nvSpPr>
        <p:spPr>
          <a:xfrm>
            <a:off x="797424" y="733763"/>
            <a:ext cx="5565276" cy="1507067"/>
          </a:xfrm>
        </p:spPr>
        <p:txBody>
          <a:bodyPr>
            <a:normAutofit/>
          </a:bodyPr>
          <a:lstStyle/>
          <a:p>
            <a:r>
              <a:rPr lang="en-US" dirty="0"/>
              <a:t>Evaluate Needs and System Design</a:t>
            </a:r>
          </a:p>
        </p:txBody>
      </p:sp>
      <p:pic>
        <p:nvPicPr>
          <p:cNvPr id="4" name="Picture 3">
            <a:extLst>
              <a:ext uri="{FF2B5EF4-FFF2-40B4-BE49-F238E27FC236}">
                <a16:creationId xmlns:a16="http://schemas.microsoft.com/office/drawing/2014/main" id="{EF45DE20-7935-4253-8B5D-E13FC290BBAA}"/>
              </a:ext>
            </a:extLst>
          </p:cNvPr>
          <p:cNvPicPr>
            <a:picLocks noChangeAspect="1"/>
          </p:cNvPicPr>
          <p:nvPr/>
        </p:nvPicPr>
        <p:blipFill>
          <a:blip r:embed="rId3"/>
          <a:stretch>
            <a:fillRect/>
          </a:stretch>
        </p:blipFill>
        <p:spPr>
          <a:xfrm>
            <a:off x="294954" y="2513806"/>
            <a:ext cx="2706688" cy="2706688"/>
          </a:xfrm>
          <a:prstGeom prst="rect">
            <a:avLst/>
          </a:prstGeom>
        </p:spPr>
      </p:pic>
      <p:sp>
        <p:nvSpPr>
          <p:cNvPr id="5" name="Arrow: Notched Right 4">
            <a:extLst>
              <a:ext uri="{FF2B5EF4-FFF2-40B4-BE49-F238E27FC236}">
                <a16:creationId xmlns:a16="http://schemas.microsoft.com/office/drawing/2014/main" id="{F656C9C7-DEFB-4058-B3E3-02E7C8881344}"/>
              </a:ext>
            </a:extLst>
          </p:cNvPr>
          <p:cNvSpPr/>
          <p:nvPr/>
        </p:nvSpPr>
        <p:spPr>
          <a:xfrm>
            <a:off x="3575460" y="3429000"/>
            <a:ext cx="1847850" cy="876300"/>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936BB72-F58C-4860-A18A-025B66776B27}"/>
              </a:ext>
            </a:extLst>
          </p:cNvPr>
          <p:cNvPicPr>
            <a:picLocks noChangeAspect="1"/>
          </p:cNvPicPr>
          <p:nvPr/>
        </p:nvPicPr>
        <p:blipFill>
          <a:blip r:embed="rId4"/>
          <a:stretch>
            <a:fillRect/>
          </a:stretch>
        </p:blipFill>
        <p:spPr>
          <a:xfrm>
            <a:off x="5997128" y="1238250"/>
            <a:ext cx="6194872" cy="4381500"/>
          </a:xfrm>
          <a:prstGeom prst="rect">
            <a:avLst/>
          </a:prstGeom>
        </p:spPr>
      </p:pic>
    </p:spTree>
    <p:extLst>
      <p:ext uri="{BB962C8B-B14F-4D97-AF65-F5344CB8AC3E}">
        <p14:creationId xmlns:p14="http://schemas.microsoft.com/office/powerpoint/2010/main" val="462938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D951-9A11-44B3-B9F2-EC554DFA6DC1}"/>
              </a:ext>
            </a:extLst>
          </p:cNvPr>
          <p:cNvSpPr>
            <a:spLocks noGrp="1"/>
          </p:cNvSpPr>
          <p:nvPr>
            <p:ph type="title"/>
          </p:nvPr>
        </p:nvSpPr>
        <p:spPr/>
        <p:txBody>
          <a:bodyPr/>
          <a:lstStyle/>
          <a:p>
            <a:r>
              <a:rPr lang="en-US" dirty="0"/>
              <a:t>Recommendation </a:t>
            </a:r>
          </a:p>
        </p:txBody>
      </p:sp>
      <p:graphicFrame>
        <p:nvGraphicFramePr>
          <p:cNvPr id="10" name="Object 9">
            <a:extLst>
              <a:ext uri="{FF2B5EF4-FFF2-40B4-BE49-F238E27FC236}">
                <a16:creationId xmlns:a16="http://schemas.microsoft.com/office/drawing/2014/main" id="{1303CDAD-D9AD-49C4-AD6F-E593E1DBC0FF}"/>
              </a:ext>
            </a:extLst>
          </p:cNvPr>
          <p:cNvGraphicFramePr>
            <a:graphicFrameLocks noChangeAspect="1"/>
          </p:cNvGraphicFramePr>
          <p:nvPr>
            <p:extLst>
              <p:ext uri="{D42A27DB-BD31-4B8C-83A1-F6EECF244321}">
                <p14:modId xmlns:p14="http://schemas.microsoft.com/office/powerpoint/2010/main" val="3693366431"/>
              </p:ext>
            </p:extLst>
          </p:nvPr>
        </p:nvGraphicFramePr>
        <p:xfrm>
          <a:off x="707802" y="2143125"/>
          <a:ext cx="10776396" cy="3667126"/>
        </p:xfrm>
        <a:graphic>
          <a:graphicData uri="http://schemas.openxmlformats.org/presentationml/2006/ole">
            <mc:AlternateContent xmlns:mc="http://schemas.openxmlformats.org/markup-compatibility/2006">
              <mc:Choice xmlns:v="urn:schemas-microsoft-com:vml" Requires="v">
                <p:oleObj spid="_x0000_s2072" name="Worksheet" r:id="rId4" imgW="4562425" imgH="1552619" progId="Excel.Sheet.12">
                  <p:embed/>
                </p:oleObj>
              </mc:Choice>
              <mc:Fallback>
                <p:oleObj name="Worksheet" r:id="rId4" imgW="4562425" imgH="1552619" progId="Excel.Sheet.12">
                  <p:embed/>
                  <p:pic>
                    <p:nvPicPr>
                      <p:cNvPr id="0" name=""/>
                      <p:cNvPicPr/>
                      <p:nvPr/>
                    </p:nvPicPr>
                    <p:blipFill>
                      <a:blip r:embed="rId5"/>
                      <a:stretch>
                        <a:fillRect/>
                      </a:stretch>
                    </p:blipFill>
                    <p:spPr>
                      <a:xfrm>
                        <a:off x="707802" y="2143125"/>
                        <a:ext cx="10776396" cy="3667126"/>
                      </a:xfrm>
                      <a:prstGeom prst="rect">
                        <a:avLst/>
                      </a:prstGeom>
                    </p:spPr>
                  </p:pic>
                </p:oleObj>
              </mc:Fallback>
            </mc:AlternateContent>
          </a:graphicData>
        </a:graphic>
      </p:graphicFrame>
    </p:spTree>
    <p:extLst>
      <p:ext uri="{BB962C8B-B14F-4D97-AF65-F5344CB8AC3E}">
        <p14:creationId xmlns:p14="http://schemas.microsoft.com/office/powerpoint/2010/main" val="277251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B6B2-BF5F-40A0-9F0F-94BF2148284F}"/>
              </a:ext>
            </a:extLst>
          </p:cNvPr>
          <p:cNvSpPr>
            <a:spLocks noGrp="1"/>
          </p:cNvSpPr>
          <p:nvPr>
            <p:ph type="title"/>
          </p:nvPr>
        </p:nvSpPr>
        <p:spPr>
          <a:xfrm>
            <a:off x="684212" y="353969"/>
            <a:ext cx="3604324" cy="2281600"/>
          </a:xfrm>
        </p:spPr>
        <p:txBody>
          <a:bodyPr/>
          <a:lstStyle/>
          <a:p>
            <a:r>
              <a:rPr lang="en-US" dirty="0"/>
              <a:t>OVERVIEW</a:t>
            </a:r>
          </a:p>
        </p:txBody>
      </p:sp>
      <p:sp>
        <p:nvSpPr>
          <p:cNvPr id="3" name="Text Placeholder 2">
            <a:extLst>
              <a:ext uri="{FF2B5EF4-FFF2-40B4-BE49-F238E27FC236}">
                <a16:creationId xmlns:a16="http://schemas.microsoft.com/office/drawing/2014/main" id="{DEF5CDC8-1E7B-420B-8FEE-2395160CAE2A}"/>
              </a:ext>
            </a:extLst>
          </p:cNvPr>
          <p:cNvSpPr>
            <a:spLocks noGrp="1"/>
          </p:cNvSpPr>
          <p:nvPr>
            <p:ph type="body" idx="1"/>
          </p:nvPr>
        </p:nvSpPr>
        <p:spPr>
          <a:xfrm>
            <a:off x="684212" y="3145537"/>
            <a:ext cx="6329236" cy="3237846"/>
          </a:xfrm>
        </p:spPr>
        <p:txBody>
          <a:bodyPr>
            <a:normAutofit fontScale="92500" lnSpcReduction="20000"/>
          </a:bodyPr>
          <a:lstStyle/>
          <a:p>
            <a:pPr marL="285750" indent="-285750">
              <a:buFont typeface="Arial" panose="020B0604020202020204" pitchFamily="34" charset="0"/>
              <a:buChar char="•"/>
            </a:pPr>
            <a:r>
              <a:rPr lang="en-US" dirty="0">
                <a:solidFill>
                  <a:schemeClr val="tx1"/>
                </a:solidFill>
              </a:rPr>
              <a:t>How we got here</a:t>
            </a:r>
          </a:p>
          <a:p>
            <a:pPr marL="285750" indent="-285750">
              <a:buFont typeface="Arial" panose="020B0604020202020204" pitchFamily="34" charset="0"/>
              <a:buChar char="•"/>
            </a:pPr>
            <a:r>
              <a:rPr lang="en-US" dirty="0">
                <a:solidFill>
                  <a:schemeClr val="tx1"/>
                </a:solidFill>
              </a:rPr>
              <a:t>Terrain and the Operations Process</a:t>
            </a:r>
          </a:p>
          <a:p>
            <a:pPr marL="285750" indent="-285750">
              <a:buFont typeface="Arial" panose="020B0604020202020204" pitchFamily="34" charset="0"/>
              <a:buChar char="•"/>
            </a:pPr>
            <a:r>
              <a:rPr lang="en-US" dirty="0">
                <a:solidFill>
                  <a:schemeClr val="tx1"/>
                </a:solidFill>
              </a:rPr>
              <a:t>Distributed Common Ground System – Army Overview</a:t>
            </a:r>
          </a:p>
          <a:p>
            <a:pPr marL="285750" indent="-285750">
              <a:buFont typeface="Arial" panose="020B0604020202020204" pitchFamily="34" charset="0"/>
              <a:buChar char="•"/>
            </a:pPr>
            <a:r>
              <a:rPr lang="en-US" dirty="0">
                <a:solidFill>
                  <a:schemeClr val="tx1"/>
                </a:solidFill>
              </a:rPr>
              <a:t>Palantir Overview</a:t>
            </a:r>
          </a:p>
          <a:p>
            <a:pPr marL="285750" indent="-285750">
              <a:buFont typeface="Arial" panose="020B0604020202020204" pitchFamily="34" charset="0"/>
              <a:buChar char="•"/>
            </a:pPr>
            <a:r>
              <a:rPr lang="en-US" dirty="0">
                <a:solidFill>
                  <a:schemeClr val="tx1"/>
                </a:solidFill>
              </a:rPr>
              <a:t>Project Development Process</a:t>
            </a:r>
          </a:p>
          <a:p>
            <a:pPr marL="285750" indent="-285750">
              <a:buFont typeface="Arial" panose="020B0604020202020204" pitchFamily="34" charset="0"/>
              <a:buChar char="•"/>
            </a:pPr>
            <a:r>
              <a:rPr lang="en-US" dirty="0">
                <a:solidFill>
                  <a:schemeClr val="tx1"/>
                </a:solidFill>
              </a:rPr>
              <a:t>Ideal Architecture</a:t>
            </a:r>
          </a:p>
          <a:p>
            <a:pPr marL="285750" indent="-285750">
              <a:buFont typeface="Arial" panose="020B0604020202020204" pitchFamily="34" charset="0"/>
              <a:buChar char="•"/>
            </a:pPr>
            <a:r>
              <a:rPr lang="en-US" dirty="0">
                <a:solidFill>
                  <a:schemeClr val="tx1"/>
                </a:solidFill>
              </a:rPr>
              <a:t>Evaluation Criteria</a:t>
            </a:r>
          </a:p>
          <a:p>
            <a:pPr marL="285750" indent="-285750">
              <a:buFont typeface="Arial" panose="020B0604020202020204" pitchFamily="34" charset="0"/>
              <a:buChar char="•"/>
            </a:pPr>
            <a:r>
              <a:rPr lang="en-US" dirty="0">
                <a:solidFill>
                  <a:schemeClr val="tx1"/>
                </a:solidFill>
              </a:rPr>
              <a:t>Sources</a:t>
            </a:r>
          </a:p>
          <a:p>
            <a:pPr marL="285750" indent="-285750">
              <a:buFontTx/>
              <a:buChar char="-"/>
            </a:pPr>
            <a:endParaRPr lang="en-US" dirty="0">
              <a:solidFill>
                <a:schemeClr val="tx1"/>
              </a:solidFill>
            </a:endParaRPr>
          </a:p>
          <a:p>
            <a:pPr marL="285750" indent="-285750">
              <a:buFontTx/>
              <a:buChar char="-"/>
            </a:pPr>
            <a:endParaRPr lang="en-US" dirty="0">
              <a:solidFill>
                <a:schemeClr val="tx1"/>
              </a:solidFill>
            </a:endParaRPr>
          </a:p>
        </p:txBody>
      </p:sp>
    </p:spTree>
    <p:extLst>
      <p:ext uri="{BB962C8B-B14F-4D97-AF65-F5344CB8AC3E}">
        <p14:creationId xmlns:p14="http://schemas.microsoft.com/office/powerpoint/2010/main" val="2627070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7B877-7004-496F-8102-614C79C080A6}"/>
              </a:ext>
            </a:extLst>
          </p:cNvPr>
          <p:cNvSpPr>
            <a:spLocks noGrp="1"/>
          </p:cNvSpPr>
          <p:nvPr>
            <p:ph type="title"/>
          </p:nvPr>
        </p:nvSpPr>
        <p:spPr>
          <a:xfrm>
            <a:off x="19050" y="-396875"/>
            <a:ext cx="10515600" cy="1325563"/>
          </a:xfrm>
        </p:spPr>
        <p:txBody>
          <a:bodyPr/>
          <a:lstStyle/>
          <a:p>
            <a:r>
              <a:rPr lang="en-US" dirty="0"/>
              <a:t>References</a:t>
            </a:r>
          </a:p>
        </p:txBody>
      </p:sp>
      <p:pic>
        <p:nvPicPr>
          <p:cNvPr id="5" name="Content Placeholder 4">
            <a:extLst>
              <a:ext uri="{FF2B5EF4-FFF2-40B4-BE49-F238E27FC236}">
                <a16:creationId xmlns:a16="http://schemas.microsoft.com/office/drawing/2014/main" id="{75EF2219-3344-478A-9CBA-AA5E1430D679}"/>
              </a:ext>
            </a:extLst>
          </p:cNvPr>
          <p:cNvPicPr>
            <a:picLocks noGrp="1" noChangeAspect="1"/>
          </p:cNvPicPr>
          <p:nvPr>
            <p:ph idx="1"/>
          </p:nvPr>
        </p:nvPicPr>
        <p:blipFill>
          <a:blip r:embed="rId2"/>
          <a:stretch>
            <a:fillRect/>
          </a:stretch>
        </p:blipFill>
        <p:spPr>
          <a:xfrm>
            <a:off x="2895600" y="816391"/>
            <a:ext cx="6400800" cy="6369806"/>
          </a:xfrm>
          <a:prstGeom prst="rect">
            <a:avLst/>
          </a:prstGeom>
        </p:spPr>
      </p:pic>
    </p:spTree>
    <p:extLst>
      <p:ext uri="{BB962C8B-B14F-4D97-AF65-F5344CB8AC3E}">
        <p14:creationId xmlns:p14="http://schemas.microsoft.com/office/powerpoint/2010/main" val="2357772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2DD319-2AF4-40B6-B93F-ABE616D5B25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37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D64CC-D15F-48CF-94CC-0388D352B5E9}"/>
              </a:ext>
            </a:extLst>
          </p:cNvPr>
          <p:cNvSpPr>
            <a:spLocks noGrp="1"/>
          </p:cNvSpPr>
          <p:nvPr>
            <p:ph type="title"/>
          </p:nvPr>
        </p:nvSpPr>
        <p:spPr/>
        <p:txBody>
          <a:bodyPr/>
          <a:lstStyle/>
          <a:p>
            <a:r>
              <a:rPr lang="en-US" dirty="0"/>
              <a:t>How we got here – Failures and Corruption</a:t>
            </a:r>
          </a:p>
        </p:txBody>
      </p:sp>
      <p:graphicFrame>
        <p:nvGraphicFramePr>
          <p:cNvPr id="6" name="Content Placeholder 5">
            <a:extLst>
              <a:ext uri="{FF2B5EF4-FFF2-40B4-BE49-F238E27FC236}">
                <a16:creationId xmlns:a16="http://schemas.microsoft.com/office/drawing/2014/main" id="{6BD6E3B8-87D4-4171-B109-54733E990FE3}"/>
              </a:ext>
            </a:extLst>
          </p:cNvPr>
          <p:cNvGraphicFramePr>
            <a:graphicFrameLocks noGrp="1"/>
          </p:cNvGraphicFramePr>
          <p:nvPr>
            <p:ph idx="1"/>
            <p:extLst>
              <p:ext uri="{D42A27DB-BD31-4B8C-83A1-F6EECF244321}">
                <p14:modId xmlns:p14="http://schemas.microsoft.com/office/powerpoint/2010/main" val="21842641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281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D64CC-D15F-48CF-94CC-0388D352B5E9}"/>
              </a:ext>
            </a:extLst>
          </p:cNvPr>
          <p:cNvSpPr>
            <a:spLocks noGrp="1"/>
          </p:cNvSpPr>
          <p:nvPr>
            <p:ph type="title"/>
          </p:nvPr>
        </p:nvSpPr>
        <p:spPr/>
        <p:txBody>
          <a:bodyPr/>
          <a:lstStyle/>
          <a:p>
            <a:r>
              <a:rPr lang="en-US" dirty="0"/>
              <a:t>How we got here – Failures and Corruption</a:t>
            </a:r>
          </a:p>
        </p:txBody>
      </p:sp>
      <p:graphicFrame>
        <p:nvGraphicFramePr>
          <p:cNvPr id="6" name="Content Placeholder 5">
            <a:extLst>
              <a:ext uri="{FF2B5EF4-FFF2-40B4-BE49-F238E27FC236}">
                <a16:creationId xmlns:a16="http://schemas.microsoft.com/office/drawing/2014/main" id="{6BD6E3B8-87D4-4171-B109-54733E990FE3}"/>
              </a:ext>
            </a:extLst>
          </p:cNvPr>
          <p:cNvGraphicFramePr>
            <a:graphicFrameLocks noGrp="1"/>
          </p:cNvGraphicFramePr>
          <p:nvPr>
            <p:ph idx="1"/>
            <p:extLst>
              <p:ext uri="{D42A27DB-BD31-4B8C-83A1-F6EECF244321}">
                <p14:modId xmlns:p14="http://schemas.microsoft.com/office/powerpoint/2010/main" val="19312912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852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04F3E-53C7-48E1-AFD2-CE9BA0D28EC1}"/>
              </a:ext>
            </a:extLst>
          </p:cNvPr>
          <p:cNvSpPr>
            <a:spLocks noGrp="1"/>
          </p:cNvSpPr>
          <p:nvPr>
            <p:ph type="title"/>
          </p:nvPr>
        </p:nvSpPr>
        <p:spPr/>
        <p:txBody>
          <a:bodyPr/>
          <a:lstStyle/>
          <a:p>
            <a:r>
              <a:rPr lang="en-US" dirty="0"/>
              <a:t>Terrain Analysis and the Operations Process</a:t>
            </a:r>
          </a:p>
        </p:txBody>
      </p:sp>
      <p:pic>
        <p:nvPicPr>
          <p:cNvPr id="5" name="Picture 4">
            <a:extLst>
              <a:ext uri="{FF2B5EF4-FFF2-40B4-BE49-F238E27FC236}">
                <a16:creationId xmlns:a16="http://schemas.microsoft.com/office/drawing/2014/main" id="{636E34B6-236A-414E-9E5B-E173FCB08BCB}"/>
              </a:ext>
            </a:extLst>
          </p:cNvPr>
          <p:cNvPicPr>
            <a:picLocks noChangeAspect="1"/>
          </p:cNvPicPr>
          <p:nvPr/>
        </p:nvPicPr>
        <p:blipFill>
          <a:blip r:embed="rId3"/>
          <a:stretch>
            <a:fillRect/>
          </a:stretch>
        </p:blipFill>
        <p:spPr>
          <a:xfrm>
            <a:off x="6743132" y="4177030"/>
            <a:ext cx="3649426" cy="2679700"/>
          </a:xfrm>
          <a:prstGeom prst="rect">
            <a:avLst/>
          </a:prstGeom>
        </p:spPr>
      </p:pic>
      <p:pic>
        <p:nvPicPr>
          <p:cNvPr id="7" name="Picture 6">
            <a:extLst>
              <a:ext uri="{FF2B5EF4-FFF2-40B4-BE49-F238E27FC236}">
                <a16:creationId xmlns:a16="http://schemas.microsoft.com/office/drawing/2014/main" id="{B18FF957-8956-4DC8-B695-70655CCEDBBE}"/>
              </a:ext>
            </a:extLst>
          </p:cNvPr>
          <p:cNvPicPr>
            <a:picLocks noChangeAspect="1"/>
          </p:cNvPicPr>
          <p:nvPr/>
        </p:nvPicPr>
        <p:blipFill rotWithShape="1">
          <a:blip r:embed="rId4"/>
          <a:srcRect l="26667" r="23332"/>
          <a:stretch/>
        </p:blipFill>
        <p:spPr>
          <a:xfrm>
            <a:off x="185738" y="1341120"/>
            <a:ext cx="4748106" cy="5341620"/>
          </a:xfrm>
          <a:prstGeom prst="rect">
            <a:avLst/>
          </a:prstGeom>
        </p:spPr>
      </p:pic>
      <p:pic>
        <p:nvPicPr>
          <p:cNvPr id="8" name="Content Placeholder 7">
            <a:extLst>
              <a:ext uri="{FF2B5EF4-FFF2-40B4-BE49-F238E27FC236}">
                <a16:creationId xmlns:a16="http://schemas.microsoft.com/office/drawing/2014/main" id="{276AFC4D-6C46-4E87-BEE1-B1F7D3DF078E}"/>
              </a:ext>
            </a:extLst>
          </p:cNvPr>
          <p:cNvPicPr>
            <a:picLocks noGrp="1" noChangeAspect="1"/>
          </p:cNvPicPr>
          <p:nvPr>
            <p:ph idx="1"/>
          </p:nvPr>
        </p:nvPicPr>
        <p:blipFill>
          <a:blip r:embed="rId5"/>
          <a:stretch>
            <a:fillRect/>
          </a:stretch>
        </p:blipFill>
        <p:spPr>
          <a:xfrm>
            <a:off x="7258157" y="1204595"/>
            <a:ext cx="2619375" cy="2952750"/>
          </a:xfrm>
          <a:prstGeom prst="rect">
            <a:avLst/>
          </a:prstGeom>
        </p:spPr>
      </p:pic>
      <p:sp>
        <p:nvSpPr>
          <p:cNvPr id="12" name="Arrow: Curved Down 11">
            <a:extLst>
              <a:ext uri="{FF2B5EF4-FFF2-40B4-BE49-F238E27FC236}">
                <a16:creationId xmlns:a16="http://schemas.microsoft.com/office/drawing/2014/main" id="{3210D5A9-72D8-4FE1-A43A-906CE069BC76}"/>
              </a:ext>
            </a:extLst>
          </p:cNvPr>
          <p:cNvSpPr/>
          <p:nvPr/>
        </p:nvSpPr>
        <p:spPr>
          <a:xfrm>
            <a:off x="2087880" y="1844040"/>
            <a:ext cx="5349240" cy="899160"/>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Arrow: Curved Left 12">
            <a:extLst>
              <a:ext uri="{FF2B5EF4-FFF2-40B4-BE49-F238E27FC236}">
                <a16:creationId xmlns:a16="http://schemas.microsoft.com/office/drawing/2014/main" id="{FDF15AA7-4B86-49AE-BD9D-4C499CC9F0A6}"/>
              </a:ext>
            </a:extLst>
          </p:cNvPr>
          <p:cNvSpPr/>
          <p:nvPr/>
        </p:nvSpPr>
        <p:spPr>
          <a:xfrm>
            <a:off x="9877532" y="2484120"/>
            <a:ext cx="668548" cy="3322320"/>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6352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5190-EE85-4A10-ABA1-ED7E481DC8D2}"/>
              </a:ext>
            </a:extLst>
          </p:cNvPr>
          <p:cNvSpPr>
            <a:spLocks noGrp="1"/>
          </p:cNvSpPr>
          <p:nvPr>
            <p:ph type="title"/>
          </p:nvPr>
        </p:nvSpPr>
        <p:spPr>
          <a:xfrm>
            <a:off x="353286" y="2279123"/>
            <a:ext cx="3182393" cy="1507067"/>
          </a:xfrm>
        </p:spPr>
        <p:txBody>
          <a:bodyPr>
            <a:normAutofit/>
          </a:bodyPr>
          <a:lstStyle/>
          <a:p>
            <a:r>
              <a:rPr lang="en-US" dirty="0"/>
              <a:t>DCGS Overview</a:t>
            </a:r>
          </a:p>
        </p:txBody>
      </p:sp>
      <p:sp>
        <p:nvSpPr>
          <p:cNvPr id="3" name="TextBox 2">
            <a:extLst>
              <a:ext uri="{FF2B5EF4-FFF2-40B4-BE49-F238E27FC236}">
                <a16:creationId xmlns:a16="http://schemas.microsoft.com/office/drawing/2014/main" id="{6162CB09-0769-431C-9CB2-3EA07A84D9DA}"/>
              </a:ext>
            </a:extLst>
          </p:cNvPr>
          <p:cNvSpPr txBox="1"/>
          <p:nvPr/>
        </p:nvSpPr>
        <p:spPr>
          <a:xfrm>
            <a:off x="4406136" y="5810303"/>
            <a:ext cx="6322423" cy="261610"/>
          </a:xfrm>
          <a:prstGeom prst="rect">
            <a:avLst/>
          </a:prstGeom>
          <a:noFill/>
        </p:spPr>
        <p:txBody>
          <a:bodyPr wrap="square" rtlCol="0">
            <a:spAutoFit/>
          </a:bodyPr>
          <a:lstStyle/>
          <a:p>
            <a:r>
              <a:rPr lang="en-US" sz="1100" dirty="0"/>
              <a:t>DCGS-A Commander’s Quick Reference Sheet and Primary MFWS System (DCGS-A, 2018).</a:t>
            </a:r>
          </a:p>
        </p:txBody>
      </p:sp>
      <p:pic>
        <p:nvPicPr>
          <p:cNvPr id="4" name="Picture 3">
            <a:extLst>
              <a:ext uri="{FF2B5EF4-FFF2-40B4-BE49-F238E27FC236}">
                <a16:creationId xmlns:a16="http://schemas.microsoft.com/office/drawing/2014/main" id="{6D0ECE01-B52C-4F74-9B9D-657D1E93F5EE}"/>
              </a:ext>
            </a:extLst>
          </p:cNvPr>
          <p:cNvPicPr>
            <a:picLocks noChangeAspect="1"/>
          </p:cNvPicPr>
          <p:nvPr/>
        </p:nvPicPr>
        <p:blipFill>
          <a:blip r:embed="rId3"/>
          <a:stretch>
            <a:fillRect/>
          </a:stretch>
        </p:blipFill>
        <p:spPr>
          <a:xfrm>
            <a:off x="6479859" y="3960253"/>
            <a:ext cx="2174978" cy="1627632"/>
          </a:xfrm>
          <a:prstGeom prst="rect">
            <a:avLst/>
          </a:prstGeom>
        </p:spPr>
      </p:pic>
      <p:pic>
        <p:nvPicPr>
          <p:cNvPr id="5" name="Picture 4">
            <a:extLst>
              <a:ext uri="{FF2B5EF4-FFF2-40B4-BE49-F238E27FC236}">
                <a16:creationId xmlns:a16="http://schemas.microsoft.com/office/drawing/2014/main" id="{F880A07A-889C-4AE3-A066-36E472D69972}"/>
              </a:ext>
            </a:extLst>
          </p:cNvPr>
          <p:cNvPicPr>
            <a:picLocks noChangeAspect="1"/>
          </p:cNvPicPr>
          <p:nvPr/>
        </p:nvPicPr>
        <p:blipFill>
          <a:blip r:embed="rId4"/>
          <a:stretch>
            <a:fillRect/>
          </a:stretch>
        </p:blipFill>
        <p:spPr>
          <a:xfrm>
            <a:off x="4992624" y="-1660"/>
            <a:ext cx="5149448" cy="3862088"/>
          </a:xfrm>
          <a:prstGeom prst="rect">
            <a:avLst/>
          </a:prstGeom>
        </p:spPr>
      </p:pic>
      <p:cxnSp>
        <p:nvCxnSpPr>
          <p:cNvPr id="7" name="Straight Connector 6">
            <a:extLst>
              <a:ext uri="{FF2B5EF4-FFF2-40B4-BE49-F238E27FC236}">
                <a16:creationId xmlns:a16="http://schemas.microsoft.com/office/drawing/2014/main" id="{E7C3CA1F-AA04-43A6-BDA1-767B55F7E794}"/>
              </a:ext>
            </a:extLst>
          </p:cNvPr>
          <p:cNvCxnSpPr>
            <a:endCxn id="4" idx="0"/>
          </p:cNvCxnSpPr>
          <p:nvPr/>
        </p:nvCxnSpPr>
        <p:spPr>
          <a:xfrm flipH="1">
            <a:off x="7567348" y="2642616"/>
            <a:ext cx="1412060" cy="1317637"/>
          </a:xfrm>
          <a:prstGeom prst="line">
            <a:avLst/>
          </a:prstGeom>
          <a:ln w="38100">
            <a:solidFill>
              <a:srgbClr val="C00000">
                <a:alpha val="60000"/>
              </a:srgb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21D25E-932F-45AB-9330-5A430F4718AD}"/>
              </a:ext>
            </a:extLst>
          </p:cNvPr>
          <p:cNvPicPr>
            <a:picLocks noChangeAspect="1"/>
          </p:cNvPicPr>
          <p:nvPr/>
        </p:nvPicPr>
        <p:blipFill>
          <a:blip r:embed="rId5"/>
          <a:stretch>
            <a:fillRect/>
          </a:stretch>
        </p:blipFill>
        <p:spPr>
          <a:xfrm>
            <a:off x="353286" y="98116"/>
            <a:ext cx="1905000" cy="1905000"/>
          </a:xfrm>
          <a:prstGeom prst="rect">
            <a:avLst/>
          </a:prstGeom>
        </p:spPr>
      </p:pic>
    </p:spTree>
    <p:extLst>
      <p:ext uri="{BB962C8B-B14F-4D97-AF65-F5344CB8AC3E}">
        <p14:creationId xmlns:p14="http://schemas.microsoft.com/office/powerpoint/2010/main" val="158289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315648-E323-463A-B095-1E42EDB9CA87}"/>
              </a:ext>
            </a:extLst>
          </p:cNvPr>
          <p:cNvSpPr>
            <a:spLocks noGrp="1"/>
          </p:cNvSpPr>
          <p:nvPr>
            <p:ph type="title"/>
          </p:nvPr>
        </p:nvSpPr>
        <p:spPr/>
        <p:txBody>
          <a:bodyPr/>
          <a:lstStyle/>
          <a:p>
            <a:r>
              <a:rPr lang="en-US" dirty="0"/>
              <a:t>Claims vs. Reality</a:t>
            </a:r>
          </a:p>
        </p:txBody>
      </p:sp>
      <p:sp>
        <p:nvSpPr>
          <p:cNvPr id="6" name="Content Placeholder 5">
            <a:extLst>
              <a:ext uri="{FF2B5EF4-FFF2-40B4-BE49-F238E27FC236}">
                <a16:creationId xmlns:a16="http://schemas.microsoft.com/office/drawing/2014/main" id="{5DFD4361-01D4-44F8-8C78-D0CD1E6B91CB}"/>
              </a:ext>
            </a:extLst>
          </p:cNvPr>
          <p:cNvSpPr>
            <a:spLocks noGrp="1"/>
          </p:cNvSpPr>
          <p:nvPr>
            <p:ph idx="1"/>
          </p:nvPr>
        </p:nvSpPr>
        <p:spPr/>
        <p:txBody>
          <a:bodyPr/>
          <a:lstStyle/>
          <a:p>
            <a:r>
              <a:rPr lang="en-US" dirty="0"/>
              <a:t>Claims:</a:t>
            </a:r>
          </a:p>
          <a:p>
            <a:pPr lvl="1"/>
            <a:r>
              <a:rPr lang="en-US" dirty="0"/>
              <a:t>“Gather over 700 intelligence feeds / data sources”</a:t>
            </a:r>
          </a:p>
          <a:p>
            <a:pPr lvl="1"/>
            <a:r>
              <a:rPr lang="en-US" dirty="0"/>
              <a:t>“Analyze weather, terrain, process geospatial intelligence, and feed it to the commander”</a:t>
            </a:r>
          </a:p>
          <a:p>
            <a:pPr lvl="1"/>
            <a:r>
              <a:rPr lang="en-US" dirty="0"/>
              <a:t>One size fits all approach: over 100 tools on the system</a:t>
            </a:r>
          </a:p>
          <a:p>
            <a:r>
              <a:rPr lang="en-US" dirty="0"/>
              <a:t>Reality</a:t>
            </a:r>
          </a:p>
          <a:p>
            <a:pPr lvl="1"/>
            <a:r>
              <a:rPr lang="en-US" dirty="0"/>
              <a:t>Connectivity to higher echelons does not work due to limited bandwidth </a:t>
            </a:r>
          </a:p>
          <a:p>
            <a:pPr lvl="1"/>
            <a:r>
              <a:rPr lang="en-US" dirty="0"/>
              <a:t>No effective tools for digital terrain analysis</a:t>
            </a:r>
          </a:p>
          <a:p>
            <a:pPr lvl="1"/>
            <a:r>
              <a:rPr lang="en-US" dirty="0"/>
              <a:t>Inundation of sources / information bogs down analysts</a:t>
            </a:r>
          </a:p>
        </p:txBody>
      </p:sp>
    </p:spTree>
    <p:extLst>
      <p:ext uri="{BB962C8B-B14F-4D97-AF65-F5344CB8AC3E}">
        <p14:creationId xmlns:p14="http://schemas.microsoft.com/office/powerpoint/2010/main" val="141448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1365-F948-44C1-A4E7-5FBE0622ECCD}"/>
              </a:ext>
            </a:extLst>
          </p:cNvPr>
          <p:cNvSpPr>
            <a:spLocks noGrp="1"/>
          </p:cNvSpPr>
          <p:nvPr>
            <p:ph type="title"/>
          </p:nvPr>
        </p:nvSpPr>
        <p:spPr/>
        <p:txBody>
          <a:bodyPr/>
          <a:lstStyle/>
          <a:p>
            <a:r>
              <a:rPr lang="en-US" dirty="0"/>
              <a:t>Palantir GEOINT Capabilities</a:t>
            </a:r>
          </a:p>
        </p:txBody>
      </p:sp>
      <p:pic>
        <p:nvPicPr>
          <p:cNvPr id="4" name="Content Placeholder 3">
            <a:extLst>
              <a:ext uri="{FF2B5EF4-FFF2-40B4-BE49-F238E27FC236}">
                <a16:creationId xmlns:a16="http://schemas.microsoft.com/office/drawing/2014/main" id="{FB373E0C-3023-4C89-9A74-8E8E025F9AA5}"/>
              </a:ext>
            </a:extLst>
          </p:cNvPr>
          <p:cNvPicPr>
            <a:picLocks noGrp="1" noChangeAspect="1"/>
          </p:cNvPicPr>
          <p:nvPr>
            <p:ph idx="1"/>
          </p:nvPr>
        </p:nvPicPr>
        <p:blipFill>
          <a:blip r:embed="rId3"/>
          <a:stretch>
            <a:fillRect/>
          </a:stretch>
        </p:blipFill>
        <p:spPr>
          <a:xfrm>
            <a:off x="4410075" y="1864935"/>
            <a:ext cx="2790825" cy="2181225"/>
          </a:xfrm>
          <a:prstGeom prst="rect">
            <a:avLst/>
          </a:prstGeom>
        </p:spPr>
      </p:pic>
      <p:grpSp>
        <p:nvGrpSpPr>
          <p:cNvPr id="13" name="Group 12">
            <a:extLst>
              <a:ext uri="{FF2B5EF4-FFF2-40B4-BE49-F238E27FC236}">
                <a16:creationId xmlns:a16="http://schemas.microsoft.com/office/drawing/2014/main" id="{CC60409D-21D6-416C-B893-16732D616D3C}"/>
              </a:ext>
            </a:extLst>
          </p:cNvPr>
          <p:cNvGrpSpPr/>
          <p:nvPr/>
        </p:nvGrpSpPr>
        <p:grpSpPr>
          <a:xfrm>
            <a:off x="485776" y="1573879"/>
            <a:ext cx="2876550" cy="2625391"/>
            <a:chOff x="449932" y="2557002"/>
            <a:chExt cx="2876550" cy="2625391"/>
          </a:xfrm>
        </p:grpSpPr>
        <p:pic>
          <p:nvPicPr>
            <p:cNvPr id="6" name="Picture 5">
              <a:extLst>
                <a:ext uri="{FF2B5EF4-FFF2-40B4-BE49-F238E27FC236}">
                  <a16:creationId xmlns:a16="http://schemas.microsoft.com/office/drawing/2014/main" id="{7278639D-F557-4109-9856-C14B5DAA7B18}"/>
                </a:ext>
              </a:extLst>
            </p:cNvPr>
            <p:cNvPicPr>
              <a:picLocks noChangeAspect="1"/>
            </p:cNvPicPr>
            <p:nvPr/>
          </p:nvPicPr>
          <p:blipFill>
            <a:blip r:embed="rId4"/>
            <a:stretch>
              <a:fillRect/>
            </a:stretch>
          </p:blipFill>
          <p:spPr>
            <a:xfrm>
              <a:off x="449932" y="2820193"/>
              <a:ext cx="2876550" cy="2362200"/>
            </a:xfrm>
            <a:prstGeom prst="rect">
              <a:avLst/>
            </a:prstGeom>
          </p:spPr>
        </p:pic>
        <p:pic>
          <p:nvPicPr>
            <p:cNvPr id="7" name="Picture 6">
              <a:extLst>
                <a:ext uri="{FF2B5EF4-FFF2-40B4-BE49-F238E27FC236}">
                  <a16:creationId xmlns:a16="http://schemas.microsoft.com/office/drawing/2014/main" id="{0938B814-C6E6-4636-B078-65BA24DB0853}"/>
                </a:ext>
              </a:extLst>
            </p:cNvPr>
            <p:cNvPicPr>
              <a:picLocks noChangeAspect="1"/>
            </p:cNvPicPr>
            <p:nvPr/>
          </p:nvPicPr>
          <p:blipFill>
            <a:blip r:embed="rId5"/>
            <a:stretch>
              <a:fillRect/>
            </a:stretch>
          </p:blipFill>
          <p:spPr>
            <a:xfrm>
              <a:off x="1354807" y="2557002"/>
              <a:ext cx="1066800" cy="295275"/>
            </a:xfrm>
            <a:prstGeom prst="rect">
              <a:avLst/>
            </a:prstGeom>
          </p:spPr>
        </p:pic>
      </p:grpSp>
      <p:pic>
        <p:nvPicPr>
          <p:cNvPr id="5" name="Picture 4">
            <a:extLst>
              <a:ext uri="{FF2B5EF4-FFF2-40B4-BE49-F238E27FC236}">
                <a16:creationId xmlns:a16="http://schemas.microsoft.com/office/drawing/2014/main" id="{55D4BA2B-643C-4DBF-926B-D2B29E49DB99}"/>
              </a:ext>
            </a:extLst>
          </p:cNvPr>
          <p:cNvPicPr>
            <a:picLocks noChangeAspect="1"/>
          </p:cNvPicPr>
          <p:nvPr/>
        </p:nvPicPr>
        <p:blipFill>
          <a:blip r:embed="rId6"/>
          <a:stretch>
            <a:fillRect/>
          </a:stretch>
        </p:blipFill>
        <p:spPr>
          <a:xfrm>
            <a:off x="8077199" y="1864477"/>
            <a:ext cx="2762250" cy="2152650"/>
          </a:xfrm>
          <a:prstGeom prst="rect">
            <a:avLst/>
          </a:prstGeom>
        </p:spPr>
      </p:pic>
      <p:pic>
        <p:nvPicPr>
          <p:cNvPr id="9" name="Picture 8">
            <a:extLst>
              <a:ext uri="{FF2B5EF4-FFF2-40B4-BE49-F238E27FC236}">
                <a16:creationId xmlns:a16="http://schemas.microsoft.com/office/drawing/2014/main" id="{D1D0AFDB-F138-4F43-8CC7-61F46D0FFA64}"/>
              </a:ext>
            </a:extLst>
          </p:cNvPr>
          <p:cNvPicPr>
            <a:picLocks noChangeAspect="1"/>
          </p:cNvPicPr>
          <p:nvPr/>
        </p:nvPicPr>
        <p:blipFill>
          <a:blip r:embed="rId7"/>
          <a:stretch>
            <a:fillRect/>
          </a:stretch>
        </p:blipFill>
        <p:spPr>
          <a:xfrm>
            <a:off x="5310188" y="1579185"/>
            <a:ext cx="990600" cy="285750"/>
          </a:xfrm>
          <a:prstGeom prst="rect">
            <a:avLst/>
          </a:prstGeom>
        </p:spPr>
      </p:pic>
      <p:pic>
        <p:nvPicPr>
          <p:cNvPr id="10" name="Picture 9">
            <a:extLst>
              <a:ext uri="{FF2B5EF4-FFF2-40B4-BE49-F238E27FC236}">
                <a16:creationId xmlns:a16="http://schemas.microsoft.com/office/drawing/2014/main" id="{09B4AE0C-5626-4831-BC1C-E76509B1E973}"/>
              </a:ext>
            </a:extLst>
          </p:cNvPr>
          <p:cNvPicPr>
            <a:picLocks noChangeAspect="1"/>
          </p:cNvPicPr>
          <p:nvPr/>
        </p:nvPicPr>
        <p:blipFill>
          <a:blip r:embed="rId8"/>
          <a:stretch>
            <a:fillRect/>
          </a:stretch>
        </p:blipFill>
        <p:spPr>
          <a:xfrm>
            <a:off x="9148762" y="1575467"/>
            <a:ext cx="619125" cy="295275"/>
          </a:xfrm>
          <a:prstGeom prst="rect">
            <a:avLst/>
          </a:prstGeom>
        </p:spPr>
      </p:pic>
      <p:pic>
        <p:nvPicPr>
          <p:cNvPr id="3" name="Picture 2">
            <a:extLst>
              <a:ext uri="{FF2B5EF4-FFF2-40B4-BE49-F238E27FC236}">
                <a16:creationId xmlns:a16="http://schemas.microsoft.com/office/drawing/2014/main" id="{EF2ECBDA-ADFC-4762-AE0B-5401980BFF94}"/>
              </a:ext>
            </a:extLst>
          </p:cNvPr>
          <p:cNvPicPr>
            <a:picLocks noChangeAspect="1"/>
          </p:cNvPicPr>
          <p:nvPr/>
        </p:nvPicPr>
        <p:blipFill>
          <a:blip r:embed="rId9"/>
          <a:stretch>
            <a:fillRect/>
          </a:stretch>
        </p:blipFill>
        <p:spPr>
          <a:xfrm>
            <a:off x="485776" y="4401547"/>
            <a:ext cx="3267075" cy="1962150"/>
          </a:xfrm>
          <a:prstGeom prst="rect">
            <a:avLst/>
          </a:prstGeom>
        </p:spPr>
      </p:pic>
      <p:pic>
        <p:nvPicPr>
          <p:cNvPr id="8" name="Picture 7">
            <a:extLst>
              <a:ext uri="{FF2B5EF4-FFF2-40B4-BE49-F238E27FC236}">
                <a16:creationId xmlns:a16="http://schemas.microsoft.com/office/drawing/2014/main" id="{B1D59B34-8A76-4ABF-8863-B7E53C049068}"/>
              </a:ext>
            </a:extLst>
          </p:cNvPr>
          <p:cNvPicPr>
            <a:picLocks noChangeAspect="1"/>
          </p:cNvPicPr>
          <p:nvPr/>
        </p:nvPicPr>
        <p:blipFill>
          <a:blip r:embed="rId10"/>
          <a:stretch>
            <a:fillRect/>
          </a:stretch>
        </p:blipFill>
        <p:spPr>
          <a:xfrm>
            <a:off x="4395786" y="4190916"/>
            <a:ext cx="2819402" cy="2175798"/>
          </a:xfrm>
          <a:prstGeom prst="rect">
            <a:avLst/>
          </a:prstGeom>
        </p:spPr>
      </p:pic>
      <p:pic>
        <p:nvPicPr>
          <p:cNvPr id="12" name="Picture 11">
            <a:extLst>
              <a:ext uri="{FF2B5EF4-FFF2-40B4-BE49-F238E27FC236}">
                <a16:creationId xmlns:a16="http://schemas.microsoft.com/office/drawing/2014/main" id="{29FF3BA7-448E-40B1-9455-EB8C0D466095}"/>
              </a:ext>
            </a:extLst>
          </p:cNvPr>
          <p:cNvPicPr>
            <a:picLocks noChangeAspect="1"/>
          </p:cNvPicPr>
          <p:nvPr/>
        </p:nvPicPr>
        <p:blipFill>
          <a:blip r:embed="rId11"/>
          <a:stretch>
            <a:fillRect/>
          </a:stretch>
        </p:blipFill>
        <p:spPr>
          <a:xfrm>
            <a:off x="7794344" y="4294723"/>
            <a:ext cx="3327960" cy="2175798"/>
          </a:xfrm>
          <a:prstGeom prst="rect">
            <a:avLst/>
          </a:prstGeom>
        </p:spPr>
      </p:pic>
    </p:spTree>
    <p:extLst>
      <p:ext uri="{BB962C8B-B14F-4D97-AF65-F5344CB8AC3E}">
        <p14:creationId xmlns:p14="http://schemas.microsoft.com/office/powerpoint/2010/main" val="3829704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5190-EE85-4A10-ABA1-ED7E481DC8D2}"/>
              </a:ext>
            </a:extLst>
          </p:cNvPr>
          <p:cNvSpPr>
            <a:spLocks noGrp="1"/>
          </p:cNvSpPr>
          <p:nvPr>
            <p:ph type="title"/>
          </p:nvPr>
        </p:nvSpPr>
        <p:spPr>
          <a:xfrm>
            <a:off x="898260" y="1361295"/>
            <a:ext cx="3405279" cy="1507067"/>
          </a:xfrm>
        </p:spPr>
        <p:txBody>
          <a:bodyPr>
            <a:normAutofit fontScale="90000"/>
          </a:bodyPr>
          <a:lstStyle/>
          <a:p>
            <a:r>
              <a:rPr lang="en-US" dirty="0"/>
              <a:t>Project Development Steps</a:t>
            </a:r>
          </a:p>
        </p:txBody>
      </p:sp>
      <p:graphicFrame>
        <p:nvGraphicFramePr>
          <p:cNvPr id="6" name="Diagram 5">
            <a:extLst>
              <a:ext uri="{FF2B5EF4-FFF2-40B4-BE49-F238E27FC236}">
                <a16:creationId xmlns:a16="http://schemas.microsoft.com/office/drawing/2014/main" id="{7588C5FA-3DF7-41DE-A30B-36130D305581}"/>
              </a:ext>
            </a:extLst>
          </p:cNvPr>
          <p:cNvGraphicFramePr/>
          <p:nvPr>
            <p:extLst>
              <p:ext uri="{D42A27DB-BD31-4B8C-83A1-F6EECF244321}">
                <p14:modId xmlns:p14="http://schemas.microsoft.com/office/powerpoint/2010/main" val="2859366634"/>
              </p:ext>
            </p:extLst>
          </p:nvPr>
        </p:nvGraphicFramePr>
        <p:xfrm>
          <a:off x="6980433" y="1361295"/>
          <a:ext cx="4852557" cy="416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9DEEFE3F-FB97-43FE-8E14-FF28C36A284B}"/>
              </a:ext>
            </a:extLst>
          </p:cNvPr>
          <p:cNvPicPr>
            <a:picLocks noChangeAspect="1"/>
          </p:cNvPicPr>
          <p:nvPr/>
        </p:nvPicPr>
        <p:blipFill>
          <a:blip r:embed="rId8"/>
          <a:stretch>
            <a:fillRect/>
          </a:stretch>
        </p:blipFill>
        <p:spPr>
          <a:xfrm>
            <a:off x="677925" y="3041792"/>
            <a:ext cx="5244338" cy="774415"/>
          </a:xfrm>
          <a:prstGeom prst="rect">
            <a:avLst/>
          </a:prstGeom>
        </p:spPr>
      </p:pic>
      <p:sp>
        <p:nvSpPr>
          <p:cNvPr id="9" name="Rectangle 8">
            <a:extLst>
              <a:ext uri="{FF2B5EF4-FFF2-40B4-BE49-F238E27FC236}">
                <a16:creationId xmlns:a16="http://schemas.microsoft.com/office/drawing/2014/main" id="{C9C899CF-8FE8-4CA0-BF45-64FBF532AE35}"/>
              </a:ext>
            </a:extLst>
          </p:cNvPr>
          <p:cNvSpPr/>
          <p:nvPr/>
        </p:nvSpPr>
        <p:spPr>
          <a:xfrm>
            <a:off x="1074356" y="3913902"/>
            <a:ext cx="4273927" cy="261610"/>
          </a:xfrm>
          <a:prstGeom prst="rect">
            <a:avLst/>
          </a:prstGeom>
        </p:spPr>
        <p:txBody>
          <a:bodyPr wrap="none">
            <a:spAutoFit/>
          </a:bodyPr>
          <a:lstStyle/>
          <a:p>
            <a:r>
              <a:rPr lang="en-US" sz="1100" dirty="0">
                <a:latin typeface="+mj-lt"/>
                <a:ea typeface="Calibri" panose="020F0502020204030204" pitchFamily="34" charset="0"/>
                <a:cs typeface="Times New Roman" panose="02020603050405020304" pitchFamily="18" charset="0"/>
              </a:rPr>
              <a:t>Basic system design and evaluation process (Robinson, n.d.)</a:t>
            </a:r>
            <a:endParaRPr lang="en-US" sz="1100" dirty="0">
              <a:latin typeface="+mj-lt"/>
            </a:endParaRPr>
          </a:p>
        </p:txBody>
      </p:sp>
      <p:sp>
        <p:nvSpPr>
          <p:cNvPr id="10" name="Right Arrow 2">
            <a:extLst>
              <a:ext uri="{FF2B5EF4-FFF2-40B4-BE49-F238E27FC236}">
                <a16:creationId xmlns:a16="http://schemas.microsoft.com/office/drawing/2014/main" id="{03BFCECF-5A21-4454-BD6D-6707A86D10C5}"/>
              </a:ext>
            </a:extLst>
          </p:cNvPr>
          <p:cNvSpPr/>
          <p:nvPr/>
        </p:nvSpPr>
        <p:spPr>
          <a:xfrm>
            <a:off x="6025225" y="2970409"/>
            <a:ext cx="852246" cy="917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757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7750</TotalTime>
  <Words>3429</Words>
  <Application>Microsoft Office PowerPoint</Application>
  <PresentationFormat>Widescreen</PresentationFormat>
  <Paragraphs>302</Paragraphs>
  <Slides>21</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Calibri Light</vt:lpstr>
      <vt:lpstr>Symbol</vt:lpstr>
      <vt:lpstr>Times New Roman</vt:lpstr>
      <vt:lpstr>Wingdings</vt:lpstr>
      <vt:lpstr>Office Theme</vt:lpstr>
      <vt:lpstr>Worksheet</vt:lpstr>
      <vt:lpstr>GIS Terrain Analysis tools for the U.S. Army</vt:lpstr>
      <vt:lpstr>OVERVIEW</vt:lpstr>
      <vt:lpstr>How we got here – Failures and Corruption</vt:lpstr>
      <vt:lpstr>How we got here – Failures and Corruption</vt:lpstr>
      <vt:lpstr>Terrain Analysis and the Operations Process</vt:lpstr>
      <vt:lpstr>DCGS Overview</vt:lpstr>
      <vt:lpstr>Claims vs. Reality</vt:lpstr>
      <vt:lpstr>Palantir GEOINT Capabilities</vt:lpstr>
      <vt:lpstr>Project Development Steps</vt:lpstr>
      <vt:lpstr>Needs Assessment - Terrain Analysis</vt:lpstr>
      <vt:lpstr>Example Products</vt:lpstr>
      <vt:lpstr>Needs Assessment - Architecture</vt:lpstr>
      <vt:lpstr>Needs Assessment – key takeaways</vt:lpstr>
      <vt:lpstr>Concept Development</vt:lpstr>
      <vt:lpstr>ESRI’s Military Analyst</vt:lpstr>
      <vt:lpstr>Harris’ ENVI</vt:lpstr>
      <vt:lpstr>SAGE</vt:lpstr>
      <vt:lpstr>Evaluate Needs and System Design</vt:lpstr>
      <vt:lpstr>Recommendation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KALEY</dc:creator>
  <cp:lastModifiedBy>Kyle Corle</cp:lastModifiedBy>
  <cp:revision>210</cp:revision>
  <dcterms:created xsi:type="dcterms:W3CDTF">2017-09-23T21:17:03Z</dcterms:created>
  <dcterms:modified xsi:type="dcterms:W3CDTF">2018-04-27T05:05:07Z</dcterms:modified>
</cp:coreProperties>
</file>