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68" r:id="rId6"/>
    <p:sldId id="272" r:id="rId7"/>
    <p:sldId id="274" r:id="rId8"/>
    <p:sldId id="269" r:id="rId9"/>
    <p:sldId id="273" r:id="rId10"/>
    <p:sldId id="265" r:id="rId11"/>
    <p:sldId id="258" r:id="rId12"/>
    <p:sldId id="260" r:id="rId13"/>
    <p:sldId id="264" r:id="rId14"/>
    <p:sldId id="270" r:id="rId15"/>
    <p:sldId id="266" r:id="rId16"/>
    <p:sldId id="271" r:id="rId17"/>
    <p:sldId id="267" r:id="rId18"/>
    <p:sldId id="275" r:id="rId19"/>
    <p:sldId id="276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2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FBF5-930D-4E73-AB73-93F8DE767C73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8E8-958A-4F6C-82CF-8D24F8416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80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FBF5-930D-4E73-AB73-93F8DE767C73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8E8-958A-4F6C-82CF-8D24F8416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5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FBF5-930D-4E73-AB73-93F8DE767C73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8E8-958A-4F6C-82CF-8D24F8416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8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FBF5-930D-4E73-AB73-93F8DE767C73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8E8-958A-4F6C-82CF-8D24F8416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1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FBF5-930D-4E73-AB73-93F8DE767C73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8E8-958A-4F6C-82CF-8D24F8416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65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FBF5-930D-4E73-AB73-93F8DE767C73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8E8-958A-4F6C-82CF-8D24F8416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8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FBF5-930D-4E73-AB73-93F8DE767C73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8E8-958A-4F6C-82CF-8D24F8416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01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FBF5-930D-4E73-AB73-93F8DE767C73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8E8-958A-4F6C-82CF-8D24F8416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74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FBF5-930D-4E73-AB73-93F8DE767C73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8E8-958A-4F6C-82CF-8D24F8416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67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FBF5-930D-4E73-AB73-93F8DE767C73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8E8-958A-4F6C-82CF-8D24F8416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0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FBF5-930D-4E73-AB73-93F8DE767C73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B58E8-958A-4F6C-82CF-8D24F8416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41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7FBF5-930D-4E73-AB73-93F8DE767C73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B58E8-958A-4F6C-82CF-8D24F8416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9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physicsteaching.homestead.com/" TargetMode="External"/><Relationship Id="rId2" Type="http://schemas.openxmlformats.org/officeDocument/2006/relationships/hyperlink" Target="http://ags.aer.ca/publications/MAP_578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709" y="1618751"/>
            <a:ext cx="10907485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Identifying Paleotopography in the Cretaceous/Tertiary (K/T) </a:t>
            </a:r>
            <a:br>
              <a:rPr lang="en-US" dirty="0"/>
            </a:br>
            <a:r>
              <a:rPr lang="en-US" dirty="0"/>
              <a:t> Angular Unconformity and its Influence on Uranium Mineralization, Shirley Basin, Wyoming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77249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James Covington</a:t>
            </a:r>
          </a:p>
          <a:p>
            <a:r>
              <a:rPr lang="en-US" dirty="0"/>
              <a:t>GEOG 596A</a:t>
            </a:r>
          </a:p>
          <a:p>
            <a:r>
              <a:rPr lang="en-US" dirty="0"/>
              <a:t>Pennsylvania State University</a:t>
            </a:r>
          </a:p>
          <a:p>
            <a:r>
              <a:rPr lang="en-US" dirty="0"/>
              <a:t>12/14/2016</a:t>
            </a:r>
          </a:p>
        </p:txBody>
      </p:sp>
    </p:spTree>
    <p:extLst>
      <p:ext uri="{BB962C8B-B14F-4D97-AF65-F5344CB8AC3E}">
        <p14:creationId xmlns:p14="http://schemas.microsoft.com/office/powerpoint/2010/main" val="4222939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K/T Boundary in Outcrop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764882" cy="31765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529" y="1524000"/>
            <a:ext cx="5636419" cy="375761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700889" y="3303095"/>
            <a:ext cx="5655733" cy="501261"/>
          </a:xfrm>
          <a:custGeom>
            <a:avLst/>
            <a:gdLst>
              <a:gd name="connsiteX0" fmla="*/ 5655733 w 5655733"/>
              <a:gd name="connsiteY0" fmla="*/ 15838 h 501261"/>
              <a:gd name="connsiteX1" fmla="*/ 5271911 w 5655733"/>
              <a:gd name="connsiteY1" fmla="*/ 15838 h 501261"/>
              <a:gd name="connsiteX2" fmla="*/ 5136444 w 5655733"/>
              <a:gd name="connsiteY2" fmla="*/ 49705 h 501261"/>
              <a:gd name="connsiteX3" fmla="*/ 5102578 w 5655733"/>
              <a:gd name="connsiteY3" fmla="*/ 60994 h 501261"/>
              <a:gd name="connsiteX4" fmla="*/ 4820355 w 5655733"/>
              <a:gd name="connsiteY4" fmla="*/ 72283 h 501261"/>
              <a:gd name="connsiteX5" fmla="*/ 4515555 w 5655733"/>
              <a:gd name="connsiteY5" fmla="*/ 72283 h 501261"/>
              <a:gd name="connsiteX6" fmla="*/ 4447822 w 5655733"/>
              <a:gd name="connsiteY6" fmla="*/ 60994 h 501261"/>
              <a:gd name="connsiteX7" fmla="*/ 4334933 w 5655733"/>
              <a:gd name="connsiteY7" fmla="*/ 38416 h 501261"/>
              <a:gd name="connsiteX8" fmla="*/ 3951111 w 5655733"/>
              <a:gd name="connsiteY8" fmla="*/ 49705 h 501261"/>
              <a:gd name="connsiteX9" fmla="*/ 3872089 w 5655733"/>
              <a:gd name="connsiteY9" fmla="*/ 72283 h 501261"/>
              <a:gd name="connsiteX10" fmla="*/ 3804355 w 5655733"/>
              <a:gd name="connsiteY10" fmla="*/ 117438 h 501261"/>
              <a:gd name="connsiteX11" fmla="*/ 3736622 w 5655733"/>
              <a:gd name="connsiteY11" fmla="*/ 162594 h 501261"/>
              <a:gd name="connsiteX12" fmla="*/ 3702755 w 5655733"/>
              <a:gd name="connsiteY12" fmla="*/ 185172 h 501261"/>
              <a:gd name="connsiteX13" fmla="*/ 3668889 w 5655733"/>
              <a:gd name="connsiteY13" fmla="*/ 207749 h 501261"/>
              <a:gd name="connsiteX14" fmla="*/ 3646311 w 5655733"/>
              <a:gd name="connsiteY14" fmla="*/ 241616 h 501261"/>
              <a:gd name="connsiteX15" fmla="*/ 3601155 w 5655733"/>
              <a:gd name="connsiteY15" fmla="*/ 309349 h 501261"/>
              <a:gd name="connsiteX16" fmla="*/ 3499555 w 5655733"/>
              <a:gd name="connsiteY16" fmla="*/ 365794 h 501261"/>
              <a:gd name="connsiteX17" fmla="*/ 3409244 w 5655733"/>
              <a:gd name="connsiteY17" fmla="*/ 388372 h 501261"/>
              <a:gd name="connsiteX18" fmla="*/ 3318933 w 5655733"/>
              <a:gd name="connsiteY18" fmla="*/ 410949 h 501261"/>
              <a:gd name="connsiteX19" fmla="*/ 3172178 w 5655733"/>
              <a:gd name="connsiteY19" fmla="*/ 433527 h 501261"/>
              <a:gd name="connsiteX20" fmla="*/ 3048000 w 5655733"/>
              <a:gd name="connsiteY20" fmla="*/ 456105 h 501261"/>
              <a:gd name="connsiteX21" fmla="*/ 2810933 w 5655733"/>
              <a:gd name="connsiteY21" fmla="*/ 444816 h 501261"/>
              <a:gd name="connsiteX22" fmla="*/ 2754489 w 5655733"/>
              <a:gd name="connsiteY22" fmla="*/ 433527 h 501261"/>
              <a:gd name="connsiteX23" fmla="*/ 2619022 w 5655733"/>
              <a:gd name="connsiteY23" fmla="*/ 422238 h 501261"/>
              <a:gd name="connsiteX24" fmla="*/ 2291644 w 5655733"/>
              <a:gd name="connsiteY24" fmla="*/ 399661 h 501261"/>
              <a:gd name="connsiteX25" fmla="*/ 2065867 w 5655733"/>
              <a:gd name="connsiteY25" fmla="*/ 410949 h 501261"/>
              <a:gd name="connsiteX26" fmla="*/ 2009422 w 5655733"/>
              <a:gd name="connsiteY26" fmla="*/ 422238 h 501261"/>
              <a:gd name="connsiteX27" fmla="*/ 1964267 w 5655733"/>
              <a:gd name="connsiteY27" fmla="*/ 433527 h 501261"/>
              <a:gd name="connsiteX28" fmla="*/ 1817511 w 5655733"/>
              <a:gd name="connsiteY28" fmla="*/ 456105 h 501261"/>
              <a:gd name="connsiteX29" fmla="*/ 1444978 w 5655733"/>
              <a:gd name="connsiteY29" fmla="*/ 444816 h 501261"/>
              <a:gd name="connsiteX30" fmla="*/ 1286933 w 5655733"/>
              <a:gd name="connsiteY30" fmla="*/ 422238 h 501261"/>
              <a:gd name="connsiteX31" fmla="*/ 1241778 w 5655733"/>
              <a:gd name="connsiteY31" fmla="*/ 410949 h 501261"/>
              <a:gd name="connsiteX32" fmla="*/ 1207911 w 5655733"/>
              <a:gd name="connsiteY32" fmla="*/ 399661 h 501261"/>
              <a:gd name="connsiteX33" fmla="*/ 519289 w 5655733"/>
              <a:gd name="connsiteY33" fmla="*/ 422238 h 501261"/>
              <a:gd name="connsiteX34" fmla="*/ 282222 w 5655733"/>
              <a:gd name="connsiteY34" fmla="*/ 456105 h 501261"/>
              <a:gd name="connsiteX35" fmla="*/ 203200 w 5655733"/>
              <a:gd name="connsiteY35" fmla="*/ 467394 h 501261"/>
              <a:gd name="connsiteX36" fmla="*/ 135467 w 5655733"/>
              <a:gd name="connsiteY36" fmla="*/ 489972 h 501261"/>
              <a:gd name="connsiteX37" fmla="*/ 101600 w 5655733"/>
              <a:gd name="connsiteY37" fmla="*/ 501261 h 501261"/>
              <a:gd name="connsiteX38" fmla="*/ 0 w 5655733"/>
              <a:gd name="connsiteY38" fmla="*/ 501261 h 501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655733" h="501261">
                <a:moveTo>
                  <a:pt x="5655733" y="15838"/>
                </a:moveTo>
                <a:cubicBezTo>
                  <a:pt x="5486110" y="-8394"/>
                  <a:pt x="5564913" y="-1920"/>
                  <a:pt x="5271911" y="15838"/>
                </a:cubicBezTo>
                <a:cubicBezTo>
                  <a:pt x="5216174" y="19216"/>
                  <a:pt x="5189011" y="32183"/>
                  <a:pt x="5136444" y="49705"/>
                </a:cubicBezTo>
                <a:cubicBezTo>
                  <a:pt x="5125155" y="53468"/>
                  <a:pt x="5114468" y="60518"/>
                  <a:pt x="5102578" y="60994"/>
                </a:cubicBezTo>
                <a:lnTo>
                  <a:pt x="4820355" y="72283"/>
                </a:lnTo>
                <a:cubicBezTo>
                  <a:pt x="4668355" y="89172"/>
                  <a:pt x="4718889" y="89228"/>
                  <a:pt x="4515555" y="72283"/>
                </a:cubicBezTo>
                <a:cubicBezTo>
                  <a:pt x="4492745" y="70382"/>
                  <a:pt x="4470319" y="65212"/>
                  <a:pt x="4447822" y="60994"/>
                </a:cubicBezTo>
                <a:cubicBezTo>
                  <a:pt x="4410104" y="53922"/>
                  <a:pt x="4334933" y="38416"/>
                  <a:pt x="4334933" y="38416"/>
                </a:cubicBezTo>
                <a:cubicBezTo>
                  <a:pt x="4206992" y="42179"/>
                  <a:pt x="4078930" y="42978"/>
                  <a:pt x="3951111" y="49705"/>
                </a:cubicBezTo>
                <a:cubicBezTo>
                  <a:pt x="3944652" y="50045"/>
                  <a:pt x="3882142" y="66698"/>
                  <a:pt x="3872089" y="72283"/>
                </a:cubicBezTo>
                <a:cubicBezTo>
                  <a:pt x="3848369" y="85461"/>
                  <a:pt x="3826933" y="102386"/>
                  <a:pt x="3804355" y="117438"/>
                </a:cubicBezTo>
                <a:lnTo>
                  <a:pt x="3736622" y="162594"/>
                </a:lnTo>
                <a:lnTo>
                  <a:pt x="3702755" y="185172"/>
                </a:lnTo>
                <a:lnTo>
                  <a:pt x="3668889" y="207749"/>
                </a:lnTo>
                <a:cubicBezTo>
                  <a:pt x="3661363" y="219038"/>
                  <a:pt x="3652379" y="229481"/>
                  <a:pt x="3646311" y="241616"/>
                </a:cubicBezTo>
                <a:cubicBezTo>
                  <a:pt x="3622336" y="289566"/>
                  <a:pt x="3653683" y="268494"/>
                  <a:pt x="3601155" y="309349"/>
                </a:cubicBezTo>
                <a:cubicBezTo>
                  <a:pt x="3556910" y="343762"/>
                  <a:pt x="3544522" y="353530"/>
                  <a:pt x="3499555" y="365794"/>
                </a:cubicBezTo>
                <a:cubicBezTo>
                  <a:pt x="3469618" y="373959"/>
                  <a:pt x="3439348" y="380846"/>
                  <a:pt x="3409244" y="388372"/>
                </a:cubicBezTo>
                <a:lnTo>
                  <a:pt x="3318933" y="410949"/>
                </a:lnTo>
                <a:cubicBezTo>
                  <a:pt x="3089772" y="443687"/>
                  <a:pt x="3375819" y="402197"/>
                  <a:pt x="3172178" y="433527"/>
                </a:cubicBezTo>
                <a:cubicBezTo>
                  <a:pt x="3067009" y="449707"/>
                  <a:pt x="3125259" y="436790"/>
                  <a:pt x="3048000" y="456105"/>
                </a:cubicBezTo>
                <a:cubicBezTo>
                  <a:pt x="2968978" y="452342"/>
                  <a:pt x="2889812" y="450884"/>
                  <a:pt x="2810933" y="444816"/>
                </a:cubicBezTo>
                <a:cubicBezTo>
                  <a:pt x="2791802" y="443344"/>
                  <a:pt x="2773545" y="435769"/>
                  <a:pt x="2754489" y="433527"/>
                </a:cubicBezTo>
                <a:cubicBezTo>
                  <a:pt x="2709487" y="428233"/>
                  <a:pt x="2664178" y="426001"/>
                  <a:pt x="2619022" y="422238"/>
                </a:cubicBezTo>
                <a:cubicBezTo>
                  <a:pt x="2496553" y="381415"/>
                  <a:pt x="2561810" y="399661"/>
                  <a:pt x="2291644" y="399661"/>
                </a:cubicBezTo>
                <a:cubicBezTo>
                  <a:pt x="2216291" y="399661"/>
                  <a:pt x="2141126" y="407186"/>
                  <a:pt x="2065867" y="410949"/>
                </a:cubicBezTo>
                <a:cubicBezTo>
                  <a:pt x="2047052" y="414712"/>
                  <a:pt x="2028153" y="418076"/>
                  <a:pt x="2009422" y="422238"/>
                </a:cubicBezTo>
                <a:cubicBezTo>
                  <a:pt x="1994277" y="425604"/>
                  <a:pt x="1979571" y="430976"/>
                  <a:pt x="1964267" y="433527"/>
                </a:cubicBezTo>
                <a:cubicBezTo>
                  <a:pt x="1718232" y="474533"/>
                  <a:pt x="1990149" y="421577"/>
                  <a:pt x="1817511" y="456105"/>
                </a:cubicBezTo>
                <a:lnTo>
                  <a:pt x="1444978" y="444816"/>
                </a:lnTo>
                <a:cubicBezTo>
                  <a:pt x="1388500" y="442127"/>
                  <a:pt x="1340645" y="434174"/>
                  <a:pt x="1286933" y="422238"/>
                </a:cubicBezTo>
                <a:cubicBezTo>
                  <a:pt x="1271788" y="418872"/>
                  <a:pt x="1256696" y="415211"/>
                  <a:pt x="1241778" y="410949"/>
                </a:cubicBezTo>
                <a:cubicBezTo>
                  <a:pt x="1230336" y="407680"/>
                  <a:pt x="1219200" y="403424"/>
                  <a:pt x="1207911" y="399661"/>
                </a:cubicBezTo>
                <a:cubicBezTo>
                  <a:pt x="762554" y="408063"/>
                  <a:pt x="779656" y="386733"/>
                  <a:pt x="519289" y="422238"/>
                </a:cubicBezTo>
                <a:cubicBezTo>
                  <a:pt x="519263" y="422241"/>
                  <a:pt x="321746" y="450459"/>
                  <a:pt x="282222" y="456105"/>
                </a:cubicBezTo>
                <a:lnTo>
                  <a:pt x="203200" y="467394"/>
                </a:lnTo>
                <a:lnTo>
                  <a:pt x="135467" y="489972"/>
                </a:lnTo>
                <a:cubicBezTo>
                  <a:pt x="124178" y="493735"/>
                  <a:pt x="113500" y="501261"/>
                  <a:pt x="101600" y="501261"/>
                </a:cubicBezTo>
                <a:lnTo>
                  <a:pt x="0" y="501261"/>
                </a:lnTo>
              </a:path>
            </a:pathLst>
          </a:custGeom>
          <a:noFill/>
          <a:ln w="222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52838" y="4474607"/>
            <a:ext cx="17254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Steele Shale (Ks)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44355" y="2598638"/>
            <a:ext cx="2900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River Formation (Twdr)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455" y="4921944"/>
            <a:ext cx="5023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Close-up of K/T Boundary (dashed line) between</a:t>
            </a:r>
          </a:p>
          <a:p>
            <a:pPr algn="ctr"/>
            <a:r>
              <a:rPr lang="en-US" dirty="0"/>
              <a:t>Tertiary Wind River Formation (top) and Cretaceous</a:t>
            </a:r>
          </a:p>
          <a:p>
            <a:pPr algn="ctr"/>
            <a:r>
              <a:rPr lang="en-US" dirty="0"/>
              <a:t>Steel Shale (bottom)</a:t>
            </a:r>
          </a:p>
        </p:txBody>
      </p:sp>
      <p:sp>
        <p:nvSpPr>
          <p:cNvPr id="13" name="Freeform 12"/>
          <p:cNvSpPr/>
          <p:nvPr/>
        </p:nvSpPr>
        <p:spPr>
          <a:xfrm>
            <a:off x="824089" y="3622900"/>
            <a:ext cx="4763911" cy="813633"/>
          </a:xfrm>
          <a:custGeom>
            <a:avLst/>
            <a:gdLst>
              <a:gd name="connsiteX0" fmla="*/ 4763911 w 4763911"/>
              <a:gd name="connsiteY0" fmla="*/ 813633 h 813633"/>
              <a:gd name="connsiteX1" fmla="*/ 4752622 w 4763911"/>
              <a:gd name="connsiteY1" fmla="*/ 757189 h 813633"/>
              <a:gd name="connsiteX2" fmla="*/ 4718755 w 4763911"/>
              <a:gd name="connsiteY2" fmla="*/ 734611 h 813633"/>
              <a:gd name="connsiteX3" fmla="*/ 4673600 w 4763911"/>
              <a:gd name="connsiteY3" fmla="*/ 723322 h 813633"/>
              <a:gd name="connsiteX4" fmla="*/ 4639733 w 4763911"/>
              <a:gd name="connsiteY4" fmla="*/ 712033 h 813633"/>
              <a:gd name="connsiteX5" fmla="*/ 4594578 w 4763911"/>
              <a:gd name="connsiteY5" fmla="*/ 678167 h 813633"/>
              <a:gd name="connsiteX6" fmla="*/ 4549422 w 4763911"/>
              <a:gd name="connsiteY6" fmla="*/ 666878 h 813633"/>
              <a:gd name="connsiteX7" fmla="*/ 4515555 w 4763911"/>
              <a:gd name="connsiteY7" fmla="*/ 655589 h 813633"/>
              <a:gd name="connsiteX8" fmla="*/ 4413955 w 4763911"/>
              <a:gd name="connsiteY8" fmla="*/ 633011 h 813633"/>
              <a:gd name="connsiteX9" fmla="*/ 4018844 w 4763911"/>
              <a:gd name="connsiteY9" fmla="*/ 576567 h 813633"/>
              <a:gd name="connsiteX10" fmla="*/ 3872089 w 4763911"/>
              <a:gd name="connsiteY10" fmla="*/ 553989 h 813633"/>
              <a:gd name="connsiteX11" fmla="*/ 3838222 w 4763911"/>
              <a:gd name="connsiteY11" fmla="*/ 531411 h 813633"/>
              <a:gd name="connsiteX12" fmla="*/ 3770489 w 4763911"/>
              <a:gd name="connsiteY12" fmla="*/ 508833 h 813633"/>
              <a:gd name="connsiteX13" fmla="*/ 3736622 w 4763911"/>
              <a:gd name="connsiteY13" fmla="*/ 497544 h 813633"/>
              <a:gd name="connsiteX14" fmla="*/ 3657600 w 4763911"/>
              <a:gd name="connsiteY14" fmla="*/ 486256 h 813633"/>
              <a:gd name="connsiteX15" fmla="*/ 3612444 w 4763911"/>
              <a:gd name="connsiteY15" fmla="*/ 474967 h 813633"/>
              <a:gd name="connsiteX16" fmla="*/ 3578578 w 4763911"/>
              <a:gd name="connsiteY16" fmla="*/ 463678 h 813633"/>
              <a:gd name="connsiteX17" fmla="*/ 3239911 w 4763911"/>
              <a:gd name="connsiteY17" fmla="*/ 441100 h 813633"/>
              <a:gd name="connsiteX18" fmla="*/ 3160889 w 4763911"/>
              <a:gd name="connsiteY18" fmla="*/ 429811 h 813633"/>
              <a:gd name="connsiteX19" fmla="*/ 3093155 w 4763911"/>
              <a:gd name="connsiteY19" fmla="*/ 407233 h 813633"/>
              <a:gd name="connsiteX20" fmla="*/ 3059289 w 4763911"/>
              <a:gd name="connsiteY20" fmla="*/ 373367 h 813633"/>
              <a:gd name="connsiteX21" fmla="*/ 2980267 w 4763911"/>
              <a:gd name="connsiteY21" fmla="*/ 362078 h 813633"/>
              <a:gd name="connsiteX22" fmla="*/ 2777067 w 4763911"/>
              <a:gd name="connsiteY22" fmla="*/ 339500 h 813633"/>
              <a:gd name="connsiteX23" fmla="*/ 2698044 w 4763911"/>
              <a:gd name="connsiteY23" fmla="*/ 328211 h 813633"/>
              <a:gd name="connsiteX24" fmla="*/ 2652889 w 4763911"/>
              <a:gd name="connsiteY24" fmla="*/ 316922 h 813633"/>
              <a:gd name="connsiteX25" fmla="*/ 2257778 w 4763911"/>
              <a:gd name="connsiteY25" fmla="*/ 294344 h 813633"/>
              <a:gd name="connsiteX26" fmla="*/ 2223911 w 4763911"/>
              <a:gd name="connsiteY26" fmla="*/ 283056 h 813633"/>
              <a:gd name="connsiteX27" fmla="*/ 2122311 w 4763911"/>
              <a:gd name="connsiteY27" fmla="*/ 260478 h 813633"/>
              <a:gd name="connsiteX28" fmla="*/ 2054578 w 4763911"/>
              <a:gd name="connsiteY28" fmla="*/ 226611 h 813633"/>
              <a:gd name="connsiteX29" fmla="*/ 1907822 w 4763911"/>
              <a:gd name="connsiteY29" fmla="*/ 215322 h 813633"/>
              <a:gd name="connsiteX30" fmla="*/ 1873955 w 4763911"/>
              <a:gd name="connsiteY30" fmla="*/ 181456 h 813633"/>
              <a:gd name="connsiteX31" fmla="*/ 1569155 w 4763911"/>
              <a:gd name="connsiteY31" fmla="*/ 147589 h 813633"/>
              <a:gd name="connsiteX32" fmla="*/ 1253067 w 4763911"/>
              <a:gd name="connsiteY32" fmla="*/ 136300 h 813633"/>
              <a:gd name="connsiteX33" fmla="*/ 1151467 w 4763911"/>
              <a:gd name="connsiteY33" fmla="*/ 102433 h 813633"/>
              <a:gd name="connsiteX34" fmla="*/ 1117600 w 4763911"/>
              <a:gd name="connsiteY34" fmla="*/ 91144 h 813633"/>
              <a:gd name="connsiteX35" fmla="*/ 1004711 w 4763911"/>
              <a:gd name="connsiteY35" fmla="*/ 102433 h 813633"/>
              <a:gd name="connsiteX36" fmla="*/ 846667 w 4763911"/>
              <a:gd name="connsiteY36" fmla="*/ 113722 h 813633"/>
              <a:gd name="connsiteX37" fmla="*/ 767644 w 4763911"/>
              <a:gd name="connsiteY37" fmla="*/ 125011 h 813633"/>
              <a:gd name="connsiteX38" fmla="*/ 564444 w 4763911"/>
              <a:gd name="connsiteY38" fmla="*/ 113722 h 813633"/>
              <a:gd name="connsiteX39" fmla="*/ 496711 w 4763911"/>
              <a:gd name="connsiteY39" fmla="*/ 91144 h 813633"/>
              <a:gd name="connsiteX40" fmla="*/ 462844 w 4763911"/>
              <a:gd name="connsiteY40" fmla="*/ 79856 h 813633"/>
              <a:gd name="connsiteX41" fmla="*/ 428978 w 4763911"/>
              <a:gd name="connsiteY41" fmla="*/ 57278 h 813633"/>
              <a:gd name="connsiteX42" fmla="*/ 327378 w 4763911"/>
              <a:gd name="connsiteY42" fmla="*/ 34700 h 813633"/>
              <a:gd name="connsiteX43" fmla="*/ 180622 w 4763911"/>
              <a:gd name="connsiteY43" fmla="*/ 23411 h 813633"/>
              <a:gd name="connsiteX44" fmla="*/ 67733 w 4763911"/>
              <a:gd name="connsiteY44" fmla="*/ 833 h 813633"/>
              <a:gd name="connsiteX45" fmla="*/ 0 w 4763911"/>
              <a:gd name="connsiteY45" fmla="*/ 833 h 81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763911" h="813633">
                <a:moveTo>
                  <a:pt x="4763911" y="813633"/>
                </a:moveTo>
                <a:cubicBezTo>
                  <a:pt x="4760148" y="794818"/>
                  <a:pt x="4762142" y="773848"/>
                  <a:pt x="4752622" y="757189"/>
                </a:cubicBezTo>
                <a:cubicBezTo>
                  <a:pt x="4745890" y="745409"/>
                  <a:pt x="4731226" y="739956"/>
                  <a:pt x="4718755" y="734611"/>
                </a:cubicBezTo>
                <a:cubicBezTo>
                  <a:pt x="4704495" y="728499"/>
                  <a:pt x="4688518" y="727584"/>
                  <a:pt x="4673600" y="723322"/>
                </a:cubicBezTo>
                <a:cubicBezTo>
                  <a:pt x="4662158" y="720053"/>
                  <a:pt x="4651022" y="715796"/>
                  <a:pt x="4639733" y="712033"/>
                </a:cubicBezTo>
                <a:cubicBezTo>
                  <a:pt x="4624681" y="700744"/>
                  <a:pt x="4611406" y="686581"/>
                  <a:pt x="4594578" y="678167"/>
                </a:cubicBezTo>
                <a:cubicBezTo>
                  <a:pt x="4580701" y="671228"/>
                  <a:pt x="4564340" y="671140"/>
                  <a:pt x="4549422" y="666878"/>
                </a:cubicBezTo>
                <a:cubicBezTo>
                  <a:pt x="4537980" y="663609"/>
                  <a:pt x="4527171" y="658170"/>
                  <a:pt x="4515555" y="655589"/>
                </a:cubicBezTo>
                <a:cubicBezTo>
                  <a:pt x="4396348" y="629098"/>
                  <a:pt x="4490195" y="658424"/>
                  <a:pt x="4413955" y="633011"/>
                </a:cubicBezTo>
                <a:cubicBezTo>
                  <a:pt x="4255370" y="527288"/>
                  <a:pt x="4373341" y="588791"/>
                  <a:pt x="4018844" y="576567"/>
                </a:cubicBezTo>
                <a:cubicBezTo>
                  <a:pt x="3986466" y="573329"/>
                  <a:pt x="3912773" y="574331"/>
                  <a:pt x="3872089" y="553989"/>
                </a:cubicBezTo>
                <a:cubicBezTo>
                  <a:pt x="3859954" y="547921"/>
                  <a:pt x="3850620" y="536921"/>
                  <a:pt x="3838222" y="531411"/>
                </a:cubicBezTo>
                <a:cubicBezTo>
                  <a:pt x="3816474" y="521745"/>
                  <a:pt x="3793067" y="516359"/>
                  <a:pt x="3770489" y="508833"/>
                </a:cubicBezTo>
                <a:cubicBezTo>
                  <a:pt x="3759200" y="505070"/>
                  <a:pt x="3748402" y="499227"/>
                  <a:pt x="3736622" y="497544"/>
                </a:cubicBezTo>
                <a:cubicBezTo>
                  <a:pt x="3710281" y="493781"/>
                  <a:pt x="3683779" y="491016"/>
                  <a:pt x="3657600" y="486256"/>
                </a:cubicBezTo>
                <a:cubicBezTo>
                  <a:pt x="3642335" y="483481"/>
                  <a:pt x="3627362" y="479229"/>
                  <a:pt x="3612444" y="474967"/>
                </a:cubicBezTo>
                <a:cubicBezTo>
                  <a:pt x="3601003" y="471698"/>
                  <a:pt x="3590373" y="465251"/>
                  <a:pt x="3578578" y="463678"/>
                </a:cubicBezTo>
                <a:cubicBezTo>
                  <a:pt x="3506054" y="454008"/>
                  <a:pt x="3292910" y="444044"/>
                  <a:pt x="3239911" y="441100"/>
                </a:cubicBezTo>
                <a:cubicBezTo>
                  <a:pt x="3213570" y="437337"/>
                  <a:pt x="3186816" y="435794"/>
                  <a:pt x="3160889" y="429811"/>
                </a:cubicBezTo>
                <a:cubicBezTo>
                  <a:pt x="3137699" y="424459"/>
                  <a:pt x="3093155" y="407233"/>
                  <a:pt x="3093155" y="407233"/>
                </a:cubicBezTo>
                <a:cubicBezTo>
                  <a:pt x="3081866" y="395944"/>
                  <a:pt x="3074112" y="379296"/>
                  <a:pt x="3059289" y="373367"/>
                </a:cubicBezTo>
                <a:cubicBezTo>
                  <a:pt x="3034584" y="363485"/>
                  <a:pt x="3006513" y="366452"/>
                  <a:pt x="2980267" y="362078"/>
                </a:cubicBezTo>
                <a:cubicBezTo>
                  <a:pt x="2800980" y="332197"/>
                  <a:pt x="3134043" y="375198"/>
                  <a:pt x="2777067" y="339500"/>
                </a:cubicBezTo>
                <a:cubicBezTo>
                  <a:pt x="2750591" y="336852"/>
                  <a:pt x="2724223" y="332971"/>
                  <a:pt x="2698044" y="328211"/>
                </a:cubicBezTo>
                <a:cubicBezTo>
                  <a:pt x="2682779" y="325436"/>
                  <a:pt x="2668309" y="318635"/>
                  <a:pt x="2652889" y="316922"/>
                </a:cubicBezTo>
                <a:cubicBezTo>
                  <a:pt x="2564032" y="307049"/>
                  <a:pt x="2325767" y="297582"/>
                  <a:pt x="2257778" y="294344"/>
                </a:cubicBezTo>
                <a:cubicBezTo>
                  <a:pt x="2246489" y="290581"/>
                  <a:pt x="2235527" y="285637"/>
                  <a:pt x="2223911" y="283056"/>
                </a:cubicBezTo>
                <a:cubicBezTo>
                  <a:pt x="2192695" y="276119"/>
                  <a:pt x="2152806" y="275725"/>
                  <a:pt x="2122311" y="260478"/>
                </a:cubicBezTo>
                <a:cubicBezTo>
                  <a:pt x="2088698" y="243671"/>
                  <a:pt x="2092410" y="231340"/>
                  <a:pt x="2054578" y="226611"/>
                </a:cubicBezTo>
                <a:cubicBezTo>
                  <a:pt x="2005894" y="220525"/>
                  <a:pt x="1956741" y="219085"/>
                  <a:pt x="1907822" y="215322"/>
                </a:cubicBezTo>
                <a:cubicBezTo>
                  <a:pt x="1896533" y="204033"/>
                  <a:pt x="1886946" y="190735"/>
                  <a:pt x="1873955" y="181456"/>
                </a:cubicBezTo>
                <a:cubicBezTo>
                  <a:pt x="1790582" y="121904"/>
                  <a:pt x="1643478" y="150504"/>
                  <a:pt x="1569155" y="147589"/>
                </a:cubicBezTo>
                <a:lnTo>
                  <a:pt x="1253067" y="136300"/>
                </a:lnTo>
                <a:lnTo>
                  <a:pt x="1151467" y="102433"/>
                </a:lnTo>
                <a:lnTo>
                  <a:pt x="1117600" y="91144"/>
                </a:lnTo>
                <a:lnTo>
                  <a:pt x="1004711" y="102433"/>
                </a:lnTo>
                <a:cubicBezTo>
                  <a:pt x="952078" y="106819"/>
                  <a:pt x="899245" y="108715"/>
                  <a:pt x="846667" y="113722"/>
                </a:cubicBezTo>
                <a:cubicBezTo>
                  <a:pt x="820178" y="116245"/>
                  <a:pt x="793985" y="121248"/>
                  <a:pt x="767644" y="125011"/>
                </a:cubicBezTo>
                <a:cubicBezTo>
                  <a:pt x="699911" y="121248"/>
                  <a:pt x="631758" y="122136"/>
                  <a:pt x="564444" y="113722"/>
                </a:cubicBezTo>
                <a:cubicBezTo>
                  <a:pt x="540829" y="110770"/>
                  <a:pt x="519289" y="98670"/>
                  <a:pt x="496711" y="91144"/>
                </a:cubicBezTo>
                <a:lnTo>
                  <a:pt x="462844" y="79856"/>
                </a:lnTo>
                <a:cubicBezTo>
                  <a:pt x="451555" y="72330"/>
                  <a:pt x="441113" y="63346"/>
                  <a:pt x="428978" y="57278"/>
                </a:cubicBezTo>
                <a:cubicBezTo>
                  <a:pt x="403292" y="44435"/>
                  <a:pt x="349345" y="37012"/>
                  <a:pt x="327378" y="34700"/>
                </a:cubicBezTo>
                <a:cubicBezTo>
                  <a:pt x="278584" y="29564"/>
                  <a:pt x="229541" y="27174"/>
                  <a:pt x="180622" y="23411"/>
                </a:cubicBezTo>
                <a:cubicBezTo>
                  <a:pt x="141402" y="13606"/>
                  <a:pt x="109253" y="4293"/>
                  <a:pt x="67733" y="833"/>
                </a:cubicBezTo>
                <a:cubicBezTo>
                  <a:pt x="45233" y="-1042"/>
                  <a:pt x="22578" y="833"/>
                  <a:pt x="0" y="833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56288" y="2472128"/>
            <a:ext cx="2900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River Formation (Twdr)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68171" y="4340612"/>
            <a:ext cx="172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Steele Shale (Ks)</a:t>
            </a:r>
          </a:p>
        </p:txBody>
      </p:sp>
      <p:cxnSp>
        <p:nvCxnSpPr>
          <p:cNvPr id="7" name="Straight Arrow Connector 6"/>
          <p:cNvCxnSpPr>
            <a:stCxn id="8" idx="1"/>
          </p:cNvCxnSpPr>
          <p:nvPr/>
        </p:nvCxnSpPr>
        <p:spPr>
          <a:xfrm flipH="1" flipV="1">
            <a:off x="9298172" y="3622900"/>
            <a:ext cx="581908" cy="4320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880080" y="3870251"/>
            <a:ext cx="1530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Channel Scour</a:t>
            </a:r>
          </a:p>
        </p:txBody>
      </p:sp>
    </p:spTree>
    <p:extLst>
      <p:ext uri="{BB962C8B-B14F-4D97-AF65-F5344CB8AC3E}">
        <p14:creationId xmlns:p14="http://schemas.microsoft.com/office/powerpoint/2010/main" val="3910863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836" y="365125"/>
            <a:ext cx="2712193" cy="41052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Regional Geological Column</a:t>
            </a:r>
            <a:br>
              <a:rPr lang="en-US" dirty="0"/>
            </a:br>
            <a:r>
              <a:rPr lang="en-US" dirty="0"/>
              <a:t>for Shirley Basin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t="1627" r="12786" b="6796"/>
          <a:stretch/>
        </p:blipFill>
        <p:spPr>
          <a:xfrm>
            <a:off x="4071587" y="0"/>
            <a:ext cx="4813793" cy="6672691"/>
          </a:xfrm>
        </p:spPr>
      </p:pic>
      <p:sp>
        <p:nvSpPr>
          <p:cNvPr id="6" name="TextBox 5"/>
          <p:cNvSpPr txBox="1"/>
          <p:nvPr/>
        </p:nvSpPr>
        <p:spPr>
          <a:xfrm>
            <a:off x="448229" y="5588000"/>
            <a:ext cx="325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from </a:t>
            </a:r>
            <a:r>
              <a:rPr lang="en-US" dirty="0" err="1"/>
              <a:t>VanHolland</a:t>
            </a:r>
            <a:r>
              <a:rPr lang="en-US" dirty="0"/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4089525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2227" y="586797"/>
            <a:ext cx="5534890" cy="101109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Type Log within East Shirley Basin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 t="2178" r="42614" b="3820"/>
          <a:stretch/>
        </p:blipFill>
        <p:spPr>
          <a:xfrm>
            <a:off x="699910" y="37535"/>
            <a:ext cx="3160889" cy="682046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" t="9789" r="7127" b="4921"/>
          <a:stretch/>
        </p:blipFill>
        <p:spPr>
          <a:xfrm>
            <a:off x="5418667" y="1839653"/>
            <a:ext cx="6616736" cy="411780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398835" y="5463822"/>
            <a:ext cx="3763037" cy="2413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390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2" y="2192031"/>
            <a:ext cx="5624945" cy="410933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48" y="2192031"/>
            <a:ext cx="4573642" cy="398205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9337966" y="4183060"/>
            <a:ext cx="957116" cy="318128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8344213" y="6174089"/>
            <a:ext cx="232878" cy="15282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68247" y="3560070"/>
            <a:ext cx="1518236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Gamma Curve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636668" y="3929402"/>
            <a:ext cx="133165" cy="31729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9938327" y="2576563"/>
            <a:ext cx="796636" cy="93969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855201" y="1930232"/>
            <a:ext cx="2262909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Gamma “kick”</a:t>
            </a:r>
          </a:p>
          <a:p>
            <a:r>
              <a:rPr lang="en-US" dirty="0"/>
              <a:t>Indicating U presence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782" y="255487"/>
            <a:ext cx="10617586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How to Identify Cretaceous/Tertiary Boundary Location and Uranium Mineralization in E-Logs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41418" y="4414308"/>
            <a:ext cx="1848711" cy="92333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K/T Boundary </a:t>
            </a:r>
          </a:p>
          <a:p>
            <a:r>
              <a:rPr lang="en-US" dirty="0"/>
              <a:t>@ 267 feet below</a:t>
            </a:r>
          </a:p>
          <a:p>
            <a:r>
              <a:rPr lang="en-US" dirty="0"/>
              <a:t>ground surface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34696" y="3896693"/>
            <a:ext cx="171681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Resistivity Curve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293104" y="4266025"/>
            <a:ext cx="9456" cy="2351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104054" y="6295472"/>
            <a:ext cx="24730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Depth below surface (</a:t>
            </a:r>
            <a:r>
              <a:rPr lang="en-US" dirty="0" err="1"/>
              <a:t>ft</a:t>
            </a:r>
            <a:r>
              <a:rPr lang="en-US" dirty="0"/>
              <a:t>)</a:t>
            </a:r>
          </a:p>
        </p:txBody>
      </p:sp>
      <p:cxnSp>
        <p:nvCxnSpPr>
          <p:cNvPr id="32" name="Straight Arrow Connector 31"/>
          <p:cNvCxnSpPr>
            <a:stCxn id="33" idx="2"/>
          </p:cNvCxnSpPr>
          <p:nvPr/>
        </p:nvCxnSpPr>
        <p:spPr>
          <a:xfrm>
            <a:off x="7340574" y="3201801"/>
            <a:ext cx="187062" cy="446563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413364" y="2555470"/>
            <a:ext cx="1854419" cy="646331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Gamma re-run at </a:t>
            </a:r>
          </a:p>
          <a:p>
            <a:r>
              <a:rPr lang="en-US" dirty="0"/>
              <a:t>higher scale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77220" y="1514262"/>
            <a:ext cx="8391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Gamma counts measure presence of uranium decay products.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Resistivity indicates rock type. Low resistivity = shale/clay, high resistivity = sand/silt. </a:t>
            </a:r>
          </a:p>
        </p:txBody>
      </p:sp>
    </p:spTree>
    <p:extLst>
      <p:ext uri="{BB962C8B-B14F-4D97-AF65-F5344CB8AC3E}">
        <p14:creationId xmlns:p14="http://schemas.microsoft.com/office/powerpoint/2010/main" val="327373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flipH="1">
            <a:off x="7432875" y="2484382"/>
            <a:ext cx="4105" cy="31833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42" y="348308"/>
            <a:ext cx="11380206" cy="1325563"/>
          </a:xfrm>
        </p:spPr>
        <p:txBody>
          <a:bodyPr/>
          <a:lstStyle/>
          <a:p>
            <a:r>
              <a:rPr lang="en-US" dirty="0"/>
              <a:t>How to Generate K/T Subsurface Elevation Data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94578" y="1901972"/>
            <a:ext cx="11716366" cy="4027848"/>
            <a:chOff x="838198" y="1938186"/>
            <a:chExt cx="11716366" cy="4027848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3141405" y="2502951"/>
              <a:ext cx="5143888" cy="5656"/>
            </a:xfrm>
            <a:prstGeom prst="line">
              <a:avLst/>
            </a:prstGeom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: Shape 7"/>
            <p:cNvSpPr/>
            <p:nvPr/>
          </p:nvSpPr>
          <p:spPr>
            <a:xfrm>
              <a:off x="3418864" y="3547781"/>
              <a:ext cx="5245813" cy="907026"/>
            </a:xfrm>
            <a:custGeom>
              <a:avLst/>
              <a:gdLst>
                <a:gd name="connsiteX0" fmla="*/ 0 w 5597013"/>
                <a:gd name="connsiteY0" fmla="*/ 346587 h 907026"/>
                <a:gd name="connsiteX1" fmla="*/ 471949 w 5597013"/>
                <a:gd name="connsiteY1" fmla="*/ 346587 h 907026"/>
                <a:gd name="connsiteX2" fmla="*/ 494071 w 5597013"/>
                <a:gd name="connsiteY2" fmla="*/ 353961 h 907026"/>
                <a:gd name="connsiteX3" fmla="*/ 523568 w 5597013"/>
                <a:gd name="connsiteY3" fmla="*/ 361335 h 907026"/>
                <a:gd name="connsiteX4" fmla="*/ 612058 w 5597013"/>
                <a:gd name="connsiteY4" fmla="*/ 368709 h 907026"/>
                <a:gd name="connsiteX5" fmla="*/ 818536 w 5597013"/>
                <a:gd name="connsiteY5" fmla="*/ 361335 h 907026"/>
                <a:gd name="connsiteX6" fmla="*/ 840658 w 5597013"/>
                <a:gd name="connsiteY6" fmla="*/ 353961 h 907026"/>
                <a:gd name="connsiteX7" fmla="*/ 870155 w 5597013"/>
                <a:gd name="connsiteY7" fmla="*/ 346587 h 907026"/>
                <a:gd name="connsiteX8" fmla="*/ 966020 w 5597013"/>
                <a:gd name="connsiteY8" fmla="*/ 324464 h 907026"/>
                <a:gd name="connsiteX9" fmla="*/ 995516 w 5597013"/>
                <a:gd name="connsiteY9" fmla="*/ 317090 h 907026"/>
                <a:gd name="connsiteX10" fmla="*/ 1084007 w 5597013"/>
                <a:gd name="connsiteY10" fmla="*/ 302342 h 907026"/>
                <a:gd name="connsiteX11" fmla="*/ 1128252 w 5597013"/>
                <a:gd name="connsiteY11" fmla="*/ 287593 h 907026"/>
                <a:gd name="connsiteX12" fmla="*/ 1172497 w 5597013"/>
                <a:gd name="connsiteY12" fmla="*/ 272845 h 907026"/>
                <a:gd name="connsiteX13" fmla="*/ 1194620 w 5597013"/>
                <a:gd name="connsiteY13" fmla="*/ 265471 h 907026"/>
                <a:gd name="connsiteX14" fmla="*/ 1231491 w 5597013"/>
                <a:gd name="connsiteY14" fmla="*/ 235974 h 907026"/>
                <a:gd name="connsiteX15" fmla="*/ 1253613 w 5597013"/>
                <a:gd name="connsiteY15" fmla="*/ 228600 h 907026"/>
                <a:gd name="connsiteX16" fmla="*/ 1275736 w 5597013"/>
                <a:gd name="connsiteY16" fmla="*/ 213851 h 907026"/>
                <a:gd name="connsiteX17" fmla="*/ 1319981 w 5597013"/>
                <a:gd name="connsiteY17" fmla="*/ 199103 h 907026"/>
                <a:gd name="connsiteX18" fmla="*/ 1364226 w 5597013"/>
                <a:gd name="connsiteY18" fmla="*/ 184355 h 907026"/>
                <a:gd name="connsiteX19" fmla="*/ 1408471 w 5597013"/>
                <a:gd name="connsiteY19" fmla="*/ 169606 h 907026"/>
                <a:gd name="connsiteX20" fmla="*/ 1430594 w 5597013"/>
                <a:gd name="connsiteY20" fmla="*/ 162232 h 907026"/>
                <a:gd name="connsiteX21" fmla="*/ 1460091 w 5597013"/>
                <a:gd name="connsiteY21" fmla="*/ 154858 h 907026"/>
                <a:gd name="connsiteX22" fmla="*/ 1541207 w 5597013"/>
                <a:gd name="connsiteY22" fmla="*/ 132735 h 907026"/>
                <a:gd name="connsiteX23" fmla="*/ 1570703 w 5597013"/>
                <a:gd name="connsiteY23" fmla="*/ 117987 h 907026"/>
                <a:gd name="connsiteX24" fmla="*/ 1622323 w 5597013"/>
                <a:gd name="connsiteY24" fmla="*/ 103238 h 907026"/>
                <a:gd name="connsiteX25" fmla="*/ 1644445 w 5597013"/>
                <a:gd name="connsiteY25" fmla="*/ 95864 h 907026"/>
                <a:gd name="connsiteX26" fmla="*/ 1681316 w 5597013"/>
                <a:gd name="connsiteY26" fmla="*/ 88490 h 907026"/>
                <a:gd name="connsiteX27" fmla="*/ 1703439 w 5597013"/>
                <a:gd name="connsiteY27" fmla="*/ 81116 h 907026"/>
                <a:gd name="connsiteX28" fmla="*/ 1732936 w 5597013"/>
                <a:gd name="connsiteY28" fmla="*/ 73742 h 907026"/>
                <a:gd name="connsiteX29" fmla="*/ 1762432 w 5597013"/>
                <a:gd name="connsiteY29" fmla="*/ 58993 h 907026"/>
                <a:gd name="connsiteX30" fmla="*/ 1806678 w 5597013"/>
                <a:gd name="connsiteY30" fmla="*/ 44245 h 907026"/>
                <a:gd name="connsiteX31" fmla="*/ 1836174 w 5597013"/>
                <a:gd name="connsiteY31" fmla="*/ 29497 h 907026"/>
                <a:gd name="connsiteX32" fmla="*/ 1880420 w 5597013"/>
                <a:gd name="connsiteY32" fmla="*/ 22122 h 907026"/>
                <a:gd name="connsiteX33" fmla="*/ 1902542 w 5597013"/>
                <a:gd name="connsiteY33" fmla="*/ 14748 h 907026"/>
                <a:gd name="connsiteX34" fmla="*/ 1954161 w 5597013"/>
                <a:gd name="connsiteY34" fmla="*/ 7374 h 907026"/>
                <a:gd name="connsiteX35" fmla="*/ 1998407 w 5597013"/>
                <a:gd name="connsiteY35" fmla="*/ 0 h 907026"/>
                <a:gd name="connsiteX36" fmla="*/ 2212258 w 5597013"/>
                <a:gd name="connsiteY36" fmla="*/ 7374 h 907026"/>
                <a:gd name="connsiteX37" fmla="*/ 2256503 w 5597013"/>
                <a:gd name="connsiteY37" fmla="*/ 29497 h 907026"/>
                <a:gd name="connsiteX38" fmla="*/ 2308123 w 5597013"/>
                <a:gd name="connsiteY38" fmla="*/ 36871 h 907026"/>
                <a:gd name="connsiteX39" fmla="*/ 2330245 w 5597013"/>
                <a:gd name="connsiteY39" fmla="*/ 44245 h 907026"/>
                <a:gd name="connsiteX40" fmla="*/ 2470355 w 5597013"/>
                <a:gd name="connsiteY40" fmla="*/ 51619 h 907026"/>
                <a:gd name="connsiteX41" fmla="*/ 2514600 w 5597013"/>
                <a:gd name="connsiteY41" fmla="*/ 95864 h 907026"/>
                <a:gd name="connsiteX42" fmla="*/ 2536723 w 5597013"/>
                <a:gd name="connsiteY42" fmla="*/ 103238 h 907026"/>
                <a:gd name="connsiteX43" fmla="*/ 2551471 w 5597013"/>
                <a:gd name="connsiteY43" fmla="*/ 117987 h 907026"/>
                <a:gd name="connsiteX44" fmla="*/ 2580968 w 5597013"/>
                <a:gd name="connsiteY44" fmla="*/ 125361 h 907026"/>
                <a:gd name="connsiteX45" fmla="*/ 2625213 w 5597013"/>
                <a:gd name="connsiteY45" fmla="*/ 140109 h 907026"/>
                <a:gd name="connsiteX46" fmla="*/ 2647336 w 5597013"/>
                <a:gd name="connsiteY46" fmla="*/ 147484 h 907026"/>
                <a:gd name="connsiteX47" fmla="*/ 2684207 w 5597013"/>
                <a:gd name="connsiteY47" fmla="*/ 184355 h 907026"/>
                <a:gd name="connsiteX48" fmla="*/ 2691581 w 5597013"/>
                <a:gd name="connsiteY48" fmla="*/ 206477 h 907026"/>
                <a:gd name="connsiteX49" fmla="*/ 2735826 w 5597013"/>
                <a:gd name="connsiteY49" fmla="*/ 235974 h 907026"/>
                <a:gd name="connsiteX50" fmla="*/ 2757949 w 5597013"/>
                <a:gd name="connsiteY50" fmla="*/ 250722 h 907026"/>
                <a:gd name="connsiteX51" fmla="*/ 2839065 w 5597013"/>
                <a:gd name="connsiteY51" fmla="*/ 317090 h 907026"/>
                <a:gd name="connsiteX52" fmla="*/ 2898058 w 5597013"/>
                <a:gd name="connsiteY52" fmla="*/ 346587 h 907026"/>
                <a:gd name="connsiteX53" fmla="*/ 2934929 w 5597013"/>
                <a:gd name="connsiteY53" fmla="*/ 376084 h 907026"/>
                <a:gd name="connsiteX54" fmla="*/ 2964426 w 5597013"/>
                <a:gd name="connsiteY54" fmla="*/ 383458 h 907026"/>
                <a:gd name="connsiteX55" fmla="*/ 2986549 w 5597013"/>
                <a:gd name="connsiteY55" fmla="*/ 390832 h 907026"/>
                <a:gd name="connsiteX56" fmla="*/ 3001297 w 5597013"/>
                <a:gd name="connsiteY56" fmla="*/ 412955 h 907026"/>
                <a:gd name="connsiteX57" fmla="*/ 3016045 w 5597013"/>
                <a:gd name="connsiteY57" fmla="*/ 457200 h 907026"/>
                <a:gd name="connsiteX58" fmla="*/ 3060291 w 5597013"/>
                <a:gd name="connsiteY58" fmla="*/ 508819 h 907026"/>
                <a:gd name="connsiteX59" fmla="*/ 3075039 w 5597013"/>
                <a:gd name="connsiteY59" fmla="*/ 538316 h 907026"/>
                <a:gd name="connsiteX60" fmla="*/ 3104536 w 5597013"/>
                <a:gd name="connsiteY60" fmla="*/ 560438 h 907026"/>
                <a:gd name="connsiteX61" fmla="*/ 3141407 w 5597013"/>
                <a:gd name="connsiteY61" fmla="*/ 597309 h 907026"/>
                <a:gd name="connsiteX62" fmla="*/ 3156155 w 5597013"/>
                <a:gd name="connsiteY62" fmla="*/ 612058 h 907026"/>
                <a:gd name="connsiteX63" fmla="*/ 3222523 w 5597013"/>
                <a:gd name="connsiteY63" fmla="*/ 648929 h 907026"/>
                <a:gd name="connsiteX64" fmla="*/ 3274142 w 5597013"/>
                <a:gd name="connsiteY64" fmla="*/ 678426 h 907026"/>
                <a:gd name="connsiteX65" fmla="*/ 3318387 w 5597013"/>
                <a:gd name="connsiteY65" fmla="*/ 693174 h 907026"/>
                <a:gd name="connsiteX66" fmla="*/ 3333136 w 5597013"/>
                <a:gd name="connsiteY66" fmla="*/ 715297 h 907026"/>
                <a:gd name="connsiteX67" fmla="*/ 3355258 w 5597013"/>
                <a:gd name="connsiteY67" fmla="*/ 722671 h 907026"/>
                <a:gd name="connsiteX68" fmla="*/ 3399503 w 5597013"/>
                <a:gd name="connsiteY68" fmla="*/ 752167 h 907026"/>
                <a:gd name="connsiteX69" fmla="*/ 3436374 w 5597013"/>
                <a:gd name="connsiteY69" fmla="*/ 789038 h 907026"/>
                <a:gd name="connsiteX70" fmla="*/ 3480620 w 5597013"/>
                <a:gd name="connsiteY70" fmla="*/ 803787 h 907026"/>
                <a:gd name="connsiteX71" fmla="*/ 3524865 w 5597013"/>
                <a:gd name="connsiteY71" fmla="*/ 833284 h 907026"/>
                <a:gd name="connsiteX72" fmla="*/ 3576484 w 5597013"/>
                <a:gd name="connsiteY72" fmla="*/ 855406 h 907026"/>
                <a:gd name="connsiteX73" fmla="*/ 3628103 w 5597013"/>
                <a:gd name="connsiteY73" fmla="*/ 884903 h 907026"/>
                <a:gd name="connsiteX74" fmla="*/ 3650226 w 5597013"/>
                <a:gd name="connsiteY74" fmla="*/ 899651 h 907026"/>
                <a:gd name="connsiteX75" fmla="*/ 3672349 w 5597013"/>
                <a:gd name="connsiteY75" fmla="*/ 907026 h 907026"/>
                <a:gd name="connsiteX76" fmla="*/ 3782961 w 5597013"/>
                <a:gd name="connsiteY76" fmla="*/ 899651 h 907026"/>
                <a:gd name="connsiteX77" fmla="*/ 3834581 w 5597013"/>
                <a:gd name="connsiteY77" fmla="*/ 862780 h 907026"/>
                <a:gd name="connsiteX78" fmla="*/ 3915697 w 5597013"/>
                <a:gd name="connsiteY78" fmla="*/ 811161 h 907026"/>
                <a:gd name="connsiteX79" fmla="*/ 3937820 w 5597013"/>
                <a:gd name="connsiteY79" fmla="*/ 789038 h 907026"/>
                <a:gd name="connsiteX80" fmla="*/ 3982065 w 5597013"/>
                <a:gd name="connsiteY80" fmla="*/ 774290 h 907026"/>
                <a:gd name="connsiteX81" fmla="*/ 4011561 w 5597013"/>
                <a:gd name="connsiteY81" fmla="*/ 766916 h 907026"/>
                <a:gd name="connsiteX82" fmla="*/ 4048432 w 5597013"/>
                <a:gd name="connsiteY82" fmla="*/ 759542 h 907026"/>
                <a:gd name="connsiteX83" fmla="*/ 4092678 w 5597013"/>
                <a:gd name="connsiteY83" fmla="*/ 744793 h 907026"/>
                <a:gd name="connsiteX84" fmla="*/ 4144297 w 5597013"/>
                <a:gd name="connsiteY84" fmla="*/ 722671 h 907026"/>
                <a:gd name="connsiteX85" fmla="*/ 4188542 w 5597013"/>
                <a:gd name="connsiteY85" fmla="*/ 671051 h 907026"/>
                <a:gd name="connsiteX86" fmla="*/ 4203291 w 5597013"/>
                <a:gd name="connsiteY86" fmla="*/ 619432 h 907026"/>
                <a:gd name="connsiteX87" fmla="*/ 4232787 w 5597013"/>
                <a:gd name="connsiteY87" fmla="*/ 575187 h 907026"/>
                <a:gd name="connsiteX88" fmla="*/ 4247536 w 5597013"/>
                <a:gd name="connsiteY88" fmla="*/ 553064 h 907026"/>
                <a:gd name="connsiteX89" fmla="*/ 4269658 w 5597013"/>
                <a:gd name="connsiteY89" fmla="*/ 530942 h 907026"/>
                <a:gd name="connsiteX90" fmla="*/ 4299155 w 5597013"/>
                <a:gd name="connsiteY90" fmla="*/ 486697 h 907026"/>
                <a:gd name="connsiteX91" fmla="*/ 4336026 w 5597013"/>
                <a:gd name="connsiteY91" fmla="*/ 457200 h 907026"/>
                <a:gd name="connsiteX92" fmla="*/ 4350774 w 5597013"/>
                <a:gd name="connsiteY92" fmla="*/ 442451 h 907026"/>
                <a:gd name="connsiteX93" fmla="*/ 4431891 w 5597013"/>
                <a:gd name="connsiteY93" fmla="*/ 405580 h 907026"/>
                <a:gd name="connsiteX94" fmla="*/ 4446639 w 5597013"/>
                <a:gd name="connsiteY94" fmla="*/ 383458 h 907026"/>
                <a:gd name="connsiteX95" fmla="*/ 4476136 w 5597013"/>
                <a:gd name="connsiteY95" fmla="*/ 368709 h 907026"/>
                <a:gd name="connsiteX96" fmla="*/ 4520381 w 5597013"/>
                <a:gd name="connsiteY96" fmla="*/ 346587 h 907026"/>
                <a:gd name="connsiteX97" fmla="*/ 4557252 w 5597013"/>
                <a:gd name="connsiteY97" fmla="*/ 309716 h 907026"/>
                <a:gd name="connsiteX98" fmla="*/ 4572000 w 5597013"/>
                <a:gd name="connsiteY98" fmla="*/ 294967 h 907026"/>
                <a:gd name="connsiteX99" fmla="*/ 4608871 w 5597013"/>
                <a:gd name="connsiteY99" fmla="*/ 265471 h 907026"/>
                <a:gd name="connsiteX100" fmla="*/ 4630994 w 5597013"/>
                <a:gd name="connsiteY100" fmla="*/ 258097 h 907026"/>
                <a:gd name="connsiteX101" fmla="*/ 4653116 w 5597013"/>
                <a:gd name="connsiteY101" fmla="*/ 243348 h 907026"/>
                <a:gd name="connsiteX102" fmla="*/ 4697361 w 5597013"/>
                <a:gd name="connsiteY102" fmla="*/ 221226 h 907026"/>
                <a:gd name="connsiteX103" fmla="*/ 4712110 w 5597013"/>
                <a:gd name="connsiteY103" fmla="*/ 199103 h 907026"/>
                <a:gd name="connsiteX104" fmla="*/ 4778478 w 5597013"/>
                <a:gd name="connsiteY104" fmla="*/ 162232 h 907026"/>
                <a:gd name="connsiteX105" fmla="*/ 4800600 w 5597013"/>
                <a:gd name="connsiteY105" fmla="*/ 147484 h 907026"/>
                <a:gd name="connsiteX106" fmla="*/ 4844845 w 5597013"/>
                <a:gd name="connsiteY106" fmla="*/ 132735 h 907026"/>
                <a:gd name="connsiteX107" fmla="*/ 4866968 w 5597013"/>
                <a:gd name="connsiteY107" fmla="*/ 125361 h 907026"/>
                <a:gd name="connsiteX108" fmla="*/ 4903839 w 5597013"/>
                <a:gd name="connsiteY108" fmla="*/ 117987 h 907026"/>
                <a:gd name="connsiteX109" fmla="*/ 4962832 w 5597013"/>
                <a:gd name="connsiteY109" fmla="*/ 103238 h 907026"/>
                <a:gd name="connsiteX110" fmla="*/ 4984955 w 5597013"/>
                <a:gd name="connsiteY110" fmla="*/ 95864 h 907026"/>
                <a:gd name="connsiteX111" fmla="*/ 5176684 w 5597013"/>
                <a:gd name="connsiteY111" fmla="*/ 88490 h 907026"/>
                <a:gd name="connsiteX112" fmla="*/ 5265174 w 5597013"/>
                <a:gd name="connsiteY112" fmla="*/ 73742 h 907026"/>
                <a:gd name="connsiteX113" fmla="*/ 5338916 w 5597013"/>
                <a:gd name="connsiteY113" fmla="*/ 66367 h 907026"/>
                <a:gd name="connsiteX114" fmla="*/ 5420032 w 5597013"/>
                <a:gd name="connsiteY114" fmla="*/ 51619 h 907026"/>
                <a:gd name="connsiteX115" fmla="*/ 5597013 w 5597013"/>
                <a:gd name="connsiteY115" fmla="*/ 44245 h 90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597013" h="907026">
                  <a:moveTo>
                    <a:pt x="0" y="346587"/>
                  </a:moveTo>
                  <a:cubicBezTo>
                    <a:pt x="224441" y="337955"/>
                    <a:pt x="216414" y="334122"/>
                    <a:pt x="471949" y="346587"/>
                  </a:cubicBezTo>
                  <a:cubicBezTo>
                    <a:pt x="479713" y="346966"/>
                    <a:pt x="486597" y="351826"/>
                    <a:pt x="494071" y="353961"/>
                  </a:cubicBezTo>
                  <a:cubicBezTo>
                    <a:pt x="503816" y="356745"/>
                    <a:pt x="513511" y="360078"/>
                    <a:pt x="523568" y="361335"/>
                  </a:cubicBezTo>
                  <a:cubicBezTo>
                    <a:pt x="552938" y="365006"/>
                    <a:pt x="582561" y="366251"/>
                    <a:pt x="612058" y="368709"/>
                  </a:cubicBezTo>
                  <a:cubicBezTo>
                    <a:pt x="680884" y="366251"/>
                    <a:pt x="749809" y="365769"/>
                    <a:pt x="818536" y="361335"/>
                  </a:cubicBezTo>
                  <a:cubicBezTo>
                    <a:pt x="826293" y="360835"/>
                    <a:pt x="833184" y="356096"/>
                    <a:pt x="840658" y="353961"/>
                  </a:cubicBezTo>
                  <a:cubicBezTo>
                    <a:pt x="850403" y="351177"/>
                    <a:pt x="860261" y="348786"/>
                    <a:pt x="870155" y="346587"/>
                  </a:cubicBezTo>
                  <a:cubicBezTo>
                    <a:pt x="972282" y="323893"/>
                    <a:pt x="821477" y="360600"/>
                    <a:pt x="966020" y="324464"/>
                  </a:cubicBezTo>
                  <a:cubicBezTo>
                    <a:pt x="975852" y="322006"/>
                    <a:pt x="985483" y="318523"/>
                    <a:pt x="995516" y="317090"/>
                  </a:cubicBezTo>
                  <a:cubicBezTo>
                    <a:pt x="1017671" y="313925"/>
                    <a:pt x="1060286" y="308811"/>
                    <a:pt x="1084007" y="302342"/>
                  </a:cubicBezTo>
                  <a:cubicBezTo>
                    <a:pt x="1099005" y="298251"/>
                    <a:pt x="1113504" y="292509"/>
                    <a:pt x="1128252" y="287593"/>
                  </a:cubicBezTo>
                  <a:lnTo>
                    <a:pt x="1172497" y="272845"/>
                  </a:lnTo>
                  <a:lnTo>
                    <a:pt x="1194620" y="265471"/>
                  </a:lnTo>
                  <a:cubicBezTo>
                    <a:pt x="1208339" y="251751"/>
                    <a:pt x="1212883" y="245278"/>
                    <a:pt x="1231491" y="235974"/>
                  </a:cubicBezTo>
                  <a:cubicBezTo>
                    <a:pt x="1238443" y="232498"/>
                    <a:pt x="1246239" y="231058"/>
                    <a:pt x="1253613" y="228600"/>
                  </a:cubicBezTo>
                  <a:cubicBezTo>
                    <a:pt x="1260987" y="223684"/>
                    <a:pt x="1267637" y="217451"/>
                    <a:pt x="1275736" y="213851"/>
                  </a:cubicBezTo>
                  <a:cubicBezTo>
                    <a:pt x="1289942" y="207537"/>
                    <a:pt x="1305233" y="204019"/>
                    <a:pt x="1319981" y="199103"/>
                  </a:cubicBezTo>
                  <a:lnTo>
                    <a:pt x="1364226" y="184355"/>
                  </a:lnTo>
                  <a:lnTo>
                    <a:pt x="1408471" y="169606"/>
                  </a:lnTo>
                  <a:cubicBezTo>
                    <a:pt x="1415845" y="167148"/>
                    <a:pt x="1423053" y="164117"/>
                    <a:pt x="1430594" y="162232"/>
                  </a:cubicBezTo>
                  <a:cubicBezTo>
                    <a:pt x="1440426" y="159774"/>
                    <a:pt x="1450384" y="157770"/>
                    <a:pt x="1460091" y="154858"/>
                  </a:cubicBezTo>
                  <a:cubicBezTo>
                    <a:pt x="1534942" y="132402"/>
                    <a:pt x="1474003" y="146175"/>
                    <a:pt x="1541207" y="132735"/>
                  </a:cubicBezTo>
                  <a:cubicBezTo>
                    <a:pt x="1551039" y="127819"/>
                    <a:pt x="1560599" y="122317"/>
                    <a:pt x="1570703" y="117987"/>
                  </a:cubicBezTo>
                  <a:cubicBezTo>
                    <a:pt x="1588378" y="110412"/>
                    <a:pt x="1603621" y="108582"/>
                    <a:pt x="1622323" y="103238"/>
                  </a:cubicBezTo>
                  <a:cubicBezTo>
                    <a:pt x="1629797" y="101103"/>
                    <a:pt x="1636904" y="97749"/>
                    <a:pt x="1644445" y="95864"/>
                  </a:cubicBezTo>
                  <a:cubicBezTo>
                    <a:pt x="1656605" y="92824"/>
                    <a:pt x="1669156" y="91530"/>
                    <a:pt x="1681316" y="88490"/>
                  </a:cubicBezTo>
                  <a:cubicBezTo>
                    <a:pt x="1688857" y="86605"/>
                    <a:pt x="1695965" y="83251"/>
                    <a:pt x="1703439" y="81116"/>
                  </a:cubicBezTo>
                  <a:cubicBezTo>
                    <a:pt x="1713184" y="78332"/>
                    <a:pt x="1723104" y="76200"/>
                    <a:pt x="1732936" y="73742"/>
                  </a:cubicBezTo>
                  <a:cubicBezTo>
                    <a:pt x="1742768" y="68826"/>
                    <a:pt x="1752226" y="63076"/>
                    <a:pt x="1762432" y="58993"/>
                  </a:cubicBezTo>
                  <a:cubicBezTo>
                    <a:pt x="1776866" y="53219"/>
                    <a:pt x="1792773" y="51198"/>
                    <a:pt x="1806678" y="44245"/>
                  </a:cubicBezTo>
                  <a:cubicBezTo>
                    <a:pt x="1816510" y="39329"/>
                    <a:pt x="1825645" y="32656"/>
                    <a:pt x="1836174" y="29497"/>
                  </a:cubicBezTo>
                  <a:cubicBezTo>
                    <a:pt x="1850496" y="25200"/>
                    <a:pt x="1865824" y="25366"/>
                    <a:pt x="1880420" y="22122"/>
                  </a:cubicBezTo>
                  <a:cubicBezTo>
                    <a:pt x="1888008" y="20436"/>
                    <a:pt x="1894920" y="16272"/>
                    <a:pt x="1902542" y="14748"/>
                  </a:cubicBezTo>
                  <a:cubicBezTo>
                    <a:pt x="1919585" y="11339"/>
                    <a:pt x="1936982" y="10017"/>
                    <a:pt x="1954161" y="7374"/>
                  </a:cubicBezTo>
                  <a:cubicBezTo>
                    <a:pt x="1968939" y="5100"/>
                    <a:pt x="1983658" y="2458"/>
                    <a:pt x="1998407" y="0"/>
                  </a:cubicBezTo>
                  <a:cubicBezTo>
                    <a:pt x="2069691" y="2458"/>
                    <a:pt x="2141071" y="2925"/>
                    <a:pt x="2212258" y="7374"/>
                  </a:cubicBezTo>
                  <a:cubicBezTo>
                    <a:pt x="2246691" y="9526"/>
                    <a:pt x="2223464" y="19585"/>
                    <a:pt x="2256503" y="29497"/>
                  </a:cubicBezTo>
                  <a:cubicBezTo>
                    <a:pt x="2273151" y="34492"/>
                    <a:pt x="2290916" y="34413"/>
                    <a:pt x="2308123" y="36871"/>
                  </a:cubicBezTo>
                  <a:cubicBezTo>
                    <a:pt x="2315497" y="39329"/>
                    <a:pt x="2322504" y="43541"/>
                    <a:pt x="2330245" y="44245"/>
                  </a:cubicBezTo>
                  <a:cubicBezTo>
                    <a:pt x="2376821" y="48479"/>
                    <a:pt x="2425319" y="39009"/>
                    <a:pt x="2470355" y="51619"/>
                  </a:cubicBezTo>
                  <a:cubicBezTo>
                    <a:pt x="2490440" y="57243"/>
                    <a:pt x="2494813" y="89269"/>
                    <a:pt x="2514600" y="95864"/>
                  </a:cubicBezTo>
                  <a:lnTo>
                    <a:pt x="2536723" y="103238"/>
                  </a:lnTo>
                  <a:cubicBezTo>
                    <a:pt x="2541639" y="108154"/>
                    <a:pt x="2545253" y="114878"/>
                    <a:pt x="2551471" y="117987"/>
                  </a:cubicBezTo>
                  <a:cubicBezTo>
                    <a:pt x="2560536" y="122520"/>
                    <a:pt x="2571260" y="122449"/>
                    <a:pt x="2580968" y="125361"/>
                  </a:cubicBezTo>
                  <a:cubicBezTo>
                    <a:pt x="2595858" y="129828"/>
                    <a:pt x="2610465" y="135193"/>
                    <a:pt x="2625213" y="140109"/>
                  </a:cubicBezTo>
                  <a:lnTo>
                    <a:pt x="2647336" y="147484"/>
                  </a:lnTo>
                  <a:cubicBezTo>
                    <a:pt x="2659626" y="159774"/>
                    <a:pt x="2678711" y="167866"/>
                    <a:pt x="2684207" y="184355"/>
                  </a:cubicBezTo>
                  <a:cubicBezTo>
                    <a:pt x="2686665" y="191729"/>
                    <a:pt x="2686085" y="200981"/>
                    <a:pt x="2691581" y="206477"/>
                  </a:cubicBezTo>
                  <a:cubicBezTo>
                    <a:pt x="2704115" y="219011"/>
                    <a:pt x="2721078" y="226142"/>
                    <a:pt x="2735826" y="235974"/>
                  </a:cubicBezTo>
                  <a:cubicBezTo>
                    <a:pt x="2743200" y="240890"/>
                    <a:pt x="2751682" y="244455"/>
                    <a:pt x="2757949" y="250722"/>
                  </a:cubicBezTo>
                  <a:cubicBezTo>
                    <a:pt x="2788165" y="280938"/>
                    <a:pt x="2799927" y="297521"/>
                    <a:pt x="2839065" y="317090"/>
                  </a:cubicBezTo>
                  <a:cubicBezTo>
                    <a:pt x="2858729" y="326922"/>
                    <a:pt x="2882511" y="331041"/>
                    <a:pt x="2898058" y="346587"/>
                  </a:cubicBezTo>
                  <a:cubicBezTo>
                    <a:pt x="2909950" y="358478"/>
                    <a:pt x="2918653" y="369109"/>
                    <a:pt x="2934929" y="376084"/>
                  </a:cubicBezTo>
                  <a:cubicBezTo>
                    <a:pt x="2944244" y="380076"/>
                    <a:pt x="2954681" y="380674"/>
                    <a:pt x="2964426" y="383458"/>
                  </a:cubicBezTo>
                  <a:cubicBezTo>
                    <a:pt x="2971900" y="385593"/>
                    <a:pt x="2979175" y="388374"/>
                    <a:pt x="2986549" y="390832"/>
                  </a:cubicBezTo>
                  <a:cubicBezTo>
                    <a:pt x="2991465" y="398206"/>
                    <a:pt x="2997698" y="404856"/>
                    <a:pt x="3001297" y="412955"/>
                  </a:cubicBezTo>
                  <a:cubicBezTo>
                    <a:pt x="3007611" y="427161"/>
                    <a:pt x="3005052" y="446207"/>
                    <a:pt x="3016045" y="457200"/>
                  </a:cubicBezTo>
                  <a:cubicBezTo>
                    <a:pt x="3040057" y="481212"/>
                    <a:pt x="3045319" y="482618"/>
                    <a:pt x="3060291" y="508819"/>
                  </a:cubicBezTo>
                  <a:cubicBezTo>
                    <a:pt x="3065745" y="518363"/>
                    <a:pt x="3067885" y="529970"/>
                    <a:pt x="3075039" y="538316"/>
                  </a:cubicBezTo>
                  <a:cubicBezTo>
                    <a:pt x="3083037" y="547647"/>
                    <a:pt x="3095350" y="552273"/>
                    <a:pt x="3104536" y="560438"/>
                  </a:cubicBezTo>
                  <a:cubicBezTo>
                    <a:pt x="3117527" y="571985"/>
                    <a:pt x="3129117" y="585019"/>
                    <a:pt x="3141407" y="597309"/>
                  </a:cubicBezTo>
                  <a:cubicBezTo>
                    <a:pt x="3146323" y="602225"/>
                    <a:pt x="3150370" y="608201"/>
                    <a:pt x="3156155" y="612058"/>
                  </a:cubicBezTo>
                  <a:cubicBezTo>
                    <a:pt x="3206868" y="645867"/>
                    <a:pt x="3183584" y="635950"/>
                    <a:pt x="3222523" y="648929"/>
                  </a:cubicBezTo>
                  <a:cubicBezTo>
                    <a:pt x="3254722" y="681128"/>
                    <a:pt x="3231700" y="665693"/>
                    <a:pt x="3274142" y="678426"/>
                  </a:cubicBezTo>
                  <a:cubicBezTo>
                    <a:pt x="3289032" y="682893"/>
                    <a:pt x="3318387" y="693174"/>
                    <a:pt x="3318387" y="693174"/>
                  </a:cubicBezTo>
                  <a:cubicBezTo>
                    <a:pt x="3323303" y="700548"/>
                    <a:pt x="3326215" y="709760"/>
                    <a:pt x="3333136" y="715297"/>
                  </a:cubicBezTo>
                  <a:cubicBezTo>
                    <a:pt x="3339206" y="720153"/>
                    <a:pt x="3348463" y="718896"/>
                    <a:pt x="3355258" y="722671"/>
                  </a:cubicBezTo>
                  <a:cubicBezTo>
                    <a:pt x="3370753" y="731279"/>
                    <a:pt x="3386969" y="739633"/>
                    <a:pt x="3399503" y="752167"/>
                  </a:cubicBezTo>
                  <a:cubicBezTo>
                    <a:pt x="3411793" y="764457"/>
                    <a:pt x="3419885" y="783541"/>
                    <a:pt x="3436374" y="789038"/>
                  </a:cubicBezTo>
                  <a:lnTo>
                    <a:pt x="3480620" y="803787"/>
                  </a:lnTo>
                  <a:cubicBezTo>
                    <a:pt x="3495368" y="813619"/>
                    <a:pt x="3509666" y="824164"/>
                    <a:pt x="3524865" y="833284"/>
                  </a:cubicBezTo>
                  <a:cubicBezTo>
                    <a:pt x="3547646" y="846953"/>
                    <a:pt x="3553598" y="847778"/>
                    <a:pt x="3576484" y="855406"/>
                  </a:cubicBezTo>
                  <a:cubicBezTo>
                    <a:pt x="3618511" y="897433"/>
                    <a:pt x="3576111" y="862621"/>
                    <a:pt x="3628103" y="884903"/>
                  </a:cubicBezTo>
                  <a:cubicBezTo>
                    <a:pt x="3636249" y="888394"/>
                    <a:pt x="3642299" y="895687"/>
                    <a:pt x="3650226" y="899651"/>
                  </a:cubicBezTo>
                  <a:cubicBezTo>
                    <a:pt x="3657179" y="903127"/>
                    <a:pt x="3664975" y="904568"/>
                    <a:pt x="3672349" y="907026"/>
                  </a:cubicBezTo>
                  <a:cubicBezTo>
                    <a:pt x="3709220" y="904568"/>
                    <a:pt x="3746461" y="905414"/>
                    <a:pt x="3782961" y="899651"/>
                  </a:cubicBezTo>
                  <a:cubicBezTo>
                    <a:pt x="3812661" y="894961"/>
                    <a:pt x="3813342" y="878709"/>
                    <a:pt x="3834581" y="862780"/>
                  </a:cubicBezTo>
                  <a:cubicBezTo>
                    <a:pt x="3857338" y="845712"/>
                    <a:pt x="3895778" y="831080"/>
                    <a:pt x="3915697" y="811161"/>
                  </a:cubicBezTo>
                  <a:cubicBezTo>
                    <a:pt x="3923071" y="803787"/>
                    <a:pt x="3928704" y="794103"/>
                    <a:pt x="3937820" y="789038"/>
                  </a:cubicBezTo>
                  <a:cubicBezTo>
                    <a:pt x="3951410" y="781488"/>
                    <a:pt x="3966983" y="778060"/>
                    <a:pt x="3982065" y="774290"/>
                  </a:cubicBezTo>
                  <a:cubicBezTo>
                    <a:pt x="3991897" y="771832"/>
                    <a:pt x="4001668" y="769114"/>
                    <a:pt x="4011561" y="766916"/>
                  </a:cubicBezTo>
                  <a:cubicBezTo>
                    <a:pt x="4023796" y="764197"/>
                    <a:pt x="4036340" y="762840"/>
                    <a:pt x="4048432" y="759542"/>
                  </a:cubicBezTo>
                  <a:cubicBezTo>
                    <a:pt x="4063431" y="755451"/>
                    <a:pt x="4078773" y="751746"/>
                    <a:pt x="4092678" y="744793"/>
                  </a:cubicBezTo>
                  <a:cubicBezTo>
                    <a:pt x="4129127" y="726569"/>
                    <a:pt x="4111746" y="733521"/>
                    <a:pt x="4144297" y="722671"/>
                  </a:cubicBezTo>
                  <a:cubicBezTo>
                    <a:pt x="4180061" y="686907"/>
                    <a:pt x="4166081" y="704744"/>
                    <a:pt x="4188542" y="671051"/>
                  </a:cubicBezTo>
                  <a:cubicBezTo>
                    <a:pt x="4193458" y="653845"/>
                    <a:pt x="4195792" y="635680"/>
                    <a:pt x="4203291" y="619432"/>
                  </a:cubicBezTo>
                  <a:cubicBezTo>
                    <a:pt x="4210719" y="603338"/>
                    <a:pt x="4222955" y="589935"/>
                    <a:pt x="4232787" y="575187"/>
                  </a:cubicBezTo>
                  <a:cubicBezTo>
                    <a:pt x="4237703" y="567813"/>
                    <a:pt x="4241269" y="559331"/>
                    <a:pt x="4247536" y="553064"/>
                  </a:cubicBezTo>
                  <a:cubicBezTo>
                    <a:pt x="4254910" y="545690"/>
                    <a:pt x="4263256" y="539174"/>
                    <a:pt x="4269658" y="530942"/>
                  </a:cubicBezTo>
                  <a:cubicBezTo>
                    <a:pt x="4280540" y="516950"/>
                    <a:pt x="4286622" y="499231"/>
                    <a:pt x="4299155" y="486697"/>
                  </a:cubicBezTo>
                  <a:cubicBezTo>
                    <a:pt x="4334764" y="451085"/>
                    <a:pt x="4289514" y="494410"/>
                    <a:pt x="4336026" y="457200"/>
                  </a:cubicBezTo>
                  <a:cubicBezTo>
                    <a:pt x="4341455" y="452857"/>
                    <a:pt x="4344812" y="446028"/>
                    <a:pt x="4350774" y="442451"/>
                  </a:cubicBezTo>
                  <a:cubicBezTo>
                    <a:pt x="4391984" y="417725"/>
                    <a:pt x="4397657" y="416992"/>
                    <a:pt x="4431891" y="405580"/>
                  </a:cubicBezTo>
                  <a:cubicBezTo>
                    <a:pt x="4436807" y="398206"/>
                    <a:pt x="4439831" y="389132"/>
                    <a:pt x="4446639" y="383458"/>
                  </a:cubicBezTo>
                  <a:cubicBezTo>
                    <a:pt x="4455084" y="376420"/>
                    <a:pt x="4466591" y="374163"/>
                    <a:pt x="4476136" y="368709"/>
                  </a:cubicBezTo>
                  <a:cubicBezTo>
                    <a:pt x="4516159" y="345838"/>
                    <a:pt x="4479822" y="360106"/>
                    <a:pt x="4520381" y="346587"/>
                  </a:cubicBezTo>
                  <a:lnTo>
                    <a:pt x="4557252" y="309716"/>
                  </a:lnTo>
                  <a:lnTo>
                    <a:pt x="4572000" y="294967"/>
                  </a:lnTo>
                  <a:cubicBezTo>
                    <a:pt x="4585715" y="281252"/>
                    <a:pt x="4590270" y="274771"/>
                    <a:pt x="4608871" y="265471"/>
                  </a:cubicBezTo>
                  <a:cubicBezTo>
                    <a:pt x="4615824" y="261995"/>
                    <a:pt x="4623620" y="260555"/>
                    <a:pt x="4630994" y="258097"/>
                  </a:cubicBezTo>
                  <a:cubicBezTo>
                    <a:pt x="4638368" y="253181"/>
                    <a:pt x="4645189" y="247312"/>
                    <a:pt x="4653116" y="243348"/>
                  </a:cubicBezTo>
                  <a:cubicBezTo>
                    <a:pt x="4714184" y="212813"/>
                    <a:pt x="4633955" y="263497"/>
                    <a:pt x="4697361" y="221226"/>
                  </a:cubicBezTo>
                  <a:cubicBezTo>
                    <a:pt x="4702277" y="213852"/>
                    <a:pt x="4705440" y="204939"/>
                    <a:pt x="4712110" y="199103"/>
                  </a:cubicBezTo>
                  <a:cubicBezTo>
                    <a:pt x="4743319" y="171795"/>
                    <a:pt x="4748092" y="172360"/>
                    <a:pt x="4778478" y="162232"/>
                  </a:cubicBezTo>
                  <a:cubicBezTo>
                    <a:pt x="4785852" y="157316"/>
                    <a:pt x="4792501" y="151083"/>
                    <a:pt x="4800600" y="147484"/>
                  </a:cubicBezTo>
                  <a:cubicBezTo>
                    <a:pt x="4814806" y="141170"/>
                    <a:pt x="4830097" y="137651"/>
                    <a:pt x="4844845" y="132735"/>
                  </a:cubicBezTo>
                  <a:cubicBezTo>
                    <a:pt x="4852219" y="130277"/>
                    <a:pt x="4859346" y="126885"/>
                    <a:pt x="4866968" y="125361"/>
                  </a:cubicBezTo>
                  <a:cubicBezTo>
                    <a:pt x="4879258" y="122903"/>
                    <a:pt x="4891626" y="120805"/>
                    <a:pt x="4903839" y="117987"/>
                  </a:cubicBezTo>
                  <a:cubicBezTo>
                    <a:pt x="4923589" y="113429"/>
                    <a:pt x="4943602" y="109648"/>
                    <a:pt x="4962832" y="103238"/>
                  </a:cubicBezTo>
                  <a:cubicBezTo>
                    <a:pt x="4970206" y="100780"/>
                    <a:pt x="4977200" y="96399"/>
                    <a:pt x="4984955" y="95864"/>
                  </a:cubicBezTo>
                  <a:cubicBezTo>
                    <a:pt x="5048760" y="91464"/>
                    <a:pt x="5112774" y="90948"/>
                    <a:pt x="5176684" y="88490"/>
                  </a:cubicBezTo>
                  <a:cubicBezTo>
                    <a:pt x="5216467" y="80534"/>
                    <a:pt x="5220744" y="78969"/>
                    <a:pt x="5265174" y="73742"/>
                  </a:cubicBezTo>
                  <a:cubicBezTo>
                    <a:pt x="5289708" y="70856"/>
                    <a:pt x="5314429" y="69632"/>
                    <a:pt x="5338916" y="66367"/>
                  </a:cubicBezTo>
                  <a:cubicBezTo>
                    <a:pt x="5380061" y="60881"/>
                    <a:pt x="5375815" y="55304"/>
                    <a:pt x="5420032" y="51619"/>
                  </a:cubicBezTo>
                  <a:cubicBezTo>
                    <a:pt x="5518340" y="43427"/>
                    <a:pt x="5524814" y="44245"/>
                    <a:pt x="5597013" y="4424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3254009" y="5781367"/>
              <a:ext cx="4892738" cy="3906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38199" y="2335930"/>
              <a:ext cx="20819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Ground Elevation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8199" y="3683029"/>
              <a:ext cx="2303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K/T Erosional Contact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8198" y="5596702"/>
              <a:ext cx="2303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Mean Sea Level (MSL)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7322574" y="2443167"/>
              <a:ext cx="302342" cy="15485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322574" y="3918403"/>
              <a:ext cx="302342" cy="15485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>
              <a:stCxn id="19" idx="2"/>
              <a:endCxn id="26" idx="2"/>
            </p:cNvCxnSpPr>
            <p:nvPr/>
          </p:nvCxnSpPr>
          <p:spPr>
            <a:xfrm>
              <a:off x="7322574" y="2520596"/>
              <a:ext cx="11061" cy="2227404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26" idx="6"/>
            </p:cNvCxnSpPr>
            <p:nvPr/>
          </p:nvCxnSpPr>
          <p:spPr>
            <a:xfrm>
              <a:off x="7624916" y="2508019"/>
              <a:ext cx="11061" cy="2239981"/>
            </a:xfrm>
            <a:prstGeom prst="line">
              <a:avLst/>
            </a:prstGeom>
            <a:ln w="158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7333635" y="4670571"/>
              <a:ext cx="302342" cy="15485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21709" y="4541552"/>
              <a:ext cx="230320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Total Depth (TD)</a:t>
              </a:r>
            </a:p>
            <a:p>
              <a:r>
                <a:rPr lang="en-US" sz="1200" dirty="0"/>
                <a:t>	     500’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68036" y="2304938"/>
              <a:ext cx="39652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Ground Elevation = Distance above MSL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913435" y="3867695"/>
              <a:ext cx="464112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Subsurface Elevation =  Ground Elevation – K/T Depth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7031293" y="2520596"/>
              <a:ext cx="0" cy="145482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948523" y="3518543"/>
              <a:ext cx="1174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K/T Depth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7031293" y="4760576"/>
              <a:ext cx="2912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7031293" y="4000053"/>
              <a:ext cx="2912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6886267" y="2021441"/>
              <a:ext cx="1174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Drill Hole</a:t>
              </a:r>
            </a:p>
          </p:txBody>
        </p:sp>
        <p:pic>
          <p:nvPicPr>
            <p:cNvPr id="40" name="Picture 39" descr="Original file ‎ (SVG file, nominally 2,000 × 1,200 pixels, file ...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097"/>
            <a:stretch/>
          </p:blipFill>
          <p:spPr>
            <a:xfrm>
              <a:off x="2794217" y="1938186"/>
              <a:ext cx="1066800" cy="562651"/>
            </a:xfrm>
            <a:prstGeom prst="rect">
              <a:avLst/>
            </a:prstGeom>
          </p:spPr>
        </p:pic>
        <p:pic>
          <p:nvPicPr>
            <p:cNvPr id="41" name="Picture 40" descr="SAIL-On: Subject Area Interactive Lessons Online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2"/>
            <a:stretch/>
          </p:blipFill>
          <p:spPr>
            <a:xfrm>
              <a:off x="3299584" y="5317920"/>
              <a:ext cx="497840" cy="441373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8505361" y="2692309"/>
            <a:ext cx="2072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Ground Elevation = 7380’ - 0’</a:t>
            </a:r>
          </a:p>
          <a:p>
            <a:r>
              <a:rPr lang="en-US" sz="1200" dirty="0"/>
              <a:t>Ground Elevation = 7380’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54227" y="3834376"/>
            <a:ext cx="727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380’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54472" y="2435083"/>
            <a:ext cx="727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0’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170264" y="5652821"/>
            <a:ext cx="727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0’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56383" y="4195847"/>
            <a:ext cx="233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Subsurface elevation = 7380’ – 80’</a:t>
            </a:r>
          </a:p>
          <a:p>
            <a:r>
              <a:rPr lang="en-US" sz="1200" dirty="0"/>
              <a:t>Subsurface elevation = 7000’</a:t>
            </a:r>
          </a:p>
        </p:txBody>
      </p:sp>
      <p:pic>
        <p:nvPicPr>
          <p:cNvPr id="6" name="Picture 5" descr="animated_seahorse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598" y="5909600"/>
            <a:ext cx="778703" cy="1038271"/>
          </a:xfrm>
          <a:prstGeom prst="rect">
            <a:avLst/>
          </a:prstGeom>
        </p:spPr>
      </p:pic>
      <p:pic>
        <p:nvPicPr>
          <p:cNvPr id="9" name="Picture 8" descr="Log in | Sign Up Upload Clipar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884" y="2027532"/>
            <a:ext cx="474118" cy="47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46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020" y="61859"/>
            <a:ext cx="10670219" cy="1325563"/>
          </a:xfrm>
        </p:spPr>
        <p:txBody>
          <a:bodyPr/>
          <a:lstStyle/>
          <a:p>
            <a:pPr algn="ctr"/>
            <a:r>
              <a:rPr lang="en-US" dirty="0"/>
              <a:t>Basic Roll Front Uranium Mineralization Model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5"/>
          <a:stretch/>
        </p:blipFill>
        <p:spPr>
          <a:xfrm>
            <a:off x="6382633" y="2776217"/>
            <a:ext cx="5458602" cy="35513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415" y="5553527"/>
            <a:ext cx="51932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Roll Front redox boundary (green line) found in Shirley Basin open pit with black uranium ore on the reduced (right) side. Water flow is from left to right. Photographer unknown.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8780" y="1070896"/>
            <a:ext cx="4670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Gamma log shape used as a ‘finger print’ to identify drill hole position relative to redox boundary.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Minerals such as Pyrite and Limonite also used to help identify redox boundary.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69455" y="980038"/>
            <a:ext cx="5994400" cy="4423235"/>
            <a:chOff x="1336888" y="1387422"/>
            <a:chExt cx="3775999" cy="28274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888" y="1387422"/>
              <a:ext cx="3775999" cy="2827481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1529874" y="3117295"/>
              <a:ext cx="2137570" cy="905700"/>
            </a:xfrm>
            <a:custGeom>
              <a:avLst/>
              <a:gdLst>
                <a:gd name="connsiteX0" fmla="*/ 406400 w 2122311"/>
                <a:gd name="connsiteY0" fmla="*/ 0 h 846667"/>
                <a:gd name="connsiteX1" fmla="*/ 643466 w 2122311"/>
                <a:gd name="connsiteY1" fmla="*/ 11289 h 846667"/>
                <a:gd name="connsiteX2" fmla="*/ 688622 w 2122311"/>
                <a:gd name="connsiteY2" fmla="*/ 22578 h 846667"/>
                <a:gd name="connsiteX3" fmla="*/ 824089 w 2122311"/>
                <a:gd name="connsiteY3" fmla="*/ 67733 h 846667"/>
                <a:gd name="connsiteX4" fmla="*/ 857955 w 2122311"/>
                <a:gd name="connsiteY4" fmla="*/ 79022 h 846667"/>
                <a:gd name="connsiteX5" fmla="*/ 948266 w 2122311"/>
                <a:gd name="connsiteY5" fmla="*/ 90311 h 846667"/>
                <a:gd name="connsiteX6" fmla="*/ 982133 w 2122311"/>
                <a:gd name="connsiteY6" fmla="*/ 101600 h 846667"/>
                <a:gd name="connsiteX7" fmla="*/ 1004711 w 2122311"/>
                <a:gd name="connsiteY7" fmla="*/ 169333 h 846667"/>
                <a:gd name="connsiteX8" fmla="*/ 1016000 w 2122311"/>
                <a:gd name="connsiteY8" fmla="*/ 203200 h 846667"/>
                <a:gd name="connsiteX9" fmla="*/ 1049866 w 2122311"/>
                <a:gd name="connsiteY9" fmla="*/ 225778 h 846667"/>
                <a:gd name="connsiteX10" fmla="*/ 1219200 w 2122311"/>
                <a:gd name="connsiteY10" fmla="*/ 270933 h 846667"/>
                <a:gd name="connsiteX11" fmla="*/ 1309511 w 2122311"/>
                <a:gd name="connsiteY11" fmla="*/ 293511 h 846667"/>
                <a:gd name="connsiteX12" fmla="*/ 1546577 w 2122311"/>
                <a:gd name="connsiteY12" fmla="*/ 282222 h 846667"/>
                <a:gd name="connsiteX13" fmla="*/ 1591733 w 2122311"/>
                <a:gd name="connsiteY13" fmla="*/ 293511 h 846667"/>
                <a:gd name="connsiteX14" fmla="*/ 1648177 w 2122311"/>
                <a:gd name="connsiteY14" fmla="*/ 304800 h 846667"/>
                <a:gd name="connsiteX15" fmla="*/ 1986844 w 2122311"/>
                <a:gd name="connsiteY15" fmla="*/ 316089 h 846667"/>
                <a:gd name="connsiteX16" fmla="*/ 2111022 w 2122311"/>
                <a:gd name="connsiteY16" fmla="*/ 327378 h 846667"/>
                <a:gd name="connsiteX17" fmla="*/ 2122311 w 2122311"/>
                <a:gd name="connsiteY17" fmla="*/ 361245 h 846667"/>
                <a:gd name="connsiteX18" fmla="*/ 2111022 w 2122311"/>
                <a:gd name="connsiteY18" fmla="*/ 451556 h 846667"/>
                <a:gd name="connsiteX19" fmla="*/ 2088444 w 2122311"/>
                <a:gd name="connsiteY19" fmla="*/ 519289 h 846667"/>
                <a:gd name="connsiteX20" fmla="*/ 2054577 w 2122311"/>
                <a:gd name="connsiteY20" fmla="*/ 541867 h 846667"/>
                <a:gd name="connsiteX21" fmla="*/ 1930400 w 2122311"/>
                <a:gd name="connsiteY21" fmla="*/ 575733 h 846667"/>
                <a:gd name="connsiteX22" fmla="*/ 1896533 w 2122311"/>
                <a:gd name="connsiteY22" fmla="*/ 587022 h 846667"/>
                <a:gd name="connsiteX23" fmla="*/ 1998133 w 2122311"/>
                <a:gd name="connsiteY23" fmla="*/ 632178 h 846667"/>
                <a:gd name="connsiteX24" fmla="*/ 1930400 w 2122311"/>
                <a:gd name="connsiteY24" fmla="*/ 677333 h 846667"/>
                <a:gd name="connsiteX25" fmla="*/ 1862666 w 2122311"/>
                <a:gd name="connsiteY25" fmla="*/ 699911 h 846667"/>
                <a:gd name="connsiteX26" fmla="*/ 1828800 w 2122311"/>
                <a:gd name="connsiteY26" fmla="*/ 722489 h 846667"/>
                <a:gd name="connsiteX27" fmla="*/ 1817511 w 2122311"/>
                <a:gd name="connsiteY27" fmla="*/ 756356 h 846667"/>
                <a:gd name="connsiteX28" fmla="*/ 1952977 w 2122311"/>
                <a:gd name="connsiteY28" fmla="*/ 790222 h 846667"/>
                <a:gd name="connsiteX29" fmla="*/ 1851377 w 2122311"/>
                <a:gd name="connsiteY29" fmla="*/ 824089 h 846667"/>
                <a:gd name="connsiteX30" fmla="*/ 1783644 w 2122311"/>
                <a:gd name="connsiteY30" fmla="*/ 846667 h 846667"/>
                <a:gd name="connsiteX31" fmla="*/ 1196622 w 2122311"/>
                <a:gd name="connsiteY31" fmla="*/ 824089 h 846667"/>
                <a:gd name="connsiteX32" fmla="*/ 993422 w 2122311"/>
                <a:gd name="connsiteY32" fmla="*/ 801511 h 846667"/>
                <a:gd name="connsiteX33" fmla="*/ 914400 w 2122311"/>
                <a:gd name="connsiteY33" fmla="*/ 778933 h 846667"/>
                <a:gd name="connsiteX34" fmla="*/ 857955 w 2122311"/>
                <a:gd name="connsiteY34" fmla="*/ 767645 h 846667"/>
                <a:gd name="connsiteX35" fmla="*/ 699911 w 2122311"/>
                <a:gd name="connsiteY35" fmla="*/ 756356 h 846667"/>
                <a:gd name="connsiteX36" fmla="*/ 474133 w 2122311"/>
                <a:gd name="connsiteY36" fmla="*/ 745067 h 846667"/>
                <a:gd name="connsiteX37" fmla="*/ 395111 w 2122311"/>
                <a:gd name="connsiteY37" fmla="*/ 733778 h 846667"/>
                <a:gd name="connsiteX38" fmla="*/ 0 w 2122311"/>
                <a:gd name="connsiteY38" fmla="*/ 722489 h 84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22311" h="846667">
                  <a:moveTo>
                    <a:pt x="406400" y="0"/>
                  </a:moveTo>
                  <a:cubicBezTo>
                    <a:pt x="485422" y="3763"/>
                    <a:pt x="564606" y="4980"/>
                    <a:pt x="643466" y="11289"/>
                  </a:cubicBezTo>
                  <a:cubicBezTo>
                    <a:pt x="658932" y="12526"/>
                    <a:pt x="673793" y="18015"/>
                    <a:pt x="688622" y="22578"/>
                  </a:cubicBezTo>
                  <a:cubicBezTo>
                    <a:pt x="734115" y="36576"/>
                    <a:pt x="778933" y="52682"/>
                    <a:pt x="824089" y="67733"/>
                  </a:cubicBezTo>
                  <a:cubicBezTo>
                    <a:pt x="835378" y="71496"/>
                    <a:pt x="846148" y="77546"/>
                    <a:pt x="857955" y="79022"/>
                  </a:cubicBezTo>
                  <a:lnTo>
                    <a:pt x="948266" y="90311"/>
                  </a:lnTo>
                  <a:cubicBezTo>
                    <a:pt x="959555" y="94074"/>
                    <a:pt x="975216" y="91917"/>
                    <a:pt x="982133" y="101600"/>
                  </a:cubicBezTo>
                  <a:cubicBezTo>
                    <a:pt x="995966" y="120966"/>
                    <a:pt x="997185" y="146755"/>
                    <a:pt x="1004711" y="169333"/>
                  </a:cubicBezTo>
                  <a:cubicBezTo>
                    <a:pt x="1008474" y="180622"/>
                    <a:pt x="1006099" y="196599"/>
                    <a:pt x="1016000" y="203200"/>
                  </a:cubicBezTo>
                  <a:lnTo>
                    <a:pt x="1049866" y="225778"/>
                  </a:lnTo>
                  <a:cubicBezTo>
                    <a:pt x="1100750" y="302105"/>
                    <a:pt x="1054971" y="252686"/>
                    <a:pt x="1219200" y="270933"/>
                  </a:cubicBezTo>
                  <a:cubicBezTo>
                    <a:pt x="1260066" y="275473"/>
                    <a:pt x="1274339" y="281787"/>
                    <a:pt x="1309511" y="293511"/>
                  </a:cubicBezTo>
                  <a:cubicBezTo>
                    <a:pt x="1388533" y="289748"/>
                    <a:pt x="1467465" y="282222"/>
                    <a:pt x="1546577" y="282222"/>
                  </a:cubicBezTo>
                  <a:cubicBezTo>
                    <a:pt x="1562092" y="282222"/>
                    <a:pt x="1576587" y="290145"/>
                    <a:pt x="1591733" y="293511"/>
                  </a:cubicBezTo>
                  <a:cubicBezTo>
                    <a:pt x="1610463" y="297673"/>
                    <a:pt x="1629021" y="303705"/>
                    <a:pt x="1648177" y="304800"/>
                  </a:cubicBezTo>
                  <a:cubicBezTo>
                    <a:pt x="1760945" y="311244"/>
                    <a:pt x="1873955" y="312326"/>
                    <a:pt x="1986844" y="316089"/>
                  </a:cubicBezTo>
                  <a:cubicBezTo>
                    <a:pt x="2028237" y="319852"/>
                    <a:pt x="2071592" y="314234"/>
                    <a:pt x="2111022" y="327378"/>
                  </a:cubicBezTo>
                  <a:cubicBezTo>
                    <a:pt x="2122311" y="331141"/>
                    <a:pt x="2122311" y="349345"/>
                    <a:pt x="2122311" y="361245"/>
                  </a:cubicBezTo>
                  <a:cubicBezTo>
                    <a:pt x="2122311" y="391583"/>
                    <a:pt x="2117379" y="421892"/>
                    <a:pt x="2111022" y="451556"/>
                  </a:cubicBezTo>
                  <a:cubicBezTo>
                    <a:pt x="2106035" y="474827"/>
                    <a:pt x="2108246" y="506088"/>
                    <a:pt x="2088444" y="519289"/>
                  </a:cubicBezTo>
                  <a:cubicBezTo>
                    <a:pt x="2077155" y="526815"/>
                    <a:pt x="2066975" y="536357"/>
                    <a:pt x="2054577" y="541867"/>
                  </a:cubicBezTo>
                  <a:cubicBezTo>
                    <a:pt x="1992297" y="569547"/>
                    <a:pt x="1991110" y="560556"/>
                    <a:pt x="1930400" y="575733"/>
                  </a:cubicBezTo>
                  <a:cubicBezTo>
                    <a:pt x="1918856" y="578619"/>
                    <a:pt x="1907822" y="583259"/>
                    <a:pt x="1896533" y="587022"/>
                  </a:cubicBezTo>
                  <a:cubicBezTo>
                    <a:pt x="1862665" y="688625"/>
                    <a:pt x="1907153" y="518455"/>
                    <a:pt x="1998133" y="632178"/>
                  </a:cubicBezTo>
                  <a:cubicBezTo>
                    <a:pt x="2015084" y="653367"/>
                    <a:pt x="1956142" y="668752"/>
                    <a:pt x="1930400" y="677333"/>
                  </a:cubicBezTo>
                  <a:lnTo>
                    <a:pt x="1862666" y="699911"/>
                  </a:lnTo>
                  <a:cubicBezTo>
                    <a:pt x="1851377" y="707437"/>
                    <a:pt x="1837275" y="711895"/>
                    <a:pt x="1828800" y="722489"/>
                  </a:cubicBezTo>
                  <a:cubicBezTo>
                    <a:pt x="1821366" y="731781"/>
                    <a:pt x="1811389" y="746152"/>
                    <a:pt x="1817511" y="756356"/>
                  </a:cubicBezTo>
                  <a:cubicBezTo>
                    <a:pt x="1835094" y="785662"/>
                    <a:pt x="1944594" y="789174"/>
                    <a:pt x="1952977" y="790222"/>
                  </a:cubicBezTo>
                  <a:cubicBezTo>
                    <a:pt x="1800452" y="815643"/>
                    <a:pt x="1946617" y="781760"/>
                    <a:pt x="1851377" y="824089"/>
                  </a:cubicBezTo>
                  <a:cubicBezTo>
                    <a:pt x="1829629" y="833755"/>
                    <a:pt x="1783644" y="846667"/>
                    <a:pt x="1783644" y="846667"/>
                  </a:cubicBezTo>
                  <a:lnTo>
                    <a:pt x="1196622" y="824089"/>
                  </a:lnTo>
                  <a:cubicBezTo>
                    <a:pt x="1139391" y="820512"/>
                    <a:pt x="1052391" y="808882"/>
                    <a:pt x="993422" y="801511"/>
                  </a:cubicBezTo>
                  <a:cubicBezTo>
                    <a:pt x="955712" y="788941"/>
                    <a:pt x="956919" y="788381"/>
                    <a:pt x="914400" y="778933"/>
                  </a:cubicBezTo>
                  <a:cubicBezTo>
                    <a:pt x="895669" y="774771"/>
                    <a:pt x="877037" y="769654"/>
                    <a:pt x="857955" y="767645"/>
                  </a:cubicBezTo>
                  <a:cubicBezTo>
                    <a:pt x="805430" y="762116"/>
                    <a:pt x="752635" y="759457"/>
                    <a:pt x="699911" y="756356"/>
                  </a:cubicBezTo>
                  <a:lnTo>
                    <a:pt x="474133" y="745067"/>
                  </a:lnTo>
                  <a:cubicBezTo>
                    <a:pt x="447792" y="741304"/>
                    <a:pt x="421656" y="735609"/>
                    <a:pt x="395111" y="733778"/>
                  </a:cubicBezTo>
                  <a:cubicBezTo>
                    <a:pt x="199214" y="720268"/>
                    <a:pt x="169813" y="722489"/>
                    <a:pt x="0" y="722489"/>
                  </a:cubicBezTo>
                </a:path>
              </a:pathLst>
            </a:custGeom>
            <a:noFill/>
            <a:ln w="2222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66000" y="3414994"/>
              <a:ext cx="986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Oxidized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80613" y="3486016"/>
              <a:ext cx="999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Reduced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3126024" y="3630777"/>
              <a:ext cx="842761" cy="29289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6661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437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Typical In-situ Recovery (ISR) Uranium Mining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13911" r="4202" b="12764"/>
          <a:stretch/>
        </p:blipFill>
        <p:spPr>
          <a:xfrm>
            <a:off x="1320173" y="871308"/>
            <a:ext cx="9570128" cy="5898166"/>
          </a:xfrm>
        </p:spPr>
      </p:pic>
    </p:spTree>
    <p:extLst>
      <p:ext uri="{BB962C8B-B14F-4D97-AF65-F5344CB8AC3E}">
        <p14:creationId xmlns:p14="http://schemas.microsoft.com/office/powerpoint/2010/main" val="2365322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34" y="630074"/>
            <a:ext cx="9571099" cy="61930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051" y="-33880"/>
            <a:ext cx="8804348" cy="1325563"/>
          </a:xfrm>
        </p:spPr>
        <p:txBody>
          <a:bodyPr/>
          <a:lstStyle/>
          <a:p>
            <a:r>
              <a:rPr lang="en-US" b="1" dirty="0"/>
              <a:t>Drill Hole Distribution in Study Area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44212" y="1724794"/>
            <a:ext cx="211359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14,159 Drill Holes</a:t>
            </a:r>
          </a:p>
          <a:p>
            <a:r>
              <a:rPr lang="en-US" dirty="0"/>
              <a:t>~7,000 have K/T info</a:t>
            </a:r>
          </a:p>
        </p:txBody>
      </p:sp>
    </p:spTree>
    <p:extLst>
      <p:ext uri="{BB962C8B-B14F-4D97-AF65-F5344CB8AC3E}">
        <p14:creationId xmlns:p14="http://schemas.microsoft.com/office/powerpoint/2010/main" val="2757463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128" y="0"/>
            <a:ext cx="10515600" cy="1325563"/>
          </a:xfrm>
        </p:spPr>
        <p:txBody>
          <a:bodyPr/>
          <a:lstStyle/>
          <a:p>
            <a:r>
              <a:rPr lang="en-US" dirty="0"/>
              <a:t>Expected Outcomes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3135" y="86714"/>
            <a:ext cx="5854701" cy="6613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128" y="1067098"/>
            <a:ext cx="60336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Generate a paleo-topographic map of K/T erosional surface.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topographic highs (red) and lows (purple) using color contours.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paleo-topographic lows to identify river channels and interpret river flow direction (black arrows added for illustration)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river bend (meanders) features where carbonaceous material is most likely to occur (orange star)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Overlay drill holes onto pale-topographic map and observe any intersections of fluvial features with uranium mineralization areas.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085" y="5619347"/>
            <a:ext cx="6036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of paleo-stream mapping from MAP 578 Paleotopography of the Sub-Cretaceous Unconformity Surface, Peace River - Slave Lake Region, Alberta (NTS 83N, 83O, 84C and 84B)</a:t>
            </a:r>
          </a:p>
          <a:p>
            <a:r>
              <a:rPr lang="en-US" sz="1200" dirty="0"/>
              <a:t>Produced by J.T. Peterson and K. E. </a:t>
            </a:r>
            <a:r>
              <a:rPr lang="en-US" sz="1200" dirty="0" err="1"/>
              <a:t>MacCormack</a:t>
            </a:r>
            <a:br>
              <a:rPr lang="en-US" sz="1200" dirty="0"/>
            </a:br>
            <a:endParaRPr lang="en-US" sz="1200" dirty="0"/>
          </a:p>
          <a:p>
            <a:r>
              <a:rPr lang="en-US" sz="1200" dirty="0"/>
              <a:t>URL http://ags.aer.ca/publications/MAP_578.html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355967" y="878889"/>
            <a:ext cx="773454" cy="76056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0492509" y="2253672"/>
            <a:ext cx="320493" cy="61381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9835572" y="1639454"/>
            <a:ext cx="183790" cy="42711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9286125" y="1073945"/>
            <a:ext cx="217625" cy="64749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0840026" y="2892107"/>
            <a:ext cx="274817" cy="28811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9286125" y="1731521"/>
            <a:ext cx="217625" cy="21268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0098446" y="1634474"/>
            <a:ext cx="309076" cy="30973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0397829" y="1943385"/>
            <a:ext cx="102460" cy="30973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0156243" y="2449686"/>
            <a:ext cx="401842" cy="13230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1114843" y="3180219"/>
            <a:ext cx="294088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5-Point Star 41"/>
          <p:cNvSpPr/>
          <p:nvPr/>
        </p:nvSpPr>
        <p:spPr>
          <a:xfrm>
            <a:off x="11004801" y="2633890"/>
            <a:ext cx="479394" cy="516432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422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09" y="2941431"/>
            <a:ext cx="3662154" cy="1235775"/>
          </a:xfrm>
          <a:prstGeom prst="rect">
            <a:avLst/>
          </a:prstGeom>
        </p:spPr>
      </p:pic>
      <p:pic>
        <p:nvPicPr>
          <p:cNvPr id="1026" name="Picture 2" descr="http://cdn3.bigcommerce.com/s-gz50ux/product_images/wsgs_logo_1453475050__5767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315" y="2782254"/>
            <a:ext cx="2430286" cy="162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1" r="31295"/>
          <a:stretch/>
        </p:blipFill>
        <p:spPr>
          <a:xfrm>
            <a:off x="693737" y="4997017"/>
            <a:ext cx="6445972" cy="16668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23614" y="6089134"/>
            <a:ext cx="3548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http://www.wyogeo.org/index.html</a:t>
            </a:r>
          </a:p>
        </p:txBody>
      </p:sp>
      <p:sp>
        <p:nvSpPr>
          <p:cNvPr id="8" name="Rectangle 7"/>
          <p:cNvSpPr/>
          <p:nvPr/>
        </p:nvSpPr>
        <p:spPr>
          <a:xfrm>
            <a:off x="8146980" y="3705245"/>
            <a:ext cx="2725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http://www.wsgs.wyo.gov/</a:t>
            </a:r>
          </a:p>
        </p:txBody>
      </p:sp>
      <p:sp>
        <p:nvSpPr>
          <p:cNvPr id="9" name="Rectangle 8"/>
          <p:cNvSpPr/>
          <p:nvPr/>
        </p:nvSpPr>
        <p:spPr>
          <a:xfrm>
            <a:off x="1656059" y="4145733"/>
            <a:ext cx="280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http://www.ur-energy.com/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8291" y="1835669"/>
            <a:ext cx="50276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James Bonner, Vice President of Geology, Ur-Energy</a:t>
            </a:r>
          </a:p>
          <a:p>
            <a:r>
              <a:rPr lang="en-US" dirty="0"/>
              <a:t>John Cooper, Senior Geologist, Ur-Energy</a:t>
            </a:r>
          </a:p>
          <a:p>
            <a:r>
              <a:rPr lang="en-US" dirty="0"/>
              <a:t>Pat Kennelly, Advisor, Penn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015321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30" y="336987"/>
            <a:ext cx="10077931" cy="65210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8393" y="-325795"/>
            <a:ext cx="10515600" cy="1325563"/>
          </a:xfrm>
        </p:spPr>
        <p:txBody>
          <a:bodyPr/>
          <a:lstStyle/>
          <a:p>
            <a:r>
              <a:rPr lang="en-US" dirty="0"/>
              <a:t>Study Area Location</a:t>
            </a:r>
          </a:p>
        </p:txBody>
      </p:sp>
    </p:spTree>
    <p:extLst>
      <p:ext uri="{BB962C8B-B14F-4D97-AF65-F5344CB8AC3E}">
        <p14:creationId xmlns:p14="http://schemas.microsoft.com/office/powerpoint/2010/main" val="51926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2400"/>
            <a:ext cx="10515600" cy="5091289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Bailey, R.V. and Gregory, Robert W., </a:t>
            </a:r>
            <a:r>
              <a:rPr lang="en-US" i="1" dirty="0"/>
              <a:t>The Shirley Basin Mine and the Development of the Roll-Front Model of Uranium Ore Deposits: A Historical Perspective</a:t>
            </a:r>
            <a:r>
              <a:rPr lang="en-US" dirty="0"/>
              <a:t>. Wyoming Geological Survey Memoir 6. December 2011</a:t>
            </a:r>
          </a:p>
          <a:p>
            <a:r>
              <a:rPr lang="en-US" dirty="0"/>
              <a:t>Boberg, W.W. </a:t>
            </a:r>
            <a:r>
              <a:rPr lang="en-US" i="1" dirty="0"/>
              <a:t>Some Speculations on the Development of Central Wyoming as a Uranium Province</a:t>
            </a:r>
            <a:r>
              <a:rPr lang="en-US" dirty="0"/>
              <a:t>. Wyoming Geological Association, 32</a:t>
            </a:r>
            <a:r>
              <a:rPr lang="en-US" baseline="30000" dirty="0"/>
              <a:t>nd</a:t>
            </a:r>
            <a:r>
              <a:rPr lang="en-US" dirty="0"/>
              <a:t> Annual Field Conference Guidebook. Pgs. 161 -180. 1981</a:t>
            </a:r>
          </a:p>
          <a:p>
            <a:r>
              <a:rPr lang="en-US" dirty="0"/>
              <a:t>Galloway, William E. </a:t>
            </a:r>
            <a:r>
              <a:rPr lang="en-US" i="1" dirty="0"/>
              <a:t>Early Tertiary-Wyoming Intermontane Basins.</a:t>
            </a:r>
            <a:r>
              <a:rPr lang="en-US" dirty="0"/>
              <a:t> (NEED MORE SOURCE INFO)</a:t>
            </a:r>
          </a:p>
          <a:p>
            <a:r>
              <a:rPr lang="en-US" dirty="0"/>
              <a:t>Harshman, E.N. </a:t>
            </a:r>
            <a:r>
              <a:rPr lang="en-US" i="1" dirty="0"/>
              <a:t>Geology and Uranium Deposits, Shirley Basin Area, Wyoming</a:t>
            </a:r>
            <a:r>
              <a:rPr lang="en-US" dirty="0"/>
              <a:t>. United States Geological Professional Paper 745. US Printing Office, Washington, D.C. 1972</a:t>
            </a:r>
          </a:p>
          <a:p>
            <a:r>
              <a:rPr lang="en-US" dirty="0"/>
              <a:t>Harshman, E.N. </a:t>
            </a:r>
            <a:r>
              <a:rPr lang="en-US" i="1" dirty="0"/>
              <a:t>Short Papers in the Geologic and Hydrologic Sciences, Articles 147 – 292, USGS Professional Paper 424-C: Article 148 - Paleotopographic Control of A Uranium Mineral Belt, Shirley Basin, Wyoming. 1961</a:t>
            </a:r>
          </a:p>
          <a:p>
            <a:r>
              <a:rPr lang="en-US" dirty="0"/>
              <a:t>Harshman, E.N. </a:t>
            </a:r>
            <a:r>
              <a:rPr lang="en-US" i="1" dirty="0"/>
              <a:t>Short Papers in the Geologic and Hydrologic Sciences, Articles 120 – 179, USGS Professional Paper 450-D: Article 122 - Alteration as a Guide to Uranium Ore, Shirley Basin, Wyoming. 1962</a:t>
            </a:r>
          </a:p>
          <a:p>
            <a:r>
              <a:rPr lang="en-US" i="1" dirty="0" err="1"/>
              <a:t>MacCormack</a:t>
            </a:r>
            <a:r>
              <a:rPr lang="en-US" i="1" dirty="0"/>
              <a:t>, K.E. and Peterson, J. Map 578: Paleotopography of the Sub-Cretaceous Unconformity Surface, Peace River – Slave Lake Region, Alberta (NTS 83N, 830, 84C and 84B). Alberta Geological Survey. 28 MAR 2016. URL: </a:t>
            </a:r>
            <a:r>
              <a:rPr lang="en-US" i="1" dirty="0">
                <a:hlinkClick r:id="rId2"/>
              </a:rPr>
              <a:t>http://ags.aer.ca/publications/MAP_578.html</a:t>
            </a:r>
            <a:r>
              <a:rPr lang="en-US" i="1" dirty="0"/>
              <a:t> accessed 21NOV2016.</a:t>
            </a:r>
            <a:endParaRPr lang="en-US" dirty="0"/>
          </a:p>
          <a:p>
            <a:r>
              <a:rPr lang="en-US" dirty="0" err="1"/>
              <a:t>Melin</a:t>
            </a:r>
            <a:r>
              <a:rPr lang="en-US" dirty="0"/>
              <a:t>, Robert E. </a:t>
            </a:r>
            <a:r>
              <a:rPr lang="en-US" i="1" dirty="0"/>
              <a:t>Uranium Deposits in Shirley Basin, Wyoming.</a:t>
            </a:r>
            <a:r>
              <a:rPr lang="en-US" dirty="0"/>
              <a:t> Contributions to Geology: Wyoming Uranium Issue, Vol 8, No 2, Pt I. Summer 1969. </a:t>
            </a:r>
            <a:r>
              <a:rPr lang="en-US" dirty="0" err="1"/>
              <a:t>Pgs</a:t>
            </a:r>
            <a:r>
              <a:rPr lang="en-US" dirty="0"/>
              <a:t> 143-149</a:t>
            </a:r>
          </a:p>
          <a:p>
            <a:r>
              <a:rPr lang="en-US" dirty="0"/>
              <a:t>Michael P. </a:t>
            </a:r>
            <a:r>
              <a:rPr lang="en-US" dirty="0" err="1"/>
              <a:t>Klimetz</a:t>
            </a:r>
            <a:r>
              <a:rPr lang="en-US" dirty="0"/>
              <a:t>. </a:t>
            </a:r>
            <a:r>
              <a:rPr lang="en-US" i="1" dirty="0"/>
              <a:t>The Regents Earth Science, Regents Physics and AP Physics 1 and AP Physics 2 Online Resource</a:t>
            </a:r>
            <a:r>
              <a:rPr lang="en-US" dirty="0"/>
              <a:t>. 4 Types of Unconformities. URL </a:t>
            </a:r>
            <a:r>
              <a:rPr lang="en-US" dirty="0">
                <a:hlinkClick r:id="rId3"/>
              </a:rPr>
              <a:t>http://earthphysicsteaching.homestead.com/</a:t>
            </a:r>
            <a:r>
              <a:rPr lang="en-US" dirty="0"/>
              <a:t>. Retrieved Oct 25, 2016</a:t>
            </a:r>
          </a:p>
          <a:p>
            <a:r>
              <a:rPr lang="en-US" dirty="0"/>
              <a:t>Seeland, David. </a:t>
            </a:r>
            <a:r>
              <a:rPr lang="en-US" i="1" dirty="0"/>
              <a:t>Relationships Between Early Tertiary Sedimentation Pattern and Uranium Mineralization in the Powder River Basin, Wyoming.</a:t>
            </a:r>
            <a:r>
              <a:rPr lang="en-US" dirty="0"/>
              <a:t> Wyoming Geological Association, 28</a:t>
            </a:r>
            <a:r>
              <a:rPr lang="en-US" baseline="30000" dirty="0"/>
              <a:t>th</a:t>
            </a:r>
            <a:r>
              <a:rPr lang="en-US" dirty="0"/>
              <a:t> Annual Field Conference Guidebook. Pgs. 53 - 64. 1976</a:t>
            </a:r>
          </a:p>
          <a:p>
            <a:r>
              <a:rPr lang="en-US" dirty="0"/>
              <a:t>Seeland, David. </a:t>
            </a:r>
            <a:r>
              <a:rPr lang="en-US" i="1" dirty="0"/>
              <a:t>Sedimentology and Stratigraphy of the Lower Eocene Wind River Formation, Central Wyoming.</a:t>
            </a:r>
            <a:r>
              <a:rPr lang="en-US" dirty="0"/>
              <a:t> Wyoming Geological Association, 30</a:t>
            </a:r>
            <a:r>
              <a:rPr lang="en-US" baseline="30000" dirty="0"/>
              <a:t>th</a:t>
            </a:r>
            <a:r>
              <a:rPr lang="en-US" dirty="0"/>
              <a:t> Annual Field Conference Guidebook. Pgs. 181 -198. 1978</a:t>
            </a:r>
          </a:p>
          <a:p>
            <a:r>
              <a:rPr lang="en-US" dirty="0"/>
              <a:t>Shirley Basin 2015 WDEQ Report, Ur-Energy</a:t>
            </a:r>
          </a:p>
          <a:p>
            <a:r>
              <a:rPr lang="en-US" dirty="0" err="1"/>
              <a:t>Tearpock</a:t>
            </a:r>
            <a:r>
              <a:rPr lang="en-US" dirty="0"/>
              <a:t>, Daniel J. and </a:t>
            </a:r>
            <a:r>
              <a:rPr lang="en-US" dirty="0" err="1"/>
              <a:t>Bischke</a:t>
            </a:r>
            <a:r>
              <a:rPr lang="en-US" dirty="0"/>
              <a:t>, Richard E</a:t>
            </a:r>
            <a:r>
              <a:rPr lang="en-US" i="1" dirty="0"/>
              <a:t>. Applied Subsurface Geological Mapping With Structural Metho</a:t>
            </a:r>
            <a:r>
              <a:rPr lang="en-US" dirty="0"/>
              <a:t>ds. 2</a:t>
            </a:r>
            <a:r>
              <a:rPr lang="en-US" baseline="30000" dirty="0"/>
              <a:t>nd</a:t>
            </a:r>
            <a:r>
              <a:rPr lang="en-US" dirty="0"/>
              <a:t> Edition. Pearson Education, Inc. 2003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891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GIS to create a topographic map of the erosional surface on the Cretaceous/Tertiary (K/T) unconformity using electronic logs from drill hole data.</a:t>
            </a:r>
          </a:p>
          <a:p>
            <a:r>
              <a:rPr lang="en-US" dirty="0"/>
              <a:t>Identify topographic features, specifically paleo tributary or fluvial features.</a:t>
            </a:r>
          </a:p>
          <a:p>
            <a:r>
              <a:rPr lang="en-US" dirty="0"/>
              <a:t>Determine if paleo-tributary system influences the uranium mineralization in the overlying Wind River Formation (</a:t>
            </a:r>
            <a:r>
              <a:rPr lang="en-US" dirty="0" err="1"/>
              <a:t>Twr</a:t>
            </a:r>
            <a:r>
              <a:rPr lang="en-US" dirty="0"/>
              <a:t>) sandstone.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71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Use electronic logs (e-logs) to locate the ground surface to K/T unconformity depth.</a:t>
            </a:r>
          </a:p>
          <a:p>
            <a:r>
              <a:rPr lang="en-US" dirty="0"/>
              <a:t>Identify K/T subsurface elevation for each drill hole.</a:t>
            </a:r>
          </a:p>
          <a:p>
            <a:r>
              <a:rPr lang="en-US" dirty="0"/>
              <a:t>Use kriging or natural neighbor interpolation methods to create a 3-D elevation map of the K/T erosional surface in ArcGIS Spatial Analyst or Surfer.</a:t>
            </a:r>
          </a:p>
          <a:p>
            <a:r>
              <a:rPr lang="en-US" dirty="0"/>
              <a:t>Perform QA/QC analysis to remove outlier data points (bulls eyes).</a:t>
            </a:r>
          </a:p>
          <a:p>
            <a:r>
              <a:rPr lang="en-US" dirty="0"/>
              <a:t>Identify paleo-topographic features in the subsurface, such as hills and paleo-valleys. </a:t>
            </a:r>
          </a:p>
          <a:p>
            <a:r>
              <a:rPr lang="en-US" dirty="0"/>
              <a:t>Investigate uranium mineralization and determine if mineralization is influenced by paleo-topographic features.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002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Nicholas Steno’s Three Laws of Stratigraphy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245" y="1825625"/>
            <a:ext cx="11661422" cy="4665486"/>
          </a:xfrm>
        </p:spPr>
        <p:txBody>
          <a:bodyPr>
            <a:normAutofit/>
          </a:bodyPr>
          <a:lstStyle/>
          <a:p>
            <a:r>
              <a:rPr lang="en-US" b="1" u="sng" dirty="0"/>
              <a:t>Law of Original Horizontality </a:t>
            </a:r>
            <a:r>
              <a:rPr lang="en-US" dirty="0"/>
              <a:t>- Sedimentary rocks are deposited horizontally in layers under the influence of gravity.</a:t>
            </a:r>
          </a:p>
          <a:p>
            <a:r>
              <a:rPr lang="en-US" b="1" u="sng" dirty="0"/>
              <a:t>Law of Superposition </a:t>
            </a:r>
            <a:r>
              <a:rPr lang="en-US" dirty="0"/>
              <a:t>- Oldest sedimentary rock deposited first and will be at the bottom, while the youngest sedimentary rock is deposited last at the top.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b="1" u="sng" dirty="0"/>
              <a:t>Law of Lateral Continuity </a:t>
            </a:r>
            <a:r>
              <a:rPr lang="en-US" dirty="0"/>
              <a:t>– Sedimentary rocks extend laterally until they thin to zero thickness (i.e. pinch out) at the edges of their depositional basin.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83200" y="4391378"/>
            <a:ext cx="1625600" cy="77893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83200" y="3612445"/>
            <a:ext cx="1625600" cy="77893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52664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Unconformity</a:t>
            </a:r>
            <a:br>
              <a:rPr lang="en-US" sz="4000" dirty="0"/>
            </a:b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66" y="1481579"/>
            <a:ext cx="11184467" cy="2385131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Missing geological time due to non-deposition, erosion or tectonic changes. </a:t>
            </a:r>
          </a:p>
          <a:p>
            <a:pPr lvl="1"/>
            <a:r>
              <a:rPr lang="en-US" b="1" u="sng" dirty="0"/>
              <a:t>Angular Unconformity </a:t>
            </a:r>
            <a:r>
              <a:rPr lang="en-US" dirty="0"/>
              <a:t>– deposition of younger sedimentary beds occurs after uplift and erosion of older underlying sedimentary beds.</a:t>
            </a:r>
          </a:p>
          <a:p>
            <a:pPr lvl="1"/>
            <a:r>
              <a:rPr lang="en-US" dirty="0"/>
              <a:t>In the Shirley Basin area, older Cretaceous deep-marine sedimentary units were deposited then uplifted to form a basin structure.</a:t>
            </a:r>
          </a:p>
          <a:p>
            <a:pPr lvl="1"/>
            <a:r>
              <a:rPr lang="en-US" dirty="0"/>
              <a:t>Relatively younger Tertiary units of fluvial sediments and volcanic ash are deposited over angular Cretaceous units.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78271" y="6384563"/>
            <a:ext cx="42354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Image source http://earthphysicsteaching.homestead.com/principles_structural_geology_ii.html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434" y="3601076"/>
            <a:ext cx="3378406" cy="2773850"/>
          </a:xfrm>
          <a:prstGeom prst="rect">
            <a:avLst/>
          </a:prstGeom>
        </p:spPr>
      </p:pic>
      <p:sp>
        <p:nvSpPr>
          <p:cNvPr id="12" name="Freeform: Shape 11"/>
          <p:cNvSpPr/>
          <p:nvPr/>
        </p:nvSpPr>
        <p:spPr>
          <a:xfrm>
            <a:off x="4359729" y="4931229"/>
            <a:ext cx="3461657" cy="147725"/>
          </a:xfrm>
          <a:custGeom>
            <a:avLst/>
            <a:gdLst>
              <a:gd name="connsiteX0" fmla="*/ 0 w 3461657"/>
              <a:gd name="connsiteY0" fmla="*/ 39188 h 147725"/>
              <a:gd name="connsiteX1" fmla="*/ 97971 w 3461657"/>
              <a:gd name="connsiteY1" fmla="*/ 26125 h 147725"/>
              <a:gd name="connsiteX2" fmla="*/ 111034 w 3461657"/>
              <a:gd name="connsiteY2" fmla="*/ 22860 h 147725"/>
              <a:gd name="connsiteX3" fmla="*/ 179614 w 3461657"/>
              <a:gd name="connsiteY3" fmla="*/ 19594 h 147725"/>
              <a:gd name="connsiteX4" fmla="*/ 209005 w 3461657"/>
              <a:gd name="connsiteY4" fmla="*/ 13062 h 147725"/>
              <a:gd name="connsiteX5" fmla="*/ 264522 w 3461657"/>
              <a:gd name="connsiteY5" fmla="*/ 9797 h 147725"/>
              <a:gd name="connsiteX6" fmla="*/ 372291 w 3461657"/>
              <a:gd name="connsiteY6" fmla="*/ 9797 h 147725"/>
              <a:gd name="connsiteX7" fmla="*/ 404948 w 3461657"/>
              <a:gd name="connsiteY7" fmla="*/ 3265 h 147725"/>
              <a:gd name="connsiteX8" fmla="*/ 597625 w 3461657"/>
              <a:gd name="connsiteY8" fmla="*/ 0 h 147725"/>
              <a:gd name="connsiteX9" fmla="*/ 633548 w 3461657"/>
              <a:gd name="connsiteY9" fmla="*/ 3265 h 147725"/>
              <a:gd name="connsiteX10" fmla="*/ 747848 w 3461657"/>
              <a:gd name="connsiteY10" fmla="*/ 6531 h 147725"/>
              <a:gd name="connsiteX11" fmla="*/ 767442 w 3461657"/>
              <a:gd name="connsiteY11" fmla="*/ 13062 h 147725"/>
              <a:gd name="connsiteX12" fmla="*/ 777240 w 3461657"/>
              <a:gd name="connsiteY12" fmla="*/ 16328 h 147725"/>
              <a:gd name="connsiteX13" fmla="*/ 904602 w 3461657"/>
              <a:gd name="connsiteY13" fmla="*/ 19594 h 147725"/>
              <a:gd name="connsiteX14" fmla="*/ 973182 w 3461657"/>
              <a:gd name="connsiteY14" fmla="*/ 29391 h 147725"/>
              <a:gd name="connsiteX15" fmla="*/ 1041762 w 3461657"/>
              <a:gd name="connsiteY15" fmla="*/ 35922 h 147725"/>
              <a:gd name="connsiteX16" fmla="*/ 1054825 w 3461657"/>
              <a:gd name="connsiteY16" fmla="*/ 39188 h 147725"/>
              <a:gd name="connsiteX17" fmla="*/ 1116874 w 3461657"/>
              <a:gd name="connsiteY17" fmla="*/ 42454 h 147725"/>
              <a:gd name="connsiteX18" fmla="*/ 1191985 w 3461657"/>
              <a:gd name="connsiteY18" fmla="*/ 48985 h 147725"/>
              <a:gd name="connsiteX19" fmla="*/ 1257300 w 3461657"/>
              <a:gd name="connsiteY19" fmla="*/ 58782 h 147725"/>
              <a:gd name="connsiteX20" fmla="*/ 1293222 w 3461657"/>
              <a:gd name="connsiteY20" fmla="*/ 65314 h 147725"/>
              <a:gd name="connsiteX21" fmla="*/ 1381397 w 3461657"/>
              <a:gd name="connsiteY21" fmla="*/ 62048 h 147725"/>
              <a:gd name="connsiteX22" fmla="*/ 1404257 w 3461657"/>
              <a:gd name="connsiteY22" fmla="*/ 58782 h 147725"/>
              <a:gd name="connsiteX23" fmla="*/ 1446711 w 3461657"/>
              <a:gd name="connsiteY23" fmla="*/ 62048 h 147725"/>
              <a:gd name="connsiteX24" fmla="*/ 1603465 w 3461657"/>
              <a:gd name="connsiteY24" fmla="*/ 68580 h 147725"/>
              <a:gd name="connsiteX25" fmla="*/ 1632857 w 3461657"/>
              <a:gd name="connsiteY25" fmla="*/ 71845 h 147725"/>
              <a:gd name="connsiteX26" fmla="*/ 1652451 w 3461657"/>
              <a:gd name="connsiteY26" fmla="*/ 78377 h 147725"/>
              <a:gd name="connsiteX27" fmla="*/ 1675311 w 3461657"/>
              <a:gd name="connsiteY27" fmla="*/ 75111 h 147725"/>
              <a:gd name="connsiteX28" fmla="*/ 1688374 w 3461657"/>
              <a:gd name="connsiteY28" fmla="*/ 71845 h 147725"/>
              <a:gd name="connsiteX29" fmla="*/ 1789611 w 3461657"/>
              <a:gd name="connsiteY29" fmla="*/ 68580 h 147725"/>
              <a:gd name="connsiteX30" fmla="*/ 1832065 w 3461657"/>
              <a:gd name="connsiteY30" fmla="*/ 71845 h 147725"/>
              <a:gd name="connsiteX31" fmla="*/ 1900645 w 3461657"/>
              <a:gd name="connsiteY31" fmla="*/ 75111 h 147725"/>
              <a:gd name="connsiteX32" fmla="*/ 1920240 w 3461657"/>
              <a:gd name="connsiteY32" fmla="*/ 81642 h 147725"/>
              <a:gd name="connsiteX33" fmla="*/ 1979022 w 3461657"/>
              <a:gd name="connsiteY33" fmla="*/ 91440 h 147725"/>
              <a:gd name="connsiteX34" fmla="*/ 1988820 w 3461657"/>
              <a:gd name="connsiteY34" fmla="*/ 94705 h 147725"/>
              <a:gd name="connsiteX35" fmla="*/ 2001882 w 3461657"/>
              <a:gd name="connsiteY35" fmla="*/ 97971 h 147725"/>
              <a:gd name="connsiteX36" fmla="*/ 2050868 w 3461657"/>
              <a:gd name="connsiteY36" fmla="*/ 104502 h 147725"/>
              <a:gd name="connsiteX37" fmla="*/ 2067197 w 3461657"/>
              <a:gd name="connsiteY37" fmla="*/ 107768 h 147725"/>
              <a:gd name="connsiteX38" fmla="*/ 2086791 w 3461657"/>
              <a:gd name="connsiteY38" fmla="*/ 114300 h 147725"/>
              <a:gd name="connsiteX39" fmla="*/ 2158637 w 3461657"/>
              <a:gd name="connsiteY39" fmla="*/ 117565 h 147725"/>
              <a:gd name="connsiteX40" fmla="*/ 2171700 w 3461657"/>
              <a:gd name="connsiteY40" fmla="*/ 120831 h 147725"/>
              <a:gd name="connsiteX41" fmla="*/ 2191294 w 3461657"/>
              <a:gd name="connsiteY41" fmla="*/ 127362 h 147725"/>
              <a:gd name="connsiteX42" fmla="*/ 2204357 w 3461657"/>
              <a:gd name="connsiteY42" fmla="*/ 130628 h 147725"/>
              <a:gd name="connsiteX43" fmla="*/ 2266405 w 3461657"/>
              <a:gd name="connsiteY43" fmla="*/ 133894 h 147725"/>
              <a:gd name="connsiteX44" fmla="*/ 2272937 w 3461657"/>
              <a:gd name="connsiteY44" fmla="*/ 140425 h 147725"/>
              <a:gd name="connsiteX45" fmla="*/ 2664822 w 3461657"/>
              <a:gd name="connsiteY45" fmla="*/ 133894 h 147725"/>
              <a:gd name="connsiteX46" fmla="*/ 2710542 w 3461657"/>
              <a:gd name="connsiteY46" fmla="*/ 130628 h 147725"/>
              <a:gd name="connsiteX47" fmla="*/ 2919548 w 3461657"/>
              <a:gd name="connsiteY47" fmla="*/ 140425 h 147725"/>
              <a:gd name="connsiteX48" fmla="*/ 2929345 w 3461657"/>
              <a:gd name="connsiteY48" fmla="*/ 146957 h 147725"/>
              <a:gd name="connsiteX49" fmla="*/ 2978331 w 3461657"/>
              <a:gd name="connsiteY49" fmla="*/ 140425 h 147725"/>
              <a:gd name="connsiteX50" fmla="*/ 3007722 w 3461657"/>
              <a:gd name="connsiteY50" fmla="*/ 137160 h 147725"/>
              <a:gd name="connsiteX51" fmla="*/ 3092631 w 3461657"/>
              <a:gd name="connsiteY51" fmla="*/ 143691 h 147725"/>
              <a:gd name="connsiteX52" fmla="*/ 3151414 w 3461657"/>
              <a:gd name="connsiteY52" fmla="*/ 140425 h 147725"/>
              <a:gd name="connsiteX53" fmla="*/ 3331028 w 3461657"/>
              <a:gd name="connsiteY53" fmla="*/ 137160 h 147725"/>
              <a:gd name="connsiteX54" fmla="*/ 3461657 w 3461657"/>
              <a:gd name="connsiteY54" fmla="*/ 133894 h 1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461657" h="147725">
                <a:moveTo>
                  <a:pt x="0" y="39188"/>
                </a:moveTo>
                <a:cubicBezTo>
                  <a:pt x="40801" y="14707"/>
                  <a:pt x="5188" y="32523"/>
                  <a:pt x="97971" y="26125"/>
                </a:cubicBezTo>
                <a:cubicBezTo>
                  <a:pt x="102449" y="25816"/>
                  <a:pt x="106560" y="23218"/>
                  <a:pt x="111034" y="22860"/>
                </a:cubicBezTo>
                <a:cubicBezTo>
                  <a:pt x="133847" y="21035"/>
                  <a:pt x="156754" y="20683"/>
                  <a:pt x="179614" y="19594"/>
                </a:cubicBezTo>
                <a:cubicBezTo>
                  <a:pt x="186566" y="17856"/>
                  <a:pt x="202492" y="13654"/>
                  <a:pt x="209005" y="13062"/>
                </a:cubicBezTo>
                <a:cubicBezTo>
                  <a:pt x="227467" y="11384"/>
                  <a:pt x="246016" y="10885"/>
                  <a:pt x="264522" y="9797"/>
                </a:cubicBezTo>
                <a:cubicBezTo>
                  <a:pt x="319905" y="12873"/>
                  <a:pt x="320185" y="15281"/>
                  <a:pt x="372291" y="9797"/>
                </a:cubicBezTo>
                <a:cubicBezTo>
                  <a:pt x="399938" y="6887"/>
                  <a:pt x="368888" y="4374"/>
                  <a:pt x="404948" y="3265"/>
                </a:cubicBezTo>
                <a:cubicBezTo>
                  <a:pt x="469153" y="1290"/>
                  <a:pt x="533399" y="1088"/>
                  <a:pt x="597625" y="0"/>
                </a:cubicBezTo>
                <a:cubicBezTo>
                  <a:pt x="609599" y="1088"/>
                  <a:pt x="621536" y="2743"/>
                  <a:pt x="633548" y="3265"/>
                </a:cubicBezTo>
                <a:cubicBezTo>
                  <a:pt x="671628" y="4921"/>
                  <a:pt x="709834" y="3750"/>
                  <a:pt x="747848" y="6531"/>
                </a:cubicBezTo>
                <a:cubicBezTo>
                  <a:pt x="754714" y="7033"/>
                  <a:pt x="760911" y="10885"/>
                  <a:pt x="767442" y="13062"/>
                </a:cubicBezTo>
                <a:cubicBezTo>
                  <a:pt x="770708" y="14151"/>
                  <a:pt x="773798" y="16240"/>
                  <a:pt x="777240" y="16328"/>
                </a:cubicBezTo>
                <a:lnTo>
                  <a:pt x="904602" y="19594"/>
                </a:lnTo>
                <a:cubicBezTo>
                  <a:pt x="939722" y="31299"/>
                  <a:pt x="917327" y="25667"/>
                  <a:pt x="973182" y="29391"/>
                </a:cubicBezTo>
                <a:cubicBezTo>
                  <a:pt x="1003189" y="39393"/>
                  <a:pt x="970468" y="29441"/>
                  <a:pt x="1041762" y="35922"/>
                </a:cubicBezTo>
                <a:cubicBezTo>
                  <a:pt x="1046232" y="36328"/>
                  <a:pt x="1050354" y="38799"/>
                  <a:pt x="1054825" y="39188"/>
                </a:cubicBezTo>
                <a:cubicBezTo>
                  <a:pt x="1075459" y="40982"/>
                  <a:pt x="1096191" y="41365"/>
                  <a:pt x="1116874" y="42454"/>
                </a:cubicBezTo>
                <a:cubicBezTo>
                  <a:pt x="1166803" y="50776"/>
                  <a:pt x="1096123" y="39708"/>
                  <a:pt x="1191985" y="48985"/>
                </a:cubicBezTo>
                <a:cubicBezTo>
                  <a:pt x="1194776" y="49255"/>
                  <a:pt x="1243804" y="56083"/>
                  <a:pt x="1257300" y="58782"/>
                </a:cubicBezTo>
                <a:cubicBezTo>
                  <a:pt x="1295819" y="66485"/>
                  <a:pt x="1235066" y="57005"/>
                  <a:pt x="1293222" y="65314"/>
                </a:cubicBezTo>
                <a:cubicBezTo>
                  <a:pt x="1322614" y="64225"/>
                  <a:pt x="1352036" y="63775"/>
                  <a:pt x="1381397" y="62048"/>
                </a:cubicBezTo>
                <a:cubicBezTo>
                  <a:pt x="1389081" y="61596"/>
                  <a:pt x="1396560" y="58782"/>
                  <a:pt x="1404257" y="58782"/>
                </a:cubicBezTo>
                <a:cubicBezTo>
                  <a:pt x="1418450" y="58782"/>
                  <a:pt x="1432560" y="60959"/>
                  <a:pt x="1446711" y="62048"/>
                </a:cubicBezTo>
                <a:cubicBezTo>
                  <a:pt x="1503519" y="80986"/>
                  <a:pt x="1445550" y="62732"/>
                  <a:pt x="1603465" y="68580"/>
                </a:cubicBezTo>
                <a:cubicBezTo>
                  <a:pt x="1613316" y="68945"/>
                  <a:pt x="1623060" y="70757"/>
                  <a:pt x="1632857" y="71845"/>
                </a:cubicBezTo>
                <a:cubicBezTo>
                  <a:pt x="1639388" y="74022"/>
                  <a:pt x="1645636" y="79351"/>
                  <a:pt x="1652451" y="78377"/>
                </a:cubicBezTo>
                <a:cubicBezTo>
                  <a:pt x="1660071" y="77288"/>
                  <a:pt x="1667738" y="76488"/>
                  <a:pt x="1675311" y="75111"/>
                </a:cubicBezTo>
                <a:cubicBezTo>
                  <a:pt x="1679727" y="74308"/>
                  <a:pt x="1683893" y="72101"/>
                  <a:pt x="1688374" y="71845"/>
                </a:cubicBezTo>
                <a:cubicBezTo>
                  <a:pt x="1722082" y="69919"/>
                  <a:pt x="1755865" y="69668"/>
                  <a:pt x="1789611" y="68580"/>
                </a:cubicBezTo>
                <a:lnTo>
                  <a:pt x="1832065" y="71845"/>
                </a:lnTo>
                <a:cubicBezTo>
                  <a:pt x="1854911" y="73189"/>
                  <a:pt x="1877899" y="72584"/>
                  <a:pt x="1900645" y="75111"/>
                </a:cubicBezTo>
                <a:cubicBezTo>
                  <a:pt x="1907488" y="75871"/>
                  <a:pt x="1920240" y="81642"/>
                  <a:pt x="1920240" y="81642"/>
                </a:cubicBezTo>
                <a:cubicBezTo>
                  <a:pt x="1939576" y="100981"/>
                  <a:pt x="1921055" y="85339"/>
                  <a:pt x="1979022" y="91440"/>
                </a:cubicBezTo>
                <a:cubicBezTo>
                  <a:pt x="1982446" y="91800"/>
                  <a:pt x="1985510" y="93759"/>
                  <a:pt x="1988820" y="94705"/>
                </a:cubicBezTo>
                <a:cubicBezTo>
                  <a:pt x="1993135" y="95938"/>
                  <a:pt x="1997501" y="96997"/>
                  <a:pt x="2001882" y="97971"/>
                </a:cubicBezTo>
                <a:cubicBezTo>
                  <a:pt x="2024019" y="102891"/>
                  <a:pt x="2022384" y="101654"/>
                  <a:pt x="2050868" y="104502"/>
                </a:cubicBezTo>
                <a:cubicBezTo>
                  <a:pt x="2056311" y="105591"/>
                  <a:pt x="2061842" y="106307"/>
                  <a:pt x="2067197" y="107768"/>
                </a:cubicBezTo>
                <a:cubicBezTo>
                  <a:pt x="2073839" y="109580"/>
                  <a:pt x="2079913" y="113987"/>
                  <a:pt x="2086791" y="114300"/>
                </a:cubicBezTo>
                <a:lnTo>
                  <a:pt x="2158637" y="117565"/>
                </a:lnTo>
                <a:cubicBezTo>
                  <a:pt x="2162991" y="118654"/>
                  <a:pt x="2167401" y="119541"/>
                  <a:pt x="2171700" y="120831"/>
                </a:cubicBezTo>
                <a:cubicBezTo>
                  <a:pt x="2178294" y="122809"/>
                  <a:pt x="2184615" y="125692"/>
                  <a:pt x="2191294" y="127362"/>
                </a:cubicBezTo>
                <a:cubicBezTo>
                  <a:pt x="2195648" y="128451"/>
                  <a:pt x="2199886" y="130239"/>
                  <a:pt x="2204357" y="130628"/>
                </a:cubicBezTo>
                <a:cubicBezTo>
                  <a:pt x="2224990" y="132422"/>
                  <a:pt x="2245722" y="132805"/>
                  <a:pt x="2266405" y="133894"/>
                </a:cubicBezTo>
                <a:cubicBezTo>
                  <a:pt x="2268582" y="136071"/>
                  <a:pt x="2269858" y="140389"/>
                  <a:pt x="2272937" y="140425"/>
                </a:cubicBezTo>
                <a:lnTo>
                  <a:pt x="2664822" y="133894"/>
                </a:lnTo>
                <a:cubicBezTo>
                  <a:pt x="2680062" y="132805"/>
                  <a:pt x="2695263" y="130628"/>
                  <a:pt x="2710542" y="130628"/>
                </a:cubicBezTo>
                <a:cubicBezTo>
                  <a:pt x="2801983" y="130628"/>
                  <a:pt x="2850478" y="117406"/>
                  <a:pt x="2919548" y="140425"/>
                </a:cubicBezTo>
                <a:cubicBezTo>
                  <a:pt x="2922814" y="142602"/>
                  <a:pt x="2925430" y="146677"/>
                  <a:pt x="2929345" y="146957"/>
                </a:cubicBezTo>
                <a:cubicBezTo>
                  <a:pt x="2968910" y="149783"/>
                  <a:pt x="2953912" y="144181"/>
                  <a:pt x="2978331" y="140425"/>
                </a:cubicBezTo>
                <a:cubicBezTo>
                  <a:pt x="2988074" y="138926"/>
                  <a:pt x="2997925" y="138248"/>
                  <a:pt x="3007722" y="137160"/>
                </a:cubicBezTo>
                <a:cubicBezTo>
                  <a:pt x="3042262" y="142915"/>
                  <a:pt x="3042289" y="143691"/>
                  <a:pt x="3092631" y="143691"/>
                </a:cubicBezTo>
                <a:cubicBezTo>
                  <a:pt x="3112256" y="143691"/>
                  <a:pt x="3131797" y="140962"/>
                  <a:pt x="3151414" y="140425"/>
                </a:cubicBezTo>
                <a:lnTo>
                  <a:pt x="3331028" y="137160"/>
                </a:lnTo>
                <a:lnTo>
                  <a:pt x="3461657" y="133894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213726" y="4802987"/>
            <a:ext cx="179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Erosional Surface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860091" y="4971254"/>
            <a:ext cx="398180" cy="67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912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769" y="0"/>
            <a:ext cx="8465608" cy="1325563"/>
          </a:xfrm>
        </p:spPr>
        <p:txBody>
          <a:bodyPr/>
          <a:lstStyle/>
          <a:p>
            <a:r>
              <a:rPr lang="en-US" dirty="0"/>
              <a:t>Geological Map of Shirley Basin Area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11280" r="18472" b="3629"/>
          <a:stretch/>
        </p:blipFill>
        <p:spPr>
          <a:xfrm rot="60000">
            <a:off x="2172566" y="1016668"/>
            <a:ext cx="8501203" cy="5767455"/>
          </a:xfrm>
        </p:spPr>
      </p:pic>
      <p:sp>
        <p:nvSpPr>
          <p:cNvPr id="5" name="TextBox 4"/>
          <p:cNvSpPr txBox="1"/>
          <p:nvPr/>
        </p:nvSpPr>
        <p:spPr>
          <a:xfrm>
            <a:off x="248356" y="6355556"/>
            <a:ext cx="172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Harshman, 1968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5398" y="662781"/>
            <a:ext cx="11060995" cy="5207441"/>
            <a:chOff x="395398" y="662781"/>
            <a:chExt cx="11060995" cy="520744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708727" y="4008582"/>
              <a:ext cx="9286650" cy="18473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302854" y="3842389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083534" y="3823916"/>
              <a:ext cx="372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A’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 flipV="1">
              <a:off x="2370667" y="666044"/>
              <a:ext cx="2652890" cy="5204178"/>
            </a:xfrm>
            <a:prstGeom prst="line">
              <a:avLst/>
            </a:prstGeom>
            <a:ln w="4762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95398" y="662781"/>
              <a:ext cx="2010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Syncline Basin Axis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842933" y="4193248"/>
              <a:ext cx="180624" cy="344885"/>
            </a:xfrm>
            <a:prstGeom prst="line">
              <a:avLst/>
            </a:prstGeom>
            <a:ln w="349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872089" y="4636226"/>
              <a:ext cx="180624" cy="344885"/>
            </a:xfrm>
            <a:prstGeom prst="line">
              <a:avLst/>
            </a:prstGeom>
            <a:ln w="349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951845" y="4693099"/>
              <a:ext cx="252618" cy="155736"/>
            </a:xfrm>
            <a:prstGeom prst="line">
              <a:avLst/>
            </a:prstGeom>
            <a:ln w="349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663329" y="4382397"/>
              <a:ext cx="252618" cy="155736"/>
            </a:xfrm>
            <a:prstGeom prst="line">
              <a:avLst/>
            </a:prstGeom>
            <a:ln w="349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03729" y="3509168"/>
              <a:ext cx="1893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Cross Section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1967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44" y="-171101"/>
            <a:ext cx="11822545" cy="1325563"/>
          </a:xfrm>
        </p:spPr>
        <p:txBody>
          <a:bodyPr/>
          <a:lstStyle/>
          <a:p>
            <a:r>
              <a:rPr lang="en-US" dirty="0"/>
              <a:t>Geological Map of Shirley Basin Within Project Area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86" y="746911"/>
            <a:ext cx="10556340" cy="5977977"/>
          </a:xfrm>
        </p:spPr>
      </p:pic>
      <p:sp>
        <p:nvSpPr>
          <p:cNvPr id="5" name="TextBox 4"/>
          <p:cNvSpPr txBox="1"/>
          <p:nvPr/>
        </p:nvSpPr>
        <p:spPr>
          <a:xfrm>
            <a:off x="248356" y="6355556"/>
            <a:ext cx="3136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from Harshman, 1968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39361" y="5238719"/>
            <a:ext cx="7968130" cy="369332"/>
            <a:chOff x="2805494" y="5211199"/>
            <a:chExt cx="7968130" cy="369332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269117" y="5287224"/>
              <a:ext cx="5504507" cy="108641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805494" y="5211199"/>
              <a:ext cx="2463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Cross Section Line A – A’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186311" y="2472267"/>
            <a:ext cx="6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Twrl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44355" y="5608051"/>
            <a:ext cx="80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Twdr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173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2681" y="0"/>
            <a:ext cx="8465608" cy="1325563"/>
          </a:xfrm>
        </p:spPr>
        <p:txBody>
          <a:bodyPr/>
          <a:lstStyle/>
          <a:p>
            <a:pPr algn="ctr"/>
            <a:r>
              <a:rPr lang="en-US" dirty="0"/>
              <a:t>Geological Cross-Section of Shirley Basin Within Project Area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8356" y="6355556"/>
            <a:ext cx="3136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from Harshman, 1968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9158" y="5321200"/>
            <a:ext cx="10876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Cretaceous beds (various green colors) are generally dipping west between 5 – 7 degrees and are unconformable </a:t>
            </a:r>
          </a:p>
          <a:p>
            <a:r>
              <a:rPr lang="en-US" dirty="0"/>
              <a:t>with the overlying Tertiary Wind River Formation and White River Formation (tan and orange beds). The erosional </a:t>
            </a:r>
          </a:p>
          <a:p>
            <a:r>
              <a:rPr lang="en-US" dirty="0"/>
              <a:t>surface is shown as red dashed line.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1481209"/>
            <a:ext cx="12192000" cy="3896480"/>
            <a:chOff x="0" y="1481209"/>
            <a:chExt cx="12192000" cy="38964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81209"/>
              <a:ext cx="12192000" cy="389648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6550" y="4468498"/>
              <a:ext cx="392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25384" y="4462935"/>
              <a:ext cx="423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78241" y="3742097"/>
              <a:ext cx="652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Twdr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02350" y="4439117"/>
              <a:ext cx="3726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Kf</a:t>
              </a:r>
            </a:p>
          </p:txBody>
        </p:sp>
        <p:sp>
          <p:nvSpPr>
            <p:cNvPr id="13" name="Freeform: Shape 12"/>
            <p:cNvSpPr/>
            <p:nvPr/>
          </p:nvSpPr>
          <p:spPr>
            <a:xfrm>
              <a:off x="88777" y="3522801"/>
              <a:ext cx="11984854" cy="1100839"/>
            </a:xfrm>
            <a:custGeom>
              <a:avLst/>
              <a:gdLst>
                <a:gd name="connsiteX0" fmla="*/ 0 w 11984854"/>
                <a:gd name="connsiteY0" fmla="*/ 898279 h 1100839"/>
                <a:gd name="connsiteX1" fmla="*/ 266330 w 11984854"/>
                <a:gd name="connsiteY1" fmla="*/ 924912 h 1100839"/>
                <a:gd name="connsiteX2" fmla="*/ 585926 w 11984854"/>
                <a:gd name="connsiteY2" fmla="*/ 933789 h 1100839"/>
                <a:gd name="connsiteX3" fmla="*/ 852256 w 11984854"/>
                <a:gd name="connsiteY3" fmla="*/ 960422 h 1100839"/>
                <a:gd name="connsiteX4" fmla="*/ 1100831 w 11984854"/>
                <a:gd name="connsiteY4" fmla="*/ 969300 h 1100839"/>
                <a:gd name="connsiteX5" fmla="*/ 1358283 w 11984854"/>
                <a:gd name="connsiteY5" fmla="*/ 978178 h 1100839"/>
                <a:gd name="connsiteX6" fmla="*/ 1660124 w 11984854"/>
                <a:gd name="connsiteY6" fmla="*/ 987055 h 1100839"/>
                <a:gd name="connsiteX7" fmla="*/ 1873188 w 11984854"/>
                <a:gd name="connsiteY7" fmla="*/ 978178 h 1100839"/>
                <a:gd name="connsiteX8" fmla="*/ 2130640 w 11984854"/>
                <a:gd name="connsiteY8" fmla="*/ 995933 h 1100839"/>
                <a:gd name="connsiteX9" fmla="*/ 2414726 w 11984854"/>
                <a:gd name="connsiteY9" fmla="*/ 1031444 h 1100839"/>
                <a:gd name="connsiteX10" fmla="*/ 2601157 w 11984854"/>
                <a:gd name="connsiteY10" fmla="*/ 1013688 h 1100839"/>
                <a:gd name="connsiteX11" fmla="*/ 2769833 w 11984854"/>
                <a:gd name="connsiteY11" fmla="*/ 1022566 h 1100839"/>
                <a:gd name="connsiteX12" fmla="*/ 3000652 w 11984854"/>
                <a:gd name="connsiteY12" fmla="*/ 1040321 h 1100839"/>
                <a:gd name="connsiteX13" fmla="*/ 3266982 w 11984854"/>
                <a:gd name="connsiteY13" fmla="*/ 1031444 h 1100839"/>
                <a:gd name="connsiteX14" fmla="*/ 3551068 w 11984854"/>
                <a:gd name="connsiteY14" fmla="*/ 1022566 h 1100839"/>
                <a:gd name="connsiteX15" fmla="*/ 3826275 w 11984854"/>
                <a:gd name="connsiteY15" fmla="*/ 1031444 h 1100839"/>
                <a:gd name="connsiteX16" fmla="*/ 3994951 w 11984854"/>
                <a:gd name="connsiteY16" fmla="*/ 1049199 h 1100839"/>
                <a:gd name="connsiteX17" fmla="*/ 4136994 w 11984854"/>
                <a:gd name="connsiteY17" fmla="*/ 1004811 h 1100839"/>
                <a:gd name="connsiteX18" fmla="*/ 4234648 w 11984854"/>
                <a:gd name="connsiteY18" fmla="*/ 960422 h 1100839"/>
                <a:gd name="connsiteX19" fmla="*/ 4447712 w 11984854"/>
                <a:gd name="connsiteY19" fmla="*/ 871646 h 1100839"/>
                <a:gd name="connsiteX20" fmla="*/ 4580877 w 11984854"/>
                <a:gd name="connsiteY20" fmla="*/ 827257 h 1100839"/>
                <a:gd name="connsiteX21" fmla="*/ 4714042 w 11984854"/>
                <a:gd name="connsiteY21" fmla="*/ 809502 h 1100839"/>
                <a:gd name="connsiteX22" fmla="*/ 4838330 w 11984854"/>
                <a:gd name="connsiteY22" fmla="*/ 880523 h 1100839"/>
                <a:gd name="connsiteX23" fmla="*/ 4998128 w 11984854"/>
                <a:gd name="connsiteY23" fmla="*/ 951545 h 1100839"/>
                <a:gd name="connsiteX24" fmla="*/ 5069149 w 11984854"/>
                <a:gd name="connsiteY24" fmla="*/ 978178 h 1100839"/>
                <a:gd name="connsiteX25" fmla="*/ 5193437 w 11984854"/>
                <a:gd name="connsiteY25" fmla="*/ 1004811 h 1100839"/>
                <a:gd name="connsiteX26" fmla="*/ 5291091 w 11984854"/>
                <a:gd name="connsiteY26" fmla="*/ 1013688 h 1100839"/>
                <a:gd name="connsiteX27" fmla="*/ 5415378 w 11984854"/>
                <a:gd name="connsiteY27" fmla="*/ 1049199 h 1100839"/>
                <a:gd name="connsiteX28" fmla="*/ 5717219 w 11984854"/>
                <a:gd name="connsiteY28" fmla="*/ 1040321 h 1100839"/>
                <a:gd name="connsiteX29" fmla="*/ 6054571 w 11984854"/>
                <a:gd name="connsiteY29" fmla="*/ 1040321 h 1100839"/>
                <a:gd name="connsiteX30" fmla="*/ 6347534 w 11984854"/>
                <a:gd name="connsiteY30" fmla="*/ 1049199 h 1100839"/>
                <a:gd name="connsiteX31" fmla="*/ 6533965 w 11984854"/>
                <a:gd name="connsiteY31" fmla="*/ 1049199 h 1100839"/>
                <a:gd name="connsiteX32" fmla="*/ 6640497 w 11984854"/>
                <a:gd name="connsiteY32" fmla="*/ 1058077 h 1100839"/>
                <a:gd name="connsiteX33" fmla="*/ 6711518 w 11984854"/>
                <a:gd name="connsiteY33" fmla="*/ 1093587 h 1100839"/>
                <a:gd name="connsiteX34" fmla="*/ 7164279 w 11984854"/>
                <a:gd name="connsiteY34" fmla="*/ 898279 h 1100839"/>
                <a:gd name="connsiteX35" fmla="*/ 7448365 w 11984854"/>
                <a:gd name="connsiteY35" fmla="*/ 782869 h 1100839"/>
                <a:gd name="connsiteX36" fmla="*/ 7510508 w 11984854"/>
                <a:gd name="connsiteY36" fmla="*/ 747358 h 1100839"/>
                <a:gd name="connsiteX37" fmla="*/ 7590407 w 11984854"/>
                <a:gd name="connsiteY37" fmla="*/ 738481 h 1100839"/>
                <a:gd name="connsiteX38" fmla="*/ 7643673 w 11984854"/>
                <a:gd name="connsiteY38" fmla="*/ 720725 h 1100839"/>
                <a:gd name="connsiteX39" fmla="*/ 7723573 w 11984854"/>
                <a:gd name="connsiteY39" fmla="*/ 720725 h 1100839"/>
                <a:gd name="connsiteX40" fmla="*/ 7812349 w 11984854"/>
                <a:gd name="connsiteY40" fmla="*/ 729603 h 1100839"/>
                <a:gd name="connsiteX41" fmla="*/ 7847860 w 11984854"/>
                <a:gd name="connsiteY41" fmla="*/ 747358 h 1100839"/>
                <a:gd name="connsiteX42" fmla="*/ 7981025 w 11984854"/>
                <a:gd name="connsiteY42" fmla="*/ 800624 h 1100839"/>
                <a:gd name="connsiteX43" fmla="*/ 8034291 w 11984854"/>
                <a:gd name="connsiteY43" fmla="*/ 827257 h 1100839"/>
                <a:gd name="connsiteX44" fmla="*/ 8105312 w 11984854"/>
                <a:gd name="connsiteY44" fmla="*/ 827257 h 1100839"/>
                <a:gd name="connsiteX45" fmla="*/ 8220722 w 11984854"/>
                <a:gd name="connsiteY45" fmla="*/ 782869 h 1100839"/>
                <a:gd name="connsiteX46" fmla="*/ 8309499 w 11984854"/>
                <a:gd name="connsiteY46" fmla="*/ 747358 h 1100839"/>
                <a:gd name="connsiteX47" fmla="*/ 8407153 w 11984854"/>
                <a:gd name="connsiteY47" fmla="*/ 747358 h 1100839"/>
                <a:gd name="connsiteX48" fmla="*/ 8540318 w 11984854"/>
                <a:gd name="connsiteY48" fmla="*/ 729603 h 1100839"/>
                <a:gd name="connsiteX49" fmla="*/ 8664606 w 11984854"/>
                <a:gd name="connsiteY49" fmla="*/ 694092 h 1100839"/>
                <a:gd name="connsiteX50" fmla="*/ 8895425 w 11984854"/>
                <a:gd name="connsiteY50" fmla="*/ 631949 h 1100839"/>
                <a:gd name="connsiteX51" fmla="*/ 9037468 w 11984854"/>
                <a:gd name="connsiteY51" fmla="*/ 569805 h 1100839"/>
                <a:gd name="connsiteX52" fmla="*/ 9206143 w 11984854"/>
                <a:gd name="connsiteY52" fmla="*/ 516539 h 1100839"/>
                <a:gd name="connsiteX53" fmla="*/ 9365941 w 11984854"/>
                <a:gd name="connsiteY53" fmla="*/ 498783 h 1100839"/>
                <a:gd name="connsiteX54" fmla="*/ 9445840 w 11984854"/>
                <a:gd name="connsiteY54" fmla="*/ 498783 h 1100839"/>
                <a:gd name="connsiteX55" fmla="*/ 9534617 w 11984854"/>
                <a:gd name="connsiteY55" fmla="*/ 472150 h 1100839"/>
                <a:gd name="connsiteX56" fmla="*/ 9641149 w 11984854"/>
                <a:gd name="connsiteY56" fmla="*/ 436640 h 1100839"/>
                <a:gd name="connsiteX57" fmla="*/ 9738804 w 11984854"/>
                <a:gd name="connsiteY57" fmla="*/ 383374 h 1100839"/>
                <a:gd name="connsiteX58" fmla="*/ 9827580 w 11984854"/>
                <a:gd name="connsiteY58" fmla="*/ 330108 h 1100839"/>
                <a:gd name="connsiteX59" fmla="*/ 9907479 w 11984854"/>
                <a:gd name="connsiteY59" fmla="*/ 312352 h 1100839"/>
                <a:gd name="connsiteX60" fmla="*/ 10058400 w 11984854"/>
                <a:gd name="connsiteY60" fmla="*/ 276842 h 1100839"/>
                <a:gd name="connsiteX61" fmla="*/ 10200442 w 11984854"/>
                <a:gd name="connsiteY61" fmla="*/ 250209 h 1100839"/>
                <a:gd name="connsiteX62" fmla="*/ 10315852 w 11984854"/>
                <a:gd name="connsiteY62" fmla="*/ 250209 h 1100839"/>
                <a:gd name="connsiteX63" fmla="*/ 10440140 w 11984854"/>
                <a:gd name="connsiteY63" fmla="*/ 259086 h 1100839"/>
                <a:gd name="connsiteX64" fmla="*/ 10537794 w 11984854"/>
                <a:gd name="connsiteY64" fmla="*/ 276842 h 1100839"/>
                <a:gd name="connsiteX65" fmla="*/ 10644326 w 11984854"/>
                <a:gd name="connsiteY65" fmla="*/ 285719 h 1100839"/>
                <a:gd name="connsiteX66" fmla="*/ 10777491 w 11984854"/>
                <a:gd name="connsiteY66" fmla="*/ 232453 h 1100839"/>
                <a:gd name="connsiteX67" fmla="*/ 10839635 w 11984854"/>
                <a:gd name="connsiteY67" fmla="*/ 214698 h 1100839"/>
                <a:gd name="connsiteX68" fmla="*/ 10990555 w 11984854"/>
                <a:gd name="connsiteY68" fmla="*/ 152554 h 1100839"/>
                <a:gd name="connsiteX69" fmla="*/ 11079332 w 11984854"/>
                <a:gd name="connsiteY69" fmla="*/ 125921 h 1100839"/>
                <a:gd name="connsiteX70" fmla="*/ 11230252 w 11984854"/>
                <a:gd name="connsiteY70" fmla="*/ 54900 h 1100839"/>
                <a:gd name="connsiteX71" fmla="*/ 11345662 w 11984854"/>
                <a:gd name="connsiteY71" fmla="*/ 19389 h 1100839"/>
                <a:gd name="connsiteX72" fmla="*/ 11469949 w 11984854"/>
                <a:gd name="connsiteY72" fmla="*/ 10512 h 1100839"/>
                <a:gd name="connsiteX73" fmla="*/ 11594237 w 11984854"/>
                <a:gd name="connsiteY73" fmla="*/ 1634 h 1100839"/>
                <a:gd name="connsiteX74" fmla="*/ 11754035 w 11984854"/>
                <a:gd name="connsiteY74" fmla="*/ 46022 h 1100839"/>
                <a:gd name="connsiteX75" fmla="*/ 11851689 w 11984854"/>
                <a:gd name="connsiteY75" fmla="*/ 54900 h 1100839"/>
                <a:gd name="connsiteX76" fmla="*/ 11940466 w 11984854"/>
                <a:gd name="connsiteY76" fmla="*/ 54900 h 1100839"/>
                <a:gd name="connsiteX77" fmla="*/ 11984854 w 11984854"/>
                <a:gd name="connsiteY77" fmla="*/ 63778 h 1100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1984854" h="1100839">
                  <a:moveTo>
                    <a:pt x="0" y="898279"/>
                  </a:moveTo>
                  <a:cubicBezTo>
                    <a:pt x="84338" y="908636"/>
                    <a:pt x="168676" y="918994"/>
                    <a:pt x="266330" y="924912"/>
                  </a:cubicBezTo>
                  <a:cubicBezTo>
                    <a:pt x="363984" y="930830"/>
                    <a:pt x="488272" y="927871"/>
                    <a:pt x="585926" y="933789"/>
                  </a:cubicBezTo>
                  <a:cubicBezTo>
                    <a:pt x="683580" y="939707"/>
                    <a:pt x="766439" y="954504"/>
                    <a:pt x="852256" y="960422"/>
                  </a:cubicBezTo>
                  <a:cubicBezTo>
                    <a:pt x="938073" y="966340"/>
                    <a:pt x="1100831" y="969300"/>
                    <a:pt x="1100831" y="969300"/>
                  </a:cubicBezTo>
                  <a:lnTo>
                    <a:pt x="1358283" y="978178"/>
                  </a:lnTo>
                  <a:cubicBezTo>
                    <a:pt x="1451499" y="981137"/>
                    <a:pt x="1574307" y="987055"/>
                    <a:pt x="1660124" y="987055"/>
                  </a:cubicBezTo>
                  <a:cubicBezTo>
                    <a:pt x="1745941" y="987055"/>
                    <a:pt x="1794769" y="976698"/>
                    <a:pt x="1873188" y="978178"/>
                  </a:cubicBezTo>
                  <a:cubicBezTo>
                    <a:pt x="1951607" y="979658"/>
                    <a:pt x="2040384" y="987055"/>
                    <a:pt x="2130640" y="995933"/>
                  </a:cubicBezTo>
                  <a:cubicBezTo>
                    <a:pt x="2220896" y="1004811"/>
                    <a:pt x="2336307" y="1028485"/>
                    <a:pt x="2414726" y="1031444"/>
                  </a:cubicBezTo>
                  <a:cubicBezTo>
                    <a:pt x="2493145" y="1034403"/>
                    <a:pt x="2541973" y="1015168"/>
                    <a:pt x="2601157" y="1013688"/>
                  </a:cubicBezTo>
                  <a:cubicBezTo>
                    <a:pt x="2660341" y="1012208"/>
                    <a:pt x="2703250" y="1018127"/>
                    <a:pt x="2769833" y="1022566"/>
                  </a:cubicBezTo>
                  <a:cubicBezTo>
                    <a:pt x="2836416" y="1027005"/>
                    <a:pt x="2917794" y="1038841"/>
                    <a:pt x="3000652" y="1040321"/>
                  </a:cubicBezTo>
                  <a:cubicBezTo>
                    <a:pt x="3083510" y="1041801"/>
                    <a:pt x="3266982" y="1031444"/>
                    <a:pt x="3266982" y="1031444"/>
                  </a:cubicBezTo>
                  <a:cubicBezTo>
                    <a:pt x="3358718" y="1028485"/>
                    <a:pt x="3457853" y="1022566"/>
                    <a:pt x="3551068" y="1022566"/>
                  </a:cubicBezTo>
                  <a:cubicBezTo>
                    <a:pt x="3644283" y="1022566"/>
                    <a:pt x="3752295" y="1027005"/>
                    <a:pt x="3826275" y="1031444"/>
                  </a:cubicBezTo>
                  <a:cubicBezTo>
                    <a:pt x="3900255" y="1035883"/>
                    <a:pt x="3943165" y="1053638"/>
                    <a:pt x="3994951" y="1049199"/>
                  </a:cubicBezTo>
                  <a:cubicBezTo>
                    <a:pt x="4046737" y="1044760"/>
                    <a:pt x="4097045" y="1019607"/>
                    <a:pt x="4136994" y="1004811"/>
                  </a:cubicBezTo>
                  <a:cubicBezTo>
                    <a:pt x="4176943" y="990015"/>
                    <a:pt x="4182862" y="982616"/>
                    <a:pt x="4234648" y="960422"/>
                  </a:cubicBezTo>
                  <a:cubicBezTo>
                    <a:pt x="4286434" y="938228"/>
                    <a:pt x="4390007" y="893840"/>
                    <a:pt x="4447712" y="871646"/>
                  </a:cubicBezTo>
                  <a:cubicBezTo>
                    <a:pt x="4505417" y="849452"/>
                    <a:pt x="4536489" y="837614"/>
                    <a:pt x="4580877" y="827257"/>
                  </a:cubicBezTo>
                  <a:cubicBezTo>
                    <a:pt x="4625265" y="816900"/>
                    <a:pt x="4671133" y="800624"/>
                    <a:pt x="4714042" y="809502"/>
                  </a:cubicBezTo>
                  <a:cubicBezTo>
                    <a:pt x="4756951" y="818380"/>
                    <a:pt x="4790982" y="856849"/>
                    <a:pt x="4838330" y="880523"/>
                  </a:cubicBezTo>
                  <a:cubicBezTo>
                    <a:pt x="4885678" y="904197"/>
                    <a:pt x="4959658" y="935269"/>
                    <a:pt x="4998128" y="951545"/>
                  </a:cubicBezTo>
                  <a:cubicBezTo>
                    <a:pt x="5036598" y="967821"/>
                    <a:pt x="5036598" y="969300"/>
                    <a:pt x="5069149" y="978178"/>
                  </a:cubicBezTo>
                  <a:cubicBezTo>
                    <a:pt x="5101700" y="987056"/>
                    <a:pt x="5156447" y="998893"/>
                    <a:pt x="5193437" y="1004811"/>
                  </a:cubicBezTo>
                  <a:cubicBezTo>
                    <a:pt x="5230427" y="1010729"/>
                    <a:pt x="5254101" y="1006290"/>
                    <a:pt x="5291091" y="1013688"/>
                  </a:cubicBezTo>
                  <a:cubicBezTo>
                    <a:pt x="5328081" y="1021086"/>
                    <a:pt x="5344357" y="1044760"/>
                    <a:pt x="5415378" y="1049199"/>
                  </a:cubicBezTo>
                  <a:cubicBezTo>
                    <a:pt x="5486399" y="1053638"/>
                    <a:pt x="5610687" y="1041801"/>
                    <a:pt x="5717219" y="1040321"/>
                  </a:cubicBezTo>
                  <a:cubicBezTo>
                    <a:pt x="5823751" y="1038841"/>
                    <a:pt x="5949519" y="1038841"/>
                    <a:pt x="6054571" y="1040321"/>
                  </a:cubicBezTo>
                  <a:cubicBezTo>
                    <a:pt x="6159623" y="1041801"/>
                    <a:pt x="6267635" y="1047719"/>
                    <a:pt x="6347534" y="1049199"/>
                  </a:cubicBezTo>
                  <a:cubicBezTo>
                    <a:pt x="6427433" y="1050679"/>
                    <a:pt x="6485138" y="1047719"/>
                    <a:pt x="6533965" y="1049199"/>
                  </a:cubicBezTo>
                  <a:cubicBezTo>
                    <a:pt x="6582792" y="1050679"/>
                    <a:pt x="6610905" y="1050679"/>
                    <a:pt x="6640497" y="1058077"/>
                  </a:cubicBezTo>
                  <a:cubicBezTo>
                    <a:pt x="6670089" y="1065475"/>
                    <a:pt x="6624221" y="1120220"/>
                    <a:pt x="6711518" y="1093587"/>
                  </a:cubicBezTo>
                  <a:cubicBezTo>
                    <a:pt x="6798815" y="1066954"/>
                    <a:pt x="7041471" y="950065"/>
                    <a:pt x="7164279" y="898279"/>
                  </a:cubicBezTo>
                  <a:cubicBezTo>
                    <a:pt x="7287087" y="846493"/>
                    <a:pt x="7390660" y="808022"/>
                    <a:pt x="7448365" y="782869"/>
                  </a:cubicBezTo>
                  <a:cubicBezTo>
                    <a:pt x="7506070" y="757716"/>
                    <a:pt x="7486834" y="754756"/>
                    <a:pt x="7510508" y="747358"/>
                  </a:cubicBezTo>
                  <a:cubicBezTo>
                    <a:pt x="7534182" y="739960"/>
                    <a:pt x="7568213" y="742920"/>
                    <a:pt x="7590407" y="738481"/>
                  </a:cubicBezTo>
                  <a:cubicBezTo>
                    <a:pt x="7612601" y="734042"/>
                    <a:pt x="7621479" y="723684"/>
                    <a:pt x="7643673" y="720725"/>
                  </a:cubicBezTo>
                  <a:cubicBezTo>
                    <a:pt x="7665867" y="717766"/>
                    <a:pt x="7695460" y="719245"/>
                    <a:pt x="7723573" y="720725"/>
                  </a:cubicBezTo>
                  <a:cubicBezTo>
                    <a:pt x="7751686" y="722205"/>
                    <a:pt x="7791635" y="725164"/>
                    <a:pt x="7812349" y="729603"/>
                  </a:cubicBezTo>
                  <a:cubicBezTo>
                    <a:pt x="7833063" y="734042"/>
                    <a:pt x="7819747" y="735521"/>
                    <a:pt x="7847860" y="747358"/>
                  </a:cubicBezTo>
                  <a:cubicBezTo>
                    <a:pt x="7875973" y="759195"/>
                    <a:pt x="7949953" y="787308"/>
                    <a:pt x="7981025" y="800624"/>
                  </a:cubicBezTo>
                  <a:cubicBezTo>
                    <a:pt x="8012097" y="813940"/>
                    <a:pt x="8013577" y="822818"/>
                    <a:pt x="8034291" y="827257"/>
                  </a:cubicBezTo>
                  <a:cubicBezTo>
                    <a:pt x="8055005" y="831696"/>
                    <a:pt x="8074240" y="834655"/>
                    <a:pt x="8105312" y="827257"/>
                  </a:cubicBezTo>
                  <a:cubicBezTo>
                    <a:pt x="8136384" y="819859"/>
                    <a:pt x="8220722" y="782869"/>
                    <a:pt x="8220722" y="782869"/>
                  </a:cubicBezTo>
                  <a:cubicBezTo>
                    <a:pt x="8254753" y="769552"/>
                    <a:pt x="8278427" y="753277"/>
                    <a:pt x="8309499" y="747358"/>
                  </a:cubicBezTo>
                  <a:cubicBezTo>
                    <a:pt x="8340571" y="741439"/>
                    <a:pt x="8368683" y="750317"/>
                    <a:pt x="8407153" y="747358"/>
                  </a:cubicBezTo>
                  <a:cubicBezTo>
                    <a:pt x="8445623" y="744399"/>
                    <a:pt x="8497409" y="738481"/>
                    <a:pt x="8540318" y="729603"/>
                  </a:cubicBezTo>
                  <a:cubicBezTo>
                    <a:pt x="8583227" y="720725"/>
                    <a:pt x="8664606" y="694092"/>
                    <a:pt x="8664606" y="694092"/>
                  </a:cubicBezTo>
                  <a:cubicBezTo>
                    <a:pt x="8723790" y="677816"/>
                    <a:pt x="8833281" y="652664"/>
                    <a:pt x="8895425" y="631949"/>
                  </a:cubicBezTo>
                  <a:cubicBezTo>
                    <a:pt x="8957569" y="611234"/>
                    <a:pt x="8985682" y="589040"/>
                    <a:pt x="9037468" y="569805"/>
                  </a:cubicBezTo>
                  <a:cubicBezTo>
                    <a:pt x="9089254" y="550570"/>
                    <a:pt x="9151398" y="528376"/>
                    <a:pt x="9206143" y="516539"/>
                  </a:cubicBezTo>
                  <a:cubicBezTo>
                    <a:pt x="9260889" y="504702"/>
                    <a:pt x="9325992" y="501742"/>
                    <a:pt x="9365941" y="498783"/>
                  </a:cubicBezTo>
                  <a:cubicBezTo>
                    <a:pt x="9405891" y="495824"/>
                    <a:pt x="9417727" y="503222"/>
                    <a:pt x="9445840" y="498783"/>
                  </a:cubicBezTo>
                  <a:cubicBezTo>
                    <a:pt x="9473953" y="494344"/>
                    <a:pt x="9502066" y="482507"/>
                    <a:pt x="9534617" y="472150"/>
                  </a:cubicBezTo>
                  <a:cubicBezTo>
                    <a:pt x="9567169" y="461793"/>
                    <a:pt x="9607118" y="451436"/>
                    <a:pt x="9641149" y="436640"/>
                  </a:cubicBezTo>
                  <a:cubicBezTo>
                    <a:pt x="9675180" y="421844"/>
                    <a:pt x="9707732" y="401129"/>
                    <a:pt x="9738804" y="383374"/>
                  </a:cubicBezTo>
                  <a:cubicBezTo>
                    <a:pt x="9769876" y="365619"/>
                    <a:pt x="9799468" y="341945"/>
                    <a:pt x="9827580" y="330108"/>
                  </a:cubicBezTo>
                  <a:cubicBezTo>
                    <a:pt x="9855693" y="318271"/>
                    <a:pt x="9907479" y="312352"/>
                    <a:pt x="9907479" y="312352"/>
                  </a:cubicBezTo>
                  <a:cubicBezTo>
                    <a:pt x="9945949" y="303474"/>
                    <a:pt x="10009573" y="287199"/>
                    <a:pt x="10058400" y="276842"/>
                  </a:cubicBezTo>
                  <a:cubicBezTo>
                    <a:pt x="10107227" y="266485"/>
                    <a:pt x="10157533" y="254648"/>
                    <a:pt x="10200442" y="250209"/>
                  </a:cubicBezTo>
                  <a:cubicBezTo>
                    <a:pt x="10243351" y="245770"/>
                    <a:pt x="10275902" y="248729"/>
                    <a:pt x="10315852" y="250209"/>
                  </a:cubicBezTo>
                  <a:cubicBezTo>
                    <a:pt x="10355802" y="251689"/>
                    <a:pt x="10403150" y="254647"/>
                    <a:pt x="10440140" y="259086"/>
                  </a:cubicBezTo>
                  <a:cubicBezTo>
                    <a:pt x="10477130" y="263525"/>
                    <a:pt x="10503763" y="272403"/>
                    <a:pt x="10537794" y="276842"/>
                  </a:cubicBezTo>
                  <a:cubicBezTo>
                    <a:pt x="10571825" y="281281"/>
                    <a:pt x="10604377" y="293117"/>
                    <a:pt x="10644326" y="285719"/>
                  </a:cubicBezTo>
                  <a:cubicBezTo>
                    <a:pt x="10684276" y="278321"/>
                    <a:pt x="10744940" y="244290"/>
                    <a:pt x="10777491" y="232453"/>
                  </a:cubicBezTo>
                  <a:cubicBezTo>
                    <a:pt x="10810043" y="220616"/>
                    <a:pt x="10804124" y="228014"/>
                    <a:pt x="10839635" y="214698"/>
                  </a:cubicBezTo>
                  <a:cubicBezTo>
                    <a:pt x="10875146" y="201382"/>
                    <a:pt x="10950606" y="167350"/>
                    <a:pt x="10990555" y="152554"/>
                  </a:cubicBezTo>
                  <a:cubicBezTo>
                    <a:pt x="11030504" y="137758"/>
                    <a:pt x="11039383" y="142197"/>
                    <a:pt x="11079332" y="125921"/>
                  </a:cubicBezTo>
                  <a:cubicBezTo>
                    <a:pt x="11119282" y="109645"/>
                    <a:pt x="11185864" y="72655"/>
                    <a:pt x="11230252" y="54900"/>
                  </a:cubicBezTo>
                  <a:cubicBezTo>
                    <a:pt x="11274640" y="37145"/>
                    <a:pt x="11305713" y="26787"/>
                    <a:pt x="11345662" y="19389"/>
                  </a:cubicBezTo>
                  <a:cubicBezTo>
                    <a:pt x="11385611" y="11991"/>
                    <a:pt x="11469949" y="10512"/>
                    <a:pt x="11469949" y="10512"/>
                  </a:cubicBezTo>
                  <a:cubicBezTo>
                    <a:pt x="11511378" y="7553"/>
                    <a:pt x="11546889" y="-4284"/>
                    <a:pt x="11594237" y="1634"/>
                  </a:cubicBezTo>
                  <a:cubicBezTo>
                    <a:pt x="11641585" y="7552"/>
                    <a:pt x="11711126" y="37144"/>
                    <a:pt x="11754035" y="46022"/>
                  </a:cubicBezTo>
                  <a:cubicBezTo>
                    <a:pt x="11796944" y="54900"/>
                    <a:pt x="11820617" y="53420"/>
                    <a:pt x="11851689" y="54900"/>
                  </a:cubicBezTo>
                  <a:cubicBezTo>
                    <a:pt x="11882761" y="56380"/>
                    <a:pt x="11918272" y="53420"/>
                    <a:pt x="11940466" y="54900"/>
                  </a:cubicBezTo>
                  <a:cubicBezTo>
                    <a:pt x="11962660" y="56380"/>
                    <a:pt x="11973757" y="60079"/>
                    <a:pt x="11984854" y="63778"/>
                  </a:cubicBezTo>
                </a:path>
              </a:pathLst>
            </a:custGeom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69487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1299</Words>
  <Application>Microsoft Office PowerPoint</Application>
  <PresentationFormat>Widescreen</PresentationFormat>
  <Paragraphs>132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Identifying Paleotopography in the Cretaceous/Tertiary (K/T)   Angular Unconformity and its Influence on Uranium Mineralization, Shirley Basin, Wyoming</vt:lpstr>
      <vt:lpstr>Study Area Location</vt:lpstr>
      <vt:lpstr>Objectives</vt:lpstr>
      <vt:lpstr>Methodologies</vt:lpstr>
      <vt:lpstr>Nicholas Steno’s Three Laws of Stratigraphy</vt:lpstr>
      <vt:lpstr>Unconformity </vt:lpstr>
      <vt:lpstr>Geological Map of Shirley Basin Area</vt:lpstr>
      <vt:lpstr>Geological Map of Shirley Basin Within Project Area</vt:lpstr>
      <vt:lpstr>Geological Cross-Section of Shirley Basin Within Project Area</vt:lpstr>
      <vt:lpstr>K/T Boundary in Outcrop</vt:lpstr>
      <vt:lpstr>Regional Geological Column for Shirley Basin</vt:lpstr>
      <vt:lpstr>Type Log within East Shirley Basin</vt:lpstr>
      <vt:lpstr>How to Identify Cretaceous/Tertiary Boundary Location and Uranium Mineralization in E-Logs</vt:lpstr>
      <vt:lpstr>How to Generate K/T Subsurface Elevation Data</vt:lpstr>
      <vt:lpstr>Basic Roll Front Uranium Mineralization Model</vt:lpstr>
      <vt:lpstr>Typical In-situ Recovery (ISR) Uranium Mining</vt:lpstr>
      <vt:lpstr>Drill Hole Distribution in Study Area</vt:lpstr>
      <vt:lpstr>Expected Outcomes</vt:lpstr>
      <vt:lpstr>Acknowledgements: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Paleotopography in the Steele Shale Erosional Unconformity, Shirley Basin, Wyoming</dc:title>
  <dc:creator>Covington, James</dc:creator>
  <cp:lastModifiedBy>Covington, James</cp:lastModifiedBy>
  <cp:revision>156</cp:revision>
  <cp:lastPrinted>2016-12-14T01:17:41Z</cp:lastPrinted>
  <dcterms:created xsi:type="dcterms:W3CDTF">2016-10-17T22:42:02Z</dcterms:created>
  <dcterms:modified xsi:type="dcterms:W3CDTF">2016-12-14T23:29:07Z</dcterms:modified>
</cp:coreProperties>
</file>