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8" r:id="rId5"/>
    <p:sldId id="259" r:id="rId6"/>
    <p:sldId id="260" r:id="rId7"/>
    <p:sldId id="261" r:id="rId8"/>
    <p:sldId id="267" r:id="rId9"/>
    <p:sldId id="270" r:id="rId10"/>
    <p:sldId id="263" r:id="rId11"/>
    <p:sldId id="262" r:id="rId12"/>
    <p:sldId id="264" r:id="rId13"/>
    <p:sldId id="265" r:id="rId14"/>
    <p:sldId id="268" r:id="rId15"/>
    <p:sldId id="271"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03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05C718-BB10-4225-BA9A-615BDC081252}"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D2B78CB-26F0-41AA-8830-9C7E5E1DB9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5C718-BB10-4225-BA9A-615BDC081252}"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B78CB-26F0-41AA-8830-9C7E5E1DB9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5C718-BB10-4225-BA9A-615BDC081252}"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B78CB-26F0-41AA-8830-9C7E5E1DB9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05C718-BB10-4225-BA9A-615BDC081252}" type="datetimeFigureOut">
              <a:rPr lang="en-US" smtClean="0"/>
              <a:pPr/>
              <a:t>5/9/2013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B78CB-26F0-41AA-8830-9C7E5E1DB9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305C718-BB10-4225-BA9A-615BDC081252}" type="datetimeFigureOut">
              <a:rPr lang="en-US" smtClean="0"/>
              <a:pPr/>
              <a:t>5/9/2013</a:t>
            </a:fld>
            <a:endParaRPr lang="en-US"/>
          </a:p>
        </p:txBody>
      </p:sp>
      <p:sp>
        <p:nvSpPr>
          <p:cNvPr id="8" name="Slide Number Placeholder 7"/>
          <p:cNvSpPr>
            <a:spLocks noGrp="1"/>
          </p:cNvSpPr>
          <p:nvPr>
            <p:ph type="sldNum" sz="quarter" idx="11"/>
          </p:nvPr>
        </p:nvSpPr>
        <p:spPr/>
        <p:txBody>
          <a:bodyPr/>
          <a:lstStyle/>
          <a:p>
            <a:fld id="{FD2B78CB-26F0-41AA-8830-9C7E5E1DB9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05C718-BB10-4225-BA9A-615BDC081252}" type="datetimeFigureOut">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B78CB-26F0-41AA-8830-9C7E5E1DB9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05C718-BB10-4225-BA9A-615BDC081252}" type="datetimeFigureOut">
              <a:rPr lang="en-US" smtClean="0"/>
              <a:pPr/>
              <a:t>5/9/2013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B78CB-26F0-41AA-8830-9C7E5E1DB9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05C718-BB10-4225-BA9A-615BDC081252}" type="datetimeFigureOut">
              <a:rPr lang="en-US" smtClean="0"/>
              <a:pPr/>
              <a:t>5/9/2013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B78CB-26F0-41AA-8830-9C7E5E1DB9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5C718-BB10-4225-BA9A-615BDC081252}" type="datetimeFigureOut">
              <a:rPr lang="en-US" smtClean="0"/>
              <a:pPr/>
              <a:t>5/9/2013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B78CB-26F0-41AA-8830-9C7E5E1DB9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5C718-BB10-4225-BA9A-615BDC081252}" type="datetimeFigureOut">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B78CB-26F0-41AA-8830-9C7E5E1DB9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5C718-BB10-4225-BA9A-615BDC081252}" type="datetimeFigureOut">
              <a:rPr lang="en-US" smtClean="0"/>
              <a:pPr/>
              <a:t>5/9/2013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D2B78CB-26F0-41AA-8830-9C7E5E1DB92B}"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305C718-BB10-4225-BA9A-615BDC081252}" type="datetimeFigureOut">
              <a:rPr lang="en-US" smtClean="0"/>
              <a:pPr/>
              <a:t>5/9/2013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D2B78CB-26F0-41AA-8830-9C7E5E1DB92B}"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effectLst>
                  <a:outerShdw blurRad="38100" dist="38100" dir="2700000" algn="tl">
                    <a:srgbClr val="000000">
                      <a:alpha val="43137"/>
                    </a:srgbClr>
                  </a:outerShdw>
                </a:effectLst>
              </a:rPr>
              <a:t>Estimating solar </a:t>
            </a:r>
            <a:r>
              <a:rPr lang="en-US" sz="4800" dirty="0" err="1" smtClean="0">
                <a:effectLst>
                  <a:outerShdw blurRad="38100" dist="38100" dir="2700000" algn="tl">
                    <a:srgbClr val="000000">
                      <a:alpha val="43137"/>
                    </a:srgbClr>
                  </a:outerShdw>
                </a:effectLst>
              </a:rPr>
              <a:t>pv</a:t>
            </a:r>
            <a:r>
              <a:rPr lang="en-US" sz="4800" dirty="0" smtClean="0">
                <a:effectLst>
                  <a:outerShdw blurRad="38100" dist="38100" dir="2700000" algn="tl">
                    <a:srgbClr val="000000">
                      <a:alpha val="43137"/>
                    </a:srgbClr>
                  </a:outerShdw>
                </a:effectLst>
              </a:rPr>
              <a:t> potential in the cloud</a:t>
            </a:r>
            <a:endParaRPr lang="en-US"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fontScale="70000" lnSpcReduction="20000"/>
          </a:bodyPr>
          <a:lstStyle/>
          <a:p>
            <a:r>
              <a:rPr lang="en-US" dirty="0" smtClean="0">
                <a:solidFill>
                  <a:srgbClr val="92D050"/>
                </a:solidFill>
                <a:effectLst>
                  <a:outerShdw blurRad="38100" dist="38100" dir="2700000" algn="tl">
                    <a:srgbClr val="000000">
                      <a:alpha val="43137"/>
                    </a:srgbClr>
                  </a:outerShdw>
                </a:effectLst>
              </a:rPr>
              <a:t>Jonathan Coy</a:t>
            </a:r>
          </a:p>
          <a:p>
            <a:r>
              <a:rPr lang="en-US" dirty="0" smtClean="0">
                <a:solidFill>
                  <a:srgbClr val="92D050"/>
                </a:solidFill>
                <a:effectLst>
                  <a:outerShdw blurRad="38100" dist="38100" dir="2700000" algn="tl">
                    <a:srgbClr val="000000">
                      <a:alpha val="43137"/>
                    </a:srgbClr>
                  </a:outerShdw>
                </a:effectLst>
              </a:rPr>
              <a:t>GEOG 596A</a:t>
            </a:r>
          </a:p>
          <a:p>
            <a:r>
              <a:rPr lang="en-US" dirty="0" smtClean="0">
                <a:solidFill>
                  <a:srgbClr val="92D050"/>
                </a:solidFill>
                <a:effectLst>
                  <a:outerShdw blurRad="38100" dist="38100" dir="2700000" algn="tl">
                    <a:srgbClr val="000000">
                      <a:alpha val="43137"/>
                    </a:srgbClr>
                  </a:outerShdw>
                </a:effectLst>
              </a:rPr>
              <a:t>Advisor: </a:t>
            </a:r>
            <a:r>
              <a:rPr lang="en-US" dirty="0" err="1" smtClean="0">
                <a:solidFill>
                  <a:srgbClr val="92D050"/>
                </a:solidFill>
                <a:effectLst>
                  <a:outerShdw blurRad="38100" dist="38100" dir="2700000" algn="tl">
                    <a:srgbClr val="000000">
                      <a:alpha val="43137"/>
                    </a:srgbClr>
                  </a:outerShdw>
                </a:effectLst>
              </a:rPr>
              <a:t>jeffrey</a:t>
            </a:r>
            <a:r>
              <a:rPr lang="en-US" dirty="0" smtClean="0">
                <a:solidFill>
                  <a:srgbClr val="92D050"/>
                </a:solidFill>
                <a:effectLst>
                  <a:outerShdw blurRad="38100" dist="38100" dir="2700000" algn="tl">
                    <a:srgbClr val="000000">
                      <a:alpha val="43137"/>
                    </a:srgbClr>
                  </a:outerShdw>
                </a:effectLst>
              </a:rPr>
              <a:t> </a:t>
            </a:r>
            <a:r>
              <a:rPr lang="en-US" dirty="0" err="1" smtClean="0">
                <a:solidFill>
                  <a:srgbClr val="92D050"/>
                </a:solidFill>
                <a:effectLst>
                  <a:outerShdw blurRad="38100" dist="38100" dir="2700000" algn="tl">
                    <a:srgbClr val="000000">
                      <a:alpha val="43137"/>
                    </a:srgbClr>
                  </a:outerShdw>
                </a:effectLst>
              </a:rPr>
              <a:t>brownson</a:t>
            </a:r>
            <a:endParaRPr lang="en-US" dirty="0">
              <a:solidFill>
                <a:srgbClr val="92D050"/>
              </a:solidFill>
              <a:effectLst>
                <a:outerShdw blurRad="38100" dist="38100" dir="2700000" algn="tl">
                  <a:srgbClr val="000000">
                    <a:alpha val="43137"/>
                  </a:srgbClr>
                </a:outerShdw>
              </a:effectLst>
            </a:endParaRPr>
          </a:p>
        </p:txBody>
      </p:sp>
      <p:pic>
        <p:nvPicPr>
          <p:cNvPr id="4" name="Picture 4" descr="http://images.wisegeek.com/solar-panels-in-su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38600" y="3185934"/>
            <a:ext cx="2121978" cy="1919466"/>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http://www.drdoolittlesroadsidecafe.com/Penn%20State%20Logo.gif"/>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9397" b="21538"/>
          <a:stretch/>
        </p:blipFill>
        <p:spPr bwMode="auto">
          <a:xfrm>
            <a:off x="6360603" y="3492524"/>
            <a:ext cx="2211605" cy="13062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18569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effectLst>
                  <a:outerShdw blurRad="38100" dist="38100" dir="2700000" algn="tl">
                    <a:srgbClr val="000000">
                      <a:alpha val="43137"/>
                    </a:srgbClr>
                  </a:outerShdw>
                </a:effectLst>
              </a:rPr>
              <a:t>Locale: </a:t>
            </a:r>
            <a:r>
              <a:rPr lang="en-US" dirty="0" err="1" smtClean="0">
                <a:solidFill>
                  <a:srgbClr val="92D050"/>
                </a:solidFill>
                <a:effectLst>
                  <a:outerShdw blurRad="38100" dist="38100" dir="2700000" algn="tl">
                    <a:srgbClr val="000000">
                      <a:alpha val="43137"/>
                    </a:srgbClr>
                  </a:outerShdw>
                </a:effectLst>
              </a:rPr>
              <a:t>FLagstaff</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Flagstaff offers an ideal setting to discover shortages of the ArcGIS Solar Radiation tool due to:</a:t>
            </a:r>
          </a:p>
          <a:p>
            <a:pPr marL="800100" lvl="1" indent="-342900"/>
            <a:r>
              <a:rPr lang="en-US" dirty="0" smtClean="0">
                <a:effectLst>
                  <a:outerShdw blurRad="38100" dist="38100" dir="2700000" algn="tl">
                    <a:srgbClr val="000000">
                      <a:alpha val="43137"/>
                    </a:srgbClr>
                  </a:outerShdw>
                </a:effectLst>
                <a:latin typeface="Cambria" pitchFamily="18" charset="0"/>
              </a:rPr>
              <a:t>Clear skies</a:t>
            </a:r>
          </a:p>
          <a:p>
            <a:pPr marL="800100" lvl="1" indent="-342900"/>
            <a:r>
              <a:rPr lang="en-US" dirty="0" smtClean="0">
                <a:effectLst>
                  <a:outerShdw blurRad="38100" dist="38100" dir="2700000" algn="tl">
                    <a:srgbClr val="000000">
                      <a:alpha val="43137"/>
                    </a:srgbClr>
                  </a:outerShdw>
                </a:effectLst>
                <a:latin typeface="Cambria" pitchFamily="18" charset="0"/>
              </a:rPr>
              <a:t>Meteorology is likely fairly stable, not complex</a:t>
            </a:r>
          </a:p>
        </p:txBody>
      </p:sp>
      <p:pic>
        <p:nvPicPr>
          <p:cNvPr id="4" name="Picture 2" descr="http://ian.umces.edu/imagelibrary/albums/userpics/10043/normal_ill_ian_jw_4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30788" y="3886200"/>
            <a:ext cx="3046412" cy="2432265"/>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www.azata.net/Resources/Pictures/Flagstaff%20Sig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9788" y="3992213"/>
            <a:ext cx="3333750" cy="22202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2308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914082"/>
          </a:xfrm>
        </p:spPr>
        <p:txBody>
          <a:bodyPr/>
          <a:lstStyle/>
          <a:p>
            <a:r>
              <a:rPr lang="en-US" dirty="0" smtClean="0">
                <a:solidFill>
                  <a:srgbClr val="92D050"/>
                </a:solidFill>
                <a:effectLst>
                  <a:outerShdw blurRad="38100" dist="38100" dir="2700000" algn="tl">
                    <a:srgbClr val="000000">
                      <a:alpha val="43137"/>
                    </a:srgbClr>
                  </a:outerShdw>
                </a:effectLst>
              </a:rPr>
              <a:t>Project concept</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7620000" cy="4830763"/>
          </a:xfrm>
        </p:spPr>
        <p:txBody>
          <a:bodyPr>
            <a:normAutofit/>
          </a:bodyPr>
          <a:lstStyle/>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In the cloud process a digital surface model (DSM) from a </a:t>
            </a:r>
            <a:r>
              <a:rPr lang="en-US" dirty="0" err="1" smtClean="0">
                <a:effectLst>
                  <a:outerShdw blurRad="38100" dist="38100" dir="2700000" algn="tl">
                    <a:srgbClr val="000000">
                      <a:alpha val="43137"/>
                    </a:srgbClr>
                  </a:outerShdw>
                </a:effectLst>
                <a:latin typeface="Cambria" pitchFamily="18" charset="0"/>
              </a:rPr>
              <a:t>LiDAR</a:t>
            </a:r>
            <a:r>
              <a:rPr lang="en-US" dirty="0" smtClean="0">
                <a:effectLst>
                  <a:outerShdw blurRad="38100" dist="38100" dir="2700000" algn="tl">
                    <a:srgbClr val="000000">
                      <a:alpha val="43137"/>
                    </a:srgbClr>
                  </a:outerShdw>
                </a:effectLst>
                <a:latin typeface="Cambria" pitchFamily="18" charset="0"/>
              </a:rPr>
              <a:t> dataset which covers a portion of NE Flagstaff, Arizona</a:t>
            </a:r>
          </a:p>
          <a:p>
            <a:pPr marL="342900" indent="-342900">
              <a:buFont typeface="Arial" pitchFamily="34" charset="0"/>
              <a:buChar char="•"/>
            </a:pPr>
            <a:r>
              <a:rPr lang="en-US" dirty="0" err="1" smtClean="0">
                <a:effectLst>
                  <a:outerShdw blurRad="38100" dist="38100" dir="2700000" algn="tl">
                    <a:srgbClr val="000000">
                      <a:alpha val="43137"/>
                    </a:srgbClr>
                  </a:outerShdw>
                </a:effectLst>
                <a:latin typeface="Cambria" pitchFamily="18" charset="0"/>
              </a:rPr>
              <a:t>LiDAR</a:t>
            </a:r>
            <a:r>
              <a:rPr lang="en-US" dirty="0" smtClean="0">
                <a:effectLst>
                  <a:outerShdw blurRad="38100" dist="38100" dir="2700000" algn="tl">
                    <a:srgbClr val="000000">
                      <a:alpha val="43137"/>
                    </a:srgbClr>
                  </a:outerShdw>
                </a:effectLst>
                <a:latin typeface="Cambria" pitchFamily="18" charset="0"/>
              </a:rPr>
              <a:t> dataset has a 2.38 foot point spacing</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Use the DSM as the input raster to calculate incoming insolation for three residential building rooftops in the cloud using “ArcGIS Area Solar Radiation” tool</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Outputs will be compared to an energy analysis of the same rooftops using SAM to investigate the differences between</a:t>
            </a:r>
          </a:p>
          <a:p>
            <a:pPr marL="342900" indent="-342900">
              <a:buFont typeface="Arial" pitchFamily="34" charset="0"/>
              <a:buChar char="•"/>
            </a:pPr>
            <a:endParaRPr lang="en-US" u="sng" dirty="0" smtClean="0">
              <a:effectLst>
                <a:outerShdw blurRad="38100" dist="38100" dir="2700000" algn="tl">
                  <a:srgbClr val="000000">
                    <a:alpha val="43137"/>
                  </a:srgbClr>
                </a:outerShdw>
              </a:effectLst>
              <a:latin typeface="Cambria" pitchFamily="18" charset="0"/>
            </a:endParaRPr>
          </a:p>
          <a:p>
            <a:pPr marL="342900" indent="-342900">
              <a:buFont typeface="Arial" pitchFamily="34" charset="0"/>
              <a:buChar char="•"/>
            </a:pPr>
            <a:endParaRPr lang="en-US" dirty="0" smtClean="0">
              <a:effectLst>
                <a:outerShdw blurRad="38100" dist="38100" dir="2700000" algn="tl">
                  <a:srgbClr val="000000">
                    <a:alpha val="43137"/>
                  </a:srgbClr>
                </a:outerShdw>
              </a:effectLst>
            </a:endParaRPr>
          </a:p>
        </p:txBody>
      </p:sp>
      <p:pic>
        <p:nvPicPr>
          <p:cNvPr id="4" name="Picture 3" descr="screenshot2.png"/>
          <p:cNvPicPr>
            <a:picLocks noChangeAspect="1"/>
          </p:cNvPicPr>
          <p:nvPr/>
        </p:nvPicPr>
        <p:blipFill>
          <a:blip r:embed="rId2" cstate="print"/>
          <a:stretch>
            <a:fillRect/>
          </a:stretch>
        </p:blipFill>
        <p:spPr>
          <a:xfrm>
            <a:off x="304800" y="4800600"/>
            <a:ext cx="3774658" cy="1828800"/>
          </a:xfrm>
          <a:prstGeom prst="rect">
            <a:avLst/>
          </a:prstGeom>
        </p:spPr>
      </p:pic>
      <p:pic>
        <p:nvPicPr>
          <p:cNvPr id="5" name="Picture 4" descr="4.png"/>
          <p:cNvPicPr/>
          <p:nvPr/>
        </p:nvPicPr>
        <p:blipFill>
          <a:blip r:embed="rId3" cstate="print"/>
          <a:stretch>
            <a:fillRect/>
          </a:stretch>
        </p:blipFill>
        <p:spPr>
          <a:xfrm>
            <a:off x="4191000" y="4800600"/>
            <a:ext cx="4572000" cy="1814195"/>
          </a:xfrm>
          <a:prstGeom prst="rect">
            <a:avLst/>
          </a:prstGeom>
        </p:spPr>
      </p:pic>
    </p:spTree>
    <p:extLst>
      <p:ext uri="{BB962C8B-B14F-4D97-AF65-F5344CB8AC3E}">
        <p14:creationId xmlns="" xmlns:p14="http://schemas.microsoft.com/office/powerpoint/2010/main" val="3759891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effectLst>
                  <a:outerShdw blurRad="38100" dist="38100" dir="2700000" algn="tl">
                    <a:srgbClr val="000000">
                      <a:alpha val="43137"/>
                    </a:srgbClr>
                  </a:outerShdw>
                </a:effectLst>
              </a:rPr>
              <a:t>Hypothesis</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Total calculated irradiation for the test rooftops using the ArcGIS Area Solar tool will greatly differ from the results produced using SAM and therefore should not be used as a tool by GIS professionals to determine rooftop solar potentials.</a:t>
            </a:r>
          </a:p>
        </p:txBody>
      </p:sp>
    </p:spTree>
    <p:extLst>
      <p:ext uri="{BB962C8B-B14F-4D97-AF65-F5344CB8AC3E}">
        <p14:creationId xmlns="" xmlns:p14="http://schemas.microsoft.com/office/powerpoint/2010/main" val="3141791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effectLst>
                  <a:outerShdw blurRad="38100" dist="38100" dir="2700000" algn="tl">
                    <a:srgbClr val="000000">
                      <a:alpha val="43137"/>
                    </a:srgbClr>
                  </a:outerShdw>
                </a:effectLst>
              </a:rPr>
              <a:t>Results</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If true, recommendations will be made to ESRI regarding how to improve results and why the shortcomings with the tool exist</a:t>
            </a:r>
            <a:endParaRPr lang="en-US" u="sng" dirty="0" smtClean="0">
              <a:effectLst>
                <a:outerShdw blurRad="38100" dist="38100" dir="2700000" algn="tl">
                  <a:srgbClr val="000000">
                    <a:alpha val="43137"/>
                  </a:srgbClr>
                </a:outerShdw>
              </a:effectLst>
              <a:latin typeface="Cambria" pitchFamily="18" charset="0"/>
            </a:endParaRP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If false, results will be compared to industry standard practices with explanations as to why the tool produces accurate results</a:t>
            </a:r>
          </a:p>
        </p:txBody>
      </p:sp>
    </p:spTree>
    <p:extLst>
      <p:ext uri="{BB962C8B-B14F-4D97-AF65-F5344CB8AC3E}">
        <p14:creationId xmlns="" xmlns:p14="http://schemas.microsoft.com/office/powerpoint/2010/main" val="2590111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effectLst>
                  <a:outerShdw blurRad="38100" dist="38100" dir="2700000" algn="tl">
                    <a:srgbClr val="000000">
                      <a:alpha val="43137"/>
                    </a:srgbClr>
                  </a:outerShdw>
                </a:effectLst>
              </a:rPr>
              <a:t>Potential Impact to GIS Community</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As more communities and cities use this tool to determine solar potential and share it with the public to push green initiatives it is important the results are accurate or the limitations of the tool are better understood</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CH2M Hill Solar Portals – Los Angeles</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Risk with small communities with small budgets with access to </a:t>
            </a:r>
            <a:r>
              <a:rPr lang="en-US" dirty="0" err="1" smtClean="0">
                <a:effectLst>
                  <a:outerShdw blurRad="38100" dist="38100" dir="2700000" algn="tl">
                    <a:srgbClr val="000000">
                      <a:alpha val="43137"/>
                    </a:srgbClr>
                  </a:outerShdw>
                </a:effectLst>
                <a:latin typeface="Cambria" pitchFamily="18" charset="0"/>
              </a:rPr>
              <a:t>LiDAR</a:t>
            </a:r>
            <a:r>
              <a:rPr lang="en-US" dirty="0" smtClean="0">
                <a:effectLst>
                  <a:outerShdw blurRad="38100" dist="38100" dir="2700000" algn="tl">
                    <a:srgbClr val="000000">
                      <a:alpha val="43137"/>
                    </a:srgbClr>
                  </a:outerShdw>
                </a:effectLst>
                <a:latin typeface="Cambria" pitchFamily="18" charset="0"/>
              </a:rPr>
              <a:t> data and ArcGIS start producing such maps on a large scale</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Results are not vetted due to processing time and lack of understanding by GIS professionals</a:t>
            </a:r>
            <a:endParaRPr lang="en-US"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 xmlns:p14="http://schemas.microsoft.com/office/powerpoint/2010/main" val="2106556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effectLst>
                  <a:outerShdw blurRad="38100" dist="38100" dir="2700000" algn="tl">
                    <a:srgbClr val="000000">
                      <a:alpha val="43137"/>
                    </a:srgbClr>
                  </a:outerShdw>
                </a:effectLst>
              </a:rPr>
              <a:t>Final results</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Professional Conference</a:t>
            </a:r>
          </a:p>
          <a:p>
            <a:pPr marL="800100" lvl="1" indent="-342900"/>
            <a:r>
              <a:rPr lang="en-US" dirty="0" smtClean="0">
                <a:effectLst>
                  <a:outerShdw blurRad="38100" dist="38100" dir="2700000" algn="tl">
                    <a:srgbClr val="000000">
                      <a:alpha val="43137"/>
                    </a:srgbClr>
                  </a:outerShdw>
                </a:effectLst>
                <a:latin typeface="Cambria" pitchFamily="18" charset="0"/>
              </a:rPr>
              <a:t>Solar</a:t>
            </a:r>
          </a:p>
          <a:p>
            <a:pPr marL="800100" lvl="1" indent="-342900"/>
            <a:r>
              <a:rPr lang="en-US" dirty="0" smtClean="0">
                <a:effectLst>
                  <a:outerShdw blurRad="38100" dist="38100" dir="2700000" algn="tl">
                    <a:srgbClr val="000000">
                      <a:alpha val="43137"/>
                    </a:srgbClr>
                  </a:outerShdw>
                </a:effectLst>
                <a:latin typeface="Cambria" pitchFamily="18" charset="0"/>
              </a:rPr>
              <a:t>GIS/Geography</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Journal Article</a:t>
            </a:r>
            <a:endParaRPr lang="en-US" dirty="0">
              <a:effectLst>
                <a:outerShdw blurRad="38100" dist="38100" dir="2700000" algn="tl">
                  <a:srgbClr val="000000">
                    <a:alpha val="43137"/>
                  </a:srgbClr>
                </a:outerShdw>
              </a:effectLst>
              <a:latin typeface="Cambri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4114800" y="2667000"/>
            <a:ext cx="4073946" cy="2705100"/>
          </a:xfrm>
          <a:prstGeom prst="rect">
            <a:avLst/>
          </a:prstGeom>
          <a:noFill/>
          <a:ln w="9525">
            <a:noFill/>
            <a:miter lim="800000"/>
            <a:headEnd/>
            <a:tailEnd/>
          </a:ln>
        </p:spPr>
      </p:pic>
    </p:spTree>
    <p:extLst>
      <p:ext uri="{BB962C8B-B14F-4D97-AF65-F5344CB8AC3E}">
        <p14:creationId xmlns="" xmlns:p14="http://schemas.microsoft.com/office/powerpoint/2010/main" val="2106556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effectLst>
                  <a:outerShdw blurRad="38100" dist="38100" dir="2700000" algn="tl">
                    <a:srgbClr val="000000">
                      <a:alpha val="43137"/>
                    </a:srgbClr>
                  </a:outerShdw>
                </a:effectLst>
              </a:rPr>
              <a:t>Questions?</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342900" indent="-342900">
              <a:buFont typeface="Arial" pitchFamily="34" charset="0"/>
              <a:buChar char="•"/>
            </a:pPr>
            <a:endParaRPr lang="en-US" dirty="0" smtClean="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 xmlns:p14="http://schemas.microsoft.com/office/powerpoint/2010/main" val="3726773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effectLst>
                  <a:outerShdw blurRad="38100" dist="38100" dir="2700000" algn="tl">
                    <a:srgbClr val="000000">
                      <a:alpha val="43137"/>
                    </a:srgbClr>
                  </a:outerShdw>
                </a:effectLst>
              </a:rPr>
              <a:t>Project Background</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Concept started during GEOG586 – Geographical Information Analysis capstone project</a:t>
            </a:r>
          </a:p>
          <a:p>
            <a:pPr marL="800100" lvl="1" indent="-342900"/>
            <a:r>
              <a:rPr lang="en-US" dirty="0" smtClean="0">
                <a:effectLst>
                  <a:outerShdw blurRad="38100" dist="38100" dir="2700000" algn="tl">
                    <a:srgbClr val="000000">
                      <a:alpha val="43137"/>
                    </a:srgbClr>
                  </a:outerShdw>
                </a:effectLst>
                <a:latin typeface="Cambria" pitchFamily="18" charset="0"/>
              </a:rPr>
              <a:t>Solar rooftop potential project for a subdivision in Flagstaff, AZ</a:t>
            </a:r>
          </a:p>
          <a:p>
            <a:pPr marL="800100" lvl="1" indent="-342900"/>
            <a:r>
              <a:rPr lang="en-US" dirty="0" smtClean="0">
                <a:effectLst>
                  <a:outerShdw blurRad="38100" dist="38100" dir="2700000" algn="tl">
                    <a:srgbClr val="000000">
                      <a:alpha val="43137"/>
                    </a:srgbClr>
                  </a:outerShdw>
                </a:effectLst>
                <a:latin typeface="Cambria" pitchFamily="18" charset="0"/>
              </a:rPr>
              <a:t>Processing time too intensive</a:t>
            </a:r>
          </a:p>
          <a:p>
            <a:pPr marL="800100" lvl="1" indent="-342900"/>
            <a:r>
              <a:rPr lang="en-US" dirty="0" smtClean="0">
                <a:effectLst>
                  <a:outerShdw blurRad="38100" dist="38100" dir="2700000" algn="tl">
                    <a:srgbClr val="000000">
                      <a:alpha val="43137"/>
                    </a:srgbClr>
                  </a:outerShdw>
                </a:effectLst>
                <a:latin typeface="Cambria" pitchFamily="18" charset="0"/>
              </a:rPr>
              <a:t>Classification of results inaccurate</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Experimentation with cloud processing during capstone project for GEOG897C – Cloud Server and GIS</a:t>
            </a:r>
          </a:p>
          <a:p>
            <a:pPr marL="800100" lvl="1" indent="-342900"/>
            <a:r>
              <a:rPr lang="en-US" dirty="0" smtClean="0">
                <a:effectLst>
                  <a:outerShdw blurRad="38100" dist="38100" dir="2700000" algn="tl">
                    <a:srgbClr val="000000">
                      <a:alpha val="43137"/>
                    </a:srgbClr>
                  </a:outerShdw>
                </a:effectLst>
                <a:latin typeface="Cambria" pitchFamily="18" charset="0"/>
              </a:rPr>
              <a:t>LAS Dataset to Raster (Digital Surface Model, DSM)</a:t>
            </a:r>
          </a:p>
          <a:p>
            <a:pPr marL="800100" lvl="1" indent="-342900"/>
            <a:r>
              <a:rPr lang="en-US" dirty="0" smtClean="0">
                <a:effectLst>
                  <a:outerShdw blurRad="38100" dist="38100" dir="2700000" algn="tl">
                    <a:srgbClr val="000000">
                      <a:alpha val="43137"/>
                    </a:srgbClr>
                  </a:outerShdw>
                </a:effectLst>
                <a:latin typeface="Cambria" pitchFamily="18" charset="0"/>
              </a:rPr>
              <a:t>9 hours processing time to 6 minutes</a:t>
            </a:r>
            <a:endParaRPr lang="en-US"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 xmlns:p14="http://schemas.microsoft.com/office/powerpoint/2010/main" val="1248522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effectLst>
                  <a:outerShdw blurRad="38100" dist="38100" dir="2700000" algn="tl">
                    <a:srgbClr val="000000">
                      <a:alpha val="43137"/>
                    </a:srgbClr>
                  </a:outerShdw>
                </a:effectLst>
              </a:rPr>
              <a:t>overview</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err="1" smtClean="0">
                <a:effectLst>
                  <a:outerShdw blurRad="38100" dist="38100" dir="2700000" algn="tl">
                    <a:srgbClr val="000000">
                      <a:alpha val="43137"/>
                    </a:srgbClr>
                  </a:outerShdw>
                </a:effectLst>
                <a:latin typeface="Cambria" pitchFamily="18" charset="0"/>
              </a:rPr>
              <a:t>Photovoltaics</a:t>
            </a:r>
            <a:r>
              <a:rPr lang="en-US" dirty="0" smtClean="0">
                <a:effectLst>
                  <a:outerShdw blurRad="38100" dist="38100" dir="2700000" algn="tl">
                    <a:srgbClr val="000000">
                      <a:alpha val="43137"/>
                    </a:srgbClr>
                  </a:outerShdw>
                </a:effectLst>
                <a:latin typeface="Cambria" pitchFamily="18" charset="0"/>
              </a:rPr>
              <a:t> (PV) is a method of generating electricity by collecting solar radiation from solar panels</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Represents a sustainable energy resource</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Increasingly important with rising energy costs, global warming, recent increases in technology and events such as the Fukushima nuclear disaster in Japan</a:t>
            </a:r>
            <a:endParaRPr lang="en-US" dirty="0">
              <a:effectLst>
                <a:outerShdw blurRad="38100" dist="38100" dir="2700000" algn="tl">
                  <a:srgbClr val="000000">
                    <a:alpha val="43137"/>
                  </a:srgbClr>
                </a:outerShdw>
              </a:effectLst>
              <a:latin typeface="Cambria" pitchFamily="18" charset="0"/>
            </a:endParaRPr>
          </a:p>
        </p:txBody>
      </p:sp>
      <p:pic>
        <p:nvPicPr>
          <p:cNvPr id="1026" name="Picture 2" descr="http://www.hangthebankers.com/wp-content/uploads/2012/10/Fukushima-nuclear-power.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930" r="21946"/>
          <a:stretch/>
        </p:blipFill>
        <p:spPr bwMode="auto">
          <a:xfrm>
            <a:off x="5029201" y="4235286"/>
            <a:ext cx="2794462" cy="229886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images.wisegeek.com/solar-panels-in-su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7800" y="4233684"/>
            <a:ext cx="2543175" cy="23004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48522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effectLst>
                  <a:outerShdw blurRad="38100" dist="38100" dir="2700000" algn="tl">
                    <a:srgbClr val="000000">
                      <a:alpha val="43137"/>
                    </a:srgbClr>
                  </a:outerShdw>
                </a:effectLst>
              </a:rPr>
              <a:t>ArcGIS “area solar radiation”</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Irradiation: </a:t>
            </a:r>
            <a:r>
              <a:rPr lang="en-US" dirty="0">
                <a:effectLst>
                  <a:outerShdw blurRad="38100" dist="38100" dir="2700000" algn="tl">
                    <a:srgbClr val="000000">
                      <a:alpha val="43137"/>
                    </a:srgbClr>
                  </a:outerShdw>
                </a:effectLst>
                <a:latin typeface="Cambria" pitchFamily="18" charset="0"/>
              </a:rPr>
              <a:t>is a measure of solar radiation received on a given surface and recorded for a specific time </a:t>
            </a:r>
            <a:r>
              <a:rPr lang="en-US" dirty="0" smtClean="0">
                <a:effectLst>
                  <a:outerShdw blurRad="38100" dist="38100" dir="2700000" algn="tl">
                    <a:srgbClr val="000000">
                      <a:alpha val="43137"/>
                    </a:srgbClr>
                  </a:outerShdw>
                </a:effectLst>
                <a:latin typeface="Cambria" pitchFamily="18" charset="0"/>
              </a:rPr>
              <a:t>period </a:t>
            </a:r>
            <a:br>
              <a:rPr lang="en-US" dirty="0" smtClean="0">
                <a:effectLst>
                  <a:outerShdw blurRad="38100" dist="38100" dir="2700000" algn="tl">
                    <a:srgbClr val="000000">
                      <a:alpha val="43137"/>
                    </a:srgbClr>
                  </a:outerShdw>
                </a:effectLst>
                <a:latin typeface="Cambria" pitchFamily="18" charset="0"/>
              </a:rPr>
            </a:br>
            <a:r>
              <a:rPr lang="en-US" dirty="0" smtClean="0">
                <a:effectLst>
                  <a:outerShdw blurRad="38100" dist="38100" dir="2700000" algn="tl">
                    <a:srgbClr val="000000">
                      <a:alpha val="43137"/>
                    </a:srgbClr>
                  </a:outerShdw>
                </a:effectLst>
                <a:latin typeface="Cambria" pitchFamily="18" charset="0"/>
              </a:rPr>
              <a:t>(energy density units of kWh/m</a:t>
            </a:r>
            <a:r>
              <a:rPr lang="en-US" baseline="30000" dirty="0" smtClean="0">
                <a:effectLst>
                  <a:outerShdw blurRad="38100" dist="38100" dir="2700000" algn="tl">
                    <a:srgbClr val="000000">
                      <a:alpha val="43137"/>
                    </a:srgbClr>
                  </a:outerShdw>
                </a:effectLst>
                <a:latin typeface="Cambria" pitchFamily="18" charset="0"/>
              </a:rPr>
              <a:t>2</a:t>
            </a:r>
            <a:r>
              <a:rPr lang="en-US" dirty="0" smtClean="0">
                <a:effectLst>
                  <a:outerShdw blurRad="38100" dist="38100" dir="2700000" algn="tl">
                    <a:srgbClr val="000000">
                      <a:alpha val="43137"/>
                    </a:srgbClr>
                  </a:outerShdw>
                </a:effectLst>
                <a:latin typeface="Cambria" pitchFamily="18" charset="0"/>
              </a:rPr>
              <a:t>)</a:t>
            </a:r>
            <a:endParaRPr lang="en-US" dirty="0">
              <a:effectLst>
                <a:outerShdw blurRad="38100" dist="38100" dir="2700000" algn="tl">
                  <a:srgbClr val="000000">
                    <a:alpha val="43137"/>
                  </a:srgbClr>
                </a:outerShdw>
              </a:effectLst>
              <a:latin typeface="Cambria" pitchFamily="18" charset="0"/>
            </a:endParaRP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Tool derives incoming insolation from a raster surface</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Located within </a:t>
            </a:r>
            <a:r>
              <a:rPr lang="en-US" dirty="0" err="1" smtClean="0">
                <a:effectLst>
                  <a:outerShdw blurRad="38100" dist="38100" dir="2700000" algn="tl">
                    <a:srgbClr val="000000">
                      <a:alpha val="43137"/>
                    </a:srgbClr>
                  </a:outerShdw>
                </a:effectLst>
                <a:latin typeface="Cambria" pitchFamily="18" charset="0"/>
              </a:rPr>
              <a:t>ArcToolbox</a:t>
            </a:r>
            <a:r>
              <a:rPr lang="en-US" dirty="0" smtClean="0">
                <a:effectLst>
                  <a:outerShdw blurRad="38100" dist="38100" dir="2700000" algn="tl">
                    <a:srgbClr val="000000">
                      <a:alpha val="43137"/>
                    </a:srgbClr>
                  </a:outerShdw>
                </a:effectLst>
                <a:latin typeface="Cambria" pitchFamily="18" charset="0"/>
              </a:rPr>
              <a:t> Spatial Analyst Tools</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Extremely processing intensive.  Calculations can take hours of even days to run for large scale areas depending on the input parameters</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Documentation of input parameters is poor</a:t>
            </a:r>
          </a:p>
        </p:txBody>
      </p:sp>
      <p:pic>
        <p:nvPicPr>
          <p:cNvPr id="1026" name="Picture 2"/>
          <p:cNvPicPr>
            <a:picLocks noChangeAspect="1" noChangeArrowheads="1"/>
          </p:cNvPicPr>
          <p:nvPr/>
        </p:nvPicPr>
        <p:blipFill>
          <a:blip r:embed="rId2" cstate="print"/>
          <a:srcRect/>
          <a:stretch>
            <a:fillRect/>
          </a:stretch>
        </p:blipFill>
        <p:spPr bwMode="auto">
          <a:xfrm>
            <a:off x="7010400" y="6037501"/>
            <a:ext cx="1833563" cy="820499"/>
          </a:xfrm>
          <a:prstGeom prst="rect">
            <a:avLst/>
          </a:prstGeom>
          <a:noFill/>
          <a:ln w="9525">
            <a:noFill/>
            <a:miter lim="800000"/>
            <a:headEnd/>
            <a:tailEnd/>
          </a:ln>
        </p:spPr>
      </p:pic>
    </p:spTree>
    <p:extLst>
      <p:ext uri="{BB962C8B-B14F-4D97-AF65-F5344CB8AC3E}">
        <p14:creationId xmlns="" xmlns:p14="http://schemas.microsoft.com/office/powerpoint/2010/main" val="3362445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effectLst>
                  <a:outerShdw blurRad="38100" dist="38100" dir="2700000" algn="tl">
                    <a:srgbClr val="000000">
                      <a:alpha val="43137"/>
                    </a:srgbClr>
                  </a:outerShdw>
                </a:effectLst>
              </a:rPr>
              <a:t>The amazon cloud advantage</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Amazon Web Services offers an easy to use and affordable Infrastructure as a Service (</a:t>
            </a:r>
            <a:r>
              <a:rPr lang="en-US" dirty="0" err="1" smtClean="0">
                <a:effectLst>
                  <a:outerShdw blurRad="38100" dist="38100" dir="2700000" algn="tl">
                    <a:srgbClr val="000000">
                      <a:alpha val="43137"/>
                    </a:srgbClr>
                  </a:outerShdw>
                </a:effectLst>
                <a:latin typeface="Cambria" pitchFamily="18" charset="0"/>
              </a:rPr>
              <a:t>IaaS</a:t>
            </a:r>
            <a:r>
              <a:rPr lang="en-US" dirty="0" smtClean="0">
                <a:effectLst>
                  <a:outerShdw blurRad="38100" dist="38100" dir="2700000" algn="tl">
                    <a:srgbClr val="000000">
                      <a:alpha val="43137"/>
                    </a:srgbClr>
                  </a:outerShdw>
                </a:effectLst>
                <a:latin typeface="Cambria" pitchFamily="18" charset="0"/>
              </a:rPr>
              <a:t>) called Amazon Elastic Compute Cloud (EC2)</a:t>
            </a:r>
            <a:endParaRPr lang="en-US" dirty="0">
              <a:effectLst>
                <a:outerShdw blurRad="38100" dist="38100" dir="2700000" algn="tl">
                  <a:srgbClr val="000000">
                    <a:alpha val="43137"/>
                  </a:srgbClr>
                </a:outerShdw>
              </a:effectLst>
              <a:latin typeface="Cambria" pitchFamily="18" charset="0"/>
            </a:endParaRP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Amazon houses, administers and maintains the hardware, the client pays on a per-use basis</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Setup can take minutes and uses ESRI’s pre-configured Amazon Machine Image (AMI).  Services can be started and stopped as needed all over a web connection</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Allows access to powerful server processing as needed</a:t>
            </a:r>
          </a:p>
          <a:p>
            <a:pPr marL="800100" lvl="1" indent="-342900"/>
            <a:r>
              <a:rPr lang="en-US" dirty="0" smtClean="0">
                <a:effectLst>
                  <a:outerShdw blurRad="38100" dist="38100" dir="2700000" algn="tl">
                    <a:srgbClr val="000000">
                      <a:alpha val="43137"/>
                    </a:srgbClr>
                  </a:outerShdw>
                </a:effectLst>
                <a:latin typeface="Cambria" pitchFamily="18" charset="0"/>
              </a:rPr>
              <a:t>9 hours versus 5 minutes</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High-Memory Double Extra Large Instance</a:t>
            </a:r>
          </a:p>
          <a:p>
            <a:pPr marL="800100" lvl="1" indent="-342900"/>
            <a:r>
              <a:rPr lang="en-US" dirty="0" smtClean="0">
                <a:effectLst>
                  <a:outerShdw blurRad="38100" dist="38100" dir="2700000" algn="tl">
                    <a:srgbClr val="000000">
                      <a:alpha val="43137"/>
                    </a:srgbClr>
                  </a:outerShdw>
                </a:effectLst>
                <a:latin typeface="Cambria" pitchFamily="18" charset="0"/>
              </a:rPr>
              <a:t>34 GB memory, 13 processors, 64-bit, 850 GB storage, Windows</a:t>
            </a:r>
          </a:p>
          <a:p>
            <a:pPr marL="800100" lvl="1" indent="-342900"/>
            <a:r>
              <a:rPr lang="en-US" dirty="0" smtClean="0">
                <a:effectLst>
                  <a:outerShdw blurRad="38100" dist="38100" dir="2700000" algn="tl">
                    <a:srgbClr val="000000">
                      <a:alpha val="43137"/>
                    </a:srgbClr>
                  </a:outerShdw>
                </a:effectLst>
                <a:latin typeface="Cambria" pitchFamily="18" charset="0"/>
              </a:rPr>
              <a:t>$1.02 per hour</a:t>
            </a:r>
          </a:p>
          <a:p>
            <a:pPr marL="342900" indent="-342900">
              <a:buFont typeface="Arial" pitchFamily="34" charset="0"/>
              <a:buChar char="•"/>
            </a:pPr>
            <a:endParaRPr lang="en-US" dirty="0" smtClean="0">
              <a:effectLst>
                <a:outerShdw blurRad="38100" dist="38100" dir="2700000" algn="tl">
                  <a:srgbClr val="000000">
                    <a:alpha val="43137"/>
                  </a:srgbClr>
                </a:outerShdw>
              </a:effectLst>
            </a:endParaRPr>
          </a:p>
          <a:p>
            <a:pPr marL="342900" indent="-342900">
              <a:buFont typeface="Arial" pitchFamily="34" charset="0"/>
              <a:buChar char="•"/>
            </a:pPr>
            <a:endParaRPr lang="en-US" dirty="0" smtClean="0">
              <a:effectLst>
                <a:outerShdw blurRad="38100" dist="38100" dir="2700000" algn="tl">
                  <a:srgbClr val="000000">
                    <a:alpha val="43137"/>
                  </a:srgbClr>
                </a:outerShdw>
              </a:effectLst>
            </a:endParaRPr>
          </a:p>
        </p:txBody>
      </p:sp>
      <p:pic>
        <p:nvPicPr>
          <p:cNvPr id="2050" name="Picture 2" descr="https://encrypted-tbn0.gstatic.com/images?q=tbn:ANd9GcTzdMBv0o79c9TyZRaOtpkR2UsFfgKIIaHgnJsLbDIju7HRbgXF"/>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6939" b="31156"/>
          <a:stretch/>
        </p:blipFill>
        <p:spPr bwMode="auto">
          <a:xfrm>
            <a:off x="6719207" y="5791200"/>
            <a:ext cx="1943100" cy="8142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4336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effectLst>
                  <a:outerShdw blurRad="38100" dist="38100" dir="2700000" algn="tl">
                    <a:srgbClr val="000000">
                      <a:alpha val="43137"/>
                    </a:srgbClr>
                  </a:outerShdw>
                </a:effectLst>
              </a:rPr>
              <a:t>The amazon cloud Disadvantage</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Upload and download time of large geospatial datasets</a:t>
            </a:r>
          </a:p>
          <a:p>
            <a:pPr marL="800100" lvl="1" indent="-342900"/>
            <a:r>
              <a:rPr lang="en-US" dirty="0" smtClean="0">
                <a:effectLst>
                  <a:outerShdw blurRad="38100" dist="38100" dir="2700000" algn="tl">
                    <a:srgbClr val="000000">
                      <a:alpha val="43137"/>
                    </a:srgbClr>
                  </a:outerShdw>
                </a:effectLst>
                <a:latin typeface="Cambria" pitchFamily="18" charset="0"/>
              </a:rPr>
              <a:t>&gt;30 hours upload time</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Restrictions with storing datasets offsite</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Administration and setup</a:t>
            </a:r>
          </a:p>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Remote Desktop access denied through firewall</a:t>
            </a:r>
          </a:p>
          <a:p>
            <a:pPr marL="342900" indent="-342900">
              <a:buFont typeface="Arial" pitchFamily="34" charset="0"/>
              <a:buChar char="•"/>
            </a:pPr>
            <a:endParaRPr lang="en-US" dirty="0" smtClean="0">
              <a:effectLst>
                <a:outerShdw blurRad="38100" dist="38100" dir="2700000" algn="tl">
                  <a:srgbClr val="000000">
                    <a:alpha val="43137"/>
                  </a:srgbClr>
                </a:outerShdw>
              </a:effectLst>
            </a:endParaRPr>
          </a:p>
        </p:txBody>
      </p:sp>
      <p:pic>
        <p:nvPicPr>
          <p:cNvPr id="2050" name="Picture 2" descr="https://encrypted-tbn0.gstatic.com/images?q=tbn:ANd9GcTzdMBv0o79c9TyZRaOtpkR2UsFfgKIIaHgnJsLbDIju7HRbgXF"/>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6939" b="31156"/>
          <a:stretch/>
        </p:blipFill>
        <p:spPr bwMode="auto">
          <a:xfrm>
            <a:off x="6719207" y="5791200"/>
            <a:ext cx="1943100" cy="81425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cstate="print"/>
          <a:srcRect/>
          <a:stretch>
            <a:fillRect/>
          </a:stretch>
        </p:blipFill>
        <p:spPr bwMode="auto">
          <a:xfrm>
            <a:off x="2590800" y="4114800"/>
            <a:ext cx="2090374" cy="2395538"/>
          </a:xfrm>
          <a:prstGeom prst="rect">
            <a:avLst/>
          </a:prstGeom>
          <a:noFill/>
          <a:ln w="9525">
            <a:noFill/>
            <a:miter lim="800000"/>
            <a:headEnd/>
            <a:tailEnd/>
          </a:ln>
        </p:spPr>
      </p:pic>
    </p:spTree>
    <p:extLst>
      <p:ext uri="{BB962C8B-B14F-4D97-AF65-F5344CB8AC3E}">
        <p14:creationId xmlns="" xmlns:p14="http://schemas.microsoft.com/office/powerpoint/2010/main" val="962276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077201" cy="1371600"/>
          </a:xfrm>
        </p:spPr>
        <p:txBody>
          <a:bodyPr>
            <a:normAutofit/>
          </a:bodyPr>
          <a:lstStyle/>
          <a:p>
            <a:r>
              <a:rPr lang="en-US" dirty="0" err="1" smtClean="0">
                <a:solidFill>
                  <a:srgbClr val="92D050"/>
                </a:solidFill>
                <a:effectLst>
                  <a:outerShdw blurRad="38100" dist="38100" dir="2700000" algn="tl">
                    <a:srgbClr val="000000">
                      <a:alpha val="43137"/>
                    </a:srgbClr>
                  </a:outerShdw>
                </a:effectLst>
              </a:rPr>
              <a:t>Arcgis</a:t>
            </a:r>
            <a:r>
              <a:rPr lang="en-US" dirty="0">
                <a:solidFill>
                  <a:srgbClr val="92D050"/>
                </a:solidFill>
                <a:effectLst>
                  <a:outerShdw blurRad="38100" dist="38100" dir="2700000" algn="tl">
                    <a:srgbClr val="000000">
                      <a:alpha val="43137"/>
                    </a:srgbClr>
                  </a:outerShdw>
                </a:effectLst>
              </a:rPr>
              <a:t> </a:t>
            </a:r>
            <a:r>
              <a:rPr lang="en-US" dirty="0" smtClean="0">
                <a:solidFill>
                  <a:srgbClr val="92D050"/>
                </a:solidFill>
                <a:effectLst>
                  <a:outerShdw blurRad="38100" dist="38100" dir="2700000" algn="tl">
                    <a:srgbClr val="000000">
                      <a:alpha val="43137"/>
                    </a:srgbClr>
                  </a:outerShdw>
                </a:effectLst>
              </a:rPr>
              <a:t>“area solar radiation” Deficiencies</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7924800" cy="4373563"/>
          </a:xfrm>
        </p:spPr>
        <p:txBody>
          <a:bodyPr>
            <a:normAutofit/>
          </a:bodyPr>
          <a:lstStyle/>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With the help of Brownson group several potential deficiencies have been identified within current methodology that the </a:t>
            </a:r>
            <a:r>
              <a:rPr lang="en-US" i="1" dirty="0" smtClean="0">
                <a:effectLst>
                  <a:outerShdw blurRad="38100" dist="38100" dir="2700000" algn="tl">
                    <a:srgbClr val="000000">
                      <a:alpha val="43137"/>
                    </a:srgbClr>
                  </a:outerShdw>
                </a:effectLst>
                <a:latin typeface="Cambria" pitchFamily="18" charset="0"/>
              </a:rPr>
              <a:t>Area Solar Radiation Tool</a:t>
            </a:r>
            <a:r>
              <a:rPr lang="en-US" dirty="0" smtClean="0">
                <a:effectLst>
                  <a:outerShdw blurRad="38100" dist="38100" dir="2700000" algn="tl">
                    <a:srgbClr val="000000">
                      <a:alpha val="43137"/>
                    </a:srgbClr>
                  </a:outerShdw>
                </a:effectLst>
                <a:latin typeface="Cambria" pitchFamily="18" charset="0"/>
              </a:rPr>
              <a:t> uses to calculate irradiation compared to the “solar community”</a:t>
            </a:r>
          </a:p>
          <a:p>
            <a:pPr marL="800100" lvl="1" indent="-342900"/>
            <a:r>
              <a:rPr lang="en-US" dirty="0" smtClean="0">
                <a:effectLst>
                  <a:outerShdw blurRad="38100" dist="38100" dir="2700000" algn="tl">
                    <a:srgbClr val="000000">
                      <a:alpha val="43137"/>
                    </a:srgbClr>
                  </a:outerShdw>
                </a:effectLst>
                <a:latin typeface="Cambria" pitchFamily="18" charset="0"/>
              </a:rPr>
              <a:t>Community uses “irradiation” units of J/m</a:t>
            </a:r>
            <a:r>
              <a:rPr lang="en-US" baseline="30000" dirty="0" smtClean="0">
                <a:effectLst>
                  <a:outerShdw blurRad="38100" dist="38100" dir="2700000" algn="tl">
                    <a:srgbClr val="000000">
                      <a:alpha val="43137"/>
                    </a:srgbClr>
                  </a:outerShdw>
                </a:effectLst>
                <a:latin typeface="Cambria" pitchFamily="18" charset="0"/>
              </a:rPr>
              <a:t>2</a:t>
            </a:r>
            <a:r>
              <a:rPr lang="en-US" dirty="0" smtClean="0">
                <a:effectLst>
                  <a:outerShdw blurRad="38100" dist="38100" dir="2700000" algn="tl">
                    <a:srgbClr val="000000">
                      <a:alpha val="43137"/>
                    </a:srgbClr>
                  </a:outerShdw>
                </a:effectLst>
                <a:latin typeface="Cambria" pitchFamily="18" charset="0"/>
              </a:rPr>
              <a:t> not kWh/m</a:t>
            </a:r>
            <a:r>
              <a:rPr lang="en-US" baseline="30000" dirty="0" smtClean="0">
                <a:effectLst>
                  <a:outerShdw blurRad="38100" dist="38100" dir="2700000" algn="tl">
                    <a:srgbClr val="000000">
                      <a:alpha val="43137"/>
                    </a:srgbClr>
                  </a:outerShdw>
                </a:effectLst>
                <a:latin typeface="Cambria" pitchFamily="18" charset="0"/>
              </a:rPr>
              <a:t>2</a:t>
            </a:r>
          </a:p>
          <a:p>
            <a:pPr marL="800100" lvl="1" indent="-342900"/>
            <a:r>
              <a:rPr lang="en-US" dirty="0" smtClean="0">
                <a:effectLst>
                  <a:outerShdw blurRad="38100" dist="38100" dir="2700000" algn="tl">
                    <a:srgbClr val="000000">
                      <a:alpha val="43137"/>
                    </a:srgbClr>
                  </a:outerShdw>
                </a:effectLst>
                <a:latin typeface="Cambria" pitchFamily="18" charset="0"/>
              </a:rPr>
              <a:t>Area Solar Tool does not calculate what is happening in the real sky day to day; uses fixed global estimations from the user instead of local meteorological data </a:t>
            </a:r>
          </a:p>
          <a:p>
            <a:pPr marL="800100" lvl="1" indent="-342900"/>
            <a:r>
              <a:rPr lang="en-US" dirty="0" smtClean="0">
                <a:effectLst>
                  <a:outerShdw blurRad="38100" dist="38100" dir="2700000" algn="tl">
                    <a:srgbClr val="000000">
                      <a:alpha val="43137"/>
                    </a:srgbClr>
                  </a:outerShdw>
                </a:effectLst>
                <a:latin typeface="Cambria" pitchFamily="18" charset="0"/>
              </a:rPr>
              <a:t>Results will show how much sun an area receives but will not show what you actually get</a:t>
            </a:r>
          </a:p>
          <a:p>
            <a:pPr marL="800100" lvl="1" indent="-342900"/>
            <a:endParaRPr lang="en-US" u="sng" dirty="0" smtClean="0">
              <a:effectLst>
                <a:outerShdw blurRad="38100" dist="38100" dir="2700000" algn="tl">
                  <a:srgbClr val="000000">
                    <a:alpha val="43137"/>
                  </a:srgbClr>
                </a:outerShdw>
              </a:effectLst>
            </a:endParaRPr>
          </a:p>
          <a:p>
            <a:pPr marL="342900" indent="-342900">
              <a:buFont typeface="Arial" pitchFamily="34" charset="0"/>
              <a:buChar char="•"/>
            </a:pPr>
            <a:endParaRPr lang="en-US" dirty="0" smtClean="0">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cstate="print"/>
          <a:srcRect/>
          <a:stretch>
            <a:fillRect/>
          </a:stretch>
        </p:blipFill>
        <p:spPr bwMode="auto">
          <a:xfrm>
            <a:off x="7010400" y="6037501"/>
            <a:ext cx="1833563" cy="820499"/>
          </a:xfrm>
          <a:prstGeom prst="rect">
            <a:avLst/>
          </a:prstGeom>
          <a:noFill/>
          <a:ln w="9525">
            <a:noFill/>
            <a:miter lim="800000"/>
            <a:headEnd/>
            <a:tailEnd/>
          </a:ln>
        </p:spPr>
      </p:pic>
    </p:spTree>
    <p:extLst>
      <p:ext uri="{BB962C8B-B14F-4D97-AF65-F5344CB8AC3E}">
        <p14:creationId xmlns="" xmlns:p14="http://schemas.microsoft.com/office/powerpoint/2010/main" val="2579428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5334001" cy="1371600"/>
          </a:xfrm>
        </p:spPr>
        <p:txBody>
          <a:bodyPr>
            <a:normAutofit/>
          </a:bodyPr>
          <a:lstStyle/>
          <a:p>
            <a:r>
              <a:rPr lang="en-US" dirty="0" smtClean="0">
                <a:solidFill>
                  <a:srgbClr val="92D050"/>
                </a:solidFill>
                <a:effectLst>
                  <a:outerShdw blurRad="38100" dist="38100" dir="2700000" algn="tl">
                    <a:srgbClr val="000000">
                      <a:alpha val="43137"/>
                    </a:srgbClr>
                  </a:outerShdw>
                </a:effectLst>
              </a:rPr>
              <a:t>Solar Community Methods</a:t>
            </a:r>
            <a:endParaRPr lang="en-US"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7924800" cy="4373563"/>
          </a:xfrm>
        </p:spPr>
        <p:txBody>
          <a:bodyPr>
            <a:normAutofit/>
          </a:bodyPr>
          <a:lstStyle/>
          <a:p>
            <a:pPr marL="342900" indent="-342900">
              <a:buFont typeface="Arial" pitchFamily="34" charset="0"/>
              <a:buChar char="•"/>
            </a:pPr>
            <a:r>
              <a:rPr lang="en-US" dirty="0" smtClean="0">
                <a:effectLst>
                  <a:outerShdw blurRad="38100" dist="38100" dir="2700000" algn="tl">
                    <a:srgbClr val="000000">
                      <a:alpha val="43137"/>
                    </a:srgbClr>
                  </a:outerShdw>
                </a:effectLst>
                <a:latin typeface="Cambria" pitchFamily="18" charset="0"/>
              </a:rPr>
              <a:t>National Renewable Energy Laboratory (NREL)</a:t>
            </a:r>
          </a:p>
          <a:p>
            <a:pPr marL="800100" lvl="1" indent="-342900"/>
            <a:r>
              <a:rPr lang="en-US" dirty="0" smtClean="0">
                <a:effectLst>
                  <a:outerShdw blurRad="38100" dist="38100" dir="2700000" algn="tl">
                    <a:srgbClr val="000000">
                      <a:alpha val="43137"/>
                    </a:srgbClr>
                  </a:outerShdw>
                </a:effectLst>
                <a:latin typeface="Cambria" pitchFamily="18" charset="0"/>
              </a:rPr>
              <a:t>System Advisor Model (SAM)</a:t>
            </a:r>
          </a:p>
          <a:p>
            <a:pPr marL="1485900" lvl="2" indent="-342900"/>
            <a:r>
              <a:rPr lang="en-US" dirty="0" smtClean="0">
                <a:effectLst>
                  <a:outerShdw blurRad="38100" dist="38100" dir="2700000" algn="tl">
                    <a:srgbClr val="000000">
                      <a:alpha val="43137"/>
                    </a:srgbClr>
                  </a:outerShdw>
                </a:effectLst>
                <a:latin typeface="Cambria" pitchFamily="18" charset="0"/>
              </a:rPr>
              <a:t>Simulate many locations as points</a:t>
            </a:r>
          </a:p>
          <a:p>
            <a:pPr marL="1485900" lvl="2" indent="-342900"/>
            <a:r>
              <a:rPr lang="en-US" dirty="0" smtClean="0">
                <a:effectLst>
                  <a:outerShdw blurRad="38100" dist="38100" dir="2700000" algn="tl">
                    <a:srgbClr val="000000">
                      <a:alpha val="43137"/>
                    </a:srgbClr>
                  </a:outerShdw>
                </a:effectLst>
                <a:latin typeface="Cambria" pitchFamily="18" charset="0"/>
              </a:rPr>
              <a:t>Rooftop orientation and slope (obtained from slope and aspect)</a:t>
            </a:r>
          </a:p>
          <a:p>
            <a:pPr marL="1485900" lvl="2" indent="-342900"/>
            <a:r>
              <a:rPr lang="en-US" dirty="0" smtClean="0">
                <a:effectLst>
                  <a:outerShdw blurRad="38100" dist="38100" dir="2700000" algn="tl">
                    <a:srgbClr val="000000">
                      <a:alpha val="43137"/>
                    </a:srgbClr>
                  </a:outerShdw>
                </a:effectLst>
                <a:latin typeface="Cambria" pitchFamily="18" charset="0"/>
              </a:rPr>
              <a:t>Shading factors (tree heights from </a:t>
            </a:r>
            <a:r>
              <a:rPr lang="en-US" dirty="0" err="1" smtClean="0">
                <a:effectLst>
                  <a:outerShdw blurRad="38100" dist="38100" dir="2700000" algn="tl">
                    <a:srgbClr val="000000">
                      <a:alpha val="43137"/>
                    </a:srgbClr>
                  </a:outerShdw>
                </a:effectLst>
                <a:latin typeface="Cambria" pitchFamily="18" charset="0"/>
              </a:rPr>
              <a:t>LiDAR</a:t>
            </a:r>
            <a:r>
              <a:rPr lang="en-US" dirty="0" smtClean="0">
                <a:effectLst>
                  <a:outerShdw blurRad="38100" dist="38100" dir="2700000" algn="tl">
                    <a:srgbClr val="000000">
                      <a:alpha val="43137"/>
                    </a:srgbClr>
                  </a:outerShdw>
                </a:effectLst>
                <a:latin typeface="Cambria" pitchFamily="18" charset="0"/>
              </a:rPr>
              <a:t> data)</a:t>
            </a:r>
          </a:p>
          <a:p>
            <a:pPr marL="1485900" lvl="2" indent="-342900"/>
            <a:r>
              <a:rPr lang="en-US" dirty="0" smtClean="0">
                <a:effectLst>
                  <a:outerShdw blurRad="38100" dist="38100" dir="2700000" algn="tl">
                    <a:srgbClr val="000000">
                      <a:alpha val="43137"/>
                    </a:srgbClr>
                  </a:outerShdw>
                </a:effectLst>
                <a:latin typeface="Cambria" pitchFamily="18" charset="0"/>
              </a:rPr>
              <a:t>Financials</a:t>
            </a:r>
          </a:p>
          <a:p>
            <a:pPr marL="1485900" lvl="2" indent="-342900"/>
            <a:r>
              <a:rPr lang="en-US" dirty="0" smtClean="0">
                <a:effectLst>
                  <a:outerShdw blurRad="38100" dist="38100" dir="2700000" algn="tl">
                    <a:srgbClr val="000000">
                      <a:alpha val="43137"/>
                    </a:srgbClr>
                  </a:outerShdw>
                </a:effectLst>
                <a:latin typeface="Cambria" pitchFamily="18" charset="0"/>
              </a:rPr>
              <a:t>Typical Meteorological Year (TMY) data</a:t>
            </a:r>
          </a:p>
          <a:p>
            <a:pPr marL="1943100" lvl="3" indent="-342900"/>
            <a:r>
              <a:rPr lang="en-US" dirty="0" smtClean="0">
                <a:effectLst>
                  <a:outerShdw blurRad="38100" dist="38100" dir="2700000" algn="tl">
                    <a:srgbClr val="000000">
                      <a:alpha val="43137"/>
                    </a:srgbClr>
                  </a:outerShdw>
                </a:effectLst>
                <a:latin typeface="Cambria" pitchFamily="18" charset="0"/>
              </a:rPr>
              <a:t>Hourly values of solar radiation and meteorological elements for an entire year</a:t>
            </a:r>
          </a:p>
          <a:p>
            <a:pPr marL="1485900" lvl="2" indent="-342900"/>
            <a:r>
              <a:rPr lang="en-US" dirty="0" smtClean="0">
                <a:effectLst>
                  <a:outerShdw blurRad="38100" dist="38100" dir="2700000" algn="tl">
                    <a:srgbClr val="000000">
                      <a:alpha val="43137"/>
                    </a:srgbClr>
                  </a:outerShdw>
                </a:effectLst>
                <a:latin typeface="Cambria" pitchFamily="18" charset="0"/>
              </a:rPr>
              <a:t>kWh/m</a:t>
            </a:r>
            <a:r>
              <a:rPr lang="en-US" baseline="30000" dirty="0" smtClean="0">
                <a:effectLst>
                  <a:outerShdw blurRad="38100" dist="38100" dir="2700000" algn="tl">
                    <a:srgbClr val="000000">
                      <a:alpha val="43137"/>
                    </a:srgbClr>
                  </a:outerShdw>
                </a:effectLst>
                <a:latin typeface="Cambria" pitchFamily="18" charset="0"/>
              </a:rPr>
              <a:t>2</a:t>
            </a:r>
            <a:r>
              <a:rPr lang="en-US" dirty="0" smtClean="0">
                <a:effectLst>
                  <a:outerShdw blurRad="38100" dist="38100" dir="2700000" algn="tl">
                    <a:srgbClr val="000000">
                      <a:alpha val="43137"/>
                    </a:srgbClr>
                  </a:outerShdw>
                </a:effectLst>
                <a:latin typeface="Cambria" pitchFamily="18" charset="0"/>
              </a:rPr>
              <a:t> or J/m</a:t>
            </a:r>
            <a:r>
              <a:rPr lang="en-US" baseline="30000" dirty="0" smtClean="0">
                <a:effectLst>
                  <a:outerShdw blurRad="38100" dist="38100" dir="2700000" algn="tl">
                    <a:srgbClr val="000000">
                      <a:alpha val="43137"/>
                    </a:srgbClr>
                  </a:outerShdw>
                </a:effectLst>
                <a:latin typeface="Cambria" pitchFamily="18" charset="0"/>
              </a:rPr>
              <a:t>2 </a:t>
            </a:r>
          </a:p>
          <a:p>
            <a:pPr marL="342900" indent="-342900">
              <a:buFont typeface="Arial" pitchFamily="34" charset="0"/>
              <a:buChar char="•"/>
            </a:pPr>
            <a:endParaRPr lang="en-US"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28930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718"/>
            <a:ext cx="8077201" cy="609282"/>
          </a:xfrm>
        </p:spPr>
        <p:txBody>
          <a:bodyPr>
            <a:normAutofit/>
          </a:bodyPr>
          <a:lstStyle/>
          <a:p>
            <a:r>
              <a:rPr lang="en-US" sz="3200" dirty="0" smtClean="0">
                <a:solidFill>
                  <a:srgbClr val="92D050"/>
                </a:solidFill>
                <a:effectLst>
                  <a:outerShdw blurRad="38100" dist="38100" dir="2700000" algn="tl">
                    <a:srgbClr val="000000">
                      <a:alpha val="43137"/>
                    </a:srgbClr>
                  </a:outerShdw>
                </a:effectLst>
              </a:rPr>
              <a:t>Meteorological Data Example</a:t>
            </a:r>
            <a:endParaRPr lang="en-US" sz="3200"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89037"/>
            <a:ext cx="7924800" cy="4373563"/>
          </a:xfrm>
        </p:spPr>
        <p:txBody>
          <a:bodyPr>
            <a:normAutofit/>
          </a:bodyPr>
          <a:lstStyle/>
          <a:p>
            <a:pPr marL="342900" indent="-342900">
              <a:buFont typeface="Arial" pitchFamily="34" charset="0"/>
              <a:buChar char="•"/>
            </a:pPr>
            <a:r>
              <a:rPr lang="en-US" sz="1400" dirty="0" smtClean="0">
                <a:effectLst>
                  <a:outerShdw blurRad="38100" dist="38100" dir="2700000" algn="tl">
                    <a:srgbClr val="000000">
                      <a:alpha val="43137"/>
                    </a:srgbClr>
                  </a:outerShdw>
                </a:effectLst>
                <a:latin typeface="Cambria" pitchFamily="18" charset="0"/>
              </a:rPr>
              <a:t>Flagstaff hourly data per month for Beam Normal (amount of solar radiation from the direction of the sun) and Global Horizontal (the sum of direct and diffuse radiation)</a:t>
            </a:r>
            <a:endParaRPr lang="en-US" sz="1400" u="sng" dirty="0" smtClean="0">
              <a:effectLst>
                <a:outerShdw blurRad="38100" dist="38100" dir="2700000" algn="tl">
                  <a:srgbClr val="000000">
                    <a:alpha val="43137"/>
                  </a:srgbClr>
                </a:outerShdw>
              </a:effectLst>
            </a:endParaRPr>
          </a:p>
          <a:p>
            <a:pPr marL="342900" indent="-342900">
              <a:buFont typeface="Arial" pitchFamily="34" charset="0"/>
              <a:buChar char="•"/>
            </a:pPr>
            <a:endParaRPr lang="en-US" dirty="0" smtClean="0">
              <a:effectLst>
                <a:outerShdw blurRad="38100" dist="38100" dir="2700000" algn="tl">
                  <a:srgbClr val="000000">
                    <a:alpha val="43137"/>
                  </a:srgbClr>
                </a:outerShdw>
              </a:effectLst>
            </a:endParaRPr>
          </a:p>
        </p:txBody>
      </p:sp>
      <p:pic>
        <p:nvPicPr>
          <p:cNvPr id="6" name="Picture 5" descr="Flagstaff_solar.jpg"/>
          <p:cNvPicPr>
            <a:picLocks noChangeAspect="1"/>
          </p:cNvPicPr>
          <p:nvPr/>
        </p:nvPicPr>
        <p:blipFill>
          <a:blip r:embed="rId2" cstate="print"/>
          <a:stretch>
            <a:fillRect/>
          </a:stretch>
        </p:blipFill>
        <p:spPr>
          <a:xfrm>
            <a:off x="1295400" y="1956051"/>
            <a:ext cx="6553200" cy="4644554"/>
          </a:xfrm>
          <a:prstGeom prst="rect">
            <a:avLst/>
          </a:prstGeom>
        </p:spPr>
      </p:pic>
    </p:spTree>
    <p:extLst>
      <p:ext uri="{BB962C8B-B14F-4D97-AF65-F5344CB8AC3E}">
        <p14:creationId xmlns="" xmlns:p14="http://schemas.microsoft.com/office/powerpoint/2010/main" val="2579428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661</TotalTime>
  <Words>776</Words>
  <Application>Microsoft Office PowerPoint</Application>
  <PresentationFormat>On-screen Show (4:3)</PresentationFormat>
  <Paragraphs>79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Essential</vt:lpstr>
      <vt:lpstr>Estimating solar pv potential in the cloud</vt:lpstr>
      <vt:lpstr>Project Background</vt:lpstr>
      <vt:lpstr>overview</vt:lpstr>
      <vt:lpstr>ArcGIS “area solar radiation”</vt:lpstr>
      <vt:lpstr>The amazon cloud advantage</vt:lpstr>
      <vt:lpstr>The amazon cloud Disadvantage</vt:lpstr>
      <vt:lpstr>Arcgis “area solar radiation” Deficiencies</vt:lpstr>
      <vt:lpstr>Solar Community Methods</vt:lpstr>
      <vt:lpstr>Meteorological Data Example</vt:lpstr>
      <vt:lpstr>Locale: FLagstaff</vt:lpstr>
      <vt:lpstr>Project concept</vt:lpstr>
      <vt:lpstr>Hypothesis</vt:lpstr>
      <vt:lpstr>Results</vt:lpstr>
      <vt:lpstr>Potential Impact to GIS Community</vt:lpstr>
      <vt:lpstr>Final results</vt:lpstr>
      <vt:lpstr>Questions?</vt:lpstr>
    </vt:vector>
  </TitlesOfParts>
  <Company>NGA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solar pv potential in the cloud</dc:title>
  <dc:creator>Coy Jonathan D NGA-PTAW USA CTR</dc:creator>
  <cp:lastModifiedBy>exf107</cp:lastModifiedBy>
  <cp:revision>73</cp:revision>
  <dcterms:created xsi:type="dcterms:W3CDTF">2013-04-29T17:14:21Z</dcterms:created>
  <dcterms:modified xsi:type="dcterms:W3CDTF">2013-05-09T15:46:03Z</dcterms:modified>
</cp:coreProperties>
</file>