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8"/>
  </p:notesMasterIdLst>
  <p:sldIdLst>
    <p:sldId id="256" r:id="rId2"/>
    <p:sldId id="257" r:id="rId3"/>
    <p:sldId id="268" r:id="rId4"/>
    <p:sldId id="262" r:id="rId5"/>
    <p:sldId id="261" r:id="rId6"/>
    <p:sldId id="263" r:id="rId7"/>
    <p:sldId id="260" r:id="rId8"/>
    <p:sldId id="273" r:id="rId9"/>
    <p:sldId id="274" r:id="rId10"/>
    <p:sldId id="270" r:id="rId11"/>
    <p:sldId id="271" r:id="rId12"/>
    <p:sldId id="272" r:id="rId13"/>
    <p:sldId id="265" r:id="rId14"/>
    <p:sldId id="264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87657-08F8-44C8-840F-DCB2DABC5FE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C1D37EE-5A08-497A-9FAE-4330C9BD44FA}">
      <dgm:prSet/>
      <dgm:spPr/>
      <dgm:t>
        <a:bodyPr/>
        <a:lstStyle/>
        <a:p>
          <a:r>
            <a:rPr lang="en-US"/>
            <a:t>Research paper on findings</a:t>
          </a:r>
        </a:p>
      </dgm:t>
    </dgm:pt>
    <dgm:pt modelId="{64938D4B-BC91-428D-82FB-738C2A12692C}" type="parTrans" cxnId="{41EA3A67-48BB-49A5-B282-9F26661C4CE9}">
      <dgm:prSet/>
      <dgm:spPr/>
      <dgm:t>
        <a:bodyPr/>
        <a:lstStyle/>
        <a:p>
          <a:endParaRPr lang="en-US"/>
        </a:p>
      </dgm:t>
    </dgm:pt>
    <dgm:pt modelId="{05220149-47BE-4DB0-AAC6-B048118946B4}" type="sibTrans" cxnId="{41EA3A67-48BB-49A5-B282-9F26661C4CE9}">
      <dgm:prSet/>
      <dgm:spPr/>
      <dgm:t>
        <a:bodyPr/>
        <a:lstStyle/>
        <a:p>
          <a:endParaRPr lang="en-US"/>
        </a:p>
      </dgm:t>
    </dgm:pt>
    <dgm:pt modelId="{11859263-DB6C-46E7-97A3-476BBFF2BAE6}">
      <dgm:prSet/>
      <dgm:spPr/>
      <dgm:t>
        <a:bodyPr/>
        <a:lstStyle/>
        <a:p>
          <a:r>
            <a:rPr lang="en-US" dirty="0"/>
            <a:t>Interactive web map as visualization of findings</a:t>
          </a:r>
        </a:p>
      </dgm:t>
    </dgm:pt>
    <dgm:pt modelId="{94B4C385-8F9F-44B4-A150-D0E6A07E1AA1}" type="parTrans" cxnId="{751286D8-AC40-463E-8228-91895C0D79E2}">
      <dgm:prSet/>
      <dgm:spPr/>
      <dgm:t>
        <a:bodyPr/>
        <a:lstStyle/>
        <a:p>
          <a:endParaRPr lang="en-US"/>
        </a:p>
      </dgm:t>
    </dgm:pt>
    <dgm:pt modelId="{C5FA183C-837F-4F5B-8E76-17D319678914}" type="sibTrans" cxnId="{751286D8-AC40-463E-8228-91895C0D79E2}">
      <dgm:prSet/>
      <dgm:spPr/>
      <dgm:t>
        <a:bodyPr/>
        <a:lstStyle/>
        <a:p>
          <a:endParaRPr lang="en-US"/>
        </a:p>
      </dgm:t>
    </dgm:pt>
    <dgm:pt modelId="{219ADAA9-6027-4121-9709-59EB4322CF8A}">
      <dgm:prSet/>
      <dgm:spPr/>
      <dgm:t>
        <a:bodyPr/>
        <a:lstStyle/>
        <a:p>
          <a:r>
            <a:rPr lang="en-US"/>
            <a:t>Present in July as ESRI User Conference</a:t>
          </a:r>
        </a:p>
      </dgm:t>
    </dgm:pt>
    <dgm:pt modelId="{921DBCD4-1B7C-45A1-B59B-86BB90086FCB}" type="parTrans" cxnId="{A0DF37A4-A48C-499F-81A4-EA994DE8F4CE}">
      <dgm:prSet/>
      <dgm:spPr/>
      <dgm:t>
        <a:bodyPr/>
        <a:lstStyle/>
        <a:p>
          <a:endParaRPr lang="en-US"/>
        </a:p>
      </dgm:t>
    </dgm:pt>
    <dgm:pt modelId="{7B339FF9-9608-4EFB-9C6E-5C1FE1E3BDA0}" type="sibTrans" cxnId="{A0DF37A4-A48C-499F-81A4-EA994DE8F4CE}">
      <dgm:prSet/>
      <dgm:spPr/>
      <dgm:t>
        <a:bodyPr/>
        <a:lstStyle/>
        <a:p>
          <a:endParaRPr lang="en-US"/>
        </a:p>
      </dgm:t>
    </dgm:pt>
    <dgm:pt modelId="{D5A15B50-DF4D-47FC-8D19-24DB44FBE58C}" type="pres">
      <dgm:prSet presAssocID="{CB487657-08F8-44C8-840F-DCB2DABC5FEC}" presName="root" presStyleCnt="0">
        <dgm:presLayoutVars>
          <dgm:dir/>
          <dgm:resizeHandles val="exact"/>
        </dgm:presLayoutVars>
      </dgm:prSet>
      <dgm:spPr/>
    </dgm:pt>
    <dgm:pt modelId="{24999F50-C369-4B77-9AD8-127AF79E8707}" type="pres">
      <dgm:prSet presAssocID="{8C1D37EE-5A08-497A-9FAE-4330C9BD44FA}" presName="compNode" presStyleCnt="0"/>
      <dgm:spPr/>
    </dgm:pt>
    <dgm:pt modelId="{0D11FF2E-F2FF-469A-B4DC-DA68909861E4}" type="pres">
      <dgm:prSet presAssocID="{8C1D37EE-5A08-497A-9FAE-4330C9BD44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C8FECD2-9A46-495E-99FD-A135BFDCE731}" type="pres">
      <dgm:prSet presAssocID="{8C1D37EE-5A08-497A-9FAE-4330C9BD44FA}" presName="spaceRect" presStyleCnt="0"/>
      <dgm:spPr/>
    </dgm:pt>
    <dgm:pt modelId="{EEB032B1-5D68-4473-A8B9-369F9205997F}" type="pres">
      <dgm:prSet presAssocID="{8C1D37EE-5A08-497A-9FAE-4330C9BD44FA}" presName="textRect" presStyleLbl="revTx" presStyleIdx="0" presStyleCnt="3">
        <dgm:presLayoutVars>
          <dgm:chMax val="1"/>
          <dgm:chPref val="1"/>
        </dgm:presLayoutVars>
      </dgm:prSet>
      <dgm:spPr/>
    </dgm:pt>
    <dgm:pt modelId="{04249D4B-C468-419A-8F1F-6941343B432D}" type="pres">
      <dgm:prSet presAssocID="{05220149-47BE-4DB0-AAC6-B048118946B4}" presName="sibTrans" presStyleCnt="0"/>
      <dgm:spPr/>
    </dgm:pt>
    <dgm:pt modelId="{EF661E84-FA24-4ABF-96CF-DBE87AFD5BB0}" type="pres">
      <dgm:prSet presAssocID="{11859263-DB6C-46E7-97A3-476BBFF2BAE6}" presName="compNode" presStyleCnt="0"/>
      <dgm:spPr/>
    </dgm:pt>
    <dgm:pt modelId="{E9128F9B-1F79-4A6E-8426-541455BA0F24}" type="pres">
      <dgm:prSet presAssocID="{11859263-DB6C-46E7-97A3-476BBFF2BAE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8246A283-1917-4AC3-9C1C-F86F3C66DA55}" type="pres">
      <dgm:prSet presAssocID="{11859263-DB6C-46E7-97A3-476BBFF2BAE6}" presName="spaceRect" presStyleCnt="0"/>
      <dgm:spPr/>
    </dgm:pt>
    <dgm:pt modelId="{CFB8662A-B33D-4DF9-A800-D87A65B63D1B}" type="pres">
      <dgm:prSet presAssocID="{11859263-DB6C-46E7-97A3-476BBFF2BAE6}" presName="textRect" presStyleLbl="revTx" presStyleIdx="1" presStyleCnt="3">
        <dgm:presLayoutVars>
          <dgm:chMax val="1"/>
          <dgm:chPref val="1"/>
        </dgm:presLayoutVars>
      </dgm:prSet>
      <dgm:spPr/>
    </dgm:pt>
    <dgm:pt modelId="{8573FFA2-1FDD-4A3F-88E7-B9858053329D}" type="pres">
      <dgm:prSet presAssocID="{C5FA183C-837F-4F5B-8E76-17D319678914}" presName="sibTrans" presStyleCnt="0"/>
      <dgm:spPr/>
    </dgm:pt>
    <dgm:pt modelId="{361BC9AD-09CD-42A7-ADE6-8BE2A8DCCD7A}" type="pres">
      <dgm:prSet presAssocID="{219ADAA9-6027-4121-9709-59EB4322CF8A}" presName="compNode" presStyleCnt="0"/>
      <dgm:spPr/>
    </dgm:pt>
    <dgm:pt modelId="{4591E1A3-81C9-4421-A7DF-85F692B64524}" type="pres">
      <dgm:prSet presAssocID="{219ADAA9-6027-4121-9709-59EB4322CF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9608EE37-074C-48C2-AA88-58F58FEA1B85}" type="pres">
      <dgm:prSet presAssocID="{219ADAA9-6027-4121-9709-59EB4322CF8A}" presName="spaceRect" presStyleCnt="0"/>
      <dgm:spPr/>
    </dgm:pt>
    <dgm:pt modelId="{A10D46E9-EE05-4207-8D47-00B59A8A439F}" type="pres">
      <dgm:prSet presAssocID="{219ADAA9-6027-4121-9709-59EB4322CF8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FAB2722-C07C-410B-B10B-1355859D2809}" type="presOf" srcId="{11859263-DB6C-46E7-97A3-476BBFF2BAE6}" destId="{CFB8662A-B33D-4DF9-A800-D87A65B63D1B}" srcOrd="0" destOrd="0" presId="urn:microsoft.com/office/officeart/2018/2/layout/IconLabelList"/>
    <dgm:cxn modelId="{41EA3A67-48BB-49A5-B282-9F26661C4CE9}" srcId="{CB487657-08F8-44C8-840F-DCB2DABC5FEC}" destId="{8C1D37EE-5A08-497A-9FAE-4330C9BD44FA}" srcOrd="0" destOrd="0" parTransId="{64938D4B-BC91-428D-82FB-738C2A12692C}" sibTransId="{05220149-47BE-4DB0-AAC6-B048118946B4}"/>
    <dgm:cxn modelId="{A0DF37A4-A48C-499F-81A4-EA994DE8F4CE}" srcId="{CB487657-08F8-44C8-840F-DCB2DABC5FEC}" destId="{219ADAA9-6027-4121-9709-59EB4322CF8A}" srcOrd="2" destOrd="0" parTransId="{921DBCD4-1B7C-45A1-B59B-86BB90086FCB}" sibTransId="{7B339FF9-9608-4EFB-9C6E-5C1FE1E3BDA0}"/>
    <dgm:cxn modelId="{2F0847CF-34B3-407E-9A6F-FDCDE3C9F5BF}" type="presOf" srcId="{8C1D37EE-5A08-497A-9FAE-4330C9BD44FA}" destId="{EEB032B1-5D68-4473-A8B9-369F9205997F}" srcOrd="0" destOrd="0" presId="urn:microsoft.com/office/officeart/2018/2/layout/IconLabelList"/>
    <dgm:cxn modelId="{751286D8-AC40-463E-8228-91895C0D79E2}" srcId="{CB487657-08F8-44C8-840F-DCB2DABC5FEC}" destId="{11859263-DB6C-46E7-97A3-476BBFF2BAE6}" srcOrd="1" destOrd="0" parTransId="{94B4C385-8F9F-44B4-A150-D0E6A07E1AA1}" sibTransId="{C5FA183C-837F-4F5B-8E76-17D319678914}"/>
    <dgm:cxn modelId="{FE8CCEE3-6592-4189-B8EA-322F8093EBB5}" type="presOf" srcId="{219ADAA9-6027-4121-9709-59EB4322CF8A}" destId="{A10D46E9-EE05-4207-8D47-00B59A8A439F}" srcOrd="0" destOrd="0" presId="urn:microsoft.com/office/officeart/2018/2/layout/IconLabelList"/>
    <dgm:cxn modelId="{586581E4-975C-48D2-B429-057831B9C708}" type="presOf" srcId="{CB487657-08F8-44C8-840F-DCB2DABC5FEC}" destId="{D5A15B50-DF4D-47FC-8D19-24DB44FBE58C}" srcOrd="0" destOrd="0" presId="urn:microsoft.com/office/officeart/2018/2/layout/IconLabelList"/>
    <dgm:cxn modelId="{413FC98C-9DF2-47AD-B02B-8E0C37962712}" type="presParOf" srcId="{D5A15B50-DF4D-47FC-8D19-24DB44FBE58C}" destId="{24999F50-C369-4B77-9AD8-127AF79E8707}" srcOrd="0" destOrd="0" presId="urn:microsoft.com/office/officeart/2018/2/layout/IconLabelList"/>
    <dgm:cxn modelId="{AE689358-1DA2-4FFB-92A9-84392632130E}" type="presParOf" srcId="{24999F50-C369-4B77-9AD8-127AF79E8707}" destId="{0D11FF2E-F2FF-469A-B4DC-DA68909861E4}" srcOrd="0" destOrd="0" presId="urn:microsoft.com/office/officeart/2018/2/layout/IconLabelList"/>
    <dgm:cxn modelId="{46134D84-C382-4669-AF10-6F8B4B72F35E}" type="presParOf" srcId="{24999F50-C369-4B77-9AD8-127AF79E8707}" destId="{EC8FECD2-9A46-495E-99FD-A135BFDCE731}" srcOrd="1" destOrd="0" presId="urn:microsoft.com/office/officeart/2018/2/layout/IconLabelList"/>
    <dgm:cxn modelId="{D4399445-7D71-45F4-BB30-7984C335BF67}" type="presParOf" srcId="{24999F50-C369-4B77-9AD8-127AF79E8707}" destId="{EEB032B1-5D68-4473-A8B9-369F9205997F}" srcOrd="2" destOrd="0" presId="urn:microsoft.com/office/officeart/2018/2/layout/IconLabelList"/>
    <dgm:cxn modelId="{5DA38AA0-0775-4F8B-8116-B7226BE9BC52}" type="presParOf" srcId="{D5A15B50-DF4D-47FC-8D19-24DB44FBE58C}" destId="{04249D4B-C468-419A-8F1F-6941343B432D}" srcOrd="1" destOrd="0" presId="urn:microsoft.com/office/officeart/2018/2/layout/IconLabelList"/>
    <dgm:cxn modelId="{B9D67A81-A01B-4551-85EC-9CE53C2B3513}" type="presParOf" srcId="{D5A15B50-DF4D-47FC-8D19-24DB44FBE58C}" destId="{EF661E84-FA24-4ABF-96CF-DBE87AFD5BB0}" srcOrd="2" destOrd="0" presId="urn:microsoft.com/office/officeart/2018/2/layout/IconLabelList"/>
    <dgm:cxn modelId="{5E28771A-9578-4A63-A852-3A7810163D5C}" type="presParOf" srcId="{EF661E84-FA24-4ABF-96CF-DBE87AFD5BB0}" destId="{E9128F9B-1F79-4A6E-8426-541455BA0F24}" srcOrd="0" destOrd="0" presId="urn:microsoft.com/office/officeart/2018/2/layout/IconLabelList"/>
    <dgm:cxn modelId="{C64419EA-8E8B-410C-92B4-D85B5E0DFB73}" type="presParOf" srcId="{EF661E84-FA24-4ABF-96CF-DBE87AFD5BB0}" destId="{8246A283-1917-4AC3-9C1C-F86F3C66DA55}" srcOrd="1" destOrd="0" presId="urn:microsoft.com/office/officeart/2018/2/layout/IconLabelList"/>
    <dgm:cxn modelId="{AD1C50E8-0894-4AC5-9F5B-D743ACDC75AE}" type="presParOf" srcId="{EF661E84-FA24-4ABF-96CF-DBE87AFD5BB0}" destId="{CFB8662A-B33D-4DF9-A800-D87A65B63D1B}" srcOrd="2" destOrd="0" presId="urn:microsoft.com/office/officeart/2018/2/layout/IconLabelList"/>
    <dgm:cxn modelId="{05F5C20A-6B20-4E36-8324-C5F7012C370C}" type="presParOf" srcId="{D5A15B50-DF4D-47FC-8D19-24DB44FBE58C}" destId="{8573FFA2-1FDD-4A3F-88E7-B9858053329D}" srcOrd="3" destOrd="0" presId="urn:microsoft.com/office/officeart/2018/2/layout/IconLabelList"/>
    <dgm:cxn modelId="{A93A9260-AEE5-4AC1-9E56-8EF59D61BB98}" type="presParOf" srcId="{D5A15B50-DF4D-47FC-8D19-24DB44FBE58C}" destId="{361BC9AD-09CD-42A7-ADE6-8BE2A8DCCD7A}" srcOrd="4" destOrd="0" presId="urn:microsoft.com/office/officeart/2018/2/layout/IconLabelList"/>
    <dgm:cxn modelId="{9F20E47F-8B9D-4581-97BF-EDB7E4D1E00D}" type="presParOf" srcId="{361BC9AD-09CD-42A7-ADE6-8BE2A8DCCD7A}" destId="{4591E1A3-81C9-4421-A7DF-85F692B64524}" srcOrd="0" destOrd="0" presId="urn:microsoft.com/office/officeart/2018/2/layout/IconLabelList"/>
    <dgm:cxn modelId="{14623CE6-158F-4E67-A52F-94267C16E482}" type="presParOf" srcId="{361BC9AD-09CD-42A7-ADE6-8BE2A8DCCD7A}" destId="{9608EE37-074C-48C2-AA88-58F58FEA1B85}" srcOrd="1" destOrd="0" presId="urn:microsoft.com/office/officeart/2018/2/layout/IconLabelList"/>
    <dgm:cxn modelId="{CA90AE38-0E9A-49C8-972F-BDBB3823B511}" type="presParOf" srcId="{361BC9AD-09CD-42A7-ADE6-8BE2A8DCCD7A}" destId="{A10D46E9-EE05-4207-8D47-00B59A8A439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1FF2E-F2FF-469A-B4DC-DA68909861E4}">
      <dsp:nvSpPr>
        <dsp:cNvPr id="0" name=""/>
        <dsp:cNvSpPr/>
      </dsp:nvSpPr>
      <dsp:spPr>
        <a:xfrm>
          <a:off x="1063980" y="719741"/>
          <a:ext cx="1274535" cy="1274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032B1-5D68-4473-A8B9-369F9205997F}">
      <dsp:nvSpPr>
        <dsp:cNvPr id="0" name=""/>
        <dsp:cNvSpPr/>
      </dsp:nvSpPr>
      <dsp:spPr>
        <a:xfrm>
          <a:off x="285097" y="2346338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Research paper on findings</a:t>
          </a:r>
        </a:p>
      </dsp:txBody>
      <dsp:txXfrm>
        <a:off x="285097" y="2346338"/>
        <a:ext cx="2832300" cy="720000"/>
      </dsp:txXfrm>
    </dsp:sp>
    <dsp:sp modelId="{E9128F9B-1F79-4A6E-8426-541455BA0F24}">
      <dsp:nvSpPr>
        <dsp:cNvPr id="0" name=""/>
        <dsp:cNvSpPr/>
      </dsp:nvSpPr>
      <dsp:spPr>
        <a:xfrm>
          <a:off x="4391932" y="719741"/>
          <a:ext cx="1274535" cy="127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8662A-B33D-4DF9-A800-D87A65B63D1B}">
      <dsp:nvSpPr>
        <dsp:cNvPr id="0" name=""/>
        <dsp:cNvSpPr/>
      </dsp:nvSpPr>
      <dsp:spPr>
        <a:xfrm>
          <a:off x="3613050" y="2346338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Interactive web map as visualization of findings</a:t>
          </a:r>
        </a:p>
      </dsp:txBody>
      <dsp:txXfrm>
        <a:off x="3613050" y="2346338"/>
        <a:ext cx="2832300" cy="720000"/>
      </dsp:txXfrm>
    </dsp:sp>
    <dsp:sp modelId="{4591E1A3-81C9-4421-A7DF-85F692B64524}">
      <dsp:nvSpPr>
        <dsp:cNvPr id="0" name=""/>
        <dsp:cNvSpPr/>
      </dsp:nvSpPr>
      <dsp:spPr>
        <a:xfrm>
          <a:off x="7719885" y="719741"/>
          <a:ext cx="1274535" cy="1274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D46E9-EE05-4207-8D47-00B59A8A439F}">
      <dsp:nvSpPr>
        <dsp:cNvPr id="0" name=""/>
        <dsp:cNvSpPr/>
      </dsp:nvSpPr>
      <dsp:spPr>
        <a:xfrm>
          <a:off x="6941002" y="2346338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Present in July as ESRI User Conference</a:t>
          </a:r>
        </a:p>
      </dsp:txBody>
      <dsp:txXfrm>
        <a:off x="6941002" y="2346338"/>
        <a:ext cx="28323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BE501-CBE1-4E8D-BA56-32C4C56F73D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E8140-1A0D-42C9-BEF3-0965C057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2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6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3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3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2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4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6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46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8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6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8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fif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BEF789-411D-42A8-9518-6EC12AC3C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4400" dirty="0"/>
              <a:t>Spatial analysis and visualization of environmental risk factors for heart disease in rural Appalachia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BC956-EE36-4257-B344-FFBF3A119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  <a:t>Alexandra crowe</a:t>
            </a:r>
          </a:p>
          <a:p>
            <a:pPr>
              <a:lnSpc>
                <a:spcPct val="110000"/>
              </a:lnSpc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  <a:t>Advisor: Dr. Louisa Holmes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016C0-2C7F-4F09-90F5-880E14E0A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25" r="50325"/>
          <a:stretch/>
        </p:blipFill>
        <p:spPr>
          <a:xfrm>
            <a:off x="-1" y="2"/>
            <a:ext cx="4635315" cy="640079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1">
            <a:extLst>
              <a:ext uri="{FF2B5EF4-FFF2-40B4-BE49-F238E27FC236}">
                <a16:creationId xmlns:a16="http://schemas.microsoft.com/office/drawing/2014/main" id="{B0A5E7FB-1FB5-4C57-9C8C-70E550767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874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ABA2A-B67A-4917-8EC0-94227EF8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Variable: Greenness Factor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BF5DA-CADC-44F5-B187-C5149F99F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064" y="2639380"/>
            <a:ext cx="3205049" cy="3229714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Recreational parks/forests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Could reduce cardiovascular disease by 37%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NDVI image analysis</a:t>
            </a:r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B2A9B8F-38D0-4BFE-AFB9-2417FD126B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3447" y="1266050"/>
            <a:ext cx="6892560" cy="39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922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81AC2-AA29-4EA1-A8C7-3EA581DDF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Variable: Air quality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11AE-3483-4776-A365-5222962A0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064" y="2639380"/>
            <a:ext cx="3205049" cy="3229714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Daily exposure to PM2.5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Lower overall life years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Increase rates of CVD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Not just an urban problem</a:t>
            </a:r>
            <a:endParaRPr lang="en-US"/>
          </a:p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E447FA-8965-4C18-AB8B-D51D647806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3447" y="800802"/>
            <a:ext cx="6892560" cy="49109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731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12BF6-F261-4C71-96CF-5DB50EEB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Variable: Seasonal changes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8BE5-C7B9-4150-9022-66E87BEF3B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8064" y="2639380"/>
            <a:ext cx="3205049" cy="3229714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Higher admission rates in Spring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Minimal spatial analysis/research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Climate change could raise rates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dirty="0"/>
              <a:t>Appalachia's climate diversity</a:t>
            </a:r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8624E02-B2BF-4B1A-8980-376E88D2A7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54" y="643466"/>
            <a:ext cx="3984946" cy="52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061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8CE85-1DB7-4E8C-8264-5F5CD1FA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5453741" cy="1450757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553" y="2267421"/>
            <a:ext cx="4846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460A3-25F0-4DDC-A245-EF6245042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5453739" cy="3461658"/>
          </a:xfrm>
        </p:spPr>
        <p:txBody>
          <a:bodyPr>
            <a:normAutofit/>
          </a:bodyPr>
          <a:lstStyle/>
          <a:p>
            <a:r>
              <a:rPr lang="en-US" dirty="0"/>
              <a:t>County Environmental Risk Factor Index </a:t>
            </a:r>
          </a:p>
          <a:p>
            <a:pPr lvl="1"/>
            <a:r>
              <a:rPr lang="en-US" dirty="0"/>
              <a:t>Greenness</a:t>
            </a:r>
          </a:p>
          <a:p>
            <a:pPr lvl="1"/>
            <a:r>
              <a:rPr lang="en-US" dirty="0"/>
              <a:t>Air pollution</a:t>
            </a:r>
          </a:p>
          <a:p>
            <a:pPr lvl="1"/>
            <a:r>
              <a:rPr lang="en-US" dirty="0"/>
              <a:t>Seasonal changes</a:t>
            </a:r>
          </a:p>
          <a:p>
            <a:pPr marL="201168" lvl="1" indent="0">
              <a:buNone/>
            </a:pPr>
            <a:r>
              <a:rPr lang="en-US" dirty="0"/>
              <a:t>Geographically weighted regression</a:t>
            </a:r>
          </a:p>
          <a:p>
            <a:pPr marL="201168" lvl="1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Hypothesis: Rural areas with a lower environmental risk factor index will show decreased rates of heart disease. 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A4DD46-9ECD-427D-8726-B9799E4AF1A6}"/>
              </a:ext>
            </a:extLst>
          </p:cNvPr>
          <p:cNvSpPr/>
          <p:nvPr/>
        </p:nvSpPr>
        <p:spPr>
          <a:xfrm>
            <a:off x="5383762" y="2491473"/>
            <a:ext cx="712233" cy="251871"/>
          </a:xfrm>
          <a:prstGeom prst="rect">
            <a:avLst/>
          </a:prstGeom>
          <a:solidFill>
            <a:srgbClr val="00B050"/>
          </a:solidFill>
          <a:ln>
            <a:solidFill>
              <a:srgbClr val="0F7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FD2CEE-BC0E-4061-A86B-5F08F761EC6E}"/>
              </a:ext>
            </a:extLst>
          </p:cNvPr>
          <p:cNvSpPr/>
          <p:nvPr/>
        </p:nvSpPr>
        <p:spPr>
          <a:xfrm>
            <a:off x="6095995" y="2491472"/>
            <a:ext cx="712233" cy="251871"/>
          </a:xfrm>
          <a:prstGeom prst="rect">
            <a:avLst/>
          </a:prstGeom>
          <a:solidFill>
            <a:srgbClr val="00B050"/>
          </a:solidFill>
          <a:ln>
            <a:solidFill>
              <a:srgbClr val="0F7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9B5E44-795A-41F7-AE1A-C45B9409A5D7}"/>
              </a:ext>
            </a:extLst>
          </p:cNvPr>
          <p:cNvSpPr/>
          <p:nvPr/>
        </p:nvSpPr>
        <p:spPr>
          <a:xfrm>
            <a:off x="6808228" y="2491472"/>
            <a:ext cx="712233" cy="2518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73A578-20D7-428B-968B-C0E75140A3DE}"/>
              </a:ext>
            </a:extLst>
          </p:cNvPr>
          <p:cNvSpPr/>
          <p:nvPr/>
        </p:nvSpPr>
        <p:spPr>
          <a:xfrm>
            <a:off x="7520460" y="2491472"/>
            <a:ext cx="712233" cy="2518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E6548AD-9DD0-4970-8C40-17F5F6430770}"/>
              </a:ext>
            </a:extLst>
          </p:cNvPr>
          <p:cNvSpPr/>
          <p:nvPr/>
        </p:nvSpPr>
        <p:spPr>
          <a:xfrm>
            <a:off x="8232693" y="2491472"/>
            <a:ext cx="712233" cy="2518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B58770-9914-4B65-B2A2-D7ACE6D23150}"/>
              </a:ext>
            </a:extLst>
          </p:cNvPr>
          <p:cNvSpPr/>
          <p:nvPr/>
        </p:nvSpPr>
        <p:spPr>
          <a:xfrm>
            <a:off x="8944926" y="2491471"/>
            <a:ext cx="712233" cy="251871"/>
          </a:xfrm>
          <a:prstGeom prst="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E3BC7C-9F70-4C69-A453-AACB81FF6832}"/>
              </a:ext>
            </a:extLst>
          </p:cNvPr>
          <p:cNvSpPr/>
          <p:nvPr/>
        </p:nvSpPr>
        <p:spPr>
          <a:xfrm>
            <a:off x="9657159" y="2491470"/>
            <a:ext cx="712233" cy="25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1044B6-B7CB-42D4-B16B-928E58D7F2C4}"/>
              </a:ext>
            </a:extLst>
          </p:cNvPr>
          <p:cNvSpPr/>
          <p:nvPr/>
        </p:nvSpPr>
        <p:spPr>
          <a:xfrm>
            <a:off x="10369391" y="2491470"/>
            <a:ext cx="712233" cy="251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CE4022-1E0A-4C2A-89C0-730ED9054361}"/>
              </a:ext>
            </a:extLst>
          </p:cNvPr>
          <p:cNvSpPr/>
          <p:nvPr/>
        </p:nvSpPr>
        <p:spPr>
          <a:xfrm>
            <a:off x="2257987" y="2822593"/>
            <a:ext cx="712233" cy="251871"/>
          </a:xfrm>
          <a:prstGeom prst="rect">
            <a:avLst/>
          </a:prstGeom>
          <a:solidFill>
            <a:srgbClr val="00B050"/>
          </a:solidFill>
          <a:ln>
            <a:solidFill>
              <a:srgbClr val="0F7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6C42EC-9938-48A5-9938-F6A5609A1899}"/>
              </a:ext>
            </a:extLst>
          </p:cNvPr>
          <p:cNvSpPr/>
          <p:nvPr/>
        </p:nvSpPr>
        <p:spPr>
          <a:xfrm>
            <a:off x="2970220" y="2822592"/>
            <a:ext cx="712233" cy="251871"/>
          </a:xfrm>
          <a:prstGeom prst="rect">
            <a:avLst/>
          </a:prstGeom>
          <a:solidFill>
            <a:srgbClr val="00B050"/>
          </a:solidFill>
          <a:ln>
            <a:solidFill>
              <a:srgbClr val="0F7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7C3695-FAF3-4922-95BD-45A3C8EA261E}"/>
              </a:ext>
            </a:extLst>
          </p:cNvPr>
          <p:cNvSpPr/>
          <p:nvPr/>
        </p:nvSpPr>
        <p:spPr>
          <a:xfrm>
            <a:off x="3682452" y="2822592"/>
            <a:ext cx="712233" cy="251871"/>
          </a:xfrm>
          <a:prstGeom prst="rect">
            <a:avLst/>
          </a:prstGeom>
          <a:solidFill>
            <a:schemeClr val="bg1"/>
          </a:solidFill>
          <a:ln>
            <a:solidFill>
              <a:srgbClr val="0F7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5D4158-9144-44D9-8EB3-2C3FD9F6B329}"/>
              </a:ext>
            </a:extLst>
          </p:cNvPr>
          <p:cNvSpPr/>
          <p:nvPr/>
        </p:nvSpPr>
        <p:spPr>
          <a:xfrm>
            <a:off x="2257987" y="3237749"/>
            <a:ext cx="712233" cy="2518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875841-824D-43EF-8756-738C6DD4DFB2}"/>
              </a:ext>
            </a:extLst>
          </p:cNvPr>
          <p:cNvSpPr/>
          <p:nvPr/>
        </p:nvSpPr>
        <p:spPr>
          <a:xfrm>
            <a:off x="2970220" y="3237748"/>
            <a:ext cx="712233" cy="2518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1954C6-3592-4C1B-A47C-FE0E0D6ABE9D}"/>
              </a:ext>
            </a:extLst>
          </p:cNvPr>
          <p:cNvSpPr/>
          <p:nvPr/>
        </p:nvSpPr>
        <p:spPr>
          <a:xfrm>
            <a:off x="3682452" y="3237748"/>
            <a:ext cx="712233" cy="2518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5FE7F6-6397-4209-B0E5-D897BD4BF7CB}"/>
              </a:ext>
            </a:extLst>
          </p:cNvPr>
          <p:cNvSpPr/>
          <p:nvPr/>
        </p:nvSpPr>
        <p:spPr>
          <a:xfrm>
            <a:off x="2918874" y="3606170"/>
            <a:ext cx="712233" cy="251871"/>
          </a:xfrm>
          <a:prstGeom prst="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6ABE8AF-B6F0-43B9-BA12-FBFC0361D347}"/>
              </a:ext>
            </a:extLst>
          </p:cNvPr>
          <p:cNvSpPr/>
          <p:nvPr/>
        </p:nvSpPr>
        <p:spPr>
          <a:xfrm>
            <a:off x="3631107" y="3606169"/>
            <a:ext cx="712233" cy="25187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7A5731-88ED-44A7-BC26-0B9181B19C26}"/>
              </a:ext>
            </a:extLst>
          </p:cNvPr>
          <p:cNvSpPr/>
          <p:nvPr/>
        </p:nvSpPr>
        <p:spPr>
          <a:xfrm>
            <a:off x="4343339" y="3606169"/>
            <a:ext cx="712233" cy="25187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55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0E2C9-D752-4682-8236-A3DEC582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5453741" cy="1450757"/>
          </a:xfrm>
        </p:spPr>
        <p:txBody>
          <a:bodyPr>
            <a:norm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553" y="2267421"/>
            <a:ext cx="4846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9CE6F6-5ABE-4641-A0E2-5FBF25F81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5453739" cy="3461658"/>
          </a:xfrm>
        </p:spPr>
        <p:txBody>
          <a:bodyPr>
            <a:normAutofit/>
          </a:bodyPr>
          <a:lstStyle/>
          <a:p>
            <a:r>
              <a:rPr lang="en-US" dirty="0"/>
              <a:t>Health data: 2014-2019 BRFSS</a:t>
            </a:r>
          </a:p>
          <a:p>
            <a:r>
              <a:rPr lang="en-US" dirty="0"/>
              <a:t>Air Quality: Environmental Protection Agency</a:t>
            </a:r>
          </a:p>
          <a:p>
            <a:r>
              <a:rPr lang="en-US" dirty="0"/>
              <a:t>Greenness factor: USGS</a:t>
            </a:r>
          </a:p>
          <a:p>
            <a:r>
              <a:rPr lang="en-US" dirty="0"/>
              <a:t>Seasonal change: NOAAs</a:t>
            </a: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54DC276-E57B-420F-A5A8-846DA293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8252" y="1444663"/>
            <a:ext cx="2249008" cy="89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E3F93EE3-9674-40C6-B473-B996E51EC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95" y="1588038"/>
            <a:ext cx="2249008" cy="612854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FEDD8BD-3C5F-49C7-95F6-CA9113121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8254" y="3567239"/>
            <a:ext cx="2249006" cy="224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668321-B463-4D7A-B94F-201620380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95" y="3555320"/>
            <a:ext cx="2249006" cy="2249006"/>
          </a:xfrm>
          <a:prstGeom prst="rect">
            <a:avLst/>
          </a:prstGeom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6749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04739-1F33-432E-9616-16FEE4CD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Results and Dissemination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6E80F3-2135-4BA6-9B3B-7022E6DB81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799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10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C91B0-62AD-42DE-9D41-81AE915F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1"/>
            <a:ext cx="7319175" cy="33749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36233305-2E8F-4534-A8D5-2DAF3617B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973" y="1790485"/>
            <a:ext cx="2758331" cy="275833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044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BE1C-B7A0-4224-B6BF-C38BA29E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78830-75A4-4F3D-952C-6535129FD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Explanation of variables</a:t>
            </a:r>
          </a:p>
          <a:p>
            <a:r>
              <a:rPr lang="en-US" dirty="0"/>
              <a:t>Appalachia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Results and Dissemination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5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0541-14F0-4AEC-B565-20368E80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chose this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B9A2-861A-4187-BB79-38A1B9D9A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Gaps in research</a:t>
            </a:r>
          </a:p>
          <a:p>
            <a:r>
              <a:rPr lang="en-US" dirty="0"/>
              <a:t>Environmental could explain some spatial element</a:t>
            </a:r>
          </a:p>
          <a:p>
            <a:r>
              <a:rPr lang="en-US" dirty="0"/>
              <a:t>Close to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1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ED9CD-956E-4E8D-9FDC-3D5E3A21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heart disease?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0CB22-4200-439D-BD06-0CBF96887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Leading cause of death in US</a:t>
            </a:r>
          </a:p>
          <a:p>
            <a:pPr marL="0" indent="0" algn="l" rtl="0" fontAlgn="base">
              <a:buNone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Univers" panose="020B0503020202020204" pitchFamily="34" charset="0"/>
              </a:rPr>
              <a:t>Cardiovascular disease</a:t>
            </a:r>
            <a:r>
              <a:rPr lang="en-US" b="0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 (heart disease, stroke, congenital heart defect, myocardial infarction)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Heart disease (coronary artery disease, heart attack, angina,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Poor lifestyle habits and health conditions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666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7BC7E4-AA0E-428C-8B0F-70839097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Heart disease across America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812FD839-F24C-419E-9D31-1A91AD4D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2" y="201336"/>
            <a:ext cx="7535864" cy="582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6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04EBC-A023-4284-8788-D31F78A2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Appalachia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E800BCC5-B1E4-429F-9A0A-500CF00C8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0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62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96A6-EBA5-457F-A09F-1A49A6A5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of developing heart disease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8CF24-04F9-4696-97BA-BAB5C5B14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Health conditions</a:t>
            </a:r>
          </a:p>
          <a:p>
            <a:r>
              <a:rPr lang="en-US" dirty="0"/>
              <a:t>Behavioral risks</a:t>
            </a:r>
          </a:p>
          <a:p>
            <a:r>
              <a:rPr lang="en-US" dirty="0"/>
              <a:t>Environmental risks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4096BF-95C4-41AE-A693-E90D47DFA096}"/>
              </a:ext>
            </a:extLst>
          </p:cNvPr>
          <p:cNvSpPr/>
          <p:nvPr/>
        </p:nvSpPr>
        <p:spPr>
          <a:xfrm>
            <a:off x="7225653" y="1979703"/>
            <a:ext cx="2898594" cy="2898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A02CDFF0-A9AB-457F-ABAD-512B3CBDDEAD}"/>
              </a:ext>
            </a:extLst>
          </p:cNvPr>
          <p:cNvSpPr/>
          <p:nvPr/>
        </p:nvSpPr>
        <p:spPr>
          <a:xfrm>
            <a:off x="5558512" y="315209"/>
            <a:ext cx="6227582" cy="6227582"/>
          </a:xfrm>
          <a:prstGeom prst="don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D3B677-4ED9-4C41-9899-8EF56F98F7AF}"/>
              </a:ext>
            </a:extLst>
          </p:cNvPr>
          <p:cNvSpPr/>
          <p:nvPr/>
        </p:nvSpPr>
        <p:spPr>
          <a:xfrm rot="17775578">
            <a:off x="6480931" y="1728069"/>
            <a:ext cx="96821" cy="15488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B8D032-DD6E-4D6B-8206-A50C5B6F3EE6}"/>
              </a:ext>
            </a:extLst>
          </p:cNvPr>
          <p:cNvSpPr/>
          <p:nvPr/>
        </p:nvSpPr>
        <p:spPr>
          <a:xfrm rot="3844987">
            <a:off x="10770371" y="1732103"/>
            <a:ext cx="96821" cy="15488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0E51CF-780E-4806-9E09-506C5454A545}"/>
              </a:ext>
            </a:extLst>
          </p:cNvPr>
          <p:cNvSpPr/>
          <p:nvPr/>
        </p:nvSpPr>
        <p:spPr>
          <a:xfrm rot="10800000">
            <a:off x="8623892" y="4993953"/>
            <a:ext cx="96821" cy="15488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577657A-64FD-4FF8-AB52-21EA3D532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0487" y="2616805"/>
            <a:ext cx="1737360" cy="173736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009EA65-5441-4906-B9E6-C50F89448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6503" y="1280218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848C0D4-581A-45BC-A3A3-7C2F7F15CA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9057" y="4671702"/>
            <a:ext cx="914400" cy="914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B02899E-3B3C-4A24-BD69-D5CDFDEF2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6389" y="781614"/>
            <a:ext cx="914400" cy="914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7FC5352-EBAA-4375-80B9-5D4CEA2D50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85581" y="1417968"/>
            <a:ext cx="914400" cy="914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BBD1E0F-5247-49A5-9D8A-822B61D90A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70583" y="5329932"/>
            <a:ext cx="914400" cy="914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0AA4F67-0F6D-4A79-8E1B-36CBAFD466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23669" y="3657206"/>
            <a:ext cx="914400" cy="914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891F2EC-29A0-4C38-84A1-A044ADD576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99298" y="2548296"/>
            <a:ext cx="914400" cy="914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10EAE9B-6346-4C81-A331-45778636AB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975697" y="5199054"/>
            <a:ext cx="914400" cy="9144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85B9901-9F33-4C62-B1BE-2F4EC7DD71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708875" y="2530816"/>
            <a:ext cx="914400" cy="9144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60B86C7-2CBC-4203-BEAF-F615C7D1762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191637" y="4113388"/>
            <a:ext cx="914400" cy="9144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6D557BB-D191-42E6-99E2-4ABBC5932EC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974666" y="7445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4ED0-A1AE-42FE-B9AA-9DB26C4A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718" y="701971"/>
            <a:ext cx="2994815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Health conditions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3E062-4FEB-4415-90E7-99811D57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2047940"/>
            <a:ext cx="3583439" cy="276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55A61FC-671E-4374-A2B6-F03C3CC6E5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43516" y="643466"/>
            <a:ext cx="3393684" cy="26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33674" y="2538728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>
            <a:extLst>
              <a:ext uri="{FF2B5EF4-FFF2-40B4-BE49-F238E27FC236}">
                <a16:creationId xmlns:a16="http://schemas.microsoft.com/office/drawing/2014/main" id="{21BC3F47-62CE-4945-8798-81E7CD19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6102" y="3592910"/>
            <a:ext cx="3393686" cy="262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B589F-9594-4FF0-B3D5-59046B615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53718" y="2731361"/>
            <a:ext cx="2994815" cy="3483172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Hypertension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Diabetes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Obesity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Unhealthy cholesterol levels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82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4008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41457B-B8A0-4148-8A40-7377E55E2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1560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Behavioral risks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21058"/>
          </a:xfrm>
          <a:prstGeom prst="rect">
            <a:avLst/>
          </a:prstGeom>
          <a:solidFill>
            <a:srgbClr val="4D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8723D50-DE0F-4B7E-A0BF-7342A51A7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832" y="514183"/>
            <a:ext cx="4156516" cy="299269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prstGeom prst="rect">
            <a:avLst/>
          </a:prstGeom>
          <a:solidFill>
            <a:srgbClr val="4D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F6DE5C-0C94-4331-A8C3-587699A5F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441" y="4646808"/>
            <a:ext cx="4169299" cy="183449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AD93AD-4C85-479E-84B3-89DC05702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6772" y="2978639"/>
            <a:ext cx="5063457" cy="2729196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Lack of physical activity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Poor eating habits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Alcohol and tobacco use</a:t>
            </a:r>
          </a:p>
        </p:txBody>
      </p:sp>
      <p:sp>
        <p:nvSpPr>
          <p:cNvPr id="9" name="AutoShape 4" descr="Map details in table below">
            <a:extLst>
              <a:ext uri="{FF2B5EF4-FFF2-40B4-BE49-F238E27FC236}">
                <a16:creationId xmlns:a16="http://schemas.microsoft.com/office/drawing/2014/main" id="{6208CCF0-632F-4AF1-9DDD-D027741B54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242941"/>
      </a:dk2>
      <a:lt2>
        <a:srgbClr val="E8E2E2"/>
      </a:lt2>
      <a:accent1>
        <a:srgbClr val="4DB0B2"/>
      </a:accent1>
      <a:accent2>
        <a:srgbClr val="59A5E0"/>
      </a:accent2>
      <a:accent3>
        <a:srgbClr val="7787E5"/>
      </a:accent3>
      <a:accent4>
        <a:srgbClr val="7D59E0"/>
      </a:accent4>
      <a:accent5>
        <a:srgbClr val="C377E5"/>
      </a:accent5>
      <a:accent6>
        <a:srgbClr val="E059D2"/>
      </a:accent6>
      <a:hlink>
        <a:srgbClr val="AE6B69"/>
      </a:hlink>
      <a:folHlink>
        <a:srgbClr val="7F7F7F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277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Univers</vt:lpstr>
      <vt:lpstr>Univers Condensed</vt:lpstr>
      <vt:lpstr>RetrospectVTI</vt:lpstr>
      <vt:lpstr>Spatial analysis and visualization of environmental risk factors for heart disease in rural Appalachia </vt:lpstr>
      <vt:lpstr>Overview</vt:lpstr>
      <vt:lpstr>Why I chose this topic</vt:lpstr>
      <vt:lpstr>What is heart disease?</vt:lpstr>
      <vt:lpstr>Heart disease across America</vt:lpstr>
      <vt:lpstr>Appalachia</vt:lpstr>
      <vt:lpstr>Risks of developing heart disease</vt:lpstr>
      <vt:lpstr>Health conditions</vt:lpstr>
      <vt:lpstr>Behavioral risks</vt:lpstr>
      <vt:lpstr>Variable: Greenness Factor</vt:lpstr>
      <vt:lpstr>Variable: Air quality</vt:lpstr>
      <vt:lpstr>Variable: Seasonal changes</vt:lpstr>
      <vt:lpstr>Methods</vt:lpstr>
      <vt:lpstr>Data</vt:lpstr>
      <vt:lpstr>Results and Dissemination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analysis and visualization of environmental risk factors for heart disease in rural Appalachia </dc:title>
  <dc:creator>Crowe, Alexandra Nicole</dc:creator>
  <cp:lastModifiedBy>Crowe, Alexandra Nicole</cp:lastModifiedBy>
  <cp:revision>6</cp:revision>
  <dcterms:created xsi:type="dcterms:W3CDTF">2020-12-01T21:52:42Z</dcterms:created>
  <dcterms:modified xsi:type="dcterms:W3CDTF">2020-12-03T18:35:40Z</dcterms:modified>
</cp:coreProperties>
</file>