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224" autoAdjust="0"/>
  </p:normalViewPr>
  <p:slideViewPr>
    <p:cSldViewPr>
      <p:cViewPr varScale="1">
        <p:scale>
          <a:sx n="27" d="100"/>
          <a:sy n="27" d="100"/>
        </p:scale>
        <p:origin x="177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0182807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Good evening, thank</a:t>
            </a:r>
            <a:r>
              <a:rPr lang="en-US" baseline="0" dirty="0" smtClean="0"/>
              <a:t>s everyone for attending.  Tonight, I would like to present my ideas for a plan to study GIS as Applied to Disaster Management in Outlying and Non-Metro Counties here in Illinois.  I’m the GIS Analyst for the City of Galesburg, Illinois and for the last few years one of my goals has been to been to find better ways to support our first responders.</a:t>
            </a:r>
            <a:endParaRPr dirty="0"/>
          </a:p>
        </p:txBody>
      </p:sp>
    </p:spTree>
    <p:extLst>
      <p:ext uri="{BB962C8B-B14F-4D97-AF65-F5344CB8AC3E}">
        <p14:creationId xmlns:p14="http://schemas.microsoft.com/office/powerpoint/2010/main" val="272898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Sometimes GIS practitioners get too deep into the technology and are not aware of the field implications of their tools.  Communications issues might be the most important, but also conditions in general.</a:t>
            </a:r>
          </a:p>
          <a:p>
            <a:pPr lvl="0" rtl="0">
              <a:spcBef>
                <a:spcPts val="0"/>
              </a:spcBef>
              <a:buNone/>
            </a:pPr>
            <a:endParaRPr dirty="0"/>
          </a:p>
          <a:p>
            <a:pPr lvl="0" rtl="0">
              <a:spcBef>
                <a:spcPts val="0"/>
              </a:spcBef>
              <a:buNone/>
            </a:pPr>
            <a:r>
              <a:rPr lang="en" dirty="0"/>
              <a:t>-&gt; High speed network connections probably aren’t available in the field to responders and managers.  Technology in general might not be available in the field.</a:t>
            </a:r>
          </a:p>
          <a:p>
            <a:pPr lvl="0" rtl="0">
              <a:spcBef>
                <a:spcPts val="0"/>
              </a:spcBef>
              <a:buNone/>
            </a:pPr>
            <a:r>
              <a:rPr lang="en" dirty="0"/>
              <a:t>-&gt; Paper maps might be </a:t>
            </a:r>
            <a:r>
              <a:rPr lang="en" dirty="0" smtClean="0"/>
              <a:t>the</a:t>
            </a:r>
            <a:r>
              <a:rPr lang="en" baseline="0" dirty="0" smtClean="0"/>
              <a:t> only choice</a:t>
            </a:r>
            <a:r>
              <a:rPr lang="en" dirty="0" smtClean="0"/>
              <a:t>.  </a:t>
            </a:r>
            <a:r>
              <a:rPr lang="en" dirty="0"/>
              <a:t>They need to be clean, clear and explicit.  </a:t>
            </a:r>
            <a:r>
              <a:rPr lang="en" dirty="0" smtClean="0"/>
              <a:t>They</a:t>
            </a:r>
            <a:r>
              <a:rPr lang="en" baseline="0" dirty="0" smtClean="0"/>
              <a:t> need to a</a:t>
            </a:r>
            <a:r>
              <a:rPr lang="en" dirty="0" smtClean="0"/>
              <a:t>cknowledge </a:t>
            </a:r>
            <a:r>
              <a:rPr lang="en" dirty="0"/>
              <a:t>responder preferences.  </a:t>
            </a:r>
          </a:p>
          <a:p>
            <a:pPr lvl="0" rtl="0">
              <a:spcBef>
                <a:spcPts val="0"/>
              </a:spcBef>
              <a:buNone/>
            </a:pPr>
            <a:r>
              <a:rPr lang="en" dirty="0"/>
              <a:t>-&gt; The awareness builds communication and informal channels.  Not to mention respect.</a:t>
            </a:r>
          </a:p>
          <a:p>
            <a:pPr lvl="0" rtl="0">
              <a:spcBef>
                <a:spcPts val="0"/>
              </a:spcBef>
              <a:buNone/>
            </a:pPr>
            <a:r>
              <a:rPr lang="en" dirty="0"/>
              <a:t>-&gt;  The best way for this to happen will be through controlled exercises and feedback.</a:t>
            </a:r>
          </a:p>
        </p:txBody>
      </p:sp>
    </p:spTree>
    <p:extLst>
      <p:ext uri="{BB962C8B-B14F-4D97-AF65-F5344CB8AC3E}">
        <p14:creationId xmlns:p14="http://schemas.microsoft.com/office/powerpoint/2010/main" val="274892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Awareness comes in part through complementary training.  Not trying to make GIS techs out of firefighters, or put GIS practitioners out in the operations, but build understanding</a:t>
            </a:r>
            <a:r>
              <a:rPr lang="en" dirty="0" smtClean="0"/>
              <a:t>. Years ago, I was told “Cops just want to be cops” when I tried to roll out a GIS tool to them.</a:t>
            </a:r>
            <a:endParaRPr lang="en" dirty="0"/>
          </a:p>
          <a:p>
            <a:pPr lvl="0" rtl="0">
              <a:spcBef>
                <a:spcPts val="0"/>
              </a:spcBef>
              <a:buNone/>
            </a:pPr>
            <a:endParaRPr dirty="0"/>
          </a:p>
          <a:p>
            <a:pPr lvl="0" rtl="0">
              <a:spcBef>
                <a:spcPts val="0"/>
              </a:spcBef>
              <a:buNone/>
            </a:pPr>
            <a:r>
              <a:rPr lang="en" dirty="0"/>
              <a:t>-&gt;  Awareness-level training </a:t>
            </a:r>
            <a:r>
              <a:rPr lang="en" dirty="0" smtClean="0"/>
              <a:t>(the formal </a:t>
            </a:r>
            <a:r>
              <a:rPr lang="en" dirty="0"/>
              <a:t>concept of </a:t>
            </a:r>
            <a:r>
              <a:rPr lang="en" dirty="0" smtClean="0"/>
              <a:t>awareness is common in the Fire service) </a:t>
            </a:r>
            <a:r>
              <a:rPr lang="en" dirty="0"/>
              <a:t>and </a:t>
            </a:r>
            <a:r>
              <a:rPr lang="en" dirty="0" smtClean="0"/>
              <a:t>familiarization is necessary.  </a:t>
            </a:r>
            <a:r>
              <a:rPr lang="en" dirty="0"/>
              <a:t>I’m Hazardous Materials Awareness-level trained.  I know how to identify a possible Hazmat release, how to protect myself, the limitations of my training and how to communicate the information I have to those who are Operations- or Technician-level trained.</a:t>
            </a:r>
          </a:p>
          <a:p>
            <a:pPr lvl="0" rtl="0">
              <a:spcBef>
                <a:spcPts val="0"/>
              </a:spcBef>
              <a:buNone/>
            </a:pPr>
            <a:r>
              <a:rPr lang="en" dirty="0"/>
              <a:t>-&gt; This training sets expectations.  Both directions.  It lets GIS practitioners understand what responders need to know, and responders can understand the capabilities of their GIS support.</a:t>
            </a:r>
          </a:p>
          <a:p>
            <a:pPr lvl="0" rtl="0">
              <a:spcBef>
                <a:spcPts val="0"/>
              </a:spcBef>
              <a:buNone/>
            </a:pPr>
            <a:r>
              <a:rPr lang="en" dirty="0"/>
              <a:t>-&gt;  Again, exercises are a great tool for this.</a:t>
            </a:r>
          </a:p>
        </p:txBody>
      </p:sp>
    </p:spTree>
    <p:extLst>
      <p:ext uri="{BB962C8B-B14F-4D97-AF65-F5344CB8AC3E}">
        <p14:creationId xmlns:p14="http://schemas.microsoft.com/office/powerpoint/2010/main" val="126115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smtClean="0"/>
              <a:t>Standardization allow </a:t>
            </a:r>
            <a:r>
              <a:rPr lang="en" dirty="0"/>
              <a:t>for consistent products during an incident and between incidents.</a:t>
            </a:r>
          </a:p>
          <a:p>
            <a:pPr lvl="0" rtl="0">
              <a:spcBef>
                <a:spcPts val="0"/>
              </a:spcBef>
              <a:buNone/>
            </a:pPr>
            <a:r>
              <a:rPr lang="en" dirty="0"/>
              <a:t>-&gt; It encourages a shared visual language.</a:t>
            </a:r>
          </a:p>
          <a:p>
            <a:pPr lvl="0" rtl="0">
              <a:spcBef>
                <a:spcPts val="0"/>
              </a:spcBef>
              <a:buNone/>
            </a:pPr>
            <a:r>
              <a:rPr lang="en" dirty="0"/>
              <a:t>-&gt; It also ensures that basic data are on hand.</a:t>
            </a:r>
          </a:p>
        </p:txBody>
      </p:sp>
    </p:spTree>
    <p:extLst>
      <p:ext uri="{BB962C8B-B14F-4D97-AF65-F5344CB8AC3E}">
        <p14:creationId xmlns:p14="http://schemas.microsoft.com/office/powerpoint/2010/main" val="185883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This Operations map was developed by the California Interagency Incident Management Team to support operations against the American Fire in the Tahoe Nat’l Forest between Sacremento, CA and Reno, </a:t>
            </a:r>
            <a:r>
              <a:rPr lang="en" dirty="0" smtClean="0"/>
              <a:t>NV in the summer of 2013.  </a:t>
            </a:r>
            <a:r>
              <a:rPr lang="en" dirty="0"/>
              <a:t>The Operations map is used for strategy, tactics and planning in the </a:t>
            </a:r>
            <a:r>
              <a:rPr lang="en" dirty="0" smtClean="0"/>
              <a:t>Incident Command Post </a:t>
            </a:r>
            <a:r>
              <a:rPr lang="en" dirty="0"/>
              <a:t>and in the field.</a:t>
            </a:r>
          </a:p>
          <a:p>
            <a:pPr rtl="0">
              <a:spcBef>
                <a:spcPts val="0"/>
              </a:spcBef>
              <a:buNone/>
            </a:pPr>
            <a:endParaRPr dirty="0"/>
          </a:p>
          <a:p>
            <a:pPr rtl="0">
              <a:spcBef>
                <a:spcPts val="0"/>
              </a:spcBef>
              <a:buNone/>
            </a:pPr>
            <a:r>
              <a:rPr lang="en" dirty="0"/>
              <a:t>It uses the NWCG standard symbol </a:t>
            </a:r>
            <a:r>
              <a:rPr lang="en" dirty="0" smtClean="0"/>
              <a:t>sets.  At first look, this map is a mess.  To a trained user, it communicated volumes</a:t>
            </a:r>
            <a:r>
              <a:rPr lang="en" baseline="0" dirty="0" smtClean="0"/>
              <a:t> of inforamtion about the overall strategy and situation of the incident response.</a:t>
            </a:r>
            <a:r>
              <a:rPr lang="en" dirty="0" smtClean="0"/>
              <a:t>  </a:t>
            </a:r>
            <a:r>
              <a:rPr lang="en" dirty="0"/>
              <a:t>Standardization shortens the learning curve as responders and managers will see the same information presented the same way every time.</a:t>
            </a:r>
          </a:p>
          <a:p>
            <a:pPr rtl="0">
              <a:spcBef>
                <a:spcPts val="0"/>
              </a:spcBef>
              <a:buNone/>
            </a:pPr>
            <a:endParaRPr dirty="0"/>
          </a:p>
          <a:p>
            <a:pPr lvl="0" rtl="0">
              <a:spcBef>
                <a:spcPts val="0"/>
              </a:spcBef>
              <a:buNone/>
            </a:pPr>
            <a:r>
              <a:rPr lang="en" dirty="0"/>
              <a:t>The QR code is broken - the fire was almost two years ago - but it was a link to a PDF of this map that responders could download to their smart devices.</a:t>
            </a:r>
          </a:p>
        </p:txBody>
      </p:sp>
    </p:spTree>
    <p:extLst>
      <p:ext uri="{BB962C8B-B14F-4D97-AF65-F5344CB8AC3E}">
        <p14:creationId xmlns:p14="http://schemas.microsoft.com/office/powerpoint/2010/main" val="360748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Disasters can be formally defined as </a:t>
            </a:r>
            <a:r>
              <a:rPr lang="en" dirty="0">
                <a:solidFill>
                  <a:schemeClr val="dk1"/>
                </a:solidFill>
              </a:rPr>
              <a:t>“an event…[that] exceeds the capacity of the government or governments in whose jurisdiction it occurs.  Dealing with a disaster therefore requires outside resources” (National Research Council “Successful Response…”, 2007, pg 47).  Outside resources in the form of mutual aid is the defining characteristic of a disaster.</a:t>
            </a:r>
          </a:p>
          <a:p>
            <a:pPr lvl="0" rtl="0">
              <a:spcBef>
                <a:spcPts val="0"/>
              </a:spcBef>
              <a:buNone/>
            </a:pPr>
            <a:endParaRPr dirty="0">
              <a:solidFill>
                <a:schemeClr val="dk1"/>
              </a:solidFill>
            </a:endParaRPr>
          </a:p>
          <a:p>
            <a:pPr lvl="0" rtl="0">
              <a:spcBef>
                <a:spcPts val="0"/>
              </a:spcBef>
              <a:buNone/>
            </a:pPr>
            <a:r>
              <a:rPr lang="en" dirty="0">
                <a:solidFill>
                  <a:schemeClr val="dk1"/>
                </a:solidFill>
              </a:rPr>
              <a:t>-&gt; Some mutual aid asset bring their own GIS &amp; mapping resources.  </a:t>
            </a:r>
            <a:r>
              <a:rPr lang="en" dirty="0" smtClean="0">
                <a:solidFill>
                  <a:schemeClr val="dk1"/>
                </a:solidFill>
              </a:rPr>
              <a:t>In Illinois Firefighter</a:t>
            </a:r>
            <a:r>
              <a:rPr lang="en" baseline="0" dirty="0" smtClean="0">
                <a:solidFill>
                  <a:schemeClr val="dk1"/>
                </a:solidFill>
              </a:rPr>
              <a:t> mutual-aid </a:t>
            </a:r>
            <a:r>
              <a:rPr lang="en" dirty="0" smtClean="0">
                <a:solidFill>
                  <a:schemeClr val="dk1"/>
                </a:solidFill>
              </a:rPr>
              <a:t>Hazmat teams supported</a:t>
            </a:r>
            <a:r>
              <a:rPr lang="en" baseline="0" dirty="0" smtClean="0">
                <a:solidFill>
                  <a:schemeClr val="dk1"/>
                </a:solidFill>
              </a:rPr>
              <a:t> by</a:t>
            </a:r>
            <a:r>
              <a:rPr lang="en" dirty="0" smtClean="0">
                <a:solidFill>
                  <a:schemeClr val="dk1"/>
                </a:solidFill>
              </a:rPr>
              <a:t> the Illinois Mutual Aid Box Alarms</a:t>
            </a:r>
            <a:r>
              <a:rPr lang="en" baseline="0" dirty="0" smtClean="0">
                <a:solidFill>
                  <a:schemeClr val="dk1"/>
                </a:solidFill>
              </a:rPr>
              <a:t> System</a:t>
            </a:r>
            <a:r>
              <a:rPr lang="en" dirty="0" smtClean="0">
                <a:solidFill>
                  <a:schemeClr val="dk1"/>
                </a:solidFill>
              </a:rPr>
              <a:t> bring</a:t>
            </a:r>
            <a:r>
              <a:rPr lang="en" baseline="0" dirty="0" smtClean="0">
                <a:solidFill>
                  <a:schemeClr val="dk1"/>
                </a:solidFill>
              </a:rPr>
              <a:t> the EPA’s CAMEO suite including the </a:t>
            </a:r>
            <a:r>
              <a:rPr lang="en" dirty="0" smtClean="0">
                <a:solidFill>
                  <a:schemeClr val="dk1"/>
                </a:solidFill>
              </a:rPr>
              <a:t>ALOHA modeling software and the MARPLOT</a:t>
            </a:r>
            <a:r>
              <a:rPr lang="en" baseline="0" dirty="0" smtClean="0">
                <a:solidFill>
                  <a:schemeClr val="dk1"/>
                </a:solidFill>
              </a:rPr>
              <a:t> mapping system</a:t>
            </a:r>
            <a:r>
              <a:rPr lang="en" dirty="0" smtClean="0">
                <a:solidFill>
                  <a:schemeClr val="dk1"/>
                </a:solidFill>
              </a:rPr>
              <a:t>.</a:t>
            </a:r>
            <a:endParaRPr lang="en" dirty="0">
              <a:solidFill>
                <a:schemeClr val="dk1"/>
              </a:solidFill>
            </a:endParaRPr>
          </a:p>
          <a:p>
            <a:pPr lvl="0" rtl="0">
              <a:spcBef>
                <a:spcPts val="0"/>
              </a:spcBef>
              <a:buNone/>
            </a:pPr>
            <a:r>
              <a:rPr lang="en" dirty="0">
                <a:solidFill>
                  <a:schemeClr val="dk1"/>
                </a:solidFill>
              </a:rPr>
              <a:t>-&gt; </a:t>
            </a:r>
            <a:r>
              <a:rPr lang="en" dirty="0" smtClean="0">
                <a:solidFill>
                  <a:schemeClr val="dk1"/>
                </a:solidFill>
              </a:rPr>
              <a:t>However effective, mutual </a:t>
            </a:r>
            <a:r>
              <a:rPr lang="en" dirty="0">
                <a:solidFill>
                  <a:schemeClr val="dk1"/>
                </a:solidFill>
              </a:rPr>
              <a:t>aid responders can be shut out from locally </a:t>
            </a:r>
            <a:r>
              <a:rPr lang="en" dirty="0" smtClean="0">
                <a:solidFill>
                  <a:schemeClr val="dk1"/>
                </a:solidFill>
              </a:rPr>
              <a:t>developed</a:t>
            </a:r>
            <a:r>
              <a:rPr lang="en" baseline="0" dirty="0" smtClean="0">
                <a:solidFill>
                  <a:schemeClr val="dk1"/>
                </a:solidFill>
              </a:rPr>
              <a:t> and</a:t>
            </a:r>
            <a:r>
              <a:rPr lang="en" dirty="0" smtClean="0">
                <a:solidFill>
                  <a:schemeClr val="dk1"/>
                </a:solidFill>
              </a:rPr>
              <a:t> </a:t>
            </a:r>
            <a:r>
              <a:rPr lang="en" dirty="0">
                <a:solidFill>
                  <a:schemeClr val="dk1"/>
                </a:solidFill>
              </a:rPr>
              <a:t>deployed tools </a:t>
            </a:r>
            <a:r>
              <a:rPr lang="en" dirty="0" smtClean="0">
                <a:solidFill>
                  <a:schemeClr val="dk1"/>
                </a:solidFill>
              </a:rPr>
              <a:t>thereby decreasing </a:t>
            </a:r>
            <a:r>
              <a:rPr lang="en" dirty="0">
                <a:solidFill>
                  <a:schemeClr val="dk1"/>
                </a:solidFill>
              </a:rPr>
              <a:t>effectiveness.</a:t>
            </a:r>
          </a:p>
          <a:p>
            <a:pPr lvl="0" rtl="0">
              <a:spcBef>
                <a:spcPts val="0"/>
              </a:spcBef>
              <a:buNone/>
            </a:pPr>
            <a:r>
              <a:rPr lang="en" dirty="0">
                <a:solidFill>
                  <a:schemeClr val="dk1"/>
                </a:solidFill>
              </a:rPr>
              <a:t>-&gt; Finally, GIS as mutual </a:t>
            </a:r>
            <a:r>
              <a:rPr lang="en" dirty="0" smtClean="0">
                <a:solidFill>
                  <a:schemeClr val="dk1"/>
                </a:solidFill>
              </a:rPr>
              <a:t>aid:</a:t>
            </a:r>
            <a:r>
              <a:rPr lang="en" baseline="0" dirty="0" smtClean="0">
                <a:solidFill>
                  <a:schemeClr val="dk1"/>
                </a:solidFill>
              </a:rPr>
              <a:t> b</a:t>
            </a:r>
            <a:r>
              <a:rPr lang="en" dirty="0" smtClean="0">
                <a:solidFill>
                  <a:schemeClr val="dk1"/>
                </a:solidFill>
              </a:rPr>
              <a:t>ringing </a:t>
            </a:r>
            <a:r>
              <a:rPr lang="en" dirty="0">
                <a:solidFill>
                  <a:schemeClr val="dk1"/>
                </a:solidFill>
              </a:rPr>
              <a:t>in GIS techs </a:t>
            </a:r>
            <a:r>
              <a:rPr lang="en" dirty="0" smtClean="0">
                <a:solidFill>
                  <a:schemeClr val="dk1"/>
                </a:solidFill>
              </a:rPr>
              <a:t>from</a:t>
            </a:r>
            <a:r>
              <a:rPr lang="en" baseline="0" dirty="0" smtClean="0">
                <a:solidFill>
                  <a:schemeClr val="dk1"/>
                </a:solidFill>
              </a:rPr>
              <a:t> outside</a:t>
            </a:r>
            <a:r>
              <a:rPr lang="en" dirty="0" smtClean="0">
                <a:solidFill>
                  <a:schemeClr val="dk1"/>
                </a:solidFill>
              </a:rPr>
              <a:t>.  </a:t>
            </a:r>
            <a:r>
              <a:rPr lang="en" dirty="0">
                <a:solidFill>
                  <a:schemeClr val="dk1"/>
                </a:solidFill>
              </a:rPr>
              <a:t>This </a:t>
            </a:r>
            <a:r>
              <a:rPr lang="en" dirty="0" smtClean="0">
                <a:solidFill>
                  <a:schemeClr val="dk1"/>
                </a:solidFill>
              </a:rPr>
              <a:t>calls for a </a:t>
            </a:r>
            <a:r>
              <a:rPr lang="en" dirty="0">
                <a:solidFill>
                  <a:schemeClr val="dk1"/>
                </a:solidFill>
              </a:rPr>
              <a:t>plan to absorb the new techs, including </a:t>
            </a:r>
            <a:r>
              <a:rPr lang="en" dirty="0" smtClean="0">
                <a:solidFill>
                  <a:schemeClr val="dk1"/>
                </a:solidFill>
              </a:rPr>
              <a:t>required skills</a:t>
            </a:r>
            <a:r>
              <a:rPr lang="en" dirty="0">
                <a:solidFill>
                  <a:schemeClr val="dk1"/>
                </a:solidFill>
              </a:rPr>
              <a:t>, </a:t>
            </a:r>
            <a:r>
              <a:rPr lang="en" dirty="0" smtClean="0">
                <a:solidFill>
                  <a:schemeClr val="dk1"/>
                </a:solidFill>
              </a:rPr>
              <a:t>a data access process, standard map </a:t>
            </a:r>
            <a:r>
              <a:rPr lang="en" dirty="0">
                <a:solidFill>
                  <a:schemeClr val="dk1"/>
                </a:solidFill>
              </a:rPr>
              <a:t>products, </a:t>
            </a:r>
            <a:r>
              <a:rPr lang="en" dirty="0" smtClean="0">
                <a:solidFill>
                  <a:schemeClr val="dk1"/>
                </a:solidFill>
              </a:rPr>
              <a:t>a management </a:t>
            </a:r>
            <a:r>
              <a:rPr lang="en" dirty="0">
                <a:solidFill>
                  <a:schemeClr val="dk1"/>
                </a:solidFill>
              </a:rPr>
              <a:t>structure and possible hard- and software needs.</a:t>
            </a:r>
          </a:p>
        </p:txBody>
      </p:sp>
    </p:spTree>
    <p:extLst>
      <p:ext uri="{BB962C8B-B14F-4D97-AF65-F5344CB8AC3E}">
        <p14:creationId xmlns:p14="http://schemas.microsoft.com/office/powerpoint/2010/main" val="112387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I am working on the assumption that the counties with </a:t>
            </a:r>
            <a:r>
              <a:rPr lang="en" dirty="0" smtClean="0">
                <a:solidFill>
                  <a:schemeClr val="dk1"/>
                </a:solidFill>
              </a:rPr>
              <a:t>dense </a:t>
            </a:r>
            <a:r>
              <a:rPr lang="en" dirty="0">
                <a:solidFill>
                  <a:schemeClr val="dk1"/>
                </a:solidFill>
              </a:rPr>
              <a:t>urban cores have both financial means and political leadership to have comprehensive integration of GIS into their Disaster Management </a:t>
            </a:r>
            <a:r>
              <a:rPr lang="en" dirty="0" smtClean="0">
                <a:solidFill>
                  <a:schemeClr val="dk1"/>
                </a:solidFill>
              </a:rPr>
              <a:t>processes</a:t>
            </a:r>
            <a:r>
              <a:rPr lang="en" baseline="0" dirty="0" smtClean="0">
                <a:solidFill>
                  <a:schemeClr val="dk1"/>
                </a:solidFill>
              </a:rPr>
              <a:t> already.</a:t>
            </a:r>
            <a:endParaRPr lang="en" dirty="0">
              <a:solidFill>
                <a:schemeClr val="dk1"/>
              </a:solidFill>
            </a:endParaRPr>
          </a:p>
          <a:p>
            <a:pPr lvl="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For a solid definition of those counties, I used the Office of Management and Budget’s Metropolitan Statistical Areas.  The MSAs are further subdivided into Central and Outlying </a:t>
            </a:r>
            <a:r>
              <a:rPr lang="en" dirty="0" smtClean="0">
                <a:solidFill>
                  <a:schemeClr val="dk1"/>
                </a:solidFill>
              </a:rPr>
              <a:t>counties.</a:t>
            </a:r>
          </a:p>
          <a:p>
            <a:pPr lvl="0" rtl="0">
              <a:spcBef>
                <a:spcPts val="0"/>
              </a:spcBef>
              <a:buClr>
                <a:schemeClr val="dk1"/>
              </a:buClr>
              <a:buSzPct val="100000"/>
              <a:buFont typeface="Arial"/>
              <a:buNone/>
            </a:pPr>
            <a:endParaRPr lang="en" dirty="0" smtClean="0">
              <a:solidFill>
                <a:schemeClr val="dk1"/>
              </a:solidFill>
            </a:endParaRPr>
          </a:p>
          <a:p>
            <a:pPr lvl="0" rtl="0">
              <a:spcBef>
                <a:spcPts val="0"/>
              </a:spcBef>
              <a:buClr>
                <a:schemeClr val="dk1"/>
              </a:buClr>
              <a:buSzPct val="100000"/>
              <a:buFont typeface="Arial"/>
              <a:buNone/>
            </a:pPr>
            <a:r>
              <a:rPr lang="en" dirty="0" smtClean="0">
                <a:solidFill>
                  <a:schemeClr val="dk1"/>
                </a:solidFill>
              </a:rPr>
              <a:t>-&gt;</a:t>
            </a:r>
            <a:r>
              <a:rPr lang="en" baseline="0" dirty="0" smtClean="0">
                <a:solidFill>
                  <a:schemeClr val="dk1"/>
                </a:solidFill>
              </a:rPr>
              <a:t> </a:t>
            </a:r>
            <a:r>
              <a:rPr lang="en" dirty="0" smtClean="0">
                <a:solidFill>
                  <a:schemeClr val="dk1"/>
                </a:solidFill>
              </a:rPr>
              <a:t>The </a:t>
            </a:r>
            <a:r>
              <a:rPr lang="en" dirty="0">
                <a:solidFill>
                  <a:schemeClr val="dk1"/>
                </a:solidFill>
              </a:rPr>
              <a:t>Central counties have the large urban cores, </a:t>
            </a:r>
            <a:endParaRPr lang="en" dirty="0" smtClean="0">
              <a:solidFill>
                <a:schemeClr val="dk1"/>
              </a:solidFill>
            </a:endParaRPr>
          </a:p>
          <a:p>
            <a:pPr lvl="0" rtl="0">
              <a:spcBef>
                <a:spcPts val="0"/>
              </a:spcBef>
              <a:buClr>
                <a:schemeClr val="dk1"/>
              </a:buClr>
              <a:buSzPct val="100000"/>
              <a:buFont typeface="Arial"/>
              <a:buNone/>
            </a:pPr>
            <a:endParaRPr lang="en" dirty="0" smtClean="0">
              <a:solidFill>
                <a:schemeClr val="dk1"/>
              </a:solidFill>
            </a:endParaRPr>
          </a:p>
          <a:p>
            <a:pPr lvl="0" rtl="0">
              <a:spcBef>
                <a:spcPts val="0"/>
              </a:spcBef>
              <a:buClr>
                <a:schemeClr val="dk1"/>
              </a:buClr>
              <a:buSzPct val="100000"/>
              <a:buFont typeface="Arial"/>
              <a:buNone/>
            </a:pPr>
            <a:r>
              <a:rPr lang="en" dirty="0" smtClean="0">
                <a:solidFill>
                  <a:schemeClr val="dk1"/>
                </a:solidFill>
              </a:rPr>
              <a:t>-&gt; while </a:t>
            </a:r>
            <a:r>
              <a:rPr lang="en" dirty="0">
                <a:solidFill>
                  <a:schemeClr val="dk1"/>
                </a:solidFill>
              </a:rPr>
              <a:t>the Outlying counties are basically Non-Metropolitan counties that are tied to the Central counties economically and socially. </a:t>
            </a:r>
          </a:p>
          <a:p>
            <a:pPr lvl="0" rtl="0">
              <a:spcBef>
                <a:spcPts val="0"/>
              </a:spcBef>
              <a:buClr>
                <a:schemeClr val="dk1"/>
              </a:buClr>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My study area consists of the 13 Outlying counties and the remaining 65 independent Non-Metropolitan </a:t>
            </a:r>
            <a:r>
              <a:rPr lang="en" dirty="0" smtClean="0">
                <a:solidFill>
                  <a:schemeClr val="dk1"/>
                </a:solidFill>
              </a:rPr>
              <a:t>counties</a:t>
            </a:r>
            <a:r>
              <a:rPr lang="en" baseline="0" dirty="0" smtClean="0">
                <a:solidFill>
                  <a:schemeClr val="dk1"/>
                </a:solidFill>
              </a:rPr>
              <a:t> in Illinois</a:t>
            </a:r>
            <a:r>
              <a:rPr lang="en" dirty="0" smtClean="0">
                <a:solidFill>
                  <a:schemeClr val="dk1"/>
                </a:solidFill>
              </a:rPr>
              <a:t>.</a:t>
            </a:r>
            <a:endParaRPr lang="en" dirty="0">
              <a:solidFill>
                <a:schemeClr val="dk1"/>
              </a:solidFill>
            </a:endParaRPr>
          </a:p>
        </p:txBody>
      </p:sp>
    </p:spTree>
    <p:extLst>
      <p:ext uri="{BB962C8B-B14F-4D97-AF65-F5344CB8AC3E}">
        <p14:creationId xmlns:p14="http://schemas.microsoft.com/office/powerpoint/2010/main" val="73413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dirty="0"/>
              <a:t>For the first part of my study I will invite the designated County Emergency Management coordinators and the County official I can identify in each county that is most responsible for the management of any GIS or mapping program to take a survey discussing their GIS.  There are 29 questions, so far, some targeted specifically at one group or the </a:t>
            </a:r>
            <a:r>
              <a:rPr lang="en" dirty="0" smtClean="0"/>
              <a:t>other</a:t>
            </a:r>
            <a:r>
              <a:rPr lang="en" baseline="0" dirty="0" smtClean="0"/>
              <a:t> and</a:t>
            </a:r>
            <a:r>
              <a:rPr lang="en" dirty="0" smtClean="0"/>
              <a:t> </a:t>
            </a:r>
            <a:r>
              <a:rPr lang="en" dirty="0"/>
              <a:t>some joint questions.</a:t>
            </a:r>
          </a:p>
          <a:p>
            <a:pPr lvl="0" rtl="0">
              <a:lnSpc>
                <a:spcPct val="115000"/>
              </a:lnSpc>
              <a:spcBef>
                <a:spcPts val="0"/>
              </a:spcBef>
              <a:buClr>
                <a:schemeClr val="dk1"/>
              </a:buClr>
              <a:buFont typeface="Arial"/>
              <a:buNone/>
            </a:pPr>
            <a:endParaRPr dirty="0"/>
          </a:p>
          <a:p>
            <a:pPr lvl="0" rtl="0">
              <a:lnSpc>
                <a:spcPct val="115000"/>
              </a:lnSpc>
              <a:spcBef>
                <a:spcPts val="0"/>
              </a:spcBef>
              <a:buClr>
                <a:schemeClr val="dk1"/>
              </a:buClr>
              <a:buSzPct val="100000"/>
              <a:buFont typeface="Arial"/>
              <a:buNone/>
            </a:pPr>
            <a:r>
              <a:rPr lang="en" dirty="0" smtClean="0"/>
              <a:t>-&gt; By </a:t>
            </a:r>
            <a:r>
              <a:rPr lang="en" dirty="0"/>
              <a:t>Illinois statute each County is expected to have a designated, trained Emergency Management coordinator in order to be accredited by the Illinois Emergency Management Agency and to receive state aid in the event of a disaster.  These coordinators are partially funded by IEMA and have specific training requirements.</a:t>
            </a:r>
          </a:p>
          <a:p>
            <a:pPr lvl="0" rtl="0">
              <a:lnSpc>
                <a:spcPct val="115000"/>
              </a:lnSpc>
              <a:spcBef>
                <a:spcPts val="0"/>
              </a:spcBef>
              <a:buClr>
                <a:schemeClr val="dk1"/>
              </a:buClr>
              <a:buFont typeface="Arial"/>
              <a:buNone/>
            </a:pPr>
            <a:endParaRPr dirty="0"/>
          </a:p>
          <a:p>
            <a:pPr lvl="0" rtl="0">
              <a:lnSpc>
                <a:spcPct val="115000"/>
              </a:lnSpc>
              <a:spcBef>
                <a:spcPts val="0"/>
              </a:spcBef>
              <a:buClr>
                <a:schemeClr val="dk1"/>
              </a:buClr>
              <a:buSzPct val="100000"/>
              <a:buFont typeface="Arial"/>
              <a:buNone/>
            </a:pPr>
            <a:r>
              <a:rPr lang="en" dirty="0" smtClean="0"/>
              <a:t>-&gt; The </a:t>
            </a:r>
            <a:r>
              <a:rPr lang="en" dirty="0"/>
              <a:t>GIS and mapping officials I have identified include those identified as some kind of GIS manager or Zoning officer, but most are Chief County Assessment Officers.  </a:t>
            </a:r>
            <a:r>
              <a:rPr lang="en" dirty="0" smtClean="0"/>
              <a:t>As very </a:t>
            </a:r>
            <a:r>
              <a:rPr lang="en" dirty="0"/>
              <a:t>few are members of the Illinois GIS Association, </a:t>
            </a:r>
            <a:r>
              <a:rPr lang="en" dirty="0" smtClean="0"/>
              <a:t>I can assume </a:t>
            </a:r>
            <a:r>
              <a:rPr lang="en" dirty="0"/>
              <a:t>that their GIS responsibilities </a:t>
            </a:r>
            <a:r>
              <a:rPr lang="en" dirty="0" smtClean="0"/>
              <a:t>are an additional</a:t>
            </a:r>
            <a:r>
              <a:rPr lang="en" baseline="0" dirty="0" smtClean="0"/>
              <a:t> responsibility</a:t>
            </a:r>
            <a:r>
              <a:rPr lang="en" dirty="0" smtClean="0"/>
              <a:t>, rather than a career</a:t>
            </a:r>
            <a:r>
              <a:rPr lang="en" baseline="0" dirty="0" smtClean="0"/>
              <a:t> path</a:t>
            </a:r>
            <a:r>
              <a:rPr lang="en" dirty="0" smtClean="0"/>
              <a:t>.</a:t>
            </a:r>
            <a:endParaRPr lang="en" dirty="0"/>
          </a:p>
          <a:p>
            <a:pPr>
              <a:spcBef>
                <a:spcPts val="0"/>
              </a:spcBef>
              <a:buNone/>
            </a:pPr>
            <a:endParaRPr dirty="0"/>
          </a:p>
        </p:txBody>
      </p:sp>
    </p:spTree>
    <p:extLst>
      <p:ext uri="{BB962C8B-B14F-4D97-AF65-F5344CB8AC3E}">
        <p14:creationId xmlns:p14="http://schemas.microsoft.com/office/powerpoint/2010/main" val="3922362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In the survey, I try to keep the questions simple, particularly with respect to established integration:</a:t>
            </a:r>
          </a:p>
          <a:p>
            <a:pPr lvl="0" rtl="0">
              <a:spcBef>
                <a:spcPts val="0"/>
              </a:spcBef>
              <a:buNone/>
            </a:pPr>
            <a:r>
              <a:rPr lang="en" dirty="0"/>
              <a:t>-&gt;  For the EM coordinators: “Do you have contact information for the person responsible for GIS / Mapping in your jurisdiction?”</a:t>
            </a:r>
          </a:p>
          <a:p>
            <a:pPr lvl="0" rtl="0">
              <a:spcBef>
                <a:spcPts val="0"/>
              </a:spcBef>
              <a:buNone/>
            </a:pPr>
            <a:r>
              <a:rPr lang="en" dirty="0"/>
              <a:t>     For the mappers: “Do you have contact information for you jurisdiction’s Emergency Management coordinator?”</a:t>
            </a:r>
          </a:p>
          <a:p>
            <a:pPr lvl="0" rtl="0">
              <a:spcBef>
                <a:spcPts val="0"/>
              </a:spcBef>
              <a:buNone/>
            </a:pPr>
            <a:endParaRPr dirty="0"/>
          </a:p>
          <a:p>
            <a:pPr lvl="0" rtl="0">
              <a:spcBef>
                <a:spcPts val="0"/>
              </a:spcBef>
              <a:buNone/>
            </a:pPr>
            <a:r>
              <a:rPr lang="en" dirty="0"/>
              <a:t>    </a:t>
            </a:r>
            <a:r>
              <a:rPr lang="en" dirty="0" smtClean="0"/>
              <a:t>This would establishes </a:t>
            </a:r>
            <a:r>
              <a:rPr lang="en" dirty="0"/>
              <a:t>some contact and maybe the beginning of discussions.</a:t>
            </a:r>
          </a:p>
          <a:p>
            <a:pPr lvl="0" rtl="0">
              <a:spcBef>
                <a:spcPts val="0"/>
              </a:spcBef>
              <a:buNone/>
            </a:pPr>
            <a:endParaRPr dirty="0"/>
          </a:p>
          <a:p>
            <a:pPr lvl="0" rtl="0">
              <a:spcBef>
                <a:spcPts val="0"/>
              </a:spcBef>
              <a:buNone/>
            </a:pPr>
            <a:r>
              <a:rPr lang="en" dirty="0"/>
              <a:t>-&gt; “Does your County Emergency Operation Plan include the use of GIS in your </a:t>
            </a:r>
            <a:r>
              <a:rPr lang="en" dirty="0" smtClean="0"/>
              <a:t>workflows</a:t>
            </a:r>
            <a:r>
              <a:rPr lang="en" dirty="0"/>
              <a:t>?”</a:t>
            </a:r>
          </a:p>
          <a:p>
            <a:pPr lvl="0" rtl="0">
              <a:spcBef>
                <a:spcPts val="0"/>
              </a:spcBef>
              <a:buNone/>
            </a:pPr>
            <a:endParaRPr dirty="0"/>
          </a:p>
          <a:p>
            <a:pPr lvl="0" rtl="0">
              <a:spcBef>
                <a:spcPts val="0"/>
              </a:spcBef>
              <a:buNone/>
            </a:pPr>
            <a:r>
              <a:rPr lang="en" dirty="0"/>
              <a:t>    Has there been any formal action taken to integrate the two?  Any formal plan would imply there is also documentation in </a:t>
            </a:r>
            <a:r>
              <a:rPr lang="en" dirty="0" smtClean="0"/>
              <a:t>place </a:t>
            </a:r>
            <a:r>
              <a:rPr lang="en" dirty="0"/>
              <a:t>with a specified format because documentation is so important to disaster management already.  The disaster declaration and any re-imbursements from the State or Federal gov’t depend on good </a:t>
            </a:r>
            <a:r>
              <a:rPr lang="en" dirty="0" smtClean="0"/>
              <a:t>documentation.</a:t>
            </a:r>
            <a:endParaRPr lang="en" dirty="0"/>
          </a:p>
        </p:txBody>
      </p:sp>
    </p:spTree>
    <p:extLst>
      <p:ext uri="{BB962C8B-B14F-4D97-AF65-F5344CB8AC3E}">
        <p14:creationId xmlns:p14="http://schemas.microsoft.com/office/powerpoint/2010/main" val="292188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Some questions regarding field awareness and complementary training:</a:t>
            </a:r>
          </a:p>
          <a:p>
            <a:pPr rtl="0">
              <a:spcBef>
                <a:spcPts val="0"/>
              </a:spcBef>
              <a:buNone/>
            </a:pPr>
            <a:endParaRPr dirty="0"/>
          </a:p>
          <a:p>
            <a:pPr lvl="0" rtl="0">
              <a:spcBef>
                <a:spcPts val="0"/>
              </a:spcBef>
              <a:buNone/>
            </a:pPr>
            <a:r>
              <a:rPr lang="en" dirty="0"/>
              <a:t>-&gt; Do your EM exercises include GIS?  Establishes basic awareness, in both directions.</a:t>
            </a:r>
          </a:p>
          <a:p>
            <a:pPr rtl="0">
              <a:spcBef>
                <a:spcPts val="0"/>
              </a:spcBef>
              <a:buNone/>
            </a:pPr>
            <a:r>
              <a:rPr lang="en" dirty="0"/>
              <a:t>-&gt; Do you have an awareness-level training program for your GIS staff regarding emergency management concepts and procedures?  And the converse for responders.  Have you made an effort to bring the two sides together?</a:t>
            </a:r>
          </a:p>
          <a:p>
            <a:pPr lvl="0" rtl="0">
              <a:spcBef>
                <a:spcPts val="0"/>
              </a:spcBef>
              <a:buNone/>
            </a:pPr>
            <a:endParaRPr dirty="0"/>
          </a:p>
          <a:p>
            <a:pPr lvl="0" rtl="0">
              <a:spcBef>
                <a:spcPts val="0"/>
              </a:spcBef>
              <a:buNone/>
            </a:pPr>
            <a:r>
              <a:rPr lang="en-US" dirty="0" smtClean="0"/>
              <a:t>T</a:t>
            </a:r>
            <a:r>
              <a:rPr lang="en" dirty="0" smtClean="0"/>
              <a:t>his might lead to functional</a:t>
            </a:r>
            <a:r>
              <a:rPr lang="en" dirty="0"/>
              <a:t>, well thought out </a:t>
            </a:r>
            <a:r>
              <a:rPr lang="en" dirty="0" smtClean="0"/>
              <a:t>products</a:t>
            </a:r>
            <a:r>
              <a:rPr lang="en" baseline="0" dirty="0" smtClean="0"/>
              <a:t> and r</a:t>
            </a:r>
            <a:r>
              <a:rPr lang="en" dirty="0" smtClean="0"/>
              <a:t>ealistic </a:t>
            </a:r>
            <a:r>
              <a:rPr lang="en" dirty="0"/>
              <a:t>expectations </a:t>
            </a:r>
            <a:r>
              <a:rPr lang="en" dirty="0" smtClean="0"/>
              <a:t>at </a:t>
            </a:r>
            <a:r>
              <a:rPr lang="en" dirty="0"/>
              <a:t>both ends</a:t>
            </a:r>
            <a:r>
              <a:rPr lang="en" dirty="0" smtClean="0"/>
              <a:t>.</a:t>
            </a:r>
            <a:endParaRPr lang="en" dirty="0"/>
          </a:p>
        </p:txBody>
      </p:sp>
    </p:spTree>
    <p:extLst>
      <p:ext uri="{BB962C8B-B14F-4D97-AF65-F5344CB8AC3E}">
        <p14:creationId xmlns:p14="http://schemas.microsoft.com/office/powerpoint/2010/main" val="95548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What</a:t>
            </a:r>
            <a:r>
              <a:rPr lang="en-US" baseline="0" dirty="0" smtClean="0"/>
              <a:t> is the highest level of EM training for you GIS staff?</a:t>
            </a:r>
          </a:p>
          <a:p>
            <a:pPr lvl="0" rtl="0">
              <a:spcBef>
                <a:spcPts val="0"/>
              </a:spcBef>
              <a:buNone/>
            </a:pPr>
            <a:endParaRPr lang="en-US" baseline="0" dirty="0" smtClean="0"/>
          </a:p>
          <a:p>
            <a:pPr marL="171450" lvl="0" indent="-171450" rtl="0">
              <a:spcBef>
                <a:spcPts val="0"/>
              </a:spcBef>
              <a:buFontTx/>
              <a:buChar char="-"/>
            </a:pPr>
            <a:r>
              <a:rPr lang="en-US" baseline="0" dirty="0" smtClean="0"/>
              <a:t>None</a:t>
            </a:r>
          </a:p>
          <a:p>
            <a:pPr marL="171450" lvl="0" indent="-171450" rtl="0">
              <a:spcBef>
                <a:spcPts val="0"/>
              </a:spcBef>
              <a:buFontTx/>
              <a:buChar char="-"/>
            </a:pPr>
            <a:r>
              <a:rPr lang="en-US" baseline="0" dirty="0" smtClean="0"/>
              <a:t>ICS 100 / Intro to ICS</a:t>
            </a:r>
          </a:p>
          <a:p>
            <a:pPr marL="171450" lvl="0" indent="-171450" rtl="0">
              <a:spcBef>
                <a:spcPts val="0"/>
              </a:spcBef>
              <a:buFontTx/>
              <a:buChar char="-"/>
            </a:pPr>
            <a:r>
              <a:rPr lang="en-US" baseline="0" dirty="0" smtClean="0"/>
              <a:t>ICS 200 / Initial Action Incidents</a:t>
            </a:r>
          </a:p>
          <a:p>
            <a:pPr marL="0" lvl="0" indent="0" rtl="0">
              <a:spcBef>
                <a:spcPts val="0"/>
              </a:spcBef>
              <a:buFontTx/>
              <a:buNone/>
            </a:pPr>
            <a:r>
              <a:rPr lang="en-US" baseline="0" dirty="0" smtClean="0"/>
              <a:t>ICS 100 &amp; 200 are both available on-line at FEMA’s training website.</a:t>
            </a:r>
          </a:p>
          <a:p>
            <a:pPr marL="171450" lvl="0" indent="-171450" rtl="0">
              <a:spcBef>
                <a:spcPts val="0"/>
              </a:spcBef>
              <a:buFontTx/>
              <a:buChar char="-"/>
            </a:pPr>
            <a:endParaRPr lang="en-US" baseline="0" dirty="0" smtClean="0"/>
          </a:p>
          <a:p>
            <a:pPr marL="171450" lvl="0" indent="-171450" rtl="0">
              <a:spcBef>
                <a:spcPts val="0"/>
              </a:spcBef>
              <a:buFontTx/>
              <a:buChar char="-"/>
            </a:pPr>
            <a:r>
              <a:rPr lang="en-US" baseline="0" dirty="0" smtClean="0"/>
              <a:t>ICS 300 / Intermediate ICS</a:t>
            </a:r>
          </a:p>
          <a:p>
            <a:pPr marL="171450" lvl="0" indent="-171450" rtl="0">
              <a:spcBef>
                <a:spcPts val="0"/>
              </a:spcBef>
              <a:buFontTx/>
              <a:buChar char="-"/>
            </a:pPr>
            <a:r>
              <a:rPr lang="en-US" baseline="0" dirty="0" smtClean="0"/>
              <a:t>ICS 400 or Command and General Staff Functions for Local Incident Management Teams </a:t>
            </a:r>
          </a:p>
          <a:p>
            <a:pPr marL="0" lvl="0" indent="0" rtl="0">
              <a:spcBef>
                <a:spcPts val="0"/>
              </a:spcBef>
              <a:buFontTx/>
              <a:buNone/>
            </a:pPr>
            <a:r>
              <a:rPr lang="en-US" baseline="0" dirty="0" smtClean="0"/>
              <a:t>ICS 300, 400 and CGSFLIMT are usually offered by State EMA’s and training agencies</a:t>
            </a:r>
          </a:p>
          <a:p>
            <a:pPr marL="0" lvl="0" indent="0" rtl="0">
              <a:spcBef>
                <a:spcPts val="0"/>
              </a:spcBef>
              <a:buFontTx/>
              <a:buNone/>
            </a:pPr>
            <a:endParaRPr lang="en-US" baseline="0" dirty="0" smtClean="0"/>
          </a:p>
          <a:p>
            <a:pPr marL="171450" lvl="0" indent="-171450" rtl="0">
              <a:spcBef>
                <a:spcPts val="0"/>
              </a:spcBef>
              <a:buFontTx/>
              <a:buChar char="-"/>
            </a:pPr>
            <a:r>
              <a:rPr lang="en-US" baseline="0" dirty="0" smtClean="0"/>
              <a:t>Situation Unit Leader</a:t>
            </a:r>
          </a:p>
          <a:p>
            <a:pPr marL="171450" lvl="0" indent="-171450" rtl="0">
              <a:spcBef>
                <a:spcPts val="0"/>
              </a:spcBef>
              <a:buFontTx/>
              <a:buChar char="-"/>
            </a:pPr>
            <a:r>
              <a:rPr lang="en-US" baseline="0" dirty="0" smtClean="0"/>
              <a:t>Planning Section Chief</a:t>
            </a:r>
          </a:p>
          <a:p>
            <a:pPr marL="0" lvl="0" indent="0" rtl="0">
              <a:spcBef>
                <a:spcPts val="0"/>
              </a:spcBef>
              <a:buFontTx/>
              <a:buNone/>
            </a:pPr>
            <a:r>
              <a:rPr lang="en-US" baseline="0" dirty="0" smtClean="0"/>
              <a:t>Are residential classes offered by both State EMA’s, training agencies and FEMA.</a:t>
            </a:r>
          </a:p>
        </p:txBody>
      </p:sp>
    </p:spTree>
    <p:extLst>
      <p:ext uri="{BB962C8B-B14F-4D97-AF65-F5344CB8AC3E}">
        <p14:creationId xmlns:p14="http://schemas.microsoft.com/office/powerpoint/2010/main" val="29896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Tonight I will offer:</a:t>
            </a:r>
          </a:p>
          <a:p>
            <a:pPr>
              <a:spcBef>
                <a:spcPts val="0"/>
              </a:spcBef>
              <a:buNone/>
            </a:pPr>
            <a:r>
              <a:rPr lang="en-US" dirty="0" smtClean="0"/>
              <a:t>-&gt; a quick introduction to GIS and Disaster Management</a:t>
            </a:r>
          </a:p>
          <a:p>
            <a:pPr>
              <a:spcBef>
                <a:spcPts val="0"/>
              </a:spcBef>
              <a:buNone/>
            </a:pPr>
            <a:r>
              <a:rPr lang="en-US" dirty="0" smtClean="0"/>
              <a:t>-&gt; findings</a:t>
            </a:r>
            <a:r>
              <a:rPr lang="en-US" baseline="0" dirty="0" smtClean="0"/>
              <a:t> from previous implementations of GIS to support disaster management</a:t>
            </a:r>
          </a:p>
          <a:p>
            <a:pPr>
              <a:spcBef>
                <a:spcPts val="0"/>
              </a:spcBef>
              <a:buNone/>
            </a:pPr>
            <a:r>
              <a:rPr lang="en-US" baseline="0" dirty="0" smtClean="0"/>
              <a:t>-&gt; a proposal to study existing implementations of GIS and disaster management</a:t>
            </a:r>
          </a:p>
          <a:p>
            <a:pPr>
              <a:spcBef>
                <a:spcPts val="0"/>
              </a:spcBef>
              <a:buNone/>
            </a:pPr>
            <a:r>
              <a:rPr lang="en-US" baseline="0" dirty="0" smtClean="0"/>
              <a:t>-&gt; and finally some potential impacts and significance that I may derive from this work.</a:t>
            </a:r>
            <a:endParaRPr dirty="0"/>
          </a:p>
        </p:txBody>
      </p:sp>
    </p:spTree>
    <p:extLst>
      <p:ext uri="{BB962C8B-B14F-4D97-AF65-F5344CB8AC3E}">
        <p14:creationId xmlns:p14="http://schemas.microsoft.com/office/powerpoint/2010/main" val="3420666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-&gt; National Wildfire Coordinating Group’s GIS Standard Operating Procedures on Incidents (GSTOP) - defines procedures, map templates, symbol sets, basic data, directory structure and naming conventions to ensure a deliberate, comprehensible response consistent across incidents</a:t>
            </a:r>
            <a:r>
              <a:rPr lang="en" dirty="0" smtClean="0"/>
              <a:t>.</a:t>
            </a:r>
          </a:p>
          <a:p>
            <a:pPr lvl="0" rtl="0">
              <a:spcBef>
                <a:spcPts val="0"/>
              </a:spcBef>
              <a:buNone/>
            </a:pPr>
            <a:endParaRPr lang="en" dirty="0"/>
          </a:p>
          <a:p>
            <a:pPr lvl="0" rtl="0">
              <a:spcBef>
                <a:spcPts val="0"/>
              </a:spcBef>
              <a:buNone/>
            </a:pPr>
            <a:r>
              <a:rPr lang="en" dirty="0"/>
              <a:t>-&gt; Homeland Security Working Group symbol </a:t>
            </a:r>
            <a:r>
              <a:rPr lang="en" dirty="0" smtClean="0"/>
              <a:t>set was developed at</a:t>
            </a:r>
            <a:r>
              <a:rPr lang="en" baseline="0" dirty="0" smtClean="0"/>
              <a:t> Penn State’s GeoVISTA Center </a:t>
            </a:r>
            <a:r>
              <a:rPr lang="en" dirty="0" smtClean="0"/>
              <a:t>as a  </a:t>
            </a:r>
            <a:r>
              <a:rPr lang="en" dirty="0"/>
              <a:t>standard set of symbols to be used across all incidents and at all levels of control</a:t>
            </a:r>
            <a:r>
              <a:rPr lang="en" dirty="0" smtClean="0"/>
              <a:t>.</a:t>
            </a:r>
          </a:p>
          <a:p>
            <a:pPr lvl="0" rtl="0">
              <a:spcBef>
                <a:spcPts val="0"/>
              </a:spcBef>
              <a:buNone/>
            </a:pPr>
            <a:endParaRPr lang="en" dirty="0"/>
          </a:p>
          <a:p>
            <a:pPr lvl="0" rtl="0">
              <a:spcBef>
                <a:spcPts val="0"/>
              </a:spcBef>
              <a:buNone/>
            </a:pPr>
            <a:r>
              <a:rPr lang="en" dirty="0"/>
              <a:t>-&gt; National Alliance for Public Safety GIS foundation’s symbol set </a:t>
            </a:r>
            <a:r>
              <a:rPr lang="en" dirty="0" smtClean="0"/>
              <a:t>was </a:t>
            </a:r>
            <a:r>
              <a:rPr lang="en" dirty="0"/>
              <a:t>developed for very low-level tactical mapping, with an understanding that mapping may need to be done by hand</a:t>
            </a:r>
            <a:r>
              <a:rPr lang="en" dirty="0" smtClean="0"/>
              <a:t>.</a:t>
            </a:r>
            <a:endParaRPr lang="en" dirty="0"/>
          </a:p>
        </p:txBody>
      </p:sp>
    </p:spTree>
    <p:extLst>
      <p:ext uri="{BB962C8B-B14F-4D97-AF65-F5344CB8AC3E}">
        <p14:creationId xmlns:p14="http://schemas.microsoft.com/office/powerpoint/2010/main" val="3093432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-&gt; </a:t>
            </a:r>
            <a:r>
              <a:rPr lang="en" dirty="0" smtClean="0"/>
              <a:t>Data inventories are necessary </a:t>
            </a:r>
            <a:r>
              <a:rPr lang="en" dirty="0"/>
              <a:t>to identify shortfalls in data, </a:t>
            </a:r>
            <a:r>
              <a:rPr lang="en" dirty="0" smtClean="0"/>
              <a:t>and also </a:t>
            </a:r>
            <a:r>
              <a:rPr lang="en" dirty="0"/>
              <a:t>identify ways to share those with others.</a:t>
            </a:r>
          </a:p>
          <a:p>
            <a:pPr rtl="0">
              <a:spcBef>
                <a:spcPts val="0"/>
              </a:spcBef>
              <a:buNone/>
            </a:pPr>
            <a:r>
              <a:rPr lang="en" dirty="0"/>
              <a:t>-&gt; </a:t>
            </a:r>
            <a:r>
              <a:rPr lang="en" dirty="0" smtClean="0"/>
              <a:t>I need to establish </a:t>
            </a:r>
            <a:r>
              <a:rPr lang="en" dirty="0"/>
              <a:t>if local responders can use on-line tools.  There won’t be anything for mutual aid responders to </a:t>
            </a:r>
            <a:r>
              <a:rPr lang="en" dirty="0" smtClean="0"/>
              <a:t>use</a:t>
            </a:r>
            <a:r>
              <a:rPr lang="en" baseline="0" dirty="0" smtClean="0"/>
              <a:t> if they don’t.</a:t>
            </a:r>
            <a:endParaRPr lang="en" dirty="0"/>
          </a:p>
          <a:p>
            <a:pPr lvl="0" rtl="0">
              <a:spcBef>
                <a:spcPts val="0"/>
              </a:spcBef>
              <a:buNone/>
            </a:pPr>
            <a:r>
              <a:rPr lang="en" dirty="0"/>
              <a:t>-&gt; </a:t>
            </a:r>
            <a:r>
              <a:rPr lang="en" dirty="0" smtClean="0"/>
              <a:t>I want to know if </a:t>
            </a:r>
            <a:r>
              <a:rPr lang="en" dirty="0"/>
              <a:t>they already participate in Mutual Aid.  Absolutely they do, but which ones, </a:t>
            </a:r>
            <a:r>
              <a:rPr lang="en" dirty="0" smtClean="0"/>
              <a:t>it might </a:t>
            </a:r>
            <a:r>
              <a:rPr lang="en" dirty="0"/>
              <a:t>help identify a host for GIS as mutual aid.</a:t>
            </a:r>
          </a:p>
        </p:txBody>
      </p:sp>
    </p:spTree>
    <p:extLst>
      <p:ext uri="{BB962C8B-B14F-4D97-AF65-F5344CB8AC3E}">
        <p14:creationId xmlns:p14="http://schemas.microsoft.com/office/powerpoint/2010/main" val="1851709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dirty="0"/>
              <a:t>Having trained GIS professionals available to respond to incidents from outside has been discussed for years. </a:t>
            </a:r>
            <a:endParaRPr lang="en" dirty="0" smtClean="0"/>
          </a:p>
          <a:p>
            <a:pPr lvl="0" rtl="0">
              <a:lnSpc>
                <a:spcPct val="115000"/>
              </a:lnSpc>
              <a:spcBef>
                <a:spcPts val="0"/>
              </a:spcBef>
              <a:buNone/>
            </a:pPr>
            <a:endParaRPr lang="en" dirty="0" smtClean="0"/>
          </a:p>
          <a:p>
            <a:pPr lvl="0" rtl="0">
              <a:lnSpc>
                <a:spcPct val="115000"/>
              </a:lnSpc>
              <a:spcBef>
                <a:spcPts val="0"/>
              </a:spcBef>
              <a:buNone/>
            </a:pPr>
            <a:r>
              <a:rPr lang="en" dirty="0" smtClean="0"/>
              <a:t>-&gt; It would</a:t>
            </a:r>
            <a:r>
              <a:rPr lang="en" baseline="0" dirty="0" smtClean="0"/>
              <a:t> make expereinced professionals available to help.</a:t>
            </a:r>
          </a:p>
          <a:p>
            <a:pPr lvl="0" rtl="0">
              <a:lnSpc>
                <a:spcPct val="115000"/>
              </a:lnSpc>
              <a:spcBef>
                <a:spcPts val="0"/>
              </a:spcBef>
              <a:buNone/>
            </a:pPr>
            <a:r>
              <a:rPr lang="en" baseline="0" dirty="0" smtClean="0"/>
              <a:t>-&gt; It would promote documentation, to encourage training and spread lessons learned.</a:t>
            </a:r>
          </a:p>
          <a:p>
            <a:pPr lvl="0" rtl="0">
              <a:lnSpc>
                <a:spcPct val="115000"/>
              </a:lnSpc>
              <a:spcBef>
                <a:spcPts val="0"/>
              </a:spcBef>
              <a:buNone/>
            </a:pPr>
            <a:r>
              <a:rPr lang="en" baseline="0" dirty="0" smtClean="0"/>
              <a:t>-&gt; It would allow for multiple shifts during long incidents.</a:t>
            </a:r>
            <a:endParaRPr lang="en" dirty="0"/>
          </a:p>
          <a:p>
            <a:pPr lvl="0" rtl="0">
              <a:lnSpc>
                <a:spcPct val="115000"/>
              </a:lnSpc>
              <a:spcBef>
                <a:spcPts val="0"/>
              </a:spcBef>
              <a:buClr>
                <a:schemeClr val="dk1"/>
              </a:buClr>
              <a:buFont typeface="Arial"/>
              <a:buNone/>
            </a:pPr>
            <a:endParaRPr dirty="0"/>
          </a:p>
          <a:p>
            <a:pPr lvl="0" rtl="0">
              <a:lnSpc>
                <a:spcPct val="115000"/>
              </a:lnSpc>
              <a:spcBef>
                <a:spcPts val="0"/>
              </a:spcBef>
              <a:buNone/>
            </a:pPr>
            <a:r>
              <a:rPr lang="en" dirty="0"/>
              <a:t>Formal calls for the development of these teams go back at least as far as </a:t>
            </a:r>
            <a:r>
              <a:rPr lang="en" dirty="0" smtClean="0"/>
              <a:t>2007 </a:t>
            </a:r>
            <a:r>
              <a:rPr lang="en" dirty="0"/>
              <a:t>and the National Research Council’s  “Successful Response Starts with a Map: Improving Geospatial Support for Disaster Management”.</a:t>
            </a:r>
          </a:p>
          <a:p>
            <a:pPr lvl="0" rtl="0">
              <a:lnSpc>
                <a:spcPct val="115000"/>
              </a:lnSpc>
              <a:spcBef>
                <a:spcPts val="0"/>
              </a:spcBef>
              <a:buClr>
                <a:schemeClr val="dk1"/>
              </a:buClr>
              <a:buFont typeface="Arial"/>
              <a:buNone/>
            </a:pPr>
            <a:endParaRPr dirty="0"/>
          </a:p>
          <a:p>
            <a:pPr>
              <a:spcBef>
                <a:spcPts val="0"/>
              </a:spcBef>
              <a:buNone/>
            </a:pPr>
            <a:r>
              <a:rPr lang="en" dirty="0"/>
              <a:t>The closest example may be regional response teams developed in Kansas by their Nat’l Guard as state-level assets.  There is also the pool of carded GIS Specialists available in the Wildfire community, but there does not appear to be any low level, all hazards, peer-to-peer mutual aid networks that include GIS.  The interstate Emergency Management Assistance Compact discusses GIS assets, but GIS support </a:t>
            </a:r>
            <a:r>
              <a:rPr lang="en" dirty="0" smtClean="0"/>
              <a:t>seems</a:t>
            </a:r>
            <a:r>
              <a:rPr lang="en" baseline="0" dirty="0" smtClean="0"/>
              <a:t> to be </a:t>
            </a:r>
            <a:r>
              <a:rPr lang="en" dirty="0" smtClean="0"/>
              <a:t>only </a:t>
            </a:r>
            <a:r>
              <a:rPr lang="en" dirty="0"/>
              <a:t>available as a part of a large, 16 member “Local Government Recovery Team” that includes 2 or 3 IT staff that are expected to manage networking and GIS.</a:t>
            </a:r>
          </a:p>
        </p:txBody>
      </p:sp>
    </p:spTree>
    <p:extLst>
      <p:ext uri="{BB962C8B-B14F-4D97-AF65-F5344CB8AC3E}">
        <p14:creationId xmlns:p14="http://schemas.microsoft.com/office/powerpoint/2010/main" val="3275107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-&gt; Need familiarity with standard map products to ensure a smooth operation.</a:t>
            </a:r>
          </a:p>
          <a:p>
            <a:pPr lvl="0" rtl="0">
              <a:spcBef>
                <a:spcPts val="0"/>
              </a:spcBef>
              <a:buNone/>
            </a:pPr>
            <a:r>
              <a:rPr lang="en"/>
              <a:t>-&gt; Reach out on your own.</a:t>
            </a:r>
          </a:p>
          <a:p>
            <a:pPr lvl="0" rtl="0">
              <a:spcBef>
                <a:spcPts val="0"/>
              </a:spcBef>
              <a:buNone/>
            </a:pPr>
            <a:r>
              <a:rPr lang="en"/>
              <a:t>-&gt; Volunteer for URISA’s GIS Corps or any of the volunteer crisis mapping groups.</a:t>
            </a:r>
          </a:p>
        </p:txBody>
      </p:sp>
    </p:spTree>
    <p:extLst>
      <p:ext uri="{BB962C8B-B14F-4D97-AF65-F5344CB8AC3E}">
        <p14:creationId xmlns:p14="http://schemas.microsoft.com/office/powerpoint/2010/main" val="727754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0094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lang="en" dirty="0">
              <a:solidFill>
                <a:schemeClr val="dk1"/>
              </a:solidFill>
            </a:endParaRPr>
          </a:p>
        </p:txBody>
      </p:sp>
    </p:spTree>
    <p:extLst>
      <p:ext uri="{BB962C8B-B14F-4D97-AF65-F5344CB8AC3E}">
        <p14:creationId xmlns:p14="http://schemas.microsoft.com/office/powerpoint/2010/main" val="3667310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dirty="0" smtClean="0"/>
              <a:t>-&gt;</a:t>
            </a:r>
            <a:r>
              <a:rPr lang="en" baseline="0" dirty="0" smtClean="0"/>
              <a:t> </a:t>
            </a:r>
            <a:r>
              <a:rPr lang="en" dirty="0" smtClean="0"/>
              <a:t>The </a:t>
            </a:r>
            <a:r>
              <a:rPr lang="en" dirty="0"/>
              <a:t>GeoCONOPS is an intricately, detailed document that defines how Federal government GIS assets should respond to a </a:t>
            </a:r>
            <a:r>
              <a:rPr lang="en" dirty="0" smtClean="0"/>
              <a:t>disaster.</a:t>
            </a:r>
          </a:p>
          <a:p>
            <a:pPr lvl="0" rtl="0">
              <a:lnSpc>
                <a:spcPct val="115000"/>
              </a:lnSpc>
              <a:spcBef>
                <a:spcPts val="0"/>
              </a:spcBef>
              <a:buClr>
                <a:schemeClr val="dk1"/>
              </a:buClr>
              <a:buSzPct val="100000"/>
              <a:buFont typeface="Arial"/>
              <a:buNone/>
            </a:pPr>
            <a:endParaRPr lang="en" dirty="0" smtClean="0"/>
          </a:p>
          <a:p>
            <a:pPr lvl="0" rtl="0">
              <a:lnSpc>
                <a:spcPct val="115000"/>
              </a:lnSpc>
              <a:spcBef>
                <a:spcPts val="0"/>
              </a:spcBef>
              <a:buClr>
                <a:schemeClr val="dk1"/>
              </a:buClr>
              <a:buSzPct val="100000"/>
              <a:buFont typeface="Arial"/>
              <a:buNone/>
            </a:pPr>
            <a:r>
              <a:rPr lang="en" dirty="0" smtClean="0"/>
              <a:t>-&gt;</a:t>
            </a:r>
            <a:r>
              <a:rPr lang="en" baseline="0" dirty="0" smtClean="0"/>
              <a:t> </a:t>
            </a:r>
            <a:r>
              <a:rPr lang="en" dirty="0" smtClean="0"/>
              <a:t>It </a:t>
            </a:r>
            <a:r>
              <a:rPr lang="en" dirty="0"/>
              <a:t>details authoritative data sources and I will use it as a model for a section of the SOG. </a:t>
            </a:r>
            <a:endParaRPr lang="en" dirty="0" smtClean="0"/>
          </a:p>
          <a:p>
            <a:pPr lvl="0" rtl="0">
              <a:lnSpc>
                <a:spcPct val="115000"/>
              </a:lnSpc>
              <a:spcBef>
                <a:spcPts val="0"/>
              </a:spcBef>
              <a:buClr>
                <a:schemeClr val="dk1"/>
              </a:buClr>
              <a:buSzPct val="100000"/>
              <a:buFont typeface="Arial"/>
              <a:buNone/>
            </a:pPr>
            <a:endParaRPr lang="en" dirty="0" smtClean="0"/>
          </a:p>
          <a:p>
            <a:pPr lvl="0" rtl="0">
              <a:lnSpc>
                <a:spcPct val="115000"/>
              </a:lnSpc>
              <a:spcBef>
                <a:spcPts val="0"/>
              </a:spcBef>
              <a:buClr>
                <a:schemeClr val="dk1"/>
              </a:buClr>
              <a:buSzPct val="100000"/>
              <a:buFont typeface="Arial"/>
              <a:buNone/>
            </a:pPr>
            <a:r>
              <a:rPr lang="en" dirty="0" smtClean="0"/>
              <a:t>-&gt; This diagram from the GeoCONOPS document illustrates the flow of information</a:t>
            </a:r>
            <a:r>
              <a:rPr lang="en" baseline="0" dirty="0" smtClean="0"/>
              <a:t> from the incident up through the various levels through the Federal agencies.</a:t>
            </a:r>
          </a:p>
          <a:p>
            <a:pPr lvl="0" rtl="0">
              <a:lnSpc>
                <a:spcPct val="115000"/>
              </a:lnSpc>
              <a:spcBef>
                <a:spcPts val="0"/>
              </a:spcBef>
              <a:buClr>
                <a:schemeClr val="dk1"/>
              </a:buClr>
              <a:buSzPct val="100000"/>
              <a:buFont typeface="Arial"/>
              <a:buNone/>
            </a:pPr>
            <a:endParaRPr lang="en" dirty="0"/>
          </a:p>
          <a:p>
            <a:pPr>
              <a:spcBef>
                <a:spcPts val="0"/>
              </a:spcBef>
              <a:buNone/>
            </a:pPr>
            <a:endParaRPr dirty="0"/>
          </a:p>
        </p:txBody>
      </p:sp>
    </p:spTree>
    <p:extLst>
      <p:ext uri="{BB962C8B-B14F-4D97-AF65-F5344CB8AC3E}">
        <p14:creationId xmlns:p14="http://schemas.microsoft.com/office/powerpoint/2010/main" val="144004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ct val="100000"/>
              <a:buFont typeface="Arial"/>
              <a:buNone/>
              <a:tabLst/>
              <a:defRPr/>
            </a:pPr>
            <a:r>
              <a:rPr lang="en" dirty="0" smtClean="0"/>
              <a:t>-&gt; Exercises will both identify problems in the plans and lead to familiarization from both ends.</a:t>
            </a:r>
          </a:p>
          <a:p>
            <a:pPr lvl="0" rtl="0">
              <a:lnSpc>
                <a:spcPct val="115000"/>
              </a:lnSpc>
              <a:spcBef>
                <a:spcPts val="0"/>
              </a:spcBef>
              <a:buClr>
                <a:schemeClr val="dk1"/>
              </a:buClr>
              <a:buSzPct val="100000"/>
              <a:buFont typeface="Arial"/>
              <a:buNone/>
            </a:pPr>
            <a:endParaRPr lang="en" dirty="0" smtClean="0"/>
          </a:p>
          <a:p>
            <a:pPr lvl="0" rtl="0">
              <a:lnSpc>
                <a:spcPct val="115000"/>
              </a:lnSpc>
              <a:spcBef>
                <a:spcPts val="0"/>
              </a:spcBef>
              <a:buClr>
                <a:schemeClr val="dk1"/>
              </a:buClr>
              <a:buSzPct val="100000"/>
              <a:buFont typeface="Arial"/>
              <a:buNone/>
            </a:pPr>
            <a:r>
              <a:rPr lang="en" dirty="0" smtClean="0"/>
              <a:t>-&gt; </a:t>
            </a:r>
            <a:r>
              <a:rPr lang="en" dirty="0"/>
              <a:t>Workshops: conferences with all of the pertinent parties to develop procedures, identify problems and generally plan.</a:t>
            </a:r>
          </a:p>
          <a:p>
            <a:pPr lvl="0" rtl="0">
              <a:lnSpc>
                <a:spcPct val="115000"/>
              </a:lnSpc>
              <a:spcBef>
                <a:spcPts val="0"/>
              </a:spcBef>
              <a:buClr>
                <a:schemeClr val="dk1"/>
              </a:buClr>
              <a:buSzPct val="100000"/>
              <a:buFont typeface="Arial"/>
              <a:buNone/>
            </a:pPr>
            <a:r>
              <a:rPr lang="en" dirty="0"/>
              <a:t>Drills: an exercise that evaluates the execution of one activity - might just be generating an incident map and then evaluating it with responders</a:t>
            </a:r>
          </a:p>
          <a:p>
            <a:pPr lvl="0" rtl="0">
              <a:lnSpc>
                <a:spcPct val="115000"/>
              </a:lnSpc>
              <a:spcBef>
                <a:spcPts val="0"/>
              </a:spcBef>
              <a:buClr>
                <a:schemeClr val="dk1"/>
              </a:buClr>
              <a:buSzPct val="100000"/>
              <a:buFont typeface="Arial"/>
              <a:buNone/>
            </a:pPr>
            <a:r>
              <a:rPr lang="en" dirty="0"/>
              <a:t>Functional: command exercise in which managers react as if they were controlling assets in the field.  The actions of field assets are simulated.</a:t>
            </a:r>
          </a:p>
          <a:p>
            <a:pPr lvl="0" rtl="0">
              <a:lnSpc>
                <a:spcPct val="115000"/>
              </a:lnSpc>
              <a:spcBef>
                <a:spcPts val="0"/>
              </a:spcBef>
              <a:buClr>
                <a:schemeClr val="dk1"/>
              </a:buClr>
              <a:buSzPct val="100000"/>
              <a:buFont typeface="Arial"/>
              <a:buNone/>
            </a:pPr>
            <a:r>
              <a:rPr lang="en" dirty="0"/>
              <a:t>Full scale: an exercise that includes assets in the field reacting to an incident, with most levels of the response fully manned.</a:t>
            </a:r>
          </a:p>
          <a:p>
            <a:pPr lvl="0" rtl="0">
              <a:lnSpc>
                <a:spcPct val="115000"/>
              </a:lnSpc>
              <a:spcBef>
                <a:spcPts val="0"/>
              </a:spcBef>
              <a:buNone/>
            </a:pPr>
            <a:endParaRPr dirty="0"/>
          </a:p>
          <a:p>
            <a:pPr lvl="0" rtl="0">
              <a:lnSpc>
                <a:spcPct val="115000"/>
              </a:lnSpc>
              <a:spcBef>
                <a:spcPts val="0"/>
              </a:spcBef>
              <a:buNone/>
            </a:pPr>
            <a:r>
              <a:rPr lang="en" dirty="0"/>
              <a:t>-&gt;The Disaster Cycle can be simulated, but needs to be followed.</a:t>
            </a:r>
          </a:p>
          <a:p>
            <a:pPr lvl="0" rtl="0">
              <a:lnSpc>
                <a:spcPct val="115000"/>
              </a:lnSpc>
              <a:spcBef>
                <a:spcPts val="0"/>
              </a:spcBef>
              <a:buClr>
                <a:schemeClr val="dk1"/>
              </a:buClr>
              <a:buFont typeface="Arial"/>
              <a:buNone/>
            </a:pPr>
            <a:endParaRPr dirty="0"/>
          </a:p>
          <a:p>
            <a:pPr>
              <a:spcBef>
                <a:spcPts val="0"/>
              </a:spcBef>
              <a:buNone/>
            </a:pPr>
            <a:endParaRPr dirty="0"/>
          </a:p>
        </p:txBody>
      </p:sp>
    </p:spTree>
    <p:extLst>
      <p:ext uri="{BB962C8B-B14F-4D97-AF65-F5344CB8AC3E}">
        <p14:creationId xmlns:p14="http://schemas.microsoft.com/office/powerpoint/2010/main" val="1865258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24247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-&gt; Ugly map of risks:</a:t>
            </a:r>
          </a:p>
          <a:p>
            <a:pPr rtl="0">
              <a:spcBef>
                <a:spcPts val="0"/>
              </a:spcBef>
              <a:buNone/>
            </a:pPr>
            <a:r>
              <a:rPr lang="en"/>
              <a:t>	6 Nuclear generating stations w/ 11 total reactors.</a:t>
            </a:r>
          </a:p>
          <a:p>
            <a:pPr rtl="0">
              <a:spcBef>
                <a:spcPts val="0"/>
              </a:spcBef>
              <a:buNone/>
            </a:pPr>
            <a:r>
              <a:rPr lang="en"/>
              <a:t>	Regularly flooding rivers</a:t>
            </a:r>
          </a:p>
          <a:p>
            <a:pPr rtl="0">
              <a:spcBef>
                <a:spcPts val="0"/>
              </a:spcBef>
              <a:buNone/>
            </a:pPr>
            <a:r>
              <a:rPr lang="en"/>
              <a:t>	Historic tornado tracks - 1950-2014</a:t>
            </a:r>
          </a:p>
          <a:p>
            <a:pPr rtl="0">
              <a:spcBef>
                <a:spcPts val="0"/>
              </a:spcBef>
              <a:buNone/>
            </a:pPr>
            <a:r>
              <a:rPr lang="en"/>
              <a:t>	Railroad tracks - transportation disasters with chemicals</a:t>
            </a:r>
          </a:p>
          <a:p>
            <a:pPr rtl="0">
              <a:spcBef>
                <a:spcPts val="0"/>
              </a:spcBef>
              <a:buNone/>
            </a:pPr>
            <a:r>
              <a:rPr lang="en"/>
              <a:t>	Horizontal acceleration isolines - earthquake damage risk from the New Madrid fault in the Missouri bootheel.  The 1811-2 swarm rang church bells in Boston (est 7.7 magnitude), should it go off that large again there will be an estimated $200 Billion in total direct economic losses with at least 75,000 casualties in the eight state NMSZ.</a:t>
            </a:r>
          </a:p>
          <a:p>
            <a:pPr lvl="0" rtl="0">
              <a:spcBef>
                <a:spcPts val="0"/>
              </a:spcBef>
              <a:buNone/>
            </a:pPr>
            <a:r>
              <a:rPr lang="en">
                <a:solidFill>
                  <a:schemeClr val="dk1"/>
                </a:solidFill>
              </a:rPr>
              <a:t>-&gt; Burning tanker cars from 5/March/2015 Galena derailment.  Bakken crude.</a:t>
            </a:r>
          </a:p>
          <a:p>
            <a:pPr lvl="0">
              <a:spcBef>
                <a:spcPts val="0"/>
              </a:spcBef>
              <a:buClr>
                <a:schemeClr val="dk1"/>
              </a:buClr>
              <a:buSzPct val="100000"/>
              <a:buFont typeface="Arial"/>
              <a:buNone/>
            </a:pPr>
            <a:r>
              <a:rPr lang="en">
                <a:solidFill>
                  <a:schemeClr val="dk1"/>
                </a:solidFill>
              </a:rPr>
              <a:t>-&gt; Firefighters in Washington, IL on 17/November/2013 - 800 homes destroyed.</a:t>
            </a:r>
          </a:p>
        </p:txBody>
      </p:sp>
    </p:spTree>
    <p:extLst>
      <p:ext uri="{BB962C8B-B14F-4D97-AF65-F5344CB8AC3E}">
        <p14:creationId xmlns:p14="http://schemas.microsoft.com/office/powerpoint/2010/main" val="251303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dirty="0">
                <a:solidFill>
                  <a:schemeClr val="dk1"/>
                </a:solidFill>
              </a:rPr>
              <a:t>There are four standard phases to the Disaster Management Cycle.  GIS Can be applied to any of them:</a:t>
            </a:r>
          </a:p>
          <a:p>
            <a:pPr marL="457200" lvl="0" indent="-317500" rtl="0">
              <a:lnSpc>
                <a:spcPct val="115000"/>
              </a:lnSpc>
              <a:spcBef>
                <a:spcPts val="0"/>
              </a:spcBef>
              <a:buClr>
                <a:schemeClr val="dk1"/>
              </a:buClr>
              <a:buSzPct val="127272"/>
              <a:buFont typeface="Arial"/>
              <a:buAutoNum type="arabicParenR"/>
            </a:pPr>
            <a:r>
              <a:rPr lang="en" dirty="0">
                <a:solidFill>
                  <a:schemeClr val="dk1"/>
                </a:solidFill>
              </a:rPr>
              <a:t>Preparedness </a:t>
            </a:r>
            <a:r>
              <a:rPr lang="en" dirty="0" smtClean="0">
                <a:solidFill>
                  <a:schemeClr val="dk1"/>
                </a:solidFill>
              </a:rPr>
              <a:t>is </a:t>
            </a:r>
            <a:r>
              <a:rPr lang="en" dirty="0">
                <a:solidFill>
                  <a:schemeClr val="dk1"/>
                </a:solidFill>
              </a:rPr>
              <a:t>any actions taken pre-incident that will help responders and the affected population during and after the incident including planning and training.  For </a:t>
            </a:r>
            <a:r>
              <a:rPr lang="en" dirty="0" smtClean="0">
                <a:solidFill>
                  <a:schemeClr val="dk1"/>
                </a:solidFill>
              </a:rPr>
              <a:t>GIS</a:t>
            </a:r>
            <a:r>
              <a:rPr lang="en" baseline="0" dirty="0" smtClean="0">
                <a:solidFill>
                  <a:schemeClr val="dk1"/>
                </a:solidFill>
              </a:rPr>
              <a:t> this includes </a:t>
            </a:r>
            <a:r>
              <a:rPr lang="en" dirty="0" smtClean="0">
                <a:solidFill>
                  <a:schemeClr val="dk1"/>
                </a:solidFill>
              </a:rPr>
              <a:t>developing </a:t>
            </a:r>
            <a:r>
              <a:rPr lang="en" dirty="0">
                <a:solidFill>
                  <a:schemeClr val="dk1"/>
                </a:solidFill>
              </a:rPr>
              <a:t>a plan to implement GIS during a disaster; training; familiarization and acquiring hardware,software and data.</a:t>
            </a:r>
          </a:p>
          <a:p>
            <a:pPr marL="457200" lvl="0" indent="-317500" rtl="0">
              <a:lnSpc>
                <a:spcPct val="115000"/>
              </a:lnSpc>
              <a:spcBef>
                <a:spcPts val="0"/>
              </a:spcBef>
              <a:buClr>
                <a:schemeClr val="dk1"/>
              </a:buClr>
              <a:buSzPct val="127272"/>
              <a:buFont typeface="Arial"/>
              <a:buAutoNum type="arabicParenR"/>
            </a:pPr>
            <a:r>
              <a:rPr lang="en" dirty="0" smtClean="0">
                <a:solidFill>
                  <a:schemeClr val="dk1"/>
                </a:solidFill>
              </a:rPr>
              <a:t>The</a:t>
            </a:r>
            <a:r>
              <a:rPr lang="en" baseline="0" dirty="0" smtClean="0">
                <a:solidFill>
                  <a:schemeClr val="dk1"/>
                </a:solidFill>
              </a:rPr>
              <a:t> Response phase consists of a</a:t>
            </a:r>
            <a:r>
              <a:rPr lang="en" dirty="0" smtClean="0">
                <a:solidFill>
                  <a:schemeClr val="dk1"/>
                </a:solidFill>
              </a:rPr>
              <a:t>ctions </a:t>
            </a:r>
            <a:r>
              <a:rPr lang="en" dirty="0">
                <a:solidFill>
                  <a:schemeClr val="dk1"/>
                </a:solidFill>
              </a:rPr>
              <a:t>taken as a direct result of the incident to preserve </a:t>
            </a:r>
            <a:r>
              <a:rPr lang="en" dirty="0" smtClean="0">
                <a:solidFill>
                  <a:schemeClr val="dk1"/>
                </a:solidFill>
              </a:rPr>
              <a:t>and </a:t>
            </a:r>
            <a:r>
              <a:rPr lang="en" dirty="0">
                <a:solidFill>
                  <a:schemeClr val="dk1"/>
                </a:solidFill>
              </a:rPr>
              <a:t>save life, protect property and minimize damage to the environment.  </a:t>
            </a:r>
            <a:r>
              <a:rPr lang="en" dirty="0" smtClean="0">
                <a:solidFill>
                  <a:schemeClr val="dk1"/>
                </a:solidFill>
              </a:rPr>
              <a:t>This most</a:t>
            </a:r>
            <a:r>
              <a:rPr lang="en" baseline="0" dirty="0" smtClean="0">
                <a:solidFill>
                  <a:schemeClr val="dk1"/>
                </a:solidFill>
              </a:rPr>
              <a:t> directly is</a:t>
            </a:r>
            <a:r>
              <a:rPr lang="en" dirty="0" smtClean="0">
                <a:solidFill>
                  <a:schemeClr val="dk1"/>
                </a:solidFill>
              </a:rPr>
              <a:t> </a:t>
            </a:r>
            <a:r>
              <a:rPr lang="en" dirty="0">
                <a:solidFill>
                  <a:schemeClr val="dk1"/>
                </a:solidFill>
              </a:rPr>
              <a:t>supporting responders and decision makers.</a:t>
            </a:r>
          </a:p>
          <a:p>
            <a:pPr marL="457200" lvl="0" indent="-317500" rtl="0">
              <a:lnSpc>
                <a:spcPct val="115000"/>
              </a:lnSpc>
              <a:spcBef>
                <a:spcPts val="0"/>
              </a:spcBef>
              <a:buClr>
                <a:schemeClr val="dk1"/>
              </a:buClr>
              <a:buSzPct val="127272"/>
              <a:buFont typeface="Arial"/>
              <a:buAutoNum type="arabicParenR"/>
            </a:pPr>
            <a:r>
              <a:rPr lang="en" baseline="0" dirty="0" smtClean="0">
                <a:solidFill>
                  <a:schemeClr val="dk1"/>
                </a:solidFill>
              </a:rPr>
              <a:t>Actions </a:t>
            </a:r>
            <a:r>
              <a:rPr lang="en" dirty="0" smtClean="0">
                <a:solidFill>
                  <a:schemeClr val="dk1"/>
                </a:solidFill>
              </a:rPr>
              <a:t>taken to restore the </a:t>
            </a:r>
            <a:r>
              <a:rPr lang="en" dirty="0">
                <a:solidFill>
                  <a:schemeClr val="dk1"/>
                </a:solidFill>
              </a:rPr>
              <a:t>impacted area to pre-incident </a:t>
            </a:r>
            <a:r>
              <a:rPr lang="en" dirty="0" smtClean="0">
                <a:solidFill>
                  <a:schemeClr val="dk1"/>
                </a:solidFill>
              </a:rPr>
              <a:t>conditions happen during the Recovery phase.  GIS applications include </a:t>
            </a:r>
            <a:r>
              <a:rPr lang="en" dirty="0">
                <a:solidFill>
                  <a:schemeClr val="dk1"/>
                </a:solidFill>
              </a:rPr>
              <a:t>change analysis, </a:t>
            </a:r>
            <a:r>
              <a:rPr lang="en" dirty="0" smtClean="0">
                <a:solidFill>
                  <a:schemeClr val="dk1"/>
                </a:solidFill>
              </a:rPr>
              <a:t>tracking debris removal and general </a:t>
            </a:r>
            <a:r>
              <a:rPr lang="en" dirty="0">
                <a:solidFill>
                  <a:schemeClr val="dk1"/>
                </a:solidFill>
              </a:rPr>
              <a:t>progress tracking.</a:t>
            </a:r>
          </a:p>
          <a:p>
            <a:pPr marL="457200" lvl="0" indent="-317500" rtl="0">
              <a:lnSpc>
                <a:spcPct val="115000"/>
              </a:lnSpc>
              <a:spcBef>
                <a:spcPts val="0"/>
              </a:spcBef>
              <a:buClr>
                <a:schemeClr val="dk1"/>
              </a:buClr>
              <a:buSzPct val="127272"/>
              <a:buFont typeface="Arial"/>
              <a:buAutoNum type="arabicParenR"/>
            </a:pPr>
            <a:r>
              <a:rPr lang="en" dirty="0" smtClean="0">
                <a:solidFill>
                  <a:schemeClr val="dk1"/>
                </a:solidFill>
              </a:rPr>
              <a:t>Mitigation actions are</a:t>
            </a:r>
            <a:r>
              <a:rPr lang="en" baseline="0" dirty="0" smtClean="0">
                <a:solidFill>
                  <a:schemeClr val="dk1"/>
                </a:solidFill>
              </a:rPr>
              <a:t> those </a:t>
            </a:r>
            <a:r>
              <a:rPr lang="en" dirty="0" smtClean="0">
                <a:solidFill>
                  <a:schemeClr val="dk1"/>
                </a:solidFill>
              </a:rPr>
              <a:t>taken </a:t>
            </a:r>
            <a:r>
              <a:rPr lang="en" dirty="0">
                <a:solidFill>
                  <a:schemeClr val="dk1"/>
                </a:solidFill>
              </a:rPr>
              <a:t>to minimize damage caused by identified threats.  </a:t>
            </a:r>
            <a:r>
              <a:rPr lang="en" dirty="0" smtClean="0">
                <a:solidFill>
                  <a:schemeClr val="dk1"/>
                </a:solidFill>
              </a:rPr>
              <a:t>This mostly consists of scenario </a:t>
            </a:r>
            <a:r>
              <a:rPr lang="en" dirty="0">
                <a:solidFill>
                  <a:schemeClr val="dk1"/>
                </a:solidFill>
              </a:rPr>
              <a:t>modelling.</a:t>
            </a: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SzPct val="100000"/>
              <a:buFont typeface="Arial"/>
              <a:buNone/>
            </a:pPr>
            <a:r>
              <a:rPr lang="en" dirty="0">
                <a:solidFill>
                  <a:schemeClr val="dk1"/>
                </a:solidFill>
              </a:rPr>
              <a:t>Activities may overlap between phases and phases may occur simultaneously - for example </a:t>
            </a:r>
            <a:r>
              <a:rPr lang="en" dirty="0" smtClean="0">
                <a:solidFill>
                  <a:schemeClr val="dk1"/>
                </a:solidFill>
              </a:rPr>
              <a:t>is restoring </a:t>
            </a:r>
            <a:r>
              <a:rPr lang="en" dirty="0">
                <a:solidFill>
                  <a:schemeClr val="dk1"/>
                </a:solidFill>
              </a:rPr>
              <a:t>power in the aftermath of an </a:t>
            </a:r>
            <a:r>
              <a:rPr lang="en" dirty="0" smtClean="0">
                <a:solidFill>
                  <a:schemeClr val="dk1"/>
                </a:solidFill>
              </a:rPr>
              <a:t>incident </a:t>
            </a:r>
            <a:r>
              <a:rPr lang="en" dirty="0">
                <a:solidFill>
                  <a:schemeClr val="dk1"/>
                </a:solidFill>
              </a:rPr>
              <a:t>response or recovery?  Even preparedness and response overlap as plans are developed for later implementation in the response phase.</a:t>
            </a: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SzPct val="100000"/>
              <a:buFont typeface="Arial"/>
              <a:buNone/>
            </a:pPr>
            <a:r>
              <a:rPr lang="en" dirty="0">
                <a:solidFill>
                  <a:schemeClr val="dk1"/>
                </a:solidFill>
              </a:rPr>
              <a:t>GIS plugs into any of the four phases.  Mitigation and Preparedness are steady-state activities conducted as normal operations.  The response phase includes dynamic actions collecting, analyzing and sharing information among responders and decision makers in a time-compressed environment.  The recovery phase may be the longest, with a much larger audience.</a:t>
            </a: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SzPct val="100000"/>
              <a:buFont typeface="Arial"/>
              <a:buNone/>
            </a:pPr>
            <a:r>
              <a:rPr lang="en" dirty="0">
                <a:solidFill>
                  <a:schemeClr val="dk1"/>
                </a:solidFill>
              </a:rPr>
              <a:t>For my capstone project, I will study the level of integration of GIS and Disaster Management in the less-populated counties of the State.</a:t>
            </a:r>
          </a:p>
          <a:p>
            <a:pPr>
              <a:spcBef>
                <a:spcPts val="0"/>
              </a:spcBef>
              <a:buNone/>
            </a:pPr>
            <a:endParaRPr dirty="0"/>
          </a:p>
        </p:txBody>
      </p:sp>
    </p:spTree>
    <p:extLst>
      <p:ext uri="{BB962C8B-B14F-4D97-AF65-F5344CB8AC3E}">
        <p14:creationId xmlns:p14="http://schemas.microsoft.com/office/powerpoint/2010/main" val="1483289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5785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dirty="0" smtClean="0">
                <a:solidFill>
                  <a:schemeClr val="dk1"/>
                </a:solidFill>
              </a:rPr>
              <a:t>-&gt; GIS </a:t>
            </a:r>
            <a:r>
              <a:rPr lang="en" dirty="0">
                <a:solidFill>
                  <a:schemeClr val="dk1"/>
                </a:solidFill>
              </a:rPr>
              <a:t>is often perceived as an expensive tool, even a luxury, for some levels of government.  Less-densely populated, non-metropolitan and even outlying counties in metropolitan areas may not have the capabilities to properly exploit GIS to support disaster management.  These counties are largely ignored by higher level of government because of their low </a:t>
            </a:r>
            <a:r>
              <a:rPr lang="en" dirty="0" smtClean="0">
                <a:solidFill>
                  <a:schemeClr val="dk1"/>
                </a:solidFill>
              </a:rPr>
              <a:t>populations; </a:t>
            </a:r>
            <a:r>
              <a:rPr lang="en" dirty="0">
                <a:solidFill>
                  <a:schemeClr val="dk1"/>
                </a:solidFill>
              </a:rPr>
              <a:t>as dollars spent in more populous counties is understood to be more effective </a:t>
            </a:r>
            <a:r>
              <a:rPr lang="en" dirty="0" smtClean="0">
                <a:solidFill>
                  <a:schemeClr val="dk1"/>
                </a:solidFill>
              </a:rPr>
              <a:t>– an</a:t>
            </a:r>
            <a:r>
              <a:rPr lang="en" baseline="0" dirty="0" smtClean="0">
                <a:solidFill>
                  <a:schemeClr val="dk1"/>
                </a:solidFill>
              </a:rPr>
              <a:t> example being</a:t>
            </a:r>
            <a:r>
              <a:rPr lang="en" dirty="0" smtClean="0">
                <a:solidFill>
                  <a:schemeClr val="dk1"/>
                </a:solidFill>
              </a:rPr>
              <a:t> </a:t>
            </a:r>
            <a:r>
              <a:rPr lang="en" dirty="0">
                <a:solidFill>
                  <a:schemeClr val="dk1"/>
                </a:solidFill>
              </a:rPr>
              <a:t>the National Geospatial-Intelligence Agency’s “133 Cities Urban Areas Initiative”.  In 2006, the Illinois Emergency Management Agency granted computers, desktop plotters and copies of ArcView to each County Emergency Management Agency - with minimal training, no data and no direction.</a:t>
            </a:r>
          </a:p>
          <a:p>
            <a:pPr lvl="0" rtl="0">
              <a:lnSpc>
                <a:spcPct val="115000"/>
              </a:lnSpc>
              <a:spcBef>
                <a:spcPts val="0"/>
              </a:spcBef>
              <a:buClr>
                <a:schemeClr val="dk1"/>
              </a:buClr>
              <a:buFont typeface="Arial"/>
              <a:buNone/>
            </a:pPr>
            <a:endParaRPr dirty="0">
              <a:solidFill>
                <a:schemeClr val="dk1"/>
              </a:solidFill>
            </a:endParaRPr>
          </a:p>
          <a:p>
            <a:pPr lvl="0">
              <a:lnSpc>
                <a:spcPct val="115000"/>
              </a:lnSpc>
              <a:spcBef>
                <a:spcPts val="0"/>
              </a:spcBef>
              <a:buClr>
                <a:schemeClr val="dk1"/>
              </a:buClr>
              <a:buSzPct val="100000"/>
              <a:buFont typeface="Arial"/>
              <a:buNone/>
            </a:pPr>
            <a:r>
              <a:rPr lang="en" dirty="0" smtClean="0"/>
              <a:t>-&gt; The </a:t>
            </a:r>
            <a:r>
              <a:rPr lang="en" dirty="0"/>
              <a:t>nationally specified Incident Command System evolved out of practices codified by the National Wildfire Coordination Group and includes standards, procedures and qualifications for positions in the command structure.  These include a Geographic Information System Specialist (</a:t>
            </a:r>
            <a:r>
              <a:rPr lang="en" dirty="0" smtClean="0"/>
              <a:t>GISS) </a:t>
            </a:r>
            <a:r>
              <a:rPr lang="en" dirty="0"/>
              <a:t>or </a:t>
            </a:r>
            <a:r>
              <a:rPr lang="en" dirty="0" smtClean="0"/>
              <a:t>Geospatial</a:t>
            </a:r>
            <a:r>
              <a:rPr lang="en" baseline="0" dirty="0" smtClean="0"/>
              <a:t> Information Specialist (</a:t>
            </a:r>
            <a:r>
              <a:rPr lang="en" dirty="0" smtClean="0"/>
              <a:t>GISP) </a:t>
            </a:r>
            <a:r>
              <a:rPr lang="en" dirty="0"/>
              <a:t>in </a:t>
            </a:r>
            <a:r>
              <a:rPr lang="en" dirty="0" smtClean="0"/>
              <a:t>FEMA’s nomenclature.  </a:t>
            </a:r>
            <a:r>
              <a:rPr lang="en" dirty="0"/>
              <a:t>Many of the positions developed by the NWCG have been migrated into the more generalized “All-Hazards” ICS, but not GIS.  In 2013 draft position qualifications for 4 GIS positions were released, but they have since been withdrawn.  The NWCG offers a GISS course (S-341 GIS Specialist for Incident Management offered in 2015 once in Colorado to support Wildfire responders and once in the Gulf Coast region, </a:t>
            </a:r>
            <a:r>
              <a:rPr lang="en" dirty="0" smtClean="0"/>
              <a:t>presumably </a:t>
            </a:r>
            <a:r>
              <a:rPr lang="en" dirty="0"/>
              <a:t>to support Hurricane response), but there is no All-Hazards equivalent.  </a:t>
            </a:r>
            <a:r>
              <a:rPr lang="en" dirty="0" smtClean="0"/>
              <a:t>Conversely,</a:t>
            </a:r>
            <a:r>
              <a:rPr lang="en" baseline="0" dirty="0" smtClean="0"/>
              <a:t> t</a:t>
            </a:r>
            <a:r>
              <a:rPr lang="en" dirty="0" smtClean="0"/>
              <a:t>he </a:t>
            </a:r>
            <a:r>
              <a:rPr lang="en" dirty="0"/>
              <a:t>NWCG </a:t>
            </a:r>
            <a:r>
              <a:rPr lang="en" dirty="0" smtClean="0"/>
              <a:t>has dropped </a:t>
            </a:r>
            <a:r>
              <a:rPr lang="en" dirty="0"/>
              <a:t>several of its courses in favor of FEMA’s All-Hazards versions.</a:t>
            </a:r>
          </a:p>
        </p:txBody>
      </p:sp>
    </p:spTree>
    <p:extLst>
      <p:ext uri="{BB962C8B-B14F-4D97-AF65-F5344CB8AC3E}">
        <p14:creationId xmlns:p14="http://schemas.microsoft.com/office/powerpoint/2010/main" val="152479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In order to maybe do something about those problems, I plan to:</a:t>
            </a:r>
          </a:p>
          <a:p>
            <a:pPr rtl="0">
              <a:spcBef>
                <a:spcPts val="0"/>
              </a:spcBef>
              <a:buNone/>
            </a:pPr>
            <a:endParaRPr dirty="0"/>
          </a:p>
          <a:p>
            <a:pPr marL="457200" lvl="0" indent="-317500" rtl="0">
              <a:spcBef>
                <a:spcPts val="0"/>
              </a:spcBef>
              <a:buClr>
                <a:srgbClr val="000000"/>
              </a:buClr>
              <a:buSzPct val="127272"/>
              <a:buFont typeface="Arial"/>
              <a:buAutoNum type="arabicParenR"/>
            </a:pPr>
            <a:r>
              <a:rPr lang="en" dirty="0"/>
              <a:t>Review what has already been done around the country to integrate GIS and Disaster Management.  I have been reviewing After-Action Reports, “Lessons Learned” documents, Federal guidelines, conference presentations and industry proposal looking for clues.</a:t>
            </a:r>
          </a:p>
          <a:p>
            <a:pPr marL="457200" lvl="0" indent="-317500" rtl="0">
              <a:spcBef>
                <a:spcPts val="0"/>
              </a:spcBef>
              <a:buClr>
                <a:srgbClr val="000000"/>
              </a:buClr>
              <a:buSzPct val="127272"/>
              <a:buFont typeface="Arial"/>
              <a:buAutoNum type="arabicParenR"/>
            </a:pPr>
            <a:r>
              <a:rPr lang="en" dirty="0"/>
              <a:t>I need to find out just what is being done today around Illinois.  Anecdotally, not much, but there could be things going on in different circles.</a:t>
            </a:r>
          </a:p>
          <a:p>
            <a:pPr marL="457200" lvl="0" indent="-317500" rtl="0">
              <a:spcBef>
                <a:spcPts val="0"/>
              </a:spcBef>
              <a:buClr>
                <a:srgbClr val="000000"/>
              </a:buClr>
              <a:buSzPct val="127272"/>
              <a:buFont typeface="Arial"/>
              <a:buAutoNum type="arabicParenR"/>
            </a:pPr>
            <a:r>
              <a:rPr lang="en" dirty="0"/>
              <a:t>With that survey in hand, and a good response, I should have an idea of the capabilities that really are in place around the State.</a:t>
            </a:r>
          </a:p>
          <a:p>
            <a:pPr marL="457200" lvl="0" indent="-317500">
              <a:spcBef>
                <a:spcPts val="0"/>
              </a:spcBef>
              <a:buClr>
                <a:srgbClr val="000000"/>
              </a:buClr>
              <a:buSzPct val="127272"/>
              <a:buFont typeface="Arial"/>
              <a:buAutoNum type="arabicParenR"/>
            </a:pPr>
            <a:r>
              <a:rPr lang="en" dirty="0"/>
              <a:t>With what I have learned from the review and any ideas from the study, I will write a plan for Knox County, standardizing the use of GIS here.</a:t>
            </a:r>
          </a:p>
        </p:txBody>
      </p:sp>
    </p:spTree>
    <p:extLst>
      <p:ext uri="{BB962C8B-B14F-4D97-AF65-F5344CB8AC3E}">
        <p14:creationId xmlns:p14="http://schemas.microsoft.com/office/powerpoint/2010/main" val="339000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In my review, I have found 6</a:t>
            </a:r>
            <a:r>
              <a:rPr lang="en-US" baseline="0" dirty="0" smtClean="0"/>
              <a:t> elements for effective integration of GIS into Disaster </a:t>
            </a:r>
            <a:r>
              <a:rPr lang="en-US" baseline="0" dirty="0" err="1" smtClean="0"/>
              <a:t>Mangement</a:t>
            </a:r>
            <a:r>
              <a:rPr lang="en-US" baseline="0" dirty="0" smtClean="0"/>
              <a:t>:</a:t>
            </a:r>
          </a:p>
          <a:p>
            <a:pPr>
              <a:spcBef>
                <a:spcPts val="0"/>
              </a:spcBef>
              <a:buNone/>
            </a:pPr>
            <a:endParaRPr lang="en-US" baseline="0" dirty="0" smtClean="0"/>
          </a:p>
          <a:p>
            <a:pPr marL="228600" indent="-228600">
              <a:spcBef>
                <a:spcPts val="0"/>
              </a:spcBef>
              <a:buAutoNum type="arabicParenR"/>
            </a:pPr>
            <a:r>
              <a:rPr lang="en-US" baseline="0" dirty="0" smtClean="0"/>
              <a:t>Include GIS in Response Plans</a:t>
            </a:r>
          </a:p>
          <a:p>
            <a:pPr marL="228600" indent="-228600">
              <a:spcBef>
                <a:spcPts val="0"/>
              </a:spcBef>
              <a:buAutoNum type="arabicParenR"/>
            </a:pPr>
            <a:r>
              <a:rPr lang="en-US" baseline="0" dirty="0" smtClean="0"/>
              <a:t>Document GIS activities in AARs and review the effectiveness of any GIS support</a:t>
            </a:r>
          </a:p>
          <a:p>
            <a:pPr marL="228600" indent="-228600">
              <a:spcBef>
                <a:spcPts val="0"/>
              </a:spcBef>
              <a:buAutoNum type="arabicParenR"/>
            </a:pPr>
            <a:r>
              <a:rPr lang="en-US" baseline="0" dirty="0" smtClean="0"/>
              <a:t>Build awareness of Field conditions in GIS staff and developers.</a:t>
            </a:r>
            <a:endParaRPr dirty="0"/>
          </a:p>
        </p:txBody>
      </p:sp>
    </p:spTree>
    <p:extLst>
      <p:ext uri="{BB962C8B-B14F-4D97-AF65-F5344CB8AC3E}">
        <p14:creationId xmlns:p14="http://schemas.microsoft.com/office/powerpoint/2010/main" val="280457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4) Implement</a:t>
            </a:r>
            <a:r>
              <a:rPr lang="en-US" baseline="0" dirty="0" smtClean="0"/>
              <a:t> a comprehensive and complementary training program for GIS staff, disaster managers and responders</a:t>
            </a:r>
          </a:p>
          <a:p>
            <a:pPr>
              <a:spcBef>
                <a:spcPts val="0"/>
              </a:spcBef>
              <a:buNone/>
            </a:pPr>
            <a:r>
              <a:rPr lang="en-US" baseline="0" dirty="0" smtClean="0"/>
              <a:t>5) Standardized map products</a:t>
            </a:r>
          </a:p>
          <a:p>
            <a:pPr>
              <a:spcBef>
                <a:spcPts val="0"/>
              </a:spcBef>
              <a:buNone/>
            </a:pPr>
            <a:r>
              <a:rPr lang="en-US" baseline="0" dirty="0" smtClean="0"/>
              <a:t>And finally</a:t>
            </a:r>
          </a:p>
          <a:p>
            <a:pPr>
              <a:spcBef>
                <a:spcPts val="0"/>
              </a:spcBef>
              <a:buNone/>
            </a:pPr>
            <a:r>
              <a:rPr lang="en-US" baseline="0" dirty="0" smtClean="0"/>
              <a:t>6) Prepare for GIS mutual aid.</a:t>
            </a:r>
          </a:p>
        </p:txBody>
      </p:sp>
    </p:spTree>
    <p:extLst>
      <p:ext uri="{BB962C8B-B14F-4D97-AF65-F5344CB8AC3E}">
        <p14:creationId xmlns:p14="http://schemas.microsoft.com/office/powerpoint/2010/main" val="397534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-&gt; The first necessary element is simply acknowledging any available GIS resources and planning to use them.   Written plans are the best, but there needs to be an agreed upon plan with defined responsibilities and expectations.  This allows for a predictable response - for both sides.</a:t>
            </a:r>
          </a:p>
          <a:p>
            <a:pPr lvl="0" rtl="0">
              <a:spcBef>
                <a:spcPts val="0"/>
              </a:spcBef>
              <a:buNone/>
            </a:pPr>
            <a:r>
              <a:rPr lang="en" dirty="0"/>
              <a:t>-&gt; Most basically, it requires an exchange of contact information and a basic discussion of capabilities.  At the 2014 Illinois GIS Association conference there were several session discussing the use of GIS to respond to the November 17, 2013 tornado outbreak that hit central Illinois.  </a:t>
            </a:r>
            <a:r>
              <a:rPr lang="en" dirty="0" smtClean="0"/>
              <a:t>The City of Washington </a:t>
            </a:r>
            <a:r>
              <a:rPr lang="en" dirty="0"/>
              <a:t>made the national headlines, but there were several other communities hit.  A few days into the response, GIS practitioners from the Tri-County Regional Planning Commission in nearby Peoria were contacted.  At their presentation, one of </a:t>
            </a:r>
            <a:r>
              <a:rPr lang="en" dirty="0" smtClean="0"/>
              <a:t>those</a:t>
            </a:r>
            <a:r>
              <a:rPr lang="en" baseline="0" dirty="0" smtClean="0"/>
              <a:t> practioners</a:t>
            </a:r>
            <a:r>
              <a:rPr lang="en" dirty="0" smtClean="0"/>
              <a:t> </a:t>
            </a:r>
            <a:r>
              <a:rPr lang="en" dirty="0"/>
              <a:t>made the off-handed remark that was roughly “We weren’t sure the Emergency Management coordinator in Tazewell county knew what GIS was, or at least what our capabilities were.”  Tazewell </a:t>
            </a:r>
            <a:r>
              <a:rPr lang="en" dirty="0" smtClean="0"/>
              <a:t>County with a popualtion of 135,000  </a:t>
            </a:r>
            <a:r>
              <a:rPr lang="en" dirty="0"/>
              <a:t>is one of the eponymous Tri-Counties.</a:t>
            </a:r>
          </a:p>
          <a:p>
            <a:pPr lvl="0" rtl="0">
              <a:spcBef>
                <a:spcPts val="0"/>
              </a:spcBef>
              <a:buNone/>
            </a:pPr>
            <a:r>
              <a:rPr lang="en" dirty="0"/>
              <a:t>-&gt; Writing a plan forces both parties to think about responsibilities, capabilities and needs.  </a:t>
            </a:r>
            <a:r>
              <a:rPr lang="en" dirty="0" smtClean="0"/>
              <a:t>In </a:t>
            </a:r>
            <a:r>
              <a:rPr lang="en" dirty="0"/>
              <a:t>our </a:t>
            </a:r>
            <a:r>
              <a:rPr lang="en" dirty="0" smtClean="0"/>
              <a:t>Knox County </a:t>
            </a:r>
            <a:r>
              <a:rPr lang="en" dirty="0"/>
              <a:t>Emergency Operation Plan, the County Assessor is responsible for post-incident Damage </a:t>
            </a:r>
            <a:r>
              <a:rPr lang="en" dirty="0" smtClean="0"/>
              <a:t>Assessment.</a:t>
            </a:r>
            <a:r>
              <a:rPr lang="en" baseline="0" dirty="0" smtClean="0"/>
              <a:t>  This plan was implemented with minimal communication and</a:t>
            </a:r>
            <a:r>
              <a:rPr lang="en" dirty="0" smtClean="0"/>
              <a:t> </a:t>
            </a:r>
            <a:r>
              <a:rPr lang="en" dirty="0"/>
              <a:t>until a few years ago, </a:t>
            </a:r>
            <a:r>
              <a:rPr lang="en" dirty="0" smtClean="0"/>
              <a:t>the new </a:t>
            </a:r>
            <a:r>
              <a:rPr lang="en" dirty="0"/>
              <a:t>Assessor didn’t know </a:t>
            </a:r>
            <a:r>
              <a:rPr lang="en" dirty="0" smtClean="0"/>
              <a:t>about</a:t>
            </a:r>
            <a:r>
              <a:rPr lang="en" baseline="0" dirty="0" smtClean="0"/>
              <a:t> those responsibilities or how to execute them</a:t>
            </a:r>
            <a:r>
              <a:rPr lang="en" dirty="0" smtClean="0"/>
              <a:t>.</a:t>
            </a:r>
            <a:endParaRPr lang="en" dirty="0"/>
          </a:p>
          <a:p>
            <a:pPr lvl="0" rtl="0">
              <a:spcBef>
                <a:spcPts val="0"/>
              </a:spcBef>
              <a:buNone/>
            </a:pPr>
            <a:r>
              <a:rPr lang="en" dirty="0"/>
              <a:t>-&gt; This plan can lead to either a full Geospatial Annex in the county Emergency Operations Plan or a set of “standard / suggested operating guidelines” that are referenced from the </a:t>
            </a:r>
            <a:r>
              <a:rPr lang="en" dirty="0" smtClean="0"/>
              <a:t>EOP</a:t>
            </a:r>
            <a:r>
              <a:rPr lang="en" dirty="0"/>
              <a:t>.</a:t>
            </a:r>
          </a:p>
          <a:p>
            <a:pPr lvl="0" rtl="0">
              <a:spcBef>
                <a:spcPts val="0"/>
              </a:spcBef>
              <a:buNone/>
            </a:pPr>
            <a:endParaRPr dirty="0"/>
          </a:p>
          <a:p>
            <a:pPr lvl="0" rtl="0">
              <a:spcBef>
                <a:spcPts val="0"/>
              </a:spcBef>
              <a:buNone/>
            </a:pPr>
            <a:endParaRPr dirty="0"/>
          </a:p>
          <a:p>
            <a:pPr lvl="0" rtl="0">
              <a:spcBef>
                <a:spcPts val="0"/>
              </a:spcBef>
              <a:buNone/>
            </a:pPr>
            <a:r>
              <a:rPr lang="en" dirty="0" smtClean="0"/>
              <a:t>T</a:t>
            </a:r>
            <a:r>
              <a:rPr lang="en-US" dirty="0" smtClean="0"/>
              <a:t>h</a:t>
            </a:r>
            <a:r>
              <a:rPr lang="en" dirty="0" smtClean="0"/>
              <a:t>es</a:t>
            </a:r>
            <a:r>
              <a:rPr lang="en" baseline="0" dirty="0" smtClean="0"/>
              <a:t>e activities e</a:t>
            </a:r>
            <a:r>
              <a:rPr lang="en" dirty="0" smtClean="0"/>
              <a:t>stablish </a:t>
            </a:r>
            <a:r>
              <a:rPr lang="en" dirty="0"/>
              <a:t>relationships and responsibilities.</a:t>
            </a:r>
          </a:p>
        </p:txBody>
      </p:sp>
    </p:spTree>
    <p:extLst>
      <p:ext uri="{BB962C8B-B14F-4D97-AF65-F5344CB8AC3E}">
        <p14:creationId xmlns:p14="http://schemas.microsoft.com/office/powerpoint/2010/main" val="80868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Any incidents or exercises that do include GIS need to be properly documented.</a:t>
            </a:r>
          </a:p>
          <a:p>
            <a:pPr lvl="0" rtl="0">
              <a:spcBef>
                <a:spcPts val="0"/>
              </a:spcBef>
              <a:buNone/>
            </a:pPr>
            <a:endParaRPr dirty="0"/>
          </a:p>
          <a:p>
            <a:pPr lvl="0" rtl="0">
              <a:spcBef>
                <a:spcPts val="0"/>
              </a:spcBef>
              <a:buNone/>
            </a:pPr>
            <a:r>
              <a:rPr lang="en" dirty="0"/>
              <a:t>T</a:t>
            </a:r>
            <a:r>
              <a:rPr lang="en" dirty="0">
                <a:solidFill>
                  <a:schemeClr val="dk1"/>
                </a:solidFill>
              </a:rPr>
              <a:t>he largest emergency exercise in Illinois last year was the CAPSTONE-14 exercise simulating a large earthquake originating </a:t>
            </a:r>
            <a:r>
              <a:rPr lang="en" dirty="0" smtClean="0">
                <a:solidFill>
                  <a:schemeClr val="dk1"/>
                </a:solidFill>
              </a:rPr>
              <a:t>from the nearby </a:t>
            </a:r>
            <a:r>
              <a:rPr lang="en" dirty="0">
                <a:solidFill>
                  <a:schemeClr val="dk1"/>
                </a:solidFill>
              </a:rPr>
              <a:t>New Madrid </a:t>
            </a:r>
            <a:r>
              <a:rPr lang="en" dirty="0" smtClean="0">
                <a:solidFill>
                  <a:schemeClr val="dk1"/>
                </a:solidFill>
              </a:rPr>
              <a:t>fault.  </a:t>
            </a:r>
            <a:r>
              <a:rPr lang="en" dirty="0">
                <a:solidFill>
                  <a:schemeClr val="dk1"/>
                </a:solidFill>
              </a:rPr>
              <a:t>There are at least two publicly available After-Action Reports documenting that exercise.  </a:t>
            </a:r>
            <a:r>
              <a:rPr lang="en" dirty="0" smtClean="0">
                <a:solidFill>
                  <a:schemeClr val="dk1"/>
                </a:solidFill>
              </a:rPr>
              <a:t>Also, many </a:t>
            </a:r>
            <a:r>
              <a:rPr lang="en" dirty="0">
                <a:solidFill>
                  <a:schemeClr val="dk1"/>
                </a:solidFill>
              </a:rPr>
              <a:t>of </a:t>
            </a:r>
            <a:r>
              <a:rPr lang="en" dirty="0" smtClean="0">
                <a:solidFill>
                  <a:schemeClr val="dk1"/>
                </a:solidFill>
              </a:rPr>
              <a:t>that</a:t>
            </a:r>
            <a:r>
              <a:rPr lang="en" baseline="0" dirty="0" smtClean="0">
                <a:solidFill>
                  <a:schemeClr val="dk1"/>
                </a:solidFill>
              </a:rPr>
              <a:t> exercise’s</a:t>
            </a:r>
            <a:r>
              <a:rPr lang="en" dirty="0" smtClean="0">
                <a:solidFill>
                  <a:schemeClr val="dk1"/>
                </a:solidFill>
              </a:rPr>
              <a:t> </a:t>
            </a:r>
            <a:r>
              <a:rPr lang="en" dirty="0">
                <a:solidFill>
                  <a:schemeClr val="dk1"/>
                </a:solidFill>
              </a:rPr>
              <a:t>development documents are </a:t>
            </a:r>
            <a:r>
              <a:rPr lang="en" dirty="0" smtClean="0">
                <a:solidFill>
                  <a:schemeClr val="dk1"/>
                </a:solidFill>
              </a:rPr>
              <a:t>publicly </a:t>
            </a:r>
            <a:r>
              <a:rPr lang="en" dirty="0">
                <a:solidFill>
                  <a:schemeClr val="dk1"/>
                </a:solidFill>
              </a:rPr>
              <a:t>available.</a:t>
            </a:r>
          </a:p>
          <a:p>
            <a:pPr lvl="0" rtl="0">
              <a:spcBef>
                <a:spcPts val="0"/>
              </a:spcBef>
              <a:buNone/>
            </a:pPr>
            <a:endParaRPr dirty="0"/>
          </a:p>
          <a:p>
            <a:pPr lvl="0" rtl="0">
              <a:spcBef>
                <a:spcPts val="0"/>
              </a:spcBef>
              <a:buNone/>
            </a:pPr>
            <a:r>
              <a:rPr lang="en" dirty="0"/>
              <a:t>-&gt; </a:t>
            </a:r>
            <a:r>
              <a:rPr lang="en" dirty="0" smtClean="0"/>
              <a:t>AARs</a:t>
            </a:r>
            <a:r>
              <a:rPr lang="en" baseline="0" dirty="0" smtClean="0"/>
              <a:t> p</a:t>
            </a:r>
            <a:r>
              <a:rPr lang="en" dirty="0" smtClean="0"/>
              <a:t>reserve </a:t>
            </a:r>
            <a:r>
              <a:rPr lang="en" dirty="0"/>
              <a:t>hard-earned institutional knowledge</a:t>
            </a:r>
            <a:r>
              <a:rPr lang="en" dirty="0">
                <a:solidFill>
                  <a:schemeClr val="dk1"/>
                </a:solidFill>
              </a:rPr>
              <a:t>.  These AARs can be used to facilitate further development.</a:t>
            </a:r>
            <a:r>
              <a:rPr lang="en" dirty="0"/>
              <a:t>  Any written implementation plan would include provisions for documentation.</a:t>
            </a:r>
          </a:p>
          <a:p>
            <a:pPr lvl="0" rtl="0">
              <a:spcBef>
                <a:spcPts val="0"/>
              </a:spcBef>
              <a:buNone/>
            </a:pPr>
            <a:r>
              <a:rPr lang="en" dirty="0"/>
              <a:t>-&gt; AARs are often preceded by “hot washes” immediately after the incident or exercise that allow responders and managers to discuss what went right, what went wrong, what needs to be institutionalized and what needs to be corrected.  The hot wash becomes part of the AAR, but it might be the only opportunity many of the managers can discuss the incident face-to-face.</a:t>
            </a:r>
          </a:p>
          <a:p>
            <a:pPr lvl="0" rtl="0">
              <a:spcBef>
                <a:spcPts val="0"/>
              </a:spcBef>
              <a:buNone/>
            </a:pPr>
            <a:r>
              <a:rPr lang="en" dirty="0"/>
              <a:t>-&gt; The documentation can be wikis, document archives or formal </a:t>
            </a:r>
            <a:r>
              <a:rPr lang="en" dirty="0" smtClean="0"/>
              <a:t>After</a:t>
            </a:r>
            <a:r>
              <a:rPr lang="en" baseline="0" dirty="0" smtClean="0"/>
              <a:t> </a:t>
            </a:r>
            <a:r>
              <a:rPr lang="en" dirty="0" smtClean="0"/>
              <a:t>Action Reports </a:t>
            </a:r>
            <a:r>
              <a:rPr lang="en" dirty="0"/>
              <a:t>that are included in the final incident or exercise documentation.</a:t>
            </a:r>
          </a:p>
        </p:txBody>
      </p:sp>
    </p:spTree>
    <p:extLst>
      <p:ext uri="{BB962C8B-B14F-4D97-AF65-F5344CB8AC3E}">
        <p14:creationId xmlns:p14="http://schemas.microsoft.com/office/powerpoint/2010/main" val="81789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943473"/>
            <a:ext cx="7772400" cy="1546500"/>
          </a:xfrm>
          <a:prstGeom prst="rect">
            <a:avLst/>
          </a:prstGeom>
        </p:spPr>
        <p:txBody>
          <a:bodyPr lIns="91425" tIns="91425" rIns="91425" bIns="91425" anchor="b" anchorCtr="0">
            <a:noAutofit/>
          </a:bodyPr>
          <a:lstStyle/>
          <a:p>
            <a:pPr rtl="0">
              <a:spcBef>
                <a:spcPts val="0"/>
              </a:spcBef>
              <a:buNone/>
            </a:pPr>
            <a:endParaRPr/>
          </a:p>
          <a:p>
            <a:pPr rtl="0">
              <a:spcBef>
                <a:spcPts val="0"/>
              </a:spcBef>
              <a:buNone/>
            </a:pPr>
            <a:endParaRPr/>
          </a:p>
          <a:p>
            <a:pPr rtl="0">
              <a:spcBef>
                <a:spcPts val="0"/>
              </a:spcBef>
              <a:buNone/>
            </a:pPr>
            <a:endParaRPr/>
          </a:p>
          <a:p>
            <a:pPr>
              <a:spcBef>
                <a:spcPts val="0"/>
              </a:spcBef>
              <a:buNone/>
            </a:pPr>
            <a:r>
              <a:rPr lang="en"/>
              <a:t>GIS as Applied to Disaster Management in Outlying and Non-Metro Illinois Counties</a:t>
            </a:r>
          </a:p>
        </p:txBody>
      </p:sp>
      <p:sp>
        <p:nvSpPr>
          <p:cNvPr id="31" name="Shape 31"/>
          <p:cNvSpPr txBox="1">
            <a:spLocks noGrp="1"/>
          </p:cNvSpPr>
          <p:nvPr>
            <p:ph type="subTitle" idx="1"/>
          </p:nvPr>
        </p:nvSpPr>
        <p:spPr>
          <a:xfrm>
            <a:off x="685800" y="5439712"/>
            <a:ext cx="7772400" cy="1046400"/>
          </a:xfrm>
          <a:prstGeom prst="rect">
            <a:avLst/>
          </a:prstGeom>
        </p:spPr>
        <p:txBody>
          <a:bodyPr lIns="91425" tIns="91425" rIns="91425" bIns="91425" anchor="t" anchorCtr="0">
            <a:noAutofit/>
          </a:bodyPr>
          <a:lstStyle/>
          <a:p>
            <a:pPr rtl="0">
              <a:spcBef>
                <a:spcPts val="0"/>
              </a:spcBef>
              <a:buNone/>
            </a:pPr>
            <a:r>
              <a:rPr lang="en"/>
              <a:t>James Cueno</a:t>
            </a:r>
          </a:p>
          <a:p>
            <a:pPr>
              <a:spcBef>
                <a:spcPts val="0"/>
              </a:spcBef>
              <a:buNone/>
            </a:pPr>
            <a:r>
              <a:rPr lang="en"/>
              <a:t>596 A Peer Presentation - Spring 2 ‘15</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Necessary Elements</a:t>
            </a:r>
          </a:p>
        </p:txBody>
      </p:sp>
      <p:sp>
        <p:nvSpPr>
          <p:cNvPr id="86" name="Shape 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dirty="0"/>
              <a:t>3) </a:t>
            </a:r>
            <a:r>
              <a:rPr lang="en" u="sng" dirty="0"/>
              <a:t>Awareness of Field Conditions</a:t>
            </a:r>
          </a:p>
          <a:p>
            <a:pPr marL="457200" lvl="0" indent="-419100" rtl="0">
              <a:spcBef>
                <a:spcPts val="0"/>
              </a:spcBef>
              <a:buClr>
                <a:srgbClr val="000000"/>
              </a:buClr>
              <a:buSzPct val="100000"/>
              <a:buFont typeface="Arial"/>
              <a:buChar char="-"/>
            </a:pPr>
            <a:endParaRPr lang="en" sz="2600" dirty="0" smtClean="0"/>
          </a:p>
          <a:p>
            <a:pPr marL="457200" lvl="0" indent="-419100" rtl="0">
              <a:spcBef>
                <a:spcPts val="0"/>
              </a:spcBef>
              <a:buClr>
                <a:srgbClr val="000000"/>
              </a:buClr>
              <a:buSzPct val="100000"/>
              <a:buFont typeface="Arial"/>
              <a:buChar char="-"/>
            </a:pPr>
            <a:r>
              <a:rPr lang="en" sz="2600" dirty="0" smtClean="0"/>
              <a:t>Reasonable </a:t>
            </a:r>
            <a:r>
              <a:rPr lang="en" sz="2600" dirty="0"/>
              <a:t>in the office is not reasonable in the field</a:t>
            </a:r>
          </a:p>
          <a:p>
            <a:pPr marL="457200" lvl="0" indent="-419100" rtl="0">
              <a:spcBef>
                <a:spcPts val="0"/>
              </a:spcBef>
              <a:buClr>
                <a:srgbClr val="000000"/>
              </a:buClr>
              <a:buSzPct val="100000"/>
              <a:buFont typeface="Arial"/>
              <a:buChar char="-"/>
            </a:pPr>
            <a:endParaRPr lang="en" sz="2600" dirty="0" smtClean="0"/>
          </a:p>
          <a:p>
            <a:pPr marL="457200" lvl="0" indent="-419100" rtl="0">
              <a:spcBef>
                <a:spcPts val="0"/>
              </a:spcBef>
              <a:buClr>
                <a:srgbClr val="000000"/>
              </a:buClr>
              <a:buSzPct val="100000"/>
              <a:buFont typeface="Arial"/>
              <a:buChar char="-"/>
            </a:pPr>
            <a:r>
              <a:rPr lang="en" sz="2600" dirty="0" smtClean="0"/>
              <a:t>Paper </a:t>
            </a:r>
            <a:r>
              <a:rPr lang="en" sz="2600" dirty="0"/>
              <a:t>maps might be the only reasonable distribution method / Responder preferences</a:t>
            </a:r>
          </a:p>
          <a:p>
            <a:pPr marL="457200" lvl="0" indent="-419100" rtl="0">
              <a:spcBef>
                <a:spcPts val="0"/>
              </a:spcBef>
              <a:buClr>
                <a:srgbClr val="000000"/>
              </a:buClr>
              <a:buSzPct val="100000"/>
              <a:buFont typeface="Arial"/>
              <a:buChar char="-"/>
            </a:pPr>
            <a:endParaRPr lang="en" sz="2600" dirty="0" smtClean="0"/>
          </a:p>
          <a:p>
            <a:pPr marL="457200" lvl="0" indent="-419100" rtl="0">
              <a:spcBef>
                <a:spcPts val="0"/>
              </a:spcBef>
              <a:buClr>
                <a:srgbClr val="000000"/>
              </a:buClr>
              <a:buSzPct val="100000"/>
              <a:buFont typeface="Arial"/>
              <a:buChar char="-"/>
            </a:pPr>
            <a:r>
              <a:rPr lang="en" sz="2600" dirty="0" smtClean="0"/>
              <a:t>Encourages </a:t>
            </a:r>
            <a:r>
              <a:rPr lang="en" sz="2600" dirty="0"/>
              <a:t>communication &amp; informal channels</a:t>
            </a:r>
          </a:p>
          <a:p>
            <a:pPr marL="457200" lvl="0" indent="-419100" rtl="0">
              <a:spcBef>
                <a:spcPts val="0"/>
              </a:spcBef>
              <a:buClr>
                <a:srgbClr val="000000"/>
              </a:buClr>
              <a:buSzPct val="100000"/>
              <a:buFont typeface="Arial"/>
              <a:buChar char="-"/>
            </a:pPr>
            <a:endParaRPr lang="en" sz="2600" dirty="0" smtClean="0">
              <a:solidFill>
                <a:schemeClr val="dk1"/>
              </a:solidFill>
            </a:endParaRPr>
          </a:p>
          <a:p>
            <a:pPr marL="457200" lvl="0" indent="-419100" rtl="0">
              <a:spcBef>
                <a:spcPts val="0"/>
              </a:spcBef>
              <a:buClr>
                <a:srgbClr val="000000"/>
              </a:buClr>
              <a:buSzPct val="100000"/>
              <a:buFont typeface="Arial"/>
              <a:buChar char="-"/>
            </a:pPr>
            <a:r>
              <a:rPr lang="en" sz="2600" dirty="0" smtClean="0">
                <a:solidFill>
                  <a:schemeClr val="dk1"/>
                </a:solidFill>
              </a:rPr>
              <a:t>Exercises</a:t>
            </a:r>
            <a:endParaRPr lang="en" sz="2600" dirty="0">
              <a:solidFill>
                <a:schemeClr val="dk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1000"/>
                                        <p:tgtEl>
                                          <p:spTgt spid="8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6">
                                            <p:txEl>
                                              <p:pRg st="2" end="2"/>
                                            </p:txEl>
                                          </p:spTgt>
                                        </p:tgtEl>
                                        <p:attrNameLst>
                                          <p:attrName>style.visibility</p:attrName>
                                        </p:attrNameLst>
                                      </p:cBhvr>
                                      <p:to>
                                        <p:strVal val="visible"/>
                                      </p:to>
                                    </p:set>
                                    <p:anim calcmode="lin" valueType="num">
                                      <p:cBhvr additive="base">
                                        <p:cTn id="12" dur="1000"/>
                                        <p:tgtEl>
                                          <p:spTgt spid="8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6">
                                            <p:txEl>
                                              <p:pRg st="4" end="4"/>
                                            </p:txEl>
                                          </p:spTgt>
                                        </p:tgtEl>
                                        <p:attrNameLst>
                                          <p:attrName>style.visibility</p:attrName>
                                        </p:attrNameLst>
                                      </p:cBhvr>
                                      <p:to>
                                        <p:strVal val="visible"/>
                                      </p:to>
                                    </p:set>
                                    <p:anim calcmode="lin" valueType="num">
                                      <p:cBhvr additive="base">
                                        <p:cTn id="17" dur="1000"/>
                                        <p:tgtEl>
                                          <p:spTgt spid="8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6">
                                            <p:txEl>
                                              <p:pRg st="6" end="6"/>
                                            </p:txEl>
                                          </p:spTgt>
                                        </p:tgtEl>
                                        <p:attrNameLst>
                                          <p:attrName>style.visibility</p:attrName>
                                        </p:attrNameLst>
                                      </p:cBhvr>
                                      <p:to>
                                        <p:strVal val="visible"/>
                                      </p:to>
                                    </p:set>
                                    <p:anim calcmode="lin" valueType="num">
                                      <p:cBhvr additive="base">
                                        <p:cTn id="22" dur="1000"/>
                                        <p:tgtEl>
                                          <p:spTgt spid="86">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6">
                                            <p:txEl>
                                              <p:pRg st="8" end="8"/>
                                            </p:txEl>
                                          </p:spTgt>
                                        </p:tgtEl>
                                        <p:attrNameLst>
                                          <p:attrName>style.visibility</p:attrName>
                                        </p:attrNameLst>
                                      </p:cBhvr>
                                      <p:to>
                                        <p:strVal val="visible"/>
                                      </p:to>
                                    </p:set>
                                    <p:anim calcmode="lin" valueType="num">
                                      <p:cBhvr additive="base">
                                        <p:cTn id="27" dur="1000"/>
                                        <p:tgtEl>
                                          <p:spTgt spid="86">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Necessary Elements</a:t>
            </a:r>
          </a:p>
        </p:txBody>
      </p:sp>
      <p:sp>
        <p:nvSpPr>
          <p:cNvPr id="92" name="Shape 9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dirty="0"/>
              <a:t>4) </a:t>
            </a:r>
            <a:r>
              <a:rPr lang="en" u="sng" dirty="0"/>
              <a:t>Complementary Training</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Awareness-level </a:t>
            </a:r>
            <a:r>
              <a:rPr lang="en" dirty="0"/>
              <a:t>training, familiarization</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Set </a:t>
            </a:r>
            <a:r>
              <a:rPr lang="en" dirty="0"/>
              <a:t>expectations</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Exercises</a:t>
            </a:r>
            <a:endParaRPr lang="en"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1000"/>
                                        <p:tgtEl>
                                          <p:spTgt spid="9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2">
                                            <p:txEl>
                                              <p:pRg st="2" end="2"/>
                                            </p:txEl>
                                          </p:spTgt>
                                        </p:tgtEl>
                                        <p:attrNameLst>
                                          <p:attrName>style.visibility</p:attrName>
                                        </p:attrNameLst>
                                      </p:cBhvr>
                                      <p:to>
                                        <p:strVal val="visible"/>
                                      </p:to>
                                    </p:set>
                                    <p:anim calcmode="lin" valueType="num">
                                      <p:cBhvr additive="base">
                                        <p:cTn id="12" dur="1000"/>
                                        <p:tgtEl>
                                          <p:spTgt spid="9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2">
                                            <p:txEl>
                                              <p:pRg st="4" end="4"/>
                                            </p:txEl>
                                          </p:spTgt>
                                        </p:tgtEl>
                                        <p:attrNameLst>
                                          <p:attrName>style.visibility</p:attrName>
                                        </p:attrNameLst>
                                      </p:cBhvr>
                                      <p:to>
                                        <p:strVal val="visible"/>
                                      </p:to>
                                    </p:set>
                                    <p:anim calcmode="lin" valueType="num">
                                      <p:cBhvr additive="base">
                                        <p:cTn id="17" dur="1000"/>
                                        <p:tgtEl>
                                          <p:spTgt spid="9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92">
                                            <p:txEl>
                                              <p:pRg st="6" end="6"/>
                                            </p:txEl>
                                          </p:spTgt>
                                        </p:tgtEl>
                                        <p:attrNameLst>
                                          <p:attrName>style.visibility</p:attrName>
                                        </p:attrNameLst>
                                      </p:cBhvr>
                                      <p:to>
                                        <p:strVal val="visible"/>
                                      </p:to>
                                    </p:set>
                                    <p:anim calcmode="lin" valueType="num">
                                      <p:cBhvr additive="base">
                                        <p:cTn id="22" dur="1000"/>
                                        <p:tgtEl>
                                          <p:spTgt spid="92">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Necessary Elements</a:t>
            </a:r>
          </a:p>
        </p:txBody>
      </p:sp>
      <p:sp>
        <p:nvSpPr>
          <p:cNvPr id="98" name="Shape 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dirty="0"/>
              <a:t>5) </a:t>
            </a:r>
            <a:r>
              <a:rPr lang="en" u="sng" dirty="0"/>
              <a:t>Standardized Map Products</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Most </a:t>
            </a:r>
            <a:r>
              <a:rPr lang="en" dirty="0"/>
              <a:t>important in mutual aid responses, allows foreign responders to quickly gain situational awareness</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Consistency</a:t>
            </a:r>
            <a:endParaRPr lang="en"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1000"/>
                                        <p:tgtEl>
                                          <p:spTgt spid="9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8">
                                            <p:txEl>
                                              <p:pRg st="2" end="2"/>
                                            </p:txEl>
                                          </p:spTgt>
                                        </p:tgtEl>
                                        <p:attrNameLst>
                                          <p:attrName>style.visibility</p:attrName>
                                        </p:attrNameLst>
                                      </p:cBhvr>
                                      <p:to>
                                        <p:strVal val="visible"/>
                                      </p:to>
                                    </p:set>
                                    <p:anim calcmode="lin" valueType="num">
                                      <p:cBhvr additive="base">
                                        <p:cTn id="12" dur="1000"/>
                                        <p:tgtEl>
                                          <p:spTgt spid="9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 calcmode="lin" valueType="num">
                                      <p:cBhvr additive="base">
                                        <p:cTn id="17" dur="1000"/>
                                        <p:tgtEl>
                                          <p:spTgt spid="9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2170799" y="90350"/>
            <a:ext cx="4969501" cy="6433326"/>
          </a:xfrm>
          <a:prstGeom prst="rect">
            <a:avLst/>
          </a:prstGeom>
          <a:noFill/>
          <a:ln>
            <a:noFill/>
          </a:ln>
        </p:spPr>
      </p:pic>
      <p:sp>
        <p:nvSpPr>
          <p:cNvPr id="104" name="Shape 104"/>
          <p:cNvSpPr txBox="1"/>
          <p:nvPr/>
        </p:nvSpPr>
        <p:spPr>
          <a:xfrm>
            <a:off x="167100" y="6487525"/>
            <a:ext cx="8976900" cy="234899"/>
          </a:xfrm>
          <a:prstGeom prst="rect">
            <a:avLst/>
          </a:prstGeom>
          <a:noFill/>
          <a:ln>
            <a:noFill/>
          </a:ln>
        </p:spPr>
        <p:txBody>
          <a:bodyPr lIns="91425" tIns="91425" rIns="91425" bIns="91425" anchor="t" anchorCtr="0">
            <a:noAutofit/>
          </a:bodyPr>
          <a:lstStyle/>
          <a:p>
            <a:pPr>
              <a:spcBef>
                <a:spcPts val="0"/>
              </a:spcBef>
              <a:buNone/>
            </a:pPr>
            <a:r>
              <a:rPr lang="en" dirty="0"/>
              <a:t>http://inciweb.nwcg.gov/photos/CATNF/2013-08-11-1142-American/picts/2013_08_25-09.48.48.319-CDT.jpeg</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Necessary Elements</a:t>
            </a:r>
          </a:p>
        </p:txBody>
      </p:sp>
      <p:sp>
        <p:nvSpPr>
          <p:cNvPr id="110" name="Shape 11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dirty="0"/>
              <a:t>6) </a:t>
            </a:r>
            <a:r>
              <a:rPr lang="en" u="sng" dirty="0"/>
              <a:t>Prepare for Mutual Aid</a:t>
            </a:r>
          </a:p>
          <a:p>
            <a:pPr marL="457200" lvl="0" indent="-419100" rtl="0">
              <a:spcBef>
                <a:spcPts val="0"/>
              </a:spcBef>
              <a:buClr>
                <a:srgbClr val="000000"/>
              </a:buClr>
              <a:buSzPct val="100000"/>
              <a:buFont typeface="Arial"/>
              <a:buChar char="-"/>
            </a:pPr>
            <a:endParaRPr lang="en" dirty="0" smtClean="0">
              <a:solidFill>
                <a:schemeClr val="dk1"/>
              </a:solidFill>
            </a:endParaRPr>
          </a:p>
          <a:p>
            <a:pPr marL="457200" lvl="0" indent="-419100" rtl="0">
              <a:spcBef>
                <a:spcPts val="0"/>
              </a:spcBef>
              <a:buClr>
                <a:srgbClr val="000000"/>
              </a:buClr>
              <a:buSzPct val="100000"/>
              <a:buFont typeface="Arial"/>
              <a:buChar char="-"/>
            </a:pPr>
            <a:r>
              <a:rPr lang="en" dirty="0" smtClean="0">
                <a:solidFill>
                  <a:schemeClr val="dk1"/>
                </a:solidFill>
              </a:rPr>
              <a:t>Some </a:t>
            </a:r>
            <a:r>
              <a:rPr lang="en" dirty="0">
                <a:solidFill>
                  <a:schemeClr val="dk1"/>
                </a:solidFill>
              </a:rPr>
              <a:t>mutual aid assets bring GIS / mapping resources</a:t>
            </a:r>
          </a:p>
          <a:p>
            <a:pPr marL="457200" lvl="0" indent="-419100" rtl="0">
              <a:spcBef>
                <a:spcPts val="0"/>
              </a:spcBef>
              <a:buClr>
                <a:schemeClr val="dk1"/>
              </a:buClr>
              <a:buSzPct val="100000"/>
              <a:buFont typeface="Arial"/>
              <a:buChar char="-"/>
            </a:pPr>
            <a:endParaRPr lang="en" dirty="0" smtClean="0">
              <a:solidFill>
                <a:schemeClr val="dk1"/>
              </a:solidFill>
            </a:endParaRPr>
          </a:p>
          <a:p>
            <a:pPr marL="457200" lvl="0" indent="-419100" rtl="0">
              <a:spcBef>
                <a:spcPts val="0"/>
              </a:spcBef>
              <a:buClr>
                <a:schemeClr val="dk1"/>
              </a:buClr>
              <a:buSzPct val="100000"/>
              <a:buFont typeface="Arial"/>
              <a:buChar char="-"/>
            </a:pPr>
            <a:r>
              <a:rPr lang="en" dirty="0" smtClean="0">
                <a:solidFill>
                  <a:schemeClr val="dk1"/>
                </a:solidFill>
              </a:rPr>
              <a:t>Dependence </a:t>
            </a:r>
            <a:r>
              <a:rPr lang="en" dirty="0">
                <a:solidFill>
                  <a:schemeClr val="dk1"/>
                </a:solidFill>
              </a:rPr>
              <a:t>on unavailable tools &amp; communications</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GIS </a:t>
            </a:r>
            <a:r>
              <a:rPr lang="en" dirty="0"/>
              <a:t>as mutual aid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 calcmode="lin" valueType="num">
                                      <p:cBhvr additive="base">
                                        <p:cTn id="7" dur="1000"/>
                                        <p:tgtEl>
                                          <p:spTgt spid="11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0">
                                            <p:txEl>
                                              <p:pRg st="2" end="2"/>
                                            </p:txEl>
                                          </p:spTgt>
                                        </p:tgtEl>
                                        <p:attrNameLst>
                                          <p:attrName>style.visibility</p:attrName>
                                        </p:attrNameLst>
                                      </p:cBhvr>
                                      <p:to>
                                        <p:strVal val="visible"/>
                                      </p:to>
                                    </p:set>
                                    <p:anim calcmode="lin" valueType="num">
                                      <p:cBhvr additive="base">
                                        <p:cTn id="12" dur="1000"/>
                                        <p:tgtEl>
                                          <p:spTgt spid="11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0">
                                            <p:txEl>
                                              <p:pRg st="4" end="4"/>
                                            </p:txEl>
                                          </p:spTgt>
                                        </p:tgtEl>
                                        <p:attrNameLst>
                                          <p:attrName>style.visibility</p:attrName>
                                        </p:attrNameLst>
                                      </p:cBhvr>
                                      <p:to>
                                        <p:strVal val="visible"/>
                                      </p:to>
                                    </p:set>
                                    <p:anim calcmode="lin" valueType="num">
                                      <p:cBhvr additive="base">
                                        <p:cTn id="17" dur="1000"/>
                                        <p:tgtEl>
                                          <p:spTgt spid="11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10">
                                            <p:txEl>
                                              <p:pRg st="6" end="6"/>
                                            </p:txEl>
                                          </p:spTgt>
                                        </p:tgtEl>
                                        <p:attrNameLst>
                                          <p:attrName>style.visibility</p:attrName>
                                        </p:attrNameLst>
                                      </p:cBhvr>
                                      <p:to>
                                        <p:strVal val="visible"/>
                                      </p:to>
                                    </p:set>
                                    <p:anim calcmode="lin" valueType="num">
                                      <p:cBhvr additive="base">
                                        <p:cTn id="22" dur="1000"/>
                                        <p:tgtEl>
                                          <p:spTgt spid="11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t>Outlying</a:t>
            </a:r>
            <a:br>
              <a:rPr lang="en"/>
            </a:br>
            <a:r>
              <a:rPr lang="en"/>
              <a:t>Metro Counties</a:t>
            </a:r>
          </a:p>
          <a:p>
            <a:pPr lvl="0" rtl="0">
              <a:spcBef>
                <a:spcPts val="0"/>
              </a:spcBef>
              <a:buNone/>
            </a:pPr>
            <a:endParaRPr/>
          </a:p>
          <a:p>
            <a:pPr marL="457200" lvl="0" indent="-419100">
              <a:spcBef>
                <a:spcPts val="0"/>
              </a:spcBef>
              <a:buClr>
                <a:srgbClr val="000000"/>
              </a:buClr>
              <a:buSzPct val="100000"/>
              <a:buFont typeface="Arial"/>
              <a:buChar char="●"/>
            </a:pPr>
            <a:r>
              <a:rPr lang="en"/>
              <a:t>Non-Metro</a:t>
            </a:r>
            <a:br>
              <a:rPr lang="en"/>
            </a:br>
            <a:r>
              <a:rPr lang="en"/>
              <a:t>Counties</a:t>
            </a:r>
          </a:p>
        </p:txBody>
      </p:sp>
      <p:pic>
        <p:nvPicPr>
          <p:cNvPr id="116" name="Shape 116"/>
          <p:cNvPicPr preferRelativeResize="0"/>
          <p:nvPr/>
        </p:nvPicPr>
        <p:blipFill>
          <a:blip r:embed="rId3">
            <a:alphaModFix/>
          </a:blip>
          <a:stretch>
            <a:fillRect/>
          </a:stretch>
        </p:blipFill>
        <p:spPr>
          <a:xfrm>
            <a:off x="4191000" y="304800"/>
            <a:ext cx="4436925" cy="6293251"/>
          </a:xfrm>
          <a:prstGeom prst="rect">
            <a:avLst/>
          </a:prstGeom>
          <a:noFill/>
          <a:ln>
            <a:noFill/>
          </a:ln>
        </p:spPr>
      </p:pic>
      <p:sp>
        <p:nvSpPr>
          <p:cNvPr id="117" name="Shape 11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Study Area</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base">
                                        <p:cTn id="7" dur="1000"/>
                                        <p:tgtEl>
                                          <p:spTgt spid="11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 calcmode="lin" valueType="num">
                                      <p:cBhvr additive="base">
                                        <p:cTn id="12" dur="1000"/>
                                        <p:tgtEl>
                                          <p:spTgt spid="11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 calcmode="lin" valueType="num">
                                      <p:cBhvr additive="base">
                                        <p:cTn id="17" dur="1000"/>
                                        <p:tgtEl>
                                          <p:spTgt spid="11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Study Population</a:t>
            </a:r>
          </a:p>
        </p:txBody>
      </p:sp>
      <p:sp>
        <p:nvSpPr>
          <p:cNvPr id="123" name="Shape 12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dirty="0"/>
              <a:t>Emergency Managers</a:t>
            </a:r>
          </a:p>
          <a:p>
            <a:pPr marL="457200" lvl="0" indent="0" rtl="0">
              <a:spcBef>
                <a:spcPts val="0"/>
              </a:spcBef>
              <a:buNone/>
            </a:pPr>
            <a:r>
              <a:rPr lang="en" dirty="0"/>
              <a:t/>
            </a:r>
            <a:br>
              <a:rPr lang="en" dirty="0"/>
            </a:br>
            <a:r>
              <a:rPr lang="en" sz="3000" dirty="0"/>
              <a:t>By Illinois Statute, each County is required to have a trained Emergency Management Coordinator</a:t>
            </a:r>
            <a:br>
              <a:rPr lang="en" sz="3000" dirty="0"/>
            </a:br>
            <a:endParaRPr lang="en" sz="3000" dirty="0"/>
          </a:p>
          <a:p>
            <a:pPr marL="457200" lvl="0" indent="-419100" rtl="0">
              <a:spcBef>
                <a:spcPts val="0"/>
              </a:spcBef>
              <a:buClr>
                <a:srgbClr val="000000"/>
              </a:buClr>
              <a:buSzPct val="100000"/>
              <a:buFont typeface="Arial"/>
              <a:buChar char="●"/>
            </a:pPr>
            <a:r>
              <a:rPr lang="en" dirty="0"/>
              <a:t>GIS / Mapping Managers</a:t>
            </a:r>
          </a:p>
          <a:p>
            <a:pPr marL="457200" lvl="0" indent="0">
              <a:spcBef>
                <a:spcPts val="0"/>
              </a:spcBef>
              <a:buNone/>
            </a:pPr>
            <a:r>
              <a:rPr lang="en" dirty="0"/>
              <a:t/>
            </a:r>
            <a:br>
              <a:rPr lang="en" dirty="0"/>
            </a:br>
            <a:r>
              <a:rPr lang="en" sz="3000" dirty="0"/>
              <a:t>Some GIS Managers or Coordinators, mostly County Assessors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additive="base">
                                        <p:cTn id="7" dur="500" fill="hold"/>
                                        <p:tgtEl>
                                          <p:spTgt spid="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anim calcmode="lin" valueType="num">
                                      <p:cBhvr additive="base">
                                        <p:cTn id="11" dur="500" fill="hold"/>
                                        <p:tgtEl>
                                          <p:spTgt spid="12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 calcmode="lin" valueType="num">
                                      <p:cBhvr additive="base">
                                        <p:cTn id="17" dur="500" fill="hold"/>
                                        <p:tgtEl>
                                          <p:spTgt spid="12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23">
                                            <p:txEl>
                                              <p:pRg st="3" end="3"/>
                                            </p:txEl>
                                          </p:spTgt>
                                        </p:tgtEl>
                                        <p:attrNameLst>
                                          <p:attrName>style.visibility</p:attrName>
                                        </p:attrNameLst>
                                      </p:cBhvr>
                                      <p:to>
                                        <p:strVal val="visible"/>
                                      </p:to>
                                    </p:set>
                                    <p:anim calcmode="lin" valueType="num">
                                      <p:cBhvr additive="base">
                                        <p:cTn id="21" dur="500" fill="hold"/>
                                        <p:tgtEl>
                                          <p:spTgt spid="12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419100" algn="l" rtl="0">
              <a:lnSpc>
                <a:spcPct val="100000"/>
              </a:lnSpc>
              <a:spcBef>
                <a:spcPts val="600"/>
              </a:spcBef>
              <a:spcAft>
                <a:spcPts val="0"/>
              </a:spcAft>
              <a:buClr>
                <a:srgbClr val="000000"/>
              </a:buClr>
              <a:buSzPct val="100000"/>
              <a:buFont typeface="Arial"/>
              <a:buChar char="●"/>
            </a:pPr>
            <a:r>
              <a:rPr lang="en" dirty="0">
                <a:solidFill>
                  <a:schemeClr val="dk1"/>
                </a:solidFill>
              </a:rPr>
              <a:t>Do you have contact information for the person responsible for GIS / Mapping in your jurisdiction?</a:t>
            </a:r>
            <a:br>
              <a:rPr lang="en" dirty="0">
                <a:solidFill>
                  <a:schemeClr val="dk1"/>
                </a:solidFill>
              </a:rPr>
            </a:br>
            <a:endParaRPr lang="en" dirty="0">
              <a:solidFill>
                <a:schemeClr val="dk1"/>
              </a:solidFill>
            </a:endParaRPr>
          </a:p>
          <a:p>
            <a:pPr marL="457200" marR="0" lvl="0" indent="-419100" algn="l" rtl="0">
              <a:lnSpc>
                <a:spcPct val="100000"/>
              </a:lnSpc>
              <a:spcBef>
                <a:spcPts val="600"/>
              </a:spcBef>
              <a:spcAft>
                <a:spcPts val="0"/>
              </a:spcAft>
              <a:buClr>
                <a:srgbClr val="000000"/>
              </a:buClr>
              <a:buSzPct val="100000"/>
              <a:buFont typeface="Arial"/>
              <a:buChar char="●"/>
            </a:pPr>
            <a:r>
              <a:rPr lang="en" dirty="0">
                <a:solidFill>
                  <a:schemeClr val="dk1"/>
                </a:solidFill>
              </a:rPr>
              <a:t>Does your County Emergency Operation Plan include the use of GIS in your EM workflows?</a:t>
            </a:r>
          </a:p>
        </p:txBody>
      </p:sp>
      <p:sp>
        <p:nvSpPr>
          <p:cNvPr id="129" name="Shape 12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dirty="0"/>
              <a:t>Sample Questions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1000"/>
                                        <p:tgtEl>
                                          <p:spTgt spid="12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 calcmode="lin" valueType="num">
                                      <p:cBhvr additive="base">
                                        <p:cTn id="12" dur="1000"/>
                                        <p:tgtEl>
                                          <p:spTgt spid="128">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Sample Questions</a:t>
            </a:r>
          </a:p>
        </p:txBody>
      </p:sp>
      <p:sp>
        <p:nvSpPr>
          <p:cNvPr id="135" name="Shape 13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t>Do Emergency Management exercises in your jurisdiction include the use of GIS?</a:t>
            </a:r>
            <a:br>
              <a:rPr lang="en"/>
            </a:br>
            <a:endParaRPr lang="en"/>
          </a:p>
          <a:p>
            <a:pPr marL="457200" lvl="0" indent="-419100" rtl="0">
              <a:spcBef>
                <a:spcPts val="0"/>
              </a:spcBef>
              <a:buClr>
                <a:srgbClr val="000000"/>
              </a:buClr>
              <a:buSzPct val="100000"/>
              <a:buFont typeface="Arial"/>
              <a:buChar char="●"/>
            </a:pPr>
            <a:r>
              <a:rPr lang="en"/>
              <a:t>Do you have an awareness-level training program for your GIS staff regarding emergency management concepts and procedures?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 calcmode="lin" valueType="num">
                                      <p:cBhvr additive="base">
                                        <p:cTn id="7" dur="1000"/>
                                        <p:tgtEl>
                                          <p:spTgt spid="13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 calcmode="lin" valueType="num">
                                      <p:cBhvr additive="base">
                                        <p:cTn id="12" dur="1000"/>
                                        <p:tgtEl>
                                          <p:spTgt spid="135">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Sample Questions</a:t>
            </a:r>
          </a:p>
        </p:txBody>
      </p:sp>
      <p:sp>
        <p:nvSpPr>
          <p:cNvPr id="141" name="Shape 14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dirty="0"/>
              <a:t>What is the highest level of EM training for your GIS staff?</a:t>
            </a:r>
          </a:p>
          <a:p>
            <a:pPr marL="914400" lvl="1" indent="-381000" rtl="0">
              <a:spcBef>
                <a:spcPts val="0"/>
              </a:spcBef>
              <a:buClr>
                <a:srgbClr val="000000"/>
              </a:buClr>
              <a:buSzPct val="80000"/>
              <a:buFont typeface="Courier New"/>
              <a:buChar char="o"/>
            </a:pPr>
            <a:endParaRPr lang="en" dirty="0" smtClean="0"/>
          </a:p>
          <a:p>
            <a:pPr marL="914400" lvl="1" indent="-381000" rtl="0">
              <a:spcBef>
                <a:spcPts val="0"/>
              </a:spcBef>
              <a:buClr>
                <a:srgbClr val="000000"/>
              </a:buClr>
              <a:buSzPct val="80000"/>
              <a:buFont typeface="Courier New"/>
              <a:buChar char="o"/>
            </a:pPr>
            <a:r>
              <a:rPr lang="en" dirty="0" smtClean="0"/>
              <a:t>None</a:t>
            </a:r>
            <a:endParaRPr lang="en" dirty="0"/>
          </a:p>
          <a:p>
            <a:pPr marL="914400" lvl="1" indent="-381000" rtl="0">
              <a:spcBef>
                <a:spcPts val="0"/>
              </a:spcBef>
              <a:buClr>
                <a:srgbClr val="000000"/>
              </a:buClr>
              <a:buSzPct val="80000"/>
              <a:buFont typeface="Courier New"/>
              <a:buChar char="o"/>
            </a:pPr>
            <a:r>
              <a:rPr lang="en" dirty="0"/>
              <a:t>Intro to ICS (100)</a:t>
            </a:r>
          </a:p>
          <a:p>
            <a:pPr marL="914400" lvl="1" indent="-381000" rtl="0">
              <a:spcBef>
                <a:spcPts val="0"/>
              </a:spcBef>
              <a:buClr>
                <a:srgbClr val="000000"/>
              </a:buClr>
              <a:buSzPct val="80000"/>
              <a:buFont typeface="Courier New"/>
              <a:buChar char="o"/>
            </a:pPr>
            <a:r>
              <a:rPr lang="en" dirty="0"/>
              <a:t>Initial Action Incidents (200)</a:t>
            </a:r>
          </a:p>
          <a:p>
            <a:pPr marL="914400" lvl="1" indent="-381000" rtl="0">
              <a:spcBef>
                <a:spcPts val="0"/>
              </a:spcBef>
              <a:buClr>
                <a:srgbClr val="000000"/>
              </a:buClr>
              <a:buSzPct val="80000"/>
              <a:buFont typeface="Courier New"/>
              <a:buChar char="o"/>
            </a:pPr>
            <a:r>
              <a:rPr lang="en" dirty="0"/>
              <a:t>Intermediate ICS (300)</a:t>
            </a:r>
          </a:p>
          <a:p>
            <a:pPr marL="914400" lvl="1" indent="-381000" rtl="0">
              <a:spcBef>
                <a:spcPts val="0"/>
              </a:spcBef>
              <a:buClr>
                <a:srgbClr val="000000"/>
              </a:buClr>
              <a:buSzPct val="80000"/>
              <a:buFont typeface="Courier New"/>
              <a:buChar char="o"/>
            </a:pPr>
            <a:r>
              <a:rPr lang="en" dirty="0"/>
              <a:t>Advanced ICS (400) / CGSFLIMT</a:t>
            </a:r>
          </a:p>
          <a:p>
            <a:pPr marL="914400" lvl="1" indent="-381000" rtl="0">
              <a:spcBef>
                <a:spcPts val="0"/>
              </a:spcBef>
              <a:buClr>
                <a:srgbClr val="000000"/>
              </a:buClr>
              <a:buSzPct val="80000"/>
              <a:buFont typeface="Courier New"/>
              <a:buChar char="o"/>
            </a:pPr>
            <a:r>
              <a:rPr lang="en" dirty="0"/>
              <a:t>Situation Unit Leader</a:t>
            </a:r>
          </a:p>
          <a:p>
            <a:pPr marL="914400" lvl="1" indent="-381000" rtl="0">
              <a:spcBef>
                <a:spcPts val="0"/>
              </a:spcBef>
              <a:buClr>
                <a:srgbClr val="000000"/>
              </a:buClr>
              <a:buSzPct val="80000"/>
              <a:buFont typeface="Courier New"/>
              <a:buChar char="o"/>
            </a:pPr>
            <a:r>
              <a:rPr lang="en" dirty="0"/>
              <a:t>Planning Section Chief</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 calcmode="lin" valueType="num">
                                      <p:cBhvr additive="base">
                                        <p:cTn id="7" dur="1000"/>
                                        <p:tgtEl>
                                          <p:spTgt spid="14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 calcmode="lin" valueType="num">
                                      <p:cBhvr additive="base">
                                        <p:cTn id="12" dur="1000"/>
                                        <p:tgtEl>
                                          <p:spTgt spid="14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 calcmode="lin" valueType="num">
                                      <p:cBhvr additive="base">
                                        <p:cTn id="17" dur="1000"/>
                                        <p:tgtEl>
                                          <p:spTgt spid="14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41">
                                            <p:txEl>
                                              <p:pRg st="4" end="4"/>
                                            </p:txEl>
                                          </p:spTgt>
                                        </p:tgtEl>
                                        <p:attrNameLst>
                                          <p:attrName>style.visibility</p:attrName>
                                        </p:attrNameLst>
                                      </p:cBhvr>
                                      <p:to>
                                        <p:strVal val="visible"/>
                                      </p:to>
                                    </p:set>
                                    <p:anim calcmode="lin" valueType="num">
                                      <p:cBhvr additive="base">
                                        <p:cTn id="22" dur="1000"/>
                                        <p:tgtEl>
                                          <p:spTgt spid="14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41">
                                            <p:txEl>
                                              <p:pRg st="5" end="5"/>
                                            </p:txEl>
                                          </p:spTgt>
                                        </p:tgtEl>
                                        <p:attrNameLst>
                                          <p:attrName>style.visibility</p:attrName>
                                        </p:attrNameLst>
                                      </p:cBhvr>
                                      <p:to>
                                        <p:strVal val="visible"/>
                                      </p:to>
                                    </p:set>
                                    <p:anim calcmode="lin" valueType="num">
                                      <p:cBhvr additive="base">
                                        <p:cTn id="27" dur="1000"/>
                                        <p:tgtEl>
                                          <p:spTgt spid="141">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41">
                                            <p:txEl>
                                              <p:pRg st="6" end="6"/>
                                            </p:txEl>
                                          </p:spTgt>
                                        </p:tgtEl>
                                        <p:attrNameLst>
                                          <p:attrName>style.visibility</p:attrName>
                                        </p:attrNameLst>
                                      </p:cBhvr>
                                      <p:to>
                                        <p:strVal val="visible"/>
                                      </p:to>
                                    </p:set>
                                    <p:anim calcmode="lin" valueType="num">
                                      <p:cBhvr additive="base">
                                        <p:cTn id="32" dur="1000"/>
                                        <p:tgtEl>
                                          <p:spTgt spid="141">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1">
                                            <p:txEl>
                                              <p:pRg st="7" end="7"/>
                                            </p:txEl>
                                          </p:spTgt>
                                        </p:tgtEl>
                                        <p:attrNameLst>
                                          <p:attrName>style.visibility</p:attrName>
                                        </p:attrNameLst>
                                      </p:cBhvr>
                                      <p:to>
                                        <p:strVal val="visible"/>
                                      </p:to>
                                    </p:set>
                                    <p:anim calcmode="lin" valueType="num">
                                      <p:cBhvr additive="base">
                                        <p:cTn id="37" dur="1000"/>
                                        <p:tgtEl>
                                          <p:spTgt spid="141">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41">
                                            <p:txEl>
                                              <p:pRg st="8" end="8"/>
                                            </p:txEl>
                                          </p:spTgt>
                                        </p:tgtEl>
                                        <p:attrNameLst>
                                          <p:attrName>style.visibility</p:attrName>
                                        </p:attrNameLst>
                                      </p:cBhvr>
                                      <p:to>
                                        <p:strVal val="visible"/>
                                      </p:to>
                                    </p:set>
                                    <p:anim calcmode="lin" valueType="num">
                                      <p:cBhvr additive="base">
                                        <p:cTn id="42" dur="1000"/>
                                        <p:tgtEl>
                                          <p:spTgt spid="141">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dirty="0"/>
              <a:t>Introduction to GIS and Disaster Management</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Findings </a:t>
            </a:r>
            <a:r>
              <a:rPr lang="en" dirty="0"/>
              <a:t>from Previous Implementations</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Integration </a:t>
            </a:r>
            <a:r>
              <a:rPr lang="en" dirty="0"/>
              <a:t>of GIS and Disaster Management </a:t>
            </a:r>
            <a:r>
              <a:rPr lang="en" dirty="0" smtClean="0"/>
              <a:t>Study</a:t>
            </a:r>
            <a:endParaRPr lang="en" dirty="0"/>
          </a:p>
          <a:p>
            <a:pPr marL="457200" lvl="0" indent="-419100">
              <a:spcBef>
                <a:spcPts val="0"/>
              </a:spcBef>
              <a:buClr>
                <a:srgbClr val="000000"/>
              </a:buClr>
              <a:buSzPct val="100000"/>
              <a:buFont typeface="Arial"/>
              <a:buChar char="●"/>
            </a:pPr>
            <a:endParaRPr lang="en" dirty="0" smtClean="0"/>
          </a:p>
          <a:p>
            <a:pPr marL="457200" lvl="0" indent="-419100">
              <a:spcBef>
                <a:spcPts val="0"/>
              </a:spcBef>
              <a:buClr>
                <a:srgbClr val="000000"/>
              </a:buClr>
              <a:buSzPct val="100000"/>
              <a:buFont typeface="Arial"/>
              <a:buChar char="●"/>
            </a:pPr>
            <a:r>
              <a:rPr lang="en" dirty="0" smtClean="0"/>
              <a:t>Potential </a:t>
            </a:r>
            <a:r>
              <a:rPr lang="en" dirty="0"/>
              <a:t>Impacts and Significance</a:t>
            </a:r>
          </a:p>
        </p:txBody>
      </p:sp>
      <p:sp>
        <p:nvSpPr>
          <p:cNvPr id="37" name="Shape 3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dirty="0" smtClean="0"/>
              <a:t>Outline</a:t>
            </a:r>
            <a:endParaRPr lang="en" u="sng"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1000"/>
                                        <p:tgtEl>
                                          <p:spTgt spid="3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6">
                                            <p:txEl>
                                              <p:pRg st="2" end="2"/>
                                            </p:txEl>
                                          </p:spTgt>
                                        </p:tgtEl>
                                        <p:attrNameLst>
                                          <p:attrName>style.visibility</p:attrName>
                                        </p:attrNameLst>
                                      </p:cBhvr>
                                      <p:to>
                                        <p:strVal val="visible"/>
                                      </p:to>
                                    </p:set>
                                    <p:anim calcmode="lin" valueType="num">
                                      <p:cBhvr additive="base">
                                        <p:cTn id="12" dur="1000"/>
                                        <p:tgtEl>
                                          <p:spTgt spid="3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6">
                                            <p:txEl>
                                              <p:pRg st="4" end="4"/>
                                            </p:txEl>
                                          </p:spTgt>
                                        </p:tgtEl>
                                        <p:attrNameLst>
                                          <p:attrName>style.visibility</p:attrName>
                                        </p:attrNameLst>
                                      </p:cBhvr>
                                      <p:to>
                                        <p:strVal val="visible"/>
                                      </p:to>
                                    </p:set>
                                    <p:anim calcmode="lin" valueType="num">
                                      <p:cBhvr additive="base">
                                        <p:cTn id="17" dur="1000"/>
                                        <p:tgtEl>
                                          <p:spTgt spid="3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6">
                                            <p:txEl>
                                              <p:pRg st="6" end="6"/>
                                            </p:txEl>
                                          </p:spTgt>
                                        </p:tgtEl>
                                        <p:attrNameLst>
                                          <p:attrName>style.visibility</p:attrName>
                                        </p:attrNameLst>
                                      </p:cBhvr>
                                      <p:to>
                                        <p:strVal val="visible"/>
                                      </p:to>
                                    </p:set>
                                    <p:anim calcmode="lin" valueType="num">
                                      <p:cBhvr additive="base">
                                        <p:cTn id="22" dur="1000"/>
                                        <p:tgtEl>
                                          <p:spTgt spid="36">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Sample Questions</a:t>
            </a:r>
          </a:p>
        </p:txBody>
      </p:sp>
      <p:sp>
        <p:nvSpPr>
          <p:cNvPr id="147" name="Shape 14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dirty="0"/>
              <a:t>Does your GIS staff use predeveloped map templates for emergency support?</a:t>
            </a:r>
          </a:p>
          <a:p>
            <a:pPr marL="914400" lvl="1" indent="-381000" rtl="0">
              <a:spcBef>
                <a:spcPts val="0"/>
              </a:spcBef>
              <a:buClr>
                <a:srgbClr val="000000"/>
              </a:buClr>
              <a:buSzPct val="80000"/>
              <a:buFont typeface="Courier New"/>
              <a:buChar char="o"/>
            </a:pPr>
            <a:endParaRPr lang="en" dirty="0" smtClean="0">
              <a:solidFill>
                <a:schemeClr val="dk1"/>
              </a:solidFill>
            </a:endParaRPr>
          </a:p>
          <a:p>
            <a:pPr marL="914400" lvl="1" indent="-381000" rtl="0">
              <a:spcBef>
                <a:spcPts val="0"/>
              </a:spcBef>
              <a:buClr>
                <a:srgbClr val="000000"/>
              </a:buClr>
              <a:buSzPct val="80000"/>
              <a:buFont typeface="Courier New"/>
              <a:buChar char="o"/>
            </a:pPr>
            <a:r>
              <a:rPr lang="en" dirty="0" smtClean="0">
                <a:solidFill>
                  <a:schemeClr val="dk1"/>
                </a:solidFill>
              </a:rPr>
              <a:t>Reference</a:t>
            </a:r>
            <a:r>
              <a:rPr lang="en" dirty="0">
                <a:solidFill>
                  <a:schemeClr val="dk1"/>
                </a:solidFill>
              </a:rPr>
              <a:t>:</a:t>
            </a:r>
          </a:p>
          <a:p>
            <a:pPr marL="1371600" lvl="2" indent="-342900" rtl="0">
              <a:spcBef>
                <a:spcPts val="0"/>
              </a:spcBef>
              <a:buClr>
                <a:schemeClr val="dk1"/>
              </a:buClr>
              <a:buSzPct val="100000"/>
              <a:buFont typeface="Wingdings"/>
              <a:buChar char="§"/>
            </a:pPr>
            <a:endParaRPr lang="en" sz="1800" dirty="0" smtClean="0">
              <a:solidFill>
                <a:schemeClr val="dk1"/>
              </a:solidFill>
            </a:endParaRPr>
          </a:p>
          <a:p>
            <a:pPr marL="1371600" lvl="2" indent="-342900" rtl="0">
              <a:spcBef>
                <a:spcPts val="0"/>
              </a:spcBef>
              <a:buClr>
                <a:schemeClr val="dk1"/>
              </a:buClr>
              <a:buSzPct val="100000"/>
              <a:buFont typeface="Wingdings"/>
              <a:buChar char="§"/>
            </a:pPr>
            <a:r>
              <a:rPr lang="en" sz="1800" dirty="0" smtClean="0">
                <a:solidFill>
                  <a:schemeClr val="dk1"/>
                </a:solidFill>
              </a:rPr>
              <a:t>GSTOP </a:t>
            </a:r>
            <a:r>
              <a:rPr lang="en" sz="1800" dirty="0">
                <a:solidFill>
                  <a:schemeClr val="dk1"/>
                </a:solidFill>
              </a:rPr>
              <a:t>- http://gis.nwcg.gov/documents/gstop/documents/gstop.pdf</a:t>
            </a:r>
          </a:p>
          <a:p>
            <a:pPr marL="1371600" lvl="2" indent="-342900" rtl="0">
              <a:spcBef>
                <a:spcPts val="0"/>
              </a:spcBef>
              <a:buClr>
                <a:schemeClr val="dk1"/>
              </a:buClr>
              <a:buSzPct val="100000"/>
              <a:buFont typeface="Wingdings"/>
              <a:buChar char="§"/>
            </a:pPr>
            <a:endParaRPr lang="en" sz="1800" dirty="0" smtClean="0">
              <a:solidFill>
                <a:schemeClr val="dk1"/>
              </a:solidFill>
            </a:endParaRPr>
          </a:p>
          <a:p>
            <a:pPr marL="1371600" lvl="2" indent="-342900" rtl="0">
              <a:spcBef>
                <a:spcPts val="0"/>
              </a:spcBef>
              <a:buClr>
                <a:schemeClr val="dk1"/>
              </a:buClr>
              <a:buSzPct val="100000"/>
              <a:buFont typeface="Wingdings"/>
              <a:buChar char="§"/>
            </a:pPr>
            <a:r>
              <a:rPr lang="en" sz="1800" dirty="0" smtClean="0">
                <a:solidFill>
                  <a:schemeClr val="dk1"/>
                </a:solidFill>
              </a:rPr>
              <a:t>HSWG </a:t>
            </a:r>
            <a:r>
              <a:rPr lang="en" sz="1800" dirty="0">
                <a:solidFill>
                  <a:schemeClr val="dk1"/>
                </a:solidFill>
              </a:rPr>
              <a:t>Symbols- http://www.fgdc.gov/HSWG/index.html</a:t>
            </a:r>
            <a:br>
              <a:rPr lang="en" sz="1800" dirty="0">
                <a:solidFill>
                  <a:schemeClr val="dk1"/>
                </a:solidFill>
              </a:rPr>
            </a:br>
            <a:r>
              <a:rPr lang="en" sz="1800" dirty="0">
                <a:solidFill>
                  <a:schemeClr val="dk1"/>
                </a:solidFill>
              </a:rPr>
              <a:t>or “ERS Homeland Security” style in ArcGIS</a:t>
            </a:r>
          </a:p>
          <a:p>
            <a:pPr marL="1371600" lvl="2" indent="-342900" rtl="0">
              <a:spcBef>
                <a:spcPts val="0"/>
              </a:spcBef>
              <a:buClr>
                <a:schemeClr val="dk1"/>
              </a:buClr>
              <a:buSzPct val="100000"/>
              <a:buFont typeface="Wingdings"/>
              <a:buChar char="§"/>
            </a:pPr>
            <a:endParaRPr lang="en" sz="1800" dirty="0" smtClean="0">
              <a:solidFill>
                <a:schemeClr val="dk1"/>
              </a:solidFill>
            </a:endParaRPr>
          </a:p>
          <a:p>
            <a:pPr marL="1371600" lvl="2" indent="-342900" rtl="0">
              <a:spcBef>
                <a:spcPts val="0"/>
              </a:spcBef>
              <a:buClr>
                <a:schemeClr val="dk1"/>
              </a:buClr>
              <a:buSzPct val="100000"/>
              <a:buFont typeface="Wingdings"/>
              <a:buChar char="§"/>
            </a:pPr>
            <a:r>
              <a:rPr lang="en" sz="1800" dirty="0" smtClean="0">
                <a:solidFill>
                  <a:schemeClr val="dk1"/>
                </a:solidFill>
              </a:rPr>
              <a:t>NAPSG </a:t>
            </a:r>
            <a:r>
              <a:rPr lang="en" sz="1800" dirty="0">
                <a:solidFill>
                  <a:schemeClr val="dk1"/>
                </a:solidFill>
              </a:rPr>
              <a:t>Incident Symbology Set- http://www.napsgfoundation.org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 calcmode="lin" valueType="num">
                                      <p:cBhvr additive="base">
                                        <p:cTn id="7" dur="1000"/>
                                        <p:tgtEl>
                                          <p:spTgt spid="14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7">
                                            <p:txEl>
                                              <p:pRg st="2" end="2"/>
                                            </p:txEl>
                                          </p:spTgt>
                                        </p:tgtEl>
                                        <p:attrNameLst>
                                          <p:attrName>style.visibility</p:attrName>
                                        </p:attrNameLst>
                                      </p:cBhvr>
                                      <p:to>
                                        <p:strVal val="visible"/>
                                      </p:to>
                                    </p:set>
                                    <p:anim calcmode="lin" valueType="num">
                                      <p:cBhvr additive="base">
                                        <p:cTn id="12" dur="1000"/>
                                        <p:tgtEl>
                                          <p:spTgt spid="14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7">
                                            <p:txEl>
                                              <p:pRg st="4" end="4"/>
                                            </p:txEl>
                                          </p:spTgt>
                                        </p:tgtEl>
                                        <p:attrNameLst>
                                          <p:attrName>style.visibility</p:attrName>
                                        </p:attrNameLst>
                                      </p:cBhvr>
                                      <p:to>
                                        <p:strVal val="visible"/>
                                      </p:to>
                                    </p:set>
                                    <p:anim calcmode="lin" valueType="num">
                                      <p:cBhvr additive="base">
                                        <p:cTn id="17" dur="1000"/>
                                        <p:tgtEl>
                                          <p:spTgt spid="14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47">
                                            <p:txEl>
                                              <p:pRg st="6" end="6"/>
                                            </p:txEl>
                                          </p:spTgt>
                                        </p:tgtEl>
                                        <p:attrNameLst>
                                          <p:attrName>style.visibility</p:attrName>
                                        </p:attrNameLst>
                                      </p:cBhvr>
                                      <p:to>
                                        <p:strVal val="visible"/>
                                      </p:to>
                                    </p:set>
                                    <p:anim calcmode="lin" valueType="num">
                                      <p:cBhvr additive="base">
                                        <p:cTn id="22" dur="1000"/>
                                        <p:tgtEl>
                                          <p:spTgt spid="147">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47">
                                            <p:txEl>
                                              <p:pRg st="8" end="8"/>
                                            </p:txEl>
                                          </p:spTgt>
                                        </p:tgtEl>
                                        <p:attrNameLst>
                                          <p:attrName>style.visibility</p:attrName>
                                        </p:attrNameLst>
                                      </p:cBhvr>
                                      <p:to>
                                        <p:strVal val="visible"/>
                                      </p:to>
                                    </p:set>
                                    <p:anim calcmode="lin" valueType="num">
                                      <p:cBhvr additive="base">
                                        <p:cTn id="27" dur="1000"/>
                                        <p:tgtEl>
                                          <p:spTgt spid="147">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Sample Questions</a:t>
            </a:r>
          </a:p>
        </p:txBody>
      </p:sp>
      <p:sp>
        <p:nvSpPr>
          <p:cNvPr id="153" name="Shape 15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419100" algn="l" rtl="0">
              <a:lnSpc>
                <a:spcPct val="100000"/>
              </a:lnSpc>
              <a:spcBef>
                <a:spcPts val="600"/>
              </a:spcBef>
              <a:spcAft>
                <a:spcPts val="0"/>
              </a:spcAft>
              <a:buClr>
                <a:srgbClr val="000000"/>
              </a:buClr>
              <a:buSzPct val="100000"/>
              <a:buFont typeface="Arial"/>
              <a:buChar char="●"/>
            </a:pPr>
            <a:r>
              <a:rPr lang="en" dirty="0"/>
              <a:t>Which critical infrastructure data layers are available in your jurisdiction?</a:t>
            </a:r>
          </a:p>
          <a:p>
            <a:pPr marL="457200" marR="0" lvl="0" indent="-419100" algn="l" rtl="0">
              <a:lnSpc>
                <a:spcPct val="100000"/>
              </a:lnSpc>
              <a:spcBef>
                <a:spcPts val="600"/>
              </a:spcBef>
              <a:spcAft>
                <a:spcPts val="0"/>
              </a:spcAft>
              <a:buClr>
                <a:srgbClr val="000000"/>
              </a:buClr>
              <a:buSzPct val="100000"/>
              <a:buFont typeface="Arial"/>
              <a:buChar char="●"/>
            </a:pPr>
            <a:endParaRPr lang="en" dirty="0" smtClean="0"/>
          </a:p>
          <a:p>
            <a:pPr marL="457200" marR="0" lvl="0" indent="-419100" algn="l" rtl="0">
              <a:lnSpc>
                <a:spcPct val="100000"/>
              </a:lnSpc>
              <a:spcBef>
                <a:spcPts val="600"/>
              </a:spcBef>
              <a:spcAft>
                <a:spcPts val="0"/>
              </a:spcAft>
              <a:buClr>
                <a:srgbClr val="000000"/>
              </a:buClr>
              <a:buSzPct val="100000"/>
              <a:buFont typeface="Arial"/>
              <a:buChar char="●"/>
            </a:pPr>
            <a:r>
              <a:rPr lang="en" dirty="0" smtClean="0"/>
              <a:t>What </a:t>
            </a:r>
            <a:r>
              <a:rPr lang="en" dirty="0"/>
              <a:t>responders in your jurisdiction deploy with mobile computers or smart devices with mobile / wireless data capability?</a:t>
            </a:r>
          </a:p>
          <a:p>
            <a:pPr marL="457200" marR="0" lvl="0" indent="-419100" algn="l" rtl="0">
              <a:lnSpc>
                <a:spcPct val="100000"/>
              </a:lnSpc>
              <a:spcBef>
                <a:spcPts val="600"/>
              </a:spcBef>
              <a:spcAft>
                <a:spcPts val="0"/>
              </a:spcAft>
              <a:buClr>
                <a:srgbClr val="000000"/>
              </a:buClr>
              <a:buSzPct val="100000"/>
              <a:buFont typeface="Arial"/>
              <a:buChar char="●"/>
            </a:pPr>
            <a:endParaRPr lang="en" dirty="0" smtClean="0"/>
          </a:p>
          <a:p>
            <a:pPr marL="457200" marR="0" lvl="0" indent="-419100" algn="l" rtl="0">
              <a:lnSpc>
                <a:spcPct val="100000"/>
              </a:lnSpc>
              <a:spcBef>
                <a:spcPts val="600"/>
              </a:spcBef>
              <a:spcAft>
                <a:spcPts val="0"/>
              </a:spcAft>
              <a:buClr>
                <a:srgbClr val="000000"/>
              </a:buClr>
              <a:buSzPct val="100000"/>
              <a:buFont typeface="Arial"/>
              <a:buChar char="●"/>
            </a:pPr>
            <a:r>
              <a:rPr lang="en" dirty="0" smtClean="0"/>
              <a:t>Which </a:t>
            </a:r>
            <a:r>
              <a:rPr lang="en" dirty="0"/>
              <a:t>mutual aid networks are represented in your jurisdiction?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 calcmode="lin" valueType="num">
                                      <p:cBhvr additive="base">
                                        <p:cTn id="7" dur="1000"/>
                                        <p:tgtEl>
                                          <p:spTgt spid="15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3">
                                            <p:txEl>
                                              <p:pRg st="2" end="2"/>
                                            </p:txEl>
                                          </p:spTgt>
                                        </p:tgtEl>
                                        <p:attrNameLst>
                                          <p:attrName>style.visibility</p:attrName>
                                        </p:attrNameLst>
                                      </p:cBhvr>
                                      <p:to>
                                        <p:strVal val="visible"/>
                                      </p:to>
                                    </p:set>
                                    <p:anim calcmode="lin" valueType="num">
                                      <p:cBhvr additive="base">
                                        <p:cTn id="12" dur="1000"/>
                                        <p:tgtEl>
                                          <p:spTgt spid="15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3">
                                            <p:txEl>
                                              <p:pRg st="4" end="4"/>
                                            </p:txEl>
                                          </p:spTgt>
                                        </p:tgtEl>
                                        <p:attrNameLst>
                                          <p:attrName>style.visibility</p:attrName>
                                        </p:attrNameLst>
                                      </p:cBhvr>
                                      <p:to>
                                        <p:strVal val="visible"/>
                                      </p:to>
                                    </p:set>
                                    <p:anim calcmode="lin" valueType="num">
                                      <p:cBhvr additive="base">
                                        <p:cTn id="17" dur="1000"/>
                                        <p:tgtEl>
                                          <p:spTgt spid="153">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GIS as Mutual Aid</a:t>
            </a:r>
          </a:p>
        </p:txBody>
      </p:sp>
      <p:sp>
        <p:nvSpPr>
          <p:cNvPr id="159" name="Shape 15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dirty="0"/>
              <a:t>Allows practitioners with disaster experience to share that hard-earned knowledge.</a:t>
            </a:r>
            <a:br>
              <a:rPr lang="en" dirty="0"/>
            </a:br>
            <a:endParaRPr lang="en" dirty="0"/>
          </a:p>
          <a:p>
            <a:pPr marL="457200" lvl="0" indent="-419100" rtl="0">
              <a:spcBef>
                <a:spcPts val="0"/>
              </a:spcBef>
              <a:buClr>
                <a:srgbClr val="000000"/>
              </a:buClr>
              <a:buSzPct val="100000"/>
              <a:buFont typeface="Arial"/>
              <a:buChar char="●"/>
            </a:pPr>
            <a:r>
              <a:rPr lang="en" dirty="0"/>
              <a:t>Promotes documentation</a:t>
            </a:r>
            <a:br>
              <a:rPr lang="en" dirty="0"/>
            </a:br>
            <a:endParaRPr lang="en" dirty="0"/>
          </a:p>
          <a:p>
            <a:pPr marL="457200" lvl="0" indent="-419100">
              <a:spcBef>
                <a:spcPts val="0"/>
              </a:spcBef>
              <a:buClr>
                <a:srgbClr val="000000"/>
              </a:buClr>
              <a:buSzPct val="100000"/>
              <a:buFont typeface="Arial"/>
              <a:buChar char="●"/>
            </a:pPr>
            <a:r>
              <a:rPr lang="en" dirty="0"/>
              <a:t>Experienced professionals available for support or multiple shifts during long events.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500" fill="hold"/>
                                        <p:tgtEl>
                                          <p:spTgt spid="1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9">
                                            <p:txEl>
                                              <p:pRg st="1" end="1"/>
                                            </p:txEl>
                                          </p:spTgt>
                                        </p:tgtEl>
                                        <p:attrNameLst>
                                          <p:attrName>style.visibility</p:attrName>
                                        </p:attrNameLst>
                                      </p:cBhvr>
                                      <p:to>
                                        <p:strVal val="visible"/>
                                      </p:to>
                                    </p:set>
                                    <p:anim calcmode="lin" valueType="num">
                                      <p:cBhvr additive="base">
                                        <p:cTn id="13" dur="500" fill="hold"/>
                                        <p:tgtEl>
                                          <p:spTgt spid="1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9">
                                            <p:txEl>
                                              <p:pRg st="2" end="2"/>
                                            </p:txEl>
                                          </p:spTgt>
                                        </p:tgtEl>
                                        <p:attrNameLst>
                                          <p:attrName>style.visibility</p:attrName>
                                        </p:attrNameLst>
                                      </p:cBhvr>
                                      <p:to>
                                        <p:strVal val="visible"/>
                                      </p:to>
                                    </p:set>
                                    <p:anim calcmode="lin" valueType="num">
                                      <p:cBhvr additive="base">
                                        <p:cTn id="19" dur="500" fill="hold"/>
                                        <p:tgtEl>
                                          <p:spTgt spid="1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GIS as Mutual Aid</a:t>
            </a:r>
          </a:p>
        </p:txBody>
      </p:sp>
      <p:sp>
        <p:nvSpPr>
          <p:cNvPr id="165" name="Shape 16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t>Standard products</a:t>
            </a:r>
            <a:br>
              <a:rPr lang="en"/>
            </a:br>
            <a:endParaRPr lang="en"/>
          </a:p>
          <a:p>
            <a:pPr marL="457200" lvl="0" indent="-419100" rtl="0">
              <a:spcBef>
                <a:spcPts val="0"/>
              </a:spcBef>
              <a:buClr>
                <a:srgbClr val="000000"/>
              </a:buClr>
              <a:buSzPct val="100000"/>
              <a:buFont typeface="Arial"/>
              <a:buChar char="●"/>
            </a:pPr>
            <a:r>
              <a:rPr lang="en"/>
              <a:t>Reach out on your own</a:t>
            </a:r>
            <a:br>
              <a:rPr lang="en"/>
            </a:br>
            <a:endParaRPr lang="en"/>
          </a:p>
          <a:p>
            <a:pPr marL="457200" lvl="0" indent="-419100" rtl="0">
              <a:spcBef>
                <a:spcPts val="0"/>
              </a:spcBef>
              <a:buClr>
                <a:srgbClr val="000000"/>
              </a:buClr>
              <a:buSzPct val="100000"/>
              <a:buFont typeface="Arial"/>
              <a:buChar char="●"/>
            </a:pPr>
            <a:r>
              <a:rPr lang="en"/>
              <a:t>URISA GIS Corps &amp; other volunteer Crisis Mapping groups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 calcmode="lin" valueType="num">
                                      <p:cBhvr additive="base">
                                        <p:cTn id="7" dur="1000"/>
                                        <p:tgtEl>
                                          <p:spTgt spid="16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 calcmode="lin" valueType="num">
                                      <p:cBhvr additive="base">
                                        <p:cTn id="12" dur="1000"/>
                                        <p:tgtEl>
                                          <p:spTgt spid="16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 calcmode="lin" valueType="num">
                                      <p:cBhvr additive="base">
                                        <p:cTn id="17" dur="1000"/>
                                        <p:tgtEl>
                                          <p:spTgt spid="16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What’s Next?</a:t>
            </a:r>
          </a:p>
        </p:txBody>
      </p:sp>
      <p:sp>
        <p:nvSpPr>
          <p:cNvPr id="171" name="Shape 171"/>
          <p:cNvSpPr txBox="1">
            <a:spLocks noGrp="1"/>
          </p:cNvSpPr>
          <p:nvPr>
            <p:ph type="body" idx="1"/>
          </p:nvPr>
        </p:nvSpPr>
        <p:spPr>
          <a:xfrm>
            <a:off x="457200" y="1600200"/>
            <a:ext cx="2967599" cy="1016400"/>
          </a:xfrm>
          <a:prstGeom prst="rect">
            <a:avLst/>
          </a:prstGeom>
        </p:spPr>
        <p:txBody>
          <a:bodyPr lIns="91425" tIns="91425" rIns="91425" bIns="91425" anchor="t" anchorCtr="0">
            <a:noAutofit/>
          </a:bodyPr>
          <a:lstStyle/>
          <a:p>
            <a:pPr lvl="0" rtl="0">
              <a:spcBef>
                <a:spcPts val="0"/>
              </a:spcBef>
              <a:buNone/>
            </a:pPr>
            <a:r>
              <a:rPr lang="en" dirty="0"/>
              <a:t>Release Survey </a:t>
            </a:r>
          </a:p>
        </p:txBody>
      </p:sp>
      <p:sp>
        <p:nvSpPr>
          <p:cNvPr id="173" name="Shape 173"/>
          <p:cNvSpPr/>
          <p:nvPr/>
        </p:nvSpPr>
        <p:spPr>
          <a:xfrm>
            <a:off x="1511350" y="2583868"/>
            <a:ext cx="438900" cy="698782"/>
          </a:xfrm>
          <a:prstGeom prst="down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4" name="Shape 174"/>
          <p:cNvSpPr txBox="1"/>
          <p:nvPr/>
        </p:nvSpPr>
        <p:spPr>
          <a:xfrm>
            <a:off x="2084225" y="2583868"/>
            <a:ext cx="1816200" cy="698782"/>
          </a:xfrm>
          <a:prstGeom prst="rect">
            <a:avLst/>
          </a:prstGeom>
          <a:noFill/>
          <a:ln>
            <a:noFill/>
          </a:ln>
        </p:spPr>
        <p:txBody>
          <a:bodyPr lIns="91425" tIns="91425" rIns="91425" bIns="91425" anchor="t" anchorCtr="0">
            <a:noAutofit/>
          </a:bodyPr>
          <a:lstStyle/>
          <a:p>
            <a:pPr lvl="0" rtl="0">
              <a:spcBef>
                <a:spcPts val="0"/>
              </a:spcBef>
              <a:buNone/>
            </a:pPr>
            <a:r>
              <a:rPr lang="en" dirty="0"/>
              <a:t>One Month to </a:t>
            </a:r>
          </a:p>
          <a:p>
            <a:pPr lvl="0" rtl="0">
              <a:spcBef>
                <a:spcPts val="0"/>
              </a:spcBef>
              <a:buNone/>
            </a:pPr>
            <a:r>
              <a:rPr lang="en" dirty="0"/>
              <a:t>Complete Surveys</a:t>
            </a:r>
          </a:p>
        </p:txBody>
      </p:sp>
      <p:sp>
        <p:nvSpPr>
          <p:cNvPr id="175" name="Shape 175"/>
          <p:cNvSpPr txBox="1">
            <a:spLocks noGrp="1"/>
          </p:cNvSpPr>
          <p:nvPr>
            <p:ph type="body" idx="2"/>
          </p:nvPr>
        </p:nvSpPr>
        <p:spPr>
          <a:xfrm>
            <a:off x="457200" y="3403200"/>
            <a:ext cx="3260099" cy="1016400"/>
          </a:xfrm>
          <a:prstGeom prst="rect">
            <a:avLst/>
          </a:prstGeom>
        </p:spPr>
        <p:txBody>
          <a:bodyPr lIns="91425" tIns="91425" rIns="91425" bIns="91425" anchor="t" anchorCtr="0">
            <a:noAutofit/>
          </a:bodyPr>
          <a:lstStyle/>
          <a:p>
            <a:pPr lvl="0" rtl="0">
              <a:spcBef>
                <a:spcPts val="0"/>
              </a:spcBef>
              <a:buNone/>
            </a:pPr>
            <a:r>
              <a:rPr lang="en" sz="3000" dirty="0"/>
              <a:t>Analyze Surveys </a:t>
            </a:r>
          </a:p>
        </p:txBody>
      </p:sp>
      <p:sp>
        <p:nvSpPr>
          <p:cNvPr id="176" name="Shape 176"/>
          <p:cNvSpPr/>
          <p:nvPr/>
        </p:nvSpPr>
        <p:spPr>
          <a:xfrm>
            <a:off x="1511350" y="4379733"/>
            <a:ext cx="438900" cy="698699"/>
          </a:xfrm>
          <a:prstGeom prst="down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7" name="Shape 177"/>
          <p:cNvSpPr txBox="1">
            <a:spLocks noGrp="1"/>
          </p:cNvSpPr>
          <p:nvPr>
            <p:ph type="body" idx="3"/>
          </p:nvPr>
        </p:nvSpPr>
        <p:spPr>
          <a:xfrm>
            <a:off x="457200" y="4965266"/>
            <a:ext cx="8160000" cy="1016400"/>
          </a:xfrm>
          <a:prstGeom prst="rect">
            <a:avLst/>
          </a:prstGeom>
        </p:spPr>
        <p:txBody>
          <a:bodyPr lIns="91425" tIns="91425" rIns="91425" bIns="91425" anchor="t" anchorCtr="0">
            <a:noAutofit/>
          </a:bodyPr>
          <a:lstStyle/>
          <a:p>
            <a:pPr lvl="0" rtl="0">
              <a:spcBef>
                <a:spcPts val="0"/>
              </a:spcBef>
              <a:buNone/>
            </a:pPr>
            <a:r>
              <a:rPr lang="en" sz="3000" dirty="0"/>
              <a:t>Develop GSOG for Knox County incl. ideas submitted from survey </a:t>
            </a:r>
          </a:p>
        </p:txBody>
      </p:sp>
      <p:sp>
        <p:nvSpPr>
          <p:cNvPr id="178" name="Shape 178"/>
          <p:cNvSpPr/>
          <p:nvPr/>
        </p:nvSpPr>
        <p:spPr>
          <a:xfrm rot="-5400000">
            <a:off x="3814963" y="3528847"/>
            <a:ext cx="585299" cy="524100"/>
          </a:xfrm>
          <a:prstGeom prst="down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9" name="Shape 179"/>
          <p:cNvSpPr txBox="1">
            <a:spLocks noGrp="1"/>
          </p:cNvSpPr>
          <p:nvPr>
            <p:ph type="body" idx="4"/>
          </p:nvPr>
        </p:nvSpPr>
        <p:spPr>
          <a:xfrm>
            <a:off x="4558900" y="2498933"/>
            <a:ext cx="4387499" cy="2583899"/>
          </a:xfrm>
          <a:prstGeom prst="rect">
            <a:avLst/>
          </a:prstGeom>
        </p:spPr>
        <p:txBody>
          <a:bodyPr lIns="91425" tIns="91425" rIns="91425" bIns="91425" anchor="t" anchorCtr="0">
            <a:noAutofit/>
          </a:bodyPr>
          <a:lstStyle/>
          <a:p>
            <a:pPr lvl="0" rtl="0">
              <a:spcBef>
                <a:spcPts val="0"/>
              </a:spcBef>
              <a:buNone/>
            </a:pPr>
            <a:r>
              <a:rPr lang="en" sz="3000" dirty="0"/>
              <a:t>Discuss Survey results w/ Mutual Aid </a:t>
            </a:r>
            <a:r>
              <a:rPr lang="en" sz="3000" dirty="0" smtClean="0"/>
              <a:t>Networks and </a:t>
            </a:r>
            <a:r>
              <a:rPr lang="en" sz="3000" dirty="0"/>
              <a:t>GIS practitioners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1000"/>
                                        <p:tgtEl>
                                          <p:spTgt spid="17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additive="base">
                                        <p:cTn id="12" dur="500" fill="hold"/>
                                        <p:tgtEl>
                                          <p:spTgt spid="174"/>
                                        </p:tgtEl>
                                        <p:attrNameLst>
                                          <p:attrName>ppt_x</p:attrName>
                                        </p:attrNameLst>
                                      </p:cBhvr>
                                      <p:tavLst>
                                        <p:tav tm="0">
                                          <p:val>
                                            <p:strVal val="1+#ppt_w/2"/>
                                          </p:val>
                                        </p:tav>
                                        <p:tav tm="100000">
                                          <p:val>
                                            <p:strVal val="#ppt_x"/>
                                          </p:val>
                                        </p:tav>
                                      </p:tavLst>
                                    </p:anim>
                                    <p:anim calcmode="lin" valueType="num">
                                      <p:cBhvr additive="base">
                                        <p:cTn id="13" dur="500" fill="hold"/>
                                        <p:tgtEl>
                                          <p:spTgt spid="17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73"/>
                                        </p:tgtEl>
                                        <p:attrNameLst>
                                          <p:attrName>style.visibility</p:attrName>
                                        </p:attrNameLst>
                                      </p:cBhvr>
                                      <p:to>
                                        <p:strVal val="visible"/>
                                      </p:to>
                                    </p:set>
                                    <p:anim calcmode="lin" valueType="num">
                                      <p:cBhvr additive="base">
                                        <p:cTn id="16" dur="500" fill="hold"/>
                                        <p:tgtEl>
                                          <p:spTgt spid="173"/>
                                        </p:tgtEl>
                                        <p:attrNameLst>
                                          <p:attrName>ppt_x</p:attrName>
                                        </p:attrNameLst>
                                      </p:cBhvr>
                                      <p:tavLst>
                                        <p:tav tm="0">
                                          <p:val>
                                            <p:strVal val="1+#ppt_w/2"/>
                                          </p:val>
                                        </p:tav>
                                        <p:tav tm="100000">
                                          <p:val>
                                            <p:strVal val="#ppt_x"/>
                                          </p:val>
                                        </p:tav>
                                      </p:tavLst>
                                    </p:anim>
                                    <p:anim calcmode="lin" valueType="num">
                                      <p:cBhvr additive="base">
                                        <p:cTn id="17" dur="5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75"/>
                                        </p:tgtEl>
                                        <p:attrNameLst>
                                          <p:attrName>style.visibility</p:attrName>
                                        </p:attrNameLst>
                                      </p:cBhvr>
                                      <p:to>
                                        <p:strVal val="visible"/>
                                      </p:to>
                                    </p:set>
                                    <p:anim calcmode="lin" valueType="num">
                                      <p:cBhvr additive="base">
                                        <p:cTn id="22" dur="1000"/>
                                        <p:tgtEl>
                                          <p:spTgt spid="17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77">
                                            <p:txEl>
                                              <p:pRg st="0" end="0"/>
                                            </p:txEl>
                                          </p:spTgt>
                                        </p:tgtEl>
                                        <p:attrNameLst>
                                          <p:attrName>style.visibility</p:attrName>
                                        </p:attrNameLst>
                                      </p:cBhvr>
                                      <p:to>
                                        <p:strVal val="visible"/>
                                      </p:to>
                                    </p:set>
                                    <p:anim calcmode="lin" valueType="num">
                                      <p:cBhvr additive="base">
                                        <p:cTn id="27" dur="500" fill="hold"/>
                                        <p:tgtEl>
                                          <p:spTgt spid="177">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additive="base">
                                        <p:cTn id="31" dur="500" fill="hold"/>
                                        <p:tgtEl>
                                          <p:spTgt spid="176"/>
                                        </p:tgtEl>
                                        <p:attrNameLst>
                                          <p:attrName>ppt_x</p:attrName>
                                        </p:attrNameLst>
                                      </p:cBhvr>
                                      <p:tavLst>
                                        <p:tav tm="0">
                                          <p:val>
                                            <p:strVal val="1+#ppt_w/2"/>
                                          </p:val>
                                        </p:tav>
                                        <p:tav tm="100000">
                                          <p:val>
                                            <p:strVal val="#ppt_x"/>
                                          </p:val>
                                        </p:tav>
                                      </p:tavLst>
                                    </p:anim>
                                    <p:anim calcmode="lin" valueType="num">
                                      <p:cBhvr additive="base">
                                        <p:cTn id="32" dur="5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9">
                                            <p:txEl>
                                              <p:pRg st="0" end="0"/>
                                            </p:txEl>
                                          </p:spTgt>
                                        </p:tgtEl>
                                        <p:attrNameLst>
                                          <p:attrName>style.visibility</p:attrName>
                                        </p:attrNameLst>
                                      </p:cBhvr>
                                      <p:to>
                                        <p:strVal val="visible"/>
                                      </p:to>
                                    </p:set>
                                    <p:anim calcmode="lin" valueType="num">
                                      <p:cBhvr additive="base">
                                        <p:cTn id="37" dur="500" fill="hold"/>
                                        <p:tgtEl>
                                          <p:spTgt spid="17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8"/>
                                        </p:tgtEl>
                                        <p:attrNameLst>
                                          <p:attrName>style.visibility</p:attrName>
                                        </p:attrNameLst>
                                      </p:cBhvr>
                                      <p:to>
                                        <p:strVal val="visible"/>
                                      </p:to>
                                    </p:set>
                                    <p:anim calcmode="lin" valueType="num">
                                      <p:cBhvr additive="base">
                                        <p:cTn id="41" dur="500" fill="hold"/>
                                        <p:tgtEl>
                                          <p:spTgt spid="178"/>
                                        </p:tgtEl>
                                        <p:attrNameLst>
                                          <p:attrName>ppt_x</p:attrName>
                                        </p:attrNameLst>
                                      </p:cBhvr>
                                      <p:tavLst>
                                        <p:tav tm="0">
                                          <p:val>
                                            <p:strVal val="1+#ppt_w/2"/>
                                          </p:val>
                                        </p:tav>
                                        <p:tav tm="100000">
                                          <p:val>
                                            <p:strVal val="#ppt_x"/>
                                          </p:val>
                                        </p:tav>
                                      </p:tavLst>
                                    </p:anim>
                                    <p:anim calcmode="lin" valueType="num">
                                      <p:cBhvr additive="base">
                                        <p:cTn id="42" dur="500" fill="hold"/>
                                        <p:tgtEl>
                                          <p:spTgt spid="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p:bldP spid="176" grpId="0" animBg="1"/>
      <p:bldP spid="177" grpId="0" build="p"/>
      <p:bldP spid="178" grpId="0" animBg="1"/>
      <p:bldP spid="17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dirty="0"/>
              <a:t>Impacts &amp; </a:t>
            </a:r>
            <a:r>
              <a:rPr lang="en" u="sng" dirty="0" smtClean="0"/>
              <a:t>Significance</a:t>
            </a:r>
            <a:endParaRPr lang="en" u="sng" dirty="0"/>
          </a:p>
        </p:txBody>
      </p:sp>
      <p:sp>
        <p:nvSpPr>
          <p:cNvPr id="185" name="Shape 18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dirty="0"/>
              <a:t>With the survey results in hand, and hopefully some good ideas from respondents, I will assemble a set of written Standard Operating Guidelines for the 2016 Knox County Emergency Operations Plan.</a:t>
            </a:r>
            <a:br>
              <a:rPr lang="en" dirty="0"/>
            </a:br>
            <a:endParaRPr lang="en" dirty="0"/>
          </a:p>
          <a:p>
            <a:pPr marL="457200" lvl="0" indent="-419100" rtl="0">
              <a:spcBef>
                <a:spcPts val="0"/>
              </a:spcBef>
              <a:buClr>
                <a:srgbClr val="000000"/>
              </a:buClr>
              <a:buSzPct val="100000"/>
              <a:buFont typeface="Arial"/>
              <a:buChar char="●"/>
            </a:pPr>
            <a:r>
              <a:rPr lang="en" dirty="0"/>
              <a:t>That document will be include elements of the NWCG GSTOP and the NAPSG SOG.</a:t>
            </a:r>
          </a:p>
          <a:p>
            <a:pPr lvl="0">
              <a:spcBef>
                <a:spcPts val="0"/>
              </a:spcBef>
              <a:buNone/>
            </a:pPr>
            <a:r>
              <a:rPr lang="en" dirty="0"/>
              <a:t/>
            </a:r>
            <a:br>
              <a:rPr lang="en" dirty="0"/>
            </a:br>
            <a:r>
              <a:rPr lang="en" sz="1400" dirty="0" smtClean="0">
                <a:solidFill>
                  <a:schemeClr val="dk1"/>
                </a:solidFill>
              </a:rPr>
              <a:t>http</a:t>
            </a:r>
            <a:r>
              <a:rPr lang="en" sz="1400" dirty="0">
                <a:solidFill>
                  <a:schemeClr val="dk1"/>
                </a:solidFill>
              </a:rPr>
              <a:t>://www.napsgfoundation.org/wp-content/uploads/2014/08/NAPSG-SOG-V-3-FINAL.docx</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1000"/>
                                        <p:tgtEl>
                                          <p:spTgt spid="18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 calcmode="lin" valueType="num">
                                      <p:cBhvr additive="base">
                                        <p:cTn id="12" dur="1000"/>
                                        <p:tgtEl>
                                          <p:spTgt spid="18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85">
                                            <p:txEl>
                                              <p:pRg st="2" end="2"/>
                                            </p:txEl>
                                          </p:spTgt>
                                        </p:tgtEl>
                                        <p:attrNameLst>
                                          <p:attrName>style.visibility</p:attrName>
                                        </p:attrNameLst>
                                      </p:cBhvr>
                                      <p:to>
                                        <p:strVal val="visible"/>
                                      </p:to>
                                    </p:set>
                                    <p:anim calcmode="lin" valueType="num">
                                      <p:cBhvr additive="base">
                                        <p:cTn id="17" dur="1000"/>
                                        <p:tgtEl>
                                          <p:spTgt spid="18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GeoCONOPS</a:t>
            </a:r>
          </a:p>
        </p:txBody>
      </p:sp>
      <p:sp>
        <p:nvSpPr>
          <p:cNvPr id="191" name="Shape 1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t>US Dept. of Homeland Security has published a Geospatial Concept of Operations (GeoCONOPS) that defines lead agencies for all Federal geospatial support operations and authoritative data sources.</a:t>
            </a:r>
          </a:p>
          <a:p>
            <a:pPr marL="457200" lvl="0" indent="-419100" rtl="0">
              <a:spcBef>
                <a:spcPts val="0"/>
              </a:spcBef>
              <a:buClr>
                <a:srgbClr val="000000"/>
              </a:buClr>
              <a:buSzPct val="100000"/>
              <a:buFont typeface="Arial"/>
              <a:buChar char="●"/>
            </a:pPr>
            <a:r>
              <a:rPr lang="en"/>
              <a:t>My SOG will have a localized version.</a:t>
            </a:r>
          </a:p>
          <a:p>
            <a:pPr rtl="0">
              <a:spcBef>
                <a:spcPts val="0"/>
              </a:spcBef>
              <a:buNone/>
            </a:pPr>
            <a:endParaRPr/>
          </a:p>
          <a:p>
            <a:pPr lvl="0" algn="r" rtl="0">
              <a:lnSpc>
                <a:spcPct val="90000"/>
              </a:lnSpc>
              <a:spcBef>
                <a:spcPts val="1000"/>
              </a:spcBef>
              <a:buClr>
                <a:schemeClr val="dk1"/>
              </a:buClr>
              <a:buSzPct val="78571"/>
              <a:buFont typeface="Arial"/>
              <a:buNone/>
            </a:pPr>
            <a:r>
              <a:rPr lang="en" sz="1400">
                <a:solidFill>
                  <a:schemeClr val="dk1"/>
                </a:solidFill>
              </a:rPr>
              <a:t>https://www.geoplatform.gov/geoconops-home</a:t>
            </a:r>
          </a:p>
          <a:p>
            <a:pPr lvl="0">
              <a:spcBef>
                <a:spcPts val="0"/>
              </a:spcBef>
              <a:buNone/>
            </a:pPr>
            <a:endParaRPr/>
          </a:p>
        </p:txBody>
      </p:sp>
      <p:pic>
        <p:nvPicPr>
          <p:cNvPr id="192" name="Shape 192"/>
          <p:cNvPicPr preferRelativeResize="0"/>
          <p:nvPr/>
        </p:nvPicPr>
        <p:blipFill>
          <a:blip r:embed="rId3">
            <a:alphaModFix/>
          </a:blip>
          <a:stretch>
            <a:fillRect/>
          </a:stretch>
        </p:blipFill>
        <p:spPr>
          <a:xfrm>
            <a:off x="152400" y="46892"/>
            <a:ext cx="8878121" cy="6858001"/>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1000"/>
                                        <p:tgtEl>
                                          <p:spTgt spid="19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 calcmode="lin" valueType="num">
                                      <p:cBhvr additive="base">
                                        <p:cTn id="12" dur="1000"/>
                                        <p:tgtEl>
                                          <p:spTgt spid="19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91">
                                            <p:txEl>
                                              <p:pRg st="3" end="3"/>
                                            </p:txEl>
                                          </p:spTgt>
                                        </p:tgtEl>
                                        <p:attrNameLst>
                                          <p:attrName>style.visibility</p:attrName>
                                        </p:attrNameLst>
                                      </p:cBhvr>
                                      <p:to>
                                        <p:strVal val="visible"/>
                                      </p:to>
                                    </p:set>
                                    <p:anim calcmode="lin" valueType="num">
                                      <p:cBhvr additive="base">
                                        <p:cTn id="17" dur="1000"/>
                                        <p:tgtEl>
                                          <p:spTgt spid="19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additive="base">
                                        <p:cTn id="22" dur="500" fill="hold"/>
                                        <p:tgtEl>
                                          <p:spTgt spid="192"/>
                                        </p:tgtEl>
                                        <p:attrNameLst>
                                          <p:attrName>ppt_x</p:attrName>
                                        </p:attrNameLst>
                                      </p:cBhvr>
                                      <p:tavLst>
                                        <p:tav tm="0">
                                          <p:val>
                                            <p:strVal val="1+#ppt_w/2"/>
                                          </p:val>
                                        </p:tav>
                                        <p:tav tm="100000">
                                          <p:val>
                                            <p:strVal val="#ppt_x"/>
                                          </p:val>
                                        </p:tav>
                                      </p:tavLst>
                                    </p:anim>
                                    <p:anim calcmode="lin" valueType="num">
                                      <p:cBhvr additive="base">
                                        <p:cTn id="23" dur="500" fill="hold"/>
                                        <p:tgtEl>
                                          <p:spTgt spid="1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Integration</a:t>
            </a:r>
          </a:p>
        </p:txBody>
      </p:sp>
      <p:sp>
        <p:nvSpPr>
          <p:cNvPr id="198" name="Shape 1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800" dirty="0"/>
              <a:t>An important step for proper integration is going to be simply testing the system on a regular basis.</a:t>
            </a:r>
          </a:p>
          <a:p>
            <a:pPr marL="457200" lvl="0" indent="-419100" rtl="0">
              <a:spcBef>
                <a:spcPts val="0"/>
              </a:spcBef>
              <a:buClr>
                <a:srgbClr val="000000"/>
              </a:buClr>
              <a:buSzPct val="100000"/>
              <a:buFont typeface="Arial"/>
              <a:buChar char="●"/>
            </a:pPr>
            <a:endParaRPr lang="en" sz="2800" dirty="0" smtClean="0"/>
          </a:p>
          <a:p>
            <a:pPr marL="457200" lvl="0" indent="-419100" rtl="0">
              <a:spcBef>
                <a:spcPts val="0"/>
              </a:spcBef>
              <a:buClr>
                <a:srgbClr val="000000"/>
              </a:buClr>
              <a:buSzPct val="100000"/>
              <a:buFont typeface="Arial"/>
              <a:buChar char="●"/>
            </a:pPr>
            <a:r>
              <a:rPr lang="en" sz="2800" dirty="0" smtClean="0"/>
              <a:t>The </a:t>
            </a:r>
            <a:r>
              <a:rPr lang="en" sz="2800" dirty="0"/>
              <a:t>SOG will include provisions for at least quarterly exercise (workshops, drills, functional exercises or full scale exercises).</a:t>
            </a:r>
          </a:p>
          <a:p>
            <a:pPr marL="457200" lvl="0" indent="-419100">
              <a:spcBef>
                <a:spcPts val="0"/>
              </a:spcBef>
              <a:buClr>
                <a:srgbClr val="000000"/>
              </a:buClr>
              <a:buSzPct val="100000"/>
              <a:buFont typeface="Arial"/>
              <a:buChar char="●"/>
            </a:pPr>
            <a:endParaRPr lang="en" sz="2800" dirty="0" smtClean="0"/>
          </a:p>
          <a:p>
            <a:pPr marL="457200" lvl="0" indent="-419100">
              <a:spcBef>
                <a:spcPts val="0"/>
              </a:spcBef>
              <a:buClr>
                <a:srgbClr val="000000"/>
              </a:buClr>
              <a:buSzPct val="100000"/>
              <a:buFont typeface="Arial"/>
              <a:buChar char="●"/>
            </a:pPr>
            <a:r>
              <a:rPr lang="en" sz="2800" dirty="0" smtClean="0"/>
              <a:t>With </a:t>
            </a:r>
            <a:r>
              <a:rPr lang="en" sz="2800" dirty="0"/>
              <a:t>the results of the exercises or any real-world incidents, managers will then re-evaluate the plans.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1000"/>
                                        <p:tgtEl>
                                          <p:spTgt spid="19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8">
                                            <p:txEl>
                                              <p:pRg st="2" end="2"/>
                                            </p:txEl>
                                          </p:spTgt>
                                        </p:tgtEl>
                                        <p:attrNameLst>
                                          <p:attrName>style.visibility</p:attrName>
                                        </p:attrNameLst>
                                      </p:cBhvr>
                                      <p:to>
                                        <p:strVal val="visible"/>
                                      </p:to>
                                    </p:set>
                                    <p:anim calcmode="lin" valueType="num">
                                      <p:cBhvr additive="base">
                                        <p:cTn id="12" dur="1000"/>
                                        <p:tgtEl>
                                          <p:spTgt spid="19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98">
                                            <p:txEl>
                                              <p:pRg st="4" end="4"/>
                                            </p:txEl>
                                          </p:spTgt>
                                        </p:tgtEl>
                                        <p:attrNameLst>
                                          <p:attrName>style.visibility</p:attrName>
                                        </p:attrNameLst>
                                      </p:cBhvr>
                                      <p:to>
                                        <p:strVal val="visible"/>
                                      </p:to>
                                    </p:set>
                                    <p:anim calcmode="lin" valueType="num">
                                      <p:cBhvr additive="base">
                                        <p:cTn id="17" dur="1000"/>
                                        <p:tgtEl>
                                          <p:spTgt spid="19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dirty="0"/>
              <a:t>Project Schedule</a:t>
            </a:r>
          </a:p>
        </p:txBody>
      </p:sp>
      <p:sp>
        <p:nvSpPr>
          <p:cNvPr id="204" name="Shape 20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600" b="1" dirty="0"/>
              <a:t>Now - </a:t>
            </a:r>
            <a:r>
              <a:rPr lang="en" sz="2600" dirty="0"/>
              <a:t> Institutional Review Board for the Survey</a:t>
            </a:r>
          </a:p>
          <a:p>
            <a:pPr marL="457200" lvl="0" indent="-419100" rtl="0">
              <a:spcBef>
                <a:spcPts val="0"/>
              </a:spcBef>
              <a:buClr>
                <a:srgbClr val="000000"/>
              </a:buClr>
              <a:buSzPct val="100000"/>
              <a:buFont typeface="Arial"/>
              <a:buChar char="●"/>
            </a:pPr>
            <a:endParaRPr lang="en" sz="2600" b="1" dirty="0" smtClean="0"/>
          </a:p>
          <a:p>
            <a:pPr marL="457200" lvl="0" indent="-419100" rtl="0">
              <a:spcBef>
                <a:spcPts val="0"/>
              </a:spcBef>
              <a:buClr>
                <a:srgbClr val="000000"/>
              </a:buClr>
              <a:buSzPct val="100000"/>
              <a:buFont typeface="Arial"/>
              <a:buChar char="●"/>
            </a:pPr>
            <a:r>
              <a:rPr lang="en" sz="2600" b="1" dirty="0" smtClean="0"/>
              <a:t>June </a:t>
            </a:r>
            <a:r>
              <a:rPr lang="en" sz="2600" b="1" dirty="0"/>
              <a:t>- </a:t>
            </a:r>
            <a:r>
              <a:rPr lang="en" sz="2600" dirty="0"/>
              <a:t> Distribute Survey, available for one month</a:t>
            </a:r>
          </a:p>
          <a:p>
            <a:pPr marL="457200" lvl="0" indent="-419100" rtl="0">
              <a:spcBef>
                <a:spcPts val="0"/>
              </a:spcBef>
              <a:buClr>
                <a:srgbClr val="000000"/>
              </a:buClr>
              <a:buSzPct val="100000"/>
              <a:buFont typeface="Arial"/>
              <a:buChar char="●"/>
            </a:pPr>
            <a:endParaRPr lang="en" sz="2600" b="1" dirty="0" smtClean="0"/>
          </a:p>
          <a:p>
            <a:pPr marL="457200" lvl="0" indent="-419100" rtl="0">
              <a:spcBef>
                <a:spcPts val="0"/>
              </a:spcBef>
              <a:buClr>
                <a:srgbClr val="000000"/>
              </a:buClr>
              <a:buSzPct val="100000"/>
              <a:buFont typeface="Arial"/>
              <a:buChar char="●"/>
            </a:pPr>
            <a:r>
              <a:rPr lang="en" sz="2600" b="1" dirty="0" smtClean="0"/>
              <a:t>July </a:t>
            </a:r>
            <a:r>
              <a:rPr lang="en" sz="2600" b="1" dirty="0"/>
              <a:t>- </a:t>
            </a:r>
            <a:r>
              <a:rPr lang="en" sz="2600" dirty="0"/>
              <a:t> Review &amp; Summarize Survey Results</a:t>
            </a:r>
          </a:p>
          <a:p>
            <a:pPr marL="457200" lvl="0" indent="-419100" rtl="0">
              <a:spcBef>
                <a:spcPts val="0"/>
              </a:spcBef>
              <a:buClr>
                <a:srgbClr val="000000"/>
              </a:buClr>
              <a:buSzPct val="100000"/>
              <a:buFont typeface="Arial"/>
              <a:buChar char="●"/>
            </a:pPr>
            <a:endParaRPr lang="en" sz="2600" b="1" dirty="0" smtClean="0"/>
          </a:p>
          <a:p>
            <a:pPr marL="457200" lvl="0" indent="-419100" rtl="0">
              <a:spcBef>
                <a:spcPts val="0"/>
              </a:spcBef>
              <a:buClr>
                <a:srgbClr val="000000"/>
              </a:buClr>
              <a:buSzPct val="100000"/>
              <a:buFont typeface="Arial"/>
              <a:buChar char="●"/>
            </a:pPr>
            <a:r>
              <a:rPr lang="en" sz="2600" b="1" dirty="0" smtClean="0"/>
              <a:t>July </a:t>
            </a:r>
            <a:r>
              <a:rPr lang="en" sz="2600" b="1" dirty="0"/>
              <a:t>/ August - </a:t>
            </a:r>
            <a:r>
              <a:rPr lang="en" sz="2600" dirty="0"/>
              <a:t>Write SOG for Knox County</a:t>
            </a:r>
          </a:p>
          <a:p>
            <a:pPr marL="457200" lvl="0" indent="-419100" rtl="0">
              <a:spcBef>
                <a:spcPts val="0"/>
              </a:spcBef>
              <a:buClr>
                <a:srgbClr val="000000"/>
              </a:buClr>
              <a:buSzPct val="100000"/>
              <a:buFont typeface="Arial"/>
              <a:buChar char="●"/>
            </a:pPr>
            <a:endParaRPr lang="en" sz="2600" b="1" dirty="0" smtClean="0"/>
          </a:p>
          <a:p>
            <a:pPr marL="457200" lvl="0" indent="-419100" rtl="0">
              <a:spcBef>
                <a:spcPts val="0"/>
              </a:spcBef>
              <a:buClr>
                <a:srgbClr val="000000"/>
              </a:buClr>
              <a:buSzPct val="100000"/>
              <a:buFont typeface="Arial"/>
              <a:buChar char="●"/>
            </a:pPr>
            <a:r>
              <a:rPr lang="en" sz="2600" b="1" dirty="0" smtClean="0"/>
              <a:t>14-16 </a:t>
            </a:r>
            <a:r>
              <a:rPr lang="en" sz="2600" b="1" dirty="0"/>
              <a:t>September - </a:t>
            </a:r>
            <a:r>
              <a:rPr lang="en" sz="2600" dirty="0"/>
              <a:t> ILGISA conference</a:t>
            </a:r>
          </a:p>
          <a:p>
            <a:pPr marL="457200" lvl="0" indent="-419100">
              <a:spcBef>
                <a:spcPts val="0"/>
              </a:spcBef>
              <a:buClr>
                <a:srgbClr val="000000"/>
              </a:buClr>
              <a:buSzPct val="100000"/>
              <a:buFont typeface="Arial"/>
              <a:buChar char="●"/>
            </a:pPr>
            <a:endParaRPr lang="en" sz="2600" b="1" dirty="0" smtClean="0"/>
          </a:p>
          <a:p>
            <a:pPr marL="457200" lvl="0" indent="-419100">
              <a:spcBef>
                <a:spcPts val="0"/>
              </a:spcBef>
              <a:buClr>
                <a:srgbClr val="000000"/>
              </a:buClr>
              <a:buSzPct val="100000"/>
              <a:buFont typeface="Arial"/>
              <a:buChar char="●"/>
            </a:pPr>
            <a:r>
              <a:rPr lang="en" sz="2600" b="1" dirty="0" smtClean="0"/>
              <a:t>Fall </a:t>
            </a:r>
            <a:r>
              <a:rPr lang="en" sz="2600" b="1" dirty="0"/>
              <a:t>- </a:t>
            </a:r>
            <a:r>
              <a:rPr lang="en" sz="2600" dirty="0"/>
              <a:t> Mutual Aid Discussions?</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119553" y="924487"/>
            <a:ext cx="8904902" cy="5008999"/>
          </a:xfrm>
          <a:prstGeom prst="rect">
            <a:avLst/>
          </a:prstGeom>
          <a:noFill/>
          <a:ln>
            <a:noFill/>
          </a:ln>
        </p:spPr>
      </p:pic>
      <p:pic>
        <p:nvPicPr>
          <p:cNvPr id="210" name="Shape 210"/>
          <p:cNvPicPr preferRelativeResize="0"/>
          <p:nvPr/>
        </p:nvPicPr>
        <p:blipFill>
          <a:blip r:embed="rId4">
            <a:alphaModFix/>
          </a:blip>
          <a:stretch>
            <a:fillRect/>
          </a:stretch>
        </p:blipFill>
        <p:spPr>
          <a:xfrm>
            <a:off x="119557" y="381000"/>
            <a:ext cx="8904898" cy="5926453"/>
          </a:xfrm>
          <a:prstGeom prst="rect">
            <a:avLst/>
          </a:prstGeom>
          <a:noFill/>
          <a:ln>
            <a:noFill/>
          </a:ln>
        </p:spPr>
      </p:pic>
      <p:pic>
        <p:nvPicPr>
          <p:cNvPr id="211" name="Shape 211"/>
          <p:cNvPicPr preferRelativeResize="0"/>
          <p:nvPr/>
        </p:nvPicPr>
        <p:blipFill>
          <a:blip r:embed="rId5">
            <a:alphaModFix/>
          </a:blip>
          <a:stretch>
            <a:fillRect/>
          </a:stretch>
        </p:blipFill>
        <p:spPr>
          <a:xfrm>
            <a:off x="2438400" y="13695"/>
            <a:ext cx="5299361" cy="685602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09"/>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Disaster Management Cycle</a:t>
            </a:r>
          </a:p>
        </p:txBody>
      </p:sp>
      <p:pic>
        <p:nvPicPr>
          <p:cNvPr id="43" name="Shape 43"/>
          <p:cNvPicPr preferRelativeResize="0"/>
          <p:nvPr/>
        </p:nvPicPr>
        <p:blipFill>
          <a:blip r:embed="rId3">
            <a:alphaModFix/>
          </a:blip>
          <a:stretch>
            <a:fillRect/>
          </a:stretch>
        </p:blipFill>
        <p:spPr>
          <a:xfrm>
            <a:off x="2446750" y="2004650"/>
            <a:ext cx="4250500" cy="3868624"/>
          </a:xfrm>
          <a:prstGeom prst="rect">
            <a:avLst/>
          </a:prstGeom>
          <a:noFill/>
          <a:ln>
            <a:noFill/>
          </a:ln>
        </p:spPr>
      </p:pic>
      <p:sp>
        <p:nvSpPr>
          <p:cNvPr id="44" name="Shape 44"/>
          <p:cNvSpPr txBox="1"/>
          <p:nvPr/>
        </p:nvSpPr>
        <p:spPr>
          <a:xfrm>
            <a:off x="5252100" y="6189775"/>
            <a:ext cx="3434699" cy="410400"/>
          </a:xfrm>
          <a:prstGeom prst="rect">
            <a:avLst/>
          </a:prstGeom>
          <a:noFill/>
          <a:ln>
            <a:noFill/>
          </a:ln>
        </p:spPr>
        <p:txBody>
          <a:bodyPr lIns="91425" tIns="91425" rIns="91425" bIns="91425" anchor="t" anchorCtr="0">
            <a:noAutofit/>
          </a:bodyPr>
          <a:lstStyle/>
          <a:p>
            <a:pPr>
              <a:spcBef>
                <a:spcPts val="0"/>
              </a:spcBef>
              <a:buNone/>
            </a:pPr>
            <a:r>
              <a:rPr lang="en" sz="1100">
                <a:solidFill>
                  <a:schemeClr val="dk1"/>
                </a:solidFill>
              </a:rPr>
              <a:t>http://lincolncountyema.net/images/ema_cycle.jpg</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ctrTitle"/>
          </p:nvPr>
        </p:nvSpPr>
        <p:spPr>
          <a:xfrm>
            <a:off x="685800" y="2943473"/>
            <a:ext cx="7772400" cy="15465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GIS as Applied to Disaster Management in Outlying and Non-Metro Illinois Counties</a:t>
            </a:r>
          </a:p>
        </p:txBody>
      </p:sp>
      <p:sp>
        <p:nvSpPr>
          <p:cNvPr id="217" name="Shape 217"/>
          <p:cNvSpPr txBox="1">
            <a:spLocks noGrp="1"/>
          </p:cNvSpPr>
          <p:nvPr>
            <p:ph type="subTitle" idx="1"/>
          </p:nvPr>
        </p:nvSpPr>
        <p:spPr>
          <a:xfrm>
            <a:off x="685800" y="5439712"/>
            <a:ext cx="7772400" cy="1046400"/>
          </a:xfrm>
          <a:prstGeom prst="rect">
            <a:avLst/>
          </a:prstGeom>
        </p:spPr>
        <p:txBody>
          <a:bodyPr lIns="91425" tIns="91425" rIns="91425" bIns="91425" anchor="t" anchorCtr="0">
            <a:noAutofit/>
          </a:bodyPr>
          <a:lstStyle/>
          <a:p>
            <a:pPr lvl="0" rtl="0">
              <a:spcBef>
                <a:spcPts val="0"/>
              </a:spcBef>
              <a:buNone/>
            </a:pPr>
            <a:r>
              <a:rPr lang="en"/>
              <a:t>James Cueno</a:t>
            </a:r>
          </a:p>
          <a:p>
            <a:pPr lvl="0" rtl="0">
              <a:spcBef>
                <a:spcPts val="0"/>
              </a:spcBef>
              <a:buNone/>
            </a:pPr>
            <a:r>
              <a:rPr lang="en"/>
              <a:t>596 A Peer Presentation - Spring 2 ‘15</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Problem Focus</a:t>
            </a:r>
          </a:p>
        </p:txBody>
      </p:sp>
      <p:sp>
        <p:nvSpPr>
          <p:cNvPr id="50" name="Shape 5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Despite attempts by Federal- and State-level  agencies to encourage the use of GIS, it is often perceived as an expensive luxury by many local governments.</a:t>
            </a:r>
          </a:p>
          <a:p>
            <a:pPr rtl="0">
              <a:spcBef>
                <a:spcPts val="0"/>
              </a:spcBef>
              <a:buNone/>
            </a:pPr>
            <a:endParaRPr/>
          </a:p>
          <a:p>
            <a:pPr>
              <a:spcBef>
                <a:spcPts val="0"/>
              </a:spcBef>
              <a:buNone/>
            </a:pPr>
            <a:r>
              <a:rPr lang="en"/>
              <a:t>Similarly, there is a lack of guidance for implementing GIS to support All-Hazards incidents at the local level.</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1000"/>
                                        <p:tgtEl>
                                          <p:spTgt spid="5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0">
                                            <p:txEl>
                                              <p:pRg st="1" end="1"/>
                                            </p:txEl>
                                          </p:spTgt>
                                        </p:tgtEl>
                                        <p:attrNameLst>
                                          <p:attrName>style.visibility</p:attrName>
                                        </p:attrNameLst>
                                      </p:cBhvr>
                                      <p:to>
                                        <p:strVal val="visible"/>
                                      </p:to>
                                    </p:set>
                                    <p:anim calcmode="lin" valueType="num">
                                      <p:cBhvr additive="base">
                                        <p:cTn id="12" dur="1000"/>
                                        <p:tgtEl>
                                          <p:spTgt spid="5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anim calcmode="lin" valueType="num">
                                      <p:cBhvr additive="base">
                                        <p:cTn id="17" dur="1000"/>
                                        <p:tgtEl>
                                          <p:spTgt spid="5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Study Methodology</a:t>
            </a:r>
          </a:p>
        </p:txBody>
      </p:sp>
      <p:sp>
        <p:nvSpPr>
          <p:cNvPr id="56" name="Shape 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AutoNum type="arabicPeriod"/>
            </a:pPr>
            <a:r>
              <a:rPr lang="en" sz="2600" dirty="0"/>
              <a:t>Review what has already been done or proposed to integrate GIS and Disaster Management.</a:t>
            </a:r>
          </a:p>
          <a:p>
            <a:pPr marL="457200" lvl="0" indent="-419100" rtl="0">
              <a:spcBef>
                <a:spcPts val="0"/>
              </a:spcBef>
              <a:buClr>
                <a:srgbClr val="000000"/>
              </a:buClr>
              <a:buSzPct val="100000"/>
              <a:buFont typeface="Arial"/>
              <a:buAutoNum type="arabicPeriod"/>
            </a:pPr>
            <a:endParaRPr lang="en" sz="2600" dirty="0" smtClean="0"/>
          </a:p>
          <a:p>
            <a:pPr marL="457200" lvl="0" indent="-419100" rtl="0">
              <a:spcBef>
                <a:spcPts val="0"/>
              </a:spcBef>
              <a:buClr>
                <a:srgbClr val="000000"/>
              </a:buClr>
              <a:buSzPct val="100000"/>
              <a:buFont typeface="Arial"/>
              <a:buAutoNum type="arabicPeriod"/>
            </a:pPr>
            <a:r>
              <a:rPr lang="en" sz="2600" dirty="0" smtClean="0"/>
              <a:t>Investigate </a:t>
            </a:r>
            <a:r>
              <a:rPr lang="en" sz="2600" dirty="0"/>
              <a:t>what is happening in Illinois by surveying responsible local officials.</a:t>
            </a:r>
          </a:p>
          <a:p>
            <a:pPr marL="457200" lvl="0" indent="-419100" rtl="0">
              <a:spcBef>
                <a:spcPts val="0"/>
              </a:spcBef>
              <a:buClr>
                <a:srgbClr val="000000"/>
              </a:buClr>
              <a:buSzPct val="100000"/>
              <a:buFont typeface="Arial"/>
              <a:buAutoNum type="arabicPeriod"/>
            </a:pPr>
            <a:endParaRPr lang="en" sz="2600" dirty="0" smtClean="0"/>
          </a:p>
          <a:p>
            <a:pPr marL="457200" lvl="0" indent="-419100" rtl="0">
              <a:spcBef>
                <a:spcPts val="0"/>
              </a:spcBef>
              <a:buClr>
                <a:srgbClr val="000000"/>
              </a:buClr>
              <a:buSzPct val="100000"/>
              <a:buFont typeface="Arial"/>
              <a:buAutoNum type="arabicPeriod"/>
            </a:pPr>
            <a:r>
              <a:rPr lang="en" sz="2600" dirty="0" smtClean="0"/>
              <a:t>Analyze </a:t>
            </a:r>
            <a:r>
              <a:rPr lang="en" sz="2600" dirty="0"/>
              <a:t>the results, quantifying capabilities and describing deficiencies.</a:t>
            </a:r>
          </a:p>
          <a:p>
            <a:pPr marL="457200" lvl="0" indent="-419100">
              <a:spcBef>
                <a:spcPts val="0"/>
              </a:spcBef>
              <a:buClr>
                <a:srgbClr val="000000"/>
              </a:buClr>
              <a:buSzPct val="100000"/>
              <a:buFont typeface="Arial"/>
              <a:buAutoNum type="arabicPeriod"/>
            </a:pPr>
            <a:endParaRPr lang="en" sz="2600" dirty="0" smtClean="0"/>
          </a:p>
          <a:p>
            <a:pPr marL="457200" lvl="0" indent="-419100">
              <a:spcBef>
                <a:spcPts val="0"/>
              </a:spcBef>
              <a:buClr>
                <a:srgbClr val="000000"/>
              </a:buClr>
              <a:buSzPct val="100000"/>
              <a:buFont typeface="Arial"/>
              <a:buAutoNum type="arabicPeriod"/>
            </a:pPr>
            <a:r>
              <a:rPr lang="en" sz="2600" dirty="0" smtClean="0"/>
              <a:t>Develop </a:t>
            </a:r>
            <a:r>
              <a:rPr lang="en" sz="2600" dirty="0"/>
              <a:t>a plan for Knox County that might be used for guidance.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additive="base">
                                        <p:cTn id="7" dur="1000"/>
                                        <p:tgtEl>
                                          <p:spTgt spid="5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6">
                                            <p:txEl>
                                              <p:pRg st="2" end="2"/>
                                            </p:txEl>
                                          </p:spTgt>
                                        </p:tgtEl>
                                        <p:attrNameLst>
                                          <p:attrName>style.visibility</p:attrName>
                                        </p:attrNameLst>
                                      </p:cBhvr>
                                      <p:to>
                                        <p:strVal val="visible"/>
                                      </p:to>
                                    </p:set>
                                    <p:anim calcmode="lin" valueType="num">
                                      <p:cBhvr additive="base">
                                        <p:cTn id="12" dur="1000"/>
                                        <p:tgtEl>
                                          <p:spTgt spid="5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6">
                                            <p:txEl>
                                              <p:pRg st="4" end="4"/>
                                            </p:txEl>
                                          </p:spTgt>
                                        </p:tgtEl>
                                        <p:attrNameLst>
                                          <p:attrName>style.visibility</p:attrName>
                                        </p:attrNameLst>
                                      </p:cBhvr>
                                      <p:to>
                                        <p:strVal val="visible"/>
                                      </p:to>
                                    </p:set>
                                    <p:anim calcmode="lin" valueType="num">
                                      <p:cBhvr additive="base">
                                        <p:cTn id="17" dur="1000"/>
                                        <p:tgtEl>
                                          <p:spTgt spid="5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6">
                                            <p:txEl>
                                              <p:pRg st="6" end="6"/>
                                            </p:txEl>
                                          </p:spTgt>
                                        </p:tgtEl>
                                        <p:attrNameLst>
                                          <p:attrName>style.visibility</p:attrName>
                                        </p:attrNameLst>
                                      </p:cBhvr>
                                      <p:to>
                                        <p:strVal val="visible"/>
                                      </p:to>
                                    </p:set>
                                    <p:anim calcmode="lin" valueType="num">
                                      <p:cBhvr additive="base">
                                        <p:cTn id="22" dur="1000"/>
                                        <p:tgtEl>
                                          <p:spTgt spid="56">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u="sng"/>
              <a:t>Review</a:t>
            </a:r>
            <a:r>
              <a:rPr lang="en"/>
              <a:t> </a:t>
            </a:r>
          </a:p>
        </p:txBody>
      </p:sp>
      <p:sp>
        <p:nvSpPr>
          <p:cNvPr id="62" name="Shape 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Six Elements for Effective Integration of GIS into Disaster Management:</a:t>
            </a:r>
            <a:br>
              <a:rPr lang="en"/>
            </a:br>
            <a:endParaRPr lang="en"/>
          </a:p>
          <a:p>
            <a:pPr marL="457200" lvl="0" indent="-419100" rtl="0">
              <a:spcBef>
                <a:spcPts val="0"/>
              </a:spcBef>
              <a:buClr>
                <a:srgbClr val="000000"/>
              </a:buClr>
              <a:buSzPct val="100000"/>
              <a:buFont typeface="Arial"/>
              <a:buAutoNum type="arabicPeriod"/>
            </a:pPr>
            <a:r>
              <a:rPr lang="en"/>
              <a:t>Include GIS in Response Plans</a:t>
            </a:r>
            <a:br>
              <a:rPr lang="en"/>
            </a:br>
            <a:endParaRPr lang="en"/>
          </a:p>
          <a:p>
            <a:pPr marL="457200" lvl="0" indent="-419100" rtl="0">
              <a:spcBef>
                <a:spcPts val="0"/>
              </a:spcBef>
              <a:buClr>
                <a:srgbClr val="000000"/>
              </a:buClr>
              <a:buSzPct val="100000"/>
              <a:buFont typeface="Arial"/>
              <a:buAutoNum type="arabicPeriod"/>
            </a:pPr>
            <a:r>
              <a:rPr lang="en"/>
              <a:t>Document GIS activities in AARs and plan to review the effectiveness of the GIS support</a:t>
            </a:r>
            <a:br>
              <a:rPr lang="en"/>
            </a:br>
            <a:endParaRPr lang="en"/>
          </a:p>
          <a:p>
            <a:pPr marL="457200" lvl="0" indent="-419100">
              <a:spcBef>
                <a:spcPts val="0"/>
              </a:spcBef>
              <a:buClr>
                <a:srgbClr val="000000"/>
              </a:buClr>
              <a:buSzPct val="100000"/>
              <a:buFont typeface="Arial"/>
              <a:buAutoNum type="arabicPeriod"/>
            </a:pPr>
            <a:r>
              <a:rPr lang="en"/>
              <a:t>Build Awareness of Field Conditions in GIS Staff and Developers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 calcmode="lin" valueType="num">
                                      <p:cBhvr additive="base">
                                        <p:cTn id="7" dur="1000"/>
                                        <p:tgtEl>
                                          <p:spTgt spid="6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 calcmode="lin" valueType="num">
                                      <p:cBhvr additive="base">
                                        <p:cTn id="12" dur="1000"/>
                                        <p:tgtEl>
                                          <p:spTgt spid="6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 calcmode="lin" valueType="num">
                                      <p:cBhvr additive="base">
                                        <p:cTn id="17" dur="1000"/>
                                        <p:tgtEl>
                                          <p:spTgt spid="6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2">
                                            <p:txEl>
                                              <p:pRg st="3" end="3"/>
                                            </p:txEl>
                                          </p:spTgt>
                                        </p:tgtEl>
                                        <p:attrNameLst>
                                          <p:attrName>style.visibility</p:attrName>
                                        </p:attrNameLst>
                                      </p:cBhvr>
                                      <p:to>
                                        <p:strVal val="visible"/>
                                      </p:to>
                                    </p:set>
                                    <p:anim calcmode="lin" valueType="num">
                                      <p:cBhvr additive="base">
                                        <p:cTn id="22" dur="1000"/>
                                        <p:tgtEl>
                                          <p:spTgt spid="62">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u="sng"/>
              <a:t>Review</a:t>
            </a:r>
          </a:p>
        </p:txBody>
      </p:sp>
      <p:sp>
        <p:nvSpPr>
          <p:cNvPr id="68" name="Shape 6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dirty="0"/>
              <a:t>4.	Implement Comprehensive </a:t>
            </a:r>
            <a:r>
              <a:rPr lang="en" dirty="0" smtClean="0"/>
              <a:t>and </a:t>
            </a:r>
            <a:r>
              <a:rPr lang="en" dirty="0"/>
              <a:t>Complementary Training of GIS Staff, Disaster Managers and Responders</a:t>
            </a:r>
            <a:br>
              <a:rPr lang="en" dirty="0"/>
            </a:br>
            <a:endParaRPr lang="en" dirty="0"/>
          </a:p>
          <a:p>
            <a:pPr rtl="0">
              <a:spcBef>
                <a:spcPts val="0"/>
              </a:spcBef>
              <a:buNone/>
            </a:pPr>
            <a:r>
              <a:rPr lang="en" dirty="0"/>
              <a:t>5.	Standardize Map Products</a:t>
            </a:r>
            <a:br>
              <a:rPr lang="en" dirty="0"/>
            </a:br>
            <a:endParaRPr lang="en" dirty="0"/>
          </a:p>
          <a:p>
            <a:pPr lvl="0" rtl="0">
              <a:spcBef>
                <a:spcPts val="0"/>
              </a:spcBef>
              <a:buNone/>
            </a:pPr>
            <a:r>
              <a:rPr lang="en" dirty="0"/>
              <a:t>6.	Prepare for GIS Mutual Aid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additive="base">
                                        <p:cTn id="7" dur="1000"/>
                                        <p:tgtEl>
                                          <p:spTgt spid="6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 calcmode="lin" valueType="num">
                                      <p:cBhvr additive="base">
                                        <p:cTn id="12" dur="1000"/>
                                        <p:tgtEl>
                                          <p:spTgt spid="6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 calcmode="lin" valueType="num">
                                      <p:cBhvr additive="base">
                                        <p:cTn id="17" dur="1000"/>
                                        <p:tgtEl>
                                          <p:spTgt spid="6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Necessary Elements</a:t>
            </a:r>
          </a:p>
        </p:txBody>
      </p:sp>
      <p:sp>
        <p:nvSpPr>
          <p:cNvPr id="74" name="Shape 7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AutoNum type="arabicParenR"/>
            </a:pPr>
            <a:r>
              <a:rPr lang="en" u="sng" dirty="0"/>
              <a:t>Include GIS in Response Plans</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sz="2800" dirty="0" smtClean="0"/>
              <a:t>Predictable </a:t>
            </a:r>
            <a:r>
              <a:rPr lang="en" sz="2800" dirty="0"/>
              <a:t>response, sets expectations</a:t>
            </a:r>
          </a:p>
          <a:p>
            <a:pPr marL="457200" lvl="0" indent="-419100" rtl="0">
              <a:spcBef>
                <a:spcPts val="0"/>
              </a:spcBef>
              <a:buClr>
                <a:srgbClr val="000000"/>
              </a:buClr>
              <a:buSzPct val="100000"/>
              <a:buFont typeface="Arial"/>
              <a:buChar char="-"/>
            </a:pPr>
            <a:endParaRPr lang="en" sz="2800" dirty="0" smtClean="0"/>
          </a:p>
          <a:p>
            <a:pPr marL="457200" lvl="0" indent="-419100" rtl="0">
              <a:spcBef>
                <a:spcPts val="0"/>
              </a:spcBef>
              <a:buClr>
                <a:srgbClr val="000000"/>
              </a:buClr>
              <a:buSzPct val="100000"/>
              <a:buFont typeface="Arial"/>
              <a:buChar char="-"/>
            </a:pPr>
            <a:r>
              <a:rPr lang="en" sz="2800" dirty="0" smtClean="0"/>
              <a:t>Requires </a:t>
            </a:r>
            <a:r>
              <a:rPr lang="en" sz="2800" dirty="0"/>
              <a:t>contact information</a:t>
            </a:r>
          </a:p>
          <a:p>
            <a:pPr marL="457200" lvl="0" indent="-419100" rtl="0">
              <a:spcBef>
                <a:spcPts val="0"/>
              </a:spcBef>
              <a:buClr>
                <a:srgbClr val="000000"/>
              </a:buClr>
              <a:buSzPct val="100000"/>
              <a:buFont typeface="Arial"/>
              <a:buChar char="-"/>
            </a:pPr>
            <a:endParaRPr lang="en" sz="2800" dirty="0" smtClean="0"/>
          </a:p>
          <a:p>
            <a:pPr marL="457200" lvl="0" indent="-419100" rtl="0">
              <a:spcBef>
                <a:spcPts val="0"/>
              </a:spcBef>
              <a:buClr>
                <a:srgbClr val="000000"/>
              </a:buClr>
              <a:buSzPct val="100000"/>
              <a:buFont typeface="Arial"/>
              <a:buChar char="-"/>
            </a:pPr>
            <a:r>
              <a:rPr lang="en" sz="2800" dirty="0" smtClean="0"/>
              <a:t>Opportunity </a:t>
            </a:r>
            <a:r>
              <a:rPr lang="en" sz="2800" dirty="0"/>
              <a:t>for both sides to think about integration</a:t>
            </a:r>
          </a:p>
          <a:p>
            <a:pPr marL="457200" lvl="0" indent="-419100" rtl="0">
              <a:spcBef>
                <a:spcPts val="0"/>
              </a:spcBef>
              <a:buClr>
                <a:srgbClr val="000000"/>
              </a:buClr>
              <a:buSzPct val="100000"/>
              <a:buFont typeface="Arial"/>
              <a:buChar char="-"/>
            </a:pPr>
            <a:endParaRPr lang="en" sz="2800" dirty="0" smtClean="0"/>
          </a:p>
          <a:p>
            <a:pPr marL="457200" lvl="0" indent="-419100" rtl="0">
              <a:spcBef>
                <a:spcPts val="0"/>
              </a:spcBef>
              <a:buClr>
                <a:srgbClr val="000000"/>
              </a:buClr>
              <a:buSzPct val="100000"/>
              <a:buFont typeface="Arial"/>
              <a:buChar char="-"/>
            </a:pPr>
            <a:r>
              <a:rPr lang="en" sz="2800" dirty="0" smtClean="0"/>
              <a:t>Geospatial </a:t>
            </a:r>
            <a:r>
              <a:rPr lang="en" sz="2800" dirty="0"/>
              <a:t>Annex or referenced Geospatial SOG</a:t>
            </a:r>
          </a:p>
          <a:p>
            <a:pPr lvl="0" rtl="0">
              <a:spcBef>
                <a:spcPts val="0"/>
              </a:spcBef>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1000"/>
                                        <p:tgtEl>
                                          <p:spTgt spid="7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4">
                                            <p:txEl>
                                              <p:pRg st="2" end="2"/>
                                            </p:txEl>
                                          </p:spTgt>
                                        </p:tgtEl>
                                        <p:attrNameLst>
                                          <p:attrName>style.visibility</p:attrName>
                                        </p:attrNameLst>
                                      </p:cBhvr>
                                      <p:to>
                                        <p:strVal val="visible"/>
                                      </p:to>
                                    </p:set>
                                    <p:anim calcmode="lin" valueType="num">
                                      <p:cBhvr additive="base">
                                        <p:cTn id="12" dur="1000"/>
                                        <p:tgtEl>
                                          <p:spTgt spid="7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4">
                                            <p:txEl>
                                              <p:pRg st="4" end="4"/>
                                            </p:txEl>
                                          </p:spTgt>
                                        </p:tgtEl>
                                        <p:attrNameLst>
                                          <p:attrName>style.visibility</p:attrName>
                                        </p:attrNameLst>
                                      </p:cBhvr>
                                      <p:to>
                                        <p:strVal val="visible"/>
                                      </p:to>
                                    </p:set>
                                    <p:anim calcmode="lin" valueType="num">
                                      <p:cBhvr additive="base">
                                        <p:cTn id="17" dur="1000"/>
                                        <p:tgtEl>
                                          <p:spTgt spid="7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4">
                                            <p:txEl>
                                              <p:pRg st="6" end="6"/>
                                            </p:txEl>
                                          </p:spTgt>
                                        </p:tgtEl>
                                        <p:attrNameLst>
                                          <p:attrName>style.visibility</p:attrName>
                                        </p:attrNameLst>
                                      </p:cBhvr>
                                      <p:to>
                                        <p:strVal val="visible"/>
                                      </p:to>
                                    </p:set>
                                    <p:anim calcmode="lin" valueType="num">
                                      <p:cBhvr additive="base">
                                        <p:cTn id="22" dur="1000"/>
                                        <p:tgtEl>
                                          <p:spTgt spid="74">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4">
                                            <p:txEl>
                                              <p:pRg st="8" end="8"/>
                                            </p:txEl>
                                          </p:spTgt>
                                        </p:tgtEl>
                                        <p:attrNameLst>
                                          <p:attrName>style.visibility</p:attrName>
                                        </p:attrNameLst>
                                      </p:cBhvr>
                                      <p:to>
                                        <p:strVal val="visible"/>
                                      </p:to>
                                    </p:set>
                                    <p:anim calcmode="lin" valueType="num">
                                      <p:cBhvr additive="base">
                                        <p:cTn id="27" dur="1000"/>
                                        <p:tgtEl>
                                          <p:spTgt spid="74">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u="sng"/>
              <a:t>Necessary Elements</a:t>
            </a:r>
          </a:p>
        </p:txBody>
      </p:sp>
      <p:sp>
        <p:nvSpPr>
          <p:cNvPr id="80" name="Shape 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dirty="0"/>
              <a:t>2) </a:t>
            </a:r>
            <a:r>
              <a:rPr lang="en" u="sng" dirty="0"/>
              <a:t>Documentation &amp; After-Action Reports</a:t>
            </a:r>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a:t>A</a:t>
            </a:r>
            <a:r>
              <a:rPr lang="en" dirty="0" smtClean="0"/>
              <a:t>llows </a:t>
            </a:r>
            <a:r>
              <a:rPr lang="en" dirty="0"/>
              <a:t>for </a:t>
            </a:r>
            <a:r>
              <a:rPr lang="en" dirty="0" smtClean="0"/>
              <a:t>Institutional Memory</a:t>
            </a:r>
            <a:endParaRPr lang="en" dirty="0"/>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a:t>O</a:t>
            </a:r>
            <a:r>
              <a:rPr lang="en" dirty="0" smtClean="0"/>
              <a:t>pportunity </a:t>
            </a:r>
            <a:r>
              <a:rPr lang="en" dirty="0"/>
              <a:t>for </a:t>
            </a:r>
            <a:r>
              <a:rPr lang="en" dirty="0" smtClean="0"/>
              <a:t>Practitioners </a:t>
            </a:r>
            <a:r>
              <a:rPr lang="en" dirty="0"/>
              <a:t>&amp; </a:t>
            </a:r>
            <a:r>
              <a:rPr lang="en" dirty="0" smtClean="0"/>
              <a:t>Supported Managers </a:t>
            </a:r>
            <a:r>
              <a:rPr lang="en" dirty="0"/>
              <a:t>to </a:t>
            </a:r>
            <a:r>
              <a:rPr lang="en" dirty="0" smtClean="0"/>
              <a:t>Review </a:t>
            </a:r>
            <a:r>
              <a:rPr lang="en" dirty="0"/>
              <a:t>&amp; </a:t>
            </a:r>
            <a:r>
              <a:rPr lang="en" dirty="0" smtClean="0"/>
              <a:t>Discuss</a:t>
            </a:r>
            <a:endParaRPr lang="en" dirty="0"/>
          </a:p>
          <a:p>
            <a:pPr marL="457200" lvl="0" indent="-419100" rtl="0">
              <a:spcBef>
                <a:spcPts val="0"/>
              </a:spcBef>
              <a:buClr>
                <a:srgbClr val="000000"/>
              </a:buClr>
              <a:buSzPct val="100000"/>
              <a:buFont typeface="Arial"/>
              <a:buChar char="-"/>
            </a:pPr>
            <a:endParaRPr lang="en" dirty="0" smtClean="0"/>
          </a:p>
          <a:p>
            <a:pPr marL="457200" lvl="0" indent="-419100" rtl="0">
              <a:spcBef>
                <a:spcPts val="0"/>
              </a:spcBef>
              <a:buClr>
                <a:srgbClr val="000000"/>
              </a:buClr>
              <a:buSzPct val="100000"/>
              <a:buFont typeface="Arial"/>
              <a:buChar char="-"/>
            </a:pPr>
            <a:r>
              <a:rPr lang="en" dirty="0" smtClean="0"/>
              <a:t>Wiki </a:t>
            </a:r>
            <a:r>
              <a:rPr lang="en" dirty="0"/>
              <a:t>or Formal Template</a:t>
            </a:r>
          </a:p>
          <a:p>
            <a:pPr lvl="0" rtl="0">
              <a:spcBef>
                <a:spcPts val="0"/>
              </a:spcBef>
              <a:buNone/>
            </a:pPr>
            <a:endParaRPr dirty="0"/>
          </a:p>
          <a:p>
            <a:pPr lvl="0" rtl="0">
              <a:spcBef>
                <a:spcPts val="0"/>
              </a:spcBef>
              <a:buNone/>
            </a:pPr>
            <a:r>
              <a:rPr lang="en" sz="1400" dirty="0"/>
              <a:t>CAPSTONE-14 Information:  http://www.cusec.org/plans-a-programs/multi-state-planning/173</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1000"/>
                                        <p:tgtEl>
                                          <p:spTgt spid="8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0">
                                            <p:txEl>
                                              <p:pRg st="2" end="2"/>
                                            </p:txEl>
                                          </p:spTgt>
                                        </p:tgtEl>
                                        <p:attrNameLst>
                                          <p:attrName>style.visibility</p:attrName>
                                        </p:attrNameLst>
                                      </p:cBhvr>
                                      <p:to>
                                        <p:strVal val="visible"/>
                                      </p:to>
                                    </p:set>
                                    <p:anim calcmode="lin" valueType="num">
                                      <p:cBhvr additive="base">
                                        <p:cTn id="12" dur="1000"/>
                                        <p:tgtEl>
                                          <p:spTgt spid="8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0">
                                            <p:txEl>
                                              <p:pRg st="4" end="4"/>
                                            </p:txEl>
                                          </p:spTgt>
                                        </p:tgtEl>
                                        <p:attrNameLst>
                                          <p:attrName>style.visibility</p:attrName>
                                        </p:attrNameLst>
                                      </p:cBhvr>
                                      <p:to>
                                        <p:strVal val="visible"/>
                                      </p:to>
                                    </p:set>
                                    <p:anim calcmode="lin" valueType="num">
                                      <p:cBhvr additive="base">
                                        <p:cTn id="17" dur="1000"/>
                                        <p:tgtEl>
                                          <p:spTgt spid="8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0">
                                            <p:txEl>
                                              <p:pRg st="6" end="6"/>
                                            </p:txEl>
                                          </p:spTgt>
                                        </p:tgtEl>
                                        <p:attrNameLst>
                                          <p:attrName>style.visibility</p:attrName>
                                        </p:attrNameLst>
                                      </p:cBhvr>
                                      <p:to>
                                        <p:strVal val="visible"/>
                                      </p:to>
                                    </p:set>
                                    <p:anim calcmode="lin" valueType="num">
                                      <p:cBhvr additive="base">
                                        <p:cTn id="22" dur="1000"/>
                                        <p:tgtEl>
                                          <p:spTgt spid="80">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0">
                                            <p:txEl>
                                              <p:pRg st="8" end="8"/>
                                            </p:txEl>
                                          </p:spTgt>
                                        </p:tgtEl>
                                        <p:attrNameLst>
                                          <p:attrName>style.visibility</p:attrName>
                                        </p:attrNameLst>
                                      </p:cBhvr>
                                      <p:to>
                                        <p:strVal val="visible"/>
                                      </p:to>
                                    </p:set>
                                    <p:anim calcmode="lin" valueType="num">
                                      <p:cBhvr additive="base">
                                        <p:cTn id="27" dur="1000"/>
                                        <p:tgtEl>
                                          <p:spTgt spid="80">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4009</Words>
  <Application>Microsoft Office PowerPoint</Application>
  <PresentationFormat>On-screen Show (4:3)</PresentationFormat>
  <Paragraphs>336</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Courier New</vt:lpstr>
      <vt:lpstr>Wingdings</vt:lpstr>
      <vt:lpstr>light-gradient</vt:lpstr>
      <vt:lpstr>   GIS as Applied to Disaster Management in Outlying and Non-Metro Illinois Counties</vt:lpstr>
      <vt:lpstr>Outline</vt:lpstr>
      <vt:lpstr>Disaster Management Cycle</vt:lpstr>
      <vt:lpstr>Problem Focus</vt:lpstr>
      <vt:lpstr>Study Methodology</vt:lpstr>
      <vt:lpstr>Review </vt:lpstr>
      <vt:lpstr>Review</vt:lpstr>
      <vt:lpstr>Necessary Elements</vt:lpstr>
      <vt:lpstr>Necessary Elements</vt:lpstr>
      <vt:lpstr>Necessary Elements</vt:lpstr>
      <vt:lpstr>Necessary Elements</vt:lpstr>
      <vt:lpstr>Necessary Elements</vt:lpstr>
      <vt:lpstr>PowerPoint Presentation</vt:lpstr>
      <vt:lpstr>Necessary Elements</vt:lpstr>
      <vt:lpstr>Study Area</vt:lpstr>
      <vt:lpstr>Study Population</vt:lpstr>
      <vt:lpstr>Sample Questions</vt:lpstr>
      <vt:lpstr>Sample Questions</vt:lpstr>
      <vt:lpstr>Sample Questions</vt:lpstr>
      <vt:lpstr>Sample Questions</vt:lpstr>
      <vt:lpstr>Sample Questions</vt:lpstr>
      <vt:lpstr>GIS as Mutual Aid</vt:lpstr>
      <vt:lpstr>GIS as Mutual Aid</vt:lpstr>
      <vt:lpstr>What’s Next?</vt:lpstr>
      <vt:lpstr>Impacts &amp; Significance</vt:lpstr>
      <vt:lpstr>GeoCONOPS</vt:lpstr>
      <vt:lpstr>Integration</vt:lpstr>
      <vt:lpstr>Project Schedule</vt:lpstr>
      <vt:lpstr>PowerPoint Presentation</vt:lpstr>
      <vt:lpstr>   GIS as Applied to Disaster Management in Outlying and Non-Metro Illinois Counties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as Applied to Disaster Management in Outlying and Non-Metro Illinois Counties</dc:title>
  <dc:creator>Anthony</dc:creator>
  <cp:lastModifiedBy>Beth King</cp:lastModifiedBy>
  <cp:revision>13</cp:revision>
  <dcterms:modified xsi:type="dcterms:W3CDTF">2015-05-13T23:23:24Z</dcterms:modified>
</cp:coreProperties>
</file>