
<file path=[Content_Types].xml><?xml version="1.0" encoding="utf-8"?>
<Types xmlns="http://schemas.openxmlformats.org/package/2006/content-types">
  <Default Extension="fntdata" ContentType="application/x-fontdata"/>
  <Default Extension="jpg" ContentType="image/jp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12192000" cy="6858000"/>
  <p:embeddedFontLst>
    <p:embeddedFont>
      <p:font typeface="Acier BAT Text Noir" panose="02000000000000000000" charset="0"/>
      <p:regular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Franklin Gothic Book" panose="020B0503020102020204" pitchFamily="34" charset="0"/>
      <p:regular r:id="rId24"/>
      <p:italic r:id="rId25"/>
    </p:embeddedFont>
    <p:embeddedFont>
      <p:font typeface="Lucida Sans" panose="020B0602030504020204" pitchFamily="34" charset="0"/>
      <p:regular r:id="rId26"/>
      <p:bold r:id="rId27"/>
      <p:italic r:id="rId28"/>
      <p:boldItalic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4864"/>
    <a:srgbClr val="0AD0D9"/>
    <a:srgbClr val="CCEEF1"/>
    <a:srgbClr val="CCEDF0"/>
    <a:srgbClr val="EBF8F9"/>
    <a:srgbClr val="B5E4E9"/>
    <a:srgbClr val="DBF3F5"/>
    <a:srgbClr val="DFF3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A758831-109C-493A-9DEA-85B3DE793F5C}" v="30" dt="2021-07-15T15:02:10.260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714" y="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79C31C-50EE-4BAB-B525-C76A44ECA895}" type="datetimeFigureOut">
              <a:rPr lang="en-US" smtClean="0"/>
              <a:t>7/15/2021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5BE442-BC9C-401D-A0DE-4162221EA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818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5BE442-BC9C-401D-A0DE-4162221EAF8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6484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5BE442-BC9C-401D-A0DE-4162221EAF8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5494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5BE442-BC9C-401D-A0DE-4162221EAF8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2219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5BE442-BC9C-401D-A0DE-4162221EAF8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6795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5BE442-BC9C-401D-A0DE-4162221EAF8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6998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5BE442-BC9C-401D-A0DE-4162221EAF8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166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5BE442-BC9C-401D-A0DE-4162221EAF8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2441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5BE442-BC9C-401D-A0DE-4162221EAF8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8951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5BE442-BC9C-401D-A0DE-4162221EAF8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8199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5BE442-BC9C-401D-A0DE-4162221EAF8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4715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5BE442-BC9C-401D-A0DE-4162221EAF8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596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7/15/2021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100" b="1" i="0">
                <a:solidFill>
                  <a:schemeClr val="tx1"/>
                </a:solidFill>
                <a:latin typeface="Lucida Sans"/>
                <a:cs typeface="Lucida 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tx1"/>
                </a:solidFill>
                <a:latin typeface="Franklin Gothic Book"/>
                <a:cs typeface="Franklin Gothic Book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7/15/2021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100" b="1" i="0">
                <a:solidFill>
                  <a:schemeClr val="tx1"/>
                </a:solidFill>
                <a:latin typeface="Lucida Sans"/>
                <a:cs typeface="Lucida 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7/15/2021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100" b="1" i="0">
                <a:solidFill>
                  <a:schemeClr val="tx1"/>
                </a:solidFill>
                <a:latin typeface="Lucida Sans"/>
                <a:cs typeface="Lucida 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7/15/2021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4654550" cy="6858000"/>
          </a:xfrm>
          <a:custGeom>
            <a:avLst/>
            <a:gdLst/>
            <a:ahLst/>
            <a:cxnLst/>
            <a:rect l="l" t="t" r="r" b="b"/>
            <a:pathLst>
              <a:path w="4654550" h="6858000">
                <a:moveTo>
                  <a:pt x="0" y="6858000"/>
                </a:moveTo>
                <a:lnTo>
                  <a:pt x="4654296" y="6858000"/>
                </a:lnTo>
                <a:lnTo>
                  <a:pt x="4654296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238F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7/15/2021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63271" y="181482"/>
            <a:ext cx="11665457" cy="4978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100" b="1" i="0">
                <a:solidFill>
                  <a:schemeClr val="tx1"/>
                </a:solidFill>
                <a:latin typeface="Lucida Sans"/>
                <a:cs typeface="Lucida 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43661" y="1578101"/>
            <a:ext cx="11104676" cy="45993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tx1"/>
                </a:solidFill>
                <a:latin typeface="Franklin Gothic Book"/>
                <a:cs typeface="Franklin Gothic Book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7/15/2021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illinoiscomptroller.gov/financial-data/local-government-division/local-government-data/searchform/?SearchType=AFRSearch" TargetMode="External"/><Relationship Id="rId7" Type="http://schemas.openxmlformats.org/officeDocument/2006/relationships/hyperlink" Target="https://www.noaa.gov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laritas360.claritas.com/mybestsegments/" TargetMode="External"/><Relationship Id="rId5" Type="http://schemas.openxmlformats.org/officeDocument/2006/relationships/hyperlink" Target="https://www.census.gov/" TargetMode="External"/><Relationship Id="rId4" Type="http://schemas.openxmlformats.org/officeDocument/2006/relationships/hyperlink" Target="http://water.epa.state.il.us/dww/index.jsp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stor.org/stable/40206794" TargetMode="External"/><Relationship Id="rId7" Type="http://schemas.openxmlformats.org/officeDocument/2006/relationships/hyperlink" Target="http://www.jstor.org/stable/jamewatworass.105.11.44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jstor.org/stable/26361884" TargetMode="External"/><Relationship Id="rId5" Type="http://schemas.openxmlformats.org/officeDocument/2006/relationships/hyperlink" Target="http://champaignil.gov/wp-" TargetMode="External"/><Relationship Id="rId4" Type="http://schemas.openxmlformats.org/officeDocument/2006/relationships/hyperlink" Target="http://www.jstor.org/stable/40190588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stor.org/stable/4193030" TargetMode="External"/><Relationship Id="rId2" Type="http://schemas.openxmlformats.org/officeDocument/2006/relationships/hyperlink" Target="http://www.jstor.org/stable/businesslawtoday.2013.11.05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investopedia.com/terms/e/eps.asp#%3A~%3Atext%3DEarnings%20per%20share%20(EPS)%20" TargetMode="External"/><Relationship Id="rId4" Type="http://schemas.openxmlformats.org/officeDocument/2006/relationships/hyperlink" Target="http://www.jstor.org/stable/jamewatworass.107.2.52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hyperlink" Target="mailto:mqc5324@psu.edu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3.jp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3.jpg"/><Relationship Id="rId7" Type="http://schemas.openxmlformats.org/officeDocument/2006/relationships/image" Target="../media/image1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jp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770119" cy="68579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770120" y="0"/>
            <a:ext cx="7421880" cy="6858000"/>
          </a:xfrm>
          <a:custGeom>
            <a:avLst/>
            <a:gdLst/>
            <a:ahLst/>
            <a:cxnLst/>
            <a:rect l="l" t="t" r="r" b="b"/>
            <a:pathLst>
              <a:path w="7421880" h="6858000">
                <a:moveTo>
                  <a:pt x="0" y="6858000"/>
                </a:moveTo>
                <a:lnTo>
                  <a:pt x="7421880" y="6858000"/>
                </a:lnTo>
                <a:lnTo>
                  <a:pt x="742188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CCED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216397" y="1044021"/>
            <a:ext cx="6275705" cy="29070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3371215" algn="r">
              <a:lnSpc>
                <a:spcPct val="150000"/>
              </a:lnSpc>
              <a:spcBef>
                <a:spcPts val="105"/>
              </a:spcBef>
            </a:pPr>
            <a:r>
              <a:rPr sz="4200" b="0" spc="-40" dirty="0">
                <a:solidFill>
                  <a:srgbClr val="238F9F"/>
                </a:solidFill>
                <a:latin typeface="Lucida Sans"/>
                <a:cs typeface="Lucida Sans"/>
              </a:rPr>
              <a:t>The</a:t>
            </a:r>
            <a:r>
              <a:rPr sz="4200" b="0" spc="-150" dirty="0">
                <a:solidFill>
                  <a:srgbClr val="238F9F"/>
                </a:solidFill>
                <a:latin typeface="Lucida Sans"/>
                <a:cs typeface="Lucida Sans"/>
              </a:rPr>
              <a:t> </a:t>
            </a:r>
            <a:r>
              <a:rPr sz="4200" b="0" spc="-40" dirty="0">
                <a:solidFill>
                  <a:srgbClr val="238F9F"/>
                </a:solidFill>
                <a:latin typeface="Lucida Sans"/>
                <a:cs typeface="Lucida Sans"/>
              </a:rPr>
              <a:t>Role</a:t>
            </a:r>
            <a:r>
              <a:rPr sz="4200" b="0" spc="-160" dirty="0">
                <a:solidFill>
                  <a:srgbClr val="238F9F"/>
                </a:solidFill>
                <a:latin typeface="Lucida Sans"/>
                <a:cs typeface="Lucida Sans"/>
              </a:rPr>
              <a:t> </a:t>
            </a:r>
            <a:r>
              <a:rPr sz="4200" b="0" spc="-25" dirty="0">
                <a:solidFill>
                  <a:srgbClr val="238F9F"/>
                </a:solidFill>
                <a:latin typeface="Lucida Sans"/>
                <a:cs typeface="Lucida Sans"/>
              </a:rPr>
              <a:t>of </a:t>
            </a:r>
            <a:r>
              <a:rPr sz="4200" b="0" dirty="0">
                <a:solidFill>
                  <a:srgbClr val="238F9F"/>
                </a:solidFill>
                <a:latin typeface="Lucida Sans"/>
                <a:cs typeface="Lucida Sans"/>
              </a:rPr>
              <a:t> </a:t>
            </a:r>
            <a:r>
              <a:rPr sz="4200" b="0" spc="-45" dirty="0">
                <a:solidFill>
                  <a:srgbClr val="238F9F"/>
                </a:solidFill>
                <a:latin typeface="Lucida Sans"/>
                <a:cs typeface="Lucida Sans"/>
              </a:rPr>
              <a:t>Location</a:t>
            </a:r>
            <a:r>
              <a:rPr sz="4200" b="0" spc="-155" dirty="0">
                <a:solidFill>
                  <a:srgbClr val="238F9F"/>
                </a:solidFill>
                <a:latin typeface="Lucida Sans"/>
                <a:cs typeface="Lucida Sans"/>
              </a:rPr>
              <a:t> </a:t>
            </a:r>
            <a:r>
              <a:rPr sz="4200" b="0" spc="-50" dirty="0">
                <a:solidFill>
                  <a:srgbClr val="238F9F"/>
                </a:solidFill>
                <a:latin typeface="Lucida Sans"/>
                <a:cs typeface="Lucida Sans"/>
              </a:rPr>
              <a:t>Intelligence</a:t>
            </a:r>
            <a:r>
              <a:rPr sz="4200" b="0" spc="-130" dirty="0">
                <a:solidFill>
                  <a:srgbClr val="238F9F"/>
                </a:solidFill>
                <a:latin typeface="Lucida Sans"/>
                <a:cs typeface="Lucida Sans"/>
              </a:rPr>
              <a:t> </a:t>
            </a:r>
            <a:r>
              <a:rPr sz="4200" b="0" spc="-30" dirty="0">
                <a:solidFill>
                  <a:srgbClr val="238F9F"/>
                </a:solidFill>
                <a:latin typeface="Lucida Sans"/>
                <a:cs typeface="Lucida Sans"/>
              </a:rPr>
              <a:t>in </a:t>
            </a:r>
            <a:r>
              <a:rPr sz="4200" b="0" dirty="0">
                <a:solidFill>
                  <a:srgbClr val="238F9F"/>
                </a:solidFill>
                <a:latin typeface="Lucida Sans"/>
                <a:cs typeface="Lucida Sans"/>
              </a:rPr>
              <a:t> </a:t>
            </a:r>
            <a:r>
              <a:rPr sz="4200" b="0" spc="-50" dirty="0">
                <a:solidFill>
                  <a:srgbClr val="238F9F"/>
                </a:solidFill>
                <a:latin typeface="Lucida Sans"/>
                <a:cs typeface="Lucida Sans"/>
              </a:rPr>
              <a:t>Decision-Making</a:t>
            </a:r>
            <a:r>
              <a:rPr sz="4200" b="0" spc="-165" dirty="0">
                <a:solidFill>
                  <a:srgbClr val="238F9F"/>
                </a:solidFill>
                <a:latin typeface="Lucida Sans"/>
                <a:cs typeface="Lucida Sans"/>
              </a:rPr>
              <a:t> </a:t>
            </a:r>
            <a:r>
              <a:rPr sz="4200" b="0" spc="-50" dirty="0">
                <a:solidFill>
                  <a:srgbClr val="238F9F"/>
                </a:solidFill>
                <a:latin typeface="Lucida Sans"/>
                <a:cs typeface="Lucida Sans"/>
              </a:rPr>
              <a:t>Process</a:t>
            </a:r>
            <a:endParaRPr sz="4200" dirty="0">
              <a:latin typeface="Lucida Sans"/>
              <a:cs typeface="Lucida San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545963" y="4705350"/>
            <a:ext cx="541337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779145" algn="l"/>
                <a:tab pos="1727200" algn="l"/>
                <a:tab pos="2498090" algn="l"/>
                <a:tab pos="3749675" algn="l"/>
              </a:tabLst>
            </a:pPr>
            <a:r>
              <a:rPr sz="2200" b="1" spc="125" dirty="0">
                <a:solidFill>
                  <a:srgbClr val="114763"/>
                </a:solidFill>
                <a:latin typeface="Lucida Sans"/>
                <a:cs typeface="Lucida Sans"/>
              </a:rPr>
              <a:t>THE	</a:t>
            </a:r>
            <a:r>
              <a:rPr sz="2200" b="1" spc="150" dirty="0">
                <a:solidFill>
                  <a:srgbClr val="114763"/>
                </a:solidFill>
                <a:latin typeface="Lucida Sans"/>
                <a:cs typeface="Lucida Sans"/>
              </a:rPr>
              <a:t>CASE	</a:t>
            </a:r>
            <a:r>
              <a:rPr sz="2200" b="1" spc="125" dirty="0">
                <a:solidFill>
                  <a:srgbClr val="114763"/>
                </a:solidFill>
                <a:latin typeface="Lucida Sans"/>
                <a:cs typeface="Lucida Sans"/>
              </a:rPr>
              <a:t>FOR	</a:t>
            </a:r>
            <a:r>
              <a:rPr sz="2200" b="1" spc="160" dirty="0">
                <a:solidFill>
                  <a:srgbClr val="114763"/>
                </a:solidFill>
                <a:latin typeface="Lucida Sans"/>
                <a:cs typeface="Lucida Sans"/>
              </a:rPr>
              <a:t>WATER	</a:t>
            </a:r>
            <a:r>
              <a:rPr sz="2200" b="1" spc="170" dirty="0">
                <a:solidFill>
                  <a:srgbClr val="114763"/>
                </a:solidFill>
                <a:latin typeface="Lucida Sans"/>
                <a:cs typeface="Lucida Sans"/>
              </a:rPr>
              <a:t>INDUSTRY</a:t>
            </a:r>
            <a:endParaRPr sz="2200">
              <a:latin typeface="Lucida Sans"/>
              <a:cs typeface="Lucida San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064252" y="292608"/>
            <a:ext cx="1699259" cy="7040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9188577" y="5743447"/>
            <a:ext cx="2364105" cy="8801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198245" algn="r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solidFill>
                  <a:srgbClr val="114763"/>
                </a:solidFill>
                <a:latin typeface="Lucida Sans"/>
                <a:cs typeface="Lucida Sans"/>
              </a:rPr>
              <a:t>Milan</a:t>
            </a:r>
            <a:r>
              <a:rPr sz="1400" spc="-50" dirty="0">
                <a:solidFill>
                  <a:srgbClr val="114763"/>
                </a:solidFill>
                <a:latin typeface="Lucida Sans"/>
                <a:cs typeface="Lucida Sans"/>
              </a:rPr>
              <a:t> </a:t>
            </a:r>
            <a:r>
              <a:rPr sz="1400" spc="-5" dirty="0">
                <a:solidFill>
                  <a:srgbClr val="114763"/>
                </a:solidFill>
                <a:latin typeface="Lucida Sans"/>
                <a:cs typeface="Lucida Sans"/>
              </a:rPr>
              <a:t>Cukvas </a:t>
            </a:r>
            <a:r>
              <a:rPr sz="1400" dirty="0">
                <a:solidFill>
                  <a:srgbClr val="114763"/>
                </a:solidFill>
                <a:latin typeface="Lucida Sans"/>
                <a:cs typeface="Lucida Sans"/>
              </a:rPr>
              <a:t> </a:t>
            </a:r>
            <a:r>
              <a:rPr sz="1400" spc="-5" dirty="0">
                <a:solidFill>
                  <a:srgbClr val="114763"/>
                </a:solidFill>
                <a:latin typeface="Lucida Sans"/>
                <a:cs typeface="Lucida Sans"/>
              </a:rPr>
              <a:t>Penn</a:t>
            </a:r>
            <a:r>
              <a:rPr sz="1400" spc="-50" dirty="0">
                <a:solidFill>
                  <a:srgbClr val="114763"/>
                </a:solidFill>
                <a:latin typeface="Lucida Sans"/>
                <a:cs typeface="Lucida Sans"/>
              </a:rPr>
              <a:t> </a:t>
            </a:r>
            <a:r>
              <a:rPr sz="1400" spc="5" dirty="0">
                <a:solidFill>
                  <a:srgbClr val="114763"/>
                </a:solidFill>
                <a:latin typeface="Lucida Sans"/>
                <a:cs typeface="Lucida Sans"/>
              </a:rPr>
              <a:t>State</a:t>
            </a:r>
            <a:r>
              <a:rPr sz="1400" spc="-85" dirty="0">
                <a:solidFill>
                  <a:srgbClr val="114763"/>
                </a:solidFill>
                <a:latin typeface="Lucida Sans"/>
                <a:cs typeface="Lucida Sans"/>
              </a:rPr>
              <a:t> </a:t>
            </a:r>
            <a:r>
              <a:rPr sz="1400" dirty="0">
                <a:solidFill>
                  <a:srgbClr val="114763"/>
                </a:solidFill>
                <a:latin typeface="Lucida Sans"/>
                <a:cs typeface="Lucida Sans"/>
              </a:rPr>
              <a:t>University  GEOG </a:t>
            </a:r>
            <a:r>
              <a:rPr sz="1400" spc="-5" dirty="0">
                <a:solidFill>
                  <a:srgbClr val="114763"/>
                </a:solidFill>
                <a:latin typeface="Lucida Sans"/>
                <a:cs typeface="Lucida Sans"/>
              </a:rPr>
              <a:t>596A, </a:t>
            </a:r>
            <a:r>
              <a:rPr sz="1400" spc="-10" dirty="0">
                <a:solidFill>
                  <a:srgbClr val="114763"/>
                </a:solidFill>
                <a:latin typeface="Lucida Sans"/>
                <a:cs typeface="Lucida Sans"/>
              </a:rPr>
              <a:t>Summer</a:t>
            </a:r>
            <a:r>
              <a:rPr sz="1400" spc="-45" dirty="0">
                <a:solidFill>
                  <a:srgbClr val="114763"/>
                </a:solidFill>
                <a:latin typeface="Lucida Sans"/>
                <a:cs typeface="Lucida Sans"/>
              </a:rPr>
              <a:t> </a:t>
            </a:r>
            <a:r>
              <a:rPr sz="1400" spc="-5" dirty="0">
                <a:solidFill>
                  <a:srgbClr val="114763"/>
                </a:solidFill>
                <a:latin typeface="Lucida Sans"/>
                <a:cs typeface="Lucida Sans"/>
              </a:rPr>
              <a:t>2021</a:t>
            </a:r>
            <a:endParaRPr sz="1400">
              <a:latin typeface="Lucida Sans"/>
              <a:cs typeface="Lucida Sans"/>
            </a:endParaRPr>
          </a:p>
          <a:p>
            <a:pPr marL="394970">
              <a:lnSpc>
                <a:spcPct val="100000"/>
              </a:lnSpc>
              <a:spcBef>
                <a:spcPts val="5"/>
              </a:spcBef>
            </a:pPr>
            <a:r>
              <a:rPr sz="1400" dirty="0">
                <a:solidFill>
                  <a:srgbClr val="114763"/>
                </a:solidFill>
                <a:latin typeface="Lucida Sans"/>
                <a:cs typeface="Lucida Sans"/>
              </a:rPr>
              <a:t>Daniel Steiner,</a:t>
            </a:r>
            <a:r>
              <a:rPr sz="1400" spc="-180" dirty="0">
                <a:solidFill>
                  <a:srgbClr val="114763"/>
                </a:solidFill>
                <a:latin typeface="Lucida Sans"/>
                <a:cs typeface="Lucida Sans"/>
              </a:rPr>
              <a:t> </a:t>
            </a:r>
            <a:r>
              <a:rPr sz="1400" dirty="0">
                <a:solidFill>
                  <a:srgbClr val="114763"/>
                </a:solidFill>
                <a:latin typeface="Lucida Sans"/>
                <a:cs typeface="Lucida Sans"/>
              </a:rPr>
              <a:t>Advisor</a:t>
            </a:r>
            <a:endParaRPr sz="1400">
              <a:latin typeface="Lucida Sans"/>
              <a:cs typeface="Lucida San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290565" y="4341114"/>
            <a:ext cx="6165850" cy="0"/>
          </a:xfrm>
          <a:custGeom>
            <a:avLst/>
            <a:gdLst/>
            <a:ahLst/>
            <a:cxnLst/>
            <a:rect l="l" t="t" r="r" b="b"/>
            <a:pathLst>
              <a:path w="6165850">
                <a:moveTo>
                  <a:pt x="0" y="0"/>
                </a:moveTo>
                <a:lnTo>
                  <a:pt x="6165342" y="0"/>
                </a:lnTo>
              </a:path>
            </a:pathLst>
          </a:custGeom>
          <a:ln w="28575">
            <a:solidFill>
              <a:srgbClr val="11476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2424" y="2121535"/>
            <a:ext cx="5085080" cy="6064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400" b="1" spc="-10" dirty="0">
                <a:latin typeface="Lucida Sans"/>
                <a:cs typeface="Lucida Sans"/>
              </a:rPr>
              <a:t>Financial </a:t>
            </a:r>
            <a:r>
              <a:rPr sz="1400" b="1" spc="-5" dirty="0">
                <a:latin typeface="Lucida Sans"/>
                <a:cs typeface="Lucida Sans"/>
              </a:rPr>
              <a:t>information </a:t>
            </a:r>
            <a:r>
              <a:rPr sz="1400" b="1" spc="-10" dirty="0">
                <a:latin typeface="Lucida Sans"/>
                <a:cs typeface="Lucida Sans"/>
              </a:rPr>
              <a:t>such </a:t>
            </a:r>
            <a:r>
              <a:rPr sz="1400" b="1" dirty="0">
                <a:latin typeface="Lucida Sans"/>
                <a:cs typeface="Lucida Sans"/>
              </a:rPr>
              <a:t>as EPS </a:t>
            </a:r>
            <a:r>
              <a:rPr sz="1400" b="1" spc="-5" dirty="0">
                <a:latin typeface="Lucida Sans"/>
                <a:cs typeface="Lucida Sans"/>
              </a:rPr>
              <a:t>number  </a:t>
            </a:r>
            <a:r>
              <a:rPr sz="1200" u="sng" spc="-5" dirty="0">
                <a:solidFill>
                  <a:srgbClr val="00AFEF"/>
                </a:solidFill>
                <a:uFill>
                  <a:solidFill>
                    <a:srgbClr val="00AFEF"/>
                  </a:solidFill>
                </a:uFill>
                <a:latin typeface="Lucida Sans"/>
                <a:cs typeface="Lucida Sans"/>
                <a:hlinkClick r:id="rId3"/>
              </a:rPr>
              <a:t>https://illinoiscomptroller.gov/financial-data/local-government- </a:t>
            </a:r>
            <a:r>
              <a:rPr sz="1200" spc="-5" dirty="0">
                <a:solidFill>
                  <a:srgbClr val="00AFEF"/>
                </a:solidFill>
                <a:latin typeface="Lucida Sans"/>
                <a:cs typeface="Lucida Sans"/>
                <a:hlinkClick r:id="rId3"/>
              </a:rPr>
              <a:t> </a:t>
            </a:r>
            <a:r>
              <a:rPr sz="1200" u="sng" spc="-5" dirty="0">
                <a:solidFill>
                  <a:srgbClr val="00AFEF"/>
                </a:solidFill>
                <a:uFill>
                  <a:solidFill>
                    <a:srgbClr val="00AFEF"/>
                  </a:solidFill>
                </a:uFill>
                <a:latin typeface="Lucida Sans"/>
                <a:cs typeface="Lucida Sans"/>
                <a:hlinkClick r:id="rId3"/>
              </a:rPr>
              <a:t>division/local-government-data/searchform/?SearchType=AFRSearch</a:t>
            </a:r>
            <a:endParaRPr sz="1200">
              <a:latin typeface="Lucida Sans"/>
              <a:cs typeface="Lucida San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52424" y="2914014"/>
            <a:ext cx="5352415" cy="347217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latin typeface="Lucida Sans"/>
                <a:cs typeface="Lucida Sans"/>
              </a:rPr>
              <a:t>Customer Connection</a:t>
            </a:r>
            <a:r>
              <a:rPr sz="1400" b="1" spc="20" dirty="0">
                <a:latin typeface="Lucida Sans"/>
                <a:cs typeface="Lucida Sans"/>
              </a:rPr>
              <a:t> </a:t>
            </a:r>
            <a:r>
              <a:rPr sz="1400" b="1" dirty="0">
                <a:latin typeface="Lucida Sans"/>
                <a:cs typeface="Lucida Sans"/>
              </a:rPr>
              <a:t>Information</a:t>
            </a:r>
            <a:endParaRPr sz="1400">
              <a:latin typeface="Lucida Sans"/>
              <a:cs typeface="Lucida Sans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200" u="sng" spc="-10" dirty="0">
                <a:solidFill>
                  <a:srgbClr val="00AFEF"/>
                </a:solidFill>
                <a:uFill>
                  <a:solidFill>
                    <a:srgbClr val="00AFEF"/>
                  </a:solidFill>
                </a:uFill>
                <a:latin typeface="Lucida Sans"/>
                <a:cs typeface="Lucida Sans"/>
                <a:hlinkClick r:id="rId4"/>
              </a:rPr>
              <a:t>http://water.epa.state.il.us/dww/index.jsp</a:t>
            </a:r>
            <a:endParaRPr sz="1200">
              <a:latin typeface="Lucida Sans"/>
              <a:cs typeface="Lucida Sans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400">
              <a:latin typeface="Lucida Sans"/>
              <a:cs typeface="Lucida Sans"/>
            </a:endParaRPr>
          </a:p>
          <a:p>
            <a:pPr marL="12700">
              <a:lnSpc>
                <a:spcPts val="1680"/>
              </a:lnSpc>
              <a:spcBef>
                <a:spcPts val="5"/>
              </a:spcBef>
            </a:pPr>
            <a:r>
              <a:rPr sz="1400" b="1" spc="-5" dirty="0">
                <a:latin typeface="Lucida Sans"/>
                <a:cs typeface="Lucida Sans"/>
              </a:rPr>
              <a:t>Population, </a:t>
            </a:r>
            <a:r>
              <a:rPr sz="1400" b="1" spc="-10" dirty="0">
                <a:latin typeface="Lucida Sans"/>
                <a:cs typeface="Lucida Sans"/>
              </a:rPr>
              <a:t>Housing </a:t>
            </a:r>
            <a:r>
              <a:rPr sz="1400" b="1" dirty="0">
                <a:latin typeface="Lucida Sans"/>
                <a:cs typeface="Lucida Sans"/>
              </a:rPr>
              <a:t>Information, </a:t>
            </a:r>
            <a:r>
              <a:rPr sz="1400" b="1" spc="-5" dirty="0">
                <a:latin typeface="Lucida Sans"/>
                <a:cs typeface="Lucida Sans"/>
              </a:rPr>
              <a:t>Income per</a:t>
            </a:r>
            <a:r>
              <a:rPr sz="1400" b="1" spc="100" dirty="0">
                <a:latin typeface="Lucida Sans"/>
                <a:cs typeface="Lucida Sans"/>
              </a:rPr>
              <a:t> </a:t>
            </a:r>
            <a:r>
              <a:rPr sz="1400" b="1" spc="-5" dirty="0">
                <a:latin typeface="Lucida Sans"/>
                <a:cs typeface="Lucida Sans"/>
              </a:rPr>
              <a:t>Capita</a:t>
            </a:r>
            <a:endParaRPr sz="1400">
              <a:latin typeface="Lucida Sans"/>
              <a:cs typeface="Lucida Sans"/>
            </a:endParaRPr>
          </a:p>
          <a:p>
            <a:pPr marL="12700">
              <a:lnSpc>
                <a:spcPts val="1440"/>
              </a:lnSpc>
            </a:pPr>
            <a:r>
              <a:rPr sz="1200" u="sng" spc="-10" dirty="0">
                <a:solidFill>
                  <a:srgbClr val="00AFEF"/>
                </a:solidFill>
                <a:uFill>
                  <a:solidFill>
                    <a:srgbClr val="00AFEF"/>
                  </a:solidFill>
                </a:uFill>
                <a:latin typeface="Lucida Sans"/>
                <a:cs typeface="Lucida Sans"/>
                <a:hlinkClick r:id="rId5"/>
              </a:rPr>
              <a:t>https://www.census.gov/</a:t>
            </a:r>
            <a:r>
              <a:rPr sz="1200" spc="-10" dirty="0">
                <a:solidFill>
                  <a:srgbClr val="00AFEF"/>
                </a:solidFill>
                <a:latin typeface="Lucida Sans"/>
                <a:cs typeface="Lucida Sans"/>
                <a:hlinkClick r:id="rId5"/>
              </a:rPr>
              <a:t> </a:t>
            </a:r>
            <a:r>
              <a:rPr sz="1200" spc="-5" dirty="0">
                <a:latin typeface="Lucida Sans"/>
                <a:cs typeface="Lucida Sans"/>
              </a:rPr>
              <a:t>and </a:t>
            </a:r>
            <a:r>
              <a:rPr sz="1200" dirty="0">
                <a:latin typeface="Lucida Sans"/>
                <a:cs typeface="Lucida Sans"/>
              </a:rPr>
              <a:t>ESRI Business </a:t>
            </a:r>
            <a:r>
              <a:rPr sz="1200" spc="-5" dirty="0">
                <a:latin typeface="Lucida Sans"/>
                <a:cs typeface="Lucida Sans"/>
              </a:rPr>
              <a:t>and </a:t>
            </a:r>
            <a:r>
              <a:rPr sz="1200" dirty="0">
                <a:latin typeface="Lucida Sans"/>
                <a:cs typeface="Lucida Sans"/>
              </a:rPr>
              <a:t>Community</a:t>
            </a:r>
            <a:r>
              <a:rPr sz="1200" spc="60" dirty="0">
                <a:latin typeface="Lucida Sans"/>
                <a:cs typeface="Lucida Sans"/>
              </a:rPr>
              <a:t> </a:t>
            </a:r>
            <a:r>
              <a:rPr sz="1200" dirty="0">
                <a:latin typeface="Lucida Sans"/>
                <a:cs typeface="Lucida Sans"/>
              </a:rPr>
              <a:t>App</a:t>
            </a:r>
            <a:endParaRPr sz="1200">
              <a:latin typeface="Lucida Sans"/>
              <a:cs typeface="Lucida Sans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400">
              <a:latin typeface="Lucida Sans"/>
              <a:cs typeface="Lucida Sans"/>
            </a:endParaRPr>
          </a:p>
          <a:p>
            <a:pPr marL="12700">
              <a:lnSpc>
                <a:spcPts val="1680"/>
              </a:lnSpc>
              <a:spcBef>
                <a:spcPts val="5"/>
              </a:spcBef>
            </a:pPr>
            <a:r>
              <a:rPr sz="1400" b="1" spc="-5" dirty="0">
                <a:latin typeface="Lucida Sans"/>
                <a:cs typeface="Lucida Sans"/>
              </a:rPr>
              <a:t>Community Standing, Community Profile, Spending</a:t>
            </a:r>
            <a:r>
              <a:rPr sz="1400" b="1" spc="80" dirty="0">
                <a:latin typeface="Lucida Sans"/>
                <a:cs typeface="Lucida Sans"/>
              </a:rPr>
              <a:t> </a:t>
            </a:r>
            <a:r>
              <a:rPr sz="1400" b="1" dirty="0">
                <a:latin typeface="Lucida Sans"/>
                <a:cs typeface="Lucida Sans"/>
              </a:rPr>
              <a:t>Habits</a:t>
            </a:r>
            <a:endParaRPr sz="1400">
              <a:latin typeface="Lucida Sans"/>
              <a:cs typeface="Lucida Sans"/>
            </a:endParaRPr>
          </a:p>
          <a:p>
            <a:pPr marL="12700">
              <a:lnSpc>
                <a:spcPts val="1440"/>
              </a:lnSpc>
            </a:pPr>
            <a:r>
              <a:rPr sz="1200" u="sng" spc="-5" dirty="0">
                <a:solidFill>
                  <a:srgbClr val="00AFEF"/>
                </a:solidFill>
                <a:uFill>
                  <a:solidFill>
                    <a:srgbClr val="00AFEF"/>
                  </a:solidFill>
                </a:uFill>
                <a:latin typeface="Lucida Sans"/>
                <a:cs typeface="Lucida Sans"/>
                <a:hlinkClick r:id="rId6"/>
              </a:rPr>
              <a:t>https://claritas360.claritas.com/mybestsegments/</a:t>
            </a:r>
            <a:endParaRPr sz="1200">
              <a:latin typeface="Lucida Sans"/>
              <a:cs typeface="Lucida Sans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400">
              <a:latin typeface="Lucida Sans"/>
              <a:cs typeface="Lucida Sans"/>
            </a:endParaRPr>
          </a:p>
          <a:p>
            <a:pPr marL="12700">
              <a:lnSpc>
                <a:spcPts val="1680"/>
              </a:lnSpc>
              <a:spcBef>
                <a:spcPts val="5"/>
              </a:spcBef>
            </a:pPr>
            <a:r>
              <a:rPr sz="1400" b="1" spc="-5" dirty="0">
                <a:latin typeface="Lucida Sans"/>
                <a:cs typeface="Lucida Sans"/>
              </a:rPr>
              <a:t>Environmental</a:t>
            </a:r>
            <a:r>
              <a:rPr sz="1400" b="1" spc="-15" dirty="0">
                <a:latin typeface="Lucida Sans"/>
                <a:cs typeface="Lucida Sans"/>
              </a:rPr>
              <a:t> </a:t>
            </a:r>
            <a:r>
              <a:rPr sz="1400" b="1" spc="5" dirty="0">
                <a:latin typeface="Lucida Sans"/>
                <a:cs typeface="Lucida Sans"/>
              </a:rPr>
              <a:t>Data</a:t>
            </a:r>
            <a:endParaRPr sz="1400">
              <a:latin typeface="Lucida Sans"/>
              <a:cs typeface="Lucida Sans"/>
            </a:endParaRPr>
          </a:p>
          <a:p>
            <a:pPr marL="12700">
              <a:lnSpc>
                <a:spcPts val="1440"/>
              </a:lnSpc>
            </a:pPr>
            <a:r>
              <a:rPr sz="1200" u="sng" spc="-10" dirty="0">
                <a:solidFill>
                  <a:srgbClr val="00AFEF"/>
                </a:solidFill>
                <a:uFill>
                  <a:solidFill>
                    <a:srgbClr val="00AFEF"/>
                  </a:solidFill>
                </a:uFill>
                <a:latin typeface="Lucida Sans"/>
                <a:cs typeface="Lucida Sans"/>
                <a:hlinkClick r:id="rId7"/>
              </a:rPr>
              <a:t>https://www.noaa.gov/</a:t>
            </a:r>
            <a:endParaRPr sz="1200">
              <a:latin typeface="Lucida Sans"/>
              <a:cs typeface="Lucida Sans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400">
              <a:latin typeface="Lucida Sans"/>
              <a:cs typeface="Lucida Sans"/>
            </a:endParaRPr>
          </a:p>
          <a:p>
            <a:pPr marL="12700">
              <a:lnSpc>
                <a:spcPts val="1680"/>
              </a:lnSpc>
            </a:pPr>
            <a:r>
              <a:rPr sz="1400" b="1" dirty="0">
                <a:latin typeface="Lucida Sans"/>
                <a:cs typeface="Lucida Sans"/>
              </a:rPr>
              <a:t>Local </a:t>
            </a:r>
            <a:r>
              <a:rPr sz="1400" b="1" spc="-10" dirty="0">
                <a:latin typeface="Lucida Sans"/>
                <a:cs typeface="Lucida Sans"/>
              </a:rPr>
              <a:t>Business</a:t>
            </a:r>
            <a:r>
              <a:rPr sz="1400" b="1" spc="30" dirty="0">
                <a:latin typeface="Lucida Sans"/>
                <a:cs typeface="Lucida Sans"/>
              </a:rPr>
              <a:t> </a:t>
            </a:r>
            <a:r>
              <a:rPr sz="1400" b="1" dirty="0">
                <a:latin typeface="Lucida Sans"/>
                <a:cs typeface="Lucida Sans"/>
              </a:rPr>
              <a:t>Information</a:t>
            </a:r>
            <a:endParaRPr sz="1400">
              <a:latin typeface="Lucida Sans"/>
              <a:cs typeface="Lucida Sans"/>
            </a:endParaRPr>
          </a:p>
          <a:p>
            <a:pPr marL="12700">
              <a:lnSpc>
                <a:spcPts val="1440"/>
              </a:lnSpc>
            </a:pPr>
            <a:r>
              <a:rPr sz="1200" dirty="0">
                <a:latin typeface="Lucida Sans"/>
                <a:cs typeface="Lucida Sans"/>
              </a:rPr>
              <a:t>ESRI Business</a:t>
            </a:r>
            <a:r>
              <a:rPr sz="1200" spc="-25" dirty="0">
                <a:latin typeface="Lucida Sans"/>
                <a:cs typeface="Lucida Sans"/>
              </a:rPr>
              <a:t> </a:t>
            </a:r>
            <a:r>
              <a:rPr sz="1200" dirty="0">
                <a:latin typeface="Lucida Sans"/>
                <a:cs typeface="Lucida Sans"/>
              </a:rPr>
              <a:t>Application</a:t>
            </a:r>
            <a:endParaRPr sz="1200">
              <a:latin typeface="Lucida Sans"/>
              <a:cs typeface="Lucida Sans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400">
              <a:latin typeface="Lucida Sans"/>
              <a:cs typeface="Lucida Sans"/>
            </a:endParaRPr>
          </a:p>
          <a:p>
            <a:pPr marL="12700">
              <a:lnSpc>
                <a:spcPts val="1680"/>
              </a:lnSpc>
            </a:pPr>
            <a:r>
              <a:rPr sz="1400" b="1" spc="-5" dirty="0">
                <a:latin typeface="Lucida Sans"/>
                <a:cs typeface="Lucida Sans"/>
              </a:rPr>
              <a:t>Municipality</a:t>
            </a:r>
            <a:r>
              <a:rPr sz="1400" b="1" dirty="0">
                <a:latin typeface="Lucida Sans"/>
                <a:cs typeface="Lucida Sans"/>
              </a:rPr>
              <a:t> Information</a:t>
            </a:r>
            <a:endParaRPr sz="1400">
              <a:latin typeface="Lucida Sans"/>
              <a:cs typeface="Lucida Sans"/>
            </a:endParaRPr>
          </a:p>
          <a:p>
            <a:pPr marL="12700">
              <a:lnSpc>
                <a:spcPts val="1440"/>
              </a:lnSpc>
            </a:pPr>
            <a:r>
              <a:rPr sz="1200" spc="-5" dirty="0">
                <a:latin typeface="Lucida Sans"/>
                <a:cs typeface="Lucida Sans"/>
              </a:rPr>
              <a:t>Various </a:t>
            </a:r>
            <a:r>
              <a:rPr sz="1200" dirty="0">
                <a:latin typeface="Lucida Sans"/>
                <a:cs typeface="Lucida Sans"/>
              </a:rPr>
              <a:t>municipality </a:t>
            </a:r>
            <a:r>
              <a:rPr sz="1200" spc="-5" dirty="0">
                <a:latin typeface="Lucida Sans"/>
                <a:cs typeface="Lucida Sans"/>
              </a:rPr>
              <a:t>and </a:t>
            </a:r>
            <a:r>
              <a:rPr sz="1200" dirty="0">
                <a:latin typeface="Lucida Sans"/>
                <a:cs typeface="Lucida Sans"/>
              </a:rPr>
              <a:t>county</a:t>
            </a:r>
            <a:r>
              <a:rPr sz="1200" spc="-10" dirty="0">
                <a:latin typeface="Lucida Sans"/>
                <a:cs typeface="Lucida Sans"/>
              </a:rPr>
              <a:t> </a:t>
            </a:r>
            <a:r>
              <a:rPr sz="1200" spc="-5" dirty="0">
                <a:latin typeface="Lucida Sans"/>
                <a:cs typeface="Lucida Sans"/>
              </a:rPr>
              <a:t>websites.</a:t>
            </a:r>
            <a:endParaRPr sz="1200">
              <a:latin typeface="Lucida Sans"/>
              <a:cs typeface="Lucida San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634098" y="2122754"/>
            <a:ext cx="4615180" cy="6051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latin typeface="Lucida Sans"/>
                <a:cs typeface="Lucida Sans"/>
              </a:rPr>
              <a:t>Converting Qualitative into Quantitative </a:t>
            </a:r>
            <a:r>
              <a:rPr sz="1400" b="1" dirty="0">
                <a:latin typeface="Lucida Sans"/>
                <a:cs typeface="Lucida Sans"/>
              </a:rPr>
              <a:t>Data </a:t>
            </a:r>
            <a:r>
              <a:rPr sz="1400" b="1" spc="5" dirty="0">
                <a:latin typeface="Lucida Sans"/>
                <a:cs typeface="Lucida Sans"/>
              </a:rPr>
              <a:t>Sets  </a:t>
            </a:r>
            <a:r>
              <a:rPr sz="1200" dirty="0">
                <a:latin typeface="Lucida Sans"/>
                <a:cs typeface="Lucida Sans"/>
              </a:rPr>
              <a:t>Caritas Segmentation </a:t>
            </a:r>
            <a:r>
              <a:rPr sz="1200" spc="5" dirty="0">
                <a:latin typeface="Lucida Sans"/>
                <a:cs typeface="Lucida Sans"/>
              </a:rPr>
              <a:t>Data:  </a:t>
            </a:r>
            <a:r>
              <a:rPr sz="1200" u="sng" spc="-5" dirty="0">
                <a:solidFill>
                  <a:srgbClr val="00AFEF"/>
                </a:solidFill>
                <a:uFill>
                  <a:solidFill>
                    <a:srgbClr val="00AFEF"/>
                  </a:solidFill>
                </a:uFill>
                <a:latin typeface="Lucida Sans"/>
                <a:cs typeface="Lucida Sans"/>
                <a:hlinkClick r:id="rId6"/>
              </a:rPr>
              <a:t>https://claritas360.claritas.com/mybestsegments/</a:t>
            </a:r>
            <a:endParaRPr sz="1200">
              <a:latin typeface="Lucida Sans"/>
              <a:cs typeface="Lucida San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58723" y="1164336"/>
            <a:ext cx="5257800" cy="646430"/>
          </a:xfrm>
          <a:custGeom>
            <a:avLst/>
            <a:gdLst/>
            <a:ahLst/>
            <a:cxnLst/>
            <a:rect l="l" t="t" r="r" b="b"/>
            <a:pathLst>
              <a:path w="5257800" h="646430">
                <a:moveTo>
                  <a:pt x="5150104" y="0"/>
                </a:moveTo>
                <a:lnTo>
                  <a:pt x="107696" y="0"/>
                </a:lnTo>
                <a:lnTo>
                  <a:pt x="65777" y="8469"/>
                </a:lnTo>
                <a:lnTo>
                  <a:pt x="31545" y="31559"/>
                </a:lnTo>
                <a:lnTo>
                  <a:pt x="8463" y="65793"/>
                </a:lnTo>
                <a:lnTo>
                  <a:pt x="0" y="107696"/>
                </a:lnTo>
                <a:lnTo>
                  <a:pt x="0" y="538479"/>
                </a:lnTo>
                <a:lnTo>
                  <a:pt x="8463" y="580382"/>
                </a:lnTo>
                <a:lnTo>
                  <a:pt x="31545" y="614616"/>
                </a:lnTo>
                <a:lnTo>
                  <a:pt x="65777" y="637706"/>
                </a:lnTo>
                <a:lnTo>
                  <a:pt x="107696" y="646176"/>
                </a:lnTo>
                <a:lnTo>
                  <a:pt x="5150104" y="646176"/>
                </a:lnTo>
                <a:lnTo>
                  <a:pt x="5192006" y="637706"/>
                </a:lnTo>
                <a:lnTo>
                  <a:pt x="5226240" y="614616"/>
                </a:lnTo>
                <a:lnTo>
                  <a:pt x="5249330" y="580382"/>
                </a:lnTo>
                <a:lnTo>
                  <a:pt x="5257800" y="538479"/>
                </a:lnTo>
                <a:lnTo>
                  <a:pt x="5257800" y="107696"/>
                </a:lnTo>
                <a:lnTo>
                  <a:pt x="5249330" y="65793"/>
                </a:lnTo>
                <a:lnTo>
                  <a:pt x="5226240" y="31559"/>
                </a:lnTo>
                <a:lnTo>
                  <a:pt x="5192006" y="8469"/>
                </a:lnTo>
                <a:lnTo>
                  <a:pt x="5150104" y="0"/>
                </a:lnTo>
                <a:close/>
              </a:path>
            </a:pathLst>
          </a:custGeom>
          <a:solidFill>
            <a:srgbClr val="238F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58723" y="1164336"/>
            <a:ext cx="5257800" cy="646430"/>
          </a:xfrm>
          <a:custGeom>
            <a:avLst/>
            <a:gdLst/>
            <a:ahLst/>
            <a:cxnLst/>
            <a:rect l="l" t="t" r="r" b="b"/>
            <a:pathLst>
              <a:path w="5257800" h="646430">
                <a:moveTo>
                  <a:pt x="0" y="107696"/>
                </a:moveTo>
                <a:lnTo>
                  <a:pt x="8463" y="65793"/>
                </a:lnTo>
                <a:lnTo>
                  <a:pt x="31545" y="31559"/>
                </a:lnTo>
                <a:lnTo>
                  <a:pt x="65777" y="8469"/>
                </a:lnTo>
                <a:lnTo>
                  <a:pt x="107696" y="0"/>
                </a:lnTo>
                <a:lnTo>
                  <a:pt x="5150104" y="0"/>
                </a:lnTo>
                <a:lnTo>
                  <a:pt x="5192006" y="8469"/>
                </a:lnTo>
                <a:lnTo>
                  <a:pt x="5226240" y="31559"/>
                </a:lnTo>
                <a:lnTo>
                  <a:pt x="5249330" y="65793"/>
                </a:lnTo>
                <a:lnTo>
                  <a:pt x="5257800" y="107696"/>
                </a:lnTo>
                <a:lnTo>
                  <a:pt x="5257800" y="538479"/>
                </a:lnTo>
                <a:lnTo>
                  <a:pt x="5249330" y="580382"/>
                </a:lnTo>
                <a:lnTo>
                  <a:pt x="5226240" y="614616"/>
                </a:lnTo>
                <a:lnTo>
                  <a:pt x="5192006" y="637706"/>
                </a:lnTo>
                <a:lnTo>
                  <a:pt x="5150104" y="646176"/>
                </a:lnTo>
                <a:lnTo>
                  <a:pt x="107696" y="646176"/>
                </a:lnTo>
                <a:lnTo>
                  <a:pt x="65777" y="637706"/>
                </a:lnTo>
                <a:lnTo>
                  <a:pt x="31545" y="614616"/>
                </a:lnTo>
                <a:lnTo>
                  <a:pt x="8463" y="580382"/>
                </a:lnTo>
                <a:lnTo>
                  <a:pt x="0" y="538479"/>
                </a:lnTo>
                <a:lnTo>
                  <a:pt x="0" y="107696"/>
                </a:lnTo>
                <a:close/>
              </a:path>
            </a:pathLst>
          </a:custGeom>
          <a:ln w="15875">
            <a:solidFill>
              <a:srgbClr val="0850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061717" y="1333627"/>
            <a:ext cx="20485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5" dirty="0">
                <a:solidFill>
                  <a:srgbClr val="FFFFFF"/>
                </a:solidFill>
                <a:latin typeface="Lucida Sans"/>
                <a:cs typeface="Lucida Sans"/>
              </a:rPr>
              <a:t>Data</a:t>
            </a:r>
            <a:r>
              <a:rPr sz="1800" b="1" spc="-8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800" b="1" spc="-15" dirty="0">
                <a:solidFill>
                  <a:srgbClr val="FFFFFF"/>
                </a:solidFill>
                <a:latin typeface="Lucida Sans"/>
                <a:cs typeface="Lucida Sans"/>
              </a:rPr>
              <a:t>Assessment</a:t>
            </a:r>
            <a:endParaRPr sz="1800">
              <a:latin typeface="Lucida Sans"/>
              <a:cs typeface="Lucida San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405371" y="1164336"/>
            <a:ext cx="5257800" cy="646430"/>
          </a:xfrm>
          <a:custGeom>
            <a:avLst/>
            <a:gdLst/>
            <a:ahLst/>
            <a:cxnLst/>
            <a:rect l="l" t="t" r="r" b="b"/>
            <a:pathLst>
              <a:path w="5257800" h="646430">
                <a:moveTo>
                  <a:pt x="5150104" y="0"/>
                </a:moveTo>
                <a:lnTo>
                  <a:pt x="107696" y="0"/>
                </a:lnTo>
                <a:lnTo>
                  <a:pt x="65793" y="8469"/>
                </a:lnTo>
                <a:lnTo>
                  <a:pt x="31559" y="31559"/>
                </a:lnTo>
                <a:lnTo>
                  <a:pt x="8469" y="65793"/>
                </a:lnTo>
                <a:lnTo>
                  <a:pt x="0" y="107696"/>
                </a:lnTo>
                <a:lnTo>
                  <a:pt x="0" y="538479"/>
                </a:lnTo>
                <a:lnTo>
                  <a:pt x="8469" y="580382"/>
                </a:lnTo>
                <a:lnTo>
                  <a:pt x="31559" y="614616"/>
                </a:lnTo>
                <a:lnTo>
                  <a:pt x="65793" y="637706"/>
                </a:lnTo>
                <a:lnTo>
                  <a:pt x="107696" y="646176"/>
                </a:lnTo>
                <a:lnTo>
                  <a:pt x="5150104" y="646176"/>
                </a:lnTo>
                <a:lnTo>
                  <a:pt x="5192006" y="637706"/>
                </a:lnTo>
                <a:lnTo>
                  <a:pt x="5226240" y="614616"/>
                </a:lnTo>
                <a:lnTo>
                  <a:pt x="5249330" y="580382"/>
                </a:lnTo>
                <a:lnTo>
                  <a:pt x="5257800" y="538479"/>
                </a:lnTo>
                <a:lnTo>
                  <a:pt x="5257800" y="107696"/>
                </a:lnTo>
                <a:lnTo>
                  <a:pt x="5249330" y="65793"/>
                </a:lnTo>
                <a:lnTo>
                  <a:pt x="5226240" y="31559"/>
                </a:lnTo>
                <a:lnTo>
                  <a:pt x="5192006" y="8469"/>
                </a:lnTo>
                <a:lnTo>
                  <a:pt x="5150104" y="0"/>
                </a:lnTo>
                <a:close/>
              </a:path>
            </a:pathLst>
          </a:custGeom>
          <a:solidFill>
            <a:srgbClr val="238F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405371" y="1164336"/>
            <a:ext cx="5257800" cy="646430"/>
          </a:xfrm>
          <a:custGeom>
            <a:avLst/>
            <a:gdLst/>
            <a:ahLst/>
            <a:cxnLst/>
            <a:rect l="l" t="t" r="r" b="b"/>
            <a:pathLst>
              <a:path w="5257800" h="646430">
                <a:moveTo>
                  <a:pt x="0" y="107696"/>
                </a:moveTo>
                <a:lnTo>
                  <a:pt x="8469" y="65793"/>
                </a:lnTo>
                <a:lnTo>
                  <a:pt x="31559" y="31559"/>
                </a:lnTo>
                <a:lnTo>
                  <a:pt x="65793" y="8469"/>
                </a:lnTo>
                <a:lnTo>
                  <a:pt x="107696" y="0"/>
                </a:lnTo>
                <a:lnTo>
                  <a:pt x="5150104" y="0"/>
                </a:lnTo>
                <a:lnTo>
                  <a:pt x="5192006" y="8469"/>
                </a:lnTo>
                <a:lnTo>
                  <a:pt x="5226240" y="31559"/>
                </a:lnTo>
                <a:lnTo>
                  <a:pt x="5249330" y="65793"/>
                </a:lnTo>
                <a:lnTo>
                  <a:pt x="5257800" y="107696"/>
                </a:lnTo>
                <a:lnTo>
                  <a:pt x="5257800" y="538479"/>
                </a:lnTo>
                <a:lnTo>
                  <a:pt x="5249330" y="580382"/>
                </a:lnTo>
                <a:lnTo>
                  <a:pt x="5226240" y="614616"/>
                </a:lnTo>
                <a:lnTo>
                  <a:pt x="5192006" y="637706"/>
                </a:lnTo>
                <a:lnTo>
                  <a:pt x="5150104" y="646176"/>
                </a:lnTo>
                <a:lnTo>
                  <a:pt x="107696" y="646176"/>
                </a:lnTo>
                <a:lnTo>
                  <a:pt x="65793" y="637706"/>
                </a:lnTo>
                <a:lnTo>
                  <a:pt x="31559" y="614616"/>
                </a:lnTo>
                <a:lnTo>
                  <a:pt x="8469" y="580382"/>
                </a:lnTo>
                <a:lnTo>
                  <a:pt x="0" y="538479"/>
                </a:lnTo>
                <a:lnTo>
                  <a:pt x="0" y="107696"/>
                </a:lnTo>
                <a:close/>
              </a:path>
            </a:pathLst>
          </a:custGeom>
          <a:ln w="15875">
            <a:solidFill>
              <a:srgbClr val="0850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8048625" y="1333627"/>
            <a:ext cx="19735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5" dirty="0">
                <a:solidFill>
                  <a:srgbClr val="FFFFFF"/>
                </a:solidFill>
                <a:latin typeface="Lucida Sans"/>
                <a:cs typeface="Lucida Sans"/>
              </a:rPr>
              <a:t>Data</a:t>
            </a:r>
            <a:r>
              <a:rPr sz="1800" b="1" spc="-9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Lucida Sans"/>
                <a:cs typeface="Lucida Sans"/>
              </a:rPr>
              <a:t>Conversion</a:t>
            </a:r>
            <a:endParaRPr sz="1800">
              <a:latin typeface="Lucida Sans"/>
              <a:cs typeface="Lucida San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0" y="0"/>
            <a:ext cx="12192000" cy="914400"/>
          </a:xfrm>
          <a:custGeom>
            <a:avLst/>
            <a:gdLst/>
            <a:ahLst/>
            <a:cxnLst/>
            <a:rect l="l" t="t" r="r" b="b"/>
            <a:pathLst>
              <a:path w="12192000" h="914400">
                <a:moveTo>
                  <a:pt x="0" y="914400"/>
                </a:moveTo>
                <a:lnTo>
                  <a:pt x="12192000" y="914400"/>
                </a:lnTo>
                <a:lnTo>
                  <a:pt x="12192000" y="0"/>
                </a:lnTo>
                <a:lnTo>
                  <a:pt x="0" y="0"/>
                </a:lnTo>
                <a:lnTo>
                  <a:pt x="0" y="914400"/>
                </a:lnTo>
                <a:close/>
              </a:path>
            </a:pathLst>
          </a:custGeom>
          <a:solidFill>
            <a:srgbClr val="CCED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1557019" y="181482"/>
            <a:ext cx="10371455" cy="497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0" dirty="0"/>
              <a:t>Research Method </a:t>
            </a:r>
            <a:r>
              <a:rPr spc="-5" dirty="0"/>
              <a:t>- </a:t>
            </a:r>
            <a:r>
              <a:rPr spc="-40" dirty="0"/>
              <a:t>Data </a:t>
            </a:r>
            <a:r>
              <a:rPr spc="-50" dirty="0"/>
              <a:t>Assessment </a:t>
            </a:r>
            <a:r>
              <a:rPr spc="-40" dirty="0"/>
              <a:t>and</a:t>
            </a:r>
            <a:r>
              <a:rPr spc="-385" dirty="0"/>
              <a:t> </a:t>
            </a:r>
            <a:r>
              <a:rPr spc="-50" dirty="0"/>
              <a:t>Conversion</a:t>
            </a:r>
          </a:p>
        </p:txBody>
      </p:sp>
      <p:sp>
        <p:nvSpPr>
          <p:cNvPr id="13" name="object 13"/>
          <p:cNvSpPr/>
          <p:nvPr/>
        </p:nvSpPr>
        <p:spPr>
          <a:xfrm>
            <a:off x="322795" y="260386"/>
            <a:ext cx="408305" cy="424180"/>
          </a:xfrm>
          <a:custGeom>
            <a:avLst/>
            <a:gdLst/>
            <a:ahLst/>
            <a:cxnLst/>
            <a:rect l="l" t="t" r="r" b="b"/>
            <a:pathLst>
              <a:path w="408305" h="424180">
                <a:moveTo>
                  <a:pt x="282426" y="197798"/>
                </a:moveTo>
                <a:lnTo>
                  <a:pt x="254183" y="197798"/>
                </a:lnTo>
                <a:lnTo>
                  <a:pt x="254183" y="251006"/>
                </a:lnTo>
                <a:lnTo>
                  <a:pt x="186151" y="387151"/>
                </a:lnTo>
                <a:lnTo>
                  <a:pt x="185120" y="391347"/>
                </a:lnTo>
                <a:lnTo>
                  <a:pt x="185120" y="399439"/>
                </a:lnTo>
                <a:lnTo>
                  <a:pt x="185859" y="403117"/>
                </a:lnTo>
                <a:lnTo>
                  <a:pt x="383553" y="423874"/>
                </a:lnTo>
                <a:lnTo>
                  <a:pt x="387234" y="423139"/>
                </a:lnTo>
                <a:lnTo>
                  <a:pt x="405752" y="406433"/>
                </a:lnTo>
                <a:lnTo>
                  <a:pt x="407258" y="403047"/>
                </a:lnTo>
                <a:lnTo>
                  <a:pt x="407964" y="399439"/>
                </a:lnTo>
                <a:lnTo>
                  <a:pt x="407964" y="391347"/>
                </a:lnTo>
                <a:lnTo>
                  <a:pt x="406929" y="387151"/>
                </a:lnTo>
                <a:lnTo>
                  <a:pt x="404904" y="383030"/>
                </a:lnTo>
                <a:lnTo>
                  <a:pt x="382943" y="339096"/>
                </a:lnTo>
                <a:lnTo>
                  <a:pt x="241606" y="339095"/>
                </a:lnTo>
                <a:lnTo>
                  <a:pt x="282426" y="257628"/>
                </a:lnTo>
                <a:lnTo>
                  <a:pt x="282426" y="197798"/>
                </a:lnTo>
                <a:close/>
              </a:path>
              <a:path w="408305" h="424180">
                <a:moveTo>
                  <a:pt x="310668" y="0"/>
                </a:moveTo>
                <a:lnTo>
                  <a:pt x="0" y="0"/>
                </a:lnTo>
                <a:lnTo>
                  <a:pt x="0" y="367355"/>
                </a:lnTo>
                <a:lnTo>
                  <a:pt x="164381" y="367355"/>
                </a:lnTo>
                <a:lnTo>
                  <a:pt x="178502" y="339095"/>
                </a:lnTo>
                <a:lnTo>
                  <a:pt x="28242" y="339095"/>
                </a:lnTo>
                <a:lnTo>
                  <a:pt x="28242" y="28240"/>
                </a:lnTo>
                <a:lnTo>
                  <a:pt x="310668" y="28241"/>
                </a:lnTo>
                <a:lnTo>
                  <a:pt x="310668" y="0"/>
                </a:lnTo>
                <a:close/>
              </a:path>
              <a:path w="408305" h="424180">
                <a:moveTo>
                  <a:pt x="338911" y="197798"/>
                </a:moveTo>
                <a:lnTo>
                  <a:pt x="310668" y="197798"/>
                </a:lnTo>
                <a:lnTo>
                  <a:pt x="310668" y="257628"/>
                </a:lnTo>
                <a:lnTo>
                  <a:pt x="351488" y="339095"/>
                </a:lnTo>
                <a:lnTo>
                  <a:pt x="382943" y="339096"/>
                </a:lnTo>
                <a:lnTo>
                  <a:pt x="338911" y="251006"/>
                </a:lnTo>
                <a:lnTo>
                  <a:pt x="338911" y="197798"/>
                </a:lnTo>
                <a:close/>
              </a:path>
              <a:path w="408305" h="424180">
                <a:moveTo>
                  <a:pt x="220866" y="254317"/>
                </a:moveTo>
                <a:lnTo>
                  <a:pt x="84727" y="254317"/>
                </a:lnTo>
                <a:lnTo>
                  <a:pt x="84727" y="282576"/>
                </a:lnTo>
                <a:lnTo>
                  <a:pt x="206745" y="282576"/>
                </a:lnTo>
                <a:lnTo>
                  <a:pt x="220866" y="254317"/>
                </a:lnTo>
                <a:close/>
              </a:path>
              <a:path w="408305" h="424180">
                <a:moveTo>
                  <a:pt x="197698" y="169538"/>
                </a:moveTo>
                <a:lnTo>
                  <a:pt x="84727" y="169538"/>
                </a:lnTo>
                <a:lnTo>
                  <a:pt x="84727" y="197797"/>
                </a:lnTo>
                <a:lnTo>
                  <a:pt x="197698" y="197798"/>
                </a:lnTo>
                <a:lnTo>
                  <a:pt x="197698" y="169538"/>
                </a:lnTo>
                <a:close/>
              </a:path>
              <a:path w="408305" h="424180">
                <a:moveTo>
                  <a:pt x="367153" y="169538"/>
                </a:moveTo>
                <a:lnTo>
                  <a:pt x="225940" y="169538"/>
                </a:lnTo>
                <a:lnTo>
                  <a:pt x="225940" y="197798"/>
                </a:lnTo>
                <a:lnTo>
                  <a:pt x="367153" y="197798"/>
                </a:lnTo>
                <a:lnTo>
                  <a:pt x="367153" y="169538"/>
                </a:lnTo>
                <a:close/>
              </a:path>
              <a:path w="408305" h="424180">
                <a:moveTo>
                  <a:pt x="310668" y="28241"/>
                </a:moveTo>
                <a:lnTo>
                  <a:pt x="282426" y="28241"/>
                </a:lnTo>
                <a:lnTo>
                  <a:pt x="282426" y="141279"/>
                </a:lnTo>
                <a:lnTo>
                  <a:pt x="310668" y="141279"/>
                </a:lnTo>
                <a:lnTo>
                  <a:pt x="310668" y="28241"/>
                </a:lnTo>
                <a:close/>
              </a:path>
              <a:path w="408305" h="424180">
                <a:moveTo>
                  <a:pt x="225940" y="84760"/>
                </a:moveTo>
                <a:lnTo>
                  <a:pt x="84727" y="84759"/>
                </a:lnTo>
                <a:lnTo>
                  <a:pt x="84727" y="113019"/>
                </a:lnTo>
                <a:lnTo>
                  <a:pt x="225940" y="113019"/>
                </a:lnTo>
                <a:lnTo>
                  <a:pt x="225940" y="84760"/>
                </a:lnTo>
                <a:close/>
              </a:path>
            </a:pathLst>
          </a:custGeom>
          <a:solidFill>
            <a:srgbClr val="0AD0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45363" y="182879"/>
            <a:ext cx="548640" cy="548640"/>
          </a:xfrm>
          <a:custGeom>
            <a:avLst/>
            <a:gdLst/>
            <a:ahLst/>
            <a:cxnLst/>
            <a:rect l="l" t="t" r="r" b="b"/>
            <a:pathLst>
              <a:path w="548640" h="548640">
                <a:moveTo>
                  <a:pt x="0" y="548640"/>
                </a:moveTo>
                <a:lnTo>
                  <a:pt x="548640" y="548640"/>
                </a:lnTo>
                <a:lnTo>
                  <a:pt x="548640" y="0"/>
                </a:lnTo>
                <a:lnTo>
                  <a:pt x="0" y="0"/>
                </a:lnTo>
                <a:lnTo>
                  <a:pt x="0" y="548640"/>
                </a:lnTo>
                <a:close/>
              </a:path>
            </a:pathLst>
          </a:custGeom>
          <a:ln w="158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355079" y="2606039"/>
            <a:ext cx="2506979" cy="30236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160514" y="5693765"/>
            <a:ext cx="104076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solidFill>
                  <a:srgbClr val="238F9F"/>
                </a:solidFill>
                <a:latin typeface="Lucida Sans"/>
                <a:cs typeface="Lucida Sans"/>
              </a:rPr>
              <a:t>Scorecard</a:t>
            </a:r>
            <a:endParaRPr sz="1600">
              <a:latin typeface="Lucida Sans"/>
              <a:cs typeface="Lucida Sans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87775A9-571A-435D-9AFF-45657EFA943B}"/>
              </a:ext>
            </a:extLst>
          </p:cNvPr>
          <p:cNvGrpSpPr/>
          <p:nvPr/>
        </p:nvGrpSpPr>
        <p:grpSpPr>
          <a:xfrm>
            <a:off x="691884" y="4264396"/>
            <a:ext cx="4600573" cy="756919"/>
            <a:chOff x="701245" y="2721610"/>
            <a:chExt cx="4600573" cy="756919"/>
          </a:xfrm>
        </p:grpSpPr>
        <p:sp>
          <p:nvSpPr>
            <p:cNvPr id="4" name="object 4"/>
            <p:cNvSpPr/>
            <p:nvPr/>
          </p:nvSpPr>
          <p:spPr>
            <a:xfrm>
              <a:off x="701245" y="2794164"/>
              <a:ext cx="199355" cy="23859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 txBox="1"/>
            <p:nvPr/>
          </p:nvSpPr>
          <p:spPr>
            <a:xfrm>
              <a:off x="1041603" y="2721610"/>
              <a:ext cx="4260215" cy="269240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95"/>
                </a:spcBef>
              </a:pPr>
              <a:r>
                <a:rPr sz="1600" spc="-5" dirty="0">
                  <a:latin typeface="Lucida Sans"/>
                  <a:cs typeface="Lucida Sans"/>
                </a:rPr>
                <a:t>Validate </a:t>
              </a:r>
              <a:r>
                <a:rPr sz="1600" spc="5" dirty="0">
                  <a:latin typeface="Lucida Sans"/>
                  <a:cs typeface="Lucida Sans"/>
                </a:rPr>
                <a:t>the </a:t>
              </a:r>
              <a:r>
                <a:rPr sz="1600" spc="-5" dirty="0">
                  <a:latin typeface="Lucida Sans"/>
                  <a:cs typeface="Lucida Sans"/>
                </a:rPr>
                <a:t>prerequisites by verifying</a:t>
              </a:r>
              <a:r>
                <a:rPr sz="1600" spc="-55" dirty="0">
                  <a:latin typeface="Lucida Sans"/>
                  <a:cs typeface="Lucida Sans"/>
                </a:rPr>
                <a:t> </a:t>
              </a:r>
              <a:r>
                <a:rPr sz="1600" dirty="0">
                  <a:latin typeface="Lucida Sans"/>
                  <a:cs typeface="Lucida Sans"/>
                </a:rPr>
                <a:t>data</a:t>
              </a:r>
              <a:endParaRPr sz="1600">
                <a:latin typeface="Lucida Sans"/>
                <a:cs typeface="Lucida Sans"/>
              </a:endParaRPr>
            </a:p>
          </p:txBody>
        </p:sp>
        <p:sp>
          <p:nvSpPr>
            <p:cNvPr id="6" name="object 6"/>
            <p:cNvSpPr txBox="1"/>
            <p:nvPr/>
          </p:nvSpPr>
          <p:spPr>
            <a:xfrm>
              <a:off x="1041603" y="3209289"/>
              <a:ext cx="2009139" cy="269240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95"/>
                </a:spcBef>
              </a:pPr>
              <a:r>
                <a:rPr sz="1600" spc="-5" dirty="0">
                  <a:latin typeface="Lucida Sans"/>
                  <a:cs typeface="Lucida Sans"/>
                </a:rPr>
                <a:t>availability </a:t>
              </a:r>
              <a:r>
                <a:rPr sz="1600" spc="-10" dirty="0">
                  <a:latin typeface="Lucida Sans"/>
                  <a:cs typeface="Lucida Sans"/>
                </a:rPr>
                <a:t>for</a:t>
              </a:r>
              <a:r>
                <a:rPr sz="1600" spc="-50" dirty="0">
                  <a:latin typeface="Lucida Sans"/>
                  <a:cs typeface="Lucida Sans"/>
                </a:rPr>
                <a:t> </a:t>
              </a:r>
              <a:r>
                <a:rPr sz="1600" spc="5" dirty="0">
                  <a:latin typeface="Lucida Sans"/>
                  <a:cs typeface="Lucida Sans"/>
                </a:rPr>
                <a:t>each.</a:t>
              </a:r>
              <a:endParaRPr sz="1600">
                <a:latin typeface="Lucida Sans"/>
                <a:cs typeface="Lucida Sans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12CA361-7BDE-4E23-BC84-2ECA05402FCF}"/>
              </a:ext>
            </a:extLst>
          </p:cNvPr>
          <p:cNvGrpSpPr/>
          <p:nvPr/>
        </p:nvGrpSpPr>
        <p:grpSpPr>
          <a:xfrm>
            <a:off x="701245" y="2929444"/>
            <a:ext cx="4624703" cy="756920"/>
            <a:chOff x="701245" y="4185030"/>
            <a:chExt cx="4624703" cy="756920"/>
          </a:xfrm>
        </p:grpSpPr>
        <p:sp>
          <p:nvSpPr>
            <p:cNvPr id="7" name="object 7"/>
            <p:cNvSpPr/>
            <p:nvPr/>
          </p:nvSpPr>
          <p:spPr>
            <a:xfrm>
              <a:off x="701245" y="4257204"/>
              <a:ext cx="199355" cy="23859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 txBox="1"/>
            <p:nvPr/>
          </p:nvSpPr>
          <p:spPr>
            <a:xfrm>
              <a:off x="1041603" y="4185030"/>
              <a:ext cx="4037329" cy="269240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95"/>
                </a:spcBef>
              </a:pPr>
              <a:r>
                <a:rPr sz="1600" spc="-10" dirty="0">
                  <a:latin typeface="Lucida Sans"/>
                  <a:cs typeface="Lucida Sans"/>
                </a:rPr>
                <a:t>Modify </a:t>
              </a:r>
              <a:r>
                <a:rPr sz="1600" dirty="0">
                  <a:latin typeface="Lucida Sans"/>
                  <a:cs typeface="Lucida Sans"/>
                </a:rPr>
                <a:t>exiting </a:t>
              </a:r>
              <a:r>
                <a:rPr sz="1600" spc="-5" dirty="0">
                  <a:latin typeface="Lucida Sans"/>
                  <a:cs typeface="Lucida Sans"/>
                </a:rPr>
                <a:t>prerequisite list </a:t>
              </a:r>
              <a:r>
                <a:rPr sz="1600" dirty="0">
                  <a:latin typeface="Lucida Sans"/>
                  <a:cs typeface="Lucida Sans"/>
                </a:rPr>
                <a:t>if</a:t>
              </a:r>
              <a:r>
                <a:rPr sz="1600" spc="-30" dirty="0">
                  <a:latin typeface="Lucida Sans"/>
                  <a:cs typeface="Lucida Sans"/>
                </a:rPr>
                <a:t> </a:t>
              </a:r>
              <a:r>
                <a:rPr sz="1600" spc="-5" dirty="0">
                  <a:latin typeface="Lucida Sans"/>
                  <a:cs typeface="Lucida Sans"/>
                </a:rPr>
                <a:t>needed</a:t>
              </a:r>
              <a:endParaRPr sz="1600" dirty="0">
                <a:latin typeface="Lucida Sans"/>
                <a:cs typeface="Lucida Sans"/>
              </a:endParaRPr>
            </a:p>
          </p:txBody>
        </p:sp>
        <p:sp>
          <p:nvSpPr>
            <p:cNvPr id="9" name="object 9"/>
            <p:cNvSpPr txBox="1"/>
            <p:nvPr/>
          </p:nvSpPr>
          <p:spPr>
            <a:xfrm>
              <a:off x="1041603" y="4672710"/>
              <a:ext cx="4284345" cy="269240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95"/>
                </a:spcBef>
              </a:pPr>
              <a:r>
                <a:rPr sz="1600" spc="-5" dirty="0">
                  <a:latin typeface="Lucida Sans"/>
                  <a:cs typeface="Lucida Sans"/>
                </a:rPr>
                <a:t>based </a:t>
              </a:r>
              <a:r>
                <a:rPr sz="1600" dirty="0">
                  <a:latin typeface="Lucida Sans"/>
                  <a:cs typeface="Lucida Sans"/>
                </a:rPr>
                <a:t>on findings </a:t>
              </a:r>
              <a:r>
                <a:rPr sz="1600" spc="-5" dirty="0">
                  <a:latin typeface="Lucida Sans"/>
                  <a:cs typeface="Lucida Sans"/>
                </a:rPr>
                <a:t>in </a:t>
              </a:r>
              <a:r>
                <a:rPr sz="1600" dirty="0">
                  <a:latin typeface="Lucida Sans"/>
                  <a:cs typeface="Lucida Sans"/>
                </a:rPr>
                <a:t>Data </a:t>
              </a:r>
              <a:r>
                <a:rPr sz="1600" spc="-5" dirty="0">
                  <a:latin typeface="Lucida Sans"/>
                  <a:cs typeface="Lucida Sans"/>
                </a:rPr>
                <a:t>Assessment</a:t>
              </a:r>
              <a:r>
                <a:rPr sz="1600" spc="-45" dirty="0">
                  <a:latin typeface="Lucida Sans"/>
                  <a:cs typeface="Lucida Sans"/>
                </a:rPr>
                <a:t> </a:t>
              </a:r>
              <a:r>
                <a:rPr sz="1600" spc="-5" dirty="0">
                  <a:latin typeface="Lucida Sans"/>
                  <a:cs typeface="Lucida Sans"/>
                </a:rPr>
                <a:t>step</a:t>
              </a:r>
              <a:endParaRPr sz="1600">
                <a:latin typeface="Lucida Sans"/>
                <a:cs typeface="Lucida Sans"/>
              </a:endParaRPr>
            </a:p>
          </p:txBody>
        </p:sp>
      </p:grpSp>
      <p:sp>
        <p:nvSpPr>
          <p:cNvPr id="10" name="object 10"/>
          <p:cNvSpPr/>
          <p:nvPr/>
        </p:nvSpPr>
        <p:spPr>
          <a:xfrm>
            <a:off x="458723" y="1676400"/>
            <a:ext cx="5257800" cy="645160"/>
          </a:xfrm>
          <a:custGeom>
            <a:avLst/>
            <a:gdLst/>
            <a:ahLst/>
            <a:cxnLst/>
            <a:rect l="l" t="t" r="r" b="b"/>
            <a:pathLst>
              <a:path w="5257800" h="645160">
                <a:moveTo>
                  <a:pt x="5150358" y="0"/>
                </a:moveTo>
                <a:lnTo>
                  <a:pt x="107442" y="0"/>
                </a:lnTo>
                <a:lnTo>
                  <a:pt x="65622" y="8447"/>
                </a:lnTo>
                <a:lnTo>
                  <a:pt x="31470" y="31480"/>
                </a:lnTo>
                <a:lnTo>
                  <a:pt x="8443" y="65633"/>
                </a:lnTo>
                <a:lnTo>
                  <a:pt x="0" y="107441"/>
                </a:lnTo>
                <a:lnTo>
                  <a:pt x="0" y="537210"/>
                </a:lnTo>
                <a:lnTo>
                  <a:pt x="8443" y="579018"/>
                </a:lnTo>
                <a:lnTo>
                  <a:pt x="31470" y="613171"/>
                </a:lnTo>
                <a:lnTo>
                  <a:pt x="65622" y="636204"/>
                </a:lnTo>
                <a:lnTo>
                  <a:pt x="107442" y="644651"/>
                </a:lnTo>
                <a:lnTo>
                  <a:pt x="5150358" y="644651"/>
                </a:lnTo>
                <a:lnTo>
                  <a:pt x="5192166" y="636204"/>
                </a:lnTo>
                <a:lnTo>
                  <a:pt x="5226319" y="613171"/>
                </a:lnTo>
                <a:lnTo>
                  <a:pt x="5249352" y="579018"/>
                </a:lnTo>
                <a:lnTo>
                  <a:pt x="5257800" y="537210"/>
                </a:lnTo>
                <a:lnTo>
                  <a:pt x="5257800" y="107441"/>
                </a:lnTo>
                <a:lnTo>
                  <a:pt x="5249352" y="65633"/>
                </a:lnTo>
                <a:lnTo>
                  <a:pt x="5226319" y="31480"/>
                </a:lnTo>
                <a:lnTo>
                  <a:pt x="5192166" y="8447"/>
                </a:lnTo>
                <a:lnTo>
                  <a:pt x="5150358" y="0"/>
                </a:lnTo>
                <a:close/>
              </a:path>
            </a:pathLst>
          </a:custGeom>
          <a:solidFill>
            <a:srgbClr val="238F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58723" y="1676400"/>
            <a:ext cx="5257800" cy="645160"/>
          </a:xfrm>
          <a:custGeom>
            <a:avLst/>
            <a:gdLst/>
            <a:ahLst/>
            <a:cxnLst/>
            <a:rect l="l" t="t" r="r" b="b"/>
            <a:pathLst>
              <a:path w="5257800" h="645160">
                <a:moveTo>
                  <a:pt x="0" y="107441"/>
                </a:moveTo>
                <a:lnTo>
                  <a:pt x="8443" y="65633"/>
                </a:lnTo>
                <a:lnTo>
                  <a:pt x="31470" y="31480"/>
                </a:lnTo>
                <a:lnTo>
                  <a:pt x="65622" y="8447"/>
                </a:lnTo>
                <a:lnTo>
                  <a:pt x="107442" y="0"/>
                </a:lnTo>
                <a:lnTo>
                  <a:pt x="5150358" y="0"/>
                </a:lnTo>
                <a:lnTo>
                  <a:pt x="5192166" y="8447"/>
                </a:lnTo>
                <a:lnTo>
                  <a:pt x="5226319" y="31480"/>
                </a:lnTo>
                <a:lnTo>
                  <a:pt x="5249352" y="65633"/>
                </a:lnTo>
                <a:lnTo>
                  <a:pt x="5257800" y="107441"/>
                </a:lnTo>
                <a:lnTo>
                  <a:pt x="5257800" y="537210"/>
                </a:lnTo>
                <a:lnTo>
                  <a:pt x="5249352" y="579018"/>
                </a:lnTo>
                <a:lnTo>
                  <a:pt x="5226319" y="613171"/>
                </a:lnTo>
                <a:lnTo>
                  <a:pt x="5192166" y="636204"/>
                </a:lnTo>
                <a:lnTo>
                  <a:pt x="5150358" y="644651"/>
                </a:lnTo>
                <a:lnTo>
                  <a:pt x="107442" y="644651"/>
                </a:lnTo>
                <a:lnTo>
                  <a:pt x="65622" y="636204"/>
                </a:lnTo>
                <a:lnTo>
                  <a:pt x="31470" y="613171"/>
                </a:lnTo>
                <a:lnTo>
                  <a:pt x="8443" y="579018"/>
                </a:lnTo>
                <a:lnTo>
                  <a:pt x="0" y="537210"/>
                </a:lnTo>
                <a:lnTo>
                  <a:pt x="0" y="107441"/>
                </a:lnTo>
                <a:close/>
              </a:path>
            </a:pathLst>
          </a:custGeom>
          <a:ln w="15875">
            <a:solidFill>
              <a:srgbClr val="0850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163826" y="1844497"/>
            <a:ext cx="184912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FFFF"/>
                </a:solidFill>
                <a:latin typeface="Lucida Sans"/>
                <a:cs typeface="Lucida Sans"/>
              </a:rPr>
              <a:t>Research</a:t>
            </a:r>
            <a:r>
              <a:rPr sz="1800" b="1" spc="-5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800" b="1" dirty="0">
                <a:solidFill>
                  <a:srgbClr val="FFFFFF"/>
                </a:solidFill>
                <a:latin typeface="Lucida Sans"/>
                <a:cs typeface="Lucida Sans"/>
              </a:rPr>
              <a:t>Scope</a:t>
            </a:r>
            <a:endParaRPr sz="1800">
              <a:latin typeface="Lucida Sans"/>
              <a:cs typeface="Lucida Sans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326123" y="1676400"/>
            <a:ext cx="5447030" cy="645160"/>
          </a:xfrm>
          <a:custGeom>
            <a:avLst/>
            <a:gdLst/>
            <a:ahLst/>
            <a:cxnLst/>
            <a:rect l="l" t="t" r="r" b="b"/>
            <a:pathLst>
              <a:path w="5447030" h="645160">
                <a:moveTo>
                  <a:pt x="5339333" y="0"/>
                </a:moveTo>
                <a:lnTo>
                  <a:pt x="107441" y="0"/>
                </a:lnTo>
                <a:lnTo>
                  <a:pt x="65633" y="8447"/>
                </a:lnTo>
                <a:lnTo>
                  <a:pt x="31480" y="31480"/>
                </a:lnTo>
                <a:lnTo>
                  <a:pt x="8447" y="65633"/>
                </a:lnTo>
                <a:lnTo>
                  <a:pt x="0" y="107441"/>
                </a:lnTo>
                <a:lnTo>
                  <a:pt x="0" y="537210"/>
                </a:lnTo>
                <a:lnTo>
                  <a:pt x="8447" y="579018"/>
                </a:lnTo>
                <a:lnTo>
                  <a:pt x="31480" y="613171"/>
                </a:lnTo>
                <a:lnTo>
                  <a:pt x="65633" y="636204"/>
                </a:lnTo>
                <a:lnTo>
                  <a:pt x="107441" y="644651"/>
                </a:lnTo>
                <a:lnTo>
                  <a:pt x="5339333" y="644651"/>
                </a:lnTo>
                <a:lnTo>
                  <a:pt x="5381142" y="636204"/>
                </a:lnTo>
                <a:lnTo>
                  <a:pt x="5415295" y="613171"/>
                </a:lnTo>
                <a:lnTo>
                  <a:pt x="5438328" y="579018"/>
                </a:lnTo>
                <a:lnTo>
                  <a:pt x="5446776" y="537210"/>
                </a:lnTo>
                <a:lnTo>
                  <a:pt x="5446776" y="107441"/>
                </a:lnTo>
                <a:lnTo>
                  <a:pt x="5438328" y="65633"/>
                </a:lnTo>
                <a:lnTo>
                  <a:pt x="5415295" y="31480"/>
                </a:lnTo>
                <a:lnTo>
                  <a:pt x="5381142" y="8447"/>
                </a:lnTo>
                <a:lnTo>
                  <a:pt x="5339333" y="0"/>
                </a:lnTo>
                <a:close/>
              </a:path>
            </a:pathLst>
          </a:custGeom>
          <a:solidFill>
            <a:srgbClr val="238F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326123" y="1676400"/>
            <a:ext cx="5447030" cy="645160"/>
          </a:xfrm>
          <a:custGeom>
            <a:avLst/>
            <a:gdLst/>
            <a:ahLst/>
            <a:cxnLst/>
            <a:rect l="l" t="t" r="r" b="b"/>
            <a:pathLst>
              <a:path w="5447030" h="645160">
                <a:moveTo>
                  <a:pt x="0" y="107441"/>
                </a:moveTo>
                <a:lnTo>
                  <a:pt x="8447" y="65633"/>
                </a:lnTo>
                <a:lnTo>
                  <a:pt x="31480" y="31480"/>
                </a:lnTo>
                <a:lnTo>
                  <a:pt x="65633" y="8447"/>
                </a:lnTo>
                <a:lnTo>
                  <a:pt x="107441" y="0"/>
                </a:lnTo>
                <a:lnTo>
                  <a:pt x="5339333" y="0"/>
                </a:lnTo>
                <a:lnTo>
                  <a:pt x="5381142" y="8447"/>
                </a:lnTo>
                <a:lnTo>
                  <a:pt x="5415295" y="31480"/>
                </a:lnTo>
                <a:lnTo>
                  <a:pt x="5438328" y="65633"/>
                </a:lnTo>
                <a:lnTo>
                  <a:pt x="5446776" y="107441"/>
                </a:lnTo>
                <a:lnTo>
                  <a:pt x="5446776" y="537210"/>
                </a:lnTo>
                <a:lnTo>
                  <a:pt x="5438328" y="579018"/>
                </a:lnTo>
                <a:lnTo>
                  <a:pt x="5415295" y="613171"/>
                </a:lnTo>
                <a:lnTo>
                  <a:pt x="5381142" y="636204"/>
                </a:lnTo>
                <a:lnTo>
                  <a:pt x="5339333" y="644651"/>
                </a:lnTo>
                <a:lnTo>
                  <a:pt x="107441" y="644651"/>
                </a:lnTo>
                <a:lnTo>
                  <a:pt x="65633" y="636204"/>
                </a:lnTo>
                <a:lnTo>
                  <a:pt x="31480" y="613171"/>
                </a:lnTo>
                <a:lnTo>
                  <a:pt x="8447" y="579018"/>
                </a:lnTo>
                <a:lnTo>
                  <a:pt x="0" y="537210"/>
                </a:lnTo>
                <a:lnTo>
                  <a:pt x="0" y="107441"/>
                </a:lnTo>
                <a:close/>
              </a:path>
            </a:pathLst>
          </a:custGeom>
          <a:ln w="15875">
            <a:solidFill>
              <a:srgbClr val="0850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7989569" y="1844497"/>
            <a:ext cx="212471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5" dirty="0">
                <a:solidFill>
                  <a:srgbClr val="FFFFFF"/>
                </a:solidFill>
                <a:latin typeface="Lucida Sans"/>
                <a:cs typeface="Lucida Sans"/>
              </a:rPr>
              <a:t>Data</a:t>
            </a:r>
            <a:r>
              <a:rPr sz="1800" b="1" spc="-7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Lucida Sans"/>
                <a:cs typeface="Lucida Sans"/>
              </a:rPr>
              <a:t>Presentation</a:t>
            </a:r>
            <a:endParaRPr sz="1800">
              <a:latin typeface="Lucida Sans"/>
              <a:cs typeface="Lucida San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9435845" y="5699252"/>
            <a:ext cx="194691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238F9F"/>
                </a:solidFill>
                <a:latin typeface="Lucida Sans"/>
                <a:cs typeface="Lucida Sans"/>
              </a:rPr>
              <a:t>Map </a:t>
            </a:r>
            <a:r>
              <a:rPr sz="1600" b="1" spc="-10" dirty="0">
                <a:solidFill>
                  <a:srgbClr val="238F9F"/>
                </a:solidFill>
                <a:latin typeface="Lucida Sans"/>
                <a:cs typeface="Lucida Sans"/>
              </a:rPr>
              <a:t>Color</a:t>
            </a:r>
            <a:r>
              <a:rPr sz="1600" b="1" spc="-20" dirty="0">
                <a:solidFill>
                  <a:srgbClr val="238F9F"/>
                </a:solidFill>
                <a:latin typeface="Lucida Sans"/>
                <a:cs typeface="Lucida Sans"/>
              </a:rPr>
              <a:t> </a:t>
            </a:r>
            <a:r>
              <a:rPr sz="1600" b="1" spc="-10" dirty="0">
                <a:solidFill>
                  <a:srgbClr val="238F9F"/>
                </a:solidFill>
                <a:latin typeface="Lucida Sans"/>
                <a:cs typeface="Lucida Sans"/>
              </a:rPr>
              <a:t>Schema</a:t>
            </a:r>
            <a:endParaRPr sz="1600">
              <a:latin typeface="Lucida Sans"/>
              <a:cs typeface="Lucida Sans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9085468" y="3143787"/>
            <a:ext cx="453247" cy="177483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9058656" y="2606039"/>
            <a:ext cx="2699385" cy="3023870"/>
          </a:xfrm>
          <a:prstGeom prst="rect">
            <a:avLst/>
          </a:prstGeom>
          <a:ln w="15875">
            <a:solidFill>
              <a:srgbClr val="F1F1F1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150">
              <a:latin typeface="Times New Roman"/>
              <a:cs typeface="Times New Roman"/>
            </a:endParaRPr>
          </a:p>
          <a:p>
            <a:pPr marL="572770">
              <a:lnSpc>
                <a:spcPct val="100000"/>
              </a:lnSpc>
            </a:pPr>
            <a:r>
              <a:rPr sz="1300" spc="-5" dirty="0">
                <a:latin typeface="Lucida Sans"/>
                <a:cs typeface="Lucida Sans"/>
              </a:rPr>
              <a:t>Favorable</a:t>
            </a:r>
            <a:r>
              <a:rPr sz="1300" spc="-15" dirty="0">
                <a:latin typeface="Lucida Sans"/>
                <a:cs typeface="Lucida Sans"/>
              </a:rPr>
              <a:t> </a:t>
            </a:r>
            <a:r>
              <a:rPr sz="1300" spc="-5" dirty="0">
                <a:latin typeface="Lucida Sans"/>
                <a:cs typeface="Lucida Sans"/>
              </a:rPr>
              <a:t>Investment:</a:t>
            </a:r>
            <a:endParaRPr sz="1300">
              <a:latin typeface="Lucida Sans"/>
              <a:cs typeface="Lucida Sans"/>
            </a:endParaRPr>
          </a:p>
          <a:p>
            <a:pPr marL="572770">
              <a:lnSpc>
                <a:spcPct val="100000"/>
              </a:lnSpc>
            </a:pPr>
            <a:r>
              <a:rPr sz="1300" b="1" spc="-5" dirty="0">
                <a:latin typeface="Lucida Sans"/>
                <a:cs typeface="Lucida Sans"/>
              </a:rPr>
              <a:t>Score </a:t>
            </a:r>
            <a:r>
              <a:rPr sz="1300" b="1" spc="-15" dirty="0">
                <a:latin typeface="Lucida Sans"/>
                <a:cs typeface="Lucida Sans"/>
              </a:rPr>
              <a:t>2.3 </a:t>
            </a:r>
            <a:r>
              <a:rPr sz="1300" b="1" spc="-5" dirty="0">
                <a:latin typeface="Lucida Sans"/>
                <a:cs typeface="Lucida Sans"/>
              </a:rPr>
              <a:t>-</a:t>
            </a:r>
            <a:r>
              <a:rPr sz="1300" b="1" dirty="0">
                <a:latin typeface="Lucida Sans"/>
                <a:cs typeface="Lucida Sans"/>
              </a:rPr>
              <a:t> </a:t>
            </a:r>
            <a:r>
              <a:rPr sz="1300" b="1" spc="-5" dirty="0">
                <a:latin typeface="Lucida Sans"/>
                <a:cs typeface="Lucida Sans"/>
              </a:rPr>
              <a:t>3</a:t>
            </a:r>
            <a:endParaRPr sz="1300">
              <a:latin typeface="Lucida Sans"/>
              <a:cs typeface="Lucida Sans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600">
              <a:latin typeface="Lucida Sans"/>
              <a:cs typeface="Lucida Sans"/>
            </a:endParaRPr>
          </a:p>
          <a:p>
            <a:pPr marL="572770">
              <a:lnSpc>
                <a:spcPct val="100000"/>
              </a:lnSpc>
            </a:pPr>
            <a:r>
              <a:rPr sz="1300" dirty="0">
                <a:latin typeface="Lucida Sans"/>
                <a:cs typeface="Lucida Sans"/>
              </a:rPr>
              <a:t>Potential</a:t>
            </a:r>
            <a:r>
              <a:rPr sz="1300" spc="-35" dirty="0">
                <a:latin typeface="Lucida Sans"/>
                <a:cs typeface="Lucida Sans"/>
              </a:rPr>
              <a:t> </a:t>
            </a:r>
            <a:r>
              <a:rPr sz="1300" spc="-10" dirty="0">
                <a:latin typeface="Lucida Sans"/>
                <a:cs typeface="Lucida Sans"/>
              </a:rPr>
              <a:t>Loss:</a:t>
            </a:r>
            <a:endParaRPr sz="1300">
              <a:latin typeface="Lucida Sans"/>
              <a:cs typeface="Lucida Sans"/>
            </a:endParaRPr>
          </a:p>
          <a:p>
            <a:pPr marL="572770">
              <a:lnSpc>
                <a:spcPct val="100000"/>
              </a:lnSpc>
            </a:pPr>
            <a:r>
              <a:rPr sz="1300" b="1" spc="-5" dirty="0">
                <a:latin typeface="Lucida Sans"/>
                <a:cs typeface="Lucida Sans"/>
              </a:rPr>
              <a:t>Score </a:t>
            </a:r>
            <a:r>
              <a:rPr sz="1300" b="1" spc="-15" dirty="0">
                <a:latin typeface="Lucida Sans"/>
                <a:cs typeface="Lucida Sans"/>
              </a:rPr>
              <a:t>1.7 </a:t>
            </a:r>
            <a:r>
              <a:rPr sz="1300" b="1" spc="-5" dirty="0">
                <a:latin typeface="Lucida Sans"/>
                <a:cs typeface="Lucida Sans"/>
              </a:rPr>
              <a:t>–</a:t>
            </a:r>
            <a:r>
              <a:rPr sz="1300" b="1" spc="5" dirty="0">
                <a:latin typeface="Lucida Sans"/>
                <a:cs typeface="Lucida Sans"/>
              </a:rPr>
              <a:t> </a:t>
            </a:r>
            <a:r>
              <a:rPr sz="1300" b="1" spc="-15" dirty="0">
                <a:latin typeface="Lucida Sans"/>
                <a:cs typeface="Lucida Sans"/>
              </a:rPr>
              <a:t>2.3</a:t>
            </a:r>
            <a:endParaRPr sz="1300">
              <a:latin typeface="Lucida Sans"/>
              <a:cs typeface="Lucida Sans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000">
              <a:latin typeface="Lucida Sans"/>
              <a:cs typeface="Lucida Sans"/>
            </a:endParaRPr>
          </a:p>
          <a:p>
            <a:pPr marL="584200">
              <a:lnSpc>
                <a:spcPct val="100000"/>
              </a:lnSpc>
              <a:spcBef>
                <a:spcPts val="5"/>
              </a:spcBef>
            </a:pPr>
            <a:r>
              <a:rPr sz="1300" spc="-5" dirty="0">
                <a:latin typeface="Lucida Sans"/>
                <a:cs typeface="Lucida Sans"/>
              </a:rPr>
              <a:t>Unfavorable</a:t>
            </a:r>
            <a:r>
              <a:rPr sz="1300" spc="-35" dirty="0">
                <a:latin typeface="Lucida Sans"/>
                <a:cs typeface="Lucida Sans"/>
              </a:rPr>
              <a:t> </a:t>
            </a:r>
            <a:r>
              <a:rPr sz="1300" spc="-5" dirty="0">
                <a:latin typeface="Lucida Sans"/>
                <a:cs typeface="Lucida Sans"/>
              </a:rPr>
              <a:t>Investment:</a:t>
            </a:r>
            <a:endParaRPr sz="1300">
              <a:latin typeface="Lucida Sans"/>
              <a:cs typeface="Lucida Sans"/>
            </a:endParaRPr>
          </a:p>
          <a:p>
            <a:pPr marL="584200">
              <a:lnSpc>
                <a:spcPct val="100000"/>
              </a:lnSpc>
            </a:pPr>
            <a:r>
              <a:rPr sz="1300" b="1" spc="-5" dirty="0">
                <a:latin typeface="Lucida Sans"/>
                <a:cs typeface="Lucida Sans"/>
              </a:rPr>
              <a:t>Score </a:t>
            </a:r>
            <a:r>
              <a:rPr sz="1300" b="1" spc="-10" dirty="0">
                <a:latin typeface="Lucida Sans"/>
                <a:cs typeface="Lucida Sans"/>
              </a:rPr>
              <a:t>below 1.7</a:t>
            </a:r>
            <a:endParaRPr sz="1300">
              <a:latin typeface="Lucida Sans"/>
              <a:cs typeface="Lucida Sans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0" y="0"/>
            <a:ext cx="12192000" cy="914400"/>
          </a:xfrm>
          <a:custGeom>
            <a:avLst/>
            <a:gdLst/>
            <a:ahLst/>
            <a:cxnLst/>
            <a:rect l="l" t="t" r="r" b="b"/>
            <a:pathLst>
              <a:path w="12192000" h="914400">
                <a:moveTo>
                  <a:pt x="0" y="914400"/>
                </a:moveTo>
                <a:lnTo>
                  <a:pt x="12192000" y="914400"/>
                </a:lnTo>
                <a:lnTo>
                  <a:pt x="12192000" y="0"/>
                </a:lnTo>
                <a:lnTo>
                  <a:pt x="0" y="0"/>
                </a:lnTo>
                <a:lnTo>
                  <a:pt x="0" y="914400"/>
                </a:lnTo>
                <a:close/>
              </a:path>
            </a:pathLst>
          </a:custGeom>
          <a:solidFill>
            <a:srgbClr val="CCED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214245">
              <a:lnSpc>
                <a:spcPct val="100000"/>
              </a:lnSpc>
              <a:spcBef>
                <a:spcPts val="95"/>
              </a:spcBef>
            </a:pPr>
            <a:r>
              <a:rPr spc="-50" dirty="0"/>
              <a:t>Research Method </a:t>
            </a:r>
            <a:r>
              <a:rPr spc="-5" dirty="0"/>
              <a:t>– </a:t>
            </a:r>
            <a:r>
              <a:rPr spc="-45" dirty="0"/>
              <a:t>Scope </a:t>
            </a:r>
            <a:r>
              <a:rPr spc="-40" dirty="0"/>
              <a:t>and Data</a:t>
            </a:r>
            <a:r>
              <a:rPr spc="-400" dirty="0"/>
              <a:t> </a:t>
            </a:r>
            <a:r>
              <a:rPr spc="-50" dirty="0"/>
              <a:t>Presentation</a:t>
            </a:r>
          </a:p>
        </p:txBody>
      </p:sp>
      <p:sp>
        <p:nvSpPr>
          <p:cNvPr id="21" name="object 21"/>
          <p:cNvSpPr/>
          <p:nvPr/>
        </p:nvSpPr>
        <p:spPr>
          <a:xfrm>
            <a:off x="322795" y="260386"/>
            <a:ext cx="408305" cy="424180"/>
          </a:xfrm>
          <a:custGeom>
            <a:avLst/>
            <a:gdLst/>
            <a:ahLst/>
            <a:cxnLst/>
            <a:rect l="l" t="t" r="r" b="b"/>
            <a:pathLst>
              <a:path w="408305" h="424180">
                <a:moveTo>
                  <a:pt x="282426" y="197798"/>
                </a:moveTo>
                <a:lnTo>
                  <a:pt x="254183" y="197798"/>
                </a:lnTo>
                <a:lnTo>
                  <a:pt x="254183" y="251006"/>
                </a:lnTo>
                <a:lnTo>
                  <a:pt x="186151" y="387151"/>
                </a:lnTo>
                <a:lnTo>
                  <a:pt x="185120" y="391347"/>
                </a:lnTo>
                <a:lnTo>
                  <a:pt x="185120" y="399439"/>
                </a:lnTo>
                <a:lnTo>
                  <a:pt x="185859" y="403117"/>
                </a:lnTo>
                <a:lnTo>
                  <a:pt x="383553" y="423874"/>
                </a:lnTo>
                <a:lnTo>
                  <a:pt x="387234" y="423139"/>
                </a:lnTo>
                <a:lnTo>
                  <a:pt x="405752" y="406433"/>
                </a:lnTo>
                <a:lnTo>
                  <a:pt x="407258" y="403047"/>
                </a:lnTo>
                <a:lnTo>
                  <a:pt x="407964" y="399439"/>
                </a:lnTo>
                <a:lnTo>
                  <a:pt x="407964" y="391347"/>
                </a:lnTo>
                <a:lnTo>
                  <a:pt x="406929" y="387151"/>
                </a:lnTo>
                <a:lnTo>
                  <a:pt x="404904" y="383030"/>
                </a:lnTo>
                <a:lnTo>
                  <a:pt x="382943" y="339096"/>
                </a:lnTo>
                <a:lnTo>
                  <a:pt x="241606" y="339095"/>
                </a:lnTo>
                <a:lnTo>
                  <a:pt x="282426" y="257628"/>
                </a:lnTo>
                <a:lnTo>
                  <a:pt x="282426" y="197798"/>
                </a:lnTo>
                <a:close/>
              </a:path>
              <a:path w="408305" h="424180">
                <a:moveTo>
                  <a:pt x="310668" y="0"/>
                </a:moveTo>
                <a:lnTo>
                  <a:pt x="0" y="0"/>
                </a:lnTo>
                <a:lnTo>
                  <a:pt x="0" y="367355"/>
                </a:lnTo>
                <a:lnTo>
                  <a:pt x="164381" y="367355"/>
                </a:lnTo>
                <a:lnTo>
                  <a:pt x="178502" y="339095"/>
                </a:lnTo>
                <a:lnTo>
                  <a:pt x="28242" y="339095"/>
                </a:lnTo>
                <a:lnTo>
                  <a:pt x="28242" y="28240"/>
                </a:lnTo>
                <a:lnTo>
                  <a:pt x="310668" y="28241"/>
                </a:lnTo>
                <a:lnTo>
                  <a:pt x="310668" y="0"/>
                </a:lnTo>
                <a:close/>
              </a:path>
              <a:path w="408305" h="424180">
                <a:moveTo>
                  <a:pt x="338911" y="197798"/>
                </a:moveTo>
                <a:lnTo>
                  <a:pt x="310668" y="197798"/>
                </a:lnTo>
                <a:lnTo>
                  <a:pt x="310668" y="257628"/>
                </a:lnTo>
                <a:lnTo>
                  <a:pt x="351488" y="339095"/>
                </a:lnTo>
                <a:lnTo>
                  <a:pt x="382943" y="339096"/>
                </a:lnTo>
                <a:lnTo>
                  <a:pt x="338911" y="251006"/>
                </a:lnTo>
                <a:lnTo>
                  <a:pt x="338911" y="197798"/>
                </a:lnTo>
                <a:close/>
              </a:path>
              <a:path w="408305" h="424180">
                <a:moveTo>
                  <a:pt x="220866" y="254317"/>
                </a:moveTo>
                <a:lnTo>
                  <a:pt x="84727" y="254317"/>
                </a:lnTo>
                <a:lnTo>
                  <a:pt x="84727" y="282576"/>
                </a:lnTo>
                <a:lnTo>
                  <a:pt x="206745" y="282576"/>
                </a:lnTo>
                <a:lnTo>
                  <a:pt x="220866" y="254317"/>
                </a:lnTo>
                <a:close/>
              </a:path>
              <a:path w="408305" h="424180">
                <a:moveTo>
                  <a:pt x="197698" y="169538"/>
                </a:moveTo>
                <a:lnTo>
                  <a:pt x="84727" y="169538"/>
                </a:lnTo>
                <a:lnTo>
                  <a:pt x="84727" y="197797"/>
                </a:lnTo>
                <a:lnTo>
                  <a:pt x="197698" y="197798"/>
                </a:lnTo>
                <a:lnTo>
                  <a:pt x="197698" y="169538"/>
                </a:lnTo>
                <a:close/>
              </a:path>
              <a:path w="408305" h="424180">
                <a:moveTo>
                  <a:pt x="367153" y="169538"/>
                </a:moveTo>
                <a:lnTo>
                  <a:pt x="225940" y="169538"/>
                </a:lnTo>
                <a:lnTo>
                  <a:pt x="225940" y="197798"/>
                </a:lnTo>
                <a:lnTo>
                  <a:pt x="367153" y="197798"/>
                </a:lnTo>
                <a:lnTo>
                  <a:pt x="367153" y="169538"/>
                </a:lnTo>
                <a:close/>
              </a:path>
              <a:path w="408305" h="424180">
                <a:moveTo>
                  <a:pt x="310668" y="28241"/>
                </a:moveTo>
                <a:lnTo>
                  <a:pt x="282426" y="28241"/>
                </a:lnTo>
                <a:lnTo>
                  <a:pt x="282426" y="141279"/>
                </a:lnTo>
                <a:lnTo>
                  <a:pt x="310668" y="141279"/>
                </a:lnTo>
                <a:lnTo>
                  <a:pt x="310668" y="28241"/>
                </a:lnTo>
                <a:close/>
              </a:path>
              <a:path w="408305" h="424180">
                <a:moveTo>
                  <a:pt x="225940" y="84760"/>
                </a:moveTo>
                <a:lnTo>
                  <a:pt x="84727" y="84759"/>
                </a:lnTo>
                <a:lnTo>
                  <a:pt x="84727" y="113019"/>
                </a:lnTo>
                <a:lnTo>
                  <a:pt x="225940" y="113019"/>
                </a:lnTo>
                <a:lnTo>
                  <a:pt x="225940" y="84760"/>
                </a:lnTo>
                <a:close/>
              </a:path>
            </a:pathLst>
          </a:custGeom>
          <a:solidFill>
            <a:srgbClr val="0AD0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45363" y="182879"/>
            <a:ext cx="548640" cy="548640"/>
          </a:xfrm>
          <a:custGeom>
            <a:avLst/>
            <a:gdLst/>
            <a:ahLst/>
            <a:cxnLst/>
            <a:rect l="l" t="t" r="r" b="b"/>
            <a:pathLst>
              <a:path w="548640" h="548640">
                <a:moveTo>
                  <a:pt x="0" y="548640"/>
                </a:moveTo>
                <a:lnTo>
                  <a:pt x="548640" y="548640"/>
                </a:lnTo>
                <a:lnTo>
                  <a:pt x="548640" y="0"/>
                </a:lnTo>
                <a:lnTo>
                  <a:pt x="0" y="0"/>
                </a:lnTo>
                <a:lnTo>
                  <a:pt x="0" y="548640"/>
                </a:lnTo>
                <a:close/>
              </a:path>
            </a:pathLst>
          </a:custGeom>
          <a:ln w="158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2611" y="1888056"/>
            <a:ext cx="338542" cy="3979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2611" y="3259656"/>
            <a:ext cx="338542" cy="3979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12611" y="4631256"/>
            <a:ext cx="338542" cy="3979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954430" y="1699593"/>
            <a:ext cx="10227945" cy="4140835"/>
          </a:xfrm>
          <a:prstGeom prst="rect">
            <a:avLst/>
          </a:prstGeom>
        </p:spPr>
        <p:txBody>
          <a:bodyPr vert="horz" wrap="square" lIns="0" tIns="1644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95"/>
              </a:spcBef>
            </a:pPr>
            <a:r>
              <a:rPr sz="2000" spc="-10" dirty="0">
                <a:latin typeface="Lucida Sans"/>
                <a:cs typeface="Lucida Sans"/>
              </a:rPr>
              <a:t>To </a:t>
            </a:r>
            <a:r>
              <a:rPr sz="2000" spc="-5" dirty="0">
                <a:latin typeface="Lucida Sans"/>
                <a:cs typeface="Lucida Sans"/>
              </a:rPr>
              <a:t>run </a:t>
            </a:r>
            <a:r>
              <a:rPr sz="2000" dirty="0">
                <a:latin typeface="Lucida Sans"/>
                <a:cs typeface="Lucida Sans"/>
              </a:rPr>
              <a:t>this method </a:t>
            </a:r>
            <a:r>
              <a:rPr sz="2000" spc="-5" dirty="0">
                <a:latin typeface="Lucida Sans"/>
                <a:cs typeface="Lucida Sans"/>
              </a:rPr>
              <a:t>against </a:t>
            </a:r>
            <a:r>
              <a:rPr sz="2000" spc="5" dirty="0">
                <a:latin typeface="Lucida Sans"/>
                <a:cs typeface="Lucida Sans"/>
              </a:rPr>
              <a:t>the </a:t>
            </a:r>
            <a:r>
              <a:rPr sz="2000" spc="-5" dirty="0">
                <a:latin typeface="Lucida Sans"/>
                <a:cs typeface="Lucida Sans"/>
              </a:rPr>
              <a:t>acquisition </a:t>
            </a:r>
            <a:r>
              <a:rPr sz="2000" spc="5" dirty="0">
                <a:latin typeface="Lucida Sans"/>
                <a:cs typeface="Lucida Sans"/>
              </a:rPr>
              <a:t>that </a:t>
            </a:r>
            <a:r>
              <a:rPr sz="2000" spc="-5" dirty="0">
                <a:latin typeface="Lucida Sans"/>
                <a:cs typeface="Lucida Sans"/>
              </a:rPr>
              <a:t>already </a:t>
            </a:r>
            <a:r>
              <a:rPr sz="2000" dirty="0">
                <a:latin typeface="Lucida Sans"/>
                <a:cs typeface="Lucida Sans"/>
              </a:rPr>
              <a:t>happened before</a:t>
            </a:r>
            <a:r>
              <a:rPr sz="2000" spc="-145" dirty="0">
                <a:latin typeface="Lucida Sans"/>
                <a:cs typeface="Lucida Sans"/>
              </a:rPr>
              <a:t> </a:t>
            </a:r>
            <a:r>
              <a:rPr sz="2000" spc="-10" dirty="0">
                <a:latin typeface="Lucida Sans"/>
                <a:cs typeface="Lucida Sans"/>
              </a:rPr>
              <a:t>my</a:t>
            </a:r>
            <a:endParaRPr sz="2000">
              <a:latin typeface="Lucida Sans"/>
              <a:cs typeface="Lucida Sans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sz="2000" spc="-5" dirty="0">
                <a:latin typeface="Lucida Sans"/>
                <a:cs typeface="Lucida Sans"/>
              </a:rPr>
              <a:t>involvement with </a:t>
            </a:r>
            <a:r>
              <a:rPr sz="2000" spc="10" dirty="0">
                <a:latin typeface="Lucida Sans"/>
                <a:cs typeface="Lucida Sans"/>
              </a:rPr>
              <a:t>the</a:t>
            </a:r>
            <a:r>
              <a:rPr sz="2000" spc="-25" dirty="0">
                <a:latin typeface="Lucida Sans"/>
                <a:cs typeface="Lucida Sans"/>
              </a:rPr>
              <a:t> </a:t>
            </a:r>
            <a:r>
              <a:rPr sz="2000" spc="-5" dirty="0">
                <a:latin typeface="Lucida Sans"/>
                <a:cs typeface="Lucida Sans"/>
              </a:rPr>
              <a:t>process!</a:t>
            </a:r>
            <a:endParaRPr sz="2000">
              <a:latin typeface="Lucida Sans"/>
              <a:cs typeface="Lucida Sans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050">
              <a:latin typeface="Lucida Sans"/>
              <a:cs typeface="Lucida Sans"/>
            </a:endParaRPr>
          </a:p>
          <a:p>
            <a:pPr marL="12700" marR="285115">
              <a:lnSpc>
                <a:spcPct val="150000"/>
              </a:lnSpc>
            </a:pPr>
            <a:r>
              <a:rPr sz="2000" spc="-10" dirty="0">
                <a:latin typeface="Lucida Sans"/>
                <a:cs typeface="Lucida Sans"/>
              </a:rPr>
              <a:t>To </a:t>
            </a:r>
            <a:r>
              <a:rPr sz="2000" dirty="0">
                <a:latin typeface="Lucida Sans"/>
                <a:cs typeface="Lucida Sans"/>
              </a:rPr>
              <a:t>confirm </a:t>
            </a:r>
            <a:r>
              <a:rPr sz="2000" spc="5" dirty="0">
                <a:latin typeface="Lucida Sans"/>
                <a:cs typeface="Lucida Sans"/>
              </a:rPr>
              <a:t>that </a:t>
            </a:r>
            <a:r>
              <a:rPr sz="2000" spc="-10" dirty="0">
                <a:latin typeface="Lucida Sans"/>
                <a:cs typeface="Lucida Sans"/>
              </a:rPr>
              <a:t>my </a:t>
            </a:r>
            <a:r>
              <a:rPr sz="2000" spc="-5" dirty="0">
                <a:latin typeface="Lucida Sans"/>
                <a:cs typeface="Lucida Sans"/>
              </a:rPr>
              <a:t>methodology is </a:t>
            </a:r>
            <a:r>
              <a:rPr sz="2000" dirty="0">
                <a:latin typeface="Lucida Sans"/>
                <a:cs typeface="Lucida Sans"/>
              </a:rPr>
              <a:t>effective, </a:t>
            </a:r>
            <a:r>
              <a:rPr sz="2000" spc="-5" dirty="0">
                <a:latin typeface="Lucida Sans"/>
                <a:cs typeface="Lucida Sans"/>
              </a:rPr>
              <a:t>by </a:t>
            </a:r>
            <a:r>
              <a:rPr sz="2000" dirty="0">
                <a:latin typeface="Lucida Sans"/>
                <a:cs typeface="Lucida Sans"/>
              </a:rPr>
              <a:t>having all </a:t>
            </a:r>
            <a:r>
              <a:rPr sz="2000" spc="-5" dirty="0">
                <a:latin typeface="Lucida Sans"/>
                <a:cs typeface="Lucida Sans"/>
              </a:rPr>
              <a:t>reviewed acquisitions  </a:t>
            </a:r>
            <a:r>
              <a:rPr sz="2000" dirty="0">
                <a:latin typeface="Lucida Sans"/>
                <a:cs typeface="Lucida Sans"/>
              </a:rPr>
              <a:t>scoring</a:t>
            </a:r>
            <a:r>
              <a:rPr sz="2000" spc="-45" dirty="0">
                <a:latin typeface="Lucida Sans"/>
                <a:cs typeface="Lucida Sans"/>
              </a:rPr>
              <a:t> </a:t>
            </a:r>
            <a:r>
              <a:rPr sz="2000" dirty="0">
                <a:latin typeface="Lucida Sans"/>
                <a:cs typeface="Lucida Sans"/>
              </a:rPr>
              <a:t>high!</a:t>
            </a:r>
            <a:endParaRPr sz="2000">
              <a:latin typeface="Lucida Sans"/>
              <a:cs typeface="Lucida Sans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050">
              <a:latin typeface="Lucida Sans"/>
              <a:cs typeface="Lucida Sans"/>
            </a:endParaRPr>
          </a:p>
          <a:p>
            <a:pPr marL="12700" marR="5080">
              <a:lnSpc>
                <a:spcPct val="150100"/>
              </a:lnSpc>
            </a:pPr>
            <a:r>
              <a:rPr sz="2000" spc="5" dirty="0">
                <a:latin typeface="Lucida Sans"/>
                <a:cs typeface="Lucida Sans"/>
              </a:rPr>
              <a:t>Or, </a:t>
            </a:r>
            <a:r>
              <a:rPr sz="2000" spc="-5" dirty="0">
                <a:latin typeface="Lucida Sans"/>
                <a:cs typeface="Lucida Sans"/>
              </a:rPr>
              <a:t>in </a:t>
            </a:r>
            <a:r>
              <a:rPr sz="2000" dirty="0">
                <a:latin typeface="Lucida Sans"/>
                <a:cs typeface="Lucida Sans"/>
              </a:rPr>
              <a:t>cases </a:t>
            </a:r>
            <a:r>
              <a:rPr sz="2000" spc="-5" dirty="0">
                <a:latin typeface="Lucida Sans"/>
                <a:cs typeface="Lucida Sans"/>
              </a:rPr>
              <a:t>when acquisition </a:t>
            </a:r>
            <a:r>
              <a:rPr sz="2000" spc="-10" dirty="0">
                <a:latin typeface="Lucida Sans"/>
                <a:cs typeface="Lucida Sans"/>
              </a:rPr>
              <a:t>was </a:t>
            </a:r>
            <a:r>
              <a:rPr sz="2000" spc="-5" dirty="0">
                <a:latin typeface="Lucida Sans"/>
                <a:cs typeface="Lucida Sans"/>
              </a:rPr>
              <a:t>executed </a:t>
            </a:r>
            <a:r>
              <a:rPr sz="2000" dirty="0">
                <a:latin typeface="Lucida Sans"/>
                <a:cs typeface="Lucida Sans"/>
              </a:rPr>
              <a:t>despite </a:t>
            </a:r>
            <a:r>
              <a:rPr sz="2000" spc="5" dirty="0">
                <a:latin typeface="Lucida Sans"/>
                <a:cs typeface="Lucida Sans"/>
              </a:rPr>
              <a:t>the </a:t>
            </a:r>
            <a:r>
              <a:rPr sz="2000" dirty="0">
                <a:latin typeface="Lucida Sans"/>
                <a:cs typeface="Lucida Sans"/>
              </a:rPr>
              <a:t>results provided </a:t>
            </a:r>
            <a:r>
              <a:rPr sz="2000" spc="-5" dirty="0">
                <a:latin typeface="Lucida Sans"/>
                <a:cs typeface="Lucida Sans"/>
              </a:rPr>
              <a:t>by </a:t>
            </a:r>
            <a:r>
              <a:rPr sz="2000" spc="-10" dirty="0">
                <a:latin typeface="Lucida Sans"/>
                <a:cs typeface="Lucida Sans"/>
              </a:rPr>
              <a:t>my  </a:t>
            </a:r>
            <a:r>
              <a:rPr sz="2000" dirty="0">
                <a:latin typeface="Lucida Sans"/>
                <a:cs typeface="Lucida Sans"/>
              </a:rPr>
              <a:t>method </a:t>
            </a:r>
            <a:r>
              <a:rPr sz="2000" spc="-5" dirty="0">
                <a:latin typeface="Lucida Sans"/>
                <a:cs typeface="Lucida Sans"/>
              </a:rPr>
              <a:t>showing low </a:t>
            </a:r>
            <a:r>
              <a:rPr sz="2000" dirty="0">
                <a:latin typeface="Lucida Sans"/>
                <a:cs typeface="Lucida Sans"/>
              </a:rPr>
              <a:t>score, </a:t>
            </a:r>
            <a:r>
              <a:rPr sz="2000" spc="5" dirty="0">
                <a:latin typeface="Lucida Sans"/>
                <a:cs typeface="Lucida Sans"/>
              </a:rPr>
              <a:t>to </a:t>
            </a:r>
            <a:r>
              <a:rPr sz="2000" dirty="0">
                <a:latin typeface="Lucida Sans"/>
                <a:cs typeface="Lucida Sans"/>
              </a:rPr>
              <a:t>review </a:t>
            </a:r>
            <a:r>
              <a:rPr sz="2000" spc="5" dirty="0">
                <a:latin typeface="Lucida Sans"/>
                <a:cs typeface="Lucida Sans"/>
              </a:rPr>
              <a:t>the </a:t>
            </a:r>
            <a:r>
              <a:rPr sz="2000" spc="-5" dirty="0">
                <a:latin typeface="Lucida Sans"/>
                <a:cs typeface="Lucida Sans"/>
              </a:rPr>
              <a:t>system’s </a:t>
            </a:r>
            <a:r>
              <a:rPr sz="2000" dirty="0">
                <a:latin typeface="Lucida Sans"/>
                <a:cs typeface="Lucida Sans"/>
              </a:rPr>
              <a:t>financial </a:t>
            </a:r>
            <a:r>
              <a:rPr sz="2000" spc="-5" dirty="0">
                <a:latin typeface="Lucida Sans"/>
                <a:cs typeface="Lucida Sans"/>
              </a:rPr>
              <a:t>stability </a:t>
            </a:r>
            <a:r>
              <a:rPr sz="2000" dirty="0">
                <a:latin typeface="Lucida Sans"/>
                <a:cs typeface="Lucida Sans"/>
              </a:rPr>
              <a:t>since sale </a:t>
            </a:r>
            <a:r>
              <a:rPr sz="2000" spc="-10" dirty="0">
                <a:latin typeface="Lucida Sans"/>
                <a:cs typeface="Lucida Sans"/>
              </a:rPr>
              <a:t>was  </a:t>
            </a:r>
            <a:r>
              <a:rPr sz="2000" dirty="0">
                <a:latin typeface="Lucida Sans"/>
                <a:cs typeface="Lucida Sans"/>
              </a:rPr>
              <a:t>closed.</a:t>
            </a:r>
            <a:endParaRPr sz="2000">
              <a:latin typeface="Lucida Sans"/>
              <a:cs typeface="Lucida San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0"/>
            <a:ext cx="12192000" cy="914400"/>
          </a:xfrm>
          <a:custGeom>
            <a:avLst/>
            <a:gdLst/>
            <a:ahLst/>
            <a:cxnLst/>
            <a:rect l="l" t="t" r="r" b="b"/>
            <a:pathLst>
              <a:path w="12192000" h="914400">
                <a:moveTo>
                  <a:pt x="0" y="914400"/>
                </a:moveTo>
                <a:lnTo>
                  <a:pt x="12192000" y="914400"/>
                </a:lnTo>
                <a:lnTo>
                  <a:pt x="12192000" y="0"/>
                </a:lnTo>
                <a:lnTo>
                  <a:pt x="0" y="0"/>
                </a:lnTo>
                <a:lnTo>
                  <a:pt x="0" y="914400"/>
                </a:lnTo>
                <a:close/>
              </a:path>
            </a:pathLst>
          </a:custGeom>
          <a:solidFill>
            <a:srgbClr val="CCED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694179" y="181482"/>
            <a:ext cx="10241915" cy="4892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0" dirty="0"/>
              <a:t>Research Method </a:t>
            </a:r>
            <a:r>
              <a:rPr spc="-5" dirty="0"/>
              <a:t>–</a:t>
            </a:r>
            <a:r>
              <a:rPr lang="en-US" spc="-5" dirty="0"/>
              <a:t> </a:t>
            </a:r>
            <a:r>
              <a:rPr spc="-50" dirty="0"/>
              <a:t>Expected</a:t>
            </a:r>
            <a:r>
              <a:rPr spc="-409" dirty="0"/>
              <a:t> </a:t>
            </a:r>
            <a:r>
              <a:rPr spc="-50" dirty="0"/>
              <a:t>Outcomes</a:t>
            </a:r>
            <a:r>
              <a:rPr lang="en-US" spc="-50" dirty="0"/>
              <a:t> </a:t>
            </a:r>
            <a:r>
              <a:rPr lang="en-US" spc="-5" dirty="0"/>
              <a:t>&amp; </a:t>
            </a:r>
            <a:r>
              <a:rPr lang="en-US" spc="-45" dirty="0"/>
              <a:t>Validation</a:t>
            </a:r>
            <a:endParaRPr spc="-50" dirty="0"/>
          </a:p>
        </p:txBody>
      </p:sp>
      <p:sp>
        <p:nvSpPr>
          <p:cNvPr id="8" name="object 8"/>
          <p:cNvSpPr/>
          <p:nvPr/>
        </p:nvSpPr>
        <p:spPr>
          <a:xfrm>
            <a:off x="322795" y="260386"/>
            <a:ext cx="408305" cy="424180"/>
          </a:xfrm>
          <a:custGeom>
            <a:avLst/>
            <a:gdLst/>
            <a:ahLst/>
            <a:cxnLst/>
            <a:rect l="l" t="t" r="r" b="b"/>
            <a:pathLst>
              <a:path w="408305" h="424180">
                <a:moveTo>
                  <a:pt x="282426" y="197798"/>
                </a:moveTo>
                <a:lnTo>
                  <a:pt x="254183" y="197798"/>
                </a:lnTo>
                <a:lnTo>
                  <a:pt x="254183" y="251006"/>
                </a:lnTo>
                <a:lnTo>
                  <a:pt x="186151" y="387151"/>
                </a:lnTo>
                <a:lnTo>
                  <a:pt x="185120" y="391347"/>
                </a:lnTo>
                <a:lnTo>
                  <a:pt x="185120" y="399439"/>
                </a:lnTo>
                <a:lnTo>
                  <a:pt x="185859" y="403117"/>
                </a:lnTo>
                <a:lnTo>
                  <a:pt x="383553" y="423874"/>
                </a:lnTo>
                <a:lnTo>
                  <a:pt x="387234" y="423139"/>
                </a:lnTo>
                <a:lnTo>
                  <a:pt x="405752" y="406433"/>
                </a:lnTo>
                <a:lnTo>
                  <a:pt x="407258" y="403047"/>
                </a:lnTo>
                <a:lnTo>
                  <a:pt x="407964" y="399439"/>
                </a:lnTo>
                <a:lnTo>
                  <a:pt x="407964" y="391347"/>
                </a:lnTo>
                <a:lnTo>
                  <a:pt x="406929" y="387151"/>
                </a:lnTo>
                <a:lnTo>
                  <a:pt x="404904" y="383030"/>
                </a:lnTo>
                <a:lnTo>
                  <a:pt x="382943" y="339096"/>
                </a:lnTo>
                <a:lnTo>
                  <a:pt x="241606" y="339095"/>
                </a:lnTo>
                <a:lnTo>
                  <a:pt x="282426" y="257628"/>
                </a:lnTo>
                <a:lnTo>
                  <a:pt x="282426" y="197798"/>
                </a:lnTo>
                <a:close/>
              </a:path>
              <a:path w="408305" h="424180">
                <a:moveTo>
                  <a:pt x="310668" y="0"/>
                </a:moveTo>
                <a:lnTo>
                  <a:pt x="0" y="0"/>
                </a:lnTo>
                <a:lnTo>
                  <a:pt x="0" y="367355"/>
                </a:lnTo>
                <a:lnTo>
                  <a:pt x="164381" y="367355"/>
                </a:lnTo>
                <a:lnTo>
                  <a:pt x="178502" y="339095"/>
                </a:lnTo>
                <a:lnTo>
                  <a:pt x="28242" y="339095"/>
                </a:lnTo>
                <a:lnTo>
                  <a:pt x="28242" y="28240"/>
                </a:lnTo>
                <a:lnTo>
                  <a:pt x="310668" y="28241"/>
                </a:lnTo>
                <a:lnTo>
                  <a:pt x="310668" y="0"/>
                </a:lnTo>
                <a:close/>
              </a:path>
              <a:path w="408305" h="424180">
                <a:moveTo>
                  <a:pt x="338911" y="197798"/>
                </a:moveTo>
                <a:lnTo>
                  <a:pt x="310668" y="197798"/>
                </a:lnTo>
                <a:lnTo>
                  <a:pt x="310668" y="257628"/>
                </a:lnTo>
                <a:lnTo>
                  <a:pt x="351488" y="339095"/>
                </a:lnTo>
                <a:lnTo>
                  <a:pt x="382943" y="339096"/>
                </a:lnTo>
                <a:lnTo>
                  <a:pt x="338911" y="251006"/>
                </a:lnTo>
                <a:lnTo>
                  <a:pt x="338911" y="197798"/>
                </a:lnTo>
                <a:close/>
              </a:path>
              <a:path w="408305" h="424180">
                <a:moveTo>
                  <a:pt x="220866" y="254317"/>
                </a:moveTo>
                <a:lnTo>
                  <a:pt x="84727" y="254317"/>
                </a:lnTo>
                <a:lnTo>
                  <a:pt x="84727" y="282576"/>
                </a:lnTo>
                <a:lnTo>
                  <a:pt x="206745" y="282576"/>
                </a:lnTo>
                <a:lnTo>
                  <a:pt x="220866" y="254317"/>
                </a:lnTo>
                <a:close/>
              </a:path>
              <a:path w="408305" h="424180">
                <a:moveTo>
                  <a:pt x="197698" y="169538"/>
                </a:moveTo>
                <a:lnTo>
                  <a:pt x="84727" y="169538"/>
                </a:lnTo>
                <a:lnTo>
                  <a:pt x="84727" y="197797"/>
                </a:lnTo>
                <a:lnTo>
                  <a:pt x="197698" y="197798"/>
                </a:lnTo>
                <a:lnTo>
                  <a:pt x="197698" y="169538"/>
                </a:lnTo>
                <a:close/>
              </a:path>
              <a:path w="408305" h="424180">
                <a:moveTo>
                  <a:pt x="367153" y="169538"/>
                </a:moveTo>
                <a:lnTo>
                  <a:pt x="225940" y="169538"/>
                </a:lnTo>
                <a:lnTo>
                  <a:pt x="225940" y="197798"/>
                </a:lnTo>
                <a:lnTo>
                  <a:pt x="367153" y="197798"/>
                </a:lnTo>
                <a:lnTo>
                  <a:pt x="367153" y="169538"/>
                </a:lnTo>
                <a:close/>
              </a:path>
              <a:path w="408305" h="424180">
                <a:moveTo>
                  <a:pt x="310668" y="28241"/>
                </a:moveTo>
                <a:lnTo>
                  <a:pt x="282426" y="28241"/>
                </a:lnTo>
                <a:lnTo>
                  <a:pt x="282426" y="141279"/>
                </a:lnTo>
                <a:lnTo>
                  <a:pt x="310668" y="141279"/>
                </a:lnTo>
                <a:lnTo>
                  <a:pt x="310668" y="28241"/>
                </a:lnTo>
                <a:close/>
              </a:path>
              <a:path w="408305" h="424180">
                <a:moveTo>
                  <a:pt x="225940" y="84760"/>
                </a:moveTo>
                <a:lnTo>
                  <a:pt x="84727" y="84759"/>
                </a:lnTo>
                <a:lnTo>
                  <a:pt x="84727" y="113019"/>
                </a:lnTo>
                <a:lnTo>
                  <a:pt x="225940" y="113019"/>
                </a:lnTo>
                <a:lnTo>
                  <a:pt x="225940" y="84760"/>
                </a:lnTo>
                <a:close/>
              </a:path>
            </a:pathLst>
          </a:custGeom>
          <a:solidFill>
            <a:srgbClr val="0AD0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45363" y="182879"/>
            <a:ext cx="548640" cy="548640"/>
          </a:xfrm>
          <a:custGeom>
            <a:avLst/>
            <a:gdLst/>
            <a:ahLst/>
            <a:cxnLst/>
            <a:rect l="l" t="t" r="r" b="b"/>
            <a:pathLst>
              <a:path w="548640" h="548640">
                <a:moveTo>
                  <a:pt x="0" y="548640"/>
                </a:moveTo>
                <a:lnTo>
                  <a:pt x="548640" y="548640"/>
                </a:lnTo>
                <a:lnTo>
                  <a:pt x="548640" y="0"/>
                </a:lnTo>
                <a:lnTo>
                  <a:pt x="0" y="0"/>
                </a:lnTo>
                <a:lnTo>
                  <a:pt x="0" y="548640"/>
                </a:lnTo>
                <a:close/>
              </a:path>
            </a:pathLst>
          </a:custGeom>
          <a:ln w="158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4480559" y="1491996"/>
            <a:ext cx="7711440" cy="38740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410714" y="3386198"/>
            <a:ext cx="1703705" cy="1705610"/>
          </a:xfrm>
          <a:custGeom>
            <a:avLst/>
            <a:gdLst/>
            <a:ahLst/>
            <a:cxnLst/>
            <a:rect l="l" t="t" r="r" b="b"/>
            <a:pathLst>
              <a:path w="1703705" h="1705610">
                <a:moveTo>
                  <a:pt x="798454" y="0"/>
                </a:moveTo>
                <a:lnTo>
                  <a:pt x="760042" y="2104"/>
                </a:lnTo>
                <a:lnTo>
                  <a:pt x="687264" y="16639"/>
                </a:lnTo>
                <a:lnTo>
                  <a:pt x="620261" y="44726"/>
                </a:lnTo>
                <a:lnTo>
                  <a:pt x="561209" y="84672"/>
                </a:lnTo>
                <a:lnTo>
                  <a:pt x="510791" y="135826"/>
                </a:lnTo>
                <a:lnTo>
                  <a:pt x="470868" y="195369"/>
                </a:lnTo>
                <a:lnTo>
                  <a:pt x="442220" y="262467"/>
                </a:lnTo>
                <a:lnTo>
                  <a:pt x="427661" y="334928"/>
                </a:lnTo>
                <a:lnTo>
                  <a:pt x="425842" y="373027"/>
                </a:lnTo>
                <a:lnTo>
                  <a:pt x="427542" y="400140"/>
                </a:lnTo>
                <a:lnTo>
                  <a:pt x="427975" y="406340"/>
                </a:lnTo>
                <a:lnTo>
                  <a:pt x="428548" y="413002"/>
                </a:lnTo>
                <a:lnTo>
                  <a:pt x="429226" y="419665"/>
                </a:lnTo>
                <a:lnTo>
                  <a:pt x="430011" y="426327"/>
                </a:lnTo>
                <a:lnTo>
                  <a:pt x="0" y="426327"/>
                </a:lnTo>
                <a:lnTo>
                  <a:pt x="0" y="1705523"/>
                </a:lnTo>
                <a:lnTo>
                  <a:pt x="1703368" y="1705523"/>
                </a:lnTo>
                <a:lnTo>
                  <a:pt x="1703368" y="1598924"/>
                </a:lnTo>
                <a:lnTo>
                  <a:pt x="106460" y="1598923"/>
                </a:lnTo>
                <a:lnTo>
                  <a:pt x="106460" y="532927"/>
                </a:lnTo>
                <a:lnTo>
                  <a:pt x="585903" y="532927"/>
                </a:lnTo>
                <a:lnTo>
                  <a:pt x="577634" y="521683"/>
                </a:lnTo>
                <a:lnTo>
                  <a:pt x="564429" y="499715"/>
                </a:lnTo>
                <a:lnTo>
                  <a:pt x="544002" y="451723"/>
                </a:lnTo>
                <a:lnTo>
                  <a:pt x="533610" y="400140"/>
                </a:lnTo>
                <a:lnTo>
                  <a:pt x="532302" y="373027"/>
                </a:lnTo>
                <a:lnTo>
                  <a:pt x="533603" y="345957"/>
                </a:lnTo>
                <a:lnTo>
                  <a:pt x="544002" y="294322"/>
                </a:lnTo>
                <a:lnTo>
                  <a:pt x="564482" y="246332"/>
                </a:lnTo>
                <a:lnTo>
                  <a:pt x="593185" y="203859"/>
                </a:lnTo>
                <a:lnTo>
                  <a:pt x="629521" y="167475"/>
                </a:lnTo>
                <a:lnTo>
                  <a:pt x="671934" y="138747"/>
                </a:lnTo>
                <a:lnTo>
                  <a:pt x="719861" y="118247"/>
                </a:lnTo>
                <a:lnTo>
                  <a:pt x="771426" y="107888"/>
                </a:lnTo>
                <a:lnTo>
                  <a:pt x="798454" y="106599"/>
                </a:lnTo>
                <a:lnTo>
                  <a:pt x="1059430" y="106599"/>
                </a:lnTo>
                <a:lnTo>
                  <a:pt x="1035346" y="84972"/>
                </a:lnTo>
                <a:lnTo>
                  <a:pt x="975880" y="45026"/>
                </a:lnTo>
                <a:lnTo>
                  <a:pt x="908872" y="16339"/>
                </a:lnTo>
                <a:lnTo>
                  <a:pt x="836511" y="1804"/>
                </a:lnTo>
                <a:lnTo>
                  <a:pt x="798454" y="0"/>
                </a:lnTo>
                <a:close/>
              </a:path>
              <a:path w="1703705" h="1705610">
                <a:moveTo>
                  <a:pt x="1703368" y="532927"/>
                </a:moveTo>
                <a:lnTo>
                  <a:pt x="1596908" y="532927"/>
                </a:lnTo>
                <a:lnTo>
                  <a:pt x="1596908" y="1598924"/>
                </a:lnTo>
                <a:lnTo>
                  <a:pt x="1703368" y="1598924"/>
                </a:lnTo>
                <a:lnTo>
                  <a:pt x="1703368" y="532927"/>
                </a:lnTo>
                <a:close/>
              </a:path>
              <a:path w="1703705" h="1705610">
                <a:moveTo>
                  <a:pt x="585903" y="532927"/>
                </a:moveTo>
                <a:lnTo>
                  <a:pt x="461612" y="532927"/>
                </a:lnTo>
                <a:lnTo>
                  <a:pt x="484897" y="575136"/>
                </a:lnTo>
                <a:lnTo>
                  <a:pt x="513175" y="613498"/>
                </a:lnTo>
                <a:lnTo>
                  <a:pt x="546443" y="648009"/>
                </a:lnTo>
                <a:lnTo>
                  <a:pt x="584699" y="678666"/>
                </a:lnTo>
                <a:lnTo>
                  <a:pt x="542963" y="697038"/>
                </a:lnTo>
                <a:lnTo>
                  <a:pt x="503407" y="718013"/>
                </a:lnTo>
                <a:lnTo>
                  <a:pt x="466033" y="741589"/>
                </a:lnTo>
                <a:lnTo>
                  <a:pt x="430845" y="767766"/>
                </a:lnTo>
                <a:lnTo>
                  <a:pt x="397935" y="796295"/>
                </a:lnTo>
                <a:lnTo>
                  <a:pt x="367419" y="826902"/>
                </a:lnTo>
                <a:lnTo>
                  <a:pt x="339295" y="859588"/>
                </a:lnTo>
                <a:lnTo>
                  <a:pt x="313561" y="894353"/>
                </a:lnTo>
                <a:lnTo>
                  <a:pt x="290479" y="930950"/>
                </a:lnTo>
                <a:lnTo>
                  <a:pt x="270309" y="969106"/>
                </a:lnTo>
                <a:lnTo>
                  <a:pt x="253051" y="1008821"/>
                </a:lnTo>
                <a:lnTo>
                  <a:pt x="238702" y="1050095"/>
                </a:lnTo>
                <a:lnTo>
                  <a:pt x="227428" y="1092618"/>
                </a:lnTo>
                <a:lnTo>
                  <a:pt x="219370" y="1136081"/>
                </a:lnTo>
                <a:lnTo>
                  <a:pt x="214534" y="1180483"/>
                </a:lnTo>
                <a:lnTo>
                  <a:pt x="212921" y="1225825"/>
                </a:lnTo>
                <a:lnTo>
                  <a:pt x="212921" y="1279124"/>
                </a:lnTo>
                <a:lnTo>
                  <a:pt x="860839" y="1279124"/>
                </a:lnTo>
                <a:lnTo>
                  <a:pt x="669548" y="1470666"/>
                </a:lnTo>
                <a:lnTo>
                  <a:pt x="745223" y="1545624"/>
                </a:lnTo>
                <a:lnTo>
                  <a:pt x="1064605" y="1225825"/>
                </a:lnTo>
                <a:lnTo>
                  <a:pt x="1011375" y="1172525"/>
                </a:lnTo>
                <a:lnTo>
                  <a:pt x="321883" y="1172525"/>
                </a:lnTo>
                <a:lnTo>
                  <a:pt x="328796" y="1126877"/>
                </a:lnTo>
                <a:lnTo>
                  <a:pt x="339555" y="1083205"/>
                </a:lnTo>
                <a:lnTo>
                  <a:pt x="354160" y="1041510"/>
                </a:lnTo>
                <a:lnTo>
                  <a:pt x="372611" y="1001788"/>
                </a:lnTo>
                <a:lnTo>
                  <a:pt x="394450" y="964315"/>
                </a:lnTo>
                <a:lnTo>
                  <a:pt x="419195" y="929340"/>
                </a:lnTo>
                <a:lnTo>
                  <a:pt x="446850" y="896864"/>
                </a:lnTo>
                <a:lnTo>
                  <a:pt x="477422" y="866886"/>
                </a:lnTo>
                <a:lnTo>
                  <a:pt x="510584" y="839759"/>
                </a:lnTo>
                <a:lnTo>
                  <a:pt x="546036" y="815865"/>
                </a:lnTo>
                <a:lnTo>
                  <a:pt x="583776" y="795201"/>
                </a:lnTo>
                <a:lnTo>
                  <a:pt x="623805" y="777768"/>
                </a:lnTo>
                <a:lnTo>
                  <a:pt x="665593" y="763927"/>
                </a:lnTo>
                <a:lnTo>
                  <a:pt x="708634" y="754039"/>
                </a:lnTo>
                <a:lnTo>
                  <a:pt x="752923" y="748105"/>
                </a:lnTo>
                <a:lnTo>
                  <a:pt x="798454" y="746126"/>
                </a:lnTo>
                <a:lnTo>
                  <a:pt x="1140552" y="746126"/>
                </a:lnTo>
                <a:lnTo>
                  <a:pt x="1132189" y="739980"/>
                </a:lnTo>
                <a:lnTo>
                  <a:pt x="1094554" y="716556"/>
                </a:lnTo>
                <a:lnTo>
                  <a:pt x="1054839" y="695840"/>
                </a:lnTo>
                <a:lnTo>
                  <a:pt x="1013043" y="677831"/>
                </a:lnTo>
                <a:lnTo>
                  <a:pt x="1032432" y="663830"/>
                </a:lnTo>
                <a:lnTo>
                  <a:pt x="1050676" y="648476"/>
                </a:lnTo>
                <a:lnTo>
                  <a:pt x="1059837" y="639526"/>
                </a:lnTo>
                <a:lnTo>
                  <a:pt x="798454" y="639526"/>
                </a:lnTo>
                <a:lnTo>
                  <a:pt x="771376" y="638224"/>
                </a:lnTo>
                <a:lnTo>
                  <a:pt x="719397" y="627811"/>
                </a:lnTo>
                <a:lnTo>
                  <a:pt x="670788" y="607305"/>
                </a:lnTo>
                <a:lnTo>
                  <a:pt x="628370" y="578564"/>
                </a:lnTo>
                <a:lnTo>
                  <a:pt x="592713" y="542188"/>
                </a:lnTo>
                <a:lnTo>
                  <a:pt x="585903" y="532927"/>
                </a:lnTo>
                <a:close/>
              </a:path>
              <a:path w="1703705" h="1705610">
                <a:moveTo>
                  <a:pt x="1140552" y="746126"/>
                </a:moveTo>
                <a:lnTo>
                  <a:pt x="798454" y="746126"/>
                </a:lnTo>
                <a:lnTo>
                  <a:pt x="849033" y="748725"/>
                </a:lnTo>
                <a:lnTo>
                  <a:pt x="897637" y="755696"/>
                </a:lnTo>
                <a:lnTo>
                  <a:pt x="944269" y="767040"/>
                </a:lnTo>
                <a:lnTo>
                  <a:pt x="988929" y="782761"/>
                </a:lnTo>
                <a:lnTo>
                  <a:pt x="1031137" y="802492"/>
                </a:lnTo>
                <a:lnTo>
                  <a:pt x="1070436" y="825865"/>
                </a:lnTo>
                <a:lnTo>
                  <a:pt x="1106823" y="852879"/>
                </a:lnTo>
                <a:lnTo>
                  <a:pt x="1140298" y="883533"/>
                </a:lnTo>
                <a:lnTo>
                  <a:pt x="1170603" y="917422"/>
                </a:lnTo>
                <a:lnTo>
                  <a:pt x="1197479" y="954118"/>
                </a:lnTo>
                <a:lnTo>
                  <a:pt x="1220925" y="993621"/>
                </a:lnTo>
                <a:lnTo>
                  <a:pt x="1240939" y="1035935"/>
                </a:lnTo>
                <a:lnTo>
                  <a:pt x="1256948" y="1080593"/>
                </a:lnTo>
                <a:lnTo>
                  <a:pt x="1268381" y="1127129"/>
                </a:lnTo>
                <a:lnTo>
                  <a:pt x="1275240" y="1175540"/>
                </a:lnTo>
                <a:lnTo>
                  <a:pt x="1277526" y="1225825"/>
                </a:lnTo>
                <a:lnTo>
                  <a:pt x="1277526" y="1279125"/>
                </a:lnTo>
                <a:lnTo>
                  <a:pt x="1383987" y="1279125"/>
                </a:lnTo>
                <a:lnTo>
                  <a:pt x="1383987" y="1225825"/>
                </a:lnTo>
                <a:lnTo>
                  <a:pt x="1382693" y="1180433"/>
                </a:lnTo>
                <a:lnTo>
                  <a:pt x="1377963" y="1135877"/>
                </a:lnTo>
                <a:lnTo>
                  <a:pt x="1369799" y="1092154"/>
                </a:lnTo>
                <a:lnTo>
                  <a:pt x="1358205" y="1049260"/>
                </a:lnTo>
                <a:lnTo>
                  <a:pt x="1343600" y="1007623"/>
                </a:lnTo>
                <a:lnTo>
                  <a:pt x="1326396" y="967649"/>
                </a:lnTo>
                <a:lnTo>
                  <a:pt x="1306590" y="929340"/>
                </a:lnTo>
                <a:lnTo>
                  <a:pt x="1284180" y="892701"/>
                </a:lnTo>
                <a:lnTo>
                  <a:pt x="1259126" y="857926"/>
                </a:lnTo>
                <a:lnTo>
                  <a:pt x="1231366" y="825236"/>
                </a:lnTo>
                <a:lnTo>
                  <a:pt x="1200906" y="794632"/>
                </a:lnTo>
                <a:lnTo>
                  <a:pt x="1167747" y="766114"/>
                </a:lnTo>
                <a:lnTo>
                  <a:pt x="1140552" y="746126"/>
                </a:lnTo>
                <a:close/>
              </a:path>
              <a:path w="1703705" h="1705610">
                <a:moveTo>
                  <a:pt x="745223" y="906026"/>
                </a:moveTo>
                <a:lnTo>
                  <a:pt x="669548" y="980965"/>
                </a:lnTo>
                <a:lnTo>
                  <a:pt x="860839" y="1172525"/>
                </a:lnTo>
                <a:lnTo>
                  <a:pt x="1011375" y="1172525"/>
                </a:lnTo>
                <a:lnTo>
                  <a:pt x="745223" y="906026"/>
                </a:lnTo>
                <a:close/>
              </a:path>
              <a:path w="1703705" h="1705610">
                <a:moveTo>
                  <a:pt x="1059430" y="106599"/>
                </a:moveTo>
                <a:lnTo>
                  <a:pt x="798454" y="106599"/>
                </a:lnTo>
                <a:lnTo>
                  <a:pt x="825488" y="107941"/>
                </a:lnTo>
                <a:lnTo>
                  <a:pt x="851688" y="111974"/>
                </a:lnTo>
                <a:lnTo>
                  <a:pt x="901596" y="128168"/>
                </a:lnTo>
                <a:lnTo>
                  <a:pt x="946919" y="153368"/>
                </a:lnTo>
                <a:lnTo>
                  <a:pt x="986427" y="185643"/>
                </a:lnTo>
                <a:lnTo>
                  <a:pt x="1019071" y="224578"/>
                </a:lnTo>
                <a:lnTo>
                  <a:pt x="1043810" y="269750"/>
                </a:lnTo>
                <a:lnTo>
                  <a:pt x="1059411" y="319723"/>
                </a:lnTo>
                <a:lnTo>
                  <a:pt x="1064605" y="373027"/>
                </a:lnTo>
                <a:lnTo>
                  <a:pt x="1063254" y="400140"/>
                </a:lnTo>
                <a:lnTo>
                  <a:pt x="1052448" y="452188"/>
                </a:lnTo>
                <a:lnTo>
                  <a:pt x="1031292" y="500860"/>
                </a:lnTo>
                <a:lnTo>
                  <a:pt x="1002594" y="543333"/>
                </a:lnTo>
                <a:lnTo>
                  <a:pt x="966930" y="579036"/>
                </a:lnTo>
                <a:lnTo>
                  <a:pt x="924931" y="607358"/>
                </a:lnTo>
                <a:lnTo>
                  <a:pt x="877056" y="627811"/>
                </a:lnTo>
                <a:lnTo>
                  <a:pt x="825488" y="638224"/>
                </a:lnTo>
                <a:lnTo>
                  <a:pt x="798454" y="639526"/>
                </a:lnTo>
                <a:lnTo>
                  <a:pt x="1059837" y="639526"/>
                </a:lnTo>
                <a:lnTo>
                  <a:pt x="1098501" y="594603"/>
                </a:lnTo>
                <a:lnTo>
                  <a:pt x="1124286" y="554214"/>
                </a:lnTo>
                <a:lnTo>
                  <a:pt x="1135312" y="532927"/>
                </a:lnTo>
                <a:lnTo>
                  <a:pt x="1703368" y="532927"/>
                </a:lnTo>
                <a:lnTo>
                  <a:pt x="1703368" y="426327"/>
                </a:lnTo>
                <a:lnTo>
                  <a:pt x="1166913" y="426327"/>
                </a:lnTo>
                <a:lnTo>
                  <a:pt x="1168058" y="419665"/>
                </a:lnTo>
                <a:lnTo>
                  <a:pt x="1171015" y="379690"/>
                </a:lnTo>
                <a:lnTo>
                  <a:pt x="1171065" y="373027"/>
                </a:lnTo>
                <a:lnTo>
                  <a:pt x="1168937" y="334558"/>
                </a:lnTo>
                <a:lnTo>
                  <a:pt x="1154385" y="261690"/>
                </a:lnTo>
                <a:lnTo>
                  <a:pt x="1126366" y="194594"/>
                </a:lnTo>
                <a:lnTo>
                  <a:pt x="1086444" y="135463"/>
                </a:lnTo>
                <a:lnTo>
                  <a:pt x="1062121" y="109015"/>
                </a:lnTo>
                <a:lnTo>
                  <a:pt x="1059430" y="106599"/>
                </a:lnTo>
                <a:close/>
              </a:path>
            </a:pathLst>
          </a:custGeom>
          <a:solidFill>
            <a:srgbClr val="0AD0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225296" y="3200400"/>
            <a:ext cx="2068195" cy="2070100"/>
          </a:xfrm>
          <a:custGeom>
            <a:avLst/>
            <a:gdLst/>
            <a:ahLst/>
            <a:cxnLst/>
            <a:rect l="l" t="t" r="r" b="b"/>
            <a:pathLst>
              <a:path w="2068195" h="2070100">
                <a:moveTo>
                  <a:pt x="0" y="2069591"/>
                </a:moveTo>
                <a:lnTo>
                  <a:pt x="2068067" y="2069591"/>
                </a:lnTo>
                <a:lnTo>
                  <a:pt x="2068067" y="0"/>
                </a:lnTo>
                <a:lnTo>
                  <a:pt x="0" y="0"/>
                </a:lnTo>
                <a:lnTo>
                  <a:pt x="0" y="2069591"/>
                </a:lnTo>
                <a:close/>
              </a:path>
            </a:pathLst>
          </a:custGeom>
          <a:ln w="158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ADC13D4-1F62-476B-AD16-6F698A4EF256}"/>
              </a:ext>
            </a:extLst>
          </p:cNvPr>
          <p:cNvSpPr txBox="1">
            <a:spLocks/>
          </p:cNvSpPr>
          <p:nvPr/>
        </p:nvSpPr>
        <p:spPr>
          <a:xfrm>
            <a:off x="962756" y="933867"/>
            <a:ext cx="3517567" cy="209397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700" i="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3600" dirty="0">
                <a:solidFill>
                  <a:srgbClr val="FFFFFF"/>
                </a:solidFill>
                <a:latin typeface="Acier BAT Text Noir" panose="02000000000000000000" pitchFamily="50" charset="0"/>
              </a:rPr>
              <a:t>Challenges </a:t>
            </a:r>
          </a:p>
          <a:p>
            <a:pPr>
              <a:spcAft>
                <a:spcPts val="600"/>
              </a:spcAft>
            </a:pPr>
            <a:r>
              <a:rPr lang="en-US" sz="3600" dirty="0">
                <a:solidFill>
                  <a:srgbClr val="FFFFFF"/>
                </a:solidFill>
                <a:latin typeface="Acier BAT Text Noir" panose="02000000000000000000" pitchFamily="50" charset="0"/>
              </a:rPr>
              <a:t>&amp; Limitation</a:t>
            </a:r>
            <a:endParaRPr lang="en-US" sz="3600" b="0" i="0" kern="1200" spc="-50" baseline="0" dirty="0">
              <a:solidFill>
                <a:srgbClr val="FFFFFF"/>
              </a:solidFill>
              <a:latin typeface="Acier BAT Text Noir" panose="02000000000000000000" pitchFamily="50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914400"/>
          </a:xfrm>
          <a:custGeom>
            <a:avLst/>
            <a:gdLst/>
            <a:ahLst/>
            <a:cxnLst/>
            <a:rect l="l" t="t" r="r" b="b"/>
            <a:pathLst>
              <a:path w="12192000" h="914400">
                <a:moveTo>
                  <a:pt x="0" y="914400"/>
                </a:moveTo>
                <a:lnTo>
                  <a:pt x="12192000" y="914400"/>
                </a:lnTo>
                <a:lnTo>
                  <a:pt x="12192000" y="0"/>
                </a:lnTo>
                <a:lnTo>
                  <a:pt x="0" y="0"/>
                </a:lnTo>
                <a:lnTo>
                  <a:pt x="0" y="914400"/>
                </a:lnTo>
                <a:close/>
              </a:path>
            </a:pathLst>
          </a:custGeom>
          <a:solidFill>
            <a:srgbClr val="CCED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735693" y="181482"/>
            <a:ext cx="2193290" cy="497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5" dirty="0"/>
              <a:t>Refe</a:t>
            </a:r>
            <a:r>
              <a:rPr spc="-60" dirty="0"/>
              <a:t>r</a:t>
            </a:r>
            <a:r>
              <a:rPr spc="-55" dirty="0"/>
              <a:t>e</a:t>
            </a:r>
            <a:r>
              <a:rPr spc="-60" dirty="0"/>
              <a:t>nc</a:t>
            </a:r>
            <a:r>
              <a:rPr spc="-55" dirty="0"/>
              <a:t>e</a:t>
            </a:r>
            <a:r>
              <a:rPr spc="-5" dirty="0"/>
              <a:t>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11225" y="1074801"/>
            <a:ext cx="10904220" cy="55130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238F9F"/>
                </a:solidFill>
                <a:latin typeface="Lucida Sans"/>
                <a:cs typeface="Lucida Sans"/>
              </a:rPr>
              <a:t>The History </a:t>
            </a:r>
            <a:r>
              <a:rPr sz="1800" b="1" spc="-5" dirty="0">
                <a:solidFill>
                  <a:srgbClr val="238F9F"/>
                </a:solidFill>
                <a:latin typeface="Lucida Sans"/>
                <a:cs typeface="Lucida Sans"/>
              </a:rPr>
              <a:t>and </a:t>
            </a:r>
            <a:r>
              <a:rPr sz="1800" b="1" dirty="0">
                <a:solidFill>
                  <a:srgbClr val="238F9F"/>
                </a:solidFill>
                <a:latin typeface="Lucida Sans"/>
                <a:cs typeface="Lucida Sans"/>
              </a:rPr>
              <a:t>Evolution </a:t>
            </a:r>
            <a:r>
              <a:rPr sz="1800" b="1" spc="5" dirty="0">
                <a:solidFill>
                  <a:srgbClr val="238F9F"/>
                </a:solidFill>
                <a:latin typeface="Lucida Sans"/>
                <a:cs typeface="Lucida Sans"/>
              </a:rPr>
              <a:t>of </a:t>
            </a:r>
            <a:r>
              <a:rPr sz="1800" b="1" dirty="0">
                <a:solidFill>
                  <a:srgbClr val="238F9F"/>
                </a:solidFill>
                <a:latin typeface="Lucida Sans"/>
                <a:cs typeface="Lucida Sans"/>
              </a:rPr>
              <a:t>Water</a:t>
            </a:r>
            <a:r>
              <a:rPr sz="1800" b="1" spc="-145" dirty="0">
                <a:solidFill>
                  <a:srgbClr val="238F9F"/>
                </a:solidFill>
                <a:latin typeface="Lucida Sans"/>
                <a:cs typeface="Lucida Sans"/>
              </a:rPr>
              <a:t> </a:t>
            </a:r>
            <a:r>
              <a:rPr sz="1800" b="1" spc="-5" dirty="0">
                <a:solidFill>
                  <a:srgbClr val="238F9F"/>
                </a:solidFill>
                <a:latin typeface="Lucida Sans"/>
                <a:cs typeface="Lucida Sans"/>
              </a:rPr>
              <a:t>Utilities:</a:t>
            </a:r>
            <a:endParaRPr sz="1800">
              <a:latin typeface="Lucida Sans"/>
              <a:cs typeface="Lucida Sans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800">
              <a:latin typeface="Lucida Sans"/>
              <a:cs typeface="Lucida Sans"/>
            </a:endParaRPr>
          </a:p>
          <a:p>
            <a:pPr marL="355600" marR="5080" indent="-342900">
              <a:lnSpc>
                <a:spcPct val="100000"/>
              </a:lnSpc>
              <a:buAutoNum type="arabicPeriod"/>
              <a:tabLst>
                <a:tab pos="355600" algn="l"/>
              </a:tabLst>
            </a:pPr>
            <a:r>
              <a:rPr sz="1800" spc="-5" dirty="0">
                <a:latin typeface="Lucida Sans"/>
                <a:cs typeface="Lucida Sans"/>
              </a:rPr>
              <a:t>Adamides, </a:t>
            </a:r>
            <a:r>
              <a:rPr sz="1800" dirty="0">
                <a:latin typeface="Lucida Sans"/>
                <a:cs typeface="Lucida Sans"/>
              </a:rPr>
              <a:t>E. </a:t>
            </a:r>
            <a:r>
              <a:rPr sz="1800" spc="-5" dirty="0">
                <a:latin typeface="Lucida Sans"/>
                <a:cs typeface="Lucida Sans"/>
              </a:rPr>
              <a:t>D., </a:t>
            </a:r>
            <a:r>
              <a:rPr sz="1800" spc="5" dirty="0">
                <a:latin typeface="Lucida Sans"/>
                <a:cs typeface="Lucida Sans"/>
              </a:rPr>
              <a:t>et al. </a:t>
            </a:r>
            <a:r>
              <a:rPr sz="1800" dirty="0">
                <a:latin typeface="Lucida Sans"/>
                <a:cs typeface="Lucida Sans"/>
              </a:rPr>
              <a:t>"A Multi-Methodological Approach </a:t>
            </a:r>
            <a:r>
              <a:rPr sz="1800" spc="10" dirty="0">
                <a:latin typeface="Lucida Sans"/>
                <a:cs typeface="Lucida Sans"/>
              </a:rPr>
              <a:t>to </a:t>
            </a:r>
            <a:r>
              <a:rPr sz="1800" spc="5" dirty="0">
                <a:latin typeface="Lucida Sans"/>
                <a:cs typeface="Lucida Sans"/>
              </a:rPr>
              <a:t>the </a:t>
            </a:r>
            <a:r>
              <a:rPr sz="1800" spc="-5" dirty="0">
                <a:latin typeface="Lucida Sans"/>
                <a:cs typeface="Lucida Sans"/>
              </a:rPr>
              <a:t>Development of </a:t>
            </a:r>
            <a:r>
              <a:rPr sz="1800" dirty="0">
                <a:latin typeface="Lucida Sans"/>
                <a:cs typeface="Lucida Sans"/>
              </a:rPr>
              <a:t>a Regional  Solid Waste </a:t>
            </a:r>
            <a:r>
              <a:rPr sz="1800" spc="-5" dirty="0">
                <a:latin typeface="Lucida Sans"/>
                <a:cs typeface="Lucida Sans"/>
              </a:rPr>
              <a:t>Management System." The </a:t>
            </a:r>
            <a:r>
              <a:rPr sz="1800" dirty="0">
                <a:latin typeface="Lucida Sans"/>
                <a:cs typeface="Lucida Sans"/>
              </a:rPr>
              <a:t>Journal </a:t>
            </a:r>
            <a:r>
              <a:rPr sz="1800" spc="-5" dirty="0">
                <a:latin typeface="Lucida Sans"/>
                <a:cs typeface="Lucida Sans"/>
              </a:rPr>
              <a:t>of </a:t>
            </a:r>
            <a:r>
              <a:rPr sz="1800" spc="5" dirty="0">
                <a:latin typeface="Lucida Sans"/>
                <a:cs typeface="Lucida Sans"/>
              </a:rPr>
              <a:t>the </a:t>
            </a:r>
            <a:r>
              <a:rPr sz="1800" dirty="0">
                <a:latin typeface="Lucida Sans"/>
                <a:cs typeface="Lucida Sans"/>
              </a:rPr>
              <a:t>Operational </a:t>
            </a:r>
            <a:r>
              <a:rPr sz="1800" spc="-5" dirty="0">
                <a:latin typeface="Lucida Sans"/>
                <a:cs typeface="Lucida Sans"/>
              </a:rPr>
              <a:t>Research Society, </a:t>
            </a:r>
            <a:r>
              <a:rPr sz="1800" dirty="0">
                <a:latin typeface="Lucida Sans"/>
                <a:cs typeface="Lucida Sans"/>
              </a:rPr>
              <a:t>vol. </a:t>
            </a:r>
            <a:r>
              <a:rPr sz="1800" spc="-5" dirty="0">
                <a:latin typeface="Lucida Sans"/>
                <a:cs typeface="Lucida Sans"/>
              </a:rPr>
              <a:t>60, </a:t>
            </a:r>
            <a:r>
              <a:rPr sz="1800" dirty="0">
                <a:latin typeface="Lucida Sans"/>
                <a:cs typeface="Lucida Sans"/>
              </a:rPr>
              <a:t>no.  </a:t>
            </a:r>
            <a:r>
              <a:rPr sz="1800" spc="-5" dirty="0">
                <a:latin typeface="Lucida Sans"/>
                <a:cs typeface="Lucida Sans"/>
              </a:rPr>
              <a:t>6, 2009, pp. 758–770. </a:t>
            </a:r>
            <a:r>
              <a:rPr sz="1800" dirty="0">
                <a:latin typeface="Lucida Sans"/>
                <a:cs typeface="Lucida Sans"/>
              </a:rPr>
              <a:t>JSTOR, </a:t>
            </a:r>
            <a:r>
              <a:rPr sz="1800" spc="-5" dirty="0">
                <a:latin typeface="Lucida Sans"/>
                <a:cs typeface="Lucida Sans"/>
                <a:hlinkClick r:id="rId3"/>
              </a:rPr>
              <a:t>www.jstor.org/stable/40206794. </a:t>
            </a:r>
            <a:r>
              <a:rPr sz="1800" spc="-5" dirty="0">
                <a:latin typeface="Lucida Sans"/>
                <a:cs typeface="Lucida Sans"/>
              </a:rPr>
              <a:t>Accessed </a:t>
            </a:r>
            <a:r>
              <a:rPr sz="1800" dirty="0">
                <a:latin typeface="Lucida Sans"/>
                <a:cs typeface="Lucida Sans"/>
              </a:rPr>
              <a:t>5 June</a:t>
            </a:r>
            <a:r>
              <a:rPr sz="1800" spc="30" dirty="0">
                <a:latin typeface="Lucida Sans"/>
                <a:cs typeface="Lucida Sans"/>
              </a:rPr>
              <a:t> </a:t>
            </a:r>
            <a:r>
              <a:rPr sz="1800" spc="-5" dirty="0">
                <a:latin typeface="Lucida Sans"/>
                <a:cs typeface="Lucida Sans"/>
              </a:rPr>
              <a:t>2021.</a:t>
            </a:r>
            <a:endParaRPr sz="1800">
              <a:latin typeface="Lucida Sans"/>
              <a:cs typeface="Lucida Sans"/>
            </a:endParaRPr>
          </a:p>
          <a:p>
            <a:pPr marL="355600" marR="268605" indent="-342900">
              <a:lnSpc>
                <a:spcPct val="100000"/>
              </a:lnSpc>
              <a:buAutoNum type="arabicPeriod"/>
              <a:tabLst>
                <a:tab pos="355600" algn="l"/>
              </a:tabLst>
            </a:pPr>
            <a:r>
              <a:rPr sz="1800" dirty="0">
                <a:latin typeface="Lucida Sans"/>
                <a:cs typeface="Lucida Sans"/>
              </a:rPr>
              <a:t>Davenport, </a:t>
            </a:r>
            <a:r>
              <a:rPr sz="1800" spc="5" dirty="0">
                <a:latin typeface="Lucida Sans"/>
                <a:cs typeface="Lucida Sans"/>
              </a:rPr>
              <a:t>F. </a:t>
            </a:r>
            <a:r>
              <a:rPr sz="1800" dirty="0">
                <a:latin typeface="Lucida Sans"/>
                <a:cs typeface="Lucida Sans"/>
              </a:rPr>
              <a:t>Garvin. "The Sanitation Revolution in Illinois </a:t>
            </a:r>
            <a:r>
              <a:rPr sz="1800" spc="-5" dirty="0">
                <a:latin typeface="Lucida Sans"/>
                <a:cs typeface="Lucida Sans"/>
              </a:rPr>
              <a:t>1870-1900." </a:t>
            </a:r>
            <a:r>
              <a:rPr sz="1800" dirty="0">
                <a:latin typeface="Lucida Sans"/>
                <a:cs typeface="Lucida Sans"/>
              </a:rPr>
              <a:t>Journal </a:t>
            </a:r>
            <a:r>
              <a:rPr sz="1800" spc="-5" dirty="0">
                <a:latin typeface="Lucida Sans"/>
                <a:cs typeface="Lucida Sans"/>
              </a:rPr>
              <a:t>of </a:t>
            </a:r>
            <a:r>
              <a:rPr sz="1800" spc="5" dirty="0">
                <a:latin typeface="Lucida Sans"/>
                <a:cs typeface="Lucida Sans"/>
              </a:rPr>
              <a:t>the </a:t>
            </a:r>
            <a:r>
              <a:rPr sz="1800" spc="-5" dirty="0">
                <a:latin typeface="Lucida Sans"/>
                <a:cs typeface="Lucida Sans"/>
              </a:rPr>
              <a:t>Illinois  </a:t>
            </a:r>
            <a:r>
              <a:rPr sz="1800" spc="5" dirty="0">
                <a:latin typeface="Lucida Sans"/>
                <a:cs typeface="Lucida Sans"/>
              </a:rPr>
              <a:t>State </a:t>
            </a:r>
            <a:r>
              <a:rPr sz="1800" spc="-5" dirty="0">
                <a:latin typeface="Lucida Sans"/>
                <a:cs typeface="Lucida Sans"/>
              </a:rPr>
              <a:t>Historical </a:t>
            </a:r>
            <a:r>
              <a:rPr sz="1800" dirty="0">
                <a:latin typeface="Lucida Sans"/>
                <a:cs typeface="Lucida Sans"/>
              </a:rPr>
              <a:t>Society </a:t>
            </a:r>
            <a:r>
              <a:rPr sz="1800" spc="-10" dirty="0">
                <a:latin typeface="Lucida Sans"/>
                <a:cs typeface="Lucida Sans"/>
              </a:rPr>
              <a:t>(1908-1984), </a:t>
            </a:r>
            <a:r>
              <a:rPr sz="1800" dirty="0">
                <a:latin typeface="Lucida Sans"/>
                <a:cs typeface="Lucida Sans"/>
              </a:rPr>
              <a:t>vol. </a:t>
            </a:r>
            <a:r>
              <a:rPr sz="1800" spc="-5" dirty="0">
                <a:latin typeface="Lucida Sans"/>
                <a:cs typeface="Lucida Sans"/>
              </a:rPr>
              <a:t>66, </a:t>
            </a:r>
            <a:r>
              <a:rPr sz="1800" dirty="0">
                <a:latin typeface="Lucida Sans"/>
                <a:cs typeface="Lucida Sans"/>
              </a:rPr>
              <a:t>no. </a:t>
            </a:r>
            <a:r>
              <a:rPr sz="1800" spc="-5" dirty="0">
                <a:latin typeface="Lucida Sans"/>
                <a:cs typeface="Lucida Sans"/>
              </a:rPr>
              <a:t>3, 1973, pp. </a:t>
            </a:r>
            <a:r>
              <a:rPr sz="1800" dirty="0">
                <a:latin typeface="Lucida Sans"/>
                <a:cs typeface="Lucida Sans"/>
              </a:rPr>
              <a:t>306–326. JSTOR,  </a:t>
            </a:r>
            <a:r>
              <a:rPr sz="1800" spc="-5" dirty="0">
                <a:latin typeface="Lucida Sans"/>
                <a:cs typeface="Lucida Sans"/>
                <a:hlinkClick r:id="rId4"/>
              </a:rPr>
              <a:t>www.jstor.org/stable/40190588. </a:t>
            </a:r>
            <a:r>
              <a:rPr sz="1800" spc="-5" dirty="0">
                <a:latin typeface="Lucida Sans"/>
                <a:cs typeface="Lucida Sans"/>
              </a:rPr>
              <a:t>Accessed </a:t>
            </a:r>
            <a:r>
              <a:rPr sz="1800" dirty="0">
                <a:latin typeface="Lucida Sans"/>
                <a:cs typeface="Lucida Sans"/>
              </a:rPr>
              <a:t>5 June</a:t>
            </a:r>
            <a:r>
              <a:rPr sz="1800" spc="-75" dirty="0">
                <a:latin typeface="Lucida Sans"/>
                <a:cs typeface="Lucida Sans"/>
              </a:rPr>
              <a:t> </a:t>
            </a:r>
            <a:r>
              <a:rPr sz="1800" spc="-5" dirty="0">
                <a:latin typeface="Lucida Sans"/>
                <a:cs typeface="Lucida Sans"/>
              </a:rPr>
              <a:t>2021.</a:t>
            </a:r>
            <a:endParaRPr sz="1800">
              <a:latin typeface="Lucida Sans"/>
              <a:cs typeface="Lucida Sans"/>
            </a:endParaRPr>
          </a:p>
          <a:p>
            <a:pPr marL="355600" marR="2094864" indent="-342900">
              <a:lnSpc>
                <a:spcPct val="100000"/>
              </a:lnSpc>
              <a:buAutoNum type="arabicPeriod"/>
              <a:tabLst>
                <a:tab pos="355600" algn="l"/>
              </a:tabLst>
            </a:pPr>
            <a:r>
              <a:rPr sz="1800" spc="-5" dirty="0">
                <a:latin typeface="Lucida Sans"/>
                <a:cs typeface="Lucida Sans"/>
              </a:rPr>
              <a:t>N.d. </a:t>
            </a:r>
            <a:r>
              <a:rPr sz="1800" dirty="0">
                <a:latin typeface="Lucida Sans"/>
                <a:cs typeface="Lucida Sans"/>
              </a:rPr>
              <a:t>Sanitary </a:t>
            </a:r>
            <a:r>
              <a:rPr sz="1800" spc="5" dirty="0">
                <a:latin typeface="Lucida Sans"/>
                <a:cs typeface="Lucida Sans"/>
              </a:rPr>
              <a:t>Sewer </a:t>
            </a:r>
            <a:r>
              <a:rPr sz="1800" spc="-5" dirty="0">
                <a:latin typeface="Lucida Sans"/>
                <a:cs typeface="Lucida Sans"/>
              </a:rPr>
              <a:t>System. </a:t>
            </a:r>
            <a:r>
              <a:rPr sz="1800" spc="5" dirty="0">
                <a:latin typeface="Lucida Sans"/>
                <a:cs typeface="Lucida Sans"/>
              </a:rPr>
              <a:t>City </a:t>
            </a:r>
            <a:r>
              <a:rPr sz="1800" spc="-5" dirty="0">
                <a:latin typeface="Lucida Sans"/>
                <a:cs typeface="Lucida Sans"/>
              </a:rPr>
              <a:t>of </a:t>
            </a:r>
            <a:r>
              <a:rPr sz="1800" dirty="0">
                <a:latin typeface="Lucida Sans"/>
                <a:cs typeface="Lucida Sans"/>
              </a:rPr>
              <a:t>Champai</a:t>
            </a:r>
            <a:r>
              <a:rPr sz="1800" dirty="0">
                <a:latin typeface="Lucida Sans"/>
                <a:cs typeface="Lucida Sans"/>
                <a:hlinkClick r:id="rId5"/>
              </a:rPr>
              <a:t>gn. http://champaignil.gov/wp- </a:t>
            </a:r>
            <a:r>
              <a:rPr sz="1800" dirty="0">
                <a:latin typeface="Lucida Sans"/>
                <a:cs typeface="Lucida Sans"/>
              </a:rPr>
              <a:t> </a:t>
            </a:r>
            <a:r>
              <a:rPr sz="1800" spc="-5" dirty="0">
                <a:latin typeface="Lucida Sans"/>
                <a:cs typeface="Lucida Sans"/>
              </a:rPr>
              <a:t>content/uploads/2008/08/c18-chapter-18-sanitary-sewer-standards.pdf</a:t>
            </a:r>
            <a:endParaRPr sz="1800">
              <a:latin typeface="Lucida Sans"/>
              <a:cs typeface="Lucida Sans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800">
              <a:latin typeface="Lucida Sans"/>
              <a:cs typeface="Lucida Sans"/>
            </a:endParaRPr>
          </a:p>
          <a:p>
            <a:pPr marL="12700">
              <a:lnSpc>
                <a:spcPct val="100000"/>
              </a:lnSpc>
            </a:pPr>
            <a:r>
              <a:rPr sz="1800" b="1" dirty="0">
                <a:solidFill>
                  <a:srgbClr val="238F9F"/>
                </a:solidFill>
                <a:latin typeface="Lucida Sans"/>
                <a:cs typeface="Lucida Sans"/>
              </a:rPr>
              <a:t>The Climate </a:t>
            </a:r>
            <a:r>
              <a:rPr sz="1800" b="1" spc="-5" dirty="0">
                <a:solidFill>
                  <a:srgbClr val="238F9F"/>
                </a:solidFill>
                <a:latin typeface="Lucida Sans"/>
                <a:cs typeface="Lucida Sans"/>
              </a:rPr>
              <a:t>and </a:t>
            </a:r>
            <a:r>
              <a:rPr sz="1800" b="1" dirty="0">
                <a:solidFill>
                  <a:srgbClr val="238F9F"/>
                </a:solidFill>
                <a:latin typeface="Lucida Sans"/>
                <a:cs typeface="Lucida Sans"/>
              </a:rPr>
              <a:t>Water</a:t>
            </a:r>
            <a:r>
              <a:rPr sz="1800" b="1" spc="-80" dirty="0">
                <a:solidFill>
                  <a:srgbClr val="238F9F"/>
                </a:solidFill>
                <a:latin typeface="Lucida Sans"/>
                <a:cs typeface="Lucida Sans"/>
              </a:rPr>
              <a:t> </a:t>
            </a:r>
            <a:r>
              <a:rPr sz="1800" b="1" spc="-5" dirty="0">
                <a:solidFill>
                  <a:srgbClr val="238F9F"/>
                </a:solidFill>
                <a:latin typeface="Lucida Sans"/>
                <a:cs typeface="Lucida Sans"/>
              </a:rPr>
              <a:t>Utilities:</a:t>
            </a:r>
            <a:endParaRPr sz="1800">
              <a:latin typeface="Lucida Sans"/>
              <a:cs typeface="Lucida Sans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800">
              <a:latin typeface="Lucida Sans"/>
              <a:cs typeface="Lucida Sans"/>
            </a:endParaRPr>
          </a:p>
          <a:p>
            <a:pPr marL="355600" marR="74930" indent="-342900">
              <a:lnSpc>
                <a:spcPct val="100000"/>
              </a:lnSpc>
              <a:buAutoNum type="arabicPeriod"/>
              <a:tabLst>
                <a:tab pos="355600" algn="l"/>
              </a:tabLst>
            </a:pPr>
            <a:r>
              <a:rPr sz="1800" dirty="0">
                <a:latin typeface="Lucida Sans"/>
                <a:cs typeface="Lucida Sans"/>
              </a:rPr>
              <a:t>Fussell, Elizabeth, </a:t>
            </a:r>
            <a:r>
              <a:rPr sz="1800" spc="5" dirty="0">
                <a:latin typeface="Lucida Sans"/>
                <a:cs typeface="Lucida Sans"/>
              </a:rPr>
              <a:t>et al. </a:t>
            </a:r>
            <a:r>
              <a:rPr sz="1800" dirty="0">
                <a:latin typeface="Lucida Sans"/>
                <a:cs typeface="Lucida Sans"/>
              </a:rPr>
              <a:t>"Weather-Related Hazards and </a:t>
            </a:r>
            <a:r>
              <a:rPr sz="1800" spc="-5" dirty="0">
                <a:latin typeface="Lucida Sans"/>
                <a:cs typeface="Lucida Sans"/>
              </a:rPr>
              <a:t>Population </a:t>
            </a:r>
            <a:r>
              <a:rPr sz="1800" dirty="0">
                <a:latin typeface="Lucida Sans"/>
                <a:cs typeface="Lucida Sans"/>
              </a:rPr>
              <a:t>Change: A Study </a:t>
            </a:r>
            <a:r>
              <a:rPr sz="1800" spc="-5" dirty="0">
                <a:latin typeface="Lucida Sans"/>
                <a:cs typeface="Lucida Sans"/>
              </a:rPr>
              <a:t>of  </a:t>
            </a:r>
            <a:r>
              <a:rPr sz="1800" dirty="0">
                <a:latin typeface="Lucida Sans"/>
                <a:cs typeface="Lucida Sans"/>
              </a:rPr>
              <a:t>Hurricanes and Tropical Storms in </a:t>
            </a:r>
            <a:r>
              <a:rPr sz="1800" spc="5" dirty="0">
                <a:latin typeface="Lucida Sans"/>
                <a:cs typeface="Lucida Sans"/>
              </a:rPr>
              <a:t>the </a:t>
            </a:r>
            <a:r>
              <a:rPr sz="1800" spc="-5" dirty="0">
                <a:latin typeface="Lucida Sans"/>
                <a:cs typeface="Lucida Sans"/>
              </a:rPr>
              <a:t>United </a:t>
            </a:r>
            <a:r>
              <a:rPr sz="1800" dirty="0">
                <a:latin typeface="Lucida Sans"/>
                <a:cs typeface="Lucida Sans"/>
              </a:rPr>
              <a:t>States, 1980–2012." The Annals </a:t>
            </a:r>
            <a:r>
              <a:rPr sz="1800" spc="-5" dirty="0">
                <a:latin typeface="Lucida Sans"/>
                <a:cs typeface="Lucida Sans"/>
              </a:rPr>
              <a:t>of </a:t>
            </a:r>
            <a:r>
              <a:rPr sz="1800" spc="5" dirty="0">
                <a:latin typeface="Lucida Sans"/>
                <a:cs typeface="Lucida Sans"/>
              </a:rPr>
              <a:t>the </a:t>
            </a:r>
            <a:r>
              <a:rPr sz="1800" spc="-5" dirty="0">
                <a:latin typeface="Lucida Sans"/>
                <a:cs typeface="Lucida Sans"/>
              </a:rPr>
              <a:t>American  </a:t>
            </a:r>
            <a:r>
              <a:rPr sz="1800" dirty="0">
                <a:latin typeface="Lucida Sans"/>
                <a:cs typeface="Lucida Sans"/>
              </a:rPr>
              <a:t>Academy </a:t>
            </a:r>
            <a:r>
              <a:rPr sz="1800" spc="-5" dirty="0">
                <a:latin typeface="Lucida Sans"/>
                <a:cs typeface="Lucida Sans"/>
              </a:rPr>
              <a:t>of </a:t>
            </a:r>
            <a:r>
              <a:rPr sz="1800" dirty="0">
                <a:latin typeface="Lucida Sans"/>
                <a:cs typeface="Lucida Sans"/>
              </a:rPr>
              <a:t>Political and Social Science, vol. </a:t>
            </a:r>
            <a:r>
              <a:rPr sz="1800" spc="-5" dirty="0">
                <a:latin typeface="Lucida Sans"/>
                <a:cs typeface="Lucida Sans"/>
              </a:rPr>
              <a:t>669, 2017, pp. </a:t>
            </a:r>
            <a:r>
              <a:rPr sz="1800" dirty="0">
                <a:latin typeface="Lucida Sans"/>
                <a:cs typeface="Lucida Sans"/>
              </a:rPr>
              <a:t>146–167. JSTOR,  </a:t>
            </a:r>
            <a:r>
              <a:rPr sz="1800" spc="-5" dirty="0">
                <a:latin typeface="Lucida Sans"/>
                <a:cs typeface="Lucida Sans"/>
                <a:hlinkClick r:id="rId6"/>
              </a:rPr>
              <a:t>www.jstor.org/stable/26361884. </a:t>
            </a:r>
            <a:r>
              <a:rPr sz="1800" spc="-5" dirty="0">
                <a:latin typeface="Lucida Sans"/>
                <a:cs typeface="Lucida Sans"/>
              </a:rPr>
              <a:t>Accessed </a:t>
            </a:r>
            <a:r>
              <a:rPr sz="1800" dirty="0">
                <a:latin typeface="Lucida Sans"/>
                <a:cs typeface="Lucida Sans"/>
              </a:rPr>
              <a:t>5 June</a:t>
            </a:r>
            <a:r>
              <a:rPr sz="1800" spc="-75" dirty="0">
                <a:latin typeface="Lucida Sans"/>
                <a:cs typeface="Lucida Sans"/>
              </a:rPr>
              <a:t> </a:t>
            </a:r>
            <a:r>
              <a:rPr sz="1800" spc="-5" dirty="0">
                <a:latin typeface="Lucida Sans"/>
                <a:cs typeface="Lucida Sans"/>
              </a:rPr>
              <a:t>2021.</a:t>
            </a:r>
            <a:endParaRPr sz="1800">
              <a:latin typeface="Lucida Sans"/>
              <a:cs typeface="Lucida Sans"/>
            </a:endParaRPr>
          </a:p>
          <a:p>
            <a:pPr marL="355600" marR="218440" indent="-342900">
              <a:lnSpc>
                <a:spcPct val="100000"/>
              </a:lnSpc>
              <a:buAutoNum type="arabicPeriod"/>
              <a:tabLst>
                <a:tab pos="355600" algn="l"/>
              </a:tabLst>
            </a:pPr>
            <a:r>
              <a:rPr sz="1800" spc="-5" dirty="0">
                <a:latin typeface="Lucida Sans"/>
                <a:cs typeface="Lucida Sans"/>
              </a:rPr>
              <a:t>8. Rob </a:t>
            </a:r>
            <a:r>
              <a:rPr sz="1800" dirty="0">
                <a:latin typeface="Lucida Sans"/>
                <a:cs typeface="Lucida Sans"/>
              </a:rPr>
              <a:t>Renner. "Climate </a:t>
            </a:r>
            <a:r>
              <a:rPr sz="1800" spc="-5" dirty="0">
                <a:latin typeface="Lucida Sans"/>
                <a:cs typeface="Lucida Sans"/>
              </a:rPr>
              <a:t>Change, </a:t>
            </a:r>
            <a:r>
              <a:rPr sz="1800" dirty="0">
                <a:latin typeface="Lucida Sans"/>
                <a:cs typeface="Lucida Sans"/>
              </a:rPr>
              <a:t>Extreme </a:t>
            </a:r>
            <a:r>
              <a:rPr sz="1800" spc="-5" dirty="0">
                <a:latin typeface="Lucida Sans"/>
                <a:cs typeface="Lucida Sans"/>
              </a:rPr>
              <a:t>Weather, </a:t>
            </a:r>
            <a:r>
              <a:rPr sz="1800" dirty="0">
                <a:latin typeface="Lucida Sans"/>
                <a:cs typeface="Lucida Sans"/>
              </a:rPr>
              <a:t>and Water Utilities: Preparing </a:t>
            </a:r>
            <a:r>
              <a:rPr sz="1800" spc="-10" dirty="0">
                <a:latin typeface="Lucida Sans"/>
                <a:cs typeface="Lucida Sans"/>
              </a:rPr>
              <a:t>for </a:t>
            </a:r>
            <a:r>
              <a:rPr sz="1800" spc="5" dirty="0">
                <a:latin typeface="Lucida Sans"/>
                <a:cs typeface="Lucida Sans"/>
              </a:rPr>
              <a:t>the New  </a:t>
            </a:r>
            <a:r>
              <a:rPr sz="1800" dirty="0">
                <a:latin typeface="Lucida Sans"/>
                <a:cs typeface="Lucida Sans"/>
              </a:rPr>
              <a:t>Normal." Journal </a:t>
            </a:r>
            <a:r>
              <a:rPr sz="1800" spc="-5" dirty="0">
                <a:latin typeface="Lucida Sans"/>
                <a:cs typeface="Lucida Sans"/>
              </a:rPr>
              <a:t>(American </a:t>
            </a:r>
            <a:r>
              <a:rPr sz="1800" dirty="0">
                <a:latin typeface="Lucida Sans"/>
                <a:cs typeface="Lucida Sans"/>
              </a:rPr>
              <a:t>Water </a:t>
            </a:r>
            <a:r>
              <a:rPr sz="1800" spc="-5" dirty="0">
                <a:latin typeface="Lucida Sans"/>
                <a:cs typeface="Lucida Sans"/>
              </a:rPr>
              <a:t>Works Association), vol. 105, </a:t>
            </a:r>
            <a:r>
              <a:rPr sz="1800" dirty="0">
                <a:latin typeface="Lucida Sans"/>
                <a:cs typeface="Lucida Sans"/>
              </a:rPr>
              <a:t>no. </a:t>
            </a:r>
            <a:r>
              <a:rPr sz="1800" spc="-5" dirty="0">
                <a:latin typeface="Lucida Sans"/>
                <a:cs typeface="Lucida Sans"/>
              </a:rPr>
              <a:t>11, 2013, pp. </a:t>
            </a:r>
            <a:r>
              <a:rPr sz="1800" spc="5" dirty="0">
                <a:latin typeface="Lucida Sans"/>
                <a:cs typeface="Lucida Sans"/>
              </a:rPr>
              <a:t>44–51.  </a:t>
            </a:r>
            <a:r>
              <a:rPr sz="1800" dirty="0">
                <a:latin typeface="Lucida Sans"/>
                <a:cs typeface="Lucida Sans"/>
              </a:rPr>
              <a:t>JSTOR, </a:t>
            </a:r>
            <a:r>
              <a:rPr sz="1800" spc="-5" dirty="0">
                <a:latin typeface="Lucida Sans"/>
                <a:cs typeface="Lucida Sans"/>
                <a:hlinkClick r:id="rId7"/>
              </a:rPr>
              <a:t>www.jstor.org/stable/jamewatworass.105.11.44. </a:t>
            </a:r>
            <a:r>
              <a:rPr sz="1800" spc="-5" dirty="0">
                <a:latin typeface="Lucida Sans"/>
                <a:cs typeface="Lucida Sans"/>
              </a:rPr>
              <a:t>Accessed </a:t>
            </a:r>
            <a:r>
              <a:rPr sz="1800" dirty="0">
                <a:latin typeface="Lucida Sans"/>
                <a:cs typeface="Lucida Sans"/>
              </a:rPr>
              <a:t>5 June</a:t>
            </a:r>
            <a:r>
              <a:rPr sz="1800" spc="-20" dirty="0">
                <a:latin typeface="Lucida Sans"/>
                <a:cs typeface="Lucida Sans"/>
              </a:rPr>
              <a:t> </a:t>
            </a:r>
            <a:r>
              <a:rPr sz="1800" spc="-5" dirty="0">
                <a:latin typeface="Lucida Sans"/>
                <a:cs typeface="Lucida Sans"/>
              </a:rPr>
              <a:t>2021.</a:t>
            </a:r>
            <a:endParaRPr sz="1800">
              <a:latin typeface="Lucida Sans"/>
              <a:cs typeface="Lucida San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34987" y="670542"/>
            <a:ext cx="395605" cy="0"/>
          </a:xfrm>
          <a:custGeom>
            <a:avLst/>
            <a:gdLst/>
            <a:ahLst/>
            <a:cxnLst/>
            <a:rect l="l" t="t" r="r" b="b"/>
            <a:pathLst>
              <a:path w="395605">
                <a:moveTo>
                  <a:pt x="0" y="0"/>
                </a:moveTo>
                <a:lnTo>
                  <a:pt x="395396" y="0"/>
                </a:lnTo>
              </a:path>
            </a:pathLst>
          </a:custGeom>
          <a:ln w="27948">
            <a:solidFill>
              <a:srgbClr val="0AD0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49109" y="260209"/>
            <a:ext cx="0" cy="396875"/>
          </a:xfrm>
          <a:custGeom>
            <a:avLst/>
            <a:gdLst/>
            <a:ahLst/>
            <a:cxnLst/>
            <a:rect l="l" t="t" r="r" b="b"/>
            <a:pathLst>
              <a:path h="396875">
                <a:moveTo>
                  <a:pt x="0" y="0"/>
                </a:moveTo>
                <a:lnTo>
                  <a:pt x="0" y="396358"/>
                </a:lnTo>
              </a:path>
            </a:pathLst>
          </a:custGeom>
          <a:ln w="28242">
            <a:solidFill>
              <a:srgbClr val="0AD0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34987" y="246235"/>
            <a:ext cx="395605" cy="0"/>
          </a:xfrm>
          <a:custGeom>
            <a:avLst/>
            <a:gdLst/>
            <a:ahLst/>
            <a:cxnLst/>
            <a:rect l="l" t="t" r="r" b="b"/>
            <a:pathLst>
              <a:path w="395605">
                <a:moveTo>
                  <a:pt x="0" y="0"/>
                </a:moveTo>
                <a:lnTo>
                  <a:pt x="395396" y="0"/>
                </a:lnTo>
              </a:path>
            </a:pathLst>
          </a:custGeom>
          <a:ln w="27948">
            <a:solidFill>
              <a:srgbClr val="0AD0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16263" y="260387"/>
            <a:ext cx="0" cy="396240"/>
          </a:xfrm>
          <a:custGeom>
            <a:avLst/>
            <a:gdLst/>
            <a:ahLst/>
            <a:cxnLst/>
            <a:rect l="l" t="t" r="r" b="b"/>
            <a:pathLst>
              <a:path h="396240">
                <a:moveTo>
                  <a:pt x="0" y="0"/>
                </a:moveTo>
                <a:lnTo>
                  <a:pt x="0" y="395614"/>
                </a:lnTo>
              </a:path>
            </a:pathLst>
          </a:custGeom>
          <a:ln w="28242">
            <a:solidFill>
              <a:srgbClr val="0AD0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91473" y="613374"/>
            <a:ext cx="282575" cy="0"/>
          </a:xfrm>
          <a:custGeom>
            <a:avLst/>
            <a:gdLst/>
            <a:ahLst/>
            <a:cxnLst/>
            <a:rect l="l" t="t" r="r" b="b"/>
            <a:pathLst>
              <a:path w="282575">
                <a:moveTo>
                  <a:pt x="0" y="0"/>
                </a:moveTo>
                <a:lnTo>
                  <a:pt x="282426" y="0"/>
                </a:lnTo>
              </a:path>
            </a:pathLst>
          </a:custGeom>
          <a:ln w="27948">
            <a:solidFill>
              <a:srgbClr val="0AD0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91473" y="543503"/>
            <a:ext cx="28575" cy="56515"/>
          </a:xfrm>
          <a:custGeom>
            <a:avLst/>
            <a:gdLst/>
            <a:ahLst/>
            <a:cxnLst/>
            <a:rect l="l" t="t" r="r" b="b"/>
            <a:pathLst>
              <a:path w="28575" h="56515">
                <a:moveTo>
                  <a:pt x="0" y="55896"/>
                </a:moveTo>
                <a:lnTo>
                  <a:pt x="28242" y="55896"/>
                </a:lnTo>
                <a:lnTo>
                  <a:pt x="28242" y="0"/>
                </a:lnTo>
                <a:lnTo>
                  <a:pt x="0" y="0"/>
                </a:lnTo>
                <a:lnTo>
                  <a:pt x="0" y="55896"/>
                </a:lnTo>
                <a:close/>
              </a:path>
            </a:pathLst>
          </a:custGeom>
          <a:solidFill>
            <a:srgbClr val="0AD0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91473" y="528894"/>
            <a:ext cx="282575" cy="0"/>
          </a:xfrm>
          <a:custGeom>
            <a:avLst/>
            <a:gdLst/>
            <a:ahLst/>
            <a:cxnLst/>
            <a:rect l="l" t="t" r="r" b="b"/>
            <a:pathLst>
              <a:path w="282575">
                <a:moveTo>
                  <a:pt x="0" y="0"/>
                </a:moveTo>
                <a:lnTo>
                  <a:pt x="282426" y="0"/>
                </a:lnTo>
              </a:path>
            </a:pathLst>
          </a:custGeom>
          <a:ln w="29219">
            <a:solidFill>
              <a:srgbClr val="0AD0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45656" y="542963"/>
            <a:ext cx="28575" cy="56515"/>
          </a:xfrm>
          <a:custGeom>
            <a:avLst/>
            <a:gdLst/>
            <a:ahLst/>
            <a:cxnLst/>
            <a:rect l="l" t="t" r="r" b="b"/>
            <a:pathLst>
              <a:path w="28575" h="56515">
                <a:moveTo>
                  <a:pt x="28242" y="0"/>
                </a:moveTo>
                <a:lnTo>
                  <a:pt x="0" y="0"/>
                </a:lnTo>
                <a:lnTo>
                  <a:pt x="0" y="56519"/>
                </a:lnTo>
                <a:lnTo>
                  <a:pt x="28242" y="56519"/>
                </a:lnTo>
                <a:lnTo>
                  <a:pt x="28242" y="0"/>
                </a:lnTo>
                <a:close/>
              </a:path>
            </a:pathLst>
          </a:custGeom>
          <a:solidFill>
            <a:srgbClr val="0AD0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57556" y="182879"/>
            <a:ext cx="548640" cy="548640"/>
          </a:xfrm>
          <a:custGeom>
            <a:avLst/>
            <a:gdLst/>
            <a:ahLst/>
            <a:cxnLst/>
            <a:rect l="l" t="t" r="r" b="b"/>
            <a:pathLst>
              <a:path w="548640" h="548640">
                <a:moveTo>
                  <a:pt x="0" y="548640"/>
                </a:moveTo>
                <a:lnTo>
                  <a:pt x="548640" y="548640"/>
                </a:lnTo>
                <a:lnTo>
                  <a:pt x="548640" y="0"/>
                </a:lnTo>
                <a:lnTo>
                  <a:pt x="0" y="0"/>
                </a:lnTo>
                <a:lnTo>
                  <a:pt x="0" y="548640"/>
                </a:lnTo>
                <a:close/>
              </a:path>
            </a:pathLst>
          </a:custGeom>
          <a:ln w="158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11225" y="1163192"/>
            <a:ext cx="10953750" cy="5238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238F9F"/>
                </a:solidFill>
                <a:latin typeface="Lucida Sans"/>
                <a:cs typeface="Lucida Sans"/>
              </a:rPr>
              <a:t>Aggregation </a:t>
            </a:r>
            <a:r>
              <a:rPr sz="1800" b="1" spc="5" dirty="0">
                <a:solidFill>
                  <a:srgbClr val="238F9F"/>
                </a:solidFill>
                <a:latin typeface="Lucida Sans"/>
                <a:cs typeface="Lucida Sans"/>
              </a:rPr>
              <a:t>of </a:t>
            </a:r>
            <a:r>
              <a:rPr sz="1800" b="1" dirty="0">
                <a:solidFill>
                  <a:srgbClr val="238F9F"/>
                </a:solidFill>
                <a:latin typeface="Lucida Sans"/>
                <a:cs typeface="Lucida Sans"/>
              </a:rPr>
              <a:t>Customer</a:t>
            </a:r>
            <a:r>
              <a:rPr sz="1800" b="1" spc="-90" dirty="0">
                <a:solidFill>
                  <a:srgbClr val="238F9F"/>
                </a:solidFill>
                <a:latin typeface="Lucida Sans"/>
                <a:cs typeface="Lucida Sans"/>
              </a:rPr>
              <a:t> </a:t>
            </a:r>
            <a:r>
              <a:rPr sz="1800" b="1" spc="5" dirty="0">
                <a:solidFill>
                  <a:srgbClr val="238F9F"/>
                </a:solidFill>
                <a:latin typeface="Lucida Sans"/>
                <a:cs typeface="Lucida Sans"/>
              </a:rPr>
              <a:t>Data:</a:t>
            </a:r>
            <a:endParaRPr sz="1800">
              <a:latin typeface="Lucida Sans"/>
              <a:cs typeface="Lucida Sans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800">
              <a:latin typeface="Lucida Sans"/>
              <a:cs typeface="Lucida Sans"/>
            </a:endParaRPr>
          </a:p>
          <a:p>
            <a:pPr marL="355600" marR="92710" indent="-342900">
              <a:lnSpc>
                <a:spcPct val="100000"/>
              </a:lnSpc>
            </a:pPr>
            <a:r>
              <a:rPr sz="1800" dirty="0">
                <a:latin typeface="Lucida Sans"/>
                <a:cs typeface="Lucida Sans"/>
              </a:rPr>
              <a:t>1. McGregor, </a:t>
            </a:r>
            <a:r>
              <a:rPr sz="1800" spc="-5" dirty="0">
                <a:latin typeface="Lucida Sans"/>
                <a:cs typeface="Lucida Sans"/>
              </a:rPr>
              <a:t>Veronica </a:t>
            </a:r>
            <a:r>
              <a:rPr sz="1800" dirty="0">
                <a:latin typeface="Lucida Sans"/>
                <a:cs typeface="Lucida Sans"/>
              </a:rPr>
              <a:t>K., </a:t>
            </a:r>
            <a:r>
              <a:rPr sz="1800" spc="5" dirty="0">
                <a:latin typeface="Lucida Sans"/>
                <a:cs typeface="Lucida Sans"/>
              </a:rPr>
              <a:t>et al. </a:t>
            </a:r>
            <a:r>
              <a:rPr sz="1800" dirty="0">
                <a:latin typeface="Lucida Sans"/>
                <a:cs typeface="Lucida Sans"/>
              </a:rPr>
              <a:t>"Big </a:t>
            </a:r>
            <a:r>
              <a:rPr sz="1800" spc="5" dirty="0">
                <a:latin typeface="Lucida Sans"/>
                <a:cs typeface="Lucida Sans"/>
              </a:rPr>
              <a:t>Data </a:t>
            </a:r>
            <a:r>
              <a:rPr sz="1800" dirty="0">
                <a:latin typeface="Lucida Sans"/>
                <a:cs typeface="Lucida Sans"/>
              </a:rPr>
              <a:t>and </a:t>
            </a:r>
            <a:r>
              <a:rPr sz="1800" spc="-5" dirty="0">
                <a:latin typeface="Lucida Sans"/>
                <a:cs typeface="Lucida Sans"/>
              </a:rPr>
              <a:t>Consumer </a:t>
            </a:r>
            <a:r>
              <a:rPr sz="1800" dirty="0">
                <a:latin typeface="Lucida Sans"/>
                <a:cs typeface="Lucida Sans"/>
              </a:rPr>
              <a:t>Financial </a:t>
            </a:r>
            <a:r>
              <a:rPr sz="1800" spc="-5" dirty="0">
                <a:latin typeface="Lucida Sans"/>
                <a:cs typeface="Lucida Sans"/>
              </a:rPr>
              <a:t>Information." </a:t>
            </a:r>
            <a:r>
              <a:rPr sz="1800" dirty="0">
                <a:latin typeface="Lucida Sans"/>
                <a:cs typeface="Lucida Sans"/>
              </a:rPr>
              <a:t>Business Law  </a:t>
            </a:r>
            <a:r>
              <a:rPr sz="1800" spc="-5" dirty="0">
                <a:latin typeface="Lucida Sans"/>
                <a:cs typeface="Lucida Sans"/>
              </a:rPr>
              <a:t>Today, 2013, pp. </a:t>
            </a:r>
            <a:r>
              <a:rPr sz="1800" dirty="0">
                <a:latin typeface="Lucida Sans"/>
                <a:cs typeface="Lucida Sans"/>
              </a:rPr>
              <a:t>1–4. JSTOR, </a:t>
            </a:r>
            <a:r>
              <a:rPr sz="1800" spc="-5" dirty="0">
                <a:latin typeface="Lucida Sans"/>
                <a:cs typeface="Lucida Sans"/>
                <a:hlinkClick r:id="rId2"/>
              </a:rPr>
              <a:t>www.jstor.org/stable/businesslawtoday.2013.11.05. </a:t>
            </a:r>
            <a:r>
              <a:rPr sz="1800" spc="-5" dirty="0">
                <a:latin typeface="Lucida Sans"/>
                <a:cs typeface="Lucida Sans"/>
              </a:rPr>
              <a:t>Accessed </a:t>
            </a:r>
            <a:r>
              <a:rPr sz="1800" dirty="0">
                <a:latin typeface="Lucida Sans"/>
                <a:cs typeface="Lucida Sans"/>
              </a:rPr>
              <a:t>5  June</a:t>
            </a:r>
            <a:r>
              <a:rPr sz="1800" spc="-25" dirty="0">
                <a:latin typeface="Lucida Sans"/>
                <a:cs typeface="Lucida Sans"/>
              </a:rPr>
              <a:t> </a:t>
            </a:r>
            <a:r>
              <a:rPr sz="1800" spc="-5" dirty="0">
                <a:latin typeface="Lucida Sans"/>
                <a:cs typeface="Lucida Sans"/>
              </a:rPr>
              <a:t>2021.</a:t>
            </a:r>
            <a:endParaRPr sz="1800">
              <a:latin typeface="Lucida Sans"/>
              <a:cs typeface="Lucida Sans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800">
              <a:latin typeface="Lucida Sans"/>
              <a:cs typeface="Lucida Sans"/>
            </a:endParaRPr>
          </a:p>
          <a:p>
            <a:pPr marL="12700">
              <a:lnSpc>
                <a:spcPct val="100000"/>
              </a:lnSpc>
            </a:pPr>
            <a:r>
              <a:rPr sz="1800" b="1" dirty="0">
                <a:solidFill>
                  <a:srgbClr val="238F9F"/>
                </a:solidFill>
                <a:latin typeface="Lucida Sans"/>
                <a:cs typeface="Lucida Sans"/>
              </a:rPr>
              <a:t>The </a:t>
            </a:r>
            <a:r>
              <a:rPr sz="1800" b="1" spc="-5" dirty="0">
                <a:solidFill>
                  <a:srgbClr val="238F9F"/>
                </a:solidFill>
                <a:latin typeface="Lucida Sans"/>
                <a:cs typeface="Lucida Sans"/>
              </a:rPr>
              <a:t>Financial </a:t>
            </a:r>
            <a:r>
              <a:rPr sz="1800" b="1" dirty="0">
                <a:solidFill>
                  <a:srgbClr val="238F9F"/>
                </a:solidFill>
                <a:latin typeface="Lucida Sans"/>
                <a:cs typeface="Lucida Sans"/>
              </a:rPr>
              <a:t>Aspects </a:t>
            </a:r>
            <a:r>
              <a:rPr sz="1800" b="1" spc="5" dirty="0">
                <a:solidFill>
                  <a:srgbClr val="238F9F"/>
                </a:solidFill>
                <a:latin typeface="Lucida Sans"/>
                <a:cs typeface="Lucida Sans"/>
              </a:rPr>
              <a:t>of</a:t>
            </a:r>
            <a:r>
              <a:rPr sz="1800" b="1" spc="-30" dirty="0">
                <a:solidFill>
                  <a:srgbClr val="238F9F"/>
                </a:solidFill>
                <a:latin typeface="Lucida Sans"/>
                <a:cs typeface="Lucida Sans"/>
              </a:rPr>
              <a:t> </a:t>
            </a:r>
            <a:r>
              <a:rPr sz="1800" b="1" spc="-10" dirty="0">
                <a:solidFill>
                  <a:srgbClr val="238F9F"/>
                </a:solidFill>
                <a:latin typeface="Lucida Sans"/>
                <a:cs typeface="Lucida Sans"/>
              </a:rPr>
              <a:t>Acquisitions:</a:t>
            </a:r>
            <a:endParaRPr sz="1800">
              <a:latin typeface="Lucida Sans"/>
              <a:cs typeface="Lucida Sans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800">
              <a:latin typeface="Lucida Sans"/>
              <a:cs typeface="Lucida Sans"/>
            </a:endParaRPr>
          </a:p>
          <a:p>
            <a:pPr marL="355600" marR="161290" indent="-342900">
              <a:lnSpc>
                <a:spcPct val="100000"/>
              </a:lnSpc>
              <a:buAutoNum type="arabicPeriod"/>
              <a:tabLst>
                <a:tab pos="355600" algn="l"/>
              </a:tabLst>
            </a:pPr>
            <a:r>
              <a:rPr sz="1800" dirty="0">
                <a:latin typeface="Lucida Sans"/>
                <a:cs typeface="Lucida Sans"/>
              </a:rPr>
              <a:t>Addington </a:t>
            </a:r>
            <a:r>
              <a:rPr sz="1800" spc="-5" dirty="0">
                <a:latin typeface="Lucida Sans"/>
                <a:cs typeface="Lucida Sans"/>
              </a:rPr>
              <a:t>Coppin, </a:t>
            </a:r>
            <a:r>
              <a:rPr sz="1800" dirty="0">
                <a:latin typeface="Lucida Sans"/>
                <a:cs typeface="Lucida Sans"/>
              </a:rPr>
              <a:t>and Reed Neil Olsen. </a:t>
            </a:r>
            <a:r>
              <a:rPr sz="1800" spc="-5" dirty="0">
                <a:latin typeface="Lucida Sans"/>
                <a:cs typeface="Lucida Sans"/>
              </a:rPr>
              <a:t>"Public </a:t>
            </a:r>
            <a:r>
              <a:rPr sz="1800" dirty="0">
                <a:latin typeface="Lucida Sans"/>
                <a:cs typeface="Lucida Sans"/>
              </a:rPr>
              <a:t>vs. </a:t>
            </a:r>
            <a:r>
              <a:rPr sz="1800" spc="5" dirty="0">
                <a:latin typeface="Lucida Sans"/>
                <a:cs typeface="Lucida Sans"/>
              </a:rPr>
              <a:t>Private </a:t>
            </a:r>
            <a:r>
              <a:rPr sz="1800" dirty="0">
                <a:latin typeface="Lucida Sans"/>
                <a:cs typeface="Lucida Sans"/>
              </a:rPr>
              <a:t>Sector Earnings Differentials in </a:t>
            </a:r>
            <a:r>
              <a:rPr sz="1800" spc="5" dirty="0">
                <a:latin typeface="Lucida Sans"/>
                <a:cs typeface="Lucida Sans"/>
              </a:rPr>
              <a:t>the  </a:t>
            </a:r>
            <a:r>
              <a:rPr sz="1800" dirty="0">
                <a:latin typeface="Lucida Sans"/>
                <a:cs typeface="Lucida Sans"/>
              </a:rPr>
              <a:t>Caribbean Region: Evidence </a:t>
            </a:r>
            <a:r>
              <a:rPr sz="1800" spc="-5" dirty="0">
                <a:latin typeface="Lucida Sans"/>
                <a:cs typeface="Lucida Sans"/>
              </a:rPr>
              <a:t>from </a:t>
            </a:r>
            <a:r>
              <a:rPr sz="1800" spc="5" dirty="0">
                <a:latin typeface="Lucida Sans"/>
                <a:cs typeface="Lucida Sans"/>
              </a:rPr>
              <a:t>the </a:t>
            </a:r>
            <a:r>
              <a:rPr sz="1800" spc="-10" dirty="0">
                <a:latin typeface="Lucida Sans"/>
                <a:cs typeface="Lucida Sans"/>
              </a:rPr>
              <a:t>Economy </a:t>
            </a:r>
            <a:r>
              <a:rPr sz="1800" spc="-5" dirty="0">
                <a:latin typeface="Lucida Sans"/>
                <a:cs typeface="Lucida Sans"/>
              </a:rPr>
              <a:t>of </a:t>
            </a:r>
            <a:r>
              <a:rPr sz="1800" dirty="0">
                <a:latin typeface="Lucida Sans"/>
                <a:cs typeface="Lucida Sans"/>
              </a:rPr>
              <a:t>Trinidad &amp; </a:t>
            </a:r>
            <a:r>
              <a:rPr sz="1800" spc="-5" dirty="0">
                <a:latin typeface="Lucida Sans"/>
                <a:cs typeface="Lucida Sans"/>
              </a:rPr>
              <a:t>Tobago." </a:t>
            </a:r>
            <a:r>
              <a:rPr sz="1800" dirty="0">
                <a:latin typeface="Lucida Sans"/>
                <a:cs typeface="Lucida Sans"/>
              </a:rPr>
              <a:t>The Journal </a:t>
            </a:r>
            <a:r>
              <a:rPr sz="1800" spc="-5" dirty="0">
                <a:latin typeface="Lucida Sans"/>
                <a:cs typeface="Lucida Sans"/>
              </a:rPr>
              <a:t>of  </a:t>
            </a:r>
            <a:r>
              <a:rPr sz="1800" dirty="0">
                <a:latin typeface="Lucida Sans"/>
                <a:cs typeface="Lucida Sans"/>
              </a:rPr>
              <a:t>Developing Areas, vol. </a:t>
            </a:r>
            <a:r>
              <a:rPr sz="1800" spc="-5" dirty="0">
                <a:latin typeface="Lucida Sans"/>
                <a:cs typeface="Lucida Sans"/>
              </a:rPr>
              <a:t>40, </a:t>
            </a:r>
            <a:r>
              <a:rPr sz="1800" dirty="0">
                <a:latin typeface="Lucida Sans"/>
                <a:cs typeface="Lucida Sans"/>
              </a:rPr>
              <a:t>no. </a:t>
            </a:r>
            <a:r>
              <a:rPr sz="1800" spc="-5" dirty="0">
                <a:latin typeface="Lucida Sans"/>
                <a:cs typeface="Lucida Sans"/>
              </a:rPr>
              <a:t>2, 2007, pp. </a:t>
            </a:r>
            <a:r>
              <a:rPr sz="1800" dirty="0">
                <a:latin typeface="Lucida Sans"/>
                <a:cs typeface="Lucida Sans"/>
              </a:rPr>
              <a:t>51–74. JSTOR, </a:t>
            </a:r>
            <a:r>
              <a:rPr sz="1800" spc="-5" dirty="0">
                <a:latin typeface="Lucida Sans"/>
                <a:cs typeface="Lucida Sans"/>
                <a:hlinkClick r:id="rId3"/>
              </a:rPr>
              <a:t>www.jstor.org/stable/4193030. </a:t>
            </a:r>
            <a:r>
              <a:rPr sz="1800" spc="-5" dirty="0">
                <a:latin typeface="Lucida Sans"/>
                <a:cs typeface="Lucida Sans"/>
              </a:rPr>
              <a:t> Accessed </a:t>
            </a:r>
            <a:r>
              <a:rPr sz="1800" dirty="0">
                <a:latin typeface="Lucida Sans"/>
                <a:cs typeface="Lucida Sans"/>
              </a:rPr>
              <a:t>5 June</a:t>
            </a:r>
            <a:r>
              <a:rPr sz="1800" spc="-50" dirty="0">
                <a:latin typeface="Lucida Sans"/>
                <a:cs typeface="Lucida Sans"/>
              </a:rPr>
              <a:t> </a:t>
            </a:r>
            <a:r>
              <a:rPr sz="1800" spc="-5" dirty="0">
                <a:latin typeface="Lucida Sans"/>
                <a:cs typeface="Lucida Sans"/>
              </a:rPr>
              <a:t>2021.</a:t>
            </a:r>
            <a:endParaRPr sz="1800">
              <a:latin typeface="Lucida Sans"/>
              <a:cs typeface="Lucida Sans"/>
            </a:endParaRPr>
          </a:p>
          <a:p>
            <a:pPr marL="355600" marR="243204" indent="-342900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355600" algn="l"/>
              </a:tabLst>
            </a:pPr>
            <a:r>
              <a:rPr sz="1800" spc="-5" dirty="0">
                <a:latin typeface="Lucida Sans"/>
                <a:cs typeface="Lucida Sans"/>
              </a:rPr>
              <a:t>Mary </a:t>
            </a:r>
            <a:r>
              <a:rPr sz="1800" dirty="0">
                <a:latin typeface="Lucida Sans"/>
                <a:cs typeface="Lucida Sans"/>
              </a:rPr>
              <a:t>Ann </a:t>
            </a:r>
            <a:r>
              <a:rPr sz="1800" spc="-5" dirty="0">
                <a:latin typeface="Lucida Sans"/>
                <a:cs typeface="Lucida Sans"/>
              </a:rPr>
              <a:t>Dickinson, </a:t>
            </a:r>
            <a:r>
              <a:rPr sz="1800" spc="5" dirty="0">
                <a:latin typeface="Lucida Sans"/>
                <a:cs typeface="Lucida Sans"/>
              </a:rPr>
              <a:t>et al. </a:t>
            </a:r>
            <a:r>
              <a:rPr sz="1800" dirty="0">
                <a:latin typeface="Lucida Sans"/>
                <a:cs typeface="Lucida Sans"/>
              </a:rPr>
              <a:t>"Aligning Water Rates, Revenues, and </a:t>
            </a:r>
            <a:r>
              <a:rPr sz="1800" spc="-5" dirty="0">
                <a:latin typeface="Lucida Sans"/>
                <a:cs typeface="Lucida Sans"/>
              </a:rPr>
              <a:t>Resources: </a:t>
            </a:r>
            <a:r>
              <a:rPr sz="1800" dirty="0">
                <a:latin typeface="Lucida Sans"/>
                <a:cs typeface="Lucida Sans"/>
              </a:rPr>
              <a:t>Strategies </a:t>
            </a:r>
            <a:r>
              <a:rPr sz="1800" spc="-10" dirty="0">
                <a:latin typeface="Lucida Sans"/>
                <a:cs typeface="Lucida Sans"/>
              </a:rPr>
              <a:t>for  Today's </a:t>
            </a:r>
            <a:r>
              <a:rPr sz="1800" dirty="0">
                <a:latin typeface="Lucida Sans"/>
                <a:cs typeface="Lucida Sans"/>
              </a:rPr>
              <a:t>Utility Managers." Journal </a:t>
            </a:r>
            <a:r>
              <a:rPr sz="1800" spc="-5" dirty="0">
                <a:latin typeface="Lucida Sans"/>
                <a:cs typeface="Lucida Sans"/>
              </a:rPr>
              <a:t>(American </a:t>
            </a:r>
            <a:r>
              <a:rPr sz="1800" dirty="0">
                <a:latin typeface="Lucida Sans"/>
                <a:cs typeface="Lucida Sans"/>
              </a:rPr>
              <a:t>Water Works </a:t>
            </a:r>
            <a:r>
              <a:rPr sz="1800" spc="-5" dirty="0">
                <a:latin typeface="Lucida Sans"/>
                <a:cs typeface="Lucida Sans"/>
              </a:rPr>
              <a:t>Association), </a:t>
            </a:r>
            <a:r>
              <a:rPr sz="1800" dirty="0">
                <a:latin typeface="Lucida Sans"/>
                <a:cs typeface="Lucida Sans"/>
              </a:rPr>
              <a:t>vol. </a:t>
            </a:r>
            <a:r>
              <a:rPr sz="1800" spc="-5" dirty="0">
                <a:latin typeface="Lucida Sans"/>
                <a:cs typeface="Lucida Sans"/>
              </a:rPr>
              <a:t>107, </a:t>
            </a:r>
            <a:r>
              <a:rPr sz="1800" dirty="0">
                <a:latin typeface="Lucida Sans"/>
                <a:cs typeface="Lucida Sans"/>
              </a:rPr>
              <a:t>no. </a:t>
            </a:r>
            <a:r>
              <a:rPr sz="1800" spc="-5" dirty="0">
                <a:latin typeface="Lucida Sans"/>
                <a:cs typeface="Lucida Sans"/>
              </a:rPr>
              <a:t>2, 2015,  pp. 52–59. </a:t>
            </a:r>
            <a:r>
              <a:rPr sz="1800" dirty="0">
                <a:latin typeface="Lucida Sans"/>
                <a:cs typeface="Lucida Sans"/>
              </a:rPr>
              <a:t>JSTOR, </a:t>
            </a:r>
            <a:r>
              <a:rPr sz="1800" spc="-5" dirty="0">
                <a:latin typeface="Lucida Sans"/>
                <a:cs typeface="Lucida Sans"/>
                <a:hlinkClick r:id="rId4"/>
              </a:rPr>
              <a:t>www.jstor.org/stable/jamewatworass.107.2.52. </a:t>
            </a:r>
            <a:r>
              <a:rPr sz="1800" dirty="0">
                <a:latin typeface="Lucida Sans"/>
                <a:cs typeface="Lucida Sans"/>
              </a:rPr>
              <a:t>Accessed 5 June</a:t>
            </a:r>
            <a:r>
              <a:rPr sz="1800" spc="-10" dirty="0">
                <a:latin typeface="Lucida Sans"/>
                <a:cs typeface="Lucida Sans"/>
              </a:rPr>
              <a:t> </a:t>
            </a:r>
            <a:r>
              <a:rPr sz="1800" spc="-5" dirty="0">
                <a:latin typeface="Lucida Sans"/>
                <a:cs typeface="Lucida Sans"/>
              </a:rPr>
              <a:t>2021.</a:t>
            </a:r>
            <a:endParaRPr sz="1800">
              <a:latin typeface="Lucida Sans"/>
              <a:cs typeface="Lucida Sans"/>
            </a:endParaRPr>
          </a:p>
          <a:p>
            <a:pPr marL="355600" marR="5080" indent="-342900">
              <a:lnSpc>
                <a:spcPct val="100000"/>
              </a:lnSpc>
              <a:buAutoNum type="arabicPeriod"/>
              <a:tabLst>
                <a:tab pos="355600" algn="l"/>
              </a:tabLst>
            </a:pPr>
            <a:r>
              <a:rPr sz="1800" spc="-5" dirty="0">
                <a:latin typeface="Lucida Sans"/>
                <a:cs typeface="Lucida Sans"/>
              </a:rPr>
              <a:t>N.d. Investopedia. </a:t>
            </a:r>
            <a:r>
              <a:rPr sz="1800" dirty="0">
                <a:latin typeface="Lucida Sans"/>
                <a:cs typeface="Lucida Sans"/>
              </a:rPr>
              <a:t>Earnings Per </a:t>
            </a:r>
            <a:r>
              <a:rPr sz="1800" spc="5" dirty="0">
                <a:latin typeface="Lucida Sans"/>
                <a:cs typeface="Lucida Sans"/>
              </a:rPr>
              <a:t>Share </a:t>
            </a:r>
            <a:r>
              <a:rPr sz="1800" spc="-15" dirty="0">
                <a:latin typeface="Lucida Sans"/>
                <a:cs typeface="Lucida Sans"/>
              </a:rPr>
              <a:t>(EPS).  </a:t>
            </a:r>
            <a:r>
              <a:rPr sz="1800" spc="-5" dirty="0">
                <a:latin typeface="Lucida Sans"/>
                <a:cs typeface="Lucida Sans"/>
              </a:rPr>
              <a:t>https:/</a:t>
            </a:r>
            <a:r>
              <a:rPr sz="1800" spc="-5" dirty="0">
                <a:latin typeface="Lucida Sans"/>
                <a:cs typeface="Lucida Sans"/>
                <a:hlinkClick r:id="rId5"/>
              </a:rPr>
              <a:t>/www.inve</a:t>
            </a:r>
            <a:r>
              <a:rPr sz="1800" spc="-5" dirty="0">
                <a:latin typeface="Lucida Sans"/>
                <a:cs typeface="Lucida Sans"/>
              </a:rPr>
              <a:t>s</a:t>
            </a:r>
            <a:r>
              <a:rPr sz="1800" spc="-5" dirty="0">
                <a:latin typeface="Lucida Sans"/>
                <a:cs typeface="Lucida Sans"/>
                <a:hlinkClick r:id="rId5"/>
              </a:rPr>
              <a:t>topedia.com/terms/e/eps.asp#:~:text=Earnings%20per%20share%20(EPS)%20 </a:t>
            </a:r>
            <a:r>
              <a:rPr sz="1800" spc="-5" dirty="0">
                <a:latin typeface="Lucida Sans"/>
                <a:cs typeface="Lucida Sans"/>
              </a:rPr>
              <a:t> is,indicator%20of%20a%20company's%20profitability.&amp;text=The%20higher%20a%20company's%  20EPS,it%20is%20considered%20to%20be.</a:t>
            </a:r>
            <a:endParaRPr sz="1800">
              <a:latin typeface="Lucida Sans"/>
              <a:cs typeface="Lucida San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2192000" cy="914400"/>
          </a:xfrm>
          <a:custGeom>
            <a:avLst/>
            <a:gdLst/>
            <a:ahLst/>
            <a:cxnLst/>
            <a:rect l="l" t="t" r="r" b="b"/>
            <a:pathLst>
              <a:path w="12192000" h="914400">
                <a:moveTo>
                  <a:pt x="0" y="914400"/>
                </a:moveTo>
                <a:lnTo>
                  <a:pt x="12192000" y="914400"/>
                </a:lnTo>
                <a:lnTo>
                  <a:pt x="12192000" y="0"/>
                </a:lnTo>
                <a:lnTo>
                  <a:pt x="0" y="0"/>
                </a:lnTo>
                <a:lnTo>
                  <a:pt x="0" y="914400"/>
                </a:lnTo>
                <a:close/>
              </a:path>
            </a:pathLst>
          </a:custGeom>
          <a:solidFill>
            <a:srgbClr val="CCED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8075803" y="181482"/>
            <a:ext cx="3853815" cy="497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0" dirty="0"/>
              <a:t>References</a:t>
            </a:r>
            <a:r>
              <a:rPr spc="-160" dirty="0"/>
              <a:t> </a:t>
            </a:r>
            <a:r>
              <a:rPr spc="-45" dirty="0"/>
              <a:t>(Cont’d)</a:t>
            </a:r>
          </a:p>
        </p:txBody>
      </p:sp>
      <p:sp>
        <p:nvSpPr>
          <p:cNvPr id="5" name="object 5"/>
          <p:cNvSpPr/>
          <p:nvPr/>
        </p:nvSpPr>
        <p:spPr>
          <a:xfrm>
            <a:off x="334987" y="670542"/>
            <a:ext cx="395605" cy="0"/>
          </a:xfrm>
          <a:custGeom>
            <a:avLst/>
            <a:gdLst/>
            <a:ahLst/>
            <a:cxnLst/>
            <a:rect l="l" t="t" r="r" b="b"/>
            <a:pathLst>
              <a:path w="395605">
                <a:moveTo>
                  <a:pt x="0" y="0"/>
                </a:moveTo>
                <a:lnTo>
                  <a:pt x="395396" y="0"/>
                </a:lnTo>
              </a:path>
            </a:pathLst>
          </a:custGeom>
          <a:ln w="27948">
            <a:solidFill>
              <a:srgbClr val="0AD0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49109" y="260209"/>
            <a:ext cx="0" cy="396875"/>
          </a:xfrm>
          <a:custGeom>
            <a:avLst/>
            <a:gdLst/>
            <a:ahLst/>
            <a:cxnLst/>
            <a:rect l="l" t="t" r="r" b="b"/>
            <a:pathLst>
              <a:path h="396875">
                <a:moveTo>
                  <a:pt x="0" y="0"/>
                </a:moveTo>
                <a:lnTo>
                  <a:pt x="0" y="396358"/>
                </a:lnTo>
              </a:path>
            </a:pathLst>
          </a:custGeom>
          <a:ln w="28242">
            <a:solidFill>
              <a:srgbClr val="0AD0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34987" y="246235"/>
            <a:ext cx="395605" cy="0"/>
          </a:xfrm>
          <a:custGeom>
            <a:avLst/>
            <a:gdLst/>
            <a:ahLst/>
            <a:cxnLst/>
            <a:rect l="l" t="t" r="r" b="b"/>
            <a:pathLst>
              <a:path w="395605">
                <a:moveTo>
                  <a:pt x="0" y="0"/>
                </a:moveTo>
                <a:lnTo>
                  <a:pt x="395396" y="0"/>
                </a:lnTo>
              </a:path>
            </a:pathLst>
          </a:custGeom>
          <a:ln w="27948">
            <a:solidFill>
              <a:srgbClr val="0AD0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16263" y="260387"/>
            <a:ext cx="0" cy="396240"/>
          </a:xfrm>
          <a:custGeom>
            <a:avLst/>
            <a:gdLst/>
            <a:ahLst/>
            <a:cxnLst/>
            <a:rect l="l" t="t" r="r" b="b"/>
            <a:pathLst>
              <a:path h="396240">
                <a:moveTo>
                  <a:pt x="0" y="0"/>
                </a:moveTo>
                <a:lnTo>
                  <a:pt x="0" y="395614"/>
                </a:lnTo>
              </a:path>
            </a:pathLst>
          </a:custGeom>
          <a:ln w="28242">
            <a:solidFill>
              <a:srgbClr val="0AD0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91473" y="613374"/>
            <a:ext cx="282575" cy="0"/>
          </a:xfrm>
          <a:custGeom>
            <a:avLst/>
            <a:gdLst/>
            <a:ahLst/>
            <a:cxnLst/>
            <a:rect l="l" t="t" r="r" b="b"/>
            <a:pathLst>
              <a:path w="282575">
                <a:moveTo>
                  <a:pt x="0" y="0"/>
                </a:moveTo>
                <a:lnTo>
                  <a:pt x="282426" y="0"/>
                </a:lnTo>
              </a:path>
            </a:pathLst>
          </a:custGeom>
          <a:ln w="27948">
            <a:solidFill>
              <a:srgbClr val="0AD0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91473" y="543503"/>
            <a:ext cx="28575" cy="56515"/>
          </a:xfrm>
          <a:custGeom>
            <a:avLst/>
            <a:gdLst/>
            <a:ahLst/>
            <a:cxnLst/>
            <a:rect l="l" t="t" r="r" b="b"/>
            <a:pathLst>
              <a:path w="28575" h="56515">
                <a:moveTo>
                  <a:pt x="0" y="55896"/>
                </a:moveTo>
                <a:lnTo>
                  <a:pt x="28242" y="55896"/>
                </a:lnTo>
                <a:lnTo>
                  <a:pt x="28242" y="0"/>
                </a:lnTo>
                <a:lnTo>
                  <a:pt x="0" y="0"/>
                </a:lnTo>
                <a:lnTo>
                  <a:pt x="0" y="55896"/>
                </a:lnTo>
                <a:close/>
              </a:path>
            </a:pathLst>
          </a:custGeom>
          <a:solidFill>
            <a:srgbClr val="0AD0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91473" y="528894"/>
            <a:ext cx="282575" cy="0"/>
          </a:xfrm>
          <a:custGeom>
            <a:avLst/>
            <a:gdLst/>
            <a:ahLst/>
            <a:cxnLst/>
            <a:rect l="l" t="t" r="r" b="b"/>
            <a:pathLst>
              <a:path w="282575">
                <a:moveTo>
                  <a:pt x="0" y="0"/>
                </a:moveTo>
                <a:lnTo>
                  <a:pt x="282426" y="0"/>
                </a:lnTo>
              </a:path>
            </a:pathLst>
          </a:custGeom>
          <a:ln w="29219">
            <a:solidFill>
              <a:srgbClr val="0AD0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45656" y="542963"/>
            <a:ext cx="28575" cy="56515"/>
          </a:xfrm>
          <a:custGeom>
            <a:avLst/>
            <a:gdLst/>
            <a:ahLst/>
            <a:cxnLst/>
            <a:rect l="l" t="t" r="r" b="b"/>
            <a:pathLst>
              <a:path w="28575" h="56515">
                <a:moveTo>
                  <a:pt x="28242" y="0"/>
                </a:moveTo>
                <a:lnTo>
                  <a:pt x="0" y="0"/>
                </a:lnTo>
                <a:lnTo>
                  <a:pt x="0" y="56519"/>
                </a:lnTo>
                <a:lnTo>
                  <a:pt x="28242" y="56519"/>
                </a:lnTo>
                <a:lnTo>
                  <a:pt x="28242" y="0"/>
                </a:lnTo>
                <a:close/>
              </a:path>
            </a:pathLst>
          </a:custGeom>
          <a:solidFill>
            <a:srgbClr val="0AD0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57556" y="182879"/>
            <a:ext cx="548640" cy="548640"/>
          </a:xfrm>
          <a:custGeom>
            <a:avLst/>
            <a:gdLst/>
            <a:ahLst/>
            <a:cxnLst/>
            <a:rect l="l" t="t" r="r" b="b"/>
            <a:pathLst>
              <a:path w="548640" h="548640">
                <a:moveTo>
                  <a:pt x="0" y="548640"/>
                </a:moveTo>
                <a:lnTo>
                  <a:pt x="548640" y="548640"/>
                </a:lnTo>
                <a:lnTo>
                  <a:pt x="548640" y="0"/>
                </a:lnTo>
                <a:lnTo>
                  <a:pt x="0" y="0"/>
                </a:lnTo>
                <a:lnTo>
                  <a:pt x="0" y="548640"/>
                </a:lnTo>
                <a:close/>
              </a:path>
            </a:pathLst>
          </a:custGeom>
          <a:ln w="158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2192000" cy="914400"/>
          </a:xfrm>
          <a:custGeom>
            <a:avLst/>
            <a:gdLst/>
            <a:ahLst/>
            <a:cxnLst/>
            <a:rect l="l" t="t" r="r" b="b"/>
            <a:pathLst>
              <a:path w="12192000" h="914400">
                <a:moveTo>
                  <a:pt x="0" y="914400"/>
                </a:moveTo>
                <a:lnTo>
                  <a:pt x="12192000" y="914400"/>
                </a:lnTo>
                <a:lnTo>
                  <a:pt x="12192000" y="0"/>
                </a:lnTo>
                <a:lnTo>
                  <a:pt x="0" y="0"/>
                </a:lnTo>
                <a:lnTo>
                  <a:pt x="0" y="914400"/>
                </a:lnTo>
                <a:close/>
              </a:path>
            </a:pathLst>
          </a:custGeom>
          <a:solidFill>
            <a:srgbClr val="CCED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914400"/>
            <a:ext cx="12192000" cy="5049520"/>
          </a:xfrm>
          <a:custGeom>
            <a:avLst/>
            <a:gdLst/>
            <a:ahLst/>
            <a:cxnLst/>
            <a:rect l="l" t="t" r="r" b="b"/>
            <a:pathLst>
              <a:path w="12192000" h="5049520">
                <a:moveTo>
                  <a:pt x="0" y="5049010"/>
                </a:moveTo>
                <a:lnTo>
                  <a:pt x="12192000" y="5049010"/>
                </a:lnTo>
                <a:lnTo>
                  <a:pt x="12192000" y="0"/>
                </a:lnTo>
                <a:lnTo>
                  <a:pt x="0" y="0"/>
                </a:lnTo>
                <a:lnTo>
                  <a:pt x="0" y="5049010"/>
                </a:lnTo>
                <a:close/>
              </a:path>
            </a:pathLst>
          </a:custGeom>
          <a:solidFill>
            <a:srgbClr val="238F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5963410"/>
            <a:ext cx="12192000" cy="894715"/>
          </a:xfrm>
          <a:custGeom>
            <a:avLst/>
            <a:gdLst/>
            <a:ahLst/>
            <a:cxnLst/>
            <a:rect l="l" t="t" r="r" b="b"/>
            <a:pathLst>
              <a:path w="12192000" h="894715">
                <a:moveTo>
                  <a:pt x="12192000" y="894587"/>
                </a:moveTo>
                <a:lnTo>
                  <a:pt x="12192000" y="0"/>
                </a:lnTo>
                <a:lnTo>
                  <a:pt x="0" y="0"/>
                </a:lnTo>
                <a:lnTo>
                  <a:pt x="0" y="894587"/>
                </a:lnTo>
                <a:lnTo>
                  <a:pt x="12192000" y="894587"/>
                </a:lnTo>
                <a:close/>
              </a:path>
            </a:pathLst>
          </a:custGeom>
          <a:solidFill>
            <a:srgbClr val="CCED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61899" y="6160719"/>
            <a:ext cx="221678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Lucida Sans"/>
                <a:cs typeface="Lucida Sans"/>
              </a:rPr>
              <a:t>Milan </a:t>
            </a:r>
            <a:r>
              <a:rPr sz="1800" b="1" spc="-5" dirty="0">
                <a:latin typeface="Lucida Sans"/>
                <a:cs typeface="Lucida Sans"/>
              </a:rPr>
              <a:t>Cukvas </a:t>
            </a:r>
            <a:r>
              <a:rPr sz="1800" b="1" spc="-5" dirty="0">
                <a:latin typeface="Lucida Sans"/>
                <a:cs typeface="Lucida Sans"/>
                <a:hlinkClick r:id="rId4"/>
              </a:rPr>
              <a:t> </a:t>
            </a:r>
            <a:r>
              <a:rPr sz="1800" b="1" dirty="0">
                <a:latin typeface="Lucida Sans"/>
                <a:cs typeface="Lucida Sans"/>
                <a:hlinkClick r:id="rId4"/>
              </a:rPr>
              <a:t>mqc5324</a:t>
            </a:r>
            <a:r>
              <a:rPr sz="1800" b="1" spc="5" dirty="0">
                <a:latin typeface="Lucida Sans"/>
                <a:cs typeface="Lucida Sans"/>
                <a:hlinkClick r:id="rId4"/>
              </a:rPr>
              <a:t>@</a:t>
            </a:r>
            <a:r>
              <a:rPr sz="1800" b="1" dirty="0">
                <a:latin typeface="Lucida Sans"/>
                <a:cs typeface="Lucida Sans"/>
                <a:hlinkClick r:id="rId4"/>
              </a:rPr>
              <a:t>p</a:t>
            </a:r>
            <a:r>
              <a:rPr sz="1800" b="1" spc="-30" dirty="0">
                <a:latin typeface="Lucida Sans"/>
                <a:cs typeface="Lucida Sans"/>
                <a:hlinkClick r:id="rId4"/>
              </a:rPr>
              <a:t>s</a:t>
            </a:r>
            <a:r>
              <a:rPr sz="1800" b="1" spc="-10" dirty="0">
                <a:latin typeface="Lucida Sans"/>
                <a:cs typeface="Lucida Sans"/>
                <a:hlinkClick r:id="rId4"/>
              </a:rPr>
              <a:t>u</a:t>
            </a:r>
            <a:r>
              <a:rPr sz="1800" b="1" spc="-15" dirty="0">
                <a:latin typeface="Lucida Sans"/>
                <a:cs typeface="Lucida Sans"/>
                <a:hlinkClick r:id="rId4"/>
              </a:rPr>
              <a:t>.</a:t>
            </a:r>
            <a:r>
              <a:rPr sz="1800" b="1" dirty="0">
                <a:latin typeface="Lucida Sans"/>
                <a:cs typeface="Lucida Sans"/>
                <a:hlinkClick r:id="rId4"/>
              </a:rPr>
              <a:t>edu</a:t>
            </a:r>
            <a:endParaRPr sz="1800">
              <a:latin typeface="Lucida Sans"/>
              <a:cs typeface="Lucida San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289936" y="2952242"/>
            <a:ext cx="2831591" cy="57302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28678" y="232127"/>
            <a:ext cx="254635" cy="452755"/>
          </a:xfrm>
          <a:custGeom>
            <a:avLst/>
            <a:gdLst/>
            <a:ahLst/>
            <a:cxnLst/>
            <a:rect l="l" t="t" r="r" b="b"/>
            <a:pathLst>
              <a:path w="254634" h="452755">
                <a:moveTo>
                  <a:pt x="141213" y="423874"/>
                </a:moveTo>
                <a:lnTo>
                  <a:pt x="112970" y="423874"/>
                </a:lnTo>
                <a:lnTo>
                  <a:pt x="112970" y="452133"/>
                </a:lnTo>
                <a:lnTo>
                  <a:pt x="141213" y="452133"/>
                </a:lnTo>
                <a:lnTo>
                  <a:pt x="141213" y="423874"/>
                </a:lnTo>
                <a:close/>
              </a:path>
              <a:path w="254634" h="452755">
                <a:moveTo>
                  <a:pt x="206913" y="28259"/>
                </a:moveTo>
                <a:lnTo>
                  <a:pt x="127091" y="28259"/>
                </a:lnTo>
                <a:lnTo>
                  <a:pt x="137283" y="28833"/>
                </a:lnTo>
                <a:lnTo>
                  <a:pt x="147116" y="30345"/>
                </a:lnTo>
                <a:lnTo>
                  <a:pt x="182474" y="45349"/>
                </a:lnTo>
                <a:lnTo>
                  <a:pt x="214000" y="80065"/>
                </a:lnTo>
                <a:lnTo>
                  <a:pt x="225443" y="116950"/>
                </a:lnTo>
                <a:lnTo>
                  <a:pt x="225940" y="127149"/>
                </a:lnTo>
                <a:lnTo>
                  <a:pt x="225638" y="134903"/>
                </a:lnTo>
                <a:lnTo>
                  <a:pt x="212067" y="174064"/>
                </a:lnTo>
                <a:lnTo>
                  <a:pt x="185095" y="205633"/>
                </a:lnTo>
                <a:lnTo>
                  <a:pt x="164188" y="225545"/>
                </a:lnTo>
                <a:lnTo>
                  <a:pt x="158976" y="230636"/>
                </a:lnTo>
                <a:lnTo>
                  <a:pt x="130622" y="264028"/>
                </a:lnTo>
                <a:lnTo>
                  <a:pt x="115702" y="299134"/>
                </a:lnTo>
                <a:lnTo>
                  <a:pt x="112970" y="324965"/>
                </a:lnTo>
                <a:lnTo>
                  <a:pt x="112970" y="367355"/>
                </a:lnTo>
                <a:lnTo>
                  <a:pt x="141213" y="367355"/>
                </a:lnTo>
                <a:lnTo>
                  <a:pt x="141213" y="324965"/>
                </a:lnTo>
                <a:lnTo>
                  <a:pt x="141516" y="317211"/>
                </a:lnTo>
                <a:lnTo>
                  <a:pt x="155086" y="278048"/>
                </a:lnTo>
                <a:lnTo>
                  <a:pt x="182076" y="246477"/>
                </a:lnTo>
                <a:lnTo>
                  <a:pt x="202966" y="226870"/>
                </a:lnTo>
                <a:lnTo>
                  <a:pt x="208179" y="221806"/>
                </a:lnTo>
                <a:lnTo>
                  <a:pt x="236531" y="188081"/>
                </a:lnTo>
                <a:lnTo>
                  <a:pt x="251455" y="152980"/>
                </a:lnTo>
                <a:lnTo>
                  <a:pt x="254183" y="127149"/>
                </a:lnTo>
                <a:lnTo>
                  <a:pt x="253811" y="118414"/>
                </a:lnTo>
                <a:lnTo>
                  <a:pt x="244144" y="77749"/>
                </a:lnTo>
                <a:lnTo>
                  <a:pt x="222364" y="43212"/>
                </a:lnTo>
                <a:lnTo>
                  <a:pt x="210977" y="31648"/>
                </a:lnTo>
                <a:lnTo>
                  <a:pt x="206913" y="28259"/>
                </a:lnTo>
                <a:close/>
              </a:path>
              <a:path w="254634" h="452755">
                <a:moveTo>
                  <a:pt x="127091" y="0"/>
                </a:moveTo>
                <a:lnTo>
                  <a:pt x="85404" y="7081"/>
                </a:lnTo>
                <a:lnTo>
                  <a:pt x="49591" y="26591"/>
                </a:lnTo>
                <a:lnTo>
                  <a:pt x="21560" y="56209"/>
                </a:lnTo>
                <a:lnTo>
                  <a:pt x="4415" y="93590"/>
                </a:lnTo>
                <a:lnTo>
                  <a:pt x="0" y="127148"/>
                </a:lnTo>
                <a:lnTo>
                  <a:pt x="28242" y="127148"/>
                </a:lnTo>
                <a:lnTo>
                  <a:pt x="28823" y="116950"/>
                </a:lnTo>
                <a:lnTo>
                  <a:pt x="30340" y="107112"/>
                </a:lnTo>
                <a:lnTo>
                  <a:pt x="45345" y="71732"/>
                </a:lnTo>
                <a:lnTo>
                  <a:pt x="80040" y="40187"/>
                </a:lnTo>
                <a:lnTo>
                  <a:pt x="116997" y="28739"/>
                </a:lnTo>
                <a:lnTo>
                  <a:pt x="127091" y="28259"/>
                </a:lnTo>
                <a:lnTo>
                  <a:pt x="206913" y="28259"/>
                </a:lnTo>
                <a:lnTo>
                  <a:pt x="204703" y="26417"/>
                </a:lnTo>
                <a:lnTo>
                  <a:pt x="168574" y="6845"/>
                </a:lnTo>
                <a:lnTo>
                  <a:pt x="135725" y="273"/>
                </a:lnTo>
                <a:lnTo>
                  <a:pt x="127091" y="0"/>
                </a:lnTo>
                <a:close/>
              </a:path>
            </a:pathLst>
          </a:custGeom>
          <a:solidFill>
            <a:srgbClr val="0AD0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83463" y="182879"/>
            <a:ext cx="548640" cy="548640"/>
          </a:xfrm>
          <a:custGeom>
            <a:avLst/>
            <a:gdLst/>
            <a:ahLst/>
            <a:cxnLst/>
            <a:rect l="l" t="t" r="r" b="b"/>
            <a:pathLst>
              <a:path w="548640" h="548640">
                <a:moveTo>
                  <a:pt x="0" y="548640"/>
                </a:moveTo>
                <a:lnTo>
                  <a:pt x="548640" y="548640"/>
                </a:lnTo>
                <a:lnTo>
                  <a:pt x="548640" y="0"/>
                </a:lnTo>
                <a:lnTo>
                  <a:pt x="0" y="0"/>
                </a:lnTo>
                <a:lnTo>
                  <a:pt x="0" y="548640"/>
                </a:lnTo>
                <a:close/>
              </a:path>
            </a:pathLst>
          </a:custGeom>
          <a:ln w="1587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923276" y="0"/>
            <a:ext cx="1929383" cy="685799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145780" y="6603"/>
            <a:ext cx="1786255" cy="3797300"/>
          </a:xfrm>
          <a:custGeom>
            <a:avLst/>
            <a:gdLst/>
            <a:ahLst/>
            <a:cxnLst/>
            <a:rect l="l" t="t" r="r" b="b"/>
            <a:pathLst>
              <a:path w="1786254" h="3797300">
                <a:moveTo>
                  <a:pt x="1024636" y="2603500"/>
                </a:moveTo>
                <a:lnTo>
                  <a:pt x="868939" y="2603500"/>
                </a:lnTo>
                <a:lnTo>
                  <a:pt x="887491" y="2616200"/>
                </a:lnTo>
                <a:lnTo>
                  <a:pt x="905591" y="2616200"/>
                </a:lnTo>
                <a:lnTo>
                  <a:pt x="923036" y="2628900"/>
                </a:lnTo>
                <a:lnTo>
                  <a:pt x="938141" y="2628900"/>
                </a:lnTo>
                <a:lnTo>
                  <a:pt x="952341" y="2641600"/>
                </a:lnTo>
                <a:lnTo>
                  <a:pt x="965541" y="2654300"/>
                </a:lnTo>
                <a:lnTo>
                  <a:pt x="977646" y="2667000"/>
                </a:lnTo>
                <a:lnTo>
                  <a:pt x="988304" y="2679700"/>
                </a:lnTo>
                <a:lnTo>
                  <a:pt x="997569" y="2705100"/>
                </a:lnTo>
                <a:lnTo>
                  <a:pt x="1005381" y="2717800"/>
                </a:lnTo>
                <a:lnTo>
                  <a:pt x="1011681" y="2730500"/>
                </a:lnTo>
                <a:lnTo>
                  <a:pt x="1016869" y="2755900"/>
                </a:lnTo>
                <a:lnTo>
                  <a:pt x="1020603" y="2768600"/>
                </a:lnTo>
                <a:lnTo>
                  <a:pt x="1022861" y="2794000"/>
                </a:lnTo>
                <a:lnTo>
                  <a:pt x="1023620" y="2806700"/>
                </a:lnTo>
                <a:lnTo>
                  <a:pt x="1022252" y="2844800"/>
                </a:lnTo>
                <a:lnTo>
                  <a:pt x="1017444" y="2870200"/>
                </a:lnTo>
                <a:lnTo>
                  <a:pt x="1009278" y="2895600"/>
                </a:lnTo>
                <a:lnTo>
                  <a:pt x="997839" y="2921000"/>
                </a:lnTo>
                <a:lnTo>
                  <a:pt x="981936" y="2959100"/>
                </a:lnTo>
                <a:lnTo>
                  <a:pt x="945653" y="3009900"/>
                </a:lnTo>
                <a:lnTo>
                  <a:pt x="901751" y="3060700"/>
                </a:lnTo>
                <a:lnTo>
                  <a:pt x="852705" y="3111500"/>
                </a:lnTo>
                <a:lnTo>
                  <a:pt x="774557" y="3187700"/>
                </a:lnTo>
                <a:lnTo>
                  <a:pt x="748857" y="3213100"/>
                </a:lnTo>
                <a:lnTo>
                  <a:pt x="724026" y="3251200"/>
                </a:lnTo>
                <a:lnTo>
                  <a:pt x="700772" y="3276600"/>
                </a:lnTo>
                <a:lnTo>
                  <a:pt x="679053" y="3302000"/>
                </a:lnTo>
                <a:lnTo>
                  <a:pt x="658929" y="3327400"/>
                </a:lnTo>
                <a:lnTo>
                  <a:pt x="640461" y="3365500"/>
                </a:lnTo>
                <a:lnTo>
                  <a:pt x="624784" y="3403600"/>
                </a:lnTo>
                <a:lnTo>
                  <a:pt x="613441" y="3429000"/>
                </a:lnTo>
                <a:lnTo>
                  <a:pt x="606528" y="3467100"/>
                </a:lnTo>
                <a:lnTo>
                  <a:pt x="604139" y="3505200"/>
                </a:lnTo>
                <a:lnTo>
                  <a:pt x="604139" y="3797300"/>
                </a:lnTo>
                <a:lnTo>
                  <a:pt x="1234948" y="3797300"/>
                </a:lnTo>
                <a:lnTo>
                  <a:pt x="1234440" y="3721100"/>
                </a:lnTo>
                <a:lnTo>
                  <a:pt x="683387" y="3721100"/>
                </a:lnTo>
                <a:lnTo>
                  <a:pt x="683387" y="3505200"/>
                </a:lnTo>
                <a:lnTo>
                  <a:pt x="689721" y="3454400"/>
                </a:lnTo>
                <a:lnTo>
                  <a:pt x="708533" y="3403600"/>
                </a:lnTo>
                <a:lnTo>
                  <a:pt x="742124" y="3352800"/>
                </a:lnTo>
                <a:lnTo>
                  <a:pt x="781050" y="3302000"/>
                </a:lnTo>
                <a:lnTo>
                  <a:pt x="829024" y="3251200"/>
                </a:lnTo>
                <a:lnTo>
                  <a:pt x="879855" y="3200400"/>
                </a:lnTo>
                <a:lnTo>
                  <a:pt x="906712" y="3175000"/>
                </a:lnTo>
                <a:lnTo>
                  <a:pt x="932973" y="3149600"/>
                </a:lnTo>
                <a:lnTo>
                  <a:pt x="958615" y="3124200"/>
                </a:lnTo>
                <a:lnTo>
                  <a:pt x="983615" y="3086100"/>
                </a:lnTo>
                <a:lnTo>
                  <a:pt x="1006941" y="3060700"/>
                </a:lnTo>
                <a:lnTo>
                  <a:pt x="1028684" y="3035300"/>
                </a:lnTo>
                <a:lnTo>
                  <a:pt x="1048783" y="2997200"/>
                </a:lnTo>
                <a:lnTo>
                  <a:pt x="1067180" y="2971800"/>
                </a:lnTo>
                <a:lnTo>
                  <a:pt x="1082901" y="2933700"/>
                </a:lnTo>
                <a:lnTo>
                  <a:pt x="1094168" y="2895600"/>
                </a:lnTo>
                <a:lnTo>
                  <a:pt x="1100863" y="2857500"/>
                </a:lnTo>
                <a:lnTo>
                  <a:pt x="1102868" y="2806700"/>
                </a:lnTo>
                <a:lnTo>
                  <a:pt x="1101917" y="2781300"/>
                </a:lnTo>
                <a:lnTo>
                  <a:pt x="1093777" y="2730500"/>
                </a:lnTo>
                <a:lnTo>
                  <a:pt x="1065895" y="2654300"/>
                </a:lnTo>
                <a:lnTo>
                  <a:pt x="1036796" y="2616200"/>
                </a:lnTo>
                <a:lnTo>
                  <a:pt x="1024636" y="2603500"/>
                </a:lnTo>
                <a:close/>
              </a:path>
              <a:path w="1786254" h="3797300">
                <a:moveTo>
                  <a:pt x="1267587" y="2082800"/>
                </a:moveTo>
                <a:lnTo>
                  <a:pt x="1244980" y="2171700"/>
                </a:lnTo>
                <a:lnTo>
                  <a:pt x="1333118" y="2197100"/>
                </a:lnTo>
                <a:lnTo>
                  <a:pt x="1375473" y="2222500"/>
                </a:lnTo>
                <a:lnTo>
                  <a:pt x="1416515" y="2247900"/>
                </a:lnTo>
                <a:lnTo>
                  <a:pt x="1456118" y="2273300"/>
                </a:lnTo>
                <a:lnTo>
                  <a:pt x="1494154" y="2298700"/>
                </a:lnTo>
                <a:lnTo>
                  <a:pt x="1532754" y="2336800"/>
                </a:lnTo>
                <a:lnTo>
                  <a:pt x="1568105" y="2374900"/>
                </a:lnTo>
                <a:lnTo>
                  <a:pt x="1600005" y="2425700"/>
                </a:lnTo>
                <a:lnTo>
                  <a:pt x="1628254" y="2463800"/>
                </a:lnTo>
                <a:lnTo>
                  <a:pt x="1652651" y="2514600"/>
                </a:lnTo>
                <a:lnTo>
                  <a:pt x="1670064" y="2565400"/>
                </a:lnTo>
                <a:lnTo>
                  <a:pt x="1684302" y="2603500"/>
                </a:lnTo>
                <a:lnTo>
                  <a:pt x="1695323" y="2654300"/>
                </a:lnTo>
                <a:lnTo>
                  <a:pt x="1703084" y="2705100"/>
                </a:lnTo>
                <a:lnTo>
                  <a:pt x="1707543" y="2743200"/>
                </a:lnTo>
                <a:lnTo>
                  <a:pt x="1708658" y="2794000"/>
                </a:lnTo>
                <a:lnTo>
                  <a:pt x="1706933" y="2844800"/>
                </a:lnTo>
                <a:lnTo>
                  <a:pt x="1700101" y="2895600"/>
                </a:lnTo>
                <a:lnTo>
                  <a:pt x="1688244" y="2946400"/>
                </a:lnTo>
                <a:lnTo>
                  <a:pt x="1671447" y="2997200"/>
                </a:lnTo>
                <a:lnTo>
                  <a:pt x="1651297" y="3035300"/>
                </a:lnTo>
                <a:lnTo>
                  <a:pt x="1628457" y="3073400"/>
                </a:lnTo>
                <a:lnTo>
                  <a:pt x="1603045" y="3111500"/>
                </a:lnTo>
                <a:lnTo>
                  <a:pt x="1575180" y="3149600"/>
                </a:lnTo>
                <a:lnTo>
                  <a:pt x="1545568" y="3187700"/>
                </a:lnTo>
                <a:lnTo>
                  <a:pt x="1514490" y="3213100"/>
                </a:lnTo>
                <a:lnTo>
                  <a:pt x="1482008" y="3251200"/>
                </a:lnTo>
                <a:lnTo>
                  <a:pt x="1448180" y="3276600"/>
                </a:lnTo>
                <a:lnTo>
                  <a:pt x="1413438" y="3302000"/>
                </a:lnTo>
                <a:lnTo>
                  <a:pt x="1379886" y="3340100"/>
                </a:lnTo>
                <a:lnTo>
                  <a:pt x="1347525" y="3365500"/>
                </a:lnTo>
                <a:lnTo>
                  <a:pt x="1316354" y="3390900"/>
                </a:lnTo>
                <a:lnTo>
                  <a:pt x="1288284" y="3416300"/>
                </a:lnTo>
                <a:lnTo>
                  <a:pt x="1261046" y="3429000"/>
                </a:lnTo>
                <a:lnTo>
                  <a:pt x="1234666" y="3454400"/>
                </a:lnTo>
                <a:lnTo>
                  <a:pt x="1209167" y="3492500"/>
                </a:lnTo>
                <a:lnTo>
                  <a:pt x="1187753" y="3517900"/>
                </a:lnTo>
                <a:lnTo>
                  <a:pt x="1171590" y="3543300"/>
                </a:lnTo>
                <a:lnTo>
                  <a:pt x="1161071" y="3568700"/>
                </a:lnTo>
                <a:lnTo>
                  <a:pt x="1156589" y="3606800"/>
                </a:lnTo>
                <a:lnTo>
                  <a:pt x="1156589" y="3721100"/>
                </a:lnTo>
                <a:lnTo>
                  <a:pt x="1234440" y="3721100"/>
                </a:lnTo>
                <a:lnTo>
                  <a:pt x="1233677" y="3606800"/>
                </a:lnTo>
                <a:lnTo>
                  <a:pt x="1236708" y="3594100"/>
                </a:lnTo>
                <a:lnTo>
                  <a:pt x="1242774" y="3581400"/>
                </a:lnTo>
                <a:lnTo>
                  <a:pt x="1251626" y="3556000"/>
                </a:lnTo>
                <a:lnTo>
                  <a:pt x="1263015" y="3543300"/>
                </a:lnTo>
                <a:lnTo>
                  <a:pt x="1286297" y="3530600"/>
                </a:lnTo>
                <a:lnTo>
                  <a:pt x="1310401" y="3505200"/>
                </a:lnTo>
                <a:lnTo>
                  <a:pt x="1335291" y="3479800"/>
                </a:lnTo>
                <a:lnTo>
                  <a:pt x="1392406" y="3429000"/>
                </a:lnTo>
                <a:lnTo>
                  <a:pt x="1425082" y="3403600"/>
                </a:lnTo>
                <a:lnTo>
                  <a:pt x="1458926" y="3378200"/>
                </a:lnTo>
                <a:lnTo>
                  <a:pt x="1493901" y="3352800"/>
                </a:lnTo>
                <a:lnTo>
                  <a:pt x="1530707" y="3314700"/>
                </a:lnTo>
                <a:lnTo>
                  <a:pt x="1566037" y="3289300"/>
                </a:lnTo>
                <a:lnTo>
                  <a:pt x="1599842" y="3251200"/>
                </a:lnTo>
                <a:lnTo>
                  <a:pt x="1632077" y="3213100"/>
                </a:lnTo>
                <a:lnTo>
                  <a:pt x="1663493" y="3175000"/>
                </a:lnTo>
                <a:lnTo>
                  <a:pt x="1692148" y="3124200"/>
                </a:lnTo>
                <a:lnTo>
                  <a:pt x="1717944" y="3086100"/>
                </a:lnTo>
                <a:lnTo>
                  <a:pt x="1740789" y="3035300"/>
                </a:lnTo>
                <a:lnTo>
                  <a:pt x="1757452" y="2984500"/>
                </a:lnTo>
                <a:lnTo>
                  <a:pt x="1770372" y="2946400"/>
                </a:lnTo>
                <a:lnTo>
                  <a:pt x="1779495" y="2895600"/>
                </a:lnTo>
                <a:lnTo>
                  <a:pt x="1784765" y="2844800"/>
                </a:lnTo>
                <a:lnTo>
                  <a:pt x="1786127" y="2794000"/>
                </a:lnTo>
                <a:lnTo>
                  <a:pt x="1785191" y="2755900"/>
                </a:lnTo>
                <a:lnTo>
                  <a:pt x="1781423" y="2705100"/>
                </a:lnTo>
                <a:lnTo>
                  <a:pt x="1774851" y="2654300"/>
                </a:lnTo>
                <a:lnTo>
                  <a:pt x="1765504" y="2616200"/>
                </a:lnTo>
                <a:lnTo>
                  <a:pt x="1753411" y="2565400"/>
                </a:lnTo>
                <a:lnTo>
                  <a:pt x="1738601" y="2527300"/>
                </a:lnTo>
                <a:lnTo>
                  <a:pt x="1721103" y="2476500"/>
                </a:lnTo>
                <a:lnTo>
                  <a:pt x="1698338" y="2438400"/>
                </a:lnTo>
                <a:lnTo>
                  <a:pt x="1672538" y="2387600"/>
                </a:lnTo>
                <a:lnTo>
                  <a:pt x="1643824" y="2349500"/>
                </a:lnTo>
                <a:lnTo>
                  <a:pt x="1612316" y="2311400"/>
                </a:lnTo>
                <a:lnTo>
                  <a:pt x="1578134" y="2273300"/>
                </a:lnTo>
                <a:lnTo>
                  <a:pt x="1541399" y="2235200"/>
                </a:lnTo>
                <a:lnTo>
                  <a:pt x="1499606" y="2209800"/>
                </a:lnTo>
                <a:lnTo>
                  <a:pt x="1456102" y="2171700"/>
                </a:lnTo>
                <a:lnTo>
                  <a:pt x="1411017" y="2146300"/>
                </a:lnTo>
                <a:lnTo>
                  <a:pt x="1364483" y="2120900"/>
                </a:lnTo>
                <a:lnTo>
                  <a:pt x="1316629" y="2095500"/>
                </a:lnTo>
                <a:lnTo>
                  <a:pt x="1267587" y="2082800"/>
                </a:lnTo>
                <a:close/>
              </a:path>
              <a:path w="1786254" h="3797300">
                <a:moveTo>
                  <a:pt x="958342" y="0"/>
                </a:moveTo>
                <a:lnTo>
                  <a:pt x="883793" y="0"/>
                </a:lnTo>
                <a:lnTo>
                  <a:pt x="881634" y="2032000"/>
                </a:lnTo>
                <a:lnTo>
                  <a:pt x="834662" y="2032000"/>
                </a:lnTo>
                <a:lnTo>
                  <a:pt x="787833" y="2044700"/>
                </a:lnTo>
                <a:lnTo>
                  <a:pt x="741194" y="2044700"/>
                </a:lnTo>
                <a:lnTo>
                  <a:pt x="694796" y="2057400"/>
                </a:lnTo>
                <a:lnTo>
                  <a:pt x="648687" y="2057400"/>
                </a:lnTo>
                <a:lnTo>
                  <a:pt x="557529" y="2082800"/>
                </a:lnTo>
                <a:lnTo>
                  <a:pt x="512851" y="2108200"/>
                </a:lnTo>
                <a:lnTo>
                  <a:pt x="469010" y="2120900"/>
                </a:lnTo>
                <a:lnTo>
                  <a:pt x="426098" y="2146300"/>
                </a:lnTo>
                <a:lnTo>
                  <a:pt x="384205" y="2159000"/>
                </a:lnTo>
                <a:lnTo>
                  <a:pt x="343423" y="2184400"/>
                </a:lnTo>
                <a:lnTo>
                  <a:pt x="303843" y="2209800"/>
                </a:lnTo>
                <a:lnTo>
                  <a:pt x="265556" y="2247900"/>
                </a:lnTo>
                <a:lnTo>
                  <a:pt x="226325" y="2273300"/>
                </a:lnTo>
                <a:lnTo>
                  <a:pt x="189620" y="2311400"/>
                </a:lnTo>
                <a:lnTo>
                  <a:pt x="155575" y="2362200"/>
                </a:lnTo>
                <a:lnTo>
                  <a:pt x="124323" y="2400300"/>
                </a:lnTo>
                <a:lnTo>
                  <a:pt x="96000" y="2451100"/>
                </a:lnTo>
                <a:lnTo>
                  <a:pt x="70739" y="2489200"/>
                </a:lnTo>
                <a:lnTo>
                  <a:pt x="51671" y="2540000"/>
                </a:lnTo>
                <a:lnTo>
                  <a:pt x="35532" y="2578100"/>
                </a:lnTo>
                <a:lnTo>
                  <a:pt x="22356" y="2628900"/>
                </a:lnTo>
                <a:lnTo>
                  <a:pt x="12179" y="2679700"/>
                </a:lnTo>
                <a:lnTo>
                  <a:pt x="5037" y="2730500"/>
                </a:lnTo>
                <a:lnTo>
                  <a:pt x="966" y="2781300"/>
                </a:lnTo>
                <a:lnTo>
                  <a:pt x="0" y="2819400"/>
                </a:lnTo>
                <a:lnTo>
                  <a:pt x="214" y="2844800"/>
                </a:lnTo>
                <a:lnTo>
                  <a:pt x="857" y="2857500"/>
                </a:lnTo>
                <a:lnTo>
                  <a:pt x="1928" y="2882900"/>
                </a:lnTo>
                <a:lnTo>
                  <a:pt x="3428" y="2895600"/>
                </a:lnTo>
                <a:lnTo>
                  <a:pt x="8108" y="2946400"/>
                </a:lnTo>
                <a:lnTo>
                  <a:pt x="9778" y="2959100"/>
                </a:lnTo>
                <a:lnTo>
                  <a:pt x="13208" y="2997200"/>
                </a:lnTo>
                <a:lnTo>
                  <a:pt x="688848" y="2997200"/>
                </a:lnTo>
                <a:lnTo>
                  <a:pt x="682498" y="2946400"/>
                </a:lnTo>
                <a:lnTo>
                  <a:pt x="681331" y="2946400"/>
                </a:lnTo>
                <a:lnTo>
                  <a:pt x="680497" y="2933700"/>
                </a:lnTo>
                <a:lnTo>
                  <a:pt x="679997" y="2921000"/>
                </a:lnTo>
                <a:lnTo>
                  <a:pt x="679830" y="2908300"/>
                </a:lnTo>
                <a:lnTo>
                  <a:pt x="84963" y="2908300"/>
                </a:lnTo>
                <a:lnTo>
                  <a:pt x="80964" y="2870200"/>
                </a:lnTo>
                <a:lnTo>
                  <a:pt x="80025" y="2857500"/>
                </a:lnTo>
                <a:lnTo>
                  <a:pt x="79492" y="2844800"/>
                </a:lnTo>
                <a:lnTo>
                  <a:pt x="79375" y="2819400"/>
                </a:lnTo>
                <a:lnTo>
                  <a:pt x="80550" y="2768600"/>
                </a:lnTo>
                <a:lnTo>
                  <a:pt x="85438" y="2730500"/>
                </a:lnTo>
                <a:lnTo>
                  <a:pt x="93979" y="2679700"/>
                </a:lnTo>
                <a:lnTo>
                  <a:pt x="106120" y="2628900"/>
                </a:lnTo>
                <a:lnTo>
                  <a:pt x="121802" y="2578100"/>
                </a:lnTo>
                <a:lnTo>
                  <a:pt x="140970" y="2527300"/>
                </a:lnTo>
                <a:lnTo>
                  <a:pt x="163333" y="2489200"/>
                </a:lnTo>
                <a:lnTo>
                  <a:pt x="188435" y="2451100"/>
                </a:lnTo>
                <a:lnTo>
                  <a:pt x="216154" y="2413000"/>
                </a:lnTo>
                <a:lnTo>
                  <a:pt x="246370" y="2374900"/>
                </a:lnTo>
                <a:lnTo>
                  <a:pt x="278964" y="2336800"/>
                </a:lnTo>
                <a:lnTo>
                  <a:pt x="313817" y="2311400"/>
                </a:lnTo>
                <a:lnTo>
                  <a:pt x="354638" y="2286000"/>
                </a:lnTo>
                <a:lnTo>
                  <a:pt x="397016" y="2247900"/>
                </a:lnTo>
                <a:lnTo>
                  <a:pt x="440832" y="2222500"/>
                </a:lnTo>
                <a:lnTo>
                  <a:pt x="485972" y="2209800"/>
                </a:lnTo>
                <a:lnTo>
                  <a:pt x="532318" y="2184400"/>
                </a:lnTo>
                <a:lnTo>
                  <a:pt x="724356" y="2133600"/>
                </a:lnTo>
                <a:lnTo>
                  <a:pt x="773230" y="2133600"/>
                </a:lnTo>
                <a:lnTo>
                  <a:pt x="822337" y="2120900"/>
                </a:lnTo>
                <a:lnTo>
                  <a:pt x="960501" y="2120900"/>
                </a:lnTo>
                <a:lnTo>
                  <a:pt x="958342" y="0"/>
                </a:lnTo>
                <a:close/>
              </a:path>
              <a:path w="1786254" h="3797300">
                <a:moveTo>
                  <a:pt x="905335" y="2527300"/>
                </a:moveTo>
                <a:lnTo>
                  <a:pt x="785256" y="2527300"/>
                </a:lnTo>
                <a:lnTo>
                  <a:pt x="753830" y="2540000"/>
                </a:lnTo>
                <a:lnTo>
                  <a:pt x="700784" y="2565400"/>
                </a:lnTo>
                <a:lnTo>
                  <a:pt x="661568" y="2616200"/>
                </a:lnTo>
                <a:lnTo>
                  <a:pt x="633214" y="2667000"/>
                </a:lnTo>
                <a:lnTo>
                  <a:pt x="615148" y="2717800"/>
                </a:lnTo>
                <a:lnTo>
                  <a:pt x="606115" y="2781300"/>
                </a:lnTo>
                <a:lnTo>
                  <a:pt x="603472" y="2806700"/>
                </a:lnTo>
                <a:lnTo>
                  <a:pt x="601924" y="2832100"/>
                </a:lnTo>
                <a:lnTo>
                  <a:pt x="601472" y="2857500"/>
                </a:lnTo>
                <a:lnTo>
                  <a:pt x="601472" y="2908300"/>
                </a:lnTo>
                <a:lnTo>
                  <a:pt x="679830" y="2908300"/>
                </a:lnTo>
                <a:lnTo>
                  <a:pt x="679830" y="2857500"/>
                </a:lnTo>
                <a:lnTo>
                  <a:pt x="680283" y="2832100"/>
                </a:lnTo>
                <a:lnTo>
                  <a:pt x="681640" y="2806700"/>
                </a:lnTo>
                <a:lnTo>
                  <a:pt x="683902" y="2781300"/>
                </a:lnTo>
                <a:lnTo>
                  <a:pt x="687070" y="2755900"/>
                </a:lnTo>
                <a:lnTo>
                  <a:pt x="690897" y="2743200"/>
                </a:lnTo>
                <a:lnTo>
                  <a:pt x="696452" y="2717800"/>
                </a:lnTo>
                <a:lnTo>
                  <a:pt x="703697" y="2705100"/>
                </a:lnTo>
                <a:lnTo>
                  <a:pt x="712597" y="2679700"/>
                </a:lnTo>
                <a:lnTo>
                  <a:pt x="722717" y="2667000"/>
                </a:lnTo>
                <a:lnTo>
                  <a:pt x="734504" y="2654300"/>
                </a:lnTo>
                <a:lnTo>
                  <a:pt x="747815" y="2641600"/>
                </a:lnTo>
                <a:lnTo>
                  <a:pt x="762508" y="2628900"/>
                </a:lnTo>
                <a:lnTo>
                  <a:pt x="783397" y="2616200"/>
                </a:lnTo>
                <a:lnTo>
                  <a:pt x="805132" y="2616200"/>
                </a:lnTo>
                <a:lnTo>
                  <a:pt x="827462" y="2603500"/>
                </a:lnTo>
                <a:lnTo>
                  <a:pt x="1024636" y="2603500"/>
                </a:lnTo>
                <a:lnTo>
                  <a:pt x="1000315" y="2578100"/>
                </a:lnTo>
                <a:lnTo>
                  <a:pt x="957452" y="2552700"/>
                </a:lnTo>
                <a:lnTo>
                  <a:pt x="931852" y="2540000"/>
                </a:lnTo>
                <a:lnTo>
                  <a:pt x="905335" y="25273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752331" y="3941064"/>
            <a:ext cx="637540" cy="2917190"/>
          </a:xfrm>
          <a:custGeom>
            <a:avLst/>
            <a:gdLst/>
            <a:ahLst/>
            <a:cxnLst/>
            <a:rect l="l" t="t" r="r" b="b"/>
            <a:pathLst>
              <a:path w="637540" h="2917190">
                <a:moveTo>
                  <a:pt x="637032" y="0"/>
                </a:moveTo>
                <a:lnTo>
                  <a:pt x="0" y="0"/>
                </a:lnTo>
                <a:lnTo>
                  <a:pt x="0" y="657225"/>
                </a:lnTo>
                <a:lnTo>
                  <a:pt x="275844" y="657225"/>
                </a:lnTo>
                <a:lnTo>
                  <a:pt x="275844" y="2916934"/>
                </a:lnTo>
                <a:lnTo>
                  <a:pt x="298315" y="2916934"/>
                </a:lnTo>
                <a:lnTo>
                  <a:pt x="345948" y="2904009"/>
                </a:lnTo>
                <a:lnTo>
                  <a:pt x="354711" y="570992"/>
                </a:lnTo>
                <a:lnTo>
                  <a:pt x="78613" y="570992"/>
                </a:lnTo>
                <a:lnTo>
                  <a:pt x="78613" y="86106"/>
                </a:lnTo>
                <a:lnTo>
                  <a:pt x="637032" y="86106"/>
                </a:lnTo>
                <a:lnTo>
                  <a:pt x="637032" y="0"/>
                </a:lnTo>
                <a:close/>
              </a:path>
              <a:path w="637540" h="2917190">
                <a:moveTo>
                  <a:pt x="637032" y="86106"/>
                </a:moveTo>
                <a:lnTo>
                  <a:pt x="558165" y="86106"/>
                </a:lnTo>
                <a:lnTo>
                  <a:pt x="558165" y="613918"/>
                </a:lnTo>
                <a:lnTo>
                  <a:pt x="637032" y="613918"/>
                </a:lnTo>
                <a:lnTo>
                  <a:pt x="637032" y="8610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652125" y="4003547"/>
            <a:ext cx="826135" cy="830580"/>
          </a:xfrm>
          <a:custGeom>
            <a:avLst/>
            <a:gdLst/>
            <a:ahLst/>
            <a:cxnLst/>
            <a:rect l="l" t="t" r="r" b="b"/>
            <a:pathLst>
              <a:path w="826134" h="830579">
                <a:moveTo>
                  <a:pt x="798882" y="207899"/>
                </a:moveTo>
                <a:lnTo>
                  <a:pt x="390657" y="207899"/>
                </a:lnTo>
                <a:lnTo>
                  <a:pt x="404401" y="208486"/>
                </a:lnTo>
                <a:lnTo>
                  <a:pt x="417930" y="210788"/>
                </a:lnTo>
                <a:lnTo>
                  <a:pt x="454812" y="226742"/>
                </a:lnTo>
                <a:lnTo>
                  <a:pt x="483494" y="252602"/>
                </a:lnTo>
                <a:lnTo>
                  <a:pt x="503568" y="286500"/>
                </a:lnTo>
                <a:lnTo>
                  <a:pt x="514291" y="325564"/>
                </a:lnTo>
                <a:lnTo>
                  <a:pt x="516260" y="352806"/>
                </a:lnTo>
                <a:lnTo>
                  <a:pt x="515250" y="372887"/>
                </a:lnTo>
                <a:lnTo>
                  <a:pt x="506276" y="411670"/>
                </a:lnTo>
                <a:lnTo>
                  <a:pt x="489342" y="446629"/>
                </a:lnTo>
                <a:lnTo>
                  <a:pt x="456570" y="492759"/>
                </a:lnTo>
                <a:lnTo>
                  <a:pt x="430884" y="521779"/>
                </a:lnTo>
                <a:lnTo>
                  <a:pt x="391306" y="561657"/>
                </a:lnTo>
                <a:lnTo>
                  <a:pt x="378639" y="574611"/>
                </a:lnTo>
                <a:lnTo>
                  <a:pt x="344153" y="613229"/>
                </a:lnTo>
                <a:lnTo>
                  <a:pt x="317632" y="653288"/>
                </a:lnTo>
                <a:lnTo>
                  <a:pt x="305505" y="690917"/>
                </a:lnTo>
                <a:lnTo>
                  <a:pt x="304678" y="704341"/>
                </a:lnTo>
                <a:lnTo>
                  <a:pt x="304678" y="830579"/>
                </a:lnTo>
                <a:lnTo>
                  <a:pt x="546232" y="830579"/>
                </a:lnTo>
                <a:lnTo>
                  <a:pt x="546232" y="756031"/>
                </a:lnTo>
                <a:lnTo>
                  <a:pt x="548387" y="738959"/>
                </a:lnTo>
                <a:lnTo>
                  <a:pt x="572140" y="695578"/>
                </a:lnTo>
                <a:lnTo>
                  <a:pt x="611913" y="657467"/>
                </a:lnTo>
                <a:lnTo>
                  <a:pt x="642855" y="633247"/>
                </a:lnTo>
                <a:lnTo>
                  <a:pt x="659579" y="619966"/>
                </a:lnTo>
                <a:lnTo>
                  <a:pt x="693933" y="591438"/>
                </a:lnTo>
                <a:lnTo>
                  <a:pt x="727493" y="560577"/>
                </a:lnTo>
                <a:lnTo>
                  <a:pt x="758195" y="526288"/>
                </a:lnTo>
                <a:lnTo>
                  <a:pt x="785262" y="487981"/>
                </a:lnTo>
                <a:lnTo>
                  <a:pt x="807090" y="445769"/>
                </a:lnTo>
                <a:lnTo>
                  <a:pt x="821536" y="397192"/>
                </a:lnTo>
                <a:lnTo>
                  <a:pt x="825886" y="346328"/>
                </a:lnTo>
                <a:lnTo>
                  <a:pt x="824372" y="309695"/>
                </a:lnTo>
                <a:lnTo>
                  <a:pt x="819107" y="273573"/>
                </a:lnTo>
                <a:lnTo>
                  <a:pt x="810152" y="238333"/>
                </a:lnTo>
                <a:lnTo>
                  <a:pt x="798882" y="207899"/>
                </a:lnTo>
                <a:close/>
              </a:path>
              <a:path w="826134" h="830579">
                <a:moveTo>
                  <a:pt x="427106" y="0"/>
                </a:moveTo>
                <a:lnTo>
                  <a:pt x="383440" y="1139"/>
                </a:lnTo>
                <a:lnTo>
                  <a:pt x="340000" y="5683"/>
                </a:lnTo>
                <a:lnTo>
                  <a:pt x="296965" y="13608"/>
                </a:lnTo>
                <a:lnTo>
                  <a:pt x="254513" y="24891"/>
                </a:lnTo>
                <a:lnTo>
                  <a:pt x="218405" y="37756"/>
                </a:lnTo>
                <a:lnTo>
                  <a:pt x="183583" y="54181"/>
                </a:lnTo>
                <a:lnTo>
                  <a:pt x="150286" y="74058"/>
                </a:lnTo>
                <a:lnTo>
                  <a:pt x="118750" y="97281"/>
                </a:lnTo>
                <a:lnTo>
                  <a:pt x="69315" y="148256"/>
                </a:lnTo>
                <a:lnTo>
                  <a:pt x="31120" y="209803"/>
                </a:lnTo>
                <a:lnTo>
                  <a:pt x="17112" y="245336"/>
                </a:lnTo>
                <a:lnTo>
                  <a:pt x="7164" y="282320"/>
                </a:lnTo>
                <a:lnTo>
                  <a:pt x="1384" y="320353"/>
                </a:lnTo>
                <a:lnTo>
                  <a:pt x="0" y="363563"/>
                </a:lnTo>
                <a:lnTo>
                  <a:pt x="96" y="367164"/>
                </a:lnTo>
                <a:lnTo>
                  <a:pt x="1057" y="382960"/>
                </a:lnTo>
                <a:lnTo>
                  <a:pt x="1275" y="390525"/>
                </a:lnTo>
                <a:lnTo>
                  <a:pt x="2926" y="395858"/>
                </a:lnTo>
                <a:lnTo>
                  <a:pt x="2926" y="406272"/>
                </a:lnTo>
                <a:lnTo>
                  <a:pt x="266705" y="406272"/>
                </a:lnTo>
                <a:lnTo>
                  <a:pt x="266965" y="363563"/>
                </a:lnTo>
                <a:lnTo>
                  <a:pt x="270769" y="320039"/>
                </a:lnTo>
                <a:lnTo>
                  <a:pt x="282467" y="277856"/>
                </a:lnTo>
                <a:lnTo>
                  <a:pt x="305726" y="241522"/>
                </a:lnTo>
                <a:lnTo>
                  <a:pt x="342526" y="216328"/>
                </a:lnTo>
                <a:lnTo>
                  <a:pt x="390657" y="207899"/>
                </a:lnTo>
                <a:lnTo>
                  <a:pt x="798882" y="207899"/>
                </a:lnTo>
                <a:lnTo>
                  <a:pt x="797565" y="204343"/>
                </a:lnTo>
                <a:lnTo>
                  <a:pt x="763068" y="145272"/>
                </a:lnTo>
                <a:lnTo>
                  <a:pt x="717428" y="96012"/>
                </a:lnTo>
                <a:lnTo>
                  <a:pt x="657611" y="53975"/>
                </a:lnTo>
                <a:lnTo>
                  <a:pt x="591698" y="24891"/>
                </a:lnTo>
                <a:lnTo>
                  <a:pt x="551246" y="13680"/>
                </a:lnTo>
                <a:lnTo>
                  <a:pt x="510211" y="5778"/>
                </a:lnTo>
                <a:lnTo>
                  <a:pt x="468772" y="1210"/>
                </a:lnTo>
                <a:lnTo>
                  <a:pt x="4271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956804" y="4968240"/>
            <a:ext cx="245745" cy="248920"/>
          </a:xfrm>
          <a:custGeom>
            <a:avLst/>
            <a:gdLst/>
            <a:ahLst/>
            <a:cxnLst/>
            <a:rect l="l" t="t" r="r" b="b"/>
            <a:pathLst>
              <a:path w="245745" h="248920">
                <a:moveTo>
                  <a:pt x="0" y="248412"/>
                </a:moveTo>
                <a:lnTo>
                  <a:pt x="245364" y="248412"/>
                </a:lnTo>
                <a:lnTo>
                  <a:pt x="245364" y="0"/>
                </a:lnTo>
                <a:lnTo>
                  <a:pt x="0" y="0"/>
                </a:lnTo>
                <a:lnTo>
                  <a:pt x="0" y="24841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302495" y="643127"/>
            <a:ext cx="828040" cy="830580"/>
          </a:xfrm>
          <a:custGeom>
            <a:avLst/>
            <a:gdLst/>
            <a:ahLst/>
            <a:cxnLst/>
            <a:rect l="l" t="t" r="r" b="b"/>
            <a:pathLst>
              <a:path w="828040" h="830580">
                <a:moveTo>
                  <a:pt x="800853" y="208280"/>
                </a:moveTo>
                <a:lnTo>
                  <a:pt x="391795" y="208280"/>
                </a:lnTo>
                <a:lnTo>
                  <a:pt x="405578" y="208869"/>
                </a:lnTo>
                <a:lnTo>
                  <a:pt x="419195" y="211185"/>
                </a:lnTo>
                <a:lnTo>
                  <a:pt x="456183" y="227302"/>
                </a:lnTo>
                <a:lnTo>
                  <a:pt x="484758" y="252984"/>
                </a:lnTo>
                <a:lnTo>
                  <a:pt x="504886" y="286470"/>
                </a:lnTo>
                <a:lnTo>
                  <a:pt x="515635" y="325500"/>
                </a:lnTo>
                <a:lnTo>
                  <a:pt x="517651" y="352806"/>
                </a:lnTo>
                <a:lnTo>
                  <a:pt x="516661" y="372812"/>
                </a:lnTo>
                <a:lnTo>
                  <a:pt x="507775" y="411491"/>
                </a:lnTo>
                <a:lnTo>
                  <a:pt x="490767" y="446375"/>
                </a:lnTo>
                <a:lnTo>
                  <a:pt x="457834" y="492506"/>
                </a:lnTo>
                <a:lnTo>
                  <a:pt x="432403" y="521287"/>
                </a:lnTo>
                <a:lnTo>
                  <a:pt x="405637" y="548639"/>
                </a:lnTo>
                <a:lnTo>
                  <a:pt x="392495" y="561437"/>
                </a:lnTo>
                <a:lnTo>
                  <a:pt x="379745" y="574436"/>
                </a:lnTo>
                <a:lnTo>
                  <a:pt x="345144" y="613229"/>
                </a:lnTo>
                <a:lnTo>
                  <a:pt x="318515" y="654431"/>
                </a:lnTo>
                <a:lnTo>
                  <a:pt x="306532" y="691042"/>
                </a:lnTo>
                <a:lnTo>
                  <a:pt x="305561" y="704088"/>
                </a:lnTo>
                <a:lnTo>
                  <a:pt x="305561" y="830326"/>
                </a:lnTo>
                <a:lnTo>
                  <a:pt x="548258" y="830580"/>
                </a:lnTo>
                <a:lnTo>
                  <a:pt x="548258" y="756031"/>
                </a:lnTo>
                <a:lnTo>
                  <a:pt x="550489" y="738939"/>
                </a:lnTo>
                <a:lnTo>
                  <a:pt x="574421" y="695451"/>
                </a:lnTo>
                <a:lnTo>
                  <a:pt x="614300" y="657411"/>
                </a:lnTo>
                <a:lnTo>
                  <a:pt x="695071" y="591312"/>
                </a:lnTo>
                <a:lnTo>
                  <a:pt x="712186" y="576365"/>
                </a:lnTo>
                <a:lnTo>
                  <a:pt x="744416" y="543806"/>
                </a:lnTo>
                <a:lnTo>
                  <a:pt x="773691" y="507293"/>
                </a:lnTo>
                <a:lnTo>
                  <a:pt x="798250" y="466351"/>
                </a:lnTo>
                <a:lnTo>
                  <a:pt x="817066" y="420657"/>
                </a:lnTo>
                <a:lnTo>
                  <a:pt x="826662" y="370687"/>
                </a:lnTo>
                <a:lnTo>
                  <a:pt x="827531" y="345059"/>
                </a:lnTo>
                <a:lnTo>
                  <a:pt x="825996" y="308445"/>
                </a:lnTo>
                <a:lnTo>
                  <a:pt x="820674" y="272367"/>
                </a:lnTo>
                <a:lnTo>
                  <a:pt x="811637" y="237170"/>
                </a:lnTo>
                <a:lnTo>
                  <a:pt x="800853" y="208280"/>
                </a:lnTo>
                <a:close/>
              </a:path>
              <a:path w="828040" h="830580">
                <a:moveTo>
                  <a:pt x="428751" y="0"/>
                </a:moveTo>
                <a:lnTo>
                  <a:pt x="384913" y="1210"/>
                </a:lnTo>
                <a:lnTo>
                  <a:pt x="341312" y="5778"/>
                </a:lnTo>
                <a:lnTo>
                  <a:pt x="298092" y="13680"/>
                </a:lnTo>
                <a:lnTo>
                  <a:pt x="255397" y="24892"/>
                </a:lnTo>
                <a:lnTo>
                  <a:pt x="219285" y="37897"/>
                </a:lnTo>
                <a:lnTo>
                  <a:pt x="184435" y="54355"/>
                </a:lnTo>
                <a:lnTo>
                  <a:pt x="151062" y="74148"/>
                </a:lnTo>
                <a:lnTo>
                  <a:pt x="119379" y="97155"/>
                </a:lnTo>
                <a:lnTo>
                  <a:pt x="69786" y="148256"/>
                </a:lnTo>
                <a:lnTo>
                  <a:pt x="31623" y="209931"/>
                </a:lnTo>
                <a:lnTo>
                  <a:pt x="17466" y="245389"/>
                </a:lnTo>
                <a:lnTo>
                  <a:pt x="7429" y="282336"/>
                </a:lnTo>
                <a:lnTo>
                  <a:pt x="1583" y="320355"/>
                </a:lnTo>
                <a:lnTo>
                  <a:pt x="0" y="359029"/>
                </a:lnTo>
                <a:lnTo>
                  <a:pt x="257" y="367164"/>
                </a:lnTo>
                <a:lnTo>
                  <a:pt x="1393" y="382960"/>
                </a:lnTo>
                <a:lnTo>
                  <a:pt x="1650" y="390525"/>
                </a:lnTo>
                <a:lnTo>
                  <a:pt x="2031" y="395859"/>
                </a:lnTo>
                <a:lnTo>
                  <a:pt x="3175" y="401066"/>
                </a:lnTo>
                <a:lnTo>
                  <a:pt x="3175" y="406526"/>
                </a:lnTo>
                <a:lnTo>
                  <a:pt x="267461" y="406526"/>
                </a:lnTo>
                <a:lnTo>
                  <a:pt x="267563" y="372812"/>
                </a:lnTo>
                <a:lnTo>
                  <a:pt x="267725" y="363795"/>
                </a:lnTo>
                <a:lnTo>
                  <a:pt x="271779" y="320039"/>
                </a:lnTo>
                <a:lnTo>
                  <a:pt x="283406" y="277927"/>
                </a:lnTo>
                <a:lnTo>
                  <a:pt x="306673" y="241776"/>
                </a:lnTo>
                <a:lnTo>
                  <a:pt x="343485" y="216781"/>
                </a:lnTo>
                <a:lnTo>
                  <a:pt x="391795" y="208280"/>
                </a:lnTo>
                <a:lnTo>
                  <a:pt x="800853" y="208280"/>
                </a:lnTo>
                <a:lnTo>
                  <a:pt x="798956" y="203200"/>
                </a:lnTo>
                <a:lnTo>
                  <a:pt x="764841" y="144192"/>
                </a:lnTo>
                <a:lnTo>
                  <a:pt x="719581" y="94996"/>
                </a:lnTo>
                <a:lnTo>
                  <a:pt x="659542" y="53514"/>
                </a:lnTo>
                <a:lnTo>
                  <a:pt x="593598" y="24892"/>
                </a:lnTo>
                <a:lnTo>
                  <a:pt x="553124" y="13751"/>
                </a:lnTo>
                <a:lnTo>
                  <a:pt x="512032" y="5873"/>
                </a:lnTo>
                <a:lnTo>
                  <a:pt x="470511" y="1281"/>
                </a:lnTo>
                <a:lnTo>
                  <a:pt x="42875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608819" y="1607819"/>
            <a:ext cx="245745" cy="248920"/>
          </a:xfrm>
          <a:custGeom>
            <a:avLst/>
            <a:gdLst/>
            <a:ahLst/>
            <a:cxnLst/>
            <a:rect l="l" t="t" r="r" b="b"/>
            <a:pathLst>
              <a:path w="245745" h="248919">
                <a:moveTo>
                  <a:pt x="0" y="248412"/>
                </a:moveTo>
                <a:lnTo>
                  <a:pt x="245364" y="248412"/>
                </a:lnTo>
                <a:lnTo>
                  <a:pt x="245364" y="0"/>
                </a:lnTo>
                <a:lnTo>
                  <a:pt x="0" y="0"/>
                </a:lnTo>
                <a:lnTo>
                  <a:pt x="0" y="24841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045068" y="1266444"/>
            <a:ext cx="451484" cy="454659"/>
          </a:xfrm>
          <a:custGeom>
            <a:avLst/>
            <a:gdLst/>
            <a:ahLst/>
            <a:cxnLst/>
            <a:rect l="l" t="t" r="r" b="b"/>
            <a:pathLst>
              <a:path w="451484" h="454660">
                <a:moveTo>
                  <a:pt x="436702" y="113664"/>
                </a:moveTo>
                <a:lnTo>
                  <a:pt x="211581" y="113664"/>
                </a:lnTo>
                <a:lnTo>
                  <a:pt x="219092" y="113968"/>
                </a:lnTo>
                <a:lnTo>
                  <a:pt x="226520" y="115236"/>
                </a:lnTo>
                <a:lnTo>
                  <a:pt x="263399" y="138177"/>
                </a:lnTo>
                <a:lnTo>
                  <a:pt x="280241" y="177673"/>
                </a:lnTo>
                <a:lnTo>
                  <a:pt x="281304" y="192658"/>
                </a:lnTo>
                <a:lnTo>
                  <a:pt x="280741" y="203660"/>
                </a:lnTo>
                <a:lnTo>
                  <a:pt x="266475" y="243968"/>
                </a:lnTo>
                <a:lnTo>
                  <a:pt x="241897" y="277258"/>
                </a:lnTo>
                <a:lnTo>
                  <a:pt x="213074" y="307048"/>
                </a:lnTo>
                <a:lnTo>
                  <a:pt x="206152" y="314150"/>
                </a:lnTo>
                <a:lnTo>
                  <a:pt x="177069" y="349589"/>
                </a:lnTo>
                <a:lnTo>
                  <a:pt x="165607" y="385063"/>
                </a:lnTo>
                <a:lnTo>
                  <a:pt x="165607" y="454151"/>
                </a:lnTo>
                <a:lnTo>
                  <a:pt x="299084" y="454151"/>
                </a:lnTo>
                <a:lnTo>
                  <a:pt x="299084" y="413384"/>
                </a:lnTo>
                <a:lnTo>
                  <a:pt x="300255" y="404046"/>
                </a:lnTo>
                <a:lnTo>
                  <a:pt x="327628" y="366077"/>
                </a:lnTo>
                <a:lnTo>
                  <a:pt x="351436" y="346075"/>
                </a:lnTo>
                <a:lnTo>
                  <a:pt x="360457" y="338836"/>
                </a:lnTo>
                <a:lnTo>
                  <a:pt x="397764" y="306292"/>
                </a:lnTo>
                <a:lnTo>
                  <a:pt x="429180" y="266747"/>
                </a:lnTo>
                <a:lnTo>
                  <a:pt x="445658" y="230717"/>
                </a:lnTo>
                <a:lnTo>
                  <a:pt x="451230" y="189229"/>
                </a:lnTo>
                <a:lnTo>
                  <a:pt x="450401" y="169118"/>
                </a:lnTo>
                <a:lnTo>
                  <a:pt x="447547" y="149304"/>
                </a:lnTo>
                <a:lnTo>
                  <a:pt x="442694" y="129990"/>
                </a:lnTo>
                <a:lnTo>
                  <a:pt x="436702" y="113664"/>
                </a:lnTo>
                <a:close/>
              </a:path>
              <a:path w="451484" h="454660">
                <a:moveTo>
                  <a:pt x="234187" y="0"/>
                </a:moveTo>
                <a:lnTo>
                  <a:pt x="186404" y="3317"/>
                </a:lnTo>
                <a:lnTo>
                  <a:pt x="139573" y="13969"/>
                </a:lnTo>
                <a:lnTo>
                  <a:pt x="100933" y="30130"/>
                </a:lnTo>
                <a:lnTo>
                  <a:pt x="65531" y="53720"/>
                </a:lnTo>
                <a:lnTo>
                  <a:pt x="38449" y="81518"/>
                </a:lnTo>
                <a:lnTo>
                  <a:pt x="17696" y="115236"/>
                </a:lnTo>
                <a:lnTo>
                  <a:pt x="4444" y="154733"/>
                </a:lnTo>
                <a:lnTo>
                  <a:pt x="380" y="196341"/>
                </a:lnTo>
                <a:lnTo>
                  <a:pt x="0" y="202183"/>
                </a:lnTo>
                <a:lnTo>
                  <a:pt x="0" y="208025"/>
                </a:lnTo>
                <a:lnTo>
                  <a:pt x="380" y="213740"/>
                </a:lnTo>
                <a:lnTo>
                  <a:pt x="380" y="222503"/>
                </a:lnTo>
                <a:lnTo>
                  <a:pt x="143636" y="222503"/>
                </a:lnTo>
                <a:lnTo>
                  <a:pt x="143724" y="202183"/>
                </a:lnTo>
                <a:lnTo>
                  <a:pt x="143779" y="199062"/>
                </a:lnTo>
                <a:lnTo>
                  <a:pt x="149431" y="159432"/>
                </a:lnTo>
                <a:lnTo>
                  <a:pt x="170632" y="126815"/>
                </a:lnTo>
                <a:lnTo>
                  <a:pt x="211581" y="113664"/>
                </a:lnTo>
                <a:lnTo>
                  <a:pt x="436702" y="113664"/>
                </a:lnTo>
                <a:lnTo>
                  <a:pt x="435863" y="111378"/>
                </a:lnTo>
                <a:lnTo>
                  <a:pt x="405074" y="64730"/>
                </a:lnTo>
                <a:lnTo>
                  <a:pt x="359902" y="29448"/>
                </a:lnTo>
                <a:lnTo>
                  <a:pt x="324738" y="13715"/>
                </a:lnTo>
                <a:lnTo>
                  <a:pt x="279892" y="3190"/>
                </a:lnTo>
                <a:lnTo>
                  <a:pt x="257105" y="660"/>
                </a:lnTo>
                <a:lnTo>
                  <a:pt x="23418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211311" y="1793748"/>
            <a:ext cx="135890" cy="137160"/>
          </a:xfrm>
          <a:custGeom>
            <a:avLst/>
            <a:gdLst/>
            <a:ahLst/>
            <a:cxnLst/>
            <a:rect l="l" t="t" r="r" b="b"/>
            <a:pathLst>
              <a:path w="135890" h="137160">
                <a:moveTo>
                  <a:pt x="0" y="137160"/>
                </a:moveTo>
                <a:lnTo>
                  <a:pt x="135635" y="137160"/>
                </a:lnTo>
                <a:lnTo>
                  <a:pt x="135635" y="0"/>
                </a:lnTo>
                <a:lnTo>
                  <a:pt x="0" y="0"/>
                </a:lnTo>
                <a:lnTo>
                  <a:pt x="0" y="13716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9339071" y="4764023"/>
            <a:ext cx="1064260" cy="1068705"/>
          </a:xfrm>
          <a:custGeom>
            <a:avLst/>
            <a:gdLst/>
            <a:ahLst/>
            <a:cxnLst/>
            <a:rect l="l" t="t" r="r" b="b"/>
            <a:pathLst>
              <a:path w="1064259" h="1068704">
                <a:moveTo>
                  <a:pt x="1029215" y="267081"/>
                </a:moveTo>
                <a:lnTo>
                  <a:pt x="503808" y="267081"/>
                </a:lnTo>
                <a:lnTo>
                  <a:pt x="521354" y="267958"/>
                </a:lnTo>
                <a:lnTo>
                  <a:pt x="538638" y="270954"/>
                </a:lnTo>
                <a:lnTo>
                  <a:pt x="585854" y="291484"/>
                </a:lnTo>
                <a:lnTo>
                  <a:pt x="622680" y="324738"/>
                </a:lnTo>
                <a:lnTo>
                  <a:pt x="648791" y="368387"/>
                </a:lnTo>
                <a:lnTo>
                  <a:pt x="662463" y="418687"/>
                </a:lnTo>
                <a:lnTo>
                  <a:pt x="665099" y="453644"/>
                </a:lnTo>
                <a:lnTo>
                  <a:pt x="663870" y="479575"/>
                </a:lnTo>
                <a:lnTo>
                  <a:pt x="652508" y="529582"/>
                </a:lnTo>
                <a:lnTo>
                  <a:pt x="630590" y="574603"/>
                </a:lnTo>
                <a:lnTo>
                  <a:pt x="603452" y="615164"/>
                </a:lnTo>
                <a:lnTo>
                  <a:pt x="571754" y="652631"/>
                </a:lnTo>
                <a:lnTo>
                  <a:pt x="537400" y="689100"/>
                </a:lnTo>
                <a:lnTo>
                  <a:pt x="503618" y="722633"/>
                </a:lnTo>
                <a:lnTo>
                  <a:pt x="487298" y="739362"/>
                </a:lnTo>
                <a:lnTo>
                  <a:pt x="456183" y="773176"/>
                </a:lnTo>
                <a:lnTo>
                  <a:pt x="430609" y="805183"/>
                </a:lnTo>
                <a:lnTo>
                  <a:pt x="408558" y="840257"/>
                </a:lnTo>
                <a:lnTo>
                  <a:pt x="393110" y="888634"/>
                </a:lnTo>
                <a:lnTo>
                  <a:pt x="392049" y="905840"/>
                </a:lnTo>
                <a:lnTo>
                  <a:pt x="392049" y="1068323"/>
                </a:lnTo>
                <a:lnTo>
                  <a:pt x="704976" y="1067333"/>
                </a:lnTo>
                <a:lnTo>
                  <a:pt x="704976" y="971181"/>
                </a:lnTo>
                <a:lnTo>
                  <a:pt x="707840" y="949240"/>
                </a:lnTo>
                <a:lnTo>
                  <a:pt x="724854" y="909759"/>
                </a:lnTo>
                <a:lnTo>
                  <a:pt x="755054" y="876412"/>
                </a:lnTo>
                <a:lnTo>
                  <a:pt x="789725" y="844475"/>
                </a:lnTo>
                <a:lnTo>
                  <a:pt x="828172" y="813690"/>
                </a:lnTo>
                <a:lnTo>
                  <a:pt x="849296" y="796450"/>
                </a:lnTo>
                <a:lnTo>
                  <a:pt x="893699" y="759713"/>
                </a:lnTo>
                <a:lnTo>
                  <a:pt x="936910" y="719931"/>
                </a:lnTo>
                <a:lnTo>
                  <a:pt x="976502" y="675766"/>
                </a:lnTo>
                <a:lnTo>
                  <a:pt x="1011285" y="626554"/>
                </a:lnTo>
                <a:lnTo>
                  <a:pt x="1039495" y="572388"/>
                </a:lnTo>
                <a:lnTo>
                  <a:pt x="1058195" y="509841"/>
                </a:lnTo>
                <a:lnTo>
                  <a:pt x="1063752" y="444245"/>
                </a:lnTo>
                <a:lnTo>
                  <a:pt x="1061858" y="397101"/>
                </a:lnTo>
                <a:lnTo>
                  <a:pt x="1055084" y="350647"/>
                </a:lnTo>
                <a:lnTo>
                  <a:pt x="1043499" y="305335"/>
                </a:lnTo>
                <a:lnTo>
                  <a:pt x="1029215" y="267081"/>
                </a:lnTo>
                <a:close/>
              </a:path>
              <a:path w="1064259" h="1068704">
                <a:moveTo>
                  <a:pt x="550036" y="0"/>
                </a:moveTo>
                <a:lnTo>
                  <a:pt x="493660" y="1639"/>
                </a:lnTo>
                <a:lnTo>
                  <a:pt x="437641" y="7683"/>
                </a:lnTo>
                <a:lnTo>
                  <a:pt x="382194" y="18109"/>
                </a:lnTo>
                <a:lnTo>
                  <a:pt x="327532" y="32893"/>
                </a:lnTo>
                <a:lnTo>
                  <a:pt x="281310" y="49488"/>
                </a:lnTo>
                <a:lnTo>
                  <a:pt x="236743" y="70596"/>
                </a:lnTo>
                <a:lnTo>
                  <a:pt x="194105" y="96061"/>
                </a:lnTo>
                <a:lnTo>
                  <a:pt x="153670" y="125730"/>
                </a:lnTo>
                <a:lnTo>
                  <a:pt x="120020" y="156658"/>
                </a:lnTo>
                <a:lnTo>
                  <a:pt x="89741" y="191325"/>
                </a:lnTo>
                <a:lnTo>
                  <a:pt x="63105" y="229421"/>
                </a:lnTo>
                <a:lnTo>
                  <a:pt x="40385" y="270637"/>
                </a:lnTo>
                <a:lnTo>
                  <a:pt x="22377" y="315882"/>
                </a:lnTo>
                <a:lnTo>
                  <a:pt x="9572" y="363045"/>
                </a:lnTo>
                <a:lnTo>
                  <a:pt x="2077" y="411565"/>
                </a:lnTo>
                <a:lnTo>
                  <a:pt x="0" y="460882"/>
                </a:lnTo>
                <a:lnTo>
                  <a:pt x="121" y="471074"/>
                </a:lnTo>
                <a:lnTo>
                  <a:pt x="492" y="481266"/>
                </a:lnTo>
                <a:lnTo>
                  <a:pt x="1125" y="491458"/>
                </a:lnTo>
                <a:lnTo>
                  <a:pt x="2031" y="501650"/>
                </a:lnTo>
                <a:lnTo>
                  <a:pt x="2539" y="508126"/>
                </a:lnTo>
                <a:lnTo>
                  <a:pt x="3936" y="515112"/>
                </a:lnTo>
                <a:lnTo>
                  <a:pt x="3936" y="521716"/>
                </a:lnTo>
                <a:lnTo>
                  <a:pt x="344297" y="521716"/>
                </a:lnTo>
                <a:lnTo>
                  <a:pt x="344407" y="479575"/>
                </a:lnTo>
                <a:lnTo>
                  <a:pt x="347297" y="429750"/>
                </a:lnTo>
                <a:lnTo>
                  <a:pt x="357901" y="374602"/>
                </a:lnTo>
                <a:lnTo>
                  <a:pt x="382504" y="324604"/>
                </a:lnTo>
                <a:lnTo>
                  <a:pt x="422401" y="287527"/>
                </a:lnTo>
                <a:lnTo>
                  <a:pt x="461867" y="271446"/>
                </a:lnTo>
                <a:lnTo>
                  <a:pt x="503808" y="267081"/>
                </a:lnTo>
                <a:lnTo>
                  <a:pt x="1029215" y="267081"/>
                </a:lnTo>
                <a:lnTo>
                  <a:pt x="1027176" y="261619"/>
                </a:lnTo>
                <a:lnTo>
                  <a:pt x="1006957" y="222077"/>
                </a:lnTo>
                <a:lnTo>
                  <a:pt x="982868" y="185404"/>
                </a:lnTo>
                <a:lnTo>
                  <a:pt x="955184" y="151945"/>
                </a:lnTo>
                <a:lnTo>
                  <a:pt x="924178" y="122046"/>
                </a:lnTo>
                <a:lnTo>
                  <a:pt x="886624" y="93495"/>
                </a:lnTo>
                <a:lnTo>
                  <a:pt x="846915" y="68897"/>
                </a:lnTo>
                <a:lnTo>
                  <a:pt x="805324" y="48394"/>
                </a:lnTo>
                <a:lnTo>
                  <a:pt x="762126" y="32131"/>
                </a:lnTo>
                <a:lnTo>
                  <a:pt x="709985" y="17680"/>
                </a:lnTo>
                <a:lnTo>
                  <a:pt x="657129" y="7493"/>
                </a:lnTo>
                <a:lnTo>
                  <a:pt x="603750" y="1591"/>
                </a:lnTo>
                <a:lnTo>
                  <a:pt x="55003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9732264" y="6004559"/>
            <a:ext cx="315595" cy="320040"/>
          </a:xfrm>
          <a:custGeom>
            <a:avLst/>
            <a:gdLst/>
            <a:ahLst/>
            <a:cxnLst/>
            <a:rect l="l" t="t" r="r" b="b"/>
            <a:pathLst>
              <a:path w="315595" h="320039">
                <a:moveTo>
                  <a:pt x="0" y="320039"/>
                </a:moveTo>
                <a:lnTo>
                  <a:pt x="315468" y="320039"/>
                </a:lnTo>
                <a:lnTo>
                  <a:pt x="315468" y="0"/>
                </a:lnTo>
                <a:lnTo>
                  <a:pt x="0" y="0"/>
                </a:lnTo>
                <a:lnTo>
                  <a:pt x="0" y="32003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315072" y="2537460"/>
            <a:ext cx="542925" cy="546100"/>
          </a:xfrm>
          <a:custGeom>
            <a:avLst/>
            <a:gdLst/>
            <a:ahLst/>
            <a:cxnLst/>
            <a:rect l="l" t="t" r="r" b="b"/>
            <a:pathLst>
              <a:path w="542925" h="546100">
                <a:moveTo>
                  <a:pt x="525294" y="136651"/>
                </a:moveTo>
                <a:lnTo>
                  <a:pt x="255270" y="136651"/>
                </a:lnTo>
                <a:lnTo>
                  <a:pt x="264356" y="137102"/>
                </a:lnTo>
                <a:lnTo>
                  <a:pt x="273288" y="138636"/>
                </a:lnTo>
                <a:lnTo>
                  <a:pt x="310701" y="159658"/>
                </a:lnTo>
                <a:lnTo>
                  <a:pt x="332485" y="196595"/>
                </a:lnTo>
                <a:lnTo>
                  <a:pt x="337947" y="231775"/>
                </a:lnTo>
                <a:lnTo>
                  <a:pt x="337190" y="244750"/>
                </a:lnTo>
                <a:lnTo>
                  <a:pt x="326135" y="281559"/>
                </a:lnTo>
                <a:lnTo>
                  <a:pt x="298830" y="322706"/>
                </a:lnTo>
                <a:lnTo>
                  <a:pt x="290095" y="331926"/>
                </a:lnTo>
                <a:lnTo>
                  <a:pt x="281527" y="341407"/>
                </a:lnTo>
                <a:lnTo>
                  <a:pt x="273006" y="350746"/>
                </a:lnTo>
                <a:lnTo>
                  <a:pt x="264413" y="359537"/>
                </a:lnTo>
                <a:lnTo>
                  <a:pt x="255845" y="367966"/>
                </a:lnTo>
                <a:lnTo>
                  <a:pt x="247491" y="376491"/>
                </a:lnTo>
                <a:lnTo>
                  <a:pt x="218503" y="410162"/>
                </a:lnTo>
                <a:lnTo>
                  <a:pt x="201056" y="444261"/>
                </a:lnTo>
                <a:lnTo>
                  <a:pt x="199008" y="461644"/>
                </a:lnTo>
                <a:lnTo>
                  <a:pt x="199008" y="544322"/>
                </a:lnTo>
                <a:lnTo>
                  <a:pt x="359536" y="545591"/>
                </a:lnTo>
                <a:lnTo>
                  <a:pt x="359536" y="495935"/>
                </a:lnTo>
                <a:lnTo>
                  <a:pt x="360965" y="484723"/>
                </a:lnTo>
                <a:lnTo>
                  <a:pt x="385056" y="447442"/>
                </a:lnTo>
                <a:lnTo>
                  <a:pt x="455929" y="387857"/>
                </a:lnTo>
                <a:lnTo>
                  <a:pt x="467143" y="378027"/>
                </a:lnTo>
                <a:lnTo>
                  <a:pt x="498094" y="345059"/>
                </a:lnTo>
                <a:lnTo>
                  <a:pt x="523472" y="306339"/>
                </a:lnTo>
                <a:lnTo>
                  <a:pt x="539829" y="260159"/>
                </a:lnTo>
                <a:lnTo>
                  <a:pt x="542671" y="226567"/>
                </a:lnTo>
                <a:lnTo>
                  <a:pt x="541631" y="202557"/>
                </a:lnTo>
                <a:lnTo>
                  <a:pt x="538162" y="178879"/>
                </a:lnTo>
                <a:lnTo>
                  <a:pt x="532312" y="155773"/>
                </a:lnTo>
                <a:lnTo>
                  <a:pt x="525294" y="136651"/>
                </a:lnTo>
                <a:close/>
              </a:path>
              <a:path w="542925" h="546100">
                <a:moveTo>
                  <a:pt x="280416" y="0"/>
                </a:moveTo>
                <a:lnTo>
                  <a:pt x="223313" y="3889"/>
                </a:lnTo>
                <a:lnTo>
                  <a:pt x="167258" y="16637"/>
                </a:lnTo>
                <a:lnTo>
                  <a:pt x="120872" y="35909"/>
                </a:lnTo>
                <a:lnTo>
                  <a:pt x="78485" y="64135"/>
                </a:lnTo>
                <a:lnTo>
                  <a:pt x="45910" y="97837"/>
                </a:lnTo>
                <a:lnTo>
                  <a:pt x="20980" y="138636"/>
                </a:lnTo>
                <a:lnTo>
                  <a:pt x="5238" y="185832"/>
                </a:lnTo>
                <a:lnTo>
                  <a:pt x="380" y="235838"/>
                </a:lnTo>
                <a:lnTo>
                  <a:pt x="0" y="242697"/>
                </a:lnTo>
                <a:lnTo>
                  <a:pt x="0" y="249554"/>
                </a:lnTo>
                <a:lnTo>
                  <a:pt x="380" y="256412"/>
                </a:lnTo>
                <a:lnTo>
                  <a:pt x="380" y="266826"/>
                </a:lnTo>
                <a:lnTo>
                  <a:pt x="173862" y="266826"/>
                </a:lnTo>
                <a:lnTo>
                  <a:pt x="173962" y="242697"/>
                </a:lnTo>
                <a:lnTo>
                  <a:pt x="174029" y="238813"/>
                </a:lnTo>
                <a:lnTo>
                  <a:pt x="178339" y="200743"/>
                </a:lnTo>
                <a:lnTo>
                  <a:pt x="199532" y="158591"/>
                </a:lnTo>
                <a:lnTo>
                  <a:pt x="233997" y="138874"/>
                </a:lnTo>
                <a:lnTo>
                  <a:pt x="255270" y="136651"/>
                </a:lnTo>
                <a:lnTo>
                  <a:pt x="525294" y="136651"/>
                </a:lnTo>
                <a:lnTo>
                  <a:pt x="524128" y="133476"/>
                </a:lnTo>
                <a:lnTo>
                  <a:pt x="501332" y="94551"/>
                </a:lnTo>
                <a:lnTo>
                  <a:pt x="471297" y="62102"/>
                </a:lnTo>
                <a:lnTo>
                  <a:pt x="431926" y="34972"/>
                </a:lnTo>
                <a:lnTo>
                  <a:pt x="388747" y="16128"/>
                </a:lnTo>
                <a:lnTo>
                  <a:pt x="335105" y="3778"/>
                </a:lnTo>
                <a:lnTo>
                  <a:pt x="307826" y="805"/>
                </a:lnTo>
                <a:lnTo>
                  <a:pt x="28041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514843" y="3169920"/>
            <a:ext cx="161925" cy="165100"/>
          </a:xfrm>
          <a:custGeom>
            <a:avLst/>
            <a:gdLst/>
            <a:ahLst/>
            <a:cxnLst/>
            <a:rect l="l" t="t" r="r" b="b"/>
            <a:pathLst>
              <a:path w="161925" h="165100">
                <a:moveTo>
                  <a:pt x="0" y="164591"/>
                </a:moveTo>
                <a:lnTo>
                  <a:pt x="161544" y="164591"/>
                </a:lnTo>
                <a:lnTo>
                  <a:pt x="161544" y="0"/>
                </a:lnTo>
                <a:lnTo>
                  <a:pt x="0" y="0"/>
                </a:lnTo>
                <a:lnTo>
                  <a:pt x="0" y="16459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796371" y="3429000"/>
            <a:ext cx="542925" cy="546100"/>
          </a:xfrm>
          <a:custGeom>
            <a:avLst/>
            <a:gdLst/>
            <a:ahLst/>
            <a:cxnLst/>
            <a:rect l="l" t="t" r="r" b="b"/>
            <a:pathLst>
              <a:path w="542925" h="546100">
                <a:moveTo>
                  <a:pt x="524884" y="136905"/>
                </a:moveTo>
                <a:lnTo>
                  <a:pt x="256059" y="136905"/>
                </a:lnTo>
                <a:lnTo>
                  <a:pt x="265145" y="137283"/>
                </a:lnTo>
                <a:lnTo>
                  <a:pt x="274077" y="138779"/>
                </a:lnTo>
                <a:lnTo>
                  <a:pt x="311311" y="159857"/>
                </a:lnTo>
                <a:lnTo>
                  <a:pt x="333402" y="196723"/>
                </a:lnTo>
                <a:lnTo>
                  <a:pt x="338736" y="231901"/>
                </a:lnTo>
                <a:lnTo>
                  <a:pt x="337981" y="244877"/>
                </a:lnTo>
                <a:lnTo>
                  <a:pt x="327052" y="281686"/>
                </a:lnTo>
                <a:lnTo>
                  <a:pt x="299366" y="322833"/>
                </a:lnTo>
                <a:lnTo>
                  <a:pt x="256616" y="368002"/>
                </a:lnTo>
                <a:lnTo>
                  <a:pt x="248232" y="376586"/>
                </a:lnTo>
                <a:lnTo>
                  <a:pt x="219324" y="410257"/>
                </a:lnTo>
                <a:lnTo>
                  <a:pt x="201591" y="444214"/>
                </a:lnTo>
                <a:lnTo>
                  <a:pt x="199417" y="461644"/>
                </a:lnTo>
                <a:lnTo>
                  <a:pt x="199417" y="544576"/>
                </a:lnTo>
                <a:lnTo>
                  <a:pt x="359183" y="545592"/>
                </a:lnTo>
                <a:lnTo>
                  <a:pt x="359183" y="495935"/>
                </a:lnTo>
                <a:lnTo>
                  <a:pt x="360665" y="484723"/>
                </a:lnTo>
                <a:lnTo>
                  <a:pt x="384757" y="447442"/>
                </a:lnTo>
                <a:lnTo>
                  <a:pt x="455449" y="387857"/>
                </a:lnTo>
                <a:lnTo>
                  <a:pt x="466753" y="378025"/>
                </a:lnTo>
                <a:lnTo>
                  <a:pt x="497740" y="344931"/>
                </a:lnTo>
                <a:lnTo>
                  <a:pt x="523189" y="306391"/>
                </a:lnTo>
                <a:lnTo>
                  <a:pt x="539554" y="260286"/>
                </a:lnTo>
                <a:lnTo>
                  <a:pt x="542444" y="226694"/>
                </a:lnTo>
                <a:lnTo>
                  <a:pt x="541453" y="202684"/>
                </a:lnTo>
                <a:lnTo>
                  <a:pt x="537951" y="179006"/>
                </a:lnTo>
                <a:lnTo>
                  <a:pt x="531996" y="155900"/>
                </a:lnTo>
                <a:lnTo>
                  <a:pt x="524884" y="136905"/>
                </a:lnTo>
                <a:close/>
              </a:path>
              <a:path w="542925" h="546100">
                <a:moveTo>
                  <a:pt x="280062" y="0"/>
                </a:moveTo>
                <a:lnTo>
                  <a:pt x="222959" y="3984"/>
                </a:lnTo>
                <a:lnTo>
                  <a:pt x="166905" y="16637"/>
                </a:lnTo>
                <a:lnTo>
                  <a:pt x="120581" y="36036"/>
                </a:lnTo>
                <a:lnTo>
                  <a:pt x="78259" y="64388"/>
                </a:lnTo>
                <a:lnTo>
                  <a:pt x="45604" y="98075"/>
                </a:lnTo>
                <a:lnTo>
                  <a:pt x="20491" y="138779"/>
                </a:lnTo>
                <a:lnTo>
                  <a:pt x="4805" y="186134"/>
                </a:lnTo>
                <a:lnTo>
                  <a:pt x="86" y="231901"/>
                </a:lnTo>
                <a:lnTo>
                  <a:pt x="0" y="244877"/>
                </a:lnTo>
                <a:lnTo>
                  <a:pt x="281" y="249936"/>
                </a:lnTo>
                <a:lnTo>
                  <a:pt x="1043" y="256794"/>
                </a:lnTo>
                <a:lnTo>
                  <a:pt x="1043" y="267207"/>
                </a:lnTo>
                <a:lnTo>
                  <a:pt x="174525" y="267207"/>
                </a:lnTo>
                <a:lnTo>
                  <a:pt x="174621" y="243077"/>
                </a:lnTo>
                <a:lnTo>
                  <a:pt x="174693" y="239015"/>
                </a:lnTo>
                <a:lnTo>
                  <a:pt x="179001" y="201052"/>
                </a:lnTo>
                <a:lnTo>
                  <a:pt x="200179" y="159083"/>
                </a:lnTo>
                <a:lnTo>
                  <a:pt x="234611" y="139064"/>
                </a:lnTo>
                <a:lnTo>
                  <a:pt x="256059" y="136905"/>
                </a:lnTo>
                <a:lnTo>
                  <a:pt x="524884" y="136905"/>
                </a:lnTo>
                <a:lnTo>
                  <a:pt x="523648" y="133603"/>
                </a:lnTo>
                <a:lnTo>
                  <a:pt x="501026" y="94694"/>
                </a:lnTo>
                <a:lnTo>
                  <a:pt x="471070" y="62357"/>
                </a:lnTo>
                <a:lnTo>
                  <a:pt x="431731" y="35131"/>
                </a:lnTo>
                <a:lnTo>
                  <a:pt x="388393" y="16383"/>
                </a:lnTo>
                <a:lnTo>
                  <a:pt x="334799" y="3810"/>
                </a:lnTo>
                <a:lnTo>
                  <a:pt x="307525" y="809"/>
                </a:lnTo>
                <a:lnTo>
                  <a:pt x="28006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995916" y="4061459"/>
            <a:ext cx="161925" cy="165100"/>
          </a:xfrm>
          <a:custGeom>
            <a:avLst/>
            <a:gdLst/>
            <a:ahLst/>
            <a:cxnLst/>
            <a:rect l="l" t="t" r="r" b="b"/>
            <a:pathLst>
              <a:path w="161925" h="165100">
                <a:moveTo>
                  <a:pt x="0" y="164592"/>
                </a:moveTo>
                <a:lnTo>
                  <a:pt x="161544" y="164592"/>
                </a:lnTo>
                <a:lnTo>
                  <a:pt x="161544" y="0"/>
                </a:lnTo>
                <a:lnTo>
                  <a:pt x="0" y="0"/>
                </a:lnTo>
                <a:lnTo>
                  <a:pt x="0" y="16459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5458967" y="813816"/>
            <a:ext cx="5928360" cy="730250"/>
          </a:xfrm>
          <a:custGeom>
            <a:avLst/>
            <a:gdLst/>
            <a:ahLst/>
            <a:cxnLst/>
            <a:rect l="l" t="t" r="r" b="b"/>
            <a:pathLst>
              <a:path w="5928359" h="730250">
                <a:moveTo>
                  <a:pt x="5855335" y="0"/>
                </a:moveTo>
                <a:lnTo>
                  <a:pt x="73025" y="0"/>
                </a:lnTo>
                <a:lnTo>
                  <a:pt x="44576" y="5730"/>
                </a:lnTo>
                <a:lnTo>
                  <a:pt x="21367" y="21367"/>
                </a:lnTo>
                <a:lnTo>
                  <a:pt x="5730" y="44576"/>
                </a:lnTo>
                <a:lnTo>
                  <a:pt x="0" y="73025"/>
                </a:lnTo>
                <a:lnTo>
                  <a:pt x="0" y="656971"/>
                </a:lnTo>
                <a:lnTo>
                  <a:pt x="5730" y="685419"/>
                </a:lnTo>
                <a:lnTo>
                  <a:pt x="21367" y="708628"/>
                </a:lnTo>
                <a:lnTo>
                  <a:pt x="44577" y="724265"/>
                </a:lnTo>
                <a:lnTo>
                  <a:pt x="73025" y="729996"/>
                </a:lnTo>
                <a:lnTo>
                  <a:pt x="5855335" y="729996"/>
                </a:lnTo>
                <a:lnTo>
                  <a:pt x="5883783" y="724265"/>
                </a:lnTo>
                <a:lnTo>
                  <a:pt x="5906992" y="708628"/>
                </a:lnTo>
                <a:lnTo>
                  <a:pt x="5922629" y="685419"/>
                </a:lnTo>
                <a:lnTo>
                  <a:pt x="5928360" y="656971"/>
                </a:lnTo>
                <a:lnTo>
                  <a:pt x="5928360" y="73025"/>
                </a:lnTo>
                <a:lnTo>
                  <a:pt x="5922629" y="44576"/>
                </a:lnTo>
                <a:lnTo>
                  <a:pt x="5906992" y="21367"/>
                </a:lnTo>
                <a:lnTo>
                  <a:pt x="5883783" y="5730"/>
                </a:lnTo>
                <a:lnTo>
                  <a:pt x="5855335" y="0"/>
                </a:lnTo>
                <a:close/>
              </a:path>
            </a:pathLst>
          </a:custGeom>
          <a:solidFill>
            <a:srgbClr val="CCED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715882" y="1014522"/>
            <a:ext cx="330835" cy="290195"/>
          </a:xfrm>
          <a:custGeom>
            <a:avLst/>
            <a:gdLst/>
            <a:ahLst/>
            <a:cxnLst/>
            <a:rect l="l" t="t" r="r" b="b"/>
            <a:pathLst>
              <a:path w="330835" h="290194">
                <a:moveTo>
                  <a:pt x="247174" y="20723"/>
                </a:moveTo>
                <a:lnTo>
                  <a:pt x="223307" y="20723"/>
                </a:lnTo>
                <a:lnTo>
                  <a:pt x="224541" y="21193"/>
                </a:lnTo>
                <a:lnTo>
                  <a:pt x="226477" y="23137"/>
                </a:lnTo>
                <a:lnTo>
                  <a:pt x="226958" y="24377"/>
                </a:lnTo>
                <a:lnTo>
                  <a:pt x="226852" y="33012"/>
                </a:lnTo>
                <a:lnTo>
                  <a:pt x="226044" y="39813"/>
                </a:lnTo>
                <a:lnTo>
                  <a:pt x="223038" y="52765"/>
                </a:lnTo>
                <a:lnTo>
                  <a:pt x="220782" y="59134"/>
                </a:lnTo>
                <a:lnTo>
                  <a:pt x="217770" y="65393"/>
                </a:lnTo>
                <a:lnTo>
                  <a:pt x="215301" y="70684"/>
                </a:lnTo>
                <a:lnTo>
                  <a:pt x="206436" y="113316"/>
                </a:lnTo>
                <a:lnTo>
                  <a:pt x="206326" y="124328"/>
                </a:lnTo>
                <a:lnTo>
                  <a:pt x="301969" y="124328"/>
                </a:lnTo>
                <a:lnTo>
                  <a:pt x="304386" y="125353"/>
                </a:lnTo>
                <a:lnTo>
                  <a:pt x="308458" y="129453"/>
                </a:lnTo>
                <a:lnTo>
                  <a:pt x="309489" y="131881"/>
                </a:lnTo>
                <a:lnTo>
                  <a:pt x="309489" y="134689"/>
                </a:lnTo>
                <a:lnTo>
                  <a:pt x="309240" y="135498"/>
                </a:lnTo>
                <a:lnTo>
                  <a:pt x="308564" y="138143"/>
                </a:lnTo>
                <a:lnTo>
                  <a:pt x="306975" y="144707"/>
                </a:lnTo>
                <a:lnTo>
                  <a:pt x="305569" y="149206"/>
                </a:lnTo>
                <a:lnTo>
                  <a:pt x="301484" y="160646"/>
                </a:lnTo>
                <a:lnTo>
                  <a:pt x="299390" y="167015"/>
                </a:lnTo>
                <a:lnTo>
                  <a:pt x="295091" y="181045"/>
                </a:lnTo>
                <a:lnTo>
                  <a:pt x="292725" y="188277"/>
                </a:lnTo>
                <a:lnTo>
                  <a:pt x="287567" y="203174"/>
                </a:lnTo>
                <a:lnTo>
                  <a:pt x="285098" y="210569"/>
                </a:lnTo>
                <a:lnTo>
                  <a:pt x="280366" y="225245"/>
                </a:lnTo>
                <a:lnTo>
                  <a:pt x="278110" y="231939"/>
                </a:lnTo>
                <a:lnTo>
                  <a:pt x="273812" y="244027"/>
                </a:lnTo>
                <a:lnTo>
                  <a:pt x="271989" y="249368"/>
                </a:lnTo>
                <a:lnTo>
                  <a:pt x="260057" y="269393"/>
                </a:lnTo>
                <a:lnTo>
                  <a:pt x="80704" y="269393"/>
                </a:lnTo>
                <a:lnTo>
                  <a:pt x="88816" y="270201"/>
                </a:lnTo>
                <a:lnTo>
                  <a:pt x="104291" y="273441"/>
                </a:lnTo>
                <a:lnTo>
                  <a:pt x="112028" y="275814"/>
                </a:lnTo>
                <a:lnTo>
                  <a:pt x="119765" y="278943"/>
                </a:lnTo>
                <a:lnTo>
                  <a:pt x="133276" y="283832"/>
                </a:lnTo>
                <a:lnTo>
                  <a:pt x="147049" y="287324"/>
                </a:lnTo>
                <a:lnTo>
                  <a:pt x="161083" y="289419"/>
                </a:lnTo>
                <a:lnTo>
                  <a:pt x="175377" y="290117"/>
                </a:lnTo>
                <a:lnTo>
                  <a:pt x="257908" y="290117"/>
                </a:lnTo>
                <a:lnTo>
                  <a:pt x="328506" y="144564"/>
                </a:lnTo>
                <a:lnTo>
                  <a:pt x="329572" y="141435"/>
                </a:lnTo>
                <a:lnTo>
                  <a:pt x="330122" y="138143"/>
                </a:lnTo>
                <a:lnTo>
                  <a:pt x="330214" y="130317"/>
                </a:lnTo>
                <a:lnTo>
                  <a:pt x="329434" y="126324"/>
                </a:lnTo>
                <a:lnTo>
                  <a:pt x="303365" y="103604"/>
                </a:lnTo>
                <a:lnTo>
                  <a:pt x="227605" y="103604"/>
                </a:lnTo>
                <a:lnTo>
                  <a:pt x="228141" y="98313"/>
                </a:lnTo>
                <a:lnTo>
                  <a:pt x="239909" y="66581"/>
                </a:lnTo>
                <a:lnTo>
                  <a:pt x="242756" y="58703"/>
                </a:lnTo>
                <a:lnTo>
                  <a:pt x="246625" y="42942"/>
                </a:lnTo>
                <a:lnTo>
                  <a:pt x="247591" y="34632"/>
                </a:lnTo>
                <a:lnTo>
                  <a:pt x="247485" y="22219"/>
                </a:lnTo>
                <a:lnTo>
                  <a:pt x="247174" y="20723"/>
                </a:lnTo>
                <a:close/>
              </a:path>
              <a:path w="330835" h="290194">
                <a:moveTo>
                  <a:pt x="225349" y="0"/>
                </a:moveTo>
                <a:lnTo>
                  <a:pt x="217932" y="0"/>
                </a:lnTo>
                <a:lnTo>
                  <a:pt x="214655" y="725"/>
                </a:lnTo>
                <a:lnTo>
                  <a:pt x="209280" y="3764"/>
                </a:lnTo>
                <a:lnTo>
                  <a:pt x="206597" y="5871"/>
                </a:lnTo>
                <a:lnTo>
                  <a:pt x="103648" y="109106"/>
                </a:lnTo>
                <a:lnTo>
                  <a:pt x="98596" y="114073"/>
                </a:lnTo>
                <a:lnTo>
                  <a:pt x="93008" y="117851"/>
                </a:lnTo>
                <a:lnTo>
                  <a:pt x="80759" y="123032"/>
                </a:lnTo>
                <a:lnTo>
                  <a:pt x="74201" y="124328"/>
                </a:lnTo>
                <a:lnTo>
                  <a:pt x="0" y="124328"/>
                </a:lnTo>
                <a:lnTo>
                  <a:pt x="0" y="269393"/>
                </a:lnTo>
                <a:lnTo>
                  <a:pt x="175377" y="269393"/>
                </a:lnTo>
                <a:lnTo>
                  <a:pt x="163279" y="268796"/>
                </a:lnTo>
                <a:lnTo>
                  <a:pt x="151320" y="267005"/>
                </a:lnTo>
                <a:lnTo>
                  <a:pt x="139502" y="264019"/>
                </a:lnTo>
                <a:lnTo>
                  <a:pt x="114255" y="254953"/>
                </a:lnTo>
                <a:lnTo>
                  <a:pt x="100463" y="251462"/>
                </a:lnTo>
                <a:lnTo>
                  <a:pt x="86450" y="249368"/>
                </a:lnTo>
                <a:lnTo>
                  <a:pt x="72214" y="248670"/>
                </a:lnTo>
                <a:lnTo>
                  <a:pt x="20632" y="248670"/>
                </a:lnTo>
                <a:lnTo>
                  <a:pt x="20632" y="145051"/>
                </a:lnTo>
                <a:lnTo>
                  <a:pt x="67217" y="145051"/>
                </a:lnTo>
                <a:lnTo>
                  <a:pt x="74441" y="144707"/>
                </a:lnTo>
                <a:lnTo>
                  <a:pt x="111223" y="130317"/>
                </a:lnTo>
                <a:lnTo>
                  <a:pt x="220621" y="20923"/>
                </a:lnTo>
                <a:lnTo>
                  <a:pt x="221157" y="20723"/>
                </a:lnTo>
                <a:lnTo>
                  <a:pt x="247174" y="20723"/>
                </a:lnTo>
                <a:lnTo>
                  <a:pt x="246786" y="18858"/>
                </a:lnTo>
                <a:lnTo>
                  <a:pt x="231797" y="1934"/>
                </a:lnTo>
                <a:lnTo>
                  <a:pt x="228678" y="621"/>
                </a:lnTo>
                <a:lnTo>
                  <a:pt x="225349" y="0"/>
                </a:lnTo>
                <a:close/>
              </a:path>
            </a:pathLst>
          </a:custGeom>
          <a:solidFill>
            <a:srgbClr val="0AD0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679947" y="978408"/>
            <a:ext cx="401320" cy="402590"/>
          </a:xfrm>
          <a:custGeom>
            <a:avLst/>
            <a:gdLst/>
            <a:ahLst/>
            <a:cxnLst/>
            <a:rect l="l" t="t" r="r" b="b"/>
            <a:pathLst>
              <a:path w="401320" h="402590">
                <a:moveTo>
                  <a:pt x="0" y="402336"/>
                </a:moveTo>
                <a:lnTo>
                  <a:pt x="400812" y="402336"/>
                </a:lnTo>
                <a:lnTo>
                  <a:pt x="400812" y="0"/>
                </a:lnTo>
                <a:lnTo>
                  <a:pt x="0" y="0"/>
                </a:lnTo>
                <a:lnTo>
                  <a:pt x="0" y="402336"/>
                </a:lnTo>
                <a:close/>
              </a:path>
            </a:pathLst>
          </a:custGeom>
          <a:ln w="158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458967" y="1726692"/>
            <a:ext cx="5928360" cy="730250"/>
          </a:xfrm>
          <a:custGeom>
            <a:avLst/>
            <a:gdLst/>
            <a:ahLst/>
            <a:cxnLst/>
            <a:rect l="l" t="t" r="r" b="b"/>
            <a:pathLst>
              <a:path w="5928359" h="730250">
                <a:moveTo>
                  <a:pt x="5855335" y="0"/>
                </a:moveTo>
                <a:lnTo>
                  <a:pt x="73025" y="0"/>
                </a:lnTo>
                <a:lnTo>
                  <a:pt x="44576" y="5730"/>
                </a:lnTo>
                <a:lnTo>
                  <a:pt x="21367" y="21367"/>
                </a:lnTo>
                <a:lnTo>
                  <a:pt x="5730" y="44576"/>
                </a:lnTo>
                <a:lnTo>
                  <a:pt x="0" y="73025"/>
                </a:lnTo>
                <a:lnTo>
                  <a:pt x="0" y="656971"/>
                </a:lnTo>
                <a:lnTo>
                  <a:pt x="5730" y="685419"/>
                </a:lnTo>
                <a:lnTo>
                  <a:pt x="21367" y="708628"/>
                </a:lnTo>
                <a:lnTo>
                  <a:pt x="44577" y="724265"/>
                </a:lnTo>
                <a:lnTo>
                  <a:pt x="73025" y="729996"/>
                </a:lnTo>
                <a:lnTo>
                  <a:pt x="5855335" y="729996"/>
                </a:lnTo>
                <a:lnTo>
                  <a:pt x="5883783" y="724265"/>
                </a:lnTo>
                <a:lnTo>
                  <a:pt x="5906992" y="708628"/>
                </a:lnTo>
                <a:lnTo>
                  <a:pt x="5922629" y="685419"/>
                </a:lnTo>
                <a:lnTo>
                  <a:pt x="5928360" y="656971"/>
                </a:lnTo>
                <a:lnTo>
                  <a:pt x="5928360" y="73025"/>
                </a:lnTo>
                <a:lnTo>
                  <a:pt x="5922629" y="44576"/>
                </a:lnTo>
                <a:lnTo>
                  <a:pt x="5906992" y="21367"/>
                </a:lnTo>
                <a:lnTo>
                  <a:pt x="5883783" y="5730"/>
                </a:lnTo>
                <a:lnTo>
                  <a:pt x="5855335" y="0"/>
                </a:lnTo>
                <a:close/>
              </a:path>
            </a:pathLst>
          </a:custGeom>
          <a:solidFill>
            <a:srgbClr val="CCED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715882" y="1968430"/>
            <a:ext cx="330835" cy="289560"/>
          </a:xfrm>
          <a:custGeom>
            <a:avLst/>
            <a:gdLst/>
            <a:ahLst/>
            <a:cxnLst/>
            <a:rect l="l" t="t" r="r" b="b"/>
            <a:pathLst>
              <a:path w="330835" h="289560">
                <a:moveTo>
                  <a:pt x="288857" y="247850"/>
                </a:moveTo>
                <a:lnTo>
                  <a:pt x="268224" y="247850"/>
                </a:lnTo>
                <a:lnTo>
                  <a:pt x="268224" y="289140"/>
                </a:lnTo>
                <a:lnTo>
                  <a:pt x="288857" y="289140"/>
                </a:lnTo>
                <a:lnTo>
                  <a:pt x="288857" y="247850"/>
                </a:lnTo>
                <a:close/>
              </a:path>
              <a:path w="330835" h="289560">
                <a:moveTo>
                  <a:pt x="17840" y="0"/>
                </a:moveTo>
                <a:lnTo>
                  <a:pt x="0" y="17851"/>
                </a:lnTo>
                <a:lnTo>
                  <a:pt x="0" y="247850"/>
                </a:lnTo>
                <a:lnTo>
                  <a:pt x="185693" y="247850"/>
                </a:lnTo>
                <a:lnTo>
                  <a:pt x="185693" y="227205"/>
                </a:lnTo>
                <a:lnTo>
                  <a:pt x="20632" y="227205"/>
                </a:lnTo>
                <a:lnTo>
                  <a:pt x="20632" y="62045"/>
                </a:lnTo>
                <a:lnTo>
                  <a:pt x="98005" y="62045"/>
                </a:lnTo>
                <a:lnTo>
                  <a:pt x="102843" y="61828"/>
                </a:lnTo>
                <a:lnTo>
                  <a:pt x="129332" y="50002"/>
                </a:lnTo>
                <a:lnTo>
                  <a:pt x="131533" y="48333"/>
                </a:lnTo>
                <a:lnTo>
                  <a:pt x="136048" y="45109"/>
                </a:lnTo>
                <a:lnTo>
                  <a:pt x="138410" y="43819"/>
                </a:lnTo>
                <a:lnTo>
                  <a:pt x="143355" y="41881"/>
                </a:lnTo>
                <a:lnTo>
                  <a:pt x="146257" y="41400"/>
                </a:lnTo>
                <a:lnTo>
                  <a:pt x="20632" y="41400"/>
                </a:lnTo>
                <a:lnTo>
                  <a:pt x="20632" y="20755"/>
                </a:lnTo>
                <a:lnTo>
                  <a:pt x="149586" y="20755"/>
                </a:lnTo>
                <a:lnTo>
                  <a:pt x="146257" y="20538"/>
                </a:lnTo>
                <a:lnTo>
                  <a:pt x="125033" y="8712"/>
                </a:lnTo>
                <a:lnTo>
                  <a:pt x="122561" y="7043"/>
                </a:lnTo>
                <a:lnTo>
                  <a:pt x="116973" y="3819"/>
                </a:lnTo>
                <a:lnTo>
                  <a:pt x="113857" y="2529"/>
                </a:lnTo>
                <a:lnTo>
                  <a:pt x="106980" y="591"/>
                </a:lnTo>
                <a:lnTo>
                  <a:pt x="102843" y="110"/>
                </a:lnTo>
                <a:lnTo>
                  <a:pt x="20632" y="110"/>
                </a:lnTo>
                <a:lnTo>
                  <a:pt x="17840" y="0"/>
                </a:lnTo>
                <a:close/>
              </a:path>
              <a:path w="330835" h="289560">
                <a:moveTo>
                  <a:pt x="330122" y="227205"/>
                </a:moveTo>
                <a:lnTo>
                  <a:pt x="226959" y="227205"/>
                </a:lnTo>
                <a:lnTo>
                  <a:pt x="226959" y="247850"/>
                </a:lnTo>
                <a:lnTo>
                  <a:pt x="330122" y="247850"/>
                </a:lnTo>
                <a:lnTo>
                  <a:pt x="330122" y="227205"/>
                </a:lnTo>
                <a:close/>
              </a:path>
              <a:path w="330835" h="289560">
                <a:moveTo>
                  <a:pt x="288857" y="185915"/>
                </a:moveTo>
                <a:lnTo>
                  <a:pt x="268224" y="185915"/>
                </a:lnTo>
                <a:lnTo>
                  <a:pt x="268224" y="227205"/>
                </a:lnTo>
                <a:lnTo>
                  <a:pt x="288857" y="227205"/>
                </a:lnTo>
                <a:lnTo>
                  <a:pt x="288857" y="185915"/>
                </a:lnTo>
                <a:close/>
              </a:path>
              <a:path w="330835" h="289560">
                <a:moveTo>
                  <a:pt x="312378" y="20755"/>
                </a:moveTo>
                <a:lnTo>
                  <a:pt x="98005" y="20755"/>
                </a:lnTo>
                <a:lnTo>
                  <a:pt x="100694" y="20861"/>
                </a:lnTo>
                <a:lnTo>
                  <a:pt x="102950" y="21130"/>
                </a:lnTo>
                <a:lnTo>
                  <a:pt x="119927" y="31077"/>
                </a:lnTo>
                <a:lnTo>
                  <a:pt x="117994" y="32798"/>
                </a:lnTo>
                <a:lnTo>
                  <a:pt x="100584" y="41400"/>
                </a:lnTo>
                <a:lnTo>
                  <a:pt x="309489" y="41400"/>
                </a:lnTo>
                <a:lnTo>
                  <a:pt x="309489" y="185915"/>
                </a:lnTo>
                <a:lnTo>
                  <a:pt x="330122" y="185915"/>
                </a:lnTo>
                <a:lnTo>
                  <a:pt x="330225" y="38602"/>
                </a:lnTo>
                <a:lnTo>
                  <a:pt x="329709" y="35915"/>
                </a:lnTo>
                <a:lnTo>
                  <a:pt x="328506" y="33334"/>
                </a:lnTo>
                <a:lnTo>
                  <a:pt x="327336" y="30754"/>
                </a:lnTo>
                <a:lnTo>
                  <a:pt x="325823" y="28548"/>
                </a:lnTo>
                <a:lnTo>
                  <a:pt x="322178" y="24894"/>
                </a:lnTo>
                <a:lnTo>
                  <a:pt x="320012" y="23442"/>
                </a:lnTo>
                <a:lnTo>
                  <a:pt x="315094" y="21291"/>
                </a:lnTo>
                <a:lnTo>
                  <a:pt x="312378" y="20755"/>
                </a:lnTo>
                <a:close/>
              </a:path>
              <a:path w="330835" h="289560">
                <a:moveTo>
                  <a:pt x="110419" y="96074"/>
                </a:moveTo>
                <a:lnTo>
                  <a:pt x="95910" y="110591"/>
                </a:lnTo>
                <a:lnTo>
                  <a:pt x="165061" y="179945"/>
                </a:lnTo>
                <a:lnTo>
                  <a:pt x="194330" y="150591"/>
                </a:lnTo>
                <a:lnTo>
                  <a:pt x="165061" y="150591"/>
                </a:lnTo>
                <a:lnTo>
                  <a:pt x="110419" y="96074"/>
                </a:lnTo>
                <a:close/>
              </a:path>
              <a:path w="330835" h="289560">
                <a:moveTo>
                  <a:pt x="219706" y="96074"/>
                </a:moveTo>
                <a:lnTo>
                  <a:pt x="165061" y="150591"/>
                </a:lnTo>
                <a:lnTo>
                  <a:pt x="194330" y="150591"/>
                </a:lnTo>
                <a:lnTo>
                  <a:pt x="234214" y="110591"/>
                </a:lnTo>
                <a:lnTo>
                  <a:pt x="219706" y="96074"/>
                </a:lnTo>
                <a:close/>
              </a:path>
            </a:pathLst>
          </a:custGeom>
          <a:solidFill>
            <a:srgbClr val="0AD0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679947" y="1891283"/>
            <a:ext cx="401320" cy="401320"/>
          </a:xfrm>
          <a:custGeom>
            <a:avLst/>
            <a:gdLst/>
            <a:ahLst/>
            <a:cxnLst/>
            <a:rect l="l" t="t" r="r" b="b"/>
            <a:pathLst>
              <a:path w="401320" h="401319">
                <a:moveTo>
                  <a:pt x="0" y="400812"/>
                </a:moveTo>
                <a:lnTo>
                  <a:pt x="400812" y="400812"/>
                </a:lnTo>
                <a:lnTo>
                  <a:pt x="400812" y="0"/>
                </a:lnTo>
                <a:lnTo>
                  <a:pt x="0" y="0"/>
                </a:lnTo>
                <a:lnTo>
                  <a:pt x="0" y="400812"/>
                </a:lnTo>
                <a:close/>
              </a:path>
            </a:pathLst>
          </a:custGeom>
          <a:ln w="158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458967" y="2639567"/>
            <a:ext cx="5928360" cy="730250"/>
          </a:xfrm>
          <a:custGeom>
            <a:avLst/>
            <a:gdLst/>
            <a:ahLst/>
            <a:cxnLst/>
            <a:rect l="l" t="t" r="r" b="b"/>
            <a:pathLst>
              <a:path w="5928359" h="730250">
                <a:moveTo>
                  <a:pt x="5855335" y="0"/>
                </a:moveTo>
                <a:lnTo>
                  <a:pt x="73025" y="0"/>
                </a:lnTo>
                <a:lnTo>
                  <a:pt x="44576" y="5730"/>
                </a:lnTo>
                <a:lnTo>
                  <a:pt x="21367" y="21367"/>
                </a:lnTo>
                <a:lnTo>
                  <a:pt x="5730" y="44577"/>
                </a:lnTo>
                <a:lnTo>
                  <a:pt x="0" y="73025"/>
                </a:lnTo>
                <a:lnTo>
                  <a:pt x="0" y="656971"/>
                </a:lnTo>
                <a:lnTo>
                  <a:pt x="5730" y="685419"/>
                </a:lnTo>
                <a:lnTo>
                  <a:pt x="21367" y="708628"/>
                </a:lnTo>
                <a:lnTo>
                  <a:pt x="44577" y="724265"/>
                </a:lnTo>
                <a:lnTo>
                  <a:pt x="73025" y="729996"/>
                </a:lnTo>
                <a:lnTo>
                  <a:pt x="5855335" y="729996"/>
                </a:lnTo>
                <a:lnTo>
                  <a:pt x="5883783" y="724265"/>
                </a:lnTo>
                <a:lnTo>
                  <a:pt x="5906992" y="708628"/>
                </a:lnTo>
                <a:lnTo>
                  <a:pt x="5922629" y="685419"/>
                </a:lnTo>
                <a:lnTo>
                  <a:pt x="5928360" y="656971"/>
                </a:lnTo>
                <a:lnTo>
                  <a:pt x="5928360" y="73025"/>
                </a:lnTo>
                <a:lnTo>
                  <a:pt x="5922629" y="44577"/>
                </a:lnTo>
                <a:lnTo>
                  <a:pt x="5906992" y="21367"/>
                </a:lnTo>
                <a:lnTo>
                  <a:pt x="5883783" y="5730"/>
                </a:lnTo>
                <a:lnTo>
                  <a:pt x="5855335" y="0"/>
                </a:lnTo>
                <a:close/>
              </a:path>
            </a:pathLst>
          </a:custGeom>
          <a:solidFill>
            <a:srgbClr val="CCED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736515" y="2859474"/>
            <a:ext cx="298450" cy="311150"/>
          </a:xfrm>
          <a:custGeom>
            <a:avLst/>
            <a:gdLst/>
            <a:ahLst/>
            <a:cxnLst/>
            <a:rect l="l" t="t" r="r" b="b"/>
            <a:pathLst>
              <a:path w="298450" h="311150">
                <a:moveTo>
                  <a:pt x="206326" y="145051"/>
                </a:moveTo>
                <a:lnTo>
                  <a:pt x="185693" y="145051"/>
                </a:lnTo>
                <a:lnTo>
                  <a:pt x="185693" y="184071"/>
                </a:lnTo>
                <a:lnTo>
                  <a:pt x="135993" y="283910"/>
                </a:lnTo>
                <a:lnTo>
                  <a:pt x="135240" y="286988"/>
                </a:lnTo>
                <a:lnTo>
                  <a:pt x="135240" y="292922"/>
                </a:lnTo>
                <a:lnTo>
                  <a:pt x="135780" y="295619"/>
                </a:lnTo>
                <a:lnTo>
                  <a:pt x="280205" y="310841"/>
                </a:lnTo>
                <a:lnTo>
                  <a:pt x="282894" y="310302"/>
                </a:lnTo>
                <a:lnTo>
                  <a:pt x="296422" y="298051"/>
                </a:lnTo>
                <a:lnTo>
                  <a:pt x="297522" y="295567"/>
                </a:lnTo>
                <a:lnTo>
                  <a:pt x="298038" y="292922"/>
                </a:lnTo>
                <a:lnTo>
                  <a:pt x="298038" y="286988"/>
                </a:lnTo>
                <a:lnTo>
                  <a:pt x="297282" y="283910"/>
                </a:lnTo>
                <a:lnTo>
                  <a:pt x="295803" y="280888"/>
                </a:lnTo>
                <a:lnTo>
                  <a:pt x="279759" y="248670"/>
                </a:lnTo>
                <a:lnTo>
                  <a:pt x="176505" y="248670"/>
                </a:lnTo>
                <a:lnTo>
                  <a:pt x="206326" y="188927"/>
                </a:lnTo>
                <a:lnTo>
                  <a:pt x="206326" y="145051"/>
                </a:lnTo>
                <a:close/>
              </a:path>
              <a:path w="298450" h="311150">
                <a:moveTo>
                  <a:pt x="226959" y="0"/>
                </a:moveTo>
                <a:lnTo>
                  <a:pt x="0" y="0"/>
                </a:lnTo>
                <a:lnTo>
                  <a:pt x="0" y="269393"/>
                </a:lnTo>
                <a:lnTo>
                  <a:pt x="120089" y="269393"/>
                </a:lnTo>
                <a:lnTo>
                  <a:pt x="130405" y="248670"/>
                </a:lnTo>
                <a:lnTo>
                  <a:pt x="20632" y="248670"/>
                </a:lnTo>
                <a:lnTo>
                  <a:pt x="20632" y="20709"/>
                </a:lnTo>
                <a:lnTo>
                  <a:pt x="226959" y="20710"/>
                </a:lnTo>
                <a:lnTo>
                  <a:pt x="226959" y="0"/>
                </a:lnTo>
                <a:close/>
              </a:path>
              <a:path w="298450" h="311150">
                <a:moveTo>
                  <a:pt x="247591" y="145051"/>
                </a:moveTo>
                <a:lnTo>
                  <a:pt x="226959" y="145051"/>
                </a:lnTo>
                <a:lnTo>
                  <a:pt x="226959" y="188927"/>
                </a:lnTo>
                <a:lnTo>
                  <a:pt x="256780" y="248670"/>
                </a:lnTo>
                <a:lnTo>
                  <a:pt x="279759" y="248670"/>
                </a:lnTo>
                <a:lnTo>
                  <a:pt x="247591" y="184071"/>
                </a:lnTo>
                <a:lnTo>
                  <a:pt x="247591" y="145051"/>
                </a:lnTo>
                <a:close/>
              </a:path>
              <a:path w="298450" h="311150">
                <a:moveTo>
                  <a:pt x="161354" y="186499"/>
                </a:moveTo>
                <a:lnTo>
                  <a:pt x="61898" y="186499"/>
                </a:lnTo>
                <a:lnTo>
                  <a:pt x="61898" y="207222"/>
                </a:lnTo>
                <a:lnTo>
                  <a:pt x="151038" y="207222"/>
                </a:lnTo>
                <a:lnTo>
                  <a:pt x="161354" y="186499"/>
                </a:lnTo>
                <a:close/>
              </a:path>
              <a:path w="298450" h="311150">
                <a:moveTo>
                  <a:pt x="144428" y="124328"/>
                </a:moveTo>
                <a:lnTo>
                  <a:pt x="61898" y="124328"/>
                </a:lnTo>
                <a:lnTo>
                  <a:pt x="61898" y="145051"/>
                </a:lnTo>
                <a:lnTo>
                  <a:pt x="144428" y="145051"/>
                </a:lnTo>
                <a:lnTo>
                  <a:pt x="144428" y="124328"/>
                </a:lnTo>
                <a:close/>
              </a:path>
              <a:path w="298450" h="311150">
                <a:moveTo>
                  <a:pt x="268224" y="124328"/>
                </a:moveTo>
                <a:lnTo>
                  <a:pt x="165061" y="124328"/>
                </a:lnTo>
                <a:lnTo>
                  <a:pt x="165061" y="145051"/>
                </a:lnTo>
                <a:lnTo>
                  <a:pt x="268224" y="145052"/>
                </a:lnTo>
                <a:lnTo>
                  <a:pt x="268224" y="124328"/>
                </a:lnTo>
                <a:close/>
              </a:path>
              <a:path w="298450" h="311150">
                <a:moveTo>
                  <a:pt x="226959" y="20710"/>
                </a:moveTo>
                <a:lnTo>
                  <a:pt x="206326" y="20710"/>
                </a:lnTo>
                <a:lnTo>
                  <a:pt x="206326" y="103604"/>
                </a:lnTo>
                <a:lnTo>
                  <a:pt x="226959" y="103604"/>
                </a:lnTo>
                <a:lnTo>
                  <a:pt x="226959" y="20710"/>
                </a:lnTo>
                <a:close/>
              </a:path>
              <a:path w="298450" h="311150">
                <a:moveTo>
                  <a:pt x="165061" y="62157"/>
                </a:moveTo>
                <a:lnTo>
                  <a:pt x="61897" y="62157"/>
                </a:lnTo>
                <a:lnTo>
                  <a:pt x="61898" y="82880"/>
                </a:lnTo>
                <a:lnTo>
                  <a:pt x="165061" y="82880"/>
                </a:lnTo>
                <a:lnTo>
                  <a:pt x="165061" y="62157"/>
                </a:lnTo>
                <a:close/>
              </a:path>
            </a:pathLst>
          </a:custGeom>
          <a:solidFill>
            <a:srgbClr val="0AD0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679947" y="2802635"/>
            <a:ext cx="401320" cy="402590"/>
          </a:xfrm>
          <a:custGeom>
            <a:avLst/>
            <a:gdLst/>
            <a:ahLst/>
            <a:cxnLst/>
            <a:rect l="l" t="t" r="r" b="b"/>
            <a:pathLst>
              <a:path w="401320" h="402589">
                <a:moveTo>
                  <a:pt x="0" y="402336"/>
                </a:moveTo>
                <a:lnTo>
                  <a:pt x="400812" y="402336"/>
                </a:lnTo>
                <a:lnTo>
                  <a:pt x="400812" y="0"/>
                </a:lnTo>
                <a:lnTo>
                  <a:pt x="0" y="0"/>
                </a:lnTo>
                <a:lnTo>
                  <a:pt x="0" y="402336"/>
                </a:lnTo>
                <a:close/>
              </a:path>
            </a:pathLst>
          </a:custGeom>
          <a:ln w="158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458967" y="3550920"/>
            <a:ext cx="5928360" cy="730250"/>
          </a:xfrm>
          <a:custGeom>
            <a:avLst/>
            <a:gdLst/>
            <a:ahLst/>
            <a:cxnLst/>
            <a:rect l="l" t="t" r="r" b="b"/>
            <a:pathLst>
              <a:path w="5928359" h="730250">
                <a:moveTo>
                  <a:pt x="5855335" y="0"/>
                </a:moveTo>
                <a:lnTo>
                  <a:pt x="73025" y="0"/>
                </a:lnTo>
                <a:lnTo>
                  <a:pt x="44576" y="5730"/>
                </a:lnTo>
                <a:lnTo>
                  <a:pt x="21367" y="21367"/>
                </a:lnTo>
                <a:lnTo>
                  <a:pt x="5730" y="44576"/>
                </a:lnTo>
                <a:lnTo>
                  <a:pt x="0" y="73024"/>
                </a:lnTo>
                <a:lnTo>
                  <a:pt x="0" y="656970"/>
                </a:lnTo>
                <a:lnTo>
                  <a:pt x="5730" y="685418"/>
                </a:lnTo>
                <a:lnTo>
                  <a:pt x="21367" y="708628"/>
                </a:lnTo>
                <a:lnTo>
                  <a:pt x="44577" y="724265"/>
                </a:lnTo>
                <a:lnTo>
                  <a:pt x="73025" y="729995"/>
                </a:lnTo>
                <a:lnTo>
                  <a:pt x="5855335" y="729995"/>
                </a:lnTo>
                <a:lnTo>
                  <a:pt x="5883783" y="724265"/>
                </a:lnTo>
                <a:lnTo>
                  <a:pt x="5906992" y="708628"/>
                </a:lnTo>
                <a:lnTo>
                  <a:pt x="5922629" y="685418"/>
                </a:lnTo>
                <a:lnTo>
                  <a:pt x="5928360" y="656970"/>
                </a:lnTo>
                <a:lnTo>
                  <a:pt x="5928360" y="73024"/>
                </a:lnTo>
                <a:lnTo>
                  <a:pt x="5922629" y="44576"/>
                </a:lnTo>
                <a:lnTo>
                  <a:pt x="5906992" y="21367"/>
                </a:lnTo>
                <a:lnTo>
                  <a:pt x="5883783" y="5730"/>
                </a:lnTo>
                <a:lnTo>
                  <a:pt x="5855335" y="0"/>
                </a:lnTo>
                <a:close/>
              </a:path>
            </a:pathLst>
          </a:custGeom>
          <a:solidFill>
            <a:srgbClr val="CCED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715882" y="3751492"/>
            <a:ext cx="330200" cy="330835"/>
          </a:xfrm>
          <a:custGeom>
            <a:avLst/>
            <a:gdLst/>
            <a:ahLst/>
            <a:cxnLst/>
            <a:rect l="l" t="t" r="r" b="b"/>
            <a:pathLst>
              <a:path w="330200" h="330835">
                <a:moveTo>
                  <a:pt x="154744" y="0"/>
                </a:moveTo>
                <a:lnTo>
                  <a:pt x="114183" y="12325"/>
                </a:lnTo>
                <a:lnTo>
                  <a:pt x="88173" y="44176"/>
                </a:lnTo>
                <a:lnTo>
                  <a:pt x="82530" y="72243"/>
                </a:lnTo>
                <a:lnTo>
                  <a:pt x="82980" y="79338"/>
                </a:lnTo>
                <a:lnTo>
                  <a:pt x="83122" y="80845"/>
                </a:lnTo>
                <a:lnTo>
                  <a:pt x="83338" y="82566"/>
                </a:lnTo>
                <a:lnTo>
                  <a:pt x="0" y="82566"/>
                </a:lnTo>
                <a:lnTo>
                  <a:pt x="0" y="330306"/>
                </a:lnTo>
                <a:lnTo>
                  <a:pt x="330122" y="330306"/>
                </a:lnTo>
                <a:lnTo>
                  <a:pt x="330122" y="309661"/>
                </a:lnTo>
                <a:lnTo>
                  <a:pt x="20632" y="309661"/>
                </a:lnTo>
                <a:lnTo>
                  <a:pt x="20632" y="103211"/>
                </a:lnTo>
                <a:lnTo>
                  <a:pt x="113032" y="103211"/>
                </a:lnTo>
                <a:lnTo>
                  <a:pt x="109879" y="98480"/>
                </a:lnTo>
                <a:lnTo>
                  <a:pt x="104507" y="86007"/>
                </a:lnTo>
                <a:lnTo>
                  <a:pt x="103163" y="79338"/>
                </a:lnTo>
                <a:lnTo>
                  <a:pt x="103234" y="64793"/>
                </a:lnTo>
                <a:lnTo>
                  <a:pt x="104507" y="58480"/>
                </a:lnTo>
                <a:lnTo>
                  <a:pt x="128524" y="27351"/>
                </a:lnTo>
                <a:lnTo>
                  <a:pt x="147654" y="20644"/>
                </a:lnTo>
                <a:lnTo>
                  <a:pt x="205323" y="20645"/>
                </a:lnTo>
                <a:lnTo>
                  <a:pt x="200577" y="16398"/>
                </a:lnTo>
                <a:lnTo>
                  <a:pt x="162120" y="349"/>
                </a:lnTo>
                <a:lnTo>
                  <a:pt x="154744" y="0"/>
                </a:lnTo>
                <a:close/>
              </a:path>
              <a:path w="330200" h="330835">
                <a:moveTo>
                  <a:pt x="330122" y="103211"/>
                </a:moveTo>
                <a:lnTo>
                  <a:pt x="309489" y="103211"/>
                </a:lnTo>
                <a:lnTo>
                  <a:pt x="309489" y="309661"/>
                </a:lnTo>
                <a:lnTo>
                  <a:pt x="330122" y="309661"/>
                </a:lnTo>
                <a:lnTo>
                  <a:pt x="330122" y="103211"/>
                </a:lnTo>
                <a:close/>
              </a:path>
              <a:path w="330200" h="330835">
                <a:moveTo>
                  <a:pt x="113032" y="103211"/>
                </a:moveTo>
                <a:lnTo>
                  <a:pt x="89463" y="103211"/>
                </a:lnTo>
                <a:lnTo>
                  <a:pt x="93975" y="111385"/>
                </a:lnTo>
                <a:lnTo>
                  <a:pt x="99456" y="118815"/>
                </a:lnTo>
                <a:lnTo>
                  <a:pt x="105903" y="125499"/>
                </a:lnTo>
                <a:lnTo>
                  <a:pt x="113317" y="131436"/>
                </a:lnTo>
                <a:lnTo>
                  <a:pt x="105229" y="134994"/>
                </a:lnTo>
                <a:lnTo>
                  <a:pt x="71208" y="160144"/>
                </a:lnTo>
                <a:lnTo>
                  <a:pt x="49042" y="195376"/>
                </a:lnTo>
                <a:lnTo>
                  <a:pt x="41265" y="237403"/>
                </a:lnTo>
                <a:lnTo>
                  <a:pt x="41265" y="247726"/>
                </a:lnTo>
                <a:lnTo>
                  <a:pt x="166835" y="247726"/>
                </a:lnTo>
                <a:lnTo>
                  <a:pt x="129762" y="284821"/>
                </a:lnTo>
                <a:lnTo>
                  <a:pt x="144428" y="299338"/>
                </a:lnTo>
                <a:lnTo>
                  <a:pt x="206326" y="237403"/>
                </a:lnTo>
                <a:lnTo>
                  <a:pt x="196010" y="227081"/>
                </a:lnTo>
                <a:lnTo>
                  <a:pt x="62382" y="227081"/>
                </a:lnTo>
                <a:lnTo>
                  <a:pt x="63722" y="218240"/>
                </a:lnTo>
                <a:lnTo>
                  <a:pt x="81242" y="179983"/>
                </a:lnTo>
                <a:lnTo>
                  <a:pt x="113139" y="154005"/>
                </a:lnTo>
                <a:lnTo>
                  <a:pt x="154744" y="144501"/>
                </a:lnTo>
                <a:lnTo>
                  <a:pt x="221045" y="144501"/>
                </a:lnTo>
                <a:lnTo>
                  <a:pt x="219424" y="143310"/>
                </a:lnTo>
                <a:lnTo>
                  <a:pt x="212130" y="138774"/>
                </a:lnTo>
                <a:lnTo>
                  <a:pt x="204433" y="134762"/>
                </a:lnTo>
                <a:lnTo>
                  <a:pt x="196333" y="131274"/>
                </a:lnTo>
                <a:lnTo>
                  <a:pt x="201491" y="127833"/>
                </a:lnTo>
                <a:lnTo>
                  <a:pt x="205879" y="123856"/>
                </a:lnTo>
                <a:lnTo>
                  <a:pt x="147654" y="123856"/>
                </a:lnTo>
                <a:lnTo>
                  <a:pt x="140938" y="122510"/>
                </a:lnTo>
                <a:lnTo>
                  <a:pt x="128255" y="117136"/>
                </a:lnTo>
                <a:lnTo>
                  <a:pt x="122774" y="113423"/>
                </a:lnTo>
                <a:lnTo>
                  <a:pt x="113534" y="103964"/>
                </a:lnTo>
                <a:lnTo>
                  <a:pt x="113032" y="103211"/>
                </a:lnTo>
                <a:close/>
              </a:path>
              <a:path w="330200" h="330835">
                <a:moveTo>
                  <a:pt x="221045" y="144501"/>
                </a:moveTo>
                <a:lnTo>
                  <a:pt x="154744" y="144501"/>
                </a:lnTo>
                <a:lnTo>
                  <a:pt x="164547" y="145004"/>
                </a:lnTo>
                <a:lnTo>
                  <a:pt x="173967" y="146354"/>
                </a:lnTo>
                <a:lnTo>
                  <a:pt x="214508" y="165176"/>
                </a:lnTo>
                <a:lnTo>
                  <a:pt x="240501" y="200628"/>
                </a:lnTo>
                <a:lnTo>
                  <a:pt x="247591" y="247726"/>
                </a:lnTo>
                <a:lnTo>
                  <a:pt x="268224" y="247726"/>
                </a:lnTo>
                <a:lnTo>
                  <a:pt x="263227" y="203208"/>
                </a:lnTo>
                <a:lnTo>
                  <a:pt x="244025" y="166153"/>
                </a:lnTo>
                <a:lnTo>
                  <a:pt x="226316" y="148372"/>
                </a:lnTo>
                <a:lnTo>
                  <a:pt x="221045" y="144501"/>
                </a:lnTo>
                <a:close/>
              </a:path>
              <a:path w="330200" h="330835">
                <a:moveTo>
                  <a:pt x="144428" y="175468"/>
                </a:moveTo>
                <a:lnTo>
                  <a:pt x="129762" y="189982"/>
                </a:lnTo>
                <a:lnTo>
                  <a:pt x="166835" y="227081"/>
                </a:lnTo>
                <a:lnTo>
                  <a:pt x="196010" y="227081"/>
                </a:lnTo>
                <a:lnTo>
                  <a:pt x="144428" y="175468"/>
                </a:lnTo>
                <a:close/>
              </a:path>
              <a:path w="330200" h="330835">
                <a:moveTo>
                  <a:pt x="205323" y="20645"/>
                </a:moveTo>
                <a:lnTo>
                  <a:pt x="161838" y="20645"/>
                </a:lnTo>
                <a:lnTo>
                  <a:pt x="168499" y="22028"/>
                </a:lnTo>
                <a:lnTo>
                  <a:pt x="180965" y="27619"/>
                </a:lnTo>
                <a:lnTo>
                  <a:pt x="204985" y="58480"/>
                </a:lnTo>
                <a:lnTo>
                  <a:pt x="206326" y="79338"/>
                </a:lnTo>
                <a:lnTo>
                  <a:pt x="204930" y="86058"/>
                </a:lnTo>
                <a:lnTo>
                  <a:pt x="180965" y="117136"/>
                </a:lnTo>
                <a:lnTo>
                  <a:pt x="161839" y="123856"/>
                </a:lnTo>
                <a:lnTo>
                  <a:pt x="205879" y="123856"/>
                </a:lnTo>
                <a:lnTo>
                  <a:pt x="206058" y="123694"/>
                </a:lnTo>
                <a:lnTo>
                  <a:pt x="214012" y="114015"/>
                </a:lnTo>
                <a:lnTo>
                  <a:pt x="217340" y="108802"/>
                </a:lnTo>
                <a:lnTo>
                  <a:pt x="220029" y="103211"/>
                </a:lnTo>
                <a:lnTo>
                  <a:pt x="330122" y="103211"/>
                </a:lnTo>
                <a:lnTo>
                  <a:pt x="330122" y="82566"/>
                </a:lnTo>
                <a:lnTo>
                  <a:pt x="226154" y="82566"/>
                </a:lnTo>
                <a:lnTo>
                  <a:pt x="226477" y="80845"/>
                </a:lnTo>
                <a:lnTo>
                  <a:pt x="226690" y="79125"/>
                </a:lnTo>
                <a:lnTo>
                  <a:pt x="226907" y="75684"/>
                </a:lnTo>
                <a:lnTo>
                  <a:pt x="226959" y="72243"/>
                </a:lnTo>
                <a:lnTo>
                  <a:pt x="226546" y="64793"/>
                </a:lnTo>
                <a:lnTo>
                  <a:pt x="210558" y="26235"/>
                </a:lnTo>
                <a:lnTo>
                  <a:pt x="205844" y="21112"/>
                </a:lnTo>
                <a:lnTo>
                  <a:pt x="205323" y="20645"/>
                </a:lnTo>
                <a:close/>
              </a:path>
            </a:pathLst>
          </a:custGeom>
          <a:solidFill>
            <a:srgbClr val="0AD0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679947" y="3715511"/>
            <a:ext cx="401320" cy="401320"/>
          </a:xfrm>
          <a:custGeom>
            <a:avLst/>
            <a:gdLst/>
            <a:ahLst/>
            <a:cxnLst/>
            <a:rect l="l" t="t" r="r" b="b"/>
            <a:pathLst>
              <a:path w="401320" h="401320">
                <a:moveTo>
                  <a:pt x="0" y="400812"/>
                </a:moveTo>
                <a:lnTo>
                  <a:pt x="400812" y="400812"/>
                </a:lnTo>
                <a:lnTo>
                  <a:pt x="400812" y="0"/>
                </a:lnTo>
                <a:lnTo>
                  <a:pt x="0" y="0"/>
                </a:lnTo>
                <a:lnTo>
                  <a:pt x="0" y="400812"/>
                </a:lnTo>
                <a:close/>
              </a:path>
            </a:pathLst>
          </a:custGeom>
          <a:ln w="158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458967" y="4463796"/>
            <a:ext cx="5928360" cy="730250"/>
          </a:xfrm>
          <a:custGeom>
            <a:avLst/>
            <a:gdLst/>
            <a:ahLst/>
            <a:cxnLst/>
            <a:rect l="l" t="t" r="r" b="b"/>
            <a:pathLst>
              <a:path w="5928359" h="730250">
                <a:moveTo>
                  <a:pt x="5855335" y="0"/>
                </a:moveTo>
                <a:lnTo>
                  <a:pt x="73025" y="0"/>
                </a:lnTo>
                <a:lnTo>
                  <a:pt x="44576" y="5730"/>
                </a:lnTo>
                <a:lnTo>
                  <a:pt x="21367" y="21367"/>
                </a:lnTo>
                <a:lnTo>
                  <a:pt x="5730" y="44577"/>
                </a:lnTo>
                <a:lnTo>
                  <a:pt x="0" y="73024"/>
                </a:lnTo>
                <a:lnTo>
                  <a:pt x="0" y="656970"/>
                </a:lnTo>
                <a:lnTo>
                  <a:pt x="5730" y="685418"/>
                </a:lnTo>
                <a:lnTo>
                  <a:pt x="21367" y="708628"/>
                </a:lnTo>
                <a:lnTo>
                  <a:pt x="44577" y="724265"/>
                </a:lnTo>
                <a:lnTo>
                  <a:pt x="73025" y="729995"/>
                </a:lnTo>
                <a:lnTo>
                  <a:pt x="5855335" y="729995"/>
                </a:lnTo>
                <a:lnTo>
                  <a:pt x="5883783" y="724265"/>
                </a:lnTo>
                <a:lnTo>
                  <a:pt x="5906992" y="708628"/>
                </a:lnTo>
                <a:lnTo>
                  <a:pt x="5922629" y="685418"/>
                </a:lnTo>
                <a:lnTo>
                  <a:pt x="5928360" y="656970"/>
                </a:lnTo>
                <a:lnTo>
                  <a:pt x="5928360" y="73024"/>
                </a:lnTo>
                <a:lnTo>
                  <a:pt x="5922629" y="44577"/>
                </a:lnTo>
                <a:lnTo>
                  <a:pt x="5906992" y="21367"/>
                </a:lnTo>
                <a:lnTo>
                  <a:pt x="5883783" y="5730"/>
                </a:lnTo>
                <a:lnTo>
                  <a:pt x="5855335" y="0"/>
                </a:lnTo>
                <a:close/>
              </a:path>
            </a:pathLst>
          </a:custGeom>
          <a:solidFill>
            <a:srgbClr val="CCED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736515" y="4984736"/>
            <a:ext cx="288925" cy="0"/>
          </a:xfrm>
          <a:custGeom>
            <a:avLst/>
            <a:gdLst/>
            <a:ahLst/>
            <a:cxnLst/>
            <a:rect l="l" t="t" r="r" b="b"/>
            <a:pathLst>
              <a:path w="288925">
                <a:moveTo>
                  <a:pt x="0" y="0"/>
                </a:moveTo>
                <a:lnTo>
                  <a:pt x="288857" y="0"/>
                </a:lnTo>
              </a:path>
            </a:pathLst>
          </a:custGeom>
          <a:ln w="20326">
            <a:solidFill>
              <a:srgbClr val="0AD0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746832" y="4684926"/>
            <a:ext cx="0" cy="290195"/>
          </a:xfrm>
          <a:custGeom>
            <a:avLst/>
            <a:gdLst/>
            <a:ahLst/>
            <a:cxnLst/>
            <a:rect l="l" t="t" r="r" b="b"/>
            <a:pathLst>
              <a:path h="290195">
                <a:moveTo>
                  <a:pt x="0" y="0"/>
                </a:moveTo>
                <a:lnTo>
                  <a:pt x="0" y="289646"/>
                </a:lnTo>
              </a:path>
            </a:pathLst>
          </a:custGeom>
          <a:ln w="20632">
            <a:solidFill>
              <a:srgbClr val="0AD0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736515" y="4674763"/>
            <a:ext cx="288925" cy="0"/>
          </a:xfrm>
          <a:custGeom>
            <a:avLst/>
            <a:gdLst/>
            <a:ahLst/>
            <a:cxnLst/>
            <a:rect l="l" t="t" r="r" b="b"/>
            <a:pathLst>
              <a:path w="288925">
                <a:moveTo>
                  <a:pt x="0" y="0"/>
                </a:moveTo>
                <a:lnTo>
                  <a:pt x="288857" y="0"/>
                </a:lnTo>
              </a:path>
            </a:pathLst>
          </a:custGeom>
          <a:ln w="20326">
            <a:solidFill>
              <a:srgbClr val="0AD0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015056" y="4685013"/>
            <a:ext cx="0" cy="289560"/>
          </a:xfrm>
          <a:custGeom>
            <a:avLst/>
            <a:gdLst/>
            <a:ahLst/>
            <a:cxnLst/>
            <a:rect l="l" t="t" r="r" b="b"/>
            <a:pathLst>
              <a:path h="289560">
                <a:moveTo>
                  <a:pt x="0" y="0"/>
                </a:moveTo>
                <a:lnTo>
                  <a:pt x="0" y="289016"/>
                </a:lnTo>
              </a:path>
            </a:pathLst>
          </a:custGeom>
          <a:ln w="20632">
            <a:solidFill>
              <a:srgbClr val="0AD0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777781" y="4942814"/>
            <a:ext cx="206375" cy="0"/>
          </a:xfrm>
          <a:custGeom>
            <a:avLst/>
            <a:gdLst/>
            <a:ahLst/>
            <a:cxnLst/>
            <a:rect l="l" t="t" r="r" b="b"/>
            <a:pathLst>
              <a:path w="206375">
                <a:moveTo>
                  <a:pt x="0" y="0"/>
                </a:moveTo>
                <a:lnTo>
                  <a:pt x="206326" y="0"/>
                </a:lnTo>
              </a:path>
            </a:pathLst>
          </a:custGeom>
          <a:ln w="20326">
            <a:solidFill>
              <a:srgbClr val="0AD0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777781" y="4891999"/>
            <a:ext cx="20955" cy="41275"/>
          </a:xfrm>
          <a:custGeom>
            <a:avLst/>
            <a:gdLst/>
            <a:ahLst/>
            <a:cxnLst/>
            <a:rect l="l" t="t" r="r" b="b"/>
            <a:pathLst>
              <a:path w="20954" h="41275">
                <a:moveTo>
                  <a:pt x="0" y="40652"/>
                </a:moveTo>
                <a:lnTo>
                  <a:pt x="20632" y="40652"/>
                </a:lnTo>
                <a:lnTo>
                  <a:pt x="20632" y="0"/>
                </a:lnTo>
                <a:lnTo>
                  <a:pt x="0" y="0"/>
                </a:lnTo>
                <a:lnTo>
                  <a:pt x="0" y="40652"/>
                </a:lnTo>
                <a:close/>
              </a:path>
            </a:pathLst>
          </a:custGeom>
          <a:solidFill>
            <a:srgbClr val="0AD0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777781" y="4881200"/>
            <a:ext cx="206375" cy="0"/>
          </a:xfrm>
          <a:custGeom>
            <a:avLst/>
            <a:gdLst/>
            <a:ahLst/>
            <a:cxnLst/>
            <a:rect l="l" t="t" r="r" b="b"/>
            <a:pathLst>
              <a:path w="206375">
                <a:moveTo>
                  <a:pt x="0" y="0"/>
                </a:moveTo>
                <a:lnTo>
                  <a:pt x="206326" y="0"/>
                </a:lnTo>
              </a:path>
            </a:pathLst>
          </a:custGeom>
          <a:ln w="21596">
            <a:solidFill>
              <a:srgbClr val="0AD0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963474" y="4891449"/>
            <a:ext cx="20955" cy="41910"/>
          </a:xfrm>
          <a:custGeom>
            <a:avLst/>
            <a:gdLst/>
            <a:ahLst/>
            <a:cxnLst/>
            <a:rect l="l" t="t" r="r" b="b"/>
            <a:pathLst>
              <a:path w="20954" h="41910">
                <a:moveTo>
                  <a:pt x="20632" y="0"/>
                </a:moveTo>
                <a:lnTo>
                  <a:pt x="0" y="0"/>
                </a:lnTo>
                <a:lnTo>
                  <a:pt x="0" y="41290"/>
                </a:lnTo>
                <a:lnTo>
                  <a:pt x="20632" y="41290"/>
                </a:lnTo>
                <a:lnTo>
                  <a:pt x="20632" y="0"/>
                </a:lnTo>
                <a:close/>
              </a:path>
            </a:pathLst>
          </a:custGeom>
          <a:solidFill>
            <a:srgbClr val="0AD0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679947" y="4628388"/>
            <a:ext cx="401320" cy="401320"/>
          </a:xfrm>
          <a:custGeom>
            <a:avLst/>
            <a:gdLst/>
            <a:ahLst/>
            <a:cxnLst/>
            <a:rect l="l" t="t" r="r" b="b"/>
            <a:pathLst>
              <a:path w="401320" h="401320">
                <a:moveTo>
                  <a:pt x="0" y="400812"/>
                </a:moveTo>
                <a:lnTo>
                  <a:pt x="400812" y="400812"/>
                </a:lnTo>
                <a:lnTo>
                  <a:pt x="400812" y="0"/>
                </a:lnTo>
                <a:lnTo>
                  <a:pt x="0" y="0"/>
                </a:lnTo>
                <a:lnTo>
                  <a:pt x="0" y="400812"/>
                </a:lnTo>
                <a:close/>
              </a:path>
            </a:pathLst>
          </a:custGeom>
          <a:ln w="158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458967" y="5376671"/>
            <a:ext cx="5928360" cy="728980"/>
          </a:xfrm>
          <a:custGeom>
            <a:avLst/>
            <a:gdLst/>
            <a:ahLst/>
            <a:cxnLst/>
            <a:rect l="l" t="t" r="r" b="b"/>
            <a:pathLst>
              <a:path w="5928359" h="728979">
                <a:moveTo>
                  <a:pt x="5855462" y="0"/>
                </a:moveTo>
                <a:lnTo>
                  <a:pt x="72898" y="0"/>
                </a:lnTo>
                <a:lnTo>
                  <a:pt x="44523" y="5728"/>
                </a:lnTo>
                <a:lnTo>
                  <a:pt x="21351" y="21351"/>
                </a:lnTo>
                <a:lnTo>
                  <a:pt x="5728" y="44523"/>
                </a:lnTo>
                <a:lnTo>
                  <a:pt x="0" y="72897"/>
                </a:lnTo>
                <a:lnTo>
                  <a:pt x="0" y="655624"/>
                </a:lnTo>
                <a:lnTo>
                  <a:pt x="5728" y="683980"/>
                </a:lnTo>
                <a:lnTo>
                  <a:pt x="21351" y="707135"/>
                </a:lnTo>
                <a:lnTo>
                  <a:pt x="44523" y="722747"/>
                </a:lnTo>
                <a:lnTo>
                  <a:pt x="72898" y="728471"/>
                </a:lnTo>
                <a:lnTo>
                  <a:pt x="5855462" y="728471"/>
                </a:lnTo>
                <a:lnTo>
                  <a:pt x="5883836" y="722747"/>
                </a:lnTo>
                <a:lnTo>
                  <a:pt x="5907008" y="707135"/>
                </a:lnTo>
                <a:lnTo>
                  <a:pt x="5922631" y="683980"/>
                </a:lnTo>
                <a:lnTo>
                  <a:pt x="5928360" y="655624"/>
                </a:lnTo>
                <a:lnTo>
                  <a:pt x="5928360" y="72897"/>
                </a:lnTo>
                <a:lnTo>
                  <a:pt x="5922631" y="44523"/>
                </a:lnTo>
                <a:lnTo>
                  <a:pt x="5907008" y="21351"/>
                </a:lnTo>
                <a:lnTo>
                  <a:pt x="5883836" y="5728"/>
                </a:lnTo>
                <a:lnTo>
                  <a:pt x="5855462" y="0"/>
                </a:lnTo>
                <a:close/>
              </a:path>
            </a:pathLst>
          </a:custGeom>
          <a:solidFill>
            <a:srgbClr val="CCED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786034" y="5575854"/>
            <a:ext cx="186055" cy="332105"/>
          </a:xfrm>
          <a:custGeom>
            <a:avLst/>
            <a:gdLst/>
            <a:ahLst/>
            <a:cxnLst/>
            <a:rect l="l" t="t" r="r" b="b"/>
            <a:pathLst>
              <a:path w="186054" h="332104">
                <a:moveTo>
                  <a:pt x="103163" y="310841"/>
                </a:moveTo>
                <a:lnTo>
                  <a:pt x="82530" y="310841"/>
                </a:lnTo>
                <a:lnTo>
                  <a:pt x="82530" y="331564"/>
                </a:lnTo>
                <a:lnTo>
                  <a:pt x="103163" y="331564"/>
                </a:lnTo>
                <a:lnTo>
                  <a:pt x="103163" y="310841"/>
                </a:lnTo>
                <a:close/>
              </a:path>
              <a:path w="186054" h="332104">
                <a:moveTo>
                  <a:pt x="151709" y="20723"/>
                </a:moveTo>
                <a:lnTo>
                  <a:pt x="92846" y="20723"/>
                </a:lnTo>
                <a:lnTo>
                  <a:pt x="100292" y="21144"/>
                </a:lnTo>
                <a:lnTo>
                  <a:pt x="107475" y="22253"/>
                </a:lnTo>
                <a:lnTo>
                  <a:pt x="143947" y="42079"/>
                </a:lnTo>
                <a:lnTo>
                  <a:pt x="163650" y="78670"/>
                </a:lnTo>
                <a:lnTo>
                  <a:pt x="165061" y="101014"/>
                </a:lnTo>
                <a:lnTo>
                  <a:pt x="163881" y="108028"/>
                </a:lnTo>
                <a:lnTo>
                  <a:pt x="143892" y="142298"/>
                </a:lnTo>
                <a:lnTo>
                  <a:pt x="118637" y="166583"/>
                </a:lnTo>
                <a:lnTo>
                  <a:pt x="113589" y="171602"/>
                </a:lnTo>
                <a:lnTo>
                  <a:pt x="88441" y="206359"/>
                </a:lnTo>
                <a:lnTo>
                  <a:pt x="82530" y="229241"/>
                </a:lnTo>
                <a:lnTo>
                  <a:pt x="82530" y="269393"/>
                </a:lnTo>
                <a:lnTo>
                  <a:pt x="103163" y="269393"/>
                </a:lnTo>
                <a:lnTo>
                  <a:pt x="103163" y="230536"/>
                </a:lnTo>
                <a:lnTo>
                  <a:pt x="104346" y="223521"/>
                </a:lnTo>
                <a:lnTo>
                  <a:pt x="124332" y="189251"/>
                </a:lnTo>
                <a:lnTo>
                  <a:pt x="149586" y="165236"/>
                </a:lnTo>
                <a:lnTo>
                  <a:pt x="154638" y="160214"/>
                </a:lnTo>
                <a:lnTo>
                  <a:pt x="179782" y="125191"/>
                </a:lnTo>
                <a:lnTo>
                  <a:pt x="185693" y="102309"/>
                </a:lnTo>
                <a:lnTo>
                  <a:pt x="185587" y="84607"/>
                </a:lnTo>
                <a:lnTo>
                  <a:pt x="168878" y="39381"/>
                </a:lnTo>
                <a:lnTo>
                  <a:pt x="152863" y="21625"/>
                </a:lnTo>
                <a:lnTo>
                  <a:pt x="151709" y="20723"/>
                </a:lnTo>
                <a:close/>
              </a:path>
              <a:path w="186054" h="332104">
                <a:moveTo>
                  <a:pt x="101337" y="0"/>
                </a:moveTo>
                <a:lnTo>
                  <a:pt x="92846" y="0"/>
                </a:lnTo>
                <a:lnTo>
                  <a:pt x="84249" y="103"/>
                </a:lnTo>
                <a:lnTo>
                  <a:pt x="39226" y="16889"/>
                </a:lnTo>
                <a:lnTo>
                  <a:pt x="8490" y="53304"/>
                </a:lnTo>
                <a:lnTo>
                  <a:pt x="0" y="93242"/>
                </a:lnTo>
                <a:lnTo>
                  <a:pt x="20632" y="93242"/>
                </a:lnTo>
                <a:lnTo>
                  <a:pt x="21057" y="85763"/>
                </a:lnTo>
                <a:lnTo>
                  <a:pt x="22165" y="78549"/>
                </a:lnTo>
                <a:lnTo>
                  <a:pt x="41911" y="41917"/>
                </a:lnTo>
                <a:lnTo>
                  <a:pt x="78339" y="22133"/>
                </a:lnTo>
                <a:lnTo>
                  <a:pt x="92846" y="20723"/>
                </a:lnTo>
                <a:lnTo>
                  <a:pt x="151709" y="20723"/>
                </a:lnTo>
                <a:lnTo>
                  <a:pt x="146577" y="16717"/>
                </a:lnTo>
                <a:lnTo>
                  <a:pt x="132609" y="8496"/>
                </a:lnTo>
                <a:lnTo>
                  <a:pt x="125195" y="5388"/>
                </a:lnTo>
                <a:lnTo>
                  <a:pt x="109504" y="1070"/>
                </a:lnTo>
                <a:lnTo>
                  <a:pt x="101337" y="0"/>
                </a:lnTo>
                <a:close/>
              </a:path>
            </a:pathLst>
          </a:custGeom>
          <a:solidFill>
            <a:srgbClr val="0AD0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679947" y="5539740"/>
            <a:ext cx="401320" cy="402590"/>
          </a:xfrm>
          <a:custGeom>
            <a:avLst/>
            <a:gdLst/>
            <a:ahLst/>
            <a:cxnLst/>
            <a:rect l="l" t="t" r="r" b="b"/>
            <a:pathLst>
              <a:path w="401320" h="402589">
                <a:moveTo>
                  <a:pt x="0" y="402336"/>
                </a:moveTo>
                <a:lnTo>
                  <a:pt x="400812" y="402336"/>
                </a:lnTo>
                <a:lnTo>
                  <a:pt x="400812" y="0"/>
                </a:lnTo>
                <a:lnTo>
                  <a:pt x="0" y="0"/>
                </a:lnTo>
                <a:lnTo>
                  <a:pt x="0" y="402336"/>
                </a:lnTo>
                <a:close/>
              </a:path>
            </a:pathLst>
          </a:custGeom>
          <a:ln w="158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6367398" y="1008380"/>
            <a:ext cx="3232150" cy="4893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5" dirty="0">
                <a:latin typeface="Lucida Sans"/>
                <a:cs typeface="Lucida Sans"/>
              </a:rPr>
              <a:t>Introduction</a:t>
            </a:r>
            <a:endParaRPr sz="2000" dirty="0">
              <a:latin typeface="Lucida Sans"/>
              <a:cs typeface="Lucida Sans"/>
            </a:endParaRPr>
          </a:p>
          <a:p>
            <a:pPr marL="12700" marR="5080">
              <a:lnSpc>
                <a:spcPts val="7190"/>
              </a:lnSpc>
              <a:spcBef>
                <a:spcPts val="1030"/>
              </a:spcBef>
            </a:pPr>
            <a:r>
              <a:rPr sz="2000" spc="-5" dirty="0">
                <a:latin typeface="Lucida Sans"/>
                <a:cs typeface="Lucida Sans"/>
              </a:rPr>
              <a:t>Project </a:t>
            </a:r>
            <a:r>
              <a:rPr sz="2000" dirty="0">
                <a:latin typeface="Lucida Sans"/>
                <a:cs typeface="Lucida Sans"/>
              </a:rPr>
              <a:t>Objective  Research Methods  Challenges and</a:t>
            </a:r>
            <a:r>
              <a:rPr sz="2000" spc="-105" dirty="0">
                <a:latin typeface="Lucida Sans"/>
                <a:cs typeface="Lucida Sans"/>
              </a:rPr>
              <a:t> </a:t>
            </a:r>
            <a:r>
              <a:rPr sz="2000" spc="-5" dirty="0">
                <a:latin typeface="Lucida Sans"/>
                <a:cs typeface="Lucida Sans"/>
              </a:rPr>
              <a:t>Limitation  References</a:t>
            </a:r>
            <a:endParaRPr sz="2000" dirty="0">
              <a:latin typeface="Lucida Sans"/>
              <a:cs typeface="Lucida Sans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3150" dirty="0">
              <a:latin typeface="Lucida Sans"/>
              <a:cs typeface="Lucida Sans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latin typeface="Lucida Sans"/>
                <a:cs typeface="Lucida Sans"/>
              </a:rPr>
              <a:t>Questions</a:t>
            </a:r>
          </a:p>
        </p:txBody>
      </p:sp>
      <p:sp>
        <p:nvSpPr>
          <p:cNvPr id="30" name="object 30"/>
          <p:cNvSpPr/>
          <p:nvPr/>
        </p:nvSpPr>
        <p:spPr>
          <a:xfrm>
            <a:off x="761" y="5030914"/>
            <a:ext cx="4650740" cy="28575"/>
          </a:xfrm>
          <a:custGeom>
            <a:avLst/>
            <a:gdLst/>
            <a:ahLst/>
            <a:cxnLst/>
            <a:rect l="l" t="t" r="r" b="b"/>
            <a:pathLst>
              <a:path w="4650740" h="28575">
                <a:moveTo>
                  <a:pt x="0" y="28575"/>
                </a:moveTo>
                <a:lnTo>
                  <a:pt x="4650613" y="28575"/>
                </a:lnTo>
                <a:lnTo>
                  <a:pt x="4650613" y="0"/>
                </a:lnTo>
                <a:lnTo>
                  <a:pt x="0" y="0"/>
                </a:lnTo>
                <a:lnTo>
                  <a:pt x="0" y="2857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61" y="5172646"/>
            <a:ext cx="4650740" cy="28575"/>
          </a:xfrm>
          <a:custGeom>
            <a:avLst/>
            <a:gdLst/>
            <a:ahLst/>
            <a:cxnLst/>
            <a:rect l="l" t="t" r="r" b="b"/>
            <a:pathLst>
              <a:path w="4650740" h="28575">
                <a:moveTo>
                  <a:pt x="0" y="28575"/>
                </a:moveTo>
                <a:lnTo>
                  <a:pt x="4650613" y="28575"/>
                </a:lnTo>
                <a:lnTo>
                  <a:pt x="4650613" y="0"/>
                </a:lnTo>
                <a:lnTo>
                  <a:pt x="0" y="0"/>
                </a:lnTo>
                <a:lnTo>
                  <a:pt x="0" y="2857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Title 1">
            <a:extLst>
              <a:ext uri="{FF2B5EF4-FFF2-40B4-BE49-F238E27FC236}">
                <a16:creationId xmlns:a16="http://schemas.microsoft.com/office/drawing/2014/main" id="{5BE98C58-74FF-4B6D-839B-2AEC3964A983}"/>
              </a:ext>
            </a:extLst>
          </p:cNvPr>
          <p:cNvSpPr txBox="1">
            <a:spLocks/>
          </p:cNvSpPr>
          <p:nvPr/>
        </p:nvSpPr>
        <p:spPr>
          <a:xfrm>
            <a:off x="762000" y="1968061"/>
            <a:ext cx="3517567" cy="209397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kern="1200" spc="-50" dirty="0">
                <a:solidFill>
                  <a:schemeClr val="bg1"/>
                </a:solidFill>
                <a:latin typeface="Acier BAT Text Noir" panose="02000000000000000000" pitchFamily="50" charset="0"/>
              </a:rPr>
              <a:t>Presentation </a:t>
            </a:r>
          </a:p>
          <a:p>
            <a:r>
              <a:rPr lang="en-US" sz="3600" kern="1200" spc="-50" dirty="0">
                <a:solidFill>
                  <a:schemeClr val="bg1"/>
                </a:solidFill>
                <a:latin typeface="Acier BAT Text Noir" panose="02000000000000000000" pitchFamily="50" charset="0"/>
              </a:rPr>
              <a:t>Overview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04410" y="1651528"/>
            <a:ext cx="404510" cy="4771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04410" y="2378476"/>
            <a:ext cx="404510" cy="4771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04410" y="3103900"/>
            <a:ext cx="404510" cy="4771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04410" y="3830848"/>
            <a:ext cx="404510" cy="4771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04410" y="4557796"/>
            <a:ext cx="404510" cy="4771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676400" y="1651528"/>
            <a:ext cx="8462645" cy="32981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Lucida Sans"/>
                <a:cs typeface="Lucida Sans"/>
              </a:rPr>
              <a:t>Milan Cukvas, Downers </a:t>
            </a:r>
            <a:r>
              <a:rPr sz="2400" dirty="0">
                <a:latin typeface="Lucida Sans"/>
                <a:cs typeface="Lucida Sans"/>
              </a:rPr>
              <a:t>Grove,</a:t>
            </a:r>
            <a:r>
              <a:rPr sz="2400" spc="-35" dirty="0">
                <a:latin typeface="Lucida Sans"/>
                <a:cs typeface="Lucida Sans"/>
              </a:rPr>
              <a:t> </a:t>
            </a:r>
            <a:r>
              <a:rPr sz="2400" spc="5" dirty="0">
                <a:latin typeface="Lucida Sans"/>
                <a:cs typeface="Lucida Sans"/>
              </a:rPr>
              <a:t>IL</a:t>
            </a:r>
            <a:endParaRPr sz="2400" dirty="0">
              <a:latin typeface="Lucida Sans"/>
              <a:cs typeface="Lucida Sans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400" dirty="0">
              <a:latin typeface="Lucida Sans"/>
              <a:cs typeface="Lucida Sans"/>
            </a:endParaRPr>
          </a:p>
          <a:p>
            <a:pPr marL="12700">
              <a:lnSpc>
                <a:spcPct val="100000"/>
              </a:lnSpc>
            </a:pPr>
            <a:r>
              <a:rPr sz="2400" spc="-10" dirty="0">
                <a:latin typeface="Lucida Sans"/>
                <a:cs typeface="Lucida Sans"/>
              </a:rPr>
              <a:t>2011 </a:t>
            </a:r>
            <a:r>
              <a:rPr sz="2400" dirty="0">
                <a:latin typeface="Lucida Sans"/>
                <a:cs typeface="Lucida Sans"/>
              </a:rPr>
              <a:t>– </a:t>
            </a:r>
            <a:r>
              <a:rPr sz="2400" spc="-5" dirty="0">
                <a:latin typeface="Lucida Sans"/>
                <a:cs typeface="Lucida Sans"/>
              </a:rPr>
              <a:t>2013 </a:t>
            </a:r>
            <a:r>
              <a:rPr sz="2400" dirty="0">
                <a:latin typeface="Lucida Sans"/>
                <a:cs typeface="Lucida Sans"/>
              </a:rPr>
              <a:t>Penn State GIS </a:t>
            </a:r>
            <a:r>
              <a:rPr sz="2400" spc="-5" dirty="0">
                <a:latin typeface="Lucida Sans"/>
                <a:cs typeface="Lucida Sans"/>
              </a:rPr>
              <a:t>Certification</a:t>
            </a:r>
            <a:r>
              <a:rPr sz="2400" spc="20" dirty="0">
                <a:latin typeface="Lucida Sans"/>
                <a:cs typeface="Lucida Sans"/>
              </a:rPr>
              <a:t> </a:t>
            </a:r>
            <a:r>
              <a:rPr sz="2400" dirty="0">
                <a:latin typeface="Lucida Sans"/>
                <a:cs typeface="Lucida Sans"/>
              </a:rPr>
              <a:t>Program</a:t>
            </a: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400" dirty="0">
              <a:latin typeface="Lucida Sans"/>
              <a:cs typeface="Lucida Sans"/>
            </a:endParaRPr>
          </a:p>
          <a:p>
            <a:pPr marL="12700">
              <a:lnSpc>
                <a:spcPct val="100000"/>
              </a:lnSpc>
            </a:pPr>
            <a:r>
              <a:rPr sz="2400" spc="-10" dirty="0">
                <a:latin typeface="Lucida Sans"/>
                <a:cs typeface="Lucida Sans"/>
              </a:rPr>
              <a:t>2013 </a:t>
            </a:r>
            <a:r>
              <a:rPr sz="2400" dirty="0">
                <a:latin typeface="Lucida Sans"/>
                <a:cs typeface="Lucida Sans"/>
              </a:rPr>
              <a:t>– </a:t>
            </a:r>
            <a:r>
              <a:rPr sz="2400" spc="-5" dirty="0">
                <a:latin typeface="Lucida Sans"/>
                <a:cs typeface="Lucida Sans"/>
              </a:rPr>
              <a:t>2021 Penn </a:t>
            </a:r>
            <a:r>
              <a:rPr sz="2400" dirty="0">
                <a:latin typeface="Lucida Sans"/>
                <a:cs typeface="Lucida Sans"/>
              </a:rPr>
              <a:t>State GIS Master </a:t>
            </a:r>
            <a:r>
              <a:rPr sz="2400" spc="-5" dirty="0">
                <a:latin typeface="Lucida Sans"/>
                <a:cs typeface="Lucida Sans"/>
              </a:rPr>
              <a:t>Studies </a:t>
            </a:r>
            <a:r>
              <a:rPr sz="2400" dirty="0">
                <a:latin typeface="Lucida Sans"/>
                <a:cs typeface="Lucida Sans"/>
              </a:rPr>
              <a:t>Program</a:t>
            </a: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400" dirty="0">
              <a:latin typeface="Lucida Sans"/>
              <a:cs typeface="Lucida Sans"/>
            </a:endParaRPr>
          </a:p>
          <a:p>
            <a:pPr marL="12700">
              <a:lnSpc>
                <a:spcPct val="100000"/>
              </a:lnSpc>
            </a:pPr>
            <a:r>
              <a:rPr sz="2400" spc="-5" dirty="0">
                <a:latin typeface="Lucida Sans"/>
                <a:cs typeface="Lucida Sans"/>
              </a:rPr>
              <a:t>30 </a:t>
            </a:r>
            <a:r>
              <a:rPr sz="2400" dirty="0">
                <a:latin typeface="Lucida Sans"/>
                <a:cs typeface="Lucida Sans"/>
              </a:rPr>
              <a:t>Years </a:t>
            </a:r>
            <a:r>
              <a:rPr sz="2400" spc="-5" dirty="0">
                <a:latin typeface="Lucida Sans"/>
                <a:cs typeface="Lucida Sans"/>
              </a:rPr>
              <a:t>of Experience in </a:t>
            </a:r>
            <a:r>
              <a:rPr sz="2400" dirty="0">
                <a:latin typeface="Lucida Sans"/>
                <a:cs typeface="Lucida Sans"/>
              </a:rPr>
              <a:t>Water and Wastewater</a:t>
            </a:r>
            <a:r>
              <a:rPr sz="2400" spc="-35" dirty="0">
                <a:latin typeface="Lucida Sans"/>
                <a:cs typeface="Lucida Sans"/>
              </a:rPr>
              <a:t> </a:t>
            </a:r>
            <a:r>
              <a:rPr sz="2400" spc="-5" dirty="0">
                <a:latin typeface="Lucida Sans"/>
                <a:cs typeface="Lucida Sans"/>
              </a:rPr>
              <a:t>Industry</a:t>
            </a:r>
            <a:endParaRPr sz="2400" dirty="0">
              <a:latin typeface="Lucida Sans"/>
              <a:cs typeface="Lucida Sans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400" dirty="0">
              <a:latin typeface="Lucida Sans"/>
              <a:cs typeface="Lucida Sans"/>
            </a:endParaRPr>
          </a:p>
          <a:p>
            <a:pPr marL="12700">
              <a:lnSpc>
                <a:spcPct val="100000"/>
              </a:lnSpc>
            </a:pPr>
            <a:r>
              <a:rPr sz="2400" spc="-5" dirty="0">
                <a:latin typeface="Lucida Sans"/>
                <a:cs typeface="Lucida Sans"/>
              </a:rPr>
              <a:t>Since </a:t>
            </a:r>
            <a:r>
              <a:rPr sz="2400" spc="-10" dirty="0">
                <a:latin typeface="Lucida Sans"/>
                <a:cs typeface="Lucida Sans"/>
              </a:rPr>
              <a:t>2019 </a:t>
            </a:r>
            <a:r>
              <a:rPr sz="2400" spc="5" dirty="0">
                <a:latin typeface="Lucida Sans"/>
                <a:cs typeface="Lucida Sans"/>
              </a:rPr>
              <a:t>GIS </a:t>
            </a:r>
            <a:r>
              <a:rPr sz="2400" dirty="0">
                <a:latin typeface="Lucida Sans"/>
                <a:cs typeface="Lucida Sans"/>
              </a:rPr>
              <a:t>Manager </a:t>
            </a:r>
            <a:r>
              <a:rPr sz="2400" spc="5" dirty="0">
                <a:latin typeface="Lucida Sans"/>
                <a:cs typeface="Lucida Sans"/>
              </a:rPr>
              <a:t>at </a:t>
            </a:r>
            <a:r>
              <a:rPr sz="2400" spc="-5" dirty="0">
                <a:latin typeface="Lucida Sans"/>
                <a:cs typeface="Lucida Sans"/>
              </a:rPr>
              <a:t>American</a:t>
            </a:r>
            <a:r>
              <a:rPr sz="2400" spc="-70" dirty="0">
                <a:latin typeface="Lucida Sans"/>
                <a:cs typeface="Lucida Sans"/>
              </a:rPr>
              <a:t> </a:t>
            </a:r>
            <a:r>
              <a:rPr sz="2400" dirty="0">
                <a:latin typeface="Lucida Sans"/>
                <a:cs typeface="Lucida Sans"/>
              </a:rPr>
              <a:t>Water</a:t>
            </a:r>
          </a:p>
        </p:txBody>
      </p:sp>
      <p:sp>
        <p:nvSpPr>
          <p:cNvPr id="8" name="object 8"/>
          <p:cNvSpPr/>
          <p:nvPr/>
        </p:nvSpPr>
        <p:spPr>
          <a:xfrm>
            <a:off x="0" y="0"/>
            <a:ext cx="12192000" cy="914400"/>
          </a:xfrm>
          <a:custGeom>
            <a:avLst/>
            <a:gdLst/>
            <a:ahLst/>
            <a:cxnLst/>
            <a:rect l="l" t="t" r="r" b="b"/>
            <a:pathLst>
              <a:path w="12192000" h="914400">
                <a:moveTo>
                  <a:pt x="0" y="914400"/>
                </a:moveTo>
                <a:lnTo>
                  <a:pt x="12192000" y="914400"/>
                </a:lnTo>
                <a:lnTo>
                  <a:pt x="12192000" y="0"/>
                </a:lnTo>
                <a:lnTo>
                  <a:pt x="0" y="0"/>
                </a:lnTo>
                <a:lnTo>
                  <a:pt x="0" y="914400"/>
                </a:lnTo>
                <a:close/>
              </a:path>
            </a:pathLst>
          </a:custGeom>
          <a:solidFill>
            <a:srgbClr val="CCED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4884801" y="178688"/>
            <a:ext cx="7045959" cy="497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0" dirty="0"/>
              <a:t>Introduction </a:t>
            </a:r>
            <a:r>
              <a:rPr spc="-5" dirty="0"/>
              <a:t>– </a:t>
            </a:r>
            <a:r>
              <a:rPr spc="-50" dirty="0"/>
              <a:t>Personal</a:t>
            </a:r>
            <a:r>
              <a:rPr spc="-270" dirty="0"/>
              <a:t> </a:t>
            </a:r>
            <a:r>
              <a:rPr spc="-50" dirty="0"/>
              <a:t>Background</a:t>
            </a:r>
          </a:p>
        </p:txBody>
      </p:sp>
      <p:sp>
        <p:nvSpPr>
          <p:cNvPr id="10" name="object 10"/>
          <p:cNvSpPr/>
          <p:nvPr/>
        </p:nvSpPr>
        <p:spPr>
          <a:xfrm>
            <a:off x="267121" y="251939"/>
            <a:ext cx="452120" cy="396240"/>
          </a:xfrm>
          <a:custGeom>
            <a:avLst/>
            <a:gdLst/>
            <a:ahLst/>
            <a:cxnLst/>
            <a:rect l="l" t="t" r="r" b="b"/>
            <a:pathLst>
              <a:path w="452120" h="396240">
                <a:moveTo>
                  <a:pt x="338340" y="28259"/>
                </a:moveTo>
                <a:lnTo>
                  <a:pt x="305669" y="28259"/>
                </a:lnTo>
                <a:lnTo>
                  <a:pt x="307359" y="28900"/>
                </a:lnTo>
                <a:lnTo>
                  <a:pt x="310009" y="31551"/>
                </a:lnTo>
                <a:lnTo>
                  <a:pt x="310668" y="33242"/>
                </a:lnTo>
                <a:lnTo>
                  <a:pt x="310668" y="35305"/>
                </a:lnTo>
                <a:lnTo>
                  <a:pt x="310379" y="42507"/>
                </a:lnTo>
                <a:lnTo>
                  <a:pt x="300989" y="82743"/>
                </a:lnTo>
                <a:lnTo>
                  <a:pt x="294711" y="96388"/>
                </a:lnTo>
                <a:lnTo>
                  <a:pt x="291986" y="103081"/>
                </a:lnTo>
                <a:lnTo>
                  <a:pt x="283160" y="141278"/>
                </a:lnTo>
                <a:lnTo>
                  <a:pt x="282426" y="169538"/>
                </a:lnTo>
                <a:lnTo>
                  <a:pt x="413344" y="169538"/>
                </a:lnTo>
                <a:lnTo>
                  <a:pt x="416653" y="170937"/>
                </a:lnTo>
                <a:lnTo>
                  <a:pt x="422227" y="176528"/>
                </a:lnTo>
                <a:lnTo>
                  <a:pt x="423639" y="179839"/>
                </a:lnTo>
                <a:lnTo>
                  <a:pt x="423639" y="183668"/>
                </a:lnTo>
                <a:lnTo>
                  <a:pt x="423298" y="184770"/>
                </a:lnTo>
                <a:lnTo>
                  <a:pt x="422514" y="187789"/>
                </a:lnTo>
                <a:lnTo>
                  <a:pt x="420259" y="197133"/>
                </a:lnTo>
                <a:lnTo>
                  <a:pt x="418273" y="203464"/>
                </a:lnTo>
                <a:lnTo>
                  <a:pt x="415477" y="211263"/>
                </a:lnTo>
                <a:lnTo>
                  <a:pt x="413366" y="217279"/>
                </a:lnTo>
                <a:lnTo>
                  <a:pt x="411229" y="223626"/>
                </a:lnTo>
                <a:lnTo>
                  <a:pt x="409064" y="230305"/>
                </a:lnTo>
                <a:lnTo>
                  <a:pt x="404610" y="244544"/>
                </a:lnTo>
                <a:lnTo>
                  <a:pt x="402237" y="251885"/>
                </a:lnTo>
                <a:lnTo>
                  <a:pt x="399754" y="259338"/>
                </a:lnTo>
                <a:lnTo>
                  <a:pt x="394542" y="274504"/>
                </a:lnTo>
                <a:lnTo>
                  <a:pt x="391978" y="282079"/>
                </a:lnTo>
                <a:lnTo>
                  <a:pt x="389468" y="289626"/>
                </a:lnTo>
                <a:lnTo>
                  <a:pt x="384612" y="304485"/>
                </a:lnTo>
                <a:lnTo>
                  <a:pt x="382267" y="311496"/>
                </a:lnTo>
                <a:lnTo>
                  <a:pt x="379978" y="318175"/>
                </a:lnTo>
                <a:lnTo>
                  <a:pt x="377744" y="324523"/>
                </a:lnTo>
                <a:lnTo>
                  <a:pt x="374803" y="332765"/>
                </a:lnTo>
                <a:lnTo>
                  <a:pt x="372308" y="340047"/>
                </a:lnTo>
                <a:lnTo>
                  <a:pt x="355974" y="367355"/>
                </a:lnTo>
                <a:lnTo>
                  <a:pt x="98849" y="367354"/>
                </a:lnTo>
                <a:lnTo>
                  <a:pt x="107468" y="367561"/>
                </a:lnTo>
                <a:lnTo>
                  <a:pt x="148052" y="374750"/>
                </a:lnTo>
                <a:lnTo>
                  <a:pt x="163938" y="380377"/>
                </a:lnTo>
                <a:lnTo>
                  <a:pt x="182433" y="387044"/>
                </a:lnTo>
                <a:lnTo>
                  <a:pt x="201285" y="391805"/>
                </a:lnTo>
                <a:lnTo>
                  <a:pt x="220495" y="394662"/>
                </a:lnTo>
                <a:lnTo>
                  <a:pt x="240062" y="395614"/>
                </a:lnTo>
                <a:lnTo>
                  <a:pt x="353032" y="395614"/>
                </a:lnTo>
                <a:lnTo>
                  <a:pt x="357739" y="395317"/>
                </a:lnTo>
                <a:lnTo>
                  <a:pt x="391720" y="370958"/>
                </a:lnTo>
                <a:lnTo>
                  <a:pt x="449669" y="197133"/>
                </a:lnTo>
                <a:lnTo>
                  <a:pt x="451128" y="192866"/>
                </a:lnTo>
                <a:lnTo>
                  <a:pt x="451881" y="188378"/>
                </a:lnTo>
                <a:lnTo>
                  <a:pt x="452008" y="177705"/>
                </a:lnTo>
                <a:lnTo>
                  <a:pt x="450940" y="172260"/>
                </a:lnTo>
                <a:lnTo>
                  <a:pt x="420697" y="142381"/>
                </a:lnTo>
                <a:lnTo>
                  <a:pt x="311553" y="141278"/>
                </a:lnTo>
                <a:lnTo>
                  <a:pt x="312288" y="134063"/>
                </a:lnTo>
                <a:lnTo>
                  <a:pt x="313686" y="127219"/>
                </a:lnTo>
                <a:lnTo>
                  <a:pt x="317804" y="114267"/>
                </a:lnTo>
                <a:lnTo>
                  <a:pt x="320304" y="107866"/>
                </a:lnTo>
                <a:lnTo>
                  <a:pt x="323246" y="101536"/>
                </a:lnTo>
                <a:lnTo>
                  <a:pt x="326873" y="93478"/>
                </a:lnTo>
                <a:lnTo>
                  <a:pt x="337919" y="52745"/>
                </a:lnTo>
                <a:lnTo>
                  <a:pt x="338911" y="35305"/>
                </a:lnTo>
                <a:lnTo>
                  <a:pt x="338765" y="30298"/>
                </a:lnTo>
                <a:lnTo>
                  <a:pt x="338340" y="28259"/>
                </a:lnTo>
                <a:close/>
              </a:path>
              <a:path w="452120" h="396240">
                <a:moveTo>
                  <a:pt x="308465" y="0"/>
                </a:moveTo>
                <a:lnTo>
                  <a:pt x="141876" y="148781"/>
                </a:lnTo>
                <a:lnTo>
                  <a:pt x="136553" y="153557"/>
                </a:lnTo>
                <a:lnTo>
                  <a:pt x="99070" y="169206"/>
                </a:lnTo>
                <a:lnTo>
                  <a:pt x="92009" y="169538"/>
                </a:lnTo>
                <a:lnTo>
                  <a:pt x="0" y="169537"/>
                </a:lnTo>
                <a:lnTo>
                  <a:pt x="0" y="367354"/>
                </a:lnTo>
                <a:lnTo>
                  <a:pt x="240062" y="367354"/>
                </a:lnTo>
                <a:lnTo>
                  <a:pt x="223501" y="366540"/>
                </a:lnTo>
                <a:lnTo>
                  <a:pt x="207132" y="364098"/>
                </a:lnTo>
                <a:lnTo>
                  <a:pt x="190955" y="360026"/>
                </a:lnTo>
                <a:lnTo>
                  <a:pt x="156396" y="347663"/>
                </a:lnTo>
                <a:lnTo>
                  <a:pt x="137518" y="342903"/>
                </a:lnTo>
                <a:lnTo>
                  <a:pt x="118335" y="340047"/>
                </a:lnTo>
                <a:lnTo>
                  <a:pt x="98849" y="339095"/>
                </a:lnTo>
                <a:lnTo>
                  <a:pt x="28242" y="339095"/>
                </a:lnTo>
                <a:lnTo>
                  <a:pt x="28242" y="197797"/>
                </a:lnTo>
                <a:lnTo>
                  <a:pt x="92009" y="197797"/>
                </a:lnTo>
                <a:lnTo>
                  <a:pt x="129741" y="190290"/>
                </a:lnTo>
                <a:lnTo>
                  <a:pt x="301993" y="28532"/>
                </a:lnTo>
                <a:lnTo>
                  <a:pt x="302727" y="28259"/>
                </a:lnTo>
                <a:lnTo>
                  <a:pt x="338340" y="28259"/>
                </a:lnTo>
                <a:lnTo>
                  <a:pt x="337809" y="25716"/>
                </a:lnTo>
                <a:lnTo>
                  <a:pt x="334279" y="17473"/>
                </a:lnTo>
                <a:lnTo>
                  <a:pt x="331780" y="13753"/>
                </a:lnTo>
                <a:lnTo>
                  <a:pt x="325303" y="6970"/>
                </a:lnTo>
                <a:lnTo>
                  <a:pt x="321556" y="4380"/>
                </a:lnTo>
                <a:lnTo>
                  <a:pt x="317291" y="2637"/>
                </a:lnTo>
                <a:lnTo>
                  <a:pt x="313022" y="847"/>
                </a:lnTo>
                <a:lnTo>
                  <a:pt x="308465" y="0"/>
                </a:lnTo>
                <a:close/>
              </a:path>
            </a:pathLst>
          </a:custGeom>
          <a:solidFill>
            <a:srgbClr val="0AD0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17931" y="202692"/>
            <a:ext cx="548640" cy="548640"/>
          </a:xfrm>
          <a:custGeom>
            <a:avLst/>
            <a:gdLst/>
            <a:ahLst/>
            <a:cxnLst/>
            <a:rect l="l" t="t" r="r" b="b"/>
            <a:pathLst>
              <a:path w="548640" h="548640">
                <a:moveTo>
                  <a:pt x="0" y="548639"/>
                </a:moveTo>
                <a:lnTo>
                  <a:pt x="548640" y="548639"/>
                </a:lnTo>
                <a:lnTo>
                  <a:pt x="548640" y="0"/>
                </a:lnTo>
                <a:lnTo>
                  <a:pt x="0" y="0"/>
                </a:lnTo>
                <a:lnTo>
                  <a:pt x="0" y="548639"/>
                </a:lnTo>
                <a:close/>
              </a:path>
            </a:pathLst>
          </a:custGeom>
          <a:ln w="158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914400"/>
          </a:xfrm>
          <a:custGeom>
            <a:avLst/>
            <a:gdLst/>
            <a:ahLst/>
            <a:cxnLst/>
            <a:rect l="l" t="t" r="r" b="b"/>
            <a:pathLst>
              <a:path w="12192000" h="914400">
                <a:moveTo>
                  <a:pt x="0" y="914400"/>
                </a:moveTo>
                <a:lnTo>
                  <a:pt x="12192000" y="914400"/>
                </a:lnTo>
                <a:lnTo>
                  <a:pt x="12192000" y="0"/>
                </a:lnTo>
                <a:lnTo>
                  <a:pt x="0" y="0"/>
                </a:lnTo>
                <a:lnTo>
                  <a:pt x="0" y="914400"/>
                </a:lnTo>
                <a:close/>
              </a:path>
            </a:pathLst>
          </a:custGeom>
          <a:solidFill>
            <a:srgbClr val="CCED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67121" y="251939"/>
            <a:ext cx="452120" cy="396240"/>
          </a:xfrm>
          <a:custGeom>
            <a:avLst/>
            <a:gdLst/>
            <a:ahLst/>
            <a:cxnLst/>
            <a:rect l="l" t="t" r="r" b="b"/>
            <a:pathLst>
              <a:path w="452120" h="396240">
                <a:moveTo>
                  <a:pt x="338340" y="28259"/>
                </a:moveTo>
                <a:lnTo>
                  <a:pt x="305669" y="28259"/>
                </a:lnTo>
                <a:lnTo>
                  <a:pt x="307359" y="28900"/>
                </a:lnTo>
                <a:lnTo>
                  <a:pt x="310009" y="31551"/>
                </a:lnTo>
                <a:lnTo>
                  <a:pt x="310668" y="33242"/>
                </a:lnTo>
                <a:lnTo>
                  <a:pt x="310668" y="35305"/>
                </a:lnTo>
                <a:lnTo>
                  <a:pt x="310379" y="42507"/>
                </a:lnTo>
                <a:lnTo>
                  <a:pt x="300989" y="82743"/>
                </a:lnTo>
                <a:lnTo>
                  <a:pt x="294711" y="96388"/>
                </a:lnTo>
                <a:lnTo>
                  <a:pt x="291986" y="103081"/>
                </a:lnTo>
                <a:lnTo>
                  <a:pt x="283160" y="141278"/>
                </a:lnTo>
                <a:lnTo>
                  <a:pt x="282426" y="169538"/>
                </a:lnTo>
                <a:lnTo>
                  <a:pt x="413344" y="169538"/>
                </a:lnTo>
                <a:lnTo>
                  <a:pt x="416653" y="170937"/>
                </a:lnTo>
                <a:lnTo>
                  <a:pt x="422227" y="176528"/>
                </a:lnTo>
                <a:lnTo>
                  <a:pt x="423639" y="179839"/>
                </a:lnTo>
                <a:lnTo>
                  <a:pt x="423639" y="183668"/>
                </a:lnTo>
                <a:lnTo>
                  <a:pt x="423298" y="184770"/>
                </a:lnTo>
                <a:lnTo>
                  <a:pt x="422514" y="187789"/>
                </a:lnTo>
                <a:lnTo>
                  <a:pt x="420259" y="197133"/>
                </a:lnTo>
                <a:lnTo>
                  <a:pt x="418273" y="203464"/>
                </a:lnTo>
                <a:lnTo>
                  <a:pt x="415477" y="211263"/>
                </a:lnTo>
                <a:lnTo>
                  <a:pt x="413366" y="217279"/>
                </a:lnTo>
                <a:lnTo>
                  <a:pt x="411229" y="223626"/>
                </a:lnTo>
                <a:lnTo>
                  <a:pt x="409064" y="230305"/>
                </a:lnTo>
                <a:lnTo>
                  <a:pt x="404610" y="244544"/>
                </a:lnTo>
                <a:lnTo>
                  <a:pt x="402237" y="251885"/>
                </a:lnTo>
                <a:lnTo>
                  <a:pt x="399754" y="259338"/>
                </a:lnTo>
                <a:lnTo>
                  <a:pt x="394542" y="274504"/>
                </a:lnTo>
                <a:lnTo>
                  <a:pt x="391978" y="282079"/>
                </a:lnTo>
                <a:lnTo>
                  <a:pt x="389468" y="289626"/>
                </a:lnTo>
                <a:lnTo>
                  <a:pt x="384612" y="304485"/>
                </a:lnTo>
                <a:lnTo>
                  <a:pt x="382267" y="311496"/>
                </a:lnTo>
                <a:lnTo>
                  <a:pt x="379978" y="318175"/>
                </a:lnTo>
                <a:lnTo>
                  <a:pt x="377744" y="324523"/>
                </a:lnTo>
                <a:lnTo>
                  <a:pt x="374803" y="332765"/>
                </a:lnTo>
                <a:lnTo>
                  <a:pt x="372308" y="340047"/>
                </a:lnTo>
                <a:lnTo>
                  <a:pt x="355974" y="367355"/>
                </a:lnTo>
                <a:lnTo>
                  <a:pt x="98849" y="367354"/>
                </a:lnTo>
                <a:lnTo>
                  <a:pt x="107468" y="367561"/>
                </a:lnTo>
                <a:lnTo>
                  <a:pt x="148052" y="374750"/>
                </a:lnTo>
                <a:lnTo>
                  <a:pt x="163938" y="380377"/>
                </a:lnTo>
                <a:lnTo>
                  <a:pt x="182433" y="387044"/>
                </a:lnTo>
                <a:lnTo>
                  <a:pt x="201285" y="391805"/>
                </a:lnTo>
                <a:lnTo>
                  <a:pt x="220495" y="394662"/>
                </a:lnTo>
                <a:lnTo>
                  <a:pt x="240062" y="395614"/>
                </a:lnTo>
                <a:lnTo>
                  <a:pt x="353032" y="395614"/>
                </a:lnTo>
                <a:lnTo>
                  <a:pt x="357739" y="395317"/>
                </a:lnTo>
                <a:lnTo>
                  <a:pt x="391720" y="370958"/>
                </a:lnTo>
                <a:lnTo>
                  <a:pt x="449669" y="197133"/>
                </a:lnTo>
                <a:lnTo>
                  <a:pt x="451128" y="192866"/>
                </a:lnTo>
                <a:lnTo>
                  <a:pt x="451881" y="188378"/>
                </a:lnTo>
                <a:lnTo>
                  <a:pt x="452008" y="177705"/>
                </a:lnTo>
                <a:lnTo>
                  <a:pt x="450940" y="172260"/>
                </a:lnTo>
                <a:lnTo>
                  <a:pt x="420697" y="142381"/>
                </a:lnTo>
                <a:lnTo>
                  <a:pt x="311553" y="141278"/>
                </a:lnTo>
                <a:lnTo>
                  <a:pt x="312288" y="134063"/>
                </a:lnTo>
                <a:lnTo>
                  <a:pt x="313686" y="127219"/>
                </a:lnTo>
                <a:lnTo>
                  <a:pt x="317804" y="114267"/>
                </a:lnTo>
                <a:lnTo>
                  <a:pt x="320304" y="107866"/>
                </a:lnTo>
                <a:lnTo>
                  <a:pt x="323246" y="101536"/>
                </a:lnTo>
                <a:lnTo>
                  <a:pt x="326873" y="93478"/>
                </a:lnTo>
                <a:lnTo>
                  <a:pt x="337919" y="52745"/>
                </a:lnTo>
                <a:lnTo>
                  <a:pt x="338911" y="35305"/>
                </a:lnTo>
                <a:lnTo>
                  <a:pt x="338765" y="30298"/>
                </a:lnTo>
                <a:lnTo>
                  <a:pt x="338340" y="28259"/>
                </a:lnTo>
                <a:close/>
              </a:path>
              <a:path w="452120" h="396240">
                <a:moveTo>
                  <a:pt x="308465" y="0"/>
                </a:moveTo>
                <a:lnTo>
                  <a:pt x="141876" y="148781"/>
                </a:lnTo>
                <a:lnTo>
                  <a:pt x="136553" y="153557"/>
                </a:lnTo>
                <a:lnTo>
                  <a:pt x="99070" y="169206"/>
                </a:lnTo>
                <a:lnTo>
                  <a:pt x="92009" y="169538"/>
                </a:lnTo>
                <a:lnTo>
                  <a:pt x="0" y="169537"/>
                </a:lnTo>
                <a:lnTo>
                  <a:pt x="0" y="367354"/>
                </a:lnTo>
                <a:lnTo>
                  <a:pt x="240062" y="367354"/>
                </a:lnTo>
                <a:lnTo>
                  <a:pt x="223501" y="366540"/>
                </a:lnTo>
                <a:lnTo>
                  <a:pt x="207132" y="364098"/>
                </a:lnTo>
                <a:lnTo>
                  <a:pt x="190955" y="360026"/>
                </a:lnTo>
                <a:lnTo>
                  <a:pt x="156396" y="347663"/>
                </a:lnTo>
                <a:lnTo>
                  <a:pt x="137518" y="342903"/>
                </a:lnTo>
                <a:lnTo>
                  <a:pt x="118335" y="340047"/>
                </a:lnTo>
                <a:lnTo>
                  <a:pt x="98849" y="339095"/>
                </a:lnTo>
                <a:lnTo>
                  <a:pt x="28242" y="339095"/>
                </a:lnTo>
                <a:lnTo>
                  <a:pt x="28242" y="197797"/>
                </a:lnTo>
                <a:lnTo>
                  <a:pt x="92009" y="197797"/>
                </a:lnTo>
                <a:lnTo>
                  <a:pt x="129741" y="190290"/>
                </a:lnTo>
                <a:lnTo>
                  <a:pt x="301993" y="28532"/>
                </a:lnTo>
                <a:lnTo>
                  <a:pt x="302727" y="28259"/>
                </a:lnTo>
                <a:lnTo>
                  <a:pt x="338340" y="28259"/>
                </a:lnTo>
                <a:lnTo>
                  <a:pt x="337809" y="25716"/>
                </a:lnTo>
                <a:lnTo>
                  <a:pt x="334279" y="17473"/>
                </a:lnTo>
                <a:lnTo>
                  <a:pt x="331780" y="13753"/>
                </a:lnTo>
                <a:lnTo>
                  <a:pt x="325303" y="6970"/>
                </a:lnTo>
                <a:lnTo>
                  <a:pt x="321556" y="4380"/>
                </a:lnTo>
                <a:lnTo>
                  <a:pt x="317291" y="2637"/>
                </a:lnTo>
                <a:lnTo>
                  <a:pt x="313022" y="847"/>
                </a:lnTo>
                <a:lnTo>
                  <a:pt x="308465" y="0"/>
                </a:lnTo>
                <a:close/>
              </a:path>
            </a:pathLst>
          </a:custGeom>
          <a:solidFill>
            <a:srgbClr val="0AD0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17931" y="202692"/>
            <a:ext cx="548640" cy="548640"/>
          </a:xfrm>
          <a:custGeom>
            <a:avLst/>
            <a:gdLst/>
            <a:ahLst/>
            <a:cxnLst/>
            <a:rect l="l" t="t" r="r" b="b"/>
            <a:pathLst>
              <a:path w="548640" h="548640">
                <a:moveTo>
                  <a:pt x="0" y="548639"/>
                </a:moveTo>
                <a:lnTo>
                  <a:pt x="548640" y="548639"/>
                </a:lnTo>
                <a:lnTo>
                  <a:pt x="548640" y="0"/>
                </a:lnTo>
                <a:lnTo>
                  <a:pt x="0" y="0"/>
                </a:lnTo>
                <a:lnTo>
                  <a:pt x="0" y="548639"/>
                </a:lnTo>
                <a:close/>
              </a:path>
            </a:pathLst>
          </a:custGeom>
          <a:ln w="158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217921" y="181482"/>
            <a:ext cx="6711950" cy="497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0" dirty="0"/>
              <a:t>Introduction </a:t>
            </a:r>
            <a:r>
              <a:rPr spc="-5" dirty="0"/>
              <a:t>– </a:t>
            </a:r>
            <a:r>
              <a:rPr spc="-50" dirty="0"/>
              <a:t>Project</a:t>
            </a:r>
            <a:r>
              <a:rPr spc="-270" dirty="0"/>
              <a:t> </a:t>
            </a:r>
            <a:r>
              <a:rPr spc="-50" dirty="0"/>
              <a:t>Background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78942" y="1307058"/>
            <a:ext cx="10094595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100"/>
              </a:spcBef>
            </a:pPr>
            <a:r>
              <a:rPr sz="2000" spc="-5" dirty="0">
                <a:latin typeface="Lucida Sans"/>
                <a:cs typeface="Lucida Sans"/>
              </a:rPr>
              <a:t>Due </a:t>
            </a:r>
            <a:r>
              <a:rPr sz="2000" spc="10" dirty="0">
                <a:latin typeface="Lucida Sans"/>
                <a:cs typeface="Lucida Sans"/>
              </a:rPr>
              <a:t>to </a:t>
            </a:r>
            <a:r>
              <a:rPr sz="2000" spc="5" dirty="0">
                <a:latin typeface="Lucida Sans"/>
                <a:cs typeface="Lucida Sans"/>
              </a:rPr>
              <a:t>the </a:t>
            </a:r>
            <a:r>
              <a:rPr sz="2000" spc="-5" dirty="0">
                <a:latin typeface="Lucida Sans"/>
                <a:cs typeface="Lucida Sans"/>
              </a:rPr>
              <a:t>insufficient amount </a:t>
            </a:r>
            <a:r>
              <a:rPr sz="2000" dirty="0">
                <a:latin typeface="Lucida Sans"/>
                <a:cs typeface="Lucida Sans"/>
              </a:rPr>
              <a:t>of sensitive </a:t>
            </a:r>
            <a:r>
              <a:rPr sz="2000" spc="5" dirty="0">
                <a:latin typeface="Lucida Sans"/>
                <a:cs typeface="Lucida Sans"/>
              </a:rPr>
              <a:t>data </a:t>
            </a:r>
            <a:r>
              <a:rPr sz="2000" spc="-5" dirty="0">
                <a:latin typeface="Lucida Sans"/>
                <a:cs typeface="Lucida Sans"/>
              </a:rPr>
              <a:t>available at </a:t>
            </a:r>
            <a:r>
              <a:rPr sz="2000" spc="5" dirty="0">
                <a:latin typeface="Lucida Sans"/>
                <a:cs typeface="Lucida Sans"/>
              </a:rPr>
              <a:t>the </a:t>
            </a:r>
            <a:r>
              <a:rPr sz="2000" spc="-5" dirty="0">
                <a:latin typeface="Lucida Sans"/>
                <a:cs typeface="Lucida Sans"/>
              </a:rPr>
              <a:t>time </a:t>
            </a:r>
            <a:r>
              <a:rPr sz="2000" dirty="0">
                <a:latin typeface="Lucida Sans"/>
                <a:cs typeface="Lucida Sans"/>
              </a:rPr>
              <a:t>of purchase,  </a:t>
            </a:r>
            <a:r>
              <a:rPr sz="2000" spc="-5" dirty="0">
                <a:latin typeface="Lucida Sans"/>
                <a:cs typeface="Lucida Sans"/>
              </a:rPr>
              <a:t>acquiring </a:t>
            </a:r>
            <a:r>
              <a:rPr sz="2000" dirty="0">
                <a:latin typeface="Lucida Sans"/>
                <a:cs typeface="Lucida Sans"/>
              </a:rPr>
              <a:t>aging </a:t>
            </a:r>
            <a:r>
              <a:rPr sz="2000" spc="-5" dirty="0">
                <a:latin typeface="Lucida Sans"/>
                <a:cs typeface="Lucida Sans"/>
              </a:rPr>
              <a:t>water </a:t>
            </a:r>
            <a:r>
              <a:rPr sz="2000" dirty="0">
                <a:latin typeface="Lucida Sans"/>
                <a:cs typeface="Lucida Sans"/>
              </a:rPr>
              <a:t>and </a:t>
            </a:r>
            <a:r>
              <a:rPr sz="2000" spc="-5" dirty="0">
                <a:latin typeface="Lucida Sans"/>
                <a:cs typeface="Lucida Sans"/>
              </a:rPr>
              <a:t>wastewater infrastructure </a:t>
            </a:r>
            <a:r>
              <a:rPr sz="2000" dirty="0">
                <a:latin typeface="Lucida Sans"/>
                <a:cs typeface="Lucida Sans"/>
              </a:rPr>
              <a:t>can </a:t>
            </a:r>
            <a:r>
              <a:rPr sz="2000" spc="-5" dirty="0">
                <a:latin typeface="Lucida Sans"/>
                <a:cs typeface="Lucida Sans"/>
              </a:rPr>
              <a:t>be</a:t>
            </a:r>
            <a:r>
              <a:rPr sz="2000" spc="-125" dirty="0">
                <a:latin typeface="Lucida Sans"/>
                <a:cs typeface="Lucida Sans"/>
              </a:rPr>
              <a:t> </a:t>
            </a:r>
            <a:r>
              <a:rPr sz="2000" dirty="0">
                <a:latin typeface="Lucida Sans"/>
                <a:cs typeface="Lucida Sans"/>
              </a:rPr>
              <a:t>challenging.</a:t>
            </a:r>
          </a:p>
        </p:txBody>
      </p:sp>
      <p:sp>
        <p:nvSpPr>
          <p:cNvPr id="7" name="object 7"/>
          <p:cNvSpPr/>
          <p:nvPr/>
        </p:nvSpPr>
        <p:spPr>
          <a:xfrm>
            <a:off x="491718" y="3153461"/>
            <a:ext cx="469391" cy="9601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53490" y="4229025"/>
            <a:ext cx="102107" cy="16001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53490" y="4709084"/>
            <a:ext cx="102107" cy="16001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53490" y="5189145"/>
            <a:ext cx="102107" cy="16001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53490" y="5667681"/>
            <a:ext cx="102107" cy="1600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53490" y="6147766"/>
            <a:ext cx="102107" cy="16001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961109" y="3222625"/>
            <a:ext cx="5094605" cy="31781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Lucida Sans"/>
                <a:cs typeface="Lucida Sans"/>
              </a:rPr>
              <a:t>Old, </a:t>
            </a:r>
            <a:r>
              <a:rPr lang="en-US" sz="1800" dirty="0">
                <a:latin typeface="Lucida Sans"/>
                <a:cs typeface="Lucida Sans"/>
              </a:rPr>
              <a:t>o</a:t>
            </a:r>
            <a:r>
              <a:rPr sz="1800" dirty="0">
                <a:latin typeface="Lucida Sans"/>
                <a:cs typeface="Lucida Sans"/>
              </a:rPr>
              <a:t>utdated, and </a:t>
            </a:r>
            <a:r>
              <a:rPr lang="en-US" sz="1800" spc="-5" dirty="0">
                <a:latin typeface="Lucida Sans"/>
                <a:cs typeface="Lucida Sans"/>
              </a:rPr>
              <a:t>p</a:t>
            </a:r>
            <a:r>
              <a:rPr sz="1800" spc="-5" dirty="0">
                <a:latin typeface="Lucida Sans"/>
                <a:cs typeface="Lucida Sans"/>
              </a:rPr>
              <a:t>oorly </a:t>
            </a:r>
            <a:r>
              <a:rPr lang="en-US" sz="1800" dirty="0">
                <a:latin typeface="Lucida Sans"/>
                <a:cs typeface="Lucida Sans"/>
              </a:rPr>
              <a:t>m</a:t>
            </a:r>
            <a:r>
              <a:rPr sz="1800" dirty="0">
                <a:latin typeface="Lucida Sans"/>
                <a:cs typeface="Lucida Sans"/>
              </a:rPr>
              <a:t>anaged</a:t>
            </a:r>
            <a:r>
              <a:rPr sz="1800" spc="-55" dirty="0">
                <a:latin typeface="Lucida Sans"/>
                <a:cs typeface="Lucida Sans"/>
              </a:rPr>
              <a:t> </a:t>
            </a:r>
            <a:r>
              <a:rPr lang="en-US" sz="1800" dirty="0">
                <a:latin typeface="Lucida Sans"/>
                <a:cs typeface="Lucida Sans"/>
              </a:rPr>
              <a:t>s</a:t>
            </a:r>
            <a:r>
              <a:rPr sz="1800" dirty="0">
                <a:latin typeface="Lucida Sans"/>
                <a:cs typeface="Lucida Sans"/>
              </a:rPr>
              <a:t>ystem</a:t>
            </a:r>
          </a:p>
          <a:p>
            <a:pPr marL="280670" marR="340360" indent="-268605">
              <a:lnSpc>
                <a:spcPct val="174400"/>
              </a:lnSpc>
              <a:spcBef>
                <a:spcPts val="15"/>
              </a:spcBef>
            </a:pPr>
            <a:r>
              <a:rPr sz="1800" dirty="0">
                <a:latin typeface="Lucida Sans"/>
                <a:cs typeface="Lucida Sans"/>
              </a:rPr>
              <a:t>Lack </a:t>
            </a:r>
            <a:r>
              <a:rPr sz="1800" spc="-5" dirty="0">
                <a:latin typeface="Lucida Sans"/>
                <a:cs typeface="Lucida Sans"/>
              </a:rPr>
              <a:t>of </a:t>
            </a:r>
            <a:r>
              <a:rPr lang="en-US" sz="1800" spc="5" dirty="0">
                <a:latin typeface="Lucida Sans"/>
                <a:cs typeface="Lucida Sans"/>
              </a:rPr>
              <a:t>c</a:t>
            </a:r>
            <a:r>
              <a:rPr sz="1800" spc="5" dirty="0">
                <a:latin typeface="Lucida Sans"/>
                <a:cs typeface="Lucida Sans"/>
              </a:rPr>
              <a:t>rucial </a:t>
            </a:r>
            <a:r>
              <a:rPr lang="en-US" sz="1800" dirty="0">
                <a:latin typeface="Lucida Sans"/>
                <a:cs typeface="Lucida Sans"/>
              </a:rPr>
              <a:t>t</a:t>
            </a:r>
            <a:r>
              <a:rPr sz="1800" dirty="0">
                <a:latin typeface="Lucida Sans"/>
                <a:cs typeface="Lucida Sans"/>
              </a:rPr>
              <a:t>echnical </a:t>
            </a:r>
            <a:r>
              <a:rPr lang="en-US" sz="1800" dirty="0">
                <a:latin typeface="Lucida Sans"/>
                <a:cs typeface="Lucida Sans"/>
              </a:rPr>
              <a:t>b</a:t>
            </a:r>
            <a:r>
              <a:rPr sz="1800" dirty="0">
                <a:latin typeface="Lucida Sans"/>
                <a:cs typeface="Lucida Sans"/>
              </a:rPr>
              <a:t>ackground</a:t>
            </a:r>
            <a:r>
              <a:rPr sz="1800" spc="-165" dirty="0">
                <a:latin typeface="Lucida Sans"/>
                <a:cs typeface="Lucida Sans"/>
              </a:rPr>
              <a:t> </a:t>
            </a:r>
            <a:r>
              <a:rPr lang="en-US" sz="1800" spc="5" dirty="0">
                <a:latin typeface="Lucida Sans"/>
                <a:cs typeface="Lucida Sans"/>
              </a:rPr>
              <a:t>d</a:t>
            </a:r>
            <a:r>
              <a:rPr sz="1800" spc="5" dirty="0">
                <a:latin typeface="Lucida Sans"/>
                <a:cs typeface="Lucida Sans"/>
              </a:rPr>
              <a:t>ata  </a:t>
            </a:r>
            <a:r>
              <a:rPr sz="1800" spc="-5" dirty="0">
                <a:latin typeface="Lucida Sans"/>
                <a:cs typeface="Lucida Sans"/>
              </a:rPr>
              <a:t>Number of</a:t>
            </a:r>
            <a:r>
              <a:rPr sz="1800" spc="-10" dirty="0">
                <a:latin typeface="Lucida Sans"/>
                <a:cs typeface="Lucida Sans"/>
              </a:rPr>
              <a:t> </a:t>
            </a:r>
            <a:r>
              <a:rPr lang="en-US" sz="1800" dirty="0">
                <a:latin typeface="Lucida Sans"/>
                <a:cs typeface="Lucida Sans"/>
              </a:rPr>
              <a:t>a</a:t>
            </a:r>
            <a:r>
              <a:rPr sz="1800" dirty="0">
                <a:latin typeface="Lucida Sans"/>
                <a:cs typeface="Lucida Sans"/>
              </a:rPr>
              <a:t>ssets</a:t>
            </a:r>
          </a:p>
          <a:p>
            <a:pPr marL="280670">
              <a:lnSpc>
                <a:spcPct val="100000"/>
              </a:lnSpc>
              <a:spcBef>
                <a:spcPts val="1620"/>
              </a:spcBef>
            </a:pPr>
            <a:r>
              <a:rPr sz="1800" dirty="0">
                <a:latin typeface="Lucida Sans"/>
                <a:cs typeface="Lucida Sans"/>
              </a:rPr>
              <a:t>Total </a:t>
            </a:r>
            <a:r>
              <a:rPr lang="en-US" sz="1800" dirty="0">
                <a:latin typeface="Lucida Sans"/>
                <a:cs typeface="Lucida Sans"/>
              </a:rPr>
              <a:t>l</a:t>
            </a:r>
            <a:r>
              <a:rPr sz="1800" dirty="0">
                <a:latin typeface="Lucida Sans"/>
                <a:cs typeface="Lucida Sans"/>
              </a:rPr>
              <a:t>ength </a:t>
            </a:r>
            <a:r>
              <a:rPr sz="1800" spc="-5" dirty="0">
                <a:latin typeface="Lucida Sans"/>
                <a:cs typeface="Lucida Sans"/>
              </a:rPr>
              <a:t>of </a:t>
            </a:r>
            <a:r>
              <a:rPr sz="1800" spc="5" dirty="0">
                <a:latin typeface="Lucida Sans"/>
                <a:cs typeface="Lucida Sans"/>
              </a:rPr>
              <a:t>the</a:t>
            </a:r>
            <a:r>
              <a:rPr sz="1800" spc="-85" dirty="0">
                <a:latin typeface="Lucida Sans"/>
                <a:cs typeface="Lucida Sans"/>
              </a:rPr>
              <a:t> </a:t>
            </a:r>
            <a:r>
              <a:rPr lang="en-US" sz="1800" dirty="0">
                <a:latin typeface="Lucida Sans"/>
                <a:cs typeface="Lucida Sans"/>
              </a:rPr>
              <a:t>s</a:t>
            </a:r>
            <a:r>
              <a:rPr sz="1800" dirty="0">
                <a:latin typeface="Lucida Sans"/>
                <a:cs typeface="Lucida Sans"/>
              </a:rPr>
              <a:t>ystem</a:t>
            </a:r>
          </a:p>
          <a:p>
            <a:pPr marL="280670">
              <a:lnSpc>
                <a:spcPct val="100000"/>
              </a:lnSpc>
              <a:spcBef>
                <a:spcPts val="1625"/>
              </a:spcBef>
            </a:pPr>
            <a:r>
              <a:rPr sz="1800" spc="-5" dirty="0">
                <a:latin typeface="Lucida Sans"/>
                <a:cs typeface="Lucida Sans"/>
              </a:rPr>
              <a:t>The </a:t>
            </a:r>
            <a:r>
              <a:rPr lang="en-US" sz="1800" dirty="0">
                <a:latin typeface="Lucida Sans"/>
                <a:cs typeface="Lucida Sans"/>
              </a:rPr>
              <a:t>o</a:t>
            </a:r>
            <a:r>
              <a:rPr sz="1800" dirty="0">
                <a:latin typeface="Lucida Sans"/>
                <a:cs typeface="Lucida Sans"/>
              </a:rPr>
              <a:t>verall </a:t>
            </a:r>
            <a:r>
              <a:rPr lang="en-US" sz="1800" spc="5" dirty="0">
                <a:latin typeface="Lucida Sans"/>
                <a:cs typeface="Lucida Sans"/>
              </a:rPr>
              <a:t>s</a:t>
            </a:r>
            <a:r>
              <a:rPr sz="1800" spc="5" dirty="0">
                <a:latin typeface="Lucida Sans"/>
                <a:cs typeface="Lucida Sans"/>
              </a:rPr>
              <a:t>tate </a:t>
            </a:r>
            <a:r>
              <a:rPr sz="1800" spc="-5" dirty="0">
                <a:latin typeface="Lucida Sans"/>
                <a:cs typeface="Lucida Sans"/>
              </a:rPr>
              <a:t>of </a:t>
            </a:r>
            <a:r>
              <a:rPr sz="1800" spc="5" dirty="0">
                <a:latin typeface="Lucida Sans"/>
                <a:cs typeface="Lucida Sans"/>
              </a:rPr>
              <a:t>the</a:t>
            </a:r>
            <a:r>
              <a:rPr sz="1800" spc="-110" dirty="0">
                <a:latin typeface="Lucida Sans"/>
                <a:cs typeface="Lucida Sans"/>
              </a:rPr>
              <a:t> </a:t>
            </a:r>
            <a:r>
              <a:rPr lang="en-US" sz="1800" dirty="0">
                <a:latin typeface="Lucida Sans"/>
                <a:cs typeface="Lucida Sans"/>
              </a:rPr>
              <a:t>s</a:t>
            </a:r>
            <a:r>
              <a:rPr sz="1800" dirty="0">
                <a:latin typeface="Lucida Sans"/>
                <a:cs typeface="Lucida Sans"/>
              </a:rPr>
              <a:t>ystem</a:t>
            </a:r>
          </a:p>
          <a:p>
            <a:pPr marL="280670">
              <a:lnSpc>
                <a:spcPct val="100000"/>
              </a:lnSpc>
              <a:spcBef>
                <a:spcPts val="1605"/>
              </a:spcBef>
            </a:pPr>
            <a:r>
              <a:rPr sz="1800" dirty="0">
                <a:latin typeface="Lucida Sans"/>
                <a:cs typeface="Lucida Sans"/>
              </a:rPr>
              <a:t>Accurate </a:t>
            </a:r>
            <a:r>
              <a:rPr lang="en-US" sz="1800" spc="-5" dirty="0">
                <a:latin typeface="Lucida Sans"/>
                <a:cs typeface="Lucida Sans"/>
              </a:rPr>
              <a:t>d</a:t>
            </a:r>
            <a:r>
              <a:rPr sz="1800" spc="-5" dirty="0">
                <a:latin typeface="Lucida Sans"/>
                <a:cs typeface="Lucida Sans"/>
              </a:rPr>
              <a:t>escription of </a:t>
            </a:r>
            <a:r>
              <a:rPr lang="en-US" sz="1800" spc="-5" dirty="0">
                <a:latin typeface="Lucida Sans"/>
                <a:cs typeface="Lucida Sans"/>
              </a:rPr>
              <a:t>s</a:t>
            </a:r>
            <a:r>
              <a:rPr sz="1800" spc="-5" dirty="0">
                <a:latin typeface="Lucida Sans"/>
                <a:cs typeface="Lucida Sans"/>
              </a:rPr>
              <a:t>ystem’s</a:t>
            </a:r>
            <a:r>
              <a:rPr sz="1800" spc="-50" dirty="0">
                <a:latin typeface="Lucida Sans"/>
                <a:cs typeface="Lucida Sans"/>
              </a:rPr>
              <a:t> </a:t>
            </a:r>
            <a:r>
              <a:rPr lang="en-US" sz="1800" dirty="0">
                <a:latin typeface="Lucida Sans"/>
                <a:cs typeface="Lucida Sans"/>
              </a:rPr>
              <a:t>g</a:t>
            </a:r>
            <a:r>
              <a:rPr sz="1800" dirty="0">
                <a:latin typeface="Lucida Sans"/>
                <a:cs typeface="Lucida Sans"/>
              </a:rPr>
              <a:t>eometry</a:t>
            </a:r>
          </a:p>
          <a:p>
            <a:pPr marL="280670">
              <a:lnSpc>
                <a:spcPct val="100000"/>
              </a:lnSpc>
              <a:spcBef>
                <a:spcPts val="1620"/>
              </a:spcBef>
            </a:pPr>
            <a:r>
              <a:rPr sz="1800" dirty="0">
                <a:latin typeface="Lucida Sans"/>
                <a:cs typeface="Lucida Sans"/>
              </a:rPr>
              <a:t>Asset </a:t>
            </a:r>
            <a:r>
              <a:rPr lang="en-US" sz="1800" spc="-5" dirty="0">
                <a:latin typeface="Lucida Sans"/>
                <a:cs typeface="Lucida Sans"/>
              </a:rPr>
              <a:t>l</a:t>
            </a:r>
            <a:r>
              <a:rPr sz="1800" spc="-5" dirty="0">
                <a:latin typeface="Lucida Sans"/>
                <a:cs typeface="Lucida Sans"/>
              </a:rPr>
              <a:t>ocation,</a:t>
            </a:r>
            <a:r>
              <a:rPr sz="1800" spc="-30" dirty="0">
                <a:latin typeface="Lucida Sans"/>
                <a:cs typeface="Lucida Sans"/>
              </a:rPr>
              <a:t> </a:t>
            </a:r>
            <a:r>
              <a:rPr sz="1800" dirty="0">
                <a:latin typeface="Lucida Sans"/>
                <a:cs typeface="Lucida Sans"/>
              </a:rPr>
              <a:t>etc.</a:t>
            </a:r>
          </a:p>
        </p:txBody>
      </p:sp>
      <p:sp>
        <p:nvSpPr>
          <p:cNvPr id="14" name="object 14"/>
          <p:cNvSpPr/>
          <p:nvPr/>
        </p:nvSpPr>
        <p:spPr>
          <a:xfrm>
            <a:off x="6748515" y="3225641"/>
            <a:ext cx="223278" cy="26842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990334" y="3780712"/>
            <a:ext cx="102107" cy="1600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990334" y="4260773"/>
            <a:ext cx="102107" cy="16001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990334" y="4740832"/>
            <a:ext cx="102107" cy="16001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990334" y="5219369"/>
            <a:ext cx="102107" cy="16001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7086600" y="3222624"/>
            <a:ext cx="4290060" cy="22180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Lucida Sans"/>
                <a:cs typeface="Lucida Sans"/>
              </a:rPr>
              <a:t>Financial</a:t>
            </a:r>
            <a:r>
              <a:rPr sz="1800" spc="-30" dirty="0">
                <a:latin typeface="Lucida Sans"/>
                <a:cs typeface="Lucida Sans"/>
              </a:rPr>
              <a:t> </a:t>
            </a:r>
            <a:r>
              <a:rPr sz="1800" spc="-5" dirty="0">
                <a:latin typeface="Lucida Sans"/>
                <a:cs typeface="Lucida Sans"/>
              </a:rPr>
              <a:t>Information</a:t>
            </a:r>
            <a:endParaRPr sz="1800" dirty="0">
              <a:latin typeface="Lucida Sans"/>
              <a:cs typeface="Lucida Sans"/>
            </a:endParaRPr>
          </a:p>
          <a:p>
            <a:pPr marL="189230" marR="5080">
              <a:lnSpc>
                <a:spcPts val="3779"/>
              </a:lnSpc>
              <a:spcBef>
                <a:spcPts val="385"/>
              </a:spcBef>
            </a:pPr>
            <a:r>
              <a:rPr sz="1800" spc="-5" dirty="0">
                <a:latin typeface="Lucida Sans"/>
                <a:cs typeface="Lucida Sans"/>
              </a:rPr>
              <a:t>Number of </a:t>
            </a:r>
            <a:r>
              <a:rPr lang="en-US" sz="1800" dirty="0">
                <a:latin typeface="Lucida Sans"/>
                <a:cs typeface="Lucida Sans"/>
              </a:rPr>
              <a:t>c</a:t>
            </a:r>
            <a:r>
              <a:rPr sz="1800" dirty="0">
                <a:latin typeface="Lucida Sans"/>
                <a:cs typeface="Lucida Sans"/>
              </a:rPr>
              <a:t>onnections –</a:t>
            </a:r>
            <a:r>
              <a:rPr sz="1800" spc="-50" dirty="0">
                <a:latin typeface="Lucida Sans"/>
                <a:cs typeface="Lucida Sans"/>
              </a:rPr>
              <a:t> </a:t>
            </a:r>
            <a:r>
              <a:rPr lang="en-US" sz="1800" spc="-5" dirty="0">
                <a:latin typeface="Lucida Sans"/>
                <a:cs typeface="Lucida Sans"/>
              </a:rPr>
              <a:t>c</a:t>
            </a:r>
            <a:r>
              <a:rPr sz="1800" spc="-5" dirty="0">
                <a:latin typeface="Lucida Sans"/>
                <a:cs typeface="Lucida Sans"/>
              </a:rPr>
              <a:t>ustomers  Customer </a:t>
            </a:r>
            <a:r>
              <a:rPr lang="en-US" sz="1800" dirty="0">
                <a:latin typeface="Lucida Sans"/>
                <a:cs typeface="Lucida Sans"/>
              </a:rPr>
              <a:t>a</a:t>
            </a:r>
            <a:r>
              <a:rPr sz="1800" dirty="0">
                <a:latin typeface="Lucida Sans"/>
                <a:cs typeface="Lucida Sans"/>
              </a:rPr>
              <a:t>ddress</a:t>
            </a:r>
            <a:r>
              <a:rPr sz="1800" spc="-40" dirty="0">
                <a:latin typeface="Lucida Sans"/>
                <a:cs typeface="Lucida Sans"/>
              </a:rPr>
              <a:t> </a:t>
            </a:r>
            <a:r>
              <a:rPr lang="en-US" sz="1800" spc="5" dirty="0">
                <a:latin typeface="Lucida Sans"/>
                <a:cs typeface="Lucida Sans"/>
              </a:rPr>
              <a:t>d</a:t>
            </a:r>
            <a:r>
              <a:rPr sz="1800" spc="5" dirty="0">
                <a:latin typeface="Lucida Sans"/>
                <a:cs typeface="Lucida Sans"/>
              </a:rPr>
              <a:t>ata</a:t>
            </a:r>
            <a:endParaRPr sz="1800" dirty="0">
              <a:latin typeface="Lucida Sans"/>
              <a:cs typeface="Lucida Sans"/>
            </a:endParaRPr>
          </a:p>
          <a:p>
            <a:pPr marL="189230">
              <a:lnSpc>
                <a:spcPct val="100000"/>
              </a:lnSpc>
              <a:spcBef>
                <a:spcPts val="1225"/>
              </a:spcBef>
            </a:pPr>
            <a:r>
              <a:rPr sz="1800" dirty="0">
                <a:latin typeface="Lucida Sans"/>
                <a:cs typeface="Lucida Sans"/>
              </a:rPr>
              <a:t>Earning </a:t>
            </a:r>
            <a:r>
              <a:rPr lang="en-US" sz="1800" spc="-5" dirty="0">
                <a:latin typeface="Lucida Sans"/>
                <a:cs typeface="Lucida Sans"/>
              </a:rPr>
              <a:t>P</a:t>
            </a:r>
            <a:r>
              <a:rPr sz="1800" spc="-5" dirty="0">
                <a:latin typeface="Lucida Sans"/>
                <a:cs typeface="Lucida Sans"/>
              </a:rPr>
              <a:t>er </a:t>
            </a:r>
            <a:r>
              <a:rPr lang="en-US" sz="1800" spc="5" dirty="0">
                <a:latin typeface="Lucida Sans"/>
                <a:cs typeface="Lucida Sans"/>
              </a:rPr>
              <a:t>S</a:t>
            </a:r>
            <a:r>
              <a:rPr sz="1800" spc="5" dirty="0">
                <a:latin typeface="Lucida Sans"/>
                <a:cs typeface="Lucida Sans"/>
              </a:rPr>
              <a:t>hare </a:t>
            </a:r>
            <a:r>
              <a:rPr lang="en-US" sz="1800" spc="-5" dirty="0">
                <a:latin typeface="Lucida Sans"/>
                <a:cs typeface="Lucida Sans"/>
              </a:rPr>
              <a:t>v</a:t>
            </a:r>
            <a:r>
              <a:rPr sz="1800" spc="-5" dirty="0">
                <a:latin typeface="Lucida Sans"/>
                <a:cs typeface="Lucida Sans"/>
              </a:rPr>
              <a:t>alue </a:t>
            </a:r>
            <a:r>
              <a:rPr sz="1800" dirty="0">
                <a:latin typeface="Lucida Sans"/>
                <a:cs typeface="Lucida Sans"/>
              </a:rPr>
              <a:t>–</a:t>
            </a:r>
            <a:r>
              <a:rPr sz="1800" spc="-40" dirty="0">
                <a:latin typeface="Lucida Sans"/>
                <a:cs typeface="Lucida Sans"/>
              </a:rPr>
              <a:t> </a:t>
            </a:r>
            <a:r>
              <a:rPr sz="1800" spc="-5" dirty="0">
                <a:latin typeface="Lucida Sans"/>
                <a:cs typeface="Lucida Sans"/>
              </a:rPr>
              <a:t>EPS</a:t>
            </a:r>
            <a:endParaRPr sz="1800" dirty="0">
              <a:latin typeface="Lucida Sans"/>
              <a:cs typeface="Lucida Sans"/>
            </a:endParaRPr>
          </a:p>
          <a:p>
            <a:pPr marL="189230">
              <a:lnSpc>
                <a:spcPct val="100000"/>
              </a:lnSpc>
              <a:spcBef>
                <a:spcPts val="1610"/>
              </a:spcBef>
            </a:pPr>
            <a:r>
              <a:rPr sz="1800" spc="-5" dirty="0">
                <a:latin typeface="Lucida Sans"/>
                <a:cs typeface="Lucida Sans"/>
              </a:rPr>
              <a:t>“Rule of </a:t>
            </a:r>
            <a:r>
              <a:rPr lang="en-US" sz="1800" spc="-10" dirty="0">
                <a:latin typeface="Lucida Sans"/>
                <a:cs typeface="Lucida Sans"/>
              </a:rPr>
              <a:t>t</a:t>
            </a:r>
            <a:r>
              <a:rPr sz="1800" spc="-10" dirty="0">
                <a:latin typeface="Lucida Sans"/>
                <a:cs typeface="Lucida Sans"/>
              </a:rPr>
              <a:t>humb”</a:t>
            </a:r>
            <a:r>
              <a:rPr sz="1800" spc="10" dirty="0">
                <a:latin typeface="Lucida Sans"/>
                <a:cs typeface="Lucida Sans"/>
              </a:rPr>
              <a:t> </a:t>
            </a:r>
            <a:r>
              <a:rPr sz="1800" spc="5" dirty="0">
                <a:latin typeface="Lucida Sans"/>
                <a:cs typeface="Lucida Sans"/>
              </a:rPr>
              <a:t>data</a:t>
            </a:r>
            <a:endParaRPr sz="1800" dirty="0">
              <a:latin typeface="Lucida Sans"/>
              <a:cs typeface="Lucida Sans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5E7ECC65-454A-4DD5-B77E-C54898BFDF04}"/>
              </a:ext>
            </a:extLst>
          </p:cNvPr>
          <p:cNvGrpSpPr/>
          <p:nvPr/>
        </p:nvGrpSpPr>
        <p:grpSpPr>
          <a:xfrm>
            <a:off x="8382000" y="2460421"/>
            <a:ext cx="548640" cy="548640"/>
            <a:chOff x="8377936" y="2286000"/>
            <a:chExt cx="918464" cy="914400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DE301D6C-537F-4F56-BB1C-26813E556D1E}"/>
                </a:ext>
              </a:extLst>
            </p:cNvPr>
            <p:cNvSpPr/>
            <p:nvPr/>
          </p:nvSpPr>
          <p:spPr>
            <a:xfrm>
              <a:off x="8382000" y="2286000"/>
              <a:ext cx="914400" cy="914400"/>
            </a:xfrm>
            <a:prstGeom prst="rect">
              <a:avLst/>
            </a:prstGeom>
            <a:solidFill>
              <a:srgbClr val="CCED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1" name="Graphic 20" descr="Add">
              <a:extLst>
                <a:ext uri="{FF2B5EF4-FFF2-40B4-BE49-F238E27FC236}">
                  <a16:creationId xmlns:a16="http://schemas.microsoft.com/office/drawing/2014/main" id="{EE040404-89E7-424B-AE70-38B49C02BEF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377936" y="2286000"/>
              <a:ext cx="914400" cy="914400"/>
            </a:xfrm>
            <a:prstGeom prst="rect">
              <a:avLst/>
            </a:prstGeom>
          </p:spPr>
        </p:pic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E3BD2CBC-5CAD-4C35-A9F0-686A620826B9}"/>
              </a:ext>
            </a:extLst>
          </p:cNvPr>
          <p:cNvSpPr/>
          <p:nvPr/>
        </p:nvSpPr>
        <p:spPr>
          <a:xfrm>
            <a:off x="2819400" y="2460421"/>
            <a:ext cx="548640" cy="548640"/>
          </a:xfrm>
          <a:prstGeom prst="rect">
            <a:avLst/>
          </a:prstGeom>
          <a:solidFill>
            <a:srgbClr val="CCED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FB544811-C3A8-4710-876B-9D9A980CAACA}"/>
              </a:ext>
            </a:extLst>
          </p:cNvPr>
          <p:cNvCxnSpPr>
            <a:cxnSpLocks/>
          </p:cNvCxnSpPr>
          <p:nvPr/>
        </p:nvCxnSpPr>
        <p:spPr>
          <a:xfrm>
            <a:off x="2905027" y="2733773"/>
            <a:ext cx="365760" cy="0"/>
          </a:xfrm>
          <a:prstGeom prst="line">
            <a:avLst/>
          </a:prstGeom>
          <a:ln w="69850">
            <a:solidFill>
              <a:srgbClr val="0AD0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50747" y="4860744"/>
            <a:ext cx="10836453" cy="1561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395605">
              <a:lnSpc>
                <a:spcPct val="110000"/>
              </a:lnSpc>
              <a:spcBef>
                <a:spcPts val="95"/>
              </a:spcBef>
            </a:pPr>
            <a:r>
              <a:rPr lang="en-US" sz="2000" spc="-5" dirty="0">
                <a:latin typeface="Lucida Sans"/>
                <a:cs typeface="Lucida Sans"/>
              </a:rPr>
              <a:t>U</a:t>
            </a:r>
            <a:r>
              <a:rPr sz="2000" spc="-5" dirty="0">
                <a:latin typeface="Lucida Sans"/>
                <a:cs typeface="Lucida Sans"/>
              </a:rPr>
              <a:t>tility </a:t>
            </a:r>
            <a:r>
              <a:rPr sz="2000" dirty="0">
                <a:latin typeface="Lucida Sans"/>
                <a:cs typeface="Lucida Sans"/>
              </a:rPr>
              <a:t>as a part </a:t>
            </a:r>
            <a:r>
              <a:rPr sz="2000" spc="-5" dirty="0">
                <a:latin typeface="Lucida Sans"/>
                <a:cs typeface="Lucida Sans"/>
              </a:rPr>
              <a:t>of </a:t>
            </a:r>
            <a:r>
              <a:rPr sz="2000" spc="5" dirty="0">
                <a:latin typeface="Lucida Sans"/>
                <a:cs typeface="Lucida Sans"/>
              </a:rPr>
              <a:t>the </a:t>
            </a:r>
            <a:r>
              <a:rPr sz="2000" spc="-5" dirty="0">
                <a:latin typeface="Lucida Sans"/>
                <a:cs typeface="Lucida Sans"/>
              </a:rPr>
              <a:t>larger geographic </a:t>
            </a:r>
            <a:r>
              <a:rPr sz="2000" dirty="0">
                <a:latin typeface="Lucida Sans"/>
                <a:cs typeface="Lucida Sans"/>
              </a:rPr>
              <a:t>region </a:t>
            </a:r>
            <a:r>
              <a:rPr lang="en-US" sz="2000" spc="-10" dirty="0">
                <a:latin typeface="Lucida Sans"/>
                <a:cs typeface="Lucida Sans"/>
              </a:rPr>
              <a:t>(</a:t>
            </a:r>
            <a:r>
              <a:rPr sz="2000" spc="-5" dirty="0">
                <a:latin typeface="Lucida Sans"/>
                <a:cs typeface="Lucida Sans"/>
              </a:rPr>
              <a:t>locality </a:t>
            </a:r>
            <a:r>
              <a:rPr sz="2000" spc="5" dirty="0">
                <a:latin typeface="Lucida Sans"/>
                <a:cs typeface="Lucida Sans"/>
              </a:rPr>
              <a:t>and </a:t>
            </a:r>
            <a:r>
              <a:rPr sz="2000" spc="-5" dirty="0">
                <a:latin typeface="Lucida Sans"/>
                <a:cs typeface="Lucida Sans"/>
              </a:rPr>
              <a:t>human-derived characteristics</a:t>
            </a:r>
            <a:r>
              <a:rPr lang="en-US" sz="2000" spc="-5" dirty="0">
                <a:latin typeface="Lucida Sans"/>
                <a:cs typeface="Lucida Sans"/>
              </a:rPr>
              <a:t>) allows for data </a:t>
            </a:r>
            <a:r>
              <a:rPr sz="2000" spc="-5" dirty="0">
                <a:latin typeface="Lucida Sans"/>
                <a:cs typeface="Lucida Sans"/>
              </a:rPr>
              <a:t>deduc</a:t>
            </a:r>
            <a:r>
              <a:rPr lang="en-US" sz="2000" spc="-5" dirty="0">
                <a:latin typeface="Lucida Sans"/>
                <a:cs typeface="Lucida Sans"/>
              </a:rPr>
              <a:t>tion.</a:t>
            </a:r>
            <a:endParaRPr sz="2000" dirty="0">
              <a:latin typeface="Lucida Sans"/>
              <a:cs typeface="Lucida Sans"/>
            </a:endParaRPr>
          </a:p>
          <a:p>
            <a:pPr marL="12700" marR="5080">
              <a:lnSpc>
                <a:spcPct val="110000"/>
              </a:lnSpc>
              <a:spcBef>
                <a:spcPts val="1405"/>
              </a:spcBef>
            </a:pPr>
            <a:r>
              <a:rPr lang="en-US" sz="2000" spc="-5" dirty="0">
                <a:latin typeface="Lucida Sans"/>
                <a:cs typeface="Lucida Sans"/>
              </a:rPr>
              <a:t>I</a:t>
            </a:r>
            <a:r>
              <a:rPr sz="2000" dirty="0">
                <a:latin typeface="Lucida Sans"/>
                <a:cs typeface="Lucida Sans"/>
              </a:rPr>
              <a:t>ntegrat</a:t>
            </a:r>
            <a:r>
              <a:rPr lang="en-US" sz="2000" dirty="0">
                <a:latin typeface="Lucida Sans"/>
                <a:cs typeface="Lucida Sans"/>
              </a:rPr>
              <a:t>ion of</a:t>
            </a:r>
            <a:r>
              <a:rPr sz="2000" dirty="0">
                <a:latin typeface="Lucida Sans"/>
                <a:cs typeface="Lucida Sans"/>
              </a:rPr>
              <a:t> </a:t>
            </a:r>
            <a:r>
              <a:rPr sz="2000" spc="-5" dirty="0">
                <a:latin typeface="Lucida Sans"/>
                <a:cs typeface="Lucida Sans"/>
              </a:rPr>
              <a:t>geographic </a:t>
            </a:r>
            <a:r>
              <a:rPr lang="en-US" sz="2000" spc="-5" dirty="0">
                <a:latin typeface="Lucida Sans"/>
                <a:cs typeface="Lucida Sans"/>
              </a:rPr>
              <a:t>and financial </a:t>
            </a:r>
            <a:r>
              <a:rPr sz="2000" spc="5" dirty="0">
                <a:latin typeface="Lucida Sans"/>
                <a:cs typeface="Lucida Sans"/>
              </a:rPr>
              <a:t>data </a:t>
            </a:r>
            <a:r>
              <a:rPr lang="en-US" sz="2000" spc="5" dirty="0">
                <a:latin typeface="Lucida Sans"/>
                <a:cs typeface="Lucida Sans"/>
              </a:rPr>
              <a:t>(</a:t>
            </a:r>
            <a:r>
              <a:rPr sz="2000" dirty="0">
                <a:latin typeface="Lucida Sans"/>
                <a:cs typeface="Lucida Sans"/>
              </a:rPr>
              <a:t>Location</a:t>
            </a:r>
            <a:r>
              <a:rPr sz="2000" spc="-45" dirty="0">
                <a:latin typeface="Lucida Sans"/>
                <a:cs typeface="Lucida Sans"/>
              </a:rPr>
              <a:t> </a:t>
            </a:r>
            <a:r>
              <a:rPr sz="2000" spc="-5" dirty="0">
                <a:latin typeface="Lucida Sans"/>
                <a:cs typeface="Lucida Sans"/>
              </a:rPr>
              <a:t>Intelligence</a:t>
            </a:r>
            <a:r>
              <a:rPr lang="en-US" sz="2000" spc="-5" dirty="0">
                <a:latin typeface="Lucida Sans"/>
                <a:cs typeface="Lucida Sans"/>
              </a:rPr>
              <a:t>)</a:t>
            </a:r>
            <a:r>
              <a:rPr sz="2000" spc="-5" dirty="0">
                <a:latin typeface="Lucida Sans"/>
                <a:cs typeface="Lucida Sans"/>
              </a:rPr>
              <a:t>.</a:t>
            </a:r>
            <a:endParaRPr sz="2000" dirty="0">
              <a:latin typeface="Lucida Sans"/>
              <a:cs typeface="Lucida Sans"/>
            </a:endParaRPr>
          </a:p>
          <a:p>
            <a:pPr>
              <a:lnSpc>
                <a:spcPct val="100000"/>
              </a:lnSpc>
            </a:pPr>
            <a:endParaRPr sz="2300" dirty="0">
              <a:latin typeface="Lucida Sans"/>
              <a:cs typeface="Lucida San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92250" y="4190999"/>
            <a:ext cx="11166349" cy="45719"/>
          </a:xfrm>
          <a:custGeom>
            <a:avLst/>
            <a:gdLst/>
            <a:ahLst/>
            <a:cxnLst/>
            <a:rect l="l" t="t" r="r" b="b"/>
            <a:pathLst>
              <a:path w="11280140">
                <a:moveTo>
                  <a:pt x="0" y="0"/>
                </a:moveTo>
                <a:lnTo>
                  <a:pt x="11279632" y="0"/>
                </a:lnTo>
              </a:path>
            </a:pathLst>
          </a:custGeom>
          <a:ln w="38100">
            <a:solidFill>
              <a:srgbClr val="238F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12192000" cy="914400"/>
          </a:xfrm>
          <a:custGeom>
            <a:avLst/>
            <a:gdLst/>
            <a:ahLst/>
            <a:cxnLst/>
            <a:rect l="l" t="t" r="r" b="b"/>
            <a:pathLst>
              <a:path w="12192000" h="914400">
                <a:moveTo>
                  <a:pt x="0" y="914400"/>
                </a:moveTo>
                <a:lnTo>
                  <a:pt x="12192000" y="914400"/>
                </a:lnTo>
                <a:lnTo>
                  <a:pt x="12192000" y="0"/>
                </a:lnTo>
                <a:lnTo>
                  <a:pt x="0" y="0"/>
                </a:lnTo>
                <a:lnTo>
                  <a:pt x="0" y="914400"/>
                </a:lnTo>
                <a:close/>
              </a:path>
            </a:pathLst>
          </a:custGeom>
          <a:solidFill>
            <a:srgbClr val="CCED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67121" y="251939"/>
            <a:ext cx="452120" cy="396240"/>
          </a:xfrm>
          <a:custGeom>
            <a:avLst/>
            <a:gdLst/>
            <a:ahLst/>
            <a:cxnLst/>
            <a:rect l="l" t="t" r="r" b="b"/>
            <a:pathLst>
              <a:path w="452120" h="396240">
                <a:moveTo>
                  <a:pt x="338340" y="28259"/>
                </a:moveTo>
                <a:lnTo>
                  <a:pt x="305669" y="28259"/>
                </a:lnTo>
                <a:lnTo>
                  <a:pt x="307359" y="28900"/>
                </a:lnTo>
                <a:lnTo>
                  <a:pt x="310009" y="31551"/>
                </a:lnTo>
                <a:lnTo>
                  <a:pt x="310668" y="33242"/>
                </a:lnTo>
                <a:lnTo>
                  <a:pt x="310668" y="35305"/>
                </a:lnTo>
                <a:lnTo>
                  <a:pt x="310379" y="42507"/>
                </a:lnTo>
                <a:lnTo>
                  <a:pt x="300989" y="82743"/>
                </a:lnTo>
                <a:lnTo>
                  <a:pt x="294711" y="96388"/>
                </a:lnTo>
                <a:lnTo>
                  <a:pt x="291986" y="103081"/>
                </a:lnTo>
                <a:lnTo>
                  <a:pt x="283160" y="141278"/>
                </a:lnTo>
                <a:lnTo>
                  <a:pt x="282426" y="169538"/>
                </a:lnTo>
                <a:lnTo>
                  <a:pt x="413344" y="169538"/>
                </a:lnTo>
                <a:lnTo>
                  <a:pt x="416653" y="170937"/>
                </a:lnTo>
                <a:lnTo>
                  <a:pt x="422227" y="176528"/>
                </a:lnTo>
                <a:lnTo>
                  <a:pt x="423639" y="179839"/>
                </a:lnTo>
                <a:lnTo>
                  <a:pt x="423639" y="183668"/>
                </a:lnTo>
                <a:lnTo>
                  <a:pt x="423298" y="184770"/>
                </a:lnTo>
                <a:lnTo>
                  <a:pt x="422514" y="187789"/>
                </a:lnTo>
                <a:lnTo>
                  <a:pt x="420259" y="197133"/>
                </a:lnTo>
                <a:lnTo>
                  <a:pt x="418273" y="203464"/>
                </a:lnTo>
                <a:lnTo>
                  <a:pt x="415477" y="211263"/>
                </a:lnTo>
                <a:lnTo>
                  <a:pt x="413366" y="217279"/>
                </a:lnTo>
                <a:lnTo>
                  <a:pt x="411229" y="223626"/>
                </a:lnTo>
                <a:lnTo>
                  <a:pt x="409064" y="230305"/>
                </a:lnTo>
                <a:lnTo>
                  <a:pt x="404610" y="244544"/>
                </a:lnTo>
                <a:lnTo>
                  <a:pt x="402237" y="251885"/>
                </a:lnTo>
                <a:lnTo>
                  <a:pt x="399754" y="259338"/>
                </a:lnTo>
                <a:lnTo>
                  <a:pt x="394542" y="274504"/>
                </a:lnTo>
                <a:lnTo>
                  <a:pt x="391978" y="282079"/>
                </a:lnTo>
                <a:lnTo>
                  <a:pt x="389468" y="289626"/>
                </a:lnTo>
                <a:lnTo>
                  <a:pt x="384612" y="304485"/>
                </a:lnTo>
                <a:lnTo>
                  <a:pt x="382267" y="311496"/>
                </a:lnTo>
                <a:lnTo>
                  <a:pt x="379978" y="318175"/>
                </a:lnTo>
                <a:lnTo>
                  <a:pt x="377744" y="324523"/>
                </a:lnTo>
                <a:lnTo>
                  <a:pt x="374803" y="332765"/>
                </a:lnTo>
                <a:lnTo>
                  <a:pt x="372308" y="340047"/>
                </a:lnTo>
                <a:lnTo>
                  <a:pt x="355974" y="367355"/>
                </a:lnTo>
                <a:lnTo>
                  <a:pt x="98849" y="367354"/>
                </a:lnTo>
                <a:lnTo>
                  <a:pt x="107468" y="367561"/>
                </a:lnTo>
                <a:lnTo>
                  <a:pt x="148052" y="374750"/>
                </a:lnTo>
                <a:lnTo>
                  <a:pt x="163938" y="380377"/>
                </a:lnTo>
                <a:lnTo>
                  <a:pt x="182433" y="387044"/>
                </a:lnTo>
                <a:lnTo>
                  <a:pt x="201285" y="391805"/>
                </a:lnTo>
                <a:lnTo>
                  <a:pt x="220495" y="394662"/>
                </a:lnTo>
                <a:lnTo>
                  <a:pt x="240062" y="395614"/>
                </a:lnTo>
                <a:lnTo>
                  <a:pt x="353032" y="395614"/>
                </a:lnTo>
                <a:lnTo>
                  <a:pt x="357739" y="395317"/>
                </a:lnTo>
                <a:lnTo>
                  <a:pt x="391720" y="370958"/>
                </a:lnTo>
                <a:lnTo>
                  <a:pt x="449669" y="197133"/>
                </a:lnTo>
                <a:lnTo>
                  <a:pt x="451128" y="192866"/>
                </a:lnTo>
                <a:lnTo>
                  <a:pt x="451881" y="188378"/>
                </a:lnTo>
                <a:lnTo>
                  <a:pt x="452008" y="177705"/>
                </a:lnTo>
                <a:lnTo>
                  <a:pt x="450940" y="172260"/>
                </a:lnTo>
                <a:lnTo>
                  <a:pt x="420697" y="142381"/>
                </a:lnTo>
                <a:lnTo>
                  <a:pt x="311553" y="141278"/>
                </a:lnTo>
                <a:lnTo>
                  <a:pt x="312288" y="134063"/>
                </a:lnTo>
                <a:lnTo>
                  <a:pt x="313686" y="127219"/>
                </a:lnTo>
                <a:lnTo>
                  <a:pt x="317804" y="114267"/>
                </a:lnTo>
                <a:lnTo>
                  <a:pt x="320304" y="107866"/>
                </a:lnTo>
                <a:lnTo>
                  <a:pt x="323246" y="101536"/>
                </a:lnTo>
                <a:lnTo>
                  <a:pt x="326873" y="93478"/>
                </a:lnTo>
                <a:lnTo>
                  <a:pt x="337919" y="52745"/>
                </a:lnTo>
                <a:lnTo>
                  <a:pt x="338911" y="35305"/>
                </a:lnTo>
                <a:lnTo>
                  <a:pt x="338765" y="30298"/>
                </a:lnTo>
                <a:lnTo>
                  <a:pt x="338340" y="28259"/>
                </a:lnTo>
                <a:close/>
              </a:path>
              <a:path w="452120" h="396240">
                <a:moveTo>
                  <a:pt x="308465" y="0"/>
                </a:moveTo>
                <a:lnTo>
                  <a:pt x="141876" y="148781"/>
                </a:lnTo>
                <a:lnTo>
                  <a:pt x="136553" y="153557"/>
                </a:lnTo>
                <a:lnTo>
                  <a:pt x="99070" y="169206"/>
                </a:lnTo>
                <a:lnTo>
                  <a:pt x="92009" y="169538"/>
                </a:lnTo>
                <a:lnTo>
                  <a:pt x="0" y="169537"/>
                </a:lnTo>
                <a:lnTo>
                  <a:pt x="0" y="367354"/>
                </a:lnTo>
                <a:lnTo>
                  <a:pt x="240062" y="367354"/>
                </a:lnTo>
                <a:lnTo>
                  <a:pt x="223501" y="366540"/>
                </a:lnTo>
                <a:lnTo>
                  <a:pt x="207132" y="364098"/>
                </a:lnTo>
                <a:lnTo>
                  <a:pt x="190955" y="360026"/>
                </a:lnTo>
                <a:lnTo>
                  <a:pt x="156396" y="347663"/>
                </a:lnTo>
                <a:lnTo>
                  <a:pt x="137518" y="342903"/>
                </a:lnTo>
                <a:lnTo>
                  <a:pt x="118335" y="340047"/>
                </a:lnTo>
                <a:lnTo>
                  <a:pt x="98849" y="339095"/>
                </a:lnTo>
                <a:lnTo>
                  <a:pt x="28242" y="339095"/>
                </a:lnTo>
                <a:lnTo>
                  <a:pt x="28242" y="197797"/>
                </a:lnTo>
                <a:lnTo>
                  <a:pt x="92009" y="197797"/>
                </a:lnTo>
                <a:lnTo>
                  <a:pt x="129741" y="190290"/>
                </a:lnTo>
                <a:lnTo>
                  <a:pt x="301993" y="28532"/>
                </a:lnTo>
                <a:lnTo>
                  <a:pt x="302727" y="28259"/>
                </a:lnTo>
                <a:lnTo>
                  <a:pt x="338340" y="28259"/>
                </a:lnTo>
                <a:lnTo>
                  <a:pt x="337809" y="25716"/>
                </a:lnTo>
                <a:lnTo>
                  <a:pt x="334279" y="17473"/>
                </a:lnTo>
                <a:lnTo>
                  <a:pt x="331780" y="13753"/>
                </a:lnTo>
                <a:lnTo>
                  <a:pt x="325303" y="6970"/>
                </a:lnTo>
                <a:lnTo>
                  <a:pt x="321556" y="4380"/>
                </a:lnTo>
                <a:lnTo>
                  <a:pt x="317291" y="2637"/>
                </a:lnTo>
                <a:lnTo>
                  <a:pt x="313022" y="847"/>
                </a:lnTo>
                <a:lnTo>
                  <a:pt x="308465" y="0"/>
                </a:lnTo>
                <a:close/>
              </a:path>
            </a:pathLst>
          </a:custGeom>
          <a:solidFill>
            <a:srgbClr val="0AD0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17931" y="202692"/>
            <a:ext cx="548640" cy="548640"/>
          </a:xfrm>
          <a:custGeom>
            <a:avLst/>
            <a:gdLst/>
            <a:ahLst/>
            <a:cxnLst/>
            <a:rect l="l" t="t" r="r" b="b"/>
            <a:pathLst>
              <a:path w="548640" h="548640">
                <a:moveTo>
                  <a:pt x="0" y="548639"/>
                </a:moveTo>
                <a:lnTo>
                  <a:pt x="548640" y="548639"/>
                </a:lnTo>
                <a:lnTo>
                  <a:pt x="548640" y="0"/>
                </a:lnTo>
                <a:lnTo>
                  <a:pt x="0" y="0"/>
                </a:lnTo>
                <a:lnTo>
                  <a:pt x="0" y="548639"/>
                </a:lnTo>
                <a:close/>
              </a:path>
            </a:pathLst>
          </a:custGeom>
          <a:ln w="158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5352034" y="181482"/>
            <a:ext cx="6581775" cy="497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0" dirty="0"/>
              <a:t>Introduction </a:t>
            </a:r>
            <a:r>
              <a:rPr spc="-5" dirty="0"/>
              <a:t>– </a:t>
            </a:r>
            <a:r>
              <a:rPr spc="-45" dirty="0"/>
              <a:t>Project</a:t>
            </a:r>
            <a:r>
              <a:rPr spc="-265" dirty="0"/>
              <a:t> </a:t>
            </a:r>
            <a:r>
              <a:rPr spc="-50" dirty="0"/>
              <a:t>Hypothesis</a:t>
            </a:r>
          </a:p>
        </p:txBody>
      </p:sp>
      <p:sp>
        <p:nvSpPr>
          <p:cNvPr id="11" name="object 5">
            <a:extLst>
              <a:ext uri="{FF2B5EF4-FFF2-40B4-BE49-F238E27FC236}">
                <a16:creationId xmlns:a16="http://schemas.microsoft.com/office/drawing/2014/main" id="{0DCA737C-0157-40F0-9997-24A7CDDC1241}"/>
              </a:ext>
            </a:extLst>
          </p:cNvPr>
          <p:cNvSpPr/>
          <p:nvPr/>
        </p:nvSpPr>
        <p:spPr>
          <a:xfrm>
            <a:off x="517047" y="4880960"/>
            <a:ext cx="338542" cy="3979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6">
            <a:extLst>
              <a:ext uri="{FF2B5EF4-FFF2-40B4-BE49-F238E27FC236}">
                <a16:creationId xmlns:a16="http://schemas.microsoft.com/office/drawing/2014/main" id="{001845CE-18F1-4B8A-BA1C-C95CDCE739F9}"/>
              </a:ext>
            </a:extLst>
          </p:cNvPr>
          <p:cNvSpPr/>
          <p:nvPr/>
        </p:nvSpPr>
        <p:spPr>
          <a:xfrm>
            <a:off x="517047" y="5667344"/>
            <a:ext cx="338542" cy="3979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EF00ED5-1267-4CD8-B715-80D835F79EE7}"/>
              </a:ext>
            </a:extLst>
          </p:cNvPr>
          <p:cNvSpPr txBox="1"/>
          <p:nvPr/>
        </p:nvSpPr>
        <p:spPr>
          <a:xfrm>
            <a:off x="492251" y="1261197"/>
            <a:ext cx="10632949" cy="2342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>
                <a:latin typeface="Lucida Sans" panose="020B0602030504020204" pitchFamily="34" charset="0"/>
              </a:rPr>
              <a:t>Hypothesis</a:t>
            </a:r>
          </a:p>
          <a:p>
            <a:pPr>
              <a:lnSpc>
                <a:spcPct val="150000"/>
              </a:lnSpc>
            </a:pPr>
            <a:endParaRPr lang="en-US" sz="2000" dirty="0">
              <a:latin typeface="Lucida Sans" panose="020B0602030504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000" dirty="0">
                <a:latin typeface="Lucida Sans" panose="020B0602030504020204" pitchFamily="34" charset="0"/>
              </a:rPr>
              <a:t>Location Intelligence plays a significant role in acquisition decision-making process, allowing for accurate prediction of the investment outcome based on available environmental, geographic, census, and financial data for the examined region!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914400"/>
          </a:xfrm>
          <a:custGeom>
            <a:avLst/>
            <a:gdLst/>
            <a:ahLst/>
            <a:cxnLst/>
            <a:rect l="l" t="t" r="r" b="b"/>
            <a:pathLst>
              <a:path w="12192000" h="914400">
                <a:moveTo>
                  <a:pt x="0" y="914400"/>
                </a:moveTo>
                <a:lnTo>
                  <a:pt x="12192000" y="914400"/>
                </a:lnTo>
                <a:lnTo>
                  <a:pt x="12192000" y="0"/>
                </a:lnTo>
                <a:lnTo>
                  <a:pt x="0" y="0"/>
                </a:lnTo>
                <a:lnTo>
                  <a:pt x="0" y="914400"/>
                </a:lnTo>
                <a:close/>
              </a:path>
            </a:pathLst>
          </a:custGeom>
          <a:solidFill>
            <a:srgbClr val="CCED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288405">
              <a:lnSpc>
                <a:spcPct val="100000"/>
              </a:lnSpc>
              <a:spcBef>
                <a:spcPts val="95"/>
              </a:spcBef>
            </a:pPr>
            <a:r>
              <a:rPr spc="-50" dirty="0"/>
              <a:t>Introduction </a:t>
            </a:r>
            <a:r>
              <a:rPr spc="-5" dirty="0"/>
              <a:t>–</a:t>
            </a:r>
            <a:r>
              <a:rPr spc="-220" dirty="0"/>
              <a:t> </a:t>
            </a:r>
            <a:r>
              <a:rPr spc="-50" dirty="0"/>
              <a:t>Terminology</a:t>
            </a:r>
          </a:p>
        </p:txBody>
      </p:sp>
      <p:sp>
        <p:nvSpPr>
          <p:cNvPr id="4" name="object 4"/>
          <p:cNvSpPr/>
          <p:nvPr/>
        </p:nvSpPr>
        <p:spPr>
          <a:xfrm>
            <a:off x="506286" y="1808586"/>
            <a:ext cx="338542" cy="3979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06286" y="3317194"/>
            <a:ext cx="338542" cy="3979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06286" y="4402656"/>
            <a:ext cx="338542" cy="3979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06286" y="5508332"/>
            <a:ext cx="338542" cy="3979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116499" y="1623008"/>
            <a:ext cx="5218380" cy="46486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785495">
              <a:lnSpc>
                <a:spcPct val="150000"/>
              </a:lnSpc>
              <a:spcBef>
                <a:spcPts val="105"/>
              </a:spcBef>
            </a:pPr>
            <a:r>
              <a:rPr sz="2000" b="1" dirty="0">
                <a:latin typeface="Lucida Sans"/>
                <a:cs typeface="Lucida Sans"/>
              </a:rPr>
              <a:t>Location Intelligence </a:t>
            </a:r>
            <a:r>
              <a:rPr sz="2000" dirty="0">
                <a:latin typeface="Lucida Sans"/>
                <a:cs typeface="Lucida Sans"/>
              </a:rPr>
              <a:t>– </a:t>
            </a:r>
            <a:r>
              <a:rPr sz="2000" spc="5" dirty="0">
                <a:latin typeface="Lucida Sans"/>
                <a:cs typeface="Lucida Sans"/>
              </a:rPr>
              <a:t>the  </a:t>
            </a:r>
            <a:r>
              <a:rPr sz="2000" spc="-5" dirty="0">
                <a:latin typeface="Lucida Sans"/>
                <a:cs typeface="Lucida Sans"/>
              </a:rPr>
              <a:t>information repository </a:t>
            </a:r>
            <a:r>
              <a:rPr sz="2000" dirty="0">
                <a:latin typeface="Lucida Sans"/>
                <a:cs typeface="Lucida Sans"/>
              </a:rPr>
              <a:t>for </a:t>
            </a:r>
            <a:r>
              <a:rPr sz="2000" spc="-5" dirty="0">
                <a:latin typeface="Lucida Sans"/>
                <a:cs typeface="Lucida Sans"/>
              </a:rPr>
              <a:t>all  available</a:t>
            </a:r>
            <a:r>
              <a:rPr sz="2000" spc="-50" dirty="0">
                <a:latin typeface="Lucida Sans"/>
                <a:cs typeface="Lucida Sans"/>
              </a:rPr>
              <a:t> </a:t>
            </a:r>
            <a:r>
              <a:rPr sz="2000" spc="-5" dirty="0">
                <a:latin typeface="Lucida Sans"/>
                <a:cs typeface="Lucida Sans"/>
              </a:rPr>
              <a:t>information</a:t>
            </a:r>
            <a:endParaRPr sz="2000" dirty="0">
              <a:latin typeface="Lucida Sans"/>
              <a:cs typeface="Lucida Sans"/>
            </a:endParaRPr>
          </a:p>
          <a:p>
            <a:pPr marL="12700" marR="5080">
              <a:lnSpc>
                <a:spcPct val="150000"/>
              </a:lnSpc>
              <a:spcBef>
                <a:spcPts val="1405"/>
              </a:spcBef>
            </a:pPr>
            <a:r>
              <a:rPr sz="2000" b="1" spc="5" dirty="0">
                <a:latin typeface="Lucida Sans"/>
                <a:cs typeface="Lucida Sans"/>
              </a:rPr>
              <a:t>Water </a:t>
            </a:r>
            <a:r>
              <a:rPr sz="2000" b="1" dirty="0">
                <a:latin typeface="Lucida Sans"/>
                <a:cs typeface="Lucida Sans"/>
              </a:rPr>
              <a:t>Utility </a:t>
            </a:r>
            <a:r>
              <a:rPr sz="2000" dirty="0">
                <a:latin typeface="Lucida Sans"/>
                <a:cs typeface="Lucida Sans"/>
              </a:rPr>
              <a:t>– refers </a:t>
            </a:r>
            <a:r>
              <a:rPr sz="2000" spc="5" dirty="0">
                <a:latin typeface="Lucida Sans"/>
                <a:cs typeface="Lucida Sans"/>
              </a:rPr>
              <a:t>to </a:t>
            </a:r>
            <a:r>
              <a:rPr sz="2000" dirty="0">
                <a:latin typeface="Lucida Sans"/>
                <a:cs typeface="Lucida Sans"/>
              </a:rPr>
              <a:t>both</a:t>
            </a:r>
            <a:r>
              <a:rPr sz="2000" spc="-180" dirty="0">
                <a:latin typeface="Lucida Sans"/>
                <a:cs typeface="Lucida Sans"/>
              </a:rPr>
              <a:t> </a:t>
            </a:r>
            <a:r>
              <a:rPr sz="2000" spc="-10" dirty="0">
                <a:latin typeface="Lucida Sans"/>
                <a:cs typeface="Lucida Sans"/>
              </a:rPr>
              <a:t>water  </a:t>
            </a:r>
            <a:r>
              <a:rPr sz="2000" dirty="0">
                <a:latin typeface="Lucida Sans"/>
                <a:cs typeface="Lucida Sans"/>
              </a:rPr>
              <a:t>and </a:t>
            </a:r>
            <a:r>
              <a:rPr sz="2000" spc="-5" dirty="0">
                <a:latin typeface="Lucida Sans"/>
                <a:cs typeface="Lucida Sans"/>
              </a:rPr>
              <a:t>wastewater</a:t>
            </a:r>
            <a:r>
              <a:rPr sz="2000" spc="-65" dirty="0">
                <a:latin typeface="Lucida Sans"/>
                <a:cs typeface="Lucida Sans"/>
              </a:rPr>
              <a:t> </a:t>
            </a:r>
            <a:r>
              <a:rPr sz="2000" spc="-5" dirty="0">
                <a:latin typeface="Lucida Sans"/>
                <a:cs typeface="Lucida Sans"/>
              </a:rPr>
              <a:t>systems</a:t>
            </a:r>
            <a:endParaRPr sz="2000" dirty="0">
              <a:latin typeface="Lucida Sans"/>
              <a:cs typeface="Lucida Sans"/>
            </a:endParaRPr>
          </a:p>
          <a:p>
            <a:pPr marL="12700" marR="169545">
              <a:lnSpc>
                <a:spcPct val="150000"/>
              </a:lnSpc>
              <a:spcBef>
                <a:spcPts val="1390"/>
              </a:spcBef>
            </a:pPr>
            <a:r>
              <a:rPr sz="2000" b="1" dirty="0">
                <a:latin typeface="Lucida Sans"/>
                <a:cs typeface="Lucida Sans"/>
              </a:rPr>
              <a:t>Integrated Geography </a:t>
            </a:r>
            <a:r>
              <a:rPr sz="2000" dirty="0">
                <a:latin typeface="Lucida Sans"/>
                <a:cs typeface="Lucida Sans"/>
              </a:rPr>
              <a:t>– refers</a:t>
            </a:r>
            <a:r>
              <a:rPr sz="2000" spc="-125" dirty="0">
                <a:latin typeface="Lucida Sans"/>
                <a:cs typeface="Lucida Sans"/>
              </a:rPr>
              <a:t> </a:t>
            </a:r>
            <a:r>
              <a:rPr sz="2000" spc="5" dirty="0">
                <a:latin typeface="Lucida Sans"/>
                <a:cs typeface="Lucida Sans"/>
              </a:rPr>
              <a:t>to  </a:t>
            </a:r>
            <a:r>
              <a:rPr sz="2000" dirty="0">
                <a:latin typeface="Lucida Sans"/>
                <a:cs typeface="Lucida Sans"/>
              </a:rPr>
              <a:t>both </a:t>
            </a:r>
            <a:r>
              <a:rPr sz="2000" spc="-5" dirty="0">
                <a:latin typeface="Lucida Sans"/>
                <a:cs typeface="Lucida Sans"/>
              </a:rPr>
              <a:t>physical </a:t>
            </a:r>
            <a:r>
              <a:rPr sz="2000" dirty="0">
                <a:latin typeface="Lucida Sans"/>
                <a:cs typeface="Lucida Sans"/>
              </a:rPr>
              <a:t>and </a:t>
            </a:r>
            <a:r>
              <a:rPr sz="2000" spc="-10" dirty="0">
                <a:latin typeface="Lucida Sans"/>
                <a:cs typeface="Lucida Sans"/>
              </a:rPr>
              <a:t>human  </a:t>
            </a:r>
            <a:r>
              <a:rPr sz="2000" spc="-5" dirty="0">
                <a:latin typeface="Lucida Sans"/>
                <a:cs typeface="Lucida Sans"/>
              </a:rPr>
              <a:t>geography</a:t>
            </a:r>
            <a:endParaRPr sz="2000" dirty="0">
              <a:latin typeface="Lucida Sans"/>
              <a:cs typeface="Lucida Sans"/>
            </a:endParaRPr>
          </a:p>
          <a:p>
            <a:pPr marL="12700" marR="384175">
              <a:lnSpc>
                <a:spcPct val="150000"/>
              </a:lnSpc>
              <a:spcBef>
                <a:spcPts val="1405"/>
              </a:spcBef>
            </a:pPr>
            <a:r>
              <a:rPr sz="2000" b="1" spc="-5" dirty="0">
                <a:latin typeface="Lucida Sans"/>
                <a:cs typeface="Lucida Sans"/>
              </a:rPr>
              <a:t>Service Area </a:t>
            </a:r>
            <a:r>
              <a:rPr sz="2000" dirty="0">
                <a:latin typeface="Lucida Sans"/>
                <a:cs typeface="Lucida Sans"/>
              </a:rPr>
              <a:t>– </a:t>
            </a:r>
            <a:r>
              <a:rPr sz="2000" spc="5" dirty="0">
                <a:latin typeface="Lucida Sans"/>
                <a:cs typeface="Lucida Sans"/>
              </a:rPr>
              <a:t>the </a:t>
            </a:r>
            <a:r>
              <a:rPr sz="2000" dirty="0">
                <a:latin typeface="Lucida Sans"/>
                <a:cs typeface="Lucida Sans"/>
              </a:rPr>
              <a:t>area  </a:t>
            </a:r>
            <a:r>
              <a:rPr sz="2000" spc="-5" dirty="0">
                <a:latin typeface="Lucida Sans"/>
                <a:cs typeface="Lucida Sans"/>
              </a:rPr>
              <a:t>encompassing </a:t>
            </a:r>
            <a:r>
              <a:rPr sz="2000" dirty="0">
                <a:latin typeface="Lucida Sans"/>
                <a:cs typeface="Lucida Sans"/>
              </a:rPr>
              <a:t>the </a:t>
            </a:r>
            <a:r>
              <a:rPr sz="2000" spc="-5" dirty="0">
                <a:latin typeface="Lucida Sans"/>
                <a:cs typeface="Lucida Sans"/>
              </a:rPr>
              <a:t>utility</a:t>
            </a:r>
            <a:r>
              <a:rPr sz="2000" spc="-45" dirty="0">
                <a:latin typeface="Lucida Sans"/>
                <a:cs typeface="Lucida Sans"/>
              </a:rPr>
              <a:t> </a:t>
            </a:r>
            <a:r>
              <a:rPr sz="2000" dirty="0">
                <a:latin typeface="Lucida Sans"/>
                <a:cs typeface="Lucida Sans"/>
              </a:rPr>
              <a:t>system</a:t>
            </a:r>
          </a:p>
        </p:txBody>
      </p:sp>
      <p:sp>
        <p:nvSpPr>
          <p:cNvPr id="9" name="object 9"/>
          <p:cNvSpPr/>
          <p:nvPr/>
        </p:nvSpPr>
        <p:spPr>
          <a:xfrm>
            <a:off x="9730688" y="1623008"/>
            <a:ext cx="2115415" cy="212453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797795" y="1690116"/>
            <a:ext cx="1985772" cy="19857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640059" y="1623008"/>
            <a:ext cx="3052590" cy="212453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716268" y="1690116"/>
            <a:ext cx="2904744" cy="198577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802614" y="3768793"/>
            <a:ext cx="3052590" cy="230439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878823" y="3837432"/>
            <a:ext cx="2904744" cy="216255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623304" y="3741432"/>
            <a:ext cx="2165604" cy="235000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716268" y="3837432"/>
            <a:ext cx="1984375" cy="2162810"/>
          </a:xfrm>
          <a:custGeom>
            <a:avLst/>
            <a:gdLst/>
            <a:ahLst/>
            <a:cxnLst/>
            <a:rect l="l" t="t" r="r" b="b"/>
            <a:pathLst>
              <a:path w="1984375" h="2162810">
                <a:moveTo>
                  <a:pt x="0" y="2162556"/>
                </a:moveTo>
                <a:lnTo>
                  <a:pt x="1984248" y="2162556"/>
                </a:lnTo>
                <a:lnTo>
                  <a:pt x="1984248" y="0"/>
                </a:lnTo>
                <a:lnTo>
                  <a:pt x="0" y="0"/>
                </a:lnTo>
                <a:lnTo>
                  <a:pt x="0" y="2162556"/>
                </a:lnTo>
                <a:close/>
              </a:path>
            </a:pathLst>
          </a:custGeom>
          <a:ln w="158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861047" y="4134611"/>
            <a:ext cx="1784603" cy="153619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67121" y="251939"/>
            <a:ext cx="452120" cy="396240"/>
          </a:xfrm>
          <a:custGeom>
            <a:avLst/>
            <a:gdLst/>
            <a:ahLst/>
            <a:cxnLst/>
            <a:rect l="l" t="t" r="r" b="b"/>
            <a:pathLst>
              <a:path w="452120" h="396240">
                <a:moveTo>
                  <a:pt x="338340" y="28259"/>
                </a:moveTo>
                <a:lnTo>
                  <a:pt x="305669" y="28259"/>
                </a:lnTo>
                <a:lnTo>
                  <a:pt x="307359" y="28900"/>
                </a:lnTo>
                <a:lnTo>
                  <a:pt x="310009" y="31551"/>
                </a:lnTo>
                <a:lnTo>
                  <a:pt x="310668" y="33242"/>
                </a:lnTo>
                <a:lnTo>
                  <a:pt x="310668" y="35305"/>
                </a:lnTo>
                <a:lnTo>
                  <a:pt x="310379" y="42507"/>
                </a:lnTo>
                <a:lnTo>
                  <a:pt x="300989" y="82743"/>
                </a:lnTo>
                <a:lnTo>
                  <a:pt x="294711" y="96388"/>
                </a:lnTo>
                <a:lnTo>
                  <a:pt x="291986" y="103081"/>
                </a:lnTo>
                <a:lnTo>
                  <a:pt x="283160" y="141278"/>
                </a:lnTo>
                <a:lnTo>
                  <a:pt x="282426" y="169538"/>
                </a:lnTo>
                <a:lnTo>
                  <a:pt x="413344" y="169538"/>
                </a:lnTo>
                <a:lnTo>
                  <a:pt x="416653" y="170937"/>
                </a:lnTo>
                <a:lnTo>
                  <a:pt x="422227" y="176528"/>
                </a:lnTo>
                <a:lnTo>
                  <a:pt x="423639" y="179839"/>
                </a:lnTo>
                <a:lnTo>
                  <a:pt x="423639" y="183668"/>
                </a:lnTo>
                <a:lnTo>
                  <a:pt x="423298" y="184770"/>
                </a:lnTo>
                <a:lnTo>
                  <a:pt x="422514" y="187789"/>
                </a:lnTo>
                <a:lnTo>
                  <a:pt x="420259" y="197133"/>
                </a:lnTo>
                <a:lnTo>
                  <a:pt x="418273" y="203464"/>
                </a:lnTo>
                <a:lnTo>
                  <a:pt x="415477" y="211263"/>
                </a:lnTo>
                <a:lnTo>
                  <a:pt x="413366" y="217279"/>
                </a:lnTo>
                <a:lnTo>
                  <a:pt x="411229" y="223626"/>
                </a:lnTo>
                <a:lnTo>
                  <a:pt x="409064" y="230305"/>
                </a:lnTo>
                <a:lnTo>
                  <a:pt x="404610" y="244544"/>
                </a:lnTo>
                <a:lnTo>
                  <a:pt x="402237" y="251885"/>
                </a:lnTo>
                <a:lnTo>
                  <a:pt x="399754" y="259338"/>
                </a:lnTo>
                <a:lnTo>
                  <a:pt x="394542" y="274504"/>
                </a:lnTo>
                <a:lnTo>
                  <a:pt x="391978" y="282079"/>
                </a:lnTo>
                <a:lnTo>
                  <a:pt x="389468" y="289626"/>
                </a:lnTo>
                <a:lnTo>
                  <a:pt x="384612" y="304485"/>
                </a:lnTo>
                <a:lnTo>
                  <a:pt x="382267" y="311496"/>
                </a:lnTo>
                <a:lnTo>
                  <a:pt x="379978" y="318175"/>
                </a:lnTo>
                <a:lnTo>
                  <a:pt x="377744" y="324523"/>
                </a:lnTo>
                <a:lnTo>
                  <a:pt x="374803" y="332765"/>
                </a:lnTo>
                <a:lnTo>
                  <a:pt x="372308" y="340047"/>
                </a:lnTo>
                <a:lnTo>
                  <a:pt x="355974" y="367355"/>
                </a:lnTo>
                <a:lnTo>
                  <a:pt x="98849" y="367354"/>
                </a:lnTo>
                <a:lnTo>
                  <a:pt x="107468" y="367561"/>
                </a:lnTo>
                <a:lnTo>
                  <a:pt x="148052" y="374750"/>
                </a:lnTo>
                <a:lnTo>
                  <a:pt x="163938" y="380377"/>
                </a:lnTo>
                <a:lnTo>
                  <a:pt x="182433" y="387044"/>
                </a:lnTo>
                <a:lnTo>
                  <a:pt x="201285" y="391805"/>
                </a:lnTo>
                <a:lnTo>
                  <a:pt x="220495" y="394662"/>
                </a:lnTo>
                <a:lnTo>
                  <a:pt x="240062" y="395614"/>
                </a:lnTo>
                <a:lnTo>
                  <a:pt x="353032" y="395614"/>
                </a:lnTo>
                <a:lnTo>
                  <a:pt x="357739" y="395317"/>
                </a:lnTo>
                <a:lnTo>
                  <a:pt x="391720" y="370958"/>
                </a:lnTo>
                <a:lnTo>
                  <a:pt x="449669" y="197133"/>
                </a:lnTo>
                <a:lnTo>
                  <a:pt x="451128" y="192866"/>
                </a:lnTo>
                <a:lnTo>
                  <a:pt x="451881" y="188378"/>
                </a:lnTo>
                <a:lnTo>
                  <a:pt x="452008" y="177705"/>
                </a:lnTo>
                <a:lnTo>
                  <a:pt x="450940" y="172260"/>
                </a:lnTo>
                <a:lnTo>
                  <a:pt x="420697" y="142381"/>
                </a:lnTo>
                <a:lnTo>
                  <a:pt x="311553" y="141278"/>
                </a:lnTo>
                <a:lnTo>
                  <a:pt x="312288" y="134063"/>
                </a:lnTo>
                <a:lnTo>
                  <a:pt x="313686" y="127219"/>
                </a:lnTo>
                <a:lnTo>
                  <a:pt x="317804" y="114267"/>
                </a:lnTo>
                <a:lnTo>
                  <a:pt x="320304" y="107866"/>
                </a:lnTo>
                <a:lnTo>
                  <a:pt x="323246" y="101536"/>
                </a:lnTo>
                <a:lnTo>
                  <a:pt x="326873" y="93478"/>
                </a:lnTo>
                <a:lnTo>
                  <a:pt x="337919" y="52745"/>
                </a:lnTo>
                <a:lnTo>
                  <a:pt x="338911" y="35305"/>
                </a:lnTo>
                <a:lnTo>
                  <a:pt x="338765" y="30298"/>
                </a:lnTo>
                <a:lnTo>
                  <a:pt x="338340" y="28259"/>
                </a:lnTo>
                <a:close/>
              </a:path>
              <a:path w="452120" h="396240">
                <a:moveTo>
                  <a:pt x="308465" y="0"/>
                </a:moveTo>
                <a:lnTo>
                  <a:pt x="141876" y="148781"/>
                </a:lnTo>
                <a:lnTo>
                  <a:pt x="136553" y="153557"/>
                </a:lnTo>
                <a:lnTo>
                  <a:pt x="99070" y="169206"/>
                </a:lnTo>
                <a:lnTo>
                  <a:pt x="92009" y="169538"/>
                </a:lnTo>
                <a:lnTo>
                  <a:pt x="0" y="169537"/>
                </a:lnTo>
                <a:lnTo>
                  <a:pt x="0" y="367354"/>
                </a:lnTo>
                <a:lnTo>
                  <a:pt x="240062" y="367354"/>
                </a:lnTo>
                <a:lnTo>
                  <a:pt x="223501" y="366540"/>
                </a:lnTo>
                <a:lnTo>
                  <a:pt x="207132" y="364098"/>
                </a:lnTo>
                <a:lnTo>
                  <a:pt x="190955" y="360026"/>
                </a:lnTo>
                <a:lnTo>
                  <a:pt x="156396" y="347663"/>
                </a:lnTo>
                <a:lnTo>
                  <a:pt x="137518" y="342903"/>
                </a:lnTo>
                <a:lnTo>
                  <a:pt x="118335" y="340047"/>
                </a:lnTo>
                <a:lnTo>
                  <a:pt x="98849" y="339095"/>
                </a:lnTo>
                <a:lnTo>
                  <a:pt x="28242" y="339095"/>
                </a:lnTo>
                <a:lnTo>
                  <a:pt x="28242" y="197797"/>
                </a:lnTo>
                <a:lnTo>
                  <a:pt x="92009" y="197797"/>
                </a:lnTo>
                <a:lnTo>
                  <a:pt x="129741" y="190290"/>
                </a:lnTo>
                <a:lnTo>
                  <a:pt x="301993" y="28532"/>
                </a:lnTo>
                <a:lnTo>
                  <a:pt x="302727" y="28259"/>
                </a:lnTo>
                <a:lnTo>
                  <a:pt x="338340" y="28259"/>
                </a:lnTo>
                <a:lnTo>
                  <a:pt x="337809" y="25716"/>
                </a:lnTo>
                <a:lnTo>
                  <a:pt x="334279" y="17473"/>
                </a:lnTo>
                <a:lnTo>
                  <a:pt x="331780" y="13753"/>
                </a:lnTo>
                <a:lnTo>
                  <a:pt x="325303" y="6970"/>
                </a:lnTo>
                <a:lnTo>
                  <a:pt x="321556" y="4380"/>
                </a:lnTo>
                <a:lnTo>
                  <a:pt x="317291" y="2637"/>
                </a:lnTo>
                <a:lnTo>
                  <a:pt x="313022" y="847"/>
                </a:lnTo>
                <a:lnTo>
                  <a:pt x="308465" y="0"/>
                </a:lnTo>
                <a:close/>
              </a:path>
            </a:pathLst>
          </a:custGeom>
          <a:solidFill>
            <a:srgbClr val="0AD0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17931" y="202692"/>
            <a:ext cx="548640" cy="548640"/>
          </a:xfrm>
          <a:custGeom>
            <a:avLst/>
            <a:gdLst/>
            <a:ahLst/>
            <a:cxnLst/>
            <a:rect l="l" t="t" r="r" b="b"/>
            <a:pathLst>
              <a:path w="548640" h="548640">
                <a:moveTo>
                  <a:pt x="0" y="548639"/>
                </a:moveTo>
                <a:lnTo>
                  <a:pt x="548640" y="548639"/>
                </a:lnTo>
                <a:lnTo>
                  <a:pt x="548640" y="0"/>
                </a:lnTo>
                <a:lnTo>
                  <a:pt x="0" y="0"/>
                </a:lnTo>
                <a:lnTo>
                  <a:pt x="0" y="548639"/>
                </a:lnTo>
                <a:close/>
              </a:path>
            </a:pathLst>
          </a:custGeom>
          <a:ln w="158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5141976" y="420370"/>
            <a:ext cx="6445250" cy="2618232"/>
          </a:xfrm>
          <a:custGeom>
            <a:avLst/>
            <a:gdLst/>
            <a:ahLst/>
            <a:cxnLst/>
            <a:rect l="l" t="t" r="r" b="b"/>
            <a:pathLst>
              <a:path w="6445250" h="2094230">
                <a:moveTo>
                  <a:pt x="6235573" y="0"/>
                </a:moveTo>
                <a:lnTo>
                  <a:pt x="209423" y="0"/>
                </a:lnTo>
                <a:lnTo>
                  <a:pt x="161392" y="5529"/>
                </a:lnTo>
                <a:lnTo>
                  <a:pt x="117308" y="21279"/>
                </a:lnTo>
                <a:lnTo>
                  <a:pt x="78424" y="45996"/>
                </a:lnTo>
                <a:lnTo>
                  <a:pt x="45996" y="78424"/>
                </a:lnTo>
                <a:lnTo>
                  <a:pt x="21279" y="117308"/>
                </a:lnTo>
                <a:lnTo>
                  <a:pt x="5529" y="161392"/>
                </a:lnTo>
                <a:lnTo>
                  <a:pt x="0" y="209423"/>
                </a:lnTo>
                <a:lnTo>
                  <a:pt x="0" y="1884552"/>
                </a:lnTo>
                <a:lnTo>
                  <a:pt x="5529" y="1932583"/>
                </a:lnTo>
                <a:lnTo>
                  <a:pt x="21279" y="1976667"/>
                </a:lnTo>
                <a:lnTo>
                  <a:pt x="45996" y="2015551"/>
                </a:lnTo>
                <a:lnTo>
                  <a:pt x="78424" y="2047979"/>
                </a:lnTo>
                <a:lnTo>
                  <a:pt x="117308" y="2072696"/>
                </a:lnTo>
                <a:lnTo>
                  <a:pt x="161392" y="2088446"/>
                </a:lnTo>
                <a:lnTo>
                  <a:pt x="209423" y="2093976"/>
                </a:lnTo>
                <a:lnTo>
                  <a:pt x="6235573" y="2093976"/>
                </a:lnTo>
                <a:lnTo>
                  <a:pt x="6283603" y="2088446"/>
                </a:lnTo>
                <a:lnTo>
                  <a:pt x="6327687" y="2072696"/>
                </a:lnTo>
                <a:lnTo>
                  <a:pt x="6366571" y="2047979"/>
                </a:lnTo>
                <a:lnTo>
                  <a:pt x="6398999" y="2015551"/>
                </a:lnTo>
                <a:lnTo>
                  <a:pt x="6423716" y="1976667"/>
                </a:lnTo>
                <a:lnTo>
                  <a:pt x="6439466" y="1932583"/>
                </a:lnTo>
                <a:lnTo>
                  <a:pt x="6444996" y="1884552"/>
                </a:lnTo>
                <a:lnTo>
                  <a:pt x="6444996" y="209423"/>
                </a:lnTo>
                <a:lnTo>
                  <a:pt x="6439466" y="161392"/>
                </a:lnTo>
                <a:lnTo>
                  <a:pt x="6423716" y="117308"/>
                </a:lnTo>
                <a:lnTo>
                  <a:pt x="6398999" y="78424"/>
                </a:lnTo>
                <a:lnTo>
                  <a:pt x="6366571" y="45996"/>
                </a:lnTo>
                <a:lnTo>
                  <a:pt x="6327687" y="21279"/>
                </a:lnTo>
                <a:lnTo>
                  <a:pt x="6283603" y="5529"/>
                </a:lnTo>
                <a:lnTo>
                  <a:pt x="6235573" y="0"/>
                </a:lnTo>
                <a:close/>
              </a:path>
            </a:pathLst>
          </a:custGeom>
          <a:solidFill>
            <a:srgbClr val="B5E4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72586" y="1421312"/>
            <a:ext cx="702945" cy="692785"/>
          </a:xfrm>
          <a:custGeom>
            <a:avLst/>
            <a:gdLst/>
            <a:ahLst/>
            <a:cxnLst/>
            <a:rect l="l" t="t" r="r" b="b"/>
            <a:pathLst>
              <a:path w="702945" h="692785">
                <a:moveTo>
                  <a:pt x="369665" y="509822"/>
                </a:moveTo>
                <a:lnTo>
                  <a:pt x="332699" y="509822"/>
                </a:lnTo>
                <a:lnTo>
                  <a:pt x="332699" y="673864"/>
                </a:lnTo>
                <a:lnTo>
                  <a:pt x="334152" y="681049"/>
                </a:lnTo>
                <a:lnTo>
                  <a:pt x="338114" y="686918"/>
                </a:lnTo>
                <a:lnTo>
                  <a:pt x="343989" y="690876"/>
                </a:lnTo>
                <a:lnTo>
                  <a:pt x="351182" y="692327"/>
                </a:lnTo>
                <a:lnTo>
                  <a:pt x="358378" y="690876"/>
                </a:lnTo>
                <a:lnTo>
                  <a:pt x="364253" y="686918"/>
                </a:lnTo>
                <a:lnTo>
                  <a:pt x="368214" y="681049"/>
                </a:lnTo>
                <a:lnTo>
                  <a:pt x="369665" y="673864"/>
                </a:lnTo>
                <a:lnTo>
                  <a:pt x="369665" y="509822"/>
                </a:lnTo>
                <a:close/>
              </a:path>
              <a:path w="702945" h="692785">
                <a:moveTo>
                  <a:pt x="401641" y="489235"/>
                </a:moveTo>
                <a:lnTo>
                  <a:pt x="300723" y="489235"/>
                </a:lnTo>
                <a:lnTo>
                  <a:pt x="158401" y="631400"/>
                </a:lnTo>
                <a:lnTo>
                  <a:pt x="154350" y="637565"/>
                </a:lnTo>
                <a:lnTo>
                  <a:pt x="153027" y="644560"/>
                </a:lnTo>
                <a:lnTo>
                  <a:pt x="154426" y="651541"/>
                </a:lnTo>
                <a:lnTo>
                  <a:pt x="158540" y="657663"/>
                </a:lnTo>
                <a:lnTo>
                  <a:pt x="164713" y="661710"/>
                </a:lnTo>
                <a:lnTo>
                  <a:pt x="171715" y="663032"/>
                </a:lnTo>
                <a:lnTo>
                  <a:pt x="178704" y="661634"/>
                </a:lnTo>
                <a:lnTo>
                  <a:pt x="184833" y="657525"/>
                </a:lnTo>
                <a:lnTo>
                  <a:pt x="332699" y="509822"/>
                </a:lnTo>
                <a:lnTo>
                  <a:pt x="369665" y="509822"/>
                </a:lnTo>
                <a:lnTo>
                  <a:pt x="369665" y="509545"/>
                </a:lnTo>
                <a:lnTo>
                  <a:pt x="421973" y="509545"/>
                </a:lnTo>
                <a:lnTo>
                  <a:pt x="401641" y="489235"/>
                </a:lnTo>
                <a:close/>
              </a:path>
              <a:path w="702945" h="692785">
                <a:moveTo>
                  <a:pt x="421973" y="509545"/>
                </a:moveTo>
                <a:lnTo>
                  <a:pt x="369665" y="509545"/>
                </a:lnTo>
                <a:lnTo>
                  <a:pt x="517532" y="657248"/>
                </a:lnTo>
                <a:lnTo>
                  <a:pt x="523650" y="661307"/>
                </a:lnTo>
                <a:lnTo>
                  <a:pt x="530609" y="662660"/>
                </a:lnTo>
                <a:lnTo>
                  <a:pt x="537567" y="661307"/>
                </a:lnTo>
                <a:lnTo>
                  <a:pt x="543686" y="657248"/>
                </a:lnTo>
                <a:lnTo>
                  <a:pt x="547749" y="651136"/>
                </a:lnTo>
                <a:lnTo>
                  <a:pt x="549103" y="644185"/>
                </a:lnTo>
                <a:lnTo>
                  <a:pt x="547749" y="637234"/>
                </a:lnTo>
                <a:lnTo>
                  <a:pt x="543686" y="631123"/>
                </a:lnTo>
                <a:lnTo>
                  <a:pt x="421973" y="509545"/>
                </a:lnTo>
                <a:close/>
              </a:path>
              <a:path w="702945" h="692785">
                <a:moveTo>
                  <a:pt x="683881" y="452310"/>
                </a:moveTo>
                <a:lnTo>
                  <a:pt x="18483" y="452310"/>
                </a:lnTo>
                <a:lnTo>
                  <a:pt x="0" y="470772"/>
                </a:lnTo>
                <a:lnTo>
                  <a:pt x="1453" y="477957"/>
                </a:lnTo>
                <a:lnTo>
                  <a:pt x="5415" y="483826"/>
                </a:lnTo>
                <a:lnTo>
                  <a:pt x="11290" y="487784"/>
                </a:lnTo>
                <a:lnTo>
                  <a:pt x="18483" y="489235"/>
                </a:lnTo>
                <a:lnTo>
                  <a:pt x="683881" y="489236"/>
                </a:lnTo>
                <a:lnTo>
                  <a:pt x="691090" y="487784"/>
                </a:lnTo>
                <a:lnTo>
                  <a:pt x="696964" y="483827"/>
                </a:lnTo>
                <a:lnTo>
                  <a:pt x="700917" y="477958"/>
                </a:lnTo>
                <a:lnTo>
                  <a:pt x="702365" y="470773"/>
                </a:lnTo>
                <a:lnTo>
                  <a:pt x="700917" y="463584"/>
                </a:lnTo>
                <a:lnTo>
                  <a:pt x="696964" y="457716"/>
                </a:lnTo>
                <a:lnTo>
                  <a:pt x="691090" y="453760"/>
                </a:lnTo>
                <a:lnTo>
                  <a:pt x="683881" y="452310"/>
                </a:lnTo>
                <a:close/>
              </a:path>
              <a:path w="702945" h="692785">
                <a:moveTo>
                  <a:pt x="665398" y="73820"/>
                </a:moveTo>
                <a:lnTo>
                  <a:pt x="36966" y="73820"/>
                </a:lnTo>
                <a:lnTo>
                  <a:pt x="36966" y="452310"/>
                </a:lnTo>
                <a:lnTo>
                  <a:pt x="665398" y="452310"/>
                </a:lnTo>
                <a:lnTo>
                  <a:pt x="665398" y="433847"/>
                </a:lnTo>
                <a:lnTo>
                  <a:pt x="92416" y="433847"/>
                </a:lnTo>
                <a:lnTo>
                  <a:pt x="92416" y="101515"/>
                </a:lnTo>
                <a:lnTo>
                  <a:pt x="665398" y="101515"/>
                </a:lnTo>
                <a:lnTo>
                  <a:pt x="665398" y="73820"/>
                </a:lnTo>
                <a:close/>
              </a:path>
              <a:path w="702945" h="692785">
                <a:moveTo>
                  <a:pt x="665398" y="101515"/>
                </a:moveTo>
                <a:lnTo>
                  <a:pt x="609948" y="101515"/>
                </a:lnTo>
                <a:lnTo>
                  <a:pt x="609948" y="433847"/>
                </a:lnTo>
                <a:lnTo>
                  <a:pt x="665398" y="433847"/>
                </a:lnTo>
                <a:lnTo>
                  <a:pt x="665398" y="101515"/>
                </a:lnTo>
                <a:close/>
              </a:path>
              <a:path w="702945" h="692785">
                <a:moveTo>
                  <a:pt x="683881" y="36895"/>
                </a:moveTo>
                <a:lnTo>
                  <a:pt x="18483" y="36894"/>
                </a:lnTo>
                <a:lnTo>
                  <a:pt x="0" y="55357"/>
                </a:lnTo>
                <a:lnTo>
                  <a:pt x="1453" y="62542"/>
                </a:lnTo>
                <a:lnTo>
                  <a:pt x="5415" y="68411"/>
                </a:lnTo>
                <a:lnTo>
                  <a:pt x="11290" y="72369"/>
                </a:lnTo>
                <a:lnTo>
                  <a:pt x="18483" y="73820"/>
                </a:lnTo>
                <a:lnTo>
                  <a:pt x="683881" y="73820"/>
                </a:lnTo>
                <a:lnTo>
                  <a:pt x="691090" y="72369"/>
                </a:lnTo>
                <a:lnTo>
                  <a:pt x="696964" y="68411"/>
                </a:lnTo>
                <a:lnTo>
                  <a:pt x="700917" y="62543"/>
                </a:lnTo>
                <a:lnTo>
                  <a:pt x="702364" y="55358"/>
                </a:lnTo>
                <a:lnTo>
                  <a:pt x="700917" y="48169"/>
                </a:lnTo>
                <a:lnTo>
                  <a:pt x="696964" y="42301"/>
                </a:lnTo>
                <a:lnTo>
                  <a:pt x="691090" y="38345"/>
                </a:lnTo>
                <a:lnTo>
                  <a:pt x="683881" y="36895"/>
                </a:lnTo>
                <a:close/>
              </a:path>
              <a:path w="702945" h="692785">
                <a:moveTo>
                  <a:pt x="351182" y="0"/>
                </a:moveTo>
                <a:lnTo>
                  <a:pt x="343989" y="1446"/>
                </a:lnTo>
                <a:lnTo>
                  <a:pt x="338114" y="5394"/>
                </a:lnTo>
                <a:lnTo>
                  <a:pt x="334152" y="11261"/>
                </a:lnTo>
                <a:lnTo>
                  <a:pt x="332699" y="18462"/>
                </a:lnTo>
                <a:lnTo>
                  <a:pt x="332699" y="36895"/>
                </a:lnTo>
                <a:lnTo>
                  <a:pt x="369665" y="36895"/>
                </a:lnTo>
                <a:lnTo>
                  <a:pt x="369665" y="18462"/>
                </a:lnTo>
                <a:lnTo>
                  <a:pt x="368213" y="11261"/>
                </a:lnTo>
                <a:lnTo>
                  <a:pt x="364253" y="5394"/>
                </a:lnTo>
                <a:lnTo>
                  <a:pt x="358378" y="1446"/>
                </a:lnTo>
                <a:lnTo>
                  <a:pt x="351182" y="0"/>
                </a:lnTo>
                <a:close/>
              </a:path>
            </a:pathLst>
          </a:custGeom>
          <a:solidFill>
            <a:srgbClr val="0AD0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833010" y="1624373"/>
            <a:ext cx="157480" cy="0"/>
          </a:xfrm>
          <a:custGeom>
            <a:avLst/>
            <a:gdLst/>
            <a:ahLst/>
            <a:cxnLst/>
            <a:rect l="l" t="t" r="r" b="b"/>
            <a:pathLst>
              <a:path w="157479">
                <a:moveTo>
                  <a:pt x="0" y="0"/>
                </a:moveTo>
                <a:lnTo>
                  <a:pt x="157107" y="0"/>
                </a:lnTo>
              </a:path>
            </a:pathLst>
          </a:custGeom>
          <a:ln w="36925">
            <a:solidFill>
              <a:srgbClr val="0AD0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638936" y="1567138"/>
            <a:ext cx="137160" cy="113030"/>
          </a:xfrm>
          <a:custGeom>
            <a:avLst/>
            <a:gdLst/>
            <a:ahLst/>
            <a:cxnLst/>
            <a:rect l="l" t="t" r="r" b="b"/>
            <a:pathLst>
              <a:path w="137160" h="113030">
                <a:moveTo>
                  <a:pt x="25876" y="36925"/>
                </a:moveTo>
                <a:lnTo>
                  <a:pt x="0" y="62773"/>
                </a:lnTo>
                <a:lnTo>
                  <a:pt x="49904" y="112623"/>
                </a:lnTo>
                <a:lnTo>
                  <a:pt x="101658" y="60927"/>
                </a:lnTo>
                <a:lnTo>
                  <a:pt x="49904" y="60927"/>
                </a:lnTo>
                <a:lnTo>
                  <a:pt x="25876" y="36925"/>
                </a:lnTo>
                <a:close/>
              </a:path>
              <a:path w="137160" h="113030">
                <a:moveTo>
                  <a:pt x="110899" y="0"/>
                </a:moveTo>
                <a:lnTo>
                  <a:pt x="49904" y="60927"/>
                </a:lnTo>
                <a:lnTo>
                  <a:pt x="101658" y="60927"/>
                </a:lnTo>
                <a:lnTo>
                  <a:pt x="136776" y="25848"/>
                </a:lnTo>
                <a:lnTo>
                  <a:pt x="110899" y="0"/>
                </a:lnTo>
                <a:close/>
              </a:path>
            </a:pathLst>
          </a:custGeom>
          <a:solidFill>
            <a:srgbClr val="0AD0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833010" y="1744382"/>
            <a:ext cx="157480" cy="0"/>
          </a:xfrm>
          <a:custGeom>
            <a:avLst/>
            <a:gdLst/>
            <a:ahLst/>
            <a:cxnLst/>
            <a:rect l="l" t="t" r="r" b="b"/>
            <a:pathLst>
              <a:path w="157479">
                <a:moveTo>
                  <a:pt x="0" y="0"/>
                </a:moveTo>
                <a:lnTo>
                  <a:pt x="157107" y="0"/>
                </a:lnTo>
              </a:path>
            </a:pathLst>
          </a:custGeom>
          <a:ln w="36925">
            <a:solidFill>
              <a:srgbClr val="0AD0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638936" y="1687147"/>
            <a:ext cx="137160" cy="113030"/>
          </a:xfrm>
          <a:custGeom>
            <a:avLst/>
            <a:gdLst/>
            <a:ahLst/>
            <a:cxnLst/>
            <a:rect l="l" t="t" r="r" b="b"/>
            <a:pathLst>
              <a:path w="137160" h="113030">
                <a:moveTo>
                  <a:pt x="25876" y="36925"/>
                </a:moveTo>
                <a:lnTo>
                  <a:pt x="0" y="62773"/>
                </a:lnTo>
                <a:lnTo>
                  <a:pt x="49904" y="112623"/>
                </a:lnTo>
                <a:lnTo>
                  <a:pt x="101658" y="60927"/>
                </a:lnTo>
                <a:lnTo>
                  <a:pt x="49904" y="60927"/>
                </a:lnTo>
                <a:lnTo>
                  <a:pt x="25876" y="36925"/>
                </a:lnTo>
                <a:close/>
              </a:path>
              <a:path w="137160" h="113030">
                <a:moveTo>
                  <a:pt x="110899" y="0"/>
                </a:moveTo>
                <a:lnTo>
                  <a:pt x="49904" y="60927"/>
                </a:lnTo>
                <a:lnTo>
                  <a:pt x="101658" y="60927"/>
                </a:lnTo>
                <a:lnTo>
                  <a:pt x="136776" y="25848"/>
                </a:lnTo>
                <a:lnTo>
                  <a:pt x="110899" y="0"/>
                </a:lnTo>
                <a:close/>
              </a:path>
            </a:pathLst>
          </a:custGeom>
          <a:solidFill>
            <a:srgbClr val="0AD0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373623" y="1313181"/>
            <a:ext cx="897890" cy="896619"/>
          </a:xfrm>
          <a:custGeom>
            <a:avLst/>
            <a:gdLst/>
            <a:ahLst/>
            <a:cxnLst/>
            <a:rect l="l" t="t" r="r" b="b"/>
            <a:pathLst>
              <a:path w="897889" h="896619">
                <a:moveTo>
                  <a:pt x="0" y="896112"/>
                </a:moveTo>
                <a:lnTo>
                  <a:pt x="897636" y="896112"/>
                </a:lnTo>
                <a:lnTo>
                  <a:pt x="897636" y="0"/>
                </a:lnTo>
                <a:lnTo>
                  <a:pt x="0" y="0"/>
                </a:lnTo>
                <a:lnTo>
                  <a:pt x="0" y="896112"/>
                </a:lnTo>
                <a:close/>
              </a:path>
            </a:pathLst>
          </a:custGeom>
          <a:ln w="158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725173" y="2284730"/>
            <a:ext cx="3043615" cy="32042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105"/>
              </a:spcBef>
            </a:pPr>
            <a:r>
              <a:rPr lang="en-US" sz="1400" spc="-5" dirty="0">
                <a:solidFill>
                  <a:schemeClr val="bg1"/>
                </a:solidFill>
                <a:latin typeface="Lucida Sans"/>
                <a:cs typeface="Lucida Sans"/>
              </a:rPr>
              <a:t>T</a:t>
            </a:r>
            <a:r>
              <a:rPr sz="1400" spc="10" dirty="0">
                <a:solidFill>
                  <a:schemeClr val="bg1"/>
                </a:solidFill>
                <a:latin typeface="Lucida Sans"/>
                <a:cs typeface="Lucida Sans"/>
              </a:rPr>
              <a:t>o </a:t>
            </a:r>
            <a:r>
              <a:rPr sz="1400" spc="-5" dirty="0">
                <a:solidFill>
                  <a:schemeClr val="bg1"/>
                </a:solidFill>
                <a:latin typeface="Lucida Sans"/>
                <a:cs typeface="Lucida Sans"/>
              </a:rPr>
              <a:t>devise </a:t>
            </a:r>
            <a:r>
              <a:rPr sz="1400" dirty="0">
                <a:solidFill>
                  <a:schemeClr val="bg1"/>
                </a:solidFill>
                <a:latin typeface="Lucida Sans"/>
                <a:cs typeface="Lucida Sans"/>
              </a:rPr>
              <a:t>and </a:t>
            </a:r>
            <a:r>
              <a:rPr sz="1400" spc="5" dirty="0">
                <a:solidFill>
                  <a:schemeClr val="bg1"/>
                </a:solidFill>
                <a:latin typeface="Lucida Sans"/>
                <a:cs typeface="Lucida Sans"/>
              </a:rPr>
              <a:t>test </a:t>
            </a:r>
            <a:r>
              <a:rPr sz="1400" spc="10" dirty="0">
                <a:solidFill>
                  <a:schemeClr val="bg1"/>
                </a:solidFill>
                <a:latin typeface="Lucida Sans"/>
                <a:cs typeface="Lucida Sans"/>
              </a:rPr>
              <a:t>the </a:t>
            </a:r>
            <a:r>
              <a:rPr sz="1400" spc="-5" dirty="0">
                <a:solidFill>
                  <a:schemeClr val="bg1"/>
                </a:solidFill>
                <a:latin typeface="Lucida Sans"/>
                <a:cs typeface="Lucida Sans"/>
              </a:rPr>
              <a:t>validity of </a:t>
            </a:r>
            <a:r>
              <a:rPr sz="1400" spc="10" dirty="0">
                <a:solidFill>
                  <a:schemeClr val="bg1"/>
                </a:solidFill>
                <a:latin typeface="Lucida Sans"/>
                <a:cs typeface="Lucida Sans"/>
              </a:rPr>
              <a:t>the </a:t>
            </a:r>
            <a:r>
              <a:rPr sz="1400" dirty="0">
                <a:solidFill>
                  <a:schemeClr val="bg1"/>
                </a:solidFill>
                <a:latin typeface="Lucida Sans"/>
                <a:cs typeface="Lucida Sans"/>
              </a:rPr>
              <a:t>method </a:t>
            </a:r>
            <a:r>
              <a:rPr sz="1400" spc="5" dirty="0">
                <a:solidFill>
                  <a:schemeClr val="bg1"/>
                </a:solidFill>
                <a:latin typeface="Lucida Sans"/>
                <a:cs typeface="Lucida Sans"/>
              </a:rPr>
              <a:t>that </a:t>
            </a:r>
            <a:r>
              <a:rPr sz="1400" spc="-10" dirty="0">
                <a:solidFill>
                  <a:schemeClr val="bg1"/>
                </a:solidFill>
                <a:latin typeface="Lucida Sans"/>
                <a:cs typeface="Lucida Sans"/>
              </a:rPr>
              <a:t>would </a:t>
            </a:r>
            <a:r>
              <a:rPr sz="1400" spc="5" dirty="0">
                <a:solidFill>
                  <a:schemeClr val="bg1"/>
                </a:solidFill>
                <a:latin typeface="Lucida Sans"/>
                <a:cs typeface="Lucida Sans"/>
              </a:rPr>
              <a:t>take </a:t>
            </a:r>
            <a:r>
              <a:rPr sz="1400" spc="-5" dirty="0">
                <a:solidFill>
                  <a:schemeClr val="bg1"/>
                </a:solidFill>
                <a:latin typeface="Lucida Sans"/>
                <a:cs typeface="Lucida Sans"/>
              </a:rPr>
              <a:t>number of  factors in consideration, </a:t>
            </a:r>
            <a:r>
              <a:rPr sz="1400" spc="5" dirty="0">
                <a:solidFill>
                  <a:schemeClr val="bg1"/>
                </a:solidFill>
                <a:latin typeface="Lucida Sans"/>
                <a:cs typeface="Lucida Sans"/>
              </a:rPr>
              <a:t>test </a:t>
            </a:r>
            <a:r>
              <a:rPr sz="1400" spc="10" dirty="0">
                <a:solidFill>
                  <a:schemeClr val="bg1"/>
                </a:solidFill>
                <a:latin typeface="Lucida Sans"/>
                <a:cs typeface="Lucida Sans"/>
              </a:rPr>
              <a:t>them </a:t>
            </a:r>
            <a:r>
              <a:rPr sz="1400" dirty="0">
                <a:solidFill>
                  <a:schemeClr val="bg1"/>
                </a:solidFill>
                <a:latin typeface="Lucida Sans"/>
                <a:cs typeface="Lucida Sans"/>
              </a:rPr>
              <a:t>against  </a:t>
            </a:r>
            <a:r>
              <a:rPr sz="1400" spc="-5" dirty="0">
                <a:solidFill>
                  <a:schemeClr val="bg1"/>
                </a:solidFill>
                <a:latin typeface="Lucida Sans"/>
                <a:cs typeface="Lucida Sans"/>
              </a:rPr>
              <a:t>predetermined </a:t>
            </a:r>
            <a:r>
              <a:rPr sz="1400" dirty="0">
                <a:solidFill>
                  <a:schemeClr val="bg1"/>
                </a:solidFill>
                <a:latin typeface="Lucida Sans"/>
                <a:cs typeface="Lucida Sans"/>
              </a:rPr>
              <a:t>set </a:t>
            </a:r>
            <a:r>
              <a:rPr sz="1400" spc="-5" dirty="0">
                <a:solidFill>
                  <a:schemeClr val="bg1"/>
                </a:solidFill>
                <a:latin typeface="Lucida Sans"/>
                <a:cs typeface="Lucida Sans"/>
              </a:rPr>
              <a:t>of</a:t>
            </a:r>
            <a:r>
              <a:rPr lang="en-US" sz="1400" spc="-5" dirty="0">
                <a:solidFill>
                  <a:schemeClr val="bg1"/>
                </a:solidFill>
                <a:latin typeface="Lucida Sans"/>
                <a:cs typeface="Lucida Sans"/>
              </a:rPr>
              <a:t> </a:t>
            </a:r>
            <a:r>
              <a:rPr sz="1400" spc="-5" dirty="0">
                <a:solidFill>
                  <a:schemeClr val="bg1"/>
                </a:solidFill>
                <a:latin typeface="Lucida Sans"/>
                <a:cs typeface="Lucida Sans"/>
              </a:rPr>
              <a:t>requirements, </a:t>
            </a:r>
            <a:r>
              <a:rPr sz="1400" dirty="0">
                <a:solidFill>
                  <a:schemeClr val="bg1"/>
                </a:solidFill>
                <a:latin typeface="Lucida Sans"/>
                <a:cs typeface="Lucida Sans"/>
              </a:rPr>
              <a:t>and express </a:t>
            </a:r>
            <a:r>
              <a:rPr sz="1400" spc="10" dirty="0">
                <a:solidFill>
                  <a:schemeClr val="bg1"/>
                </a:solidFill>
                <a:latin typeface="Lucida Sans"/>
                <a:cs typeface="Lucida Sans"/>
              </a:rPr>
              <a:t>the  </a:t>
            </a:r>
            <a:r>
              <a:rPr sz="1400" dirty="0">
                <a:solidFill>
                  <a:schemeClr val="bg1"/>
                </a:solidFill>
                <a:latin typeface="Lucida Sans"/>
                <a:cs typeface="Lucida Sans"/>
              </a:rPr>
              <a:t>results </a:t>
            </a:r>
            <a:r>
              <a:rPr sz="1400" spc="-5" dirty="0">
                <a:solidFill>
                  <a:schemeClr val="bg1"/>
                </a:solidFill>
                <a:latin typeface="Lucida Sans"/>
                <a:cs typeface="Lucida Sans"/>
              </a:rPr>
              <a:t>in </a:t>
            </a:r>
            <a:r>
              <a:rPr sz="1400" dirty="0">
                <a:solidFill>
                  <a:schemeClr val="bg1"/>
                </a:solidFill>
                <a:latin typeface="Lucida Sans"/>
                <a:cs typeface="Lucida Sans"/>
              </a:rPr>
              <a:t>an easy-to-understand </a:t>
            </a:r>
            <a:r>
              <a:rPr sz="1400" spc="-5" dirty="0">
                <a:solidFill>
                  <a:schemeClr val="bg1"/>
                </a:solidFill>
                <a:latin typeface="Lucida Sans"/>
                <a:cs typeface="Lucida Sans"/>
              </a:rPr>
              <a:t>scorecard </a:t>
            </a:r>
            <a:r>
              <a:rPr sz="1400" spc="5" dirty="0">
                <a:solidFill>
                  <a:schemeClr val="bg1"/>
                </a:solidFill>
                <a:latin typeface="Lucida Sans"/>
                <a:cs typeface="Lucida Sans"/>
              </a:rPr>
              <a:t>that </a:t>
            </a:r>
            <a:r>
              <a:rPr sz="1400" spc="-10" dirty="0">
                <a:solidFill>
                  <a:schemeClr val="bg1"/>
                </a:solidFill>
                <a:latin typeface="Lucida Sans"/>
                <a:cs typeface="Lucida Sans"/>
              </a:rPr>
              <a:t>would  </a:t>
            </a:r>
            <a:r>
              <a:rPr sz="1400" spc="-5" dirty="0">
                <a:solidFill>
                  <a:schemeClr val="bg1"/>
                </a:solidFill>
                <a:latin typeface="Lucida Sans"/>
                <a:cs typeface="Lucida Sans"/>
              </a:rPr>
              <a:t>determine if </a:t>
            </a:r>
            <a:r>
              <a:rPr sz="1400" dirty="0">
                <a:solidFill>
                  <a:schemeClr val="bg1"/>
                </a:solidFill>
                <a:latin typeface="Lucida Sans"/>
                <a:cs typeface="Lucida Sans"/>
              </a:rPr>
              <a:t>potential </a:t>
            </a:r>
            <a:r>
              <a:rPr sz="1400" spc="-5" dirty="0">
                <a:solidFill>
                  <a:schemeClr val="bg1"/>
                </a:solidFill>
                <a:latin typeface="Lucida Sans"/>
                <a:cs typeface="Lucida Sans"/>
              </a:rPr>
              <a:t>acquisition is worthwhile </a:t>
            </a:r>
            <a:r>
              <a:rPr sz="1400" dirty="0">
                <a:solidFill>
                  <a:schemeClr val="bg1"/>
                </a:solidFill>
                <a:latin typeface="Lucida Sans"/>
                <a:cs typeface="Lucida Sans"/>
              </a:rPr>
              <a:t>or</a:t>
            </a:r>
            <a:r>
              <a:rPr sz="1400" spc="-95" dirty="0">
                <a:solidFill>
                  <a:schemeClr val="bg1"/>
                </a:solidFill>
                <a:latin typeface="Lucida Sans"/>
                <a:cs typeface="Lucida Sans"/>
              </a:rPr>
              <a:t> </a:t>
            </a:r>
            <a:r>
              <a:rPr sz="1400" spc="5" dirty="0">
                <a:solidFill>
                  <a:schemeClr val="bg1"/>
                </a:solidFill>
                <a:latin typeface="Lucida Sans"/>
                <a:cs typeface="Lucida Sans"/>
              </a:rPr>
              <a:t>not.</a:t>
            </a:r>
            <a:endParaRPr sz="1400" dirty="0">
              <a:solidFill>
                <a:schemeClr val="bg1"/>
              </a:solidFill>
              <a:latin typeface="Lucida Sans"/>
              <a:cs typeface="Lucida Sans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141976" y="3154426"/>
            <a:ext cx="6445250" cy="1758950"/>
          </a:xfrm>
          <a:custGeom>
            <a:avLst/>
            <a:gdLst/>
            <a:ahLst/>
            <a:cxnLst/>
            <a:rect l="l" t="t" r="r" b="b"/>
            <a:pathLst>
              <a:path w="6445250" h="1758950">
                <a:moveTo>
                  <a:pt x="6269101" y="0"/>
                </a:moveTo>
                <a:lnTo>
                  <a:pt x="175895" y="0"/>
                </a:lnTo>
                <a:lnTo>
                  <a:pt x="129131" y="6282"/>
                </a:lnTo>
                <a:lnTo>
                  <a:pt x="87112" y="24012"/>
                </a:lnTo>
                <a:lnTo>
                  <a:pt x="51514" y="51514"/>
                </a:lnTo>
                <a:lnTo>
                  <a:pt x="24012" y="87112"/>
                </a:lnTo>
                <a:lnTo>
                  <a:pt x="6282" y="129131"/>
                </a:lnTo>
                <a:lnTo>
                  <a:pt x="0" y="175894"/>
                </a:lnTo>
                <a:lnTo>
                  <a:pt x="0" y="1582801"/>
                </a:lnTo>
                <a:lnTo>
                  <a:pt x="6282" y="1629564"/>
                </a:lnTo>
                <a:lnTo>
                  <a:pt x="24012" y="1671583"/>
                </a:lnTo>
                <a:lnTo>
                  <a:pt x="51514" y="1707181"/>
                </a:lnTo>
                <a:lnTo>
                  <a:pt x="87112" y="1734683"/>
                </a:lnTo>
                <a:lnTo>
                  <a:pt x="129131" y="1752413"/>
                </a:lnTo>
                <a:lnTo>
                  <a:pt x="175895" y="1758695"/>
                </a:lnTo>
                <a:lnTo>
                  <a:pt x="6269101" y="1758695"/>
                </a:lnTo>
                <a:lnTo>
                  <a:pt x="6315864" y="1752413"/>
                </a:lnTo>
                <a:lnTo>
                  <a:pt x="6357883" y="1734683"/>
                </a:lnTo>
                <a:lnTo>
                  <a:pt x="6393481" y="1707181"/>
                </a:lnTo>
                <a:lnTo>
                  <a:pt x="6420983" y="1671583"/>
                </a:lnTo>
                <a:lnTo>
                  <a:pt x="6438713" y="1629564"/>
                </a:lnTo>
                <a:lnTo>
                  <a:pt x="6444996" y="1582801"/>
                </a:lnTo>
                <a:lnTo>
                  <a:pt x="6444996" y="175894"/>
                </a:lnTo>
                <a:lnTo>
                  <a:pt x="6438713" y="129131"/>
                </a:lnTo>
                <a:lnTo>
                  <a:pt x="6420983" y="87112"/>
                </a:lnTo>
                <a:lnTo>
                  <a:pt x="6393481" y="51514"/>
                </a:lnTo>
                <a:lnTo>
                  <a:pt x="6357883" y="24012"/>
                </a:lnTo>
                <a:lnTo>
                  <a:pt x="6315864" y="6282"/>
                </a:lnTo>
                <a:lnTo>
                  <a:pt x="6269101" y="0"/>
                </a:lnTo>
                <a:close/>
              </a:path>
            </a:pathLst>
          </a:custGeom>
          <a:solidFill>
            <a:srgbClr val="CCED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709542" y="3886868"/>
            <a:ext cx="211633" cy="2101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710974" y="4278374"/>
            <a:ext cx="209550" cy="53340"/>
          </a:xfrm>
          <a:custGeom>
            <a:avLst/>
            <a:gdLst/>
            <a:ahLst/>
            <a:cxnLst/>
            <a:rect l="l" t="t" r="r" b="b"/>
            <a:pathLst>
              <a:path w="209550" h="53339">
                <a:moveTo>
                  <a:pt x="184139" y="0"/>
                </a:moveTo>
                <a:lnTo>
                  <a:pt x="25091" y="0"/>
                </a:lnTo>
                <a:lnTo>
                  <a:pt x="0" y="28202"/>
                </a:lnTo>
                <a:lnTo>
                  <a:pt x="2358" y="37701"/>
                </a:lnTo>
                <a:lnTo>
                  <a:pt x="7780" y="45496"/>
                </a:lnTo>
                <a:lnTo>
                  <a:pt x="15584" y="50910"/>
                </a:lnTo>
                <a:lnTo>
                  <a:pt x="25091" y="53265"/>
                </a:lnTo>
                <a:lnTo>
                  <a:pt x="184139" y="53265"/>
                </a:lnTo>
                <a:lnTo>
                  <a:pt x="194394" y="50560"/>
                </a:lnTo>
                <a:lnTo>
                  <a:pt x="202533" y="44354"/>
                </a:lnTo>
                <a:lnTo>
                  <a:pt x="207748" y="35553"/>
                </a:lnTo>
                <a:lnTo>
                  <a:pt x="209230" y="25063"/>
                </a:lnTo>
                <a:lnTo>
                  <a:pt x="206876" y="15562"/>
                </a:lnTo>
                <a:lnTo>
                  <a:pt x="201456" y="7765"/>
                </a:lnTo>
                <a:lnTo>
                  <a:pt x="193650" y="2351"/>
                </a:lnTo>
                <a:lnTo>
                  <a:pt x="184139" y="0"/>
                </a:lnTo>
                <a:close/>
              </a:path>
            </a:pathLst>
          </a:custGeom>
          <a:solidFill>
            <a:srgbClr val="0AD0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757876" y="4368565"/>
            <a:ext cx="115570" cy="53340"/>
          </a:xfrm>
          <a:custGeom>
            <a:avLst/>
            <a:gdLst/>
            <a:ahLst/>
            <a:cxnLst/>
            <a:rect l="l" t="t" r="r" b="b"/>
            <a:pathLst>
              <a:path w="115570" h="53339">
                <a:moveTo>
                  <a:pt x="115428" y="0"/>
                </a:moveTo>
                <a:lnTo>
                  <a:pt x="0" y="0"/>
                </a:lnTo>
                <a:lnTo>
                  <a:pt x="5816" y="20996"/>
                </a:lnTo>
                <a:lnTo>
                  <a:pt x="18480" y="37886"/>
                </a:lnTo>
                <a:lnTo>
                  <a:pt x="36344" y="49148"/>
                </a:lnTo>
                <a:lnTo>
                  <a:pt x="57760" y="53263"/>
                </a:lnTo>
                <a:lnTo>
                  <a:pt x="79162" y="49145"/>
                </a:lnTo>
                <a:lnTo>
                  <a:pt x="97008" y="37878"/>
                </a:lnTo>
                <a:lnTo>
                  <a:pt x="109647" y="20989"/>
                </a:lnTo>
                <a:lnTo>
                  <a:pt x="115428" y="0"/>
                </a:lnTo>
                <a:close/>
              </a:path>
            </a:pathLst>
          </a:custGeom>
          <a:solidFill>
            <a:srgbClr val="0AD0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584318" y="3762613"/>
            <a:ext cx="462280" cy="479425"/>
          </a:xfrm>
          <a:custGeom>
            <a:avLst/>
            <a:gdLst/>
            <a:ahLst/>
            <a:cxnLst/>
            <a:rect l="l" t="t" r="r" b="b"/>
            <a:pathLst>
              <a:path w="462279" h="479425">
                <a:moveTo>
                  <a:pt x="231040" y="0"/>
                </a:moveTo>
                <a:lnTo>
                  <a:pt x="184987" y="4848"/>
                </a:lnTo>
                <a:lnTo>
                  <a:pt x="142046" y="18220"/>
                </a:lnTo>
                <a:lnTo>
                  <a:pt x="103116" y="39233"/>
                </a:lnTo>
                <a:lnTo>
                  <a:pt x="69092" y="67000"/>
                </a:lnTo>
                <a:lnTo>
                  <a:pt x="40872" y="100637"/>
                </a:lnTo>
                <a:lnTo>
                  <a:pt x="19352" y="139260"/>
                </a:lnTo>
                <a:lnTo>
                  <a:pt x="5429" y="181984"/>
                </a:lnTo>
                <a:lnTo>
                  <a:pt x="0" y="227924"/>
                </a:lnTo>
                <a:lnTo>
                  <a:pt x="0" y="235863"/>
                </a:lnTo>
                <a:lnTo>
                  <a:pt x="4684" y="276461"/>
                </a:lnTo>
                <a:lnTo>
                  <a:pt x="16080" y="315715"/>
                </a:lnTo>
                <a:lnTo>
                  <a:pt x="33203" y="350318"/>
                </a:lnTo>
                <a:lnTo>
                  <a:pt x="56189" y="381351"/>
                </a:lnTo>
                <a:lnTo>
                  <a:pt x="72211" y="401986"/>
                </a:lnTo>
                <a:lnTo>
                  <a:pt x="87502" y="426377"/>
                </a:lnTo>
                <a:lnTo>
                  <a:pt x="100655" y="450180"/>
                </a:lnTo>
                <a:lnTo>
                  <a:pt x="110252" y="469049"/>
                </a:lnTo>
                <a:lnTo>
                  <a:pt x="113248" y="475073"/>
                </a:lnTo>
                <a:lnTo>
                  <a:pt x="119417" y="478865"/>
                </a:lnTo>
                <a:lnTo>
                  <a:pt x="342722" y="478835"/>
                </a:lnTo>
                <a:lnTo>
                  <a:pt x="348833" y="475073"/>
                </a:lnTo>
                <a:lnTo>
                  <a:pt x="351829" y="469049"/>
                </a:lnTo>
                <a:lnTo>
                  <a:pt x="361440" y="450167"/>
                </a:lnTo>
                <a:lnTo>
                  <a:pt x="374620" y="426342"/>
                </a:lnTo>
                <a:lnTo>
                  <a:pt x="375220" y="425385"/>
                </a:lnTo>
                <a:lnTo>
                  <a:pt x="147866" y="425385"/>
                </a:lnTo>
                <a:lnTo>
                  <a:pt x="124236" y="383941"/>
                </a:lnTo>
                <a:lnTo>
                  <a:pt x="95928" y="345533"/>
                </a:lnTo>
                <a:lnTo>
                  <a:pt x="86842" y="334376"/>
                </a:lnTo>
                <a:lnTo>
                  <a:pt x="78793" y="322486"/>
                </a:lnTo>
                <a:lnTo>
                  <a:pt x="60883" y="281714"/>
                </a:lnTo>
                <a:lnTo>
                  <a:pt x="53319" y="235863"/>
                </a:lnTo>
                <a:lnTo>
                  <a:pt x="53259" y="227924"/>
                </a:lnTo>
                <a:lnTo>
                  <a:pt x="60218" y="181500"/>
                </a:lnTo>
                <a:lnTo>
                  <a:pt x="78428" y="139685"/>
                </a:lnTo>
                <a:lnTo>
                  <a:pt x="106226" y="104280"/>
                </a:lnTo>
                <a:lnTo>
                  <a:pt x="141973" y="76904"/>
                </a:lnTo>
                <a:lnTo>
                  <a:pt x="184032" y="59175"/>
                </a:lnTo>
                <a:lnTo>
                  <a:pt x="230763" y="52711"/>
                </a:lnTo>
                <a:lnTo>
                  <a:pt x="375483" y="52711"/>
                </a:lnTo>
                <a:lnTo>
                  <a:pt x="358967" y="39233"/>
                </a:lnTo>
                <a:lnTo>
                  <a:pt x="320036" y="18220"/>
                </a:lnTo>
                <a:lnTo>
                  <a:pt x="277095" y="4848"/>
                </a:lnTo>
                <a:lnTo>
                  <a:pt x="231040" y="0"/>
                </a:lnTo>
                <a:close/>
              </a:path>
              <a:path w="462279" h="479425">
                <a:moveTo>
                  <a:pt x="342722" y="478835"/>
                </a:moveTo>
                <a:lnTo>
                  <a:pt x="335933" y="478835"/>
                </a:lnTo>
                <a:lnTo>
                  <a:pt x="342672" y="478865"/>
                </a:lnTo>
                <a:close/>
              </a:path>
              <a:path w="462279" h="479425">
                <a:moveTo>
                  <a:pt x="375483" y="52711"/>
                </a:moveTo>
                <a:lnTo>
                  <a:pt x="230763" y="52711"/>
                </a:lnTo>
                <a:lnTo>
                  <a:pt x="277498" y="59175"/>
                </a:lnTo>
                <a:lnTo>
                  <a:pt x="319557" y="76904"/>
                </a:lnTo>
                <a:lnTo>
                  <a:pt x="355303" y="104280"/>
                </a:lnTo>
                <a:lnTo>
                  <a:pt x="383100" y="139685"/>
                </a:lnTo>
                <a:lnTo>
                  <a:pt x="401310" y="181500"/>
                </a:lnTo>
                <a:lnTo>
                  <a:pt x="408295" y="228109"/>
                </a:lnTo>
                <a:lnTo>
                  <a:pt x="408828" y="234755"/>
                </a:lnTo>
                <a:lnTo>
                  <a:pt x="408790" y="235863"/>
                </a:lnTo>
                <a:lnTo>
                  <a:pt x="401545" y="281977"/>
                </a:lnTo>
                <a:lnTo>
                  <a:pt x="383753" y="322763"/>
                </a:lnTo>
                <a:lnTo>
                  <a:pt x="366616" y="345810"/>
                </a:lnTo>
                <a:lnTo>
                  <a:pt x="351787" y="364530"/>
                </a:lnTo>
                <a:lnTo>
                  <a:pt x="338088" y="384065"/>
                </a:lnTo>
                <a:lnTo>
                  <a:pt x="325552" y="404367"/>
                </a:lnTo>
                <a:lnTo>
                  <a:pt x="314215" y="425385"/>
                </a:lnTo>
                <a:lnTo>
                  <a:pt x="375220" y="425385"/>
                </a:lnTo>
                <a:lnTo>
                  <a:pt x="389925" y="401947"/>
                </a:lnTo>
                <a:lnTo>
                  <a:pt x="405893" y="381351"/>
                </a:lnTo>
                <a:lnTo>
                  <a:pt x="428881" y="350319"/>
                </a:lnTo>
                <a:lnTo>
                  <a:pt x="446001" y="315715"/>
                </a:lnTo>
                <a:lnTo>
                  <a:pt x="457403" y="276461"/>
                </a:lnTo>
                <a:lnTo>
                  <a:pt x="462082" y="235863"/>
                </a:lnTo>
                <a:lnTo>
                  <a:pt x="462082" y="227924"/>
                </a:lnTo>
                <a:lnTo>
                  <a:pt x="456654" y="181984"/>
                </a:lnTo>
                <a:lnTo>
                  <a:pt x="442732" y="139260"/>
                </a:lnTo>
                <a:lnTo>
                  <a:pt x="421212" y="100637"/>
                </a:lnTo>
                <a:lnTo>
                  <a:pt x="392992" y="67000"/>
                </a:lnTo>
                <a:lnTo>
                  <a:pt x="375483" y="52711"/>
                </a:lnTo>
                <a:close/>
              </a:path>
            </a:pathLst>
          </a:custGeom>
          <a:solidFill>
            <a:srgbClr val="0AD0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798908" y="3624910"/>
            <a:ext cx="37465" cy="101600"/>
          </a:xfrm>
          <a:custGeom>
            <a:avLst/>
            <a:gdLst/>
            <a:ahLst/>
            <a:cxnLst/>
            <a:rect l="l" t="t" r="r" b="b"/>
            <a:pathLst>
              <a:path w="37464" h="101600">
                <a:moveTo>
                  <a:pt x="18483" y="0"/>
                </a:moveTo>
                <a:lnTo>
                  <a:pt x="11290" y="1446"/>
                </a:lnTo>
                <a:lnTo>
                  <a:pt x="5415" y="5394"/>
                </a:lnTo>
                <a:lnTo>
                  <a:pt x="1453" y="11261"/>
                </a:lnTo>
                <a:lnTo>
                  <a:pt x="0" y="18462"/>
                </a:lnTo>
                <a:lnTo>
                  <a:pt x="0" y="83083"/>
                </a:lnTo>
                <a:lnTo>
                  <a:pt x="1453" y="90250"/>
                </a:lnTo>
                <a:lnTo>
                  <a:pt x="5415" y="96109"/>
                </a:lnTo>
                <a:lnTo>
                  <a:pt x="11290" y="100064"/>
                </a:lnTo>
                <a:lnTo>
                  <a:pt x="18483" y="101515"/>
                </a:lnTo>
                <a:lnTo>
                  <a:pt x="25679" y="100064"/>
                </a:lnTo>
                <a:lnTo>
                  <a:pt x="31554" y="96109"/>
                </a:lnTo>
                <a:lnTo>
                  <a:pt x="35514" y="90250"/>
                </a:lnTo>
                <a:lnTo>
                  <a:pt x="36966" y="83083"/>
                </a:lnTo>
                <a:lnTo>
                  <a:pt x="36966" y="18462"/>
                </a:lnTo>
                <a:lnTo>
                  <a:pt x="35514" y="11261"/>
                </a:lnTo>
                <a:lnTo>
                  <a:pt x="31554" y="5394"/>
                </a:lnTo>
                <a:lnTo>
                  <a:pt x="25679" y="1446"/>
                </a:lnTo>
                <a:lnTo>
                  <a:pt x="18483" y="0"/>
                </a:lnTo>
                <a:close/>
              </a:path>
            </a:pathLst>
          </a:custGeom>
          <a:solidFill>
            <a:srgbClr val="0AD0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547534" y="3730922"/>
            <a:ext cx="81992" cy="8201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005078" y="3734457"/>
            <a:ext cx="80870" cy="8229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447174" y="3971059"/>
            <a:ext cx="102235" cy="37465"/>
          </a:xfrm>
          <a:custGeom>
            <a:avLst/>
            <a:gdLst/>
            <a:ahLst/>
            <a:cxnLst/>
            <a:rect l="l" t="t" r="r" b="b"/>
            <a:pathLst>
              <a:path w="102235" h="37464">
                <a:moveTo>
                  <a:pt x="83172" y="0"/>
                </a:moveTo>
                <a:lnTo>
                  <a:pt x="18480" y="0"/>
                </a:lnTo>
                <a:lnTo>
                  <a:pt x="0" y="18462"/>
                </a:lnTo>
                <a:lnTo>
                  <a:pt x="1452" y="25647"/>
                </a:lnTo>
                <a:lnTo>
                  <a:pt x="5413" y="31516"/>
                </a:lnTo>
                <a:lnTo>
                  <a:pt x="11288" y="35474"/>
                </a:lnTo>
                <a:lnTo>
                  <a:pt x="18480" y="36925"/>
                </a:lnTo>
                <a:lnTo>
                  <a:pt x="83172" y="36925"/>
                </a:lnTo>
                <a:lnTo>
                  <a:pt x="90368" y="35474"/>
                </a:lnTo>
                <a:lnTo>
                  <a:pt x="96243" y="31516"/>
                </a:lnTo>
                <a:lnTo>
                  <a:pt x="100203" y="25647"/>
                </a:lnTo>
                <a:lnTo>
                  <a:pt x="101655" y="18462"/>
                </a:lnTo>
                <a:lnTo>
                  <a:pt x="100203" y="11274"/>
                </a:lnTo>
                <a:lnTo>
                  <a:pt x="96243" y="5406"/>
                </a:lnTo>
                <a:lnTo>
                  <a:pt x="90368" y="1450"/>
                </a:lnTo>
                <a:lnTo>
                  <a:pt x="83172" y="0"/>
                </a:lnTo>
                <a:close/>
              </a:path>
            </a:pathLst>
          </a:custGeom>
          <a:solidFill>
            <a:srgbClr val="0AD0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545935" y="4166385"/>
            <a:ext cx="82602" cy="8303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004890" y="4161254"/>
            <a:ext cx="84841" cy="8482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082534" y="3970413"/>
            <a:ext cx="102235" cy="37465"/>
          </a:xfrm>
          <a:custGeom>
            <a:avLst/>
            <a:gdLst/>
            <a:ahLst/>
            <a:cxnLst/>
            <a:rect l="l" t="t" r="r" b="b"/>
            <a:pathLst>
              <a:path w="102235" h="37464">
                <a:moveTo>
                  <a:pt x="83174" y="0"/>
                </a:moveTo>
                <a:lnTo>
                  <a:pt x="18483" y="0"/>
                </a:lnTo>
                <a:lnTo>
                  <a:pt x="0" y="18462"/>
                </a:lnTo>
                <a:lnTo>
                  <a:pt x="1453" y="25647"/>
                </a:lnTo>
                <a:lnTo>
                  <a:pt x="5415" y="31516"/>
                </a:lnTo>
                <a:lnTo>
                  <a:pt x="11290" y="35474"/>
                </a:lnTo>
                <a:lnTo>
                  <a:pt x="18483" y="36925"/>
                </a:lnTo>
                <a:lnTo>
                  <a:pt x="83174" y="36925"/>
                </a:lnTo>
                <a:lnTo>
                  <a:pt x="90383" y="35474"/>
                </a:lnTo>
                <a:lnTo>
                  <a:pt x="96257" y="31516"/>
                </a:lnTo>
                <a:lnTo>
                  <a:pt x="100210" y="25647"/>
                </a:lnTo>
                <a:lnTo>
                  <a:pt x="101658" y="18462"/>
                </a:lnTo>
                <a:lnTo>
                  <a:pt x="100210" y="11274"/>
                </a:lnTo>
                <a:lnTo>
                  <a:pt x="96257" y="5406"/>
                </a:lnTo>
                <a:lnTo>
                  <a:pt x="90383" y="1450"/>
                </a:lnTo>
                <a:lnTo>
                  <a:pt x="83174" y="0"/>
                </a:lnTo>
                <a:close/>
              </a:path>
            </a:pathLst>
          </a:custGeom>
          <a:solidFill>
            <a:srgbClr val="0AD0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373623" y="3581400"/>
            <a:ext cx="897890" cy="896619"/>
          </a:xfrm>
          <a:custGeom>
            <a:avLst/>
            <a:gdLst/>
            <a:ahLst/>
            <a:cxnLst/>
            <a:rect l="l" t="t" r="r" b="b"/>
            <a:pathLst>
              <a:path w="897889" h="896620">
                <a:moveTo>
                  <a:pt x="0" y="896112"/>
                </a:moveTo>
                <a:lnTo>
                  <a:pt x="897636" y="896112"/>
                </a:lnTo>
                <a:lnTo>
                  <a:pt x="897636" y="0"/>
                </a:lnTo>
                <a:lnTo>
                  <a:pt x="0" y="0"/>
                </a:lnTo>
                <a:lnTo>
                  <a:pt x="0" y="896112"/>
                </a:lnTo>
                <a:close/>
              </a:path>
            </a:pathLst>
          </a:custGeom>
          <a:ln w="158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6660896" y="3528035"/>
            <a:ext cx="4845304" cy="9677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105"/>
              </a:spcBef>
            </a:pPr>
            <a:r>
              <a:rPr lang="en-US" sz="1400" b="1" spc="-10" dirty="0">
                <a:latin typeface="Lucida Sans"/>
                <a:cs typeface="Lucida Sans"/>
              </a:rPr>
              <a:t>E</a:t>
            </a:r>
            <a:r>
              <a:rPr sz="1400" b="1" dirty="0">
                <a:latin typeface="Lucida Sans"/>
                <a:cs typeface="Lucida Sans"/>
              </a:rPr>
              <a:t>nd goal </a:t>
            </a:r>
            <a:endParaRPr lang="en-US" sz="1400" b="1" dirty="0">
              <a:latin typeface="Lucida Sans"/>
              <a:cs typeface="Lucida Sans"/>
            </a:endParaRPr>
          </a:p>
          <a:p>
            <a:pPr marL="298450" marR="5080" indent="-285750">
              <a:lnSpc>
                <a:spcPct val="150000"/>
              </a:lnSpc>
              <a:spcBef>
                <a:spcPts val="105"/>
              </a:spcBef>
              <a:buBlip>
                <a:blip r:embed="rId8"/>
              </a:buBlip>
            </a:pPr>
            <a:r>
              <a:rPr lang="en-US" sz="1400" spc="-5" dirty="0">
                <a:latin typeface="Lucida Sans"/>
                <a:cs typeface="Lucida Sans"/>
              </a:rPr>
              <a:t>Current state assessment </a:t>
            </a:r>
          </a:p>
          <a:p>
            <a:pPr marL="298450" marR="5080" indent="-285750">
              <a:lnSpc>
                <a:spcPct val="150000"/>
              </a:lnSpc>
              <a:spcBef>
                <a:spcPts val="105"/>
              </a:spcBef>
              <a:buBlip>
                <a:blip r:embed="rId8"/>
              </a:buBlip>
            </a:pPr>
            <a:r>
              <a:rPr lang="en-US" sz="1400" spc="-5" dirty="0">
                <a:latin typeface="Lucida Sans"/>
                <a:cs typeface="Lucida Sans"/>
              </a:rPr>
              <a:t>Future investment prediction</a:t>
            </a:r>
            <a:endParaRPr sz="1400" dirty="0">
              <a:latin typeface="Lucida Sans"/>
              <a:cs typeface="Lucida Sans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5141976" y="5029200"/>
            <a:ext cx="6445250" cy="1402080"/>
          </a:xfrm>
          <a:custGeom>
            <a:avLst/>
            <a:gdLst/>
            <a:ahLst/>
            <a:cxnLst/>
            <a:rect l="l" t="t" r="r" b="b"/>
            <a:pathLst>
              <a:path w="6445250" h="1760854">
                <a:moveTo>
                  <a:pt x="6268974" y="0"/>
                </a:moveTo>
                <a:lnTo>
                  <a:pt x="176022" y="0"/>
                </a:lnTo>
                <a:lnTo>
                  <a:pt x="129248" y="6291"/>
                </a:lnTo>
                <a:lnTo>
                  <a:pt x="87206" y="24045"/>
                </a:lnTo>
                <a:lnTo>
                  <a:pt x="51577" y="51577"/>
                </a:lnTo>
                <a:lnTo>
                  <a:pt x="24045" y="87206"/>
                </a:lnTo>
                <a:lnTo>
                  <a:pt x="6291" y="129248"/>
                </a:lnTo>
                <a:lnTo>
                  <a:pt x="0" y="176022"/>
                </a:lnTo>
                <a:lnTo>
                  <a:pt x="0" y="1584198"/>
                </a:lnTo>
                <a:lnTo>
                  <a:pt x="6292" y="1630994"/>
                </a:lnTo>
                <a:lnTo>
                  <a:pt x="24047" y="1673044"/>
                </a:lnTo>
                <a:lnTo>
                  <a:pt x="51586" y="1708672"/>
                </a:lnTo>
                <a:lnTo>
                  <a:pt x="87228" y="1736198"/>
                </a:lnTo>
                <a:lnTo>
                  <a:pt x="129248" y="1753932"/>
                </a:lnTo>
                <a:lnTo>
                  <a:pt x="176022" y="1760220"/>
                </a:lnTo>
                <a:lnTo>
                  <a:pt x="6268974" y="1760232"/>
                </a:lnTo>
                <a:lnTo>
                  <a:pt x="6315774" y="1753932"/>
                </a:lnTo>
                <a:lnTo>
                  <a:pt x="6357801" y="1736188"/>
                </a:lnTo>
                <a:lnTo>
                  <a:pt x="6393423" y="1708665"/>
                </a:lnTo>
                <a:lnTo>
                  <a:pt x="6420952" y="1673041"/>
                </a:lnTo>
                <a:lnTo>
                  <a:pt x="6438704" y="1630993"/>
                </a:lnTo>
                <a:lnTo>
                  <a:pt x="6444996" y="1584198"/>
                </a:lnTo>
                <a:lnTo>
                  <a:pt x="6444996" y="176022"/>
                </a:lnTo>
                <a:lnTo>
                  <a:pt x="6438713" y="129248"/>
                </a:lnTo>
                <a:lnTo>
                  <a:pt x="6420978" y="87206"/>
                </a:lnTo>
                <a:lnTo>
                  <a:pt x="6393465" y="51577"/>
                </a:lnTo>
                <a:lnTo>
                  <a:pt x="6357845" y="24045"/>
                </a:lnTo>
                <a:lnTo>
                  <a:pt x="6315791" y="6291"/>
                </a:lnTo>
                <a:lnTo>
                  <a:pt x="6268974" y="0"/>
                </a:lnTo>
                <a:close/>
              </a:path>
            </a:pathLst>
          </a:custGeom>
          <a:solidFill>
            <a:srgbClr val="DBF3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6681687" y="5400675"/>
            <a:ext cx="4616704" cy="6311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100"/>
              </a:spcBef>
            </a:pPr>
            <a:r>
              <a:rPr lang="en-US" sz="1400" b="1" spc="-10" dirty="0">
                <a:latin typeface="Lucida Sans"/>
                <a:cs typeface="Lucida Sans"/>
              </a:rPr>
              <a:t>I</a:t>
            </a:r>
            <a:r>
              <a:rPr sz="1400" b="1" dirty="0">
                <a:latin typeface="Lucida Sans"/>
                <a:cs typeface="Lucida Sans"/>
              </a:rPr>
              <a:t>ntent</a:t>
            </a:r>
            <a:r>
              <a:rPr sz="1400" dirty="0">
                <a:latin typeface="Lucida Sans"/>
                <a:cs typeface="Lucida Sans"/>
              </a:rPr>
              <a:t> </a:t>
            </a:r>
            <a:endParaRPr lang="en-US" sz="1400" dirty="0">
              <a:latin typeface="Lucida Sans"/>
              <a:cs typeface="Lucida Sans"/>
            </a:endParaRPr>
          </a:p>
          <a:p>
            <a:pPr marL="298450" marR="5080" indent="-285750">
              <a:lnSpc>
                <a:spcPct val="150000"/>
              </a:lnSpc>
              <a:spcBef>
                <a:spcPts val="100"/>
              </a:spcBef>
              <a:buBlip>
                <a:blip r:embed="rId8"/>
              </a:buBlip>
            </a:pPr>
            <a:r>
              <a:rPr lang="en-US" sz="1400" spc="-5" dirty="0">
                <a:latin typeface="Lucida Sans"/>
              </a:rPr>
              <a:t>L</a:t>
            </a:r>
            <a:r>
              <a:rPr sz="1400" spc="-5" dirty="0">
                <a:latin typeface="Lucida Sans"/>
              </a:rPr>
              <a:t>ist of requirements</a:t>
            </a:r>
            <a:r>
              <a:rPr sz="1400" spc="-5" dirty="0">
                <a:latin typeface="Lucida Sans"/>
                <a:cs typeface="Lucida Sans"/>
              </a:rPr>
              <a:t>.</a:t>
            </a:r>
            <a:endParaRPr sz="1400" dirty="0">
              <a:latin typeface="Lucida Sans"/>
              <a:cs typeface="Lucida Sans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5523569" y="5339371"/>
            <a:ext cx="584200" cy="753745"/>
          </a:xfrm>
          <a:custGeom>
            <a:avLst/>
            <a:gdLst/>
            <a:ahLst/>
            <a:cxnLst/>
            <a:rect l="l" t="t" r="r" b="b"/>
            <a:pathLst>
              <a:path w="584200" h="753745">
                <a:moveTo>
                  <a:pt x="348325" y="0"/>
                </a:moveTo>
                <a:lnTo>
                  <a:pt x="235355" y="0"/>
                </a:lnTo>
                <a:lnTo>
                  <a:pt x="220733" y="2973"/>
                </a:lnTo>
                <a:lnTo>
                  <a:pt x="208759" y="11068"/>
                </a:lnTo>
                <a:lnTo>
                  <a:pt x="200669" y="23049"/>
                </a:lnTo>
                <a:lnTo>
                  <a:pt x="197698" y="37679"/>
                </a:lnTo>
                <a:lnTo>
                  <a:pt x="197698" y="56487"/>
                </a:lnTo>
                <a:lnTo>
                  <a:pt x="37656" y="56487"/>
                </a:lnTo>
                <a:lnTo>
                  <a:pt x="23035" y="59460"/>
                </a:lnTo>
                <a:lnTo>
                  <a:pt x="11061" y="67555"/>
                </a:lnTo>
                <a:lnTo>
                  <a:pt x="2971" y="79536"/>
                </a:lnTo>
                <a:lnTo>
                  <a:pt x="0" y="94167"/>
                </a:lnTo>
                <a:lnTo>
                  <a:pt x="0" y="715876"/>
                </a:lnTo>
                <a:lnTo>
                  <a:pt x="2971" y="730506"/>
                </a:lnTo>
                <a:lnTo>
                  <a:pt x="11061" y="742487"/>
                </a:lnTo>
                <a:lnTo>
                  <a:pt x="23035" y="750582"/>
                </a:lnTo>
                <a:lnTo>
                  <a:pt x="37657" y="753556"/>
                </a:lnTo>
                <a:lnTo>
                  <a:pt x="546024" y="753556"/>
                </a:lnTo>
                <a:lnTo>
                  <a:pt x="560645" y="750582"/>
                </a:lnTo>
                <a:lnTo>
                  <a:pt x="572619" y="742487"/>
                </a:lnTo>
                <a:lnTo>
                  <a:pt x="580709" y="730506"/>
                </a:lnTo>
                <a:lnTo>
                  <a:pt x="583680" y="715876"/>
                </a:lnTo>
                <a:lnTo>
                  <a:pt x="583680" y="697037"/>
                </a:lnTo>
                <a:lnTo>
                  <a:pt x="56485" y="697037"/>
                </a:lnTo>
                <a:lnTo>
                  <a:pt x="56485" y="113006"/>
                </a:lnTo>
                <a:lnTo>
                  <a:pt x="583680" y="113006"/>
                </a:lnTo>
                <a:lnTo>
                  <a:pt x="583680" y="94167"/>
                </a:lnTo>
                <a:lnTo>
                  <a:pt x="291840" y="94167"/>
                </a:lnTo>
                <a:lnTo>
                  <a:pt x="280675" y="92003"/>
                </a:lnTo>
                <a:lnTo>
                  <a:pt x="271717" y="86042"/>
                </a:lnTo>
                <a:lnTo>
                  <a:pt x="265760" y="77078"/>
                </a:lnTo>
                <a:lnTo>
                  <a:pt x="263597" y="65907"/>
                </a:lnTo>
                <a:lnTo>
                  <a:pt x="263597" y="58371"/>
                </a:lnTo>
                <a:lnTo>
                  <a:pt x="266421" y="50835"/>
                </a:lnTo>
                <a:lnTo>
                  <a:pt x="272070" y="46157"/>
                </a:lnTo>
                <a:lnTo>
                  <a:pt x="276777" y="40505"/>
                </a:lnTo>
                <a:lnTo>
                  <a:pt x="284308" y="37679"/>
                </a:lnTo>
                <a:lnTo>
                  <a:pt x="385982" y="37679"/>
                </a:lnTo>
                <a:lnTo>
                  <a:pt x="383011" y="23049"/>
                </a:lnTo>
                <a:lnTo>
                  <a:pt x="374920" y="11068"/>
                </a:lnTo>
                <a:lnTo>
                  <a:pt x="362946" y="2973"/>
                </a:lnTo>
                <a:lnTo>
                  <a:pt x="348325" y="0"/>
                </a:lnTo>
                <a:close/>
              </a:path>
              <a:path w="584200" h="753745">
                <a:moveTo>
                  <a:pt x="583680" y="113006"/>
                </a:moveTo>
                <a:lnTo>
                  <a:pt x="527195" y="113006"/>
                </a:lnTo>
                <a:lnTo>
                  <a:pt x="527195" y="697037"/>
                </a:lnTo>
                <a:lnTo>
                  <a:pt x="583680" y="697037"/>
                </a:lnTo>
                <a:lnTo>
                  <a:pt x="583680" y="113006"/>
                </a:lnTo>
                <a:close/>
              </a:path>
              <a:path w="584200" h="753745">
                <a:moveTo>
                  <a:pt x="423639" y="113006"/>
                </a:moveTo>
                <a:lnTo>
                  <a:pt x="160041" y="113006"/>
                </a:lnTo>
                <a:lnTo>
                  <a:pt x="160041" y="169525"/>
                </a:lnTo>
                <a:lnTo>
                  <a:pt x="423639" y="169525"/>
                </a:lnTo>
                <a:lnTo>
                  <a:pt x="423639" y="113006"/>
                </a:lnTo>
                <a:close/>
              </a:path>
              <a:path w="584200" h="753745">
                <a:moveTo>
                  <a:pt x="385982" y="37679"/>
                </a:moveTo>
                <a:lnTo>
                  <a:pt x="291840" y="37679"/>
                </a:lnTo>
                <a:lnTo>
                  <a:pt x="303005" y="39838"/>
                </a:lnTo>
                <a:lnTo>
                  <a:pt x="311963" y="45788"/>
                </a:lnTo>
                <a:lnTo>
                  <a:pt x="317920" y="54741"/>
                </a:lnTo>
                <a:lnTo>
                  <a:pt x="320082" y="65907"/>
                </a:lnTo>
                <a:lnTo>
                  <a:pt x="317920" y="77078"/>
                </a:lnTo>
                <a:lnTo>
                  <a:pt x="311963" y="86042"/>
                </a:lnTo>
                <a:lnTo>
                  <a:pt x="303005" y="92003"/>
                </a:lnTo>
                <a:lnTo>
                  <a:pt x="291840" y="94167"/>
                </a:lnTo>
                <a:lnTo>
                  <a:pt x="583680" y="94167"/>
                </a:lnTo>
                <a:lnTo>
                  <a:pt x="580709" y="79536"/>
                </a:lnTo>
                <a:lnTo>
                  <a:pt x="572619" y="67555"/>
                </a:lnTo>
                <a:lnTo>
                  <a:pt x="560645" y="59460"/>
                </a:lnTo>
                <a:lnTo>
                  <a:pt x="546023" y="56487"/>
                </a:lnTo>
                <a:lnTo>
                  <a:pt x="385982" y="56487"/>
                </a:lnTo>
                <a:lnTo>
                  <a:pt x="385982" y="37679"/>
                </a:lnTo>
                <a:close/>
              </a:path>
            </a:pathLst>
          </a:custGeom>
          <a:solidFill>
            <a:srgbClr val="0AD0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373623" y="5275581"/>
            <a:ext cx="897890" cy="896619"/>
          </a:xfrm>
          <a:custGeom>
            <a:avLst/>
            <a:gdLst/>
            <a:ahLst/>
            <a:cxnLst/>
            <a:rect l="l" t="t" r="r" b="b"/>
            <a:pathLst>
              <a:path w="897889" h="896620">
                <a:moveTo>
                  <a:pt x="0" y="896112"/>
                </a:moveTo>
                <a:lnTo>
                  <a:pt x="897636" y="896112"/>
                </a:lnTo>
                <a:lnTo>
                  <a:pt x="897636" y="0"/>
                </a:lnTo>
                <a:lnTo>
                  <a:pt x="0" y="0"/>
                </a:lnTo>
                <a:lnTo>
                  <a:pt x="0" y="896112"/>
                </a:lnTo>
                <a:close/>
              </a:path>
            </a:pathLst>
          </a:custGeom>
          <a:ln w="158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68A49E39-1212-4D34-8411-1A1CE01B307B}"/>
              </a:ext>
            </a:extLst>
          </p:cNvPr>
          <p:cNvSpPr txBox="1">
            <a:spLocks/>
          </p:cNvSpPr>
          <p:nvPr/>
        </p:nvSpPr>
        <p:spPr>
          <a:xfrm>
            <a:off x="643466" y="786383"/>
            <a:ext cx="3517567" cy="209397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700" i="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3600" b="0" i="0" kern="1200" spc="-50" baseline="0" dirty="0">
                <a:solidFill>
                  <a:srgbClr val="FFFFFF"/>
                </a:solidFill>
                <a:latin typeface="Acier BAT Text Noir" panose="02000000000000000000" pitchFamily="50" charset="0"/>
              </a:rPr>
              <a:t>Project Objective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669495" y="533400"/>
            <a:ext cx="4836705" cy="229761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95"/>
              </a:spcBef>
            </a:pPr>
            <a:r>
              <a:rPr sz="1400" b="1" spc="-5" dirty="0">
                <a:latin typeface="Lucida Sans" panose="020B0602030504020204" pitchFamily="34" charset="0"/>
                <a:cs typeface="Franklin Gothic Book"/>
              </a:rPr>
              <a:t>I</a:t>
            </a:r>
            <a:r>
              <a:rPr sz="1400" b="1" spc="-10" dirty="0">
                <a:latin typeface="Lucida Sans" panose="020B0602030504020204" pitchFamily="34" charset="0"/>
                <a:cs typeface="Franklin Gothic Book"/>
              </a:rPr>
              <a:t>nform</a:t>
            </a:r>
            <a:r>
              <a:rPr lang="en-US" sz="1400" b="1" spc="-10" dirty="0">
                <a:latin typeface="Lucida Sans" panose="020B0602030504020204" pitchFamily="34" charset="0"/>
                <a:cs typeface="Franklin Gothic Book"/>
              </a:rPr>
              <a:t>ed decision-making </a:t>
            </a:r>
          </a:p>
          <a:p>
            <a:pPr marL="298450" marR="5080" indent="-285750">
              <a:lnSpc>
                <a:spcPct val="150000"/>
              </a:lnSpc>
              <a:spcBef>
                <a:spcPts val="95"/>
              </a:spcBef>
              <a:buBlip>
                <a:blip r:embed="rId8"/>
              </a:buBlip>
            </a:pPr>
            <a:r>
              <a:rPr lang="en-US" sz="1400" spc="-10" dirty="0">
                <a:latin typeface="Lucida Sans" panose="020B0602030504020204" pitchFamily="34" charset="0"/>
                <a:cs typeface="Franklin Gothic Book"/>
              </a:rPr>
              <a:t>Condition </a:t>
            </a:r>
            <a:endParaRPr lang="en-US" sz="1400" spc="-5" dirty="0">
              <a:latin typeface="Lucida Sans" panose="020B0602030504020204" pitchFamily="34" charset="0"/>
              <a:cs typeface="Franklin Gothic Book"/>
            </a:endParaRPr>
          </a:p>
          <a:p>
            <a:pPr marL="298450" marR="5080" indent="-285750">
              <a:lnSpc>
                <a:spcPct val="150000"/>
              </a:lnSpc>
              <a:spcBef>
                <a:spcPts val="95"/>
              </a:spcBef>
              <a:buBlip>
                <a:blip r:embed="rId8"/>
              </a:buBlip>
            </a:pPr>
            <a:r>
              <a:rPr lang="en-US" sz="1400" spc="-5" dirty="0">
                <a:latin typeface="Lucida Sans" panose="020B0602030504020204" pitchFamily="34" charset="0"/>
                <a:cs typeface="Franklin Gothic Book"/>
              </a:rPr>
              <a:t>Interrelation between l</a:t>
            </a:r>
            <a:r>
              <a:rPr sz="1400" spc="-5" dirty="0">
                <a:latin typeface="Lucida Sans" panose="020B0602030504020204" pitchFamily="34" charset="0"/>
                <a:cs typeface="Franklin Gothic Book"/>
              </a:rPr>
              <a:t>ocation of the utility </a:t>
            </a:r>
            <a:r>
              <a:rPr lang="en-US" sz="1400" spc="-5" dirty="0">
                <a:latin typeface="Lucida Sans" panose="020B0602030504020204" pitchFamily="34" charset="0"/>
                <a:cs typeface="Franklin Gothic Book"/>
              </a:rPr>
              <a:t>and</a:t>
            </a:r>
            <a:r>
              <a:rPr sz="1400" spc="-5" dirty="0">
                <a:latin typeface="Lucida Sans" panose="020B0602030504020204" pitchFamily="34" charset="0"/>
                <a:cs typeface="Franklin Gothic Book"/>
              </a:rPr>
              <a:t> </a:t>
            </a:r>
            <a:r>
              <a:rPr sz="1400" dirty="0">
                <a:latin typeface="Lucida Sans" panose="020B0602030504020204" pitchFamily="34" charset="0"/>
                <a:cs typeface="Franklin Gothic Book"/>
              </a:rPr>
              <a:t>service </a:t>
            </a:r>
            <a:r>
              <a:rPr sz="1400" spc="-5" dirty="0">
                <a:latin typeface="Lucida Sans" panose="020B0602030504020204" pitchFamily="34" charset="0"/>
                <a:cs typeface="Franklin Gothic Book"/>
              </a:rPr>
              <a:t>areas </a:t>
            </a:r>
            <a:endParaRPr lang="en-US" sz="1400" spc="-15" dirty="0">
              <a:latin typeface="Lucida Sans" panose="020B0602030504020204" pitchFamily="34" charset="0"/>
              <a:cs typeface="Franklin Gothic Book"/>
            </a:endParaRPr>
          </a:p>
          <a:p>
            <a:pPr marL="298450" marR="5080" indent="-285750">
              <a:lnSpc>
                <a:spcPct val="150000"/>
              </a:lnSpc>
              <a:spcBef>
                <a:spcPts val="95"/>
              </a:spcBef>
              <a:buBlip>
                <a:blip r:embed="rId8"/>
              </a:buBlip>
            </a:pPr>
            <a:r>
              <a:rPr lang="en-US" sz="1400" spc="-5" dirty="0">
                <a:latin typeface="Lucida Sans" panose="020B0602030504020204" pitchFamily="34" charset="0"/>
                <a:cs typeface="Franklin Gothic Book"/>
              </a:rPr>
              <a:t>C</a:t>
            </a:r>
            <a:r>
              <a:rPr sz="1400" spc="-5" dirty="0">
                <a:latin typeface="Lucida Sans" panose="020B0602030504020204" pitchFamily="34" charset="0"/>
                <a:cs typeface="Franklin Gothic Book"/>
              </a:rPr>
              <a:t>ommunity profile</a:t>
            </a:r>
            <a:r>
              <a:rPr lang="en-US" sz="1400" spc="-5" dirty="0">
                <a:latin typeface="Lucida Sans" panose="020B0602030504020204" pitchFamily="34" charset="0"/>
                <a:cs typeface="Franklin Gothic Book"/>
              </a:rPr>
              <a:t> (p</a:t>
            </a:r>
            <a:r>
              <a:rPr sz="1400" spc="-10" dirty="0">
                <a:latin typeface="Lucida Sans" panose="020B0602030504020204" pitchFamily="34" charset="0"/>
                <a:cs typeface="Franklin Gothic Book"/>
              </a:rPr>
              <a:t>eople </a:t>
            </a:r>
            <a:r>
              <a:rPr sz="1400" spc="-15" dirty="0">
                <a:latin typeface="Lucida Sans" panose="020B0602030504020204" pitchFamily="34" charset="0"/>
                <a:cs typeface="Franklin Gothic Book"/>
              </a:rPr>
              <a:t>movement </a:t>
            </a:r>
            <a:r>
              <a:rPr sz="1400" spc="-5" dirty="0">
                <a:latin typeface="Lucida Sans" panose="020B0602030504020204" pitchFamily="34" charset="0"/>
                <a:cs typeface="Franklin Gothic Book"/>
              </a:rPr>
              <a:t>trends</a:t>
            </a:r>
            <a:r>
              <a:rPr lang="en-US" sz="1400" spc="-5" dirty="0">
                <a:latin typeface="Lucida Sans" panose="020B0602030504020204" pitchFamily="34" charset="0"/>
                <a:cs typeface="Franklin Gothic Book"/>
              </a:rPr>
              <a:t>)</a:t>
            </a:r>
          </a:p>
          <a:p>
            <a:pPr marL="298450" marR="5080" indent="-285750">
              <a:lnSpc>
                <a:spcPct val="150000"/>
              </a:lnSpc>
              <a:spcBef>
                <a:spcPts val="95"/>
              </a:spcBef>
              <a:buBlip>
                <a:blip r:embed="rId8"/>
              </a:buBlip>
            </a:pPr>
            <a:r>
              <a:rPr lang="en-US" sz="1400" spc="-5" dirty="0">
                <a:latin typeface="Lucida Sans" panose="020B0602030504020204" pitchFamily="34" charset="0"/>
                <a:cs typeface="Franklin Gothic Book"/>
              </a:rPr>
              <a:t>C</a:t>
            </a:r>
            <a:r>
              <a:rPr sz="1400" spc="-5" dirty="0">
                <a:latin typeface="Lucida Sans" panose="020B0602030504020204" pitchFamily="34" charset="0"/>
                <a:cs typeface="Franklin Gothic Book"/>
              </a:rPr>
              <a:t>limate tendencies</a:t>
            </a:r>
            <a:endParaRPr lang="en-US" sz="1400" spc="-5" dirty="0">
              <a:latin typeface="Lucida Sans" panose="020B0602030504020204" pitchFamily="34" charset="0"/>
              <a:cs typeface="Franklin Gothic Book"/>
            </a:endParaRPr>
          </a:p>
          <a:p>
            <a:pPr marL="298450" marR="5080" indent="-285750">
              <a:lnSpc>
                <a:spcPct val="150000"/>
              </a:lnSpc>
              <a:spcBef>
                <a:spcPts val="95"/>
              </a:spcBef>
              <a:buBlip>
                <a:blip r:embed="rId8"/>
              </a:buBlip>
            </a:pPr>
            <a:r>
              <a:rPr lang="en-US" sz="1400" spc="-5" dirty="0">
                <a:latin typeface="Lucida Sans" panose="020B0602030504020204" pitchFamily="34" charset="0"/>
                <a:cs typeface="Franklin Gothic Book"/>
              </a:rPr>
              <a:t>E</a:t>
            </a:r>
            <a:r>
              <a:rPr sz="1400" spc="-10" dirty="0">
                <a:latin typeface="Lucida Sans" panose="020B0602030504020204" pitchFamily="34" charset="0"/>
                <a:cs typeface="Franklin Gothic Book"/>
              </a:rPr>
              <a:t>nvironmental </a:t>
            </a:r>
            <a:r>
              <a:rPr sz="1400" spc="-5" dirty="0">
                <a:latin typeface="Lucida Sans" panose="020B0602030504020204" pitchFamily="34" charset="0"/>
                <a:cs typeface="Franklin Gothic Book"/>
              </a:rPr>
              <a:t>sustainability</a:t>
            </a:r>
            <a:endParaRPr sz="1400" dirty="0">
              <a:latin typeface="Lucida Sans" panose="020B0602030504020204" pitchFamily="34" charset="0"/>
              <a:cs typeface="Franklin Gothic Book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914400"/>
          </a:xfrm>
          <a:custGeom>
            <a:avLst/>
            <a:gdLst/>
            <a:ahLst/>
            <a:cxnLst/>
            <a:rect l="l" t="t" r="r" b="b"/>
            <a:pathLst>
              <a:path w="12192000" h="914400">
                <a:moveTo>
                  <a:pt x="0" y="914400"/>
                </a:moveTo>
                <a:lnTo>
                  <a:pt x="12192000" y="914400"/>
                </a:lnTo>
                <a:lnTo>
                  <a:pt x="12192000" y="0"/>
                </a:lnTo>
                <a:lnTo>
                  <a:pt x="0" y="0"/>
                </a:lnTo>
                <a:lnTo>
                  <a:pt x="0" y="914400"/>
                </a:lnTo>
                <a:close/>
              </a:path>
            </a:pathLst>
          </a:custGeom>
          <a:solidFill>
            <a:srgbClr val="CCED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550153" y="181482"/>
            <a:ext cx="6377940" cy="497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45" dirty="0"/>
              <a:t>Project </a:t>
            </a:r>
            <a:r>
              <a:rPr spc="-50" dirty="0"/>
              <a:t>Objective </a:t>
            </a:r>
            <a:r>
              <a:rPr spc="-5" dirty="0"/>
              <a:t>–</a:t>
            </a:r>
            <a:r>
              <a:rPr spc="-270" dirty="0"/>
              <a:t> </a:t>
            </a:r>
            <a:r>
              <a:rPr spc="-50" dirty="0"/>
              <a:t>Prerequisites</a:t>
            </a:r>
          </a:p>
        </p:txBody>
      </p:sp>
      <p:sp>
        <p:nvSpPr>
          <p:cNvPr id="12" name="object 12"/>
          <p:cNvSpPr/>
          <p:nvPr/>
        </p:nvSpPr>
        <p:spPr>
          <a:xfrm>
            <a:off x="239689" y="288476"/>
            <a:ext cx="452120" cy="396240"/>
          </a:xfrm>
          <a:custGeom>
            <a:avLst/>
            <a:gdLst/>
            <a:ahLst/>
            <a:cxnLst/>
            <a:rect l="l" t="t" r="r" b="b"/>
            <a:pathLst>
              <a:path w="452120" h="396240">
                <a:moveTo>
                  <a:pt x="395396" y="339265"/>
                </a:moveTo>
                <a:lnTo>
                  <a:pt x="367154" y="339265"/>
                </a:lnTo>
                <a:lnTo>
                  <a:pt x="367154" y="395784"/>
                </a:lnTo>
                <a:lnTo>
                  <a:pt x="395396" y="395784"/>
                </a:lnTo>
                <a:lnTo>
                  <a:pt x="395396" y="339265"/>
                </a:lnTo>
                <a:close/>
              </a:path>
              <a:path w="452120" h="396240">
                <a:moveTo>
                  <a:pt x="24420" y="0"/>
                </a:moveTo>
                <a:lnTo>
                  <a:pt x="0" y="24435"/>
                </a:lnTo>
                <a:lnTo>
                  <a:pt x="0" y="339265"/>
                </a:lnTo>
                <a:lnTo>
                  <a:pt x="254183" y="339265"/>
                </a:lnTo>
                <a:lnTo>
                  <a:pt x="254183" y="311005"/>
                </a:lnTo>
                <a:lnTo>
                  <a:pt x="28242" y="311005"/>
                </a:lnTo>
                <a:lnTo>
                  <a:pt x="28242" y="84929"/>
                </a:lnTo>
                <a:lnTo>
                  <a:pt x="134152" y="84929"/>
                </a:lnTo>
                <a:lnTo>
                  <a:pt x="171150" y="73154"/>
                </a:lnTo>
                <a:lnTo>
                  <a:pt x="177034" y="68444"/>
                </a:lnTo>
                <a:lnTo>
                  <a:pt x="180046" y="66160"/>
                </a:lnTo>
                <a:lnTo>
                  <a:pt x="186227" y="61747"/>
                </a:lnTo>
                <a:lnTo>
                  <a:pt x="189460" y="59981"/>
                </a:lnTo>
                <a:lnTo>
                  <a:pt x="196229" y="57329"/>
                </a:lnTo>
                <a:lnTo>
                  <a:pt x="200202" y="56670"/>
                </a:lnTo>
                <a:lnTo>
                  <a:pt x="28242" y="56669"/>
                </a:lnTo>
                <a:lnTo>
                  <a:pt x="28242" y="28410"/>
                </a:lnTo>
                <a:lnTo>
                  <a:pt x="204758" y="28410"/>
                </a:lnTo>
                <a:lnTo>
                  <a:pt x="200202" y="28113"/>
                </a:lnTo>
                <a:lnTo>
                  <a:pt x="171150" y="11925"/>
                </a:lnTo>
                <a:lnTo>
                  <a:pt x="167765" y="9641"/>
                </a:lnTo>
                <a:lnTo>
                  <a:pt x="28242" y="150"/>
                </a:lnTo>
                <a:lnTo>
                  <a:pt x="24420" y="0"/>
                </a:lnTo>
                <a:close/>
              </a:path>
              <a:path w="452120" h="396240">
                <a:moveTo>
                  <a:pt x="451881" y="311006"/>
                </a:moveTo>
                <a:lnTo>
                  <a:pt x="310668" y="311005"/>
                </a:lnTo>
                <a:lnTo>
                  <a:pt x="310668" y="339265"/>
                </a:lnTo>
                <a:lnTo>
                  <a:pt x="451881" y="339265"/>
                </a:lnTo>
                <a:lnTo>
                  <a:pt x="451881" y="311006"/>
                </a:lnTo>
                <a:close/>
              </a:path>
              <a:path w="452120" h="396240">
                <a:moveTo>
                  <a:pt x="395396" y="254486"/>
                </a:moveTo>
                <a:lnTo>
                  <a:pt x="367153" y="254486"/>
                </a:lnTo>
                <a:lnTo>
                  <a:pt x="367153" y="311005"/>
                </a:lnTo>
                <a:lnTo>
                  <a:pt x="395396" y="311006"/>
                </a:lnTo>
                <a:lnTo>
                  <a:pt x="395396" y="254486"/>
                </a:lnTo>
                <a:close/>
              </a:path>
              <a:path w="452120" h="396240">
                <a:moveTo>
                  <a:pt x="427593" y="28410"/>
                </a:moveTo>
                <a:lnTo>
                  <a:pt x="134152" y="28410"/>
                </a:lnTo>
                <a:lnTo>
                  <a:pt x="137833" y="28556"/>
                </a:lnTo>
                <a:lnTo>
                  <a:pt x="140921" y="28923"/>
                </a:lnTo>
                <a:lnTo>
                  <a:pt x="164160" y="42540"/>
                </a:lnTo>
                <a:lnTo>
                  <a:pt x="161514" y="44895"/>
                </a:lnTo>
                <a:lnTo>
                  <a:pt x="137682" y="56669"/>
                </a:lnTo>
                <a:lnTo>
                  <a:pt x="423639" y="56670"/>
                </a:lnTo>
                <a:lnTo>
                  <a:pt x="423639" y="254486"/>
                </a:lnTo>
                <a:lnTo>
                  <a:pt x="451881" y="254487"/>
                </a:lnTo>
                <a:lnTo>
                  <a:pt x="451971" y="54239"/>
                </a:lnTo>
                <a:lnTo>
                  <a:pt x="452023" y="52841"/>
                </a:lnTo>
                <a:lnTo>
                  <a:pt x="451316" y="49162"/>
                </a:lnTo>
                <a:lnTo>
                  <a:pt x="449669" y="45630"/>
                </a:lnTo>
                <a:lnTo>
                  <a:pt x="448069" y="42097"/>
                </a:lnTo>
                <a:lnTo>
                  <a:pt x="445997" y="39078"/>
                </a:lnTo>
                <a:lnTo>
                  <a:pt x="441008" y="34076"/>
                </a:lnTo>
                <a:lnTo>
                  <a:pt x="438042" y="32089"/>
                </a:lnTo>
                <a:lnTo>
                  <a:pt x="431311" y="29145"/>
                </a:lnTo>
                <a:lnTo>
                  <a:pt x="427593" y="28410"/>
                </a:lnTo>
                <a:close/>
              </a:path>
              <a:path w="452120" h="396240">
                <a:moveTo>
                  <a:pt x="151145" y="131510"/>
                </a:moveTo>
                <a:lnTo>
                  <a:pt x="131285" y="151381"/>
                </a:lnTo>
                <a:lnTo>
                  <a:pt x="225940" y="246315"/>
                </a:lnTo>
                <a:lnTo>
                  <a:pt x="266005" y="206134"/>
                </a:lnTo>
                <a:lnTo>
                  <a:pt x="225940" y="206134"/>
                </a:lnTo>
                <a:lnTo>
                  <a:pt x="151145" y="131510"/>
                </a:lnTo>
                <a:close/>
              </a:path>
              <a:path w="452120" h="396240">
                <a:moveTo>
                  <a:pt x="300741" y="131510"/>
                </a:moveTo>
                <a:lnTo>
                  <a:pt x="225940" y="206134"/>
                </a:lnTo>
                <a:lnTo>
                  <a:pt x="266005" y="206134"/>
                </a:lnTo>
                <a:lnTo>
                  <a:pt x="320600" y="151381"/>
                </a:lnTo>
                <a:lnTo>
                  <a:pt x="300741" y="131510"/>
                </a:lnTo>
                <a:close/>
              </a:path>
            </a:pathLst>
          </a:custGeom>
          <a:solidFill>
            <a:srgbClr val="0AD0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90500" y="182879"/>
            <a:ext cx="548640" cy="548640"/>
          </a:xfrm>
          <a:custGeom>
            <a:avLst/>
            <a:gdLst/>
            <a:ahLst/>
            <a:cxnLst/>
            <a:rect l="l" t="t" r="r" b="b"/>
            <a:pathLst>
              <a:path w="548640" h="548640">
                <a:moveTo>
                  <a:pt x="0" y="548640"/>
                </a:moveTo>
                <a:lnTo>
                  <a:pt x="548640" y="548640"/>
                </a:lnTo>
                <a:lnTo>
                  <a:pt x="548640" y="0"/>
                </a:lnTo>
                <a:lnTo>
                  <a:pt x="0" y="0"/>
                </a:lnTo>
                <a:lnTo>
                  <a:pt x="0" y="548640"/>
                </a:lnTo>
                <a:close/>
              </a:path>
            </a:pathLst>
          </a:custGeom>
          <a:ln w="158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6" name="Table 2">
            <a:extLst>
              <a:ext uri="{FF2B5EF4-FFF2-40B4-BE49-F238E27FC236}">
                <a16:creationId xmlns:a16="http://schemas.microsoft.com/office/drawing/2014/main" id="{4EE550C0-9594-4B2F-BFA8-5311EC32F1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8792030"/>
              </p:ext>
            </p:extLst>
          </p:nvPr>
        </p:nvGraphicFramePr>
        <p:xfrm>
          <a:off x="876300" y="1676400"/>
          <a:ext cx="10439400" cy="43434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6449364">
                  <a:extLst>
                    <a:ext uri="{9D8B030D-6E8A-4147-A177-3AD203B41FA5}">
                      <a16:colId xmlns:a16="http://schemas.microsoft.com/office/drawing/2014/main" val="1415935436"/>
                    </a:ext>
                  </a:extLst>
                </a:gridCol>
                <a:gridCol w="3990036">
                  <a:extLst>
                    <a:ext uri="{9D8B030D-6E8A-4147-A177-3AD203B41FA5}">
                      <a16:colId xmlns:a16="http://schemas.microsoft.com/office/drawing/2014/main" val="3123900913"/>
                    </a:ext>
                  </a:extLst>
                </a:gridCol>
              </a:tblGrid>
              <a:tr h="542925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Lucida Sans" panose="020B0602030504020204" pitchFamily="34" charset="0"/>
                        </a:rPr>
                        <a:t>Pre-requirement</a:t>
                      </a:r>
                    </a:p>
                  </a:txBody>
                  <a:tcPr anchor="ctr">
                    <a:solidFill>
                      <a:srgbClr val="11486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Lucida Sans" panose="020B0602030504020204" pitchFamily="34" charset="0"/>
                        </a:rPr>
                        <a:t>Criteria</a:t>
                      </a:r>
                    </a:p>
                  </a:txBody>
                  <a:tcPr anchor="ctr">
                    <a:solidFill>
                      <a:srgbClr val="1148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8392483"/>
                  </a:ext>
                </a:extLst>
              </a:tr>
              <a:tr h="542925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Lucida Sans" panose="020B0602030504020204" pitchFamily="34" charset="0"/>
                        </a:rPr>
                        <a:t>Optimum distance</a:t>
                      </a:r>
                      <a:endParaRPr lang="en-US" sz="2000" b="0" dirty="0">
                        <a:latin typeface="Lucida Sans" panose="020B0602030504020204" pitchFamily="34" charset="0"/>
                      </a:endParaRPr>
                    </a:p>
                  </a:txBody>
                  <a:tcPr anchor="ctr">
                    <a:solidFill>
                      <a:srgbClr val="CCEEF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Lucida Sans" panose="020B0602030504020204" pitchFamily="34" charset="0"/>
                        </a:rPr>
                        <a:t>≤25 mi</a:t>
                      </a:r>
                      <a:endParaRPr lang="en-US" sz="2000" b="0" dirty="0">
                        <a:latin typeface="Lucida Sans" panose="020B0602030504020204" pitchFamily="34" charset="0"/>
                      </a:endParaRPr>
                    </a:p>
                  </a:txBody>
                  <a:tcPr anchor="ctr">
                    <a:solidFill>
                      <a:srgbClr val="CCEE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5431054"/>
                  </a:ext>
                </a:extLst>
              </a:tr>
              <a:tr h="542925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Lucida Sans" panose="020B0602030504020204" pitchFamily="34" charset="0"/>
                        </a:rPr>
                        <a:t>Age of the utility </a:t>
                      </a:r>
                      <a:endParaRPr lang="en-US" sz="2000" b="0" dirty="0">
                        <a:latin typeface="Lucida Sans" panose="020B0602030504020204" pitchFamily="34" charset="0"/>
                      </a:endParaRPr>
                    </a:p>
                  </a:txBody>
                  <a:tcPr anchor="ctr">
                    <a:solidFill>
                      <a:srgbClr val="EBF8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Lucida Sans" panose="020B0602030504020204" pitchFamily="34" charset="0"/>
                        </a:rPr>
                        <a:t>&lt;50 years</a:t>
                      </a:r>
                      <a:endParaRPr lang="en-US" sz="2000" b="0" dirty="0">
                        <a:latin typeface="Lucida Sans" panose="020B0602030504020204" pitchFamily="34" charset="0"/>
                      </a:endParaRPr>
                    </a:p>
                  </a:txBody>
                  <a:tcPr anchor="ctr">
                    <a:solidFill>
                      <a:srgbClr val="EBF8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5285025"/>
                  </a:ext>
                </a:extLst>
              </a:tr>
              <a:tr h="542925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Lucida Sans" panose="020B0602030504020204" pitchFamily="34" charset="0"/>
                        </a:rPr>
                        <a:t>Average income per capita in municipality</a:t>
                      </a:r>
                      <a:endParaRPr lang="en-US" sz="2000" b="0" dirty="0">
                        <a:latin typeface="Lucida Sans" panose="020B0602030504020204" pitchFamily="34" charset="0"/>
                      </a:endParaRPr>
                    </a:p>
                  </a:txBody>
                  <a:tcPr anchor="ctr">
                    <a:solidFill>
                      <a:srgbClr val="CCEEF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Lucida Sans" panose="020B0602030504020204" pitchFamily="34" charset="0"/>
                        </a:rPr>
                        <a:t>&gt; county average</a:t>
                      </a:r>
                      <a:endParaRPr lang="en-US" sz="2000" b="0" dirty="0">
                        <a:latin typeface="Lucida Sans" panose="020B0602030504020204" pitchFamily="34" charset="0"/>
                      </a:endParaRPr>
                    </a:p>
                  </a:txBody>
                  <a:tcPr anchor="ctr">
                    <a:solidFill>
                      <a:srgbClr val="CCEE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9731525"/>
                  </a:ext>
                </a:extLst>
              </a:tr>
              <a:tr h="542925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Lucida Sans" panose="020B0602030504020204" pitchFamily="34" charset="0"/>
                        </a:rPr>
                        <a:t>Owned and occupied housing units </a:t>
                      </a:r>
                      <a:endParaRPr lang="en-US" sz="2000" b="0" dirty="0">
                        <a:latin typeface="Lucida Sans" panose="020B0602030504020204" pitchFamily="34" charset="0"/>
                      </a:endParaRPr>
                    </a:p>
                  </a:txBody>
                  <a:tcPr anchor="ctr">
                    <a:solidFill>
                      <a:srgbClr val="EBF8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Lucida Sans" panose="020B0602030504020204" pitchFamily="34" charset="0"/>
                        </a:rPr>
                        <a:t>&gt; rented/unoccupied</a:t>
                      </a:r>
                      <a:endParaRPr lang="en-US" sz="2000" b="0" dirty="0">
                        <a:latin typeface="Lucida Sans" panose="020B0602030504020204" pitchFamily="34" charset="0"/>
                      </a:endParaRPr>
                    </a:p>
                  </a:txBody>
                  <a:tcPr anchor="ctr">
                    <a:solidFill>
                      <a:srgbClr val="EBF8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2701131"/>
                  </a:ext>
                </a:extLst>
              </a:tr>
              <a:tr h="542925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Lucida Sans" panose="020B0602030504020204" pitchFamily="34" charset="0"/>
                        </a:rPr>
                        <a:t>Population increase in last 10 years</a:t>
                      </a:r>
                      <a:endParaRPr lang="en-US" sz="2000" b="0" dirty="0">
                        <a:latin typeface="Lucida Sans" panose="020B0602030504020204" pitchFamily="34" charset="0"/>
                      </a:endParaRPr>
                    </a:p>
                  </a:txBody>
                  <a:tcPr anchor="ctr">
                    <a:solidFill>
                      <a:srgbClr val="CCEEF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Lucida Sans" panose="020B0602030504020204" pitchFamily="34" charset="0"/>
                        </a:rPr>
                        <a:t>positive</a:t>
                      </a:r>
                      <a:endParaRPr lang="en-US" sz="2000" b="0" dirty="0">
                        <a:latin typeface="Lucida Sans" panose="020B0602030504020204" pitchFamily="34" charset="0"/>
                      </a:endParaRPr>
                    </a:p>
                  </a:txBody>
                  <a:tcPr anchor="ctr">
                    <a:solidFill>
                      <a:srgbClr val="CCEE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8253048"/>
                  </a:ext>
                </a:extLst>
              </a:tr>
              <a:tr h="542925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Lucida Sans" panose="020B0602030504020204" pitchFamily="34" charset="0"/>
                        </a:rPr>
                        <a:t>Extreme weather incidents in 5-year span</a:t>
                      </a:r>
                      <a:endParaRPr lang="en-US" sz="2000" b="0" dirty="0">
                        <a:latin typeface="Lucida Sans" panose="020B0602030504020204" pitchFamily="34" charset="0"/>
                      </a:endParaRPr>
                    </a:p>
                  </a:txBody>
                  <a:tcPr anchor="ctr">
                    <a:solidFill>
                      <a:srgbClr val="EBF8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Lucida Sans" panose="020B0602030504020204" pitchFamily="34" charset="0"/>
                        </a:rPr>
                        <a:t>1</a:t>
                      </a:r>
                      <a:endParaRPr lang="en-US" sz="2000" b="0" dirty="0">
                        <a:latin typeface="Lucida Sans" panose="020B0602030504020204" pitchFamily="34" charset="0"/>
                      </a:endParaRPr>
                    </a:p>
                  </a:txBody>
                  <a:tcPr anchor="ctr">
                    <a:solidFill>
                      <a:srgbClr val="EBF8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381153"/>
                  </a:ext>
                </a:extLst>
              </a:tr>
              <a:tr h="542925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Lucida Sans" panose="020B0602030504020204" pitchFamily="34" charset="0"/>
                        </a:rPr>
                        <a:t>Earnings Per Share (EPS) </a:t>
                      </a:r>
                      <a:endParaRPr lang="en-US" sz="2000" b="0" dirty="0">
                        <a:latin typeface="Lucida Sans" panose="020B0602030504020204" pitchFamily="34" charset="0"/>
                      </a:endParaRPr>
                    </a:p>
                  </a:txBody>
                  <a:tcPr anchor="ctr">
                    <a:solidFill>
                      <a:srgbClr val="CCEEF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Lucida Sans" panose="020B0602030504020204" pitchFamily="34" charset="0"/>
                        </a:rPr>
                        <a:t>&gt; estimated value </a:t>
                      </a:r>
                      <a:endParaRPr lang="en-US" sz="2000" b="0" dirty="0">
                        <a:latin typeface="Lucida Sans" panose="020B0602030504020204" pitchFamily="34" charset="0"/>
                      </a:endParaRPr>
                    </a:p>
                  </a:txBody>
                  <a:tcPr anchor="ctr">
                    <a:solidFill>
                      <a:srgbClr val="CCEE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142517"/>
                  </a:ext>
                </a:extLst>
              </a:tr>
            </a:tbl>
          </a:graphicData>
        </a:graphic>
      </p:graphicFrame>
      <p:sp>
        <p:nvSpPr>
          <p:cNvPr id="18" name="Right Brace 17">
            <a:extLst>
              <a:ext uri="{FF2B5EF4-FFF2-40B4-BE49-F238E27FC236}">
                <a16:creationId xmlns:a16="http://schemas.microsoft.com/office/drawing/2014/main" id="{FCE3BCF7-CDB6-4446-81CA-8E0103C0D613}"/>
              </a:ext>
            </a:extLst>
          </p:cNvPr>
          <p:cNvSpPr/>
          <p:nvPr/>
        </p:nvSpPr>
        <p:spPr>
          <a:xfrm>
            <a:off x="11049000" y="3429000"/>
            <a:ext cx="152400" cy="1371600"/>
          </a:xfrm>
          <a:prstGeom prst="rightBrace">
            <a:avLst/>
          </a:prstGeom>
          <a:ln w="28575">
            <a:solidFill>
              <a:srgbClr val="1148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654550" cy="6858000"/>
          </a:xfrm>
          <a:custGeom>
            <a:avLst/>
            <a:gdLst/>
            <a:ahLst/>
            <a:cxnLst/>
            <a:rect l="l" t="t" r="r" b="b"/>
            <a:pathLst>
              <a:path w="4654550" h="6858000">
                <a:moveTo>
                  <a:pt x="0" y="6858000"/>
                </a:moveTo>
                <a:lnTo>
                  <a:pt x="4654296" y="6858000"/>
                </a:lnTo>
                <a:lnTo>
                  <a:pt x="4654296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238F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72731" y="2470150"/>
            <a:ext cx="88392" cy="1417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72731" y="3184905"/>
            <a:ext cx="88392" cy="1417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72731" y="3898138"/>
            <a:ext cx="88392" cy="14173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0" y="2370479"/>
            <a:ext cx="4654550" cy="19907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98525" marR="767715">
              <a:lnSpc>
                <a:spcPct val="110000"/>
              </a:lnSpc>
              <a:spcBef>
                <a:spcPts val="100"/>
              </a:spcBef>
            </a:pPr>
            <a:r>
              <a:rPr sz="1600" spc="-5" dirty="0">
                <a:solidFill>
                  <a:srgbClr val="FFFFFF"/>
                </a:solidFill>
                <a:latin typeface="Lucida Sans"/>
                <a:cs typeface="Lucida Sans"/>
              </a:rPr>
              <a:t>Methodological approach with  elements of</a:t>
            </a:r>
            <a:r>
              <a:rPr sz="1600" spc="-3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Lucida Sans"/>
                <a:cs typeface="Lucida Sans"/>
              </a:rPr>
              <a:t>Explanatory</a:t>
            </a:r>
            <a:endParaRPr sz="1600" dirty="0">
              <a:latin typeface="Lucida Sans"/>
              <a:cs typeface="Lucida Sans"/>
            </a:endParaRPr>
          </a:p>
          <a:p>
            <a:pPr marL="898525" marR="654050">
              <a:lnSpc>
                <a:spcPct val="110000"/>
              </a:lnSpc>
              <a:spcBef>
                <a:spcPts val="1405"/>
              </a:spcBef>
            </a:pPr>
            <a:r>
              <a:rPr sz="1600" spc="-5" dirty="0">
                <a:solidFill>
                  <a:srgbClr val="FFFFFF"/>
                </a:solidFill>
                <a:latin typeface="Lucida Sans"/>
                <a:cs typeface="Lucida Sans"/>
              </a:rPr>
              <a:t>Mostly Quantitative Method  with </a:t>
            </a:r>
            <a:r>
              <a:rPr sz="1600" spc="-10" dirty="0">
                <a:solidFill>
                  <a:srgbClr val="FFFFFF"/>
                </a:solidFill>
                <a:latin typeface="Lucida Sans"/>
                <a:cs typeface="Lucida Sans"/>
              </a:rPr>
              <a:t>some </a:t>
            </a:r>
            <a:r>
              <a:rPr sz="1600" spc="-5" dirty="0">
                <a:solidFill>
                  <a:srgbClr val="FFFFFF"/>
                </a:solidFill>
                <a:latin typeface="Lucida Sans"/>
                <a:cs typeface="Lucida Sans"/>
              </a:rPr>
              <a:t>Qualitative</a:t>
            </a:r>
            <a:r>
              <a:rPr sz="1600" spc="3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Lucida Sans"/>
                <a:cs typeface="Lucida Sans"/>
              </a:rPr>
              <a:t>elements</a:t>
            </a:r>
            <a:endParaRPr sz="1600" dirty="0">
              <a:latin typeface="Lucida Sans"/>
              <a:cs typeface="Lucida Sans"/>
            </a:endParaRPr>
          </a:p>
          <a:p>
            <a:pPr marL="898525" marR="1283335">
              <a:lnSpc>
                <a:spcPct val="110000"/>
              </a:lnSpc>
              <a:spcBef>
                <a:spcPts val="1395"/>
              </a:spcBef>
            </a:pPr>
            <a:r>
              <a:rPr sz="1600" spc="-5" dirty="0">
                <a:solidFill>
                  <a:srgbClr val="FFFFFF"/>
                </a:solidFill>
                <a:latin typeface="Lucida Sans"/>
                <a:cs typeface="Lucida Sans"/>
              </a:rPr>
              <a:t>Proposed Research </a:t>
            </a:r>
            <a:r>
              <a:rPr sz="1600" dirty="0">
                <a:solidFill>
                  <a:srgbClr val="FFFFFF"/>
                </a:solidFill>
                <a:latin typeface="Lucida Sans"/>
                <a:cs typeface="Lucida Sans"/>
              </a:rPr>
              <a:t>Steps  </a:t>
            </a:r>
            <a:r>
              <a:rPr sz="1600" spc="-5" dirty="0">
                <a:solidFill>
                  <a:srgbClr val="FFFFFF"/>
                </a:solidFill>
                <a:latin typeface="Lucida Sans"/>
                <a:cs typeface="Lucida Sans"/>
              </a:rPr>
              <a:t>Include</a:t>
            </a:r>
            <a:r>
              <a:rPr lang="en-US" sz="1600" spc="-5" dirty="0">
                <a:solidFill>
                  <a:srgbClr val="FFFFFF"/>
                </a:solidFill>
                <a:latin typeface="Lucida Sans"/>
                <a:cs typeface="Lucida Sans"/>
              </a:rPr>
              <a:t> (right)</a:t>
            </a:r>
            <a:r>
              <a:rPr sz="1600" spc="-5" dirty="0">
                <a:solidFill>
                  <a:srgbClr val="FFFFFF"/>
                </a:solidFill>
                <a:latin typeface="Lucida Sans"/>
                <a:cs typeface="Lucida Sans"/>
              </a:rPr>
              <a:t>:</a:t>
            </a:r>
            <a:endParaRPr sz="1600" dirty="0">
              <a:latin typeface="Lucida Sans"/>
              <a:cs typeface="Lucida San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476743" y="348995"/>
            <a:ext cx="1889760" cy="875030"/>
          </a:xfrm>
          <a:custGeom>
            <a:avLst/>
            <a:gdLst/>
            <a:ahLst/>
            <a:cxnLst/>
            <a:rect l="l" t="t" r="r" b="b"/>
            <a:pathLst>
              <a:path w="1889759" h="875030">
                <a:moveTo>
                  <a:pt x="1743963" y="0"/>
                </a:moveTo>
                <a:lnTo>
                  <a:pt x="145796" y="0"/>
                </a:lnTo>
                <a:lnTo>
                  <a:pt x="99714" y="7433"/>
                </a:lnTo>
                <a:lnTo>
                  <a:pt x="59692" y="28131"/>
                </a:lnTo>
                <a:lnTo>
                  <a:pt x="28131" y="59692"/>
                </a:lnTo>
                <a:lnTo>
                  <a:pt x="7433" y="99714"/>
                </a:lnTo>
                <a:lnTo>
                  <a:pt x="0" y="145795"/>
                </a:lnTo>
                <a:lnTo>
                  <a:pt x="0" y="728979"/>
                </a:lnTo>
                <a:lnTo>
                  <a:pt x="7433" y="775061"/>
                </a:lnTo>
                <a:lnTo>
                  <a:pt x="28131" y="815083"/>
                </a:lnTo>
                <a:lnTo>
                  <a:pt x="59692" y="846644"/>
                </a:lnTo>
                <a:lnTo>
                  <a:pt x="99714" y="867342"/>
                </a:lnTo>
                <a:lnTo>
                  <a:pt x="145796" y="874776"/>
                </a:lnTo>
                <a:lnTo>
                  <a:pt x="1743963" y="874776"/>
                </a:lnTo>
                <a:lnTo>
                  <a:pt x="1790045" y="867342"/>
                </a:lnTo>
                <a:lnTo>
                  <a:pt x="1830067" y="846644"/>
                </a:lnTo>
                <a:lnTo>
                  <a:pt x="1861628" y="815083"/>
                </a:lnTo>
                <a:lnTo>
                  <a:pt x="1882326" y="775061"/>
                </a:lnTo>
                <a:lnTo>
                  <a:pt x="1889759" y="728979"/>
                </a:lnTo>
                <a:lnTo>
                  <a:pt x="1889759" y="145795"/>
                </a:lnTo>
                <a:lnTo>
                  <a:pt x="1882326" y="99714"/>
                </a:lnTo>
                <a:lnTo>
                  <a:pt x="1861628" y="59692"/>
                </a:lnTo>
                <a:lnTo>
                  <a:pt x="1830067" y="28131"/>
                </a:lnTo>
                <a:lnTo>
                  <a:pt x="1790045" y="7433"/>
                </a:lnTo>
                <a:lnTo>
                  <a:pt x="1743963" y="0"/>
                </a:lnTo>
                <a:close/>
              </a:path>
            </a:pathLst>
          </a:custGeom>
          <a:solidFill>
            <a:srgbClr val="238F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476743" y="348995"/>
            <a:ext cx="1889760" cy="875030"/>
          </a:xfrm>
          <a:custGeom>
            <a:avLst/>
            <a:gdLst/>
            <a:ahLst/>
            <a:cxnLst/>
            <a:rect l="l" t="t" r="r" b="b"/>
            <a:pathLst>
              <a:path w="1889759" h="875030">
                <a:moveTo>
                  <a:pt x="0" y="145795"/>
                </a:moveTo>
                <a:lnTo>
                  <a:pt x="7433" y="99714"/>
                </a:lnTo>
                <a:lnTo>
                  <a:pt x="28131" y="59692"/>
                </a:lnTo>
                <a:lnTo>
                  <a:pt x="59692" y="28131"/>
                </a:lnTo>
                <a:lnTo>
                  <a:pt x="99714" y="7433"/>
                </a:lnTo>
                <a:lnTo>
                  <a:pt x="145796" y="0"/>
                </a:lnTo>
                <a:lnTo>
                  <a:pt x="1743963" y="0"/>
                </a:lnTo>
                <a:lnTo>
                  <a:pt x="1790045" y="7433"/>
                </a:lnTo>
                <a:lnTo>
                  <a:pt x="1830067" y="28131"/>
                </a:lnTo>
                <a:lnTo>
                  <a:pt x="1861628" y="59692"/>
                </a:lnTo>
                <a:lnTo>
                  <a:pt x="1882326" y="99714"/>
                </a:lnTo>
                <a:lnTo>
                  <a:pt x="1889759" y="145795"/>
                </a:lnTo>
                <a:lnTo>
                  <a:pt x="1889759" y="728979"/>
                </a:lnTo>
                <a:lnTo>
                  <a:pt x="1882326" y="775061"/>
                </a:lnTo>
                <a:lnTo>
                  <a:pt x="1861628" y="815083"/>
                </a:lnTo>
                <a:lnTo>
                  <a:pt x="1830067" y="846644"/>
                </a:lnTo>
                <a:lnTo>
                  <a:pt x="1790045" y="867342"/>
                </a:lnTo>
                <a:lnTo>
                  <a:pt x="1743963" y="874776"/>
                </a:lnTo>
                <a:lnTo>
                  <a:pt x="145796" y="874776"/>
                </a:lnTo>
                <a:lnTo>
                  <a:pt x="99714" y="867342"/>
                </a:lnTo>
                <a:lnTo>
                  <a:pt x="59692" y="846644"/>
                </a:lnTo>
                <a:lnTo>
                  <a:pt x="28131" y="815083"/>
                </a:lnTo>
                <a:lnTo>
                  <a:pt x="7433" y="775061"/>
                </a:lnTo>
                <a:lnTo>
                  <a:pt x="0" y="728979"/>
                </a:lnTo>
                <a:lnTo>
                  <a:pt x="0" y="145795"/>
                </a:lnTo>
                <a:close/>
              </a:path>
            </a:pathLst>
          </a:custGeom>
          <a:ln w="15875">
            <a:solidFill>
              <a:srgbClr val="238F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7703311" y="495046"/>
            <a:ext cx="143319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32434">
              <a:lnSpc>
                <a:spcPct val="100000"/>
              </a:lnSpc>
              <a:spcBef>
                <a:spcPts val="100"/>
              </a:spcBef>
            </a:pPr>
            <a:r>
              <a:rPr sz="1800" b="1" spc="5" dirty="0">
                <a:solidFill>
                  <a:srgbClr val="FFFFFF"/>
                </a:solidFill>
                <a:latin typeface="Lucida Sans"/>
                <a:cs typeface="Lucida Sans"/>
              </a:rPr>
              <a:t>Data  </a:t>
            </a:r>
            <a:r>
              <a:rPr sz="1800" b="1" spc="-5" dirty="0">
                <a:solidFill>
                  <a:srgbClr val="FFFFFF"/>
                </a:solidFill>
                <a:latin typeface="Lucida Sans"/>
                <a:cs typeface="Lucida Sans"/>
              </a:rPr>
              <a:t>A</a:t>
            </a:r>
            <a:r>
              <a:rPr sz="1800" b="1" spc="-30" dirty="0">
                <a:solidFill>
                  <a:srgbClr val="FFFFFF"/>
                </a:solidFill>
                <a:latin typeface="Lucida Sans"/>
                <a:cs typeface="Lucida Sans"/>
              </a:rPr>
              <a:t>s</a:t>
            </a:r>
            <a:r>
              <a:rPr sz="1800" b="1" spc="-25" dirty="0">
                <a:solidFill>
                  <a:srgbClr val="FFFFFF"/>
                </a:solidFill>
                <a:latin typeface="Lucida Sans"/>
                <a:cs typeface="Lucida Sans"/>
              </a:rPr>
              <a:t>s</a:t>
            </a:r>
            <a:r>
              <a:rPr sz="1800" b="1" dirty="0">
                <a:solidFill>
                  <a:srgbClr val="FFFFFF"/>
                </a:solidFill>
                <a:latin typeface="Lucida Sans"/>
                <a:cs typeface="Lucida Sans"/>
              </a:rPr>
              <a:t>e</a:t>
            </a:r>
            <a:r>
              <a:rPr sz="1800" b="1" spc="-20" dirty="0">
                <a:solidFill>
                  <a:srgbClr val="FFFFFF"/>
                </a:solidFill>
                <a:latin typeface="Lucida Sans"/>
                <a:cs typeface="Lucida Sans"/>
              </a:rPr>
              <a:t>s</a:t>
            </a:r>
            <a:r>
              <a:rPr sz="1800" b="1" spc="-25" dirty="0">
                <a:solidFill>
                  <a:srgbClr val="FFFFFF"/>
                </a:solidFill>
                <a:latin typeface="Lucida Sans"/>
                <a:cs typeface="Lucida Sans"/>
              </a:rPr>
              <a:t>s</a:t>
            </a:r>
            <a:r>
              <a:rPr sz="1800" b="1" dirty="0">
                <a:solidFill>
                  <a:srgbClr val="FFFFFF"/>
                </a:solidFill>
                <a:latin typeface="Lucida Sans"/>
                <a:cs typeface="Lucida Sans"/>
              </a:rPr>
              <a:t>m</a:t>
            </a:r>
            <a:r>
              <a:rPr sz="1800" b="1" spc="10" dirty="0">
                <a:solidFill>
                  <a:srgbClr val="FFFFFF"/>
                </a:solidFill>
                <a:latin typeface="Lucida Sans"/>
                <a:cs typeface="Lucida Sans"/>
              </a:rPr>
              <a:t>e</a:t>
            </a:r>
            <a:r>
              <a:rPr sz="1800" b="1" spc="-10" dirty="0">
                <a:solidFill>
                  <a:srgbClr val="FFFFFF"/>
                </a:solidFill>
                <a:latin typeface="Lucida Sans"/>
                <a:cs typeface="Lucida Sans"/>
              </a:rPr>
              <a:t>n</a:t>
            </a:r>
            <a:r>
              <a:rPr sz="1800" b="1" dirty="0">
                <a:solidFill>
                  <a:srgbClr val="FFFFFF"/>
                </a:solidFill>
                <a:latin typeface="Lucida Sans"/>
                <a:cs typeface="Lucida Sans"/>
              </a:rPr>
              <a:t>t</a:t>
            </a:r>
            <a:endParaRPr sz="1800">
              <a:latin typeface="Lucida Sans"/>
              <a:cs typeface="Lucida San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7476743" y="1662683"/>
            <a:ext cx="1889760" cy="876300"/>
          </a:xfrm>
          <a:custGeom>
            <a:avLst/>
            <a:gdLst/>
            <a:ahLst/>
            <a:cxnLst/>
            <a:rect l="l" t="t" r="r" b="b"/>
            <a:pathLst>
              <a:path w="1889759" h="876300">
                <a:moveTo>
                  <a:pt x="1743709" y="0"/>
                </a:moveTo>
                <a:lnTo>
                  <a:pt x="146050" y="0"/>
                </a:lnTo>
                <a:lnTo>
                  <a:pt x="99893" y="7447"/>
                </a:lnTo>
                <a:lnTo>
                  <a:pt x="59801" y="28183"/>
                </a:lnTo>
                <a:lnTo>
                  <a:pt x="28183" y="59801"/>
                </a:lnTo>
                <a:lnTo>
                  <a:pt x="7447" y="99893"/>
                </a:lnTo>
                <a:lnTo>
                  <a:pt x="0" y="146050"/>
                </a:lnTo>
                <a:lnTo>
                  <a:pt x="0" y="730250"/>
                </a:lnTo>
                <a:lnTo>
                  <a:pt x="7447" y="776406"/>
                </a:lnTo>
                <a:lnTo>
                  <a:pt x="28183" y="816498"/>
                </a:lnTo>
                <a:lnTo>
                  <a:pt x="59801" y="848116"/>
                </a:lnTo>
                <a:lnTo>
                  <a:pt x="99893" y="868852"/>
                </a:lnTo>
                <a:lnTo>
                  <a:pt x="146050" y="876300"/>
                </a:lnTo>
                <a:lnTo>
                  <a:pt x="1743709" y="876300"/>
                </a:lnTo>
                <a:lnTo>
                  <a:pt x="1789866" y="868852"/>
                </a:lnTo>
                <a:lnTo>
                  <a:pt x="1829958" y="848116"/>
                </a:lnTo>
                <a:lnTo>
                  <a:pt x="1861576" y="816498"/>
                </a:lnTo>
                <a:lnTo>
                  <a:pt x="1882312" y="776406"/>
                </a:lnTo>
                <a:lnTo>
                  <a:pt x="1889759" y="730250"/>
                </a:lnTo>
                <a:lnTo>
                  <a:pt x="1889759" y="146050"/>
                </a:lnTo>
                <a:lnTo>
                  <a:pt x="1882312" y="99893"/>
                </a:lnTo>
                <a:lnTo>
                  <a:pt x="1861576" y="59801"/>
                </a:lnTo>
                <a:lnTo>
                  <a:pt x="1829958" y="28183"/>
                </a:lnTo>
                <a:lnTo>
                  <a:pt x="1789866" y="7447"/>
                </a:lnTo>
                <a:lnTo>
                  <a:pt x="1743709" y="0"/>
                </a:lnTo>
                <a:close/>
              </a:path>
            </a:pathLst>
          </a:custGeom>
          <a:solidFill>
            <a:srgbClr val="238F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476743" y="1662683"/>
            <a:ext cx="1889760" cy="876300"/>
          </a:xfrm>
          <a:custGeom>
            <a:avLst/>
            <a:gdLst/>
            <a:ahLst/>
            <a:cxnLst/>
            <a:rect l="l" t="t" r="r" b="b"/>
            <a:pathLst>
              <a:path w="1889759" h="876300">
                <a:moveTo>
                  <a:pt x="0" y="146050"/>
                </a:moveTo>
                <a:lnTo>
                  <a:pt x="7447" y="99893"/>
                </a:lnTo>
                <a:lnTo>
                  <a:pt x="28183" y="59801"/>
                </a:lnTo>
                <a:lnTo>
                  <a:pt x="59801" y="28183"/>
                </a:lnTo>
                <a:lnTo>
                  <a:pt x="99893" y="7447"/>
                </a:lnTo>
                <a:lnTo>
                  <a:pt x="146050" y="0"/>
                </a:lnTo>
                <a:lnTo>
                  <a:pt x="1743709" y="0"/>
                </a:lnTo>
                <a:lnTo>
                  <a:pt x="1789866" y="7447"/>
                </a:lnTo>
                <a:lnTo>
                  <a:pt x="1829958" y="28183"/>
                </a:lnTo>
                <a:lnTo>
                  <a:pt x="1861576" y="59801"/>
                </a:lnTo>
                <a:lnTo>
                  <a:pt x="1882312" y="99893"/>
                </a:lnTo>
                <a:lnTo>
                  <a:pt x="1889759" y="146050"/>
                </a:lnTo>
                <a:lnTo>
                  <a:pt x="1889759" y="730250"/>
                </a:lnTo>
                <a:lnTo>
                  <a:pt x="1882312" y="776406"/>
                </a:lnTo>
                <a:lnTo>
                  <a:pt x="1861576" y="816498"/>
                </a:lnTo>
                <a:lnTo>
                  <a:pt x="1829958" y="848116"/>
                </a:lnTo>
                <a:lnTo>
                  <a:pt x="1789866" y="868852"/>
                </a:lnTo>
                <a:lnTo>
                  <a:pt x="1743709" y="876300"/>
                </a:lnTo>
                <a:lnTo>
                  <a:pt x="146050" y="876300"/>
                </a:lnTo>
                <a:lnTo>
                  <a:pt x="99893" y="868852"/>
                </a:lnTo>
                <a:lnTo>
                  <a:pt x="59801" y="848116"/>
                </a:lnTo>
                <a:lnTo>
                  <a:pt x="28183" y="816498"/>
                </a:lnTo>
                <a:lnTo>
                  <a:pt x="7447" y="776406"/>
                </a:lnTo>
                <a:lnTo>
                  <a:pt x="0" y="730250"/>
                </a:lnTo>
                <a:lnTo>
                  <a:pt x="0" y="146050"/>
                </a:lnTo>
                <a:close/>
              </a:path>
            </a:pathLst>
          </a:custGeom>
          <a:ln w="15875">
            <a:solidFill>
              <a:srgbClr val="238F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7744459" y="1809445"/>
            <a:ext cx="135763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b="1" spc="5" dirty="0">
                <a:solidFill>
                  <a:srgbClr val="FFFFFF"/>
                </a:solidFill>
                <a:latin typeface="Lucida Sans"/>
                <a:cs typeface="Lucida Sans"/>
              </a:rPr>
              <a:t>Data</a:t>
            </a:r>
            <a:endParaRPr sz="1800">
              <a:latin typeface="Lucida Sans"/>
              <a:cs typeface="Lucida Sans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800" b="1" spc="-5" dirty="0">
                <a:solidFill>
                  <a:srgbClr val="FFFFFF"/>
                </a:solidFill>
                <a:latin typeface="Lucida Sans"/>
                <a:cs typeface="Lucida Sans"/>
              </a:rPr>
              <a:t>Conversion</a:t>
            </a:r>
            <a:endParaRPr sz="1800">
              <a:latin typeface="Lucida Sans"/>
              <a:cs typeface="Lucida Sans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7469123" y="2977895"/>
            <a:ext cx="1905000" cy="875030"/>
          </a:xfrm>
          <a:custGeom>
            <a:avLst/>
            <a:gdLst/>
            <a:ahLst/>
            <a:cxnLst/>
            <a:rect l="l" t="t" r="r" b="b"/>
            <a:pathLst>
              <a:path w="1905000" h="875029">
                <a:moveTo>
                  <a:pt x="1759203" y="0"/>
                </a:moveTo>
                <a:lnTo>
                  <a:pt x="145796" y="0"/>
                </a:lnTo>
                <a:lnTo>
                  <a:pt x="99714" y="7433"/>
                </a:lnTo>
                <a:lnTo>
                  <a:pt x="59692" y="28131"/>
                </a:lnTo>
                <a:lnTo>
                  <a:pt x="28131" y="59692"/>
                </a:lnTo>
                <a:lnTo>
                  <a:pt x="7433" y="99714"/>
                </a:lnTo>
                <a:lnTo>
                  <a:pt x="0" y="145795"/>
                </a:lnTo>
                <a:lnTo>
                  <a:pt x="0" y="728979"/>
                </a:lnTo>
                <a:lnTo>
                  <a:pt x="7433" y="775061"/>
                </a:lnTo>
                <a:lnTo>
                  <a:pt x="28131" y="815083"/>
                </a:lnTo>
                <a:lnTo>
                  <a:pt x="59692" y="846644"/>
                </a:lnTo>
                <a:lnTo>
                  <a:pt x="99714" y="867342"/>
                </a:lnTo>
                <a:lnTo>
                  <a:pt x="145796" y="874776"/>
                </a:lnTo>
                <a:lnTo>
                  <a:pt x="1759203" y="874776"/>
                </a:lnTo>
                <a:lnTo>
                  <a:pt x="1805285" y="867342"/>
                </a:lnTo>
                <a:lnTo>
                  <a:pt x="1845307" y="846644"/>
                </a:lnTo>
                <a:lnTo>
                  <a:pt x="1876868" y="815083"/>
                </a:lnTo>
                <a:lnTo>
                  <a:pt x="1897566" y="775061"/>
                </a:lnTo>
                <a:lnTo>
                  <a:pt x="1905000" y="728979"/>
                </a:lnTo>
                <a:lnTo>
                  <a:pt x="1905000" y="145795"/>
                </a:lnTo>
                <a:lnTo>
                  <a:pt x="1897566" y="99714"/>
                </a:lnTo>
                <a:lnTo>
                  <a:pt x="1876868" y="59692"/>
                </a:lnTo>
                <a:lnTo>
                  <a:pt x="1845307" y="28131"/>
                </a:lnTo>
                <a:lnTo>
                  <a:pt x="1805285" y="7433"/>
                </a:lnTo>
                <a:lnTo>
                  <a:pt x="1759203" y="0"/>
                </a:lnTo>
                <a:close/>
              </a:path>
            </a:pathLst>
          </a:custGeom>
          <a:solidFill>
            <a:srgbClr val="238F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469123" y="2977895"/>
            <a:ext cx="1905000" cy="875030"/>
          </a:xfrm>
          <a:custGeom>
            <a:avLst/>
            <a:gdLst/>
            <a:ahLst/>
            <a:cxnLst/>
            <a:rect l="l" t="t" r="r" b="b"/>
            <a:pathLst>
              <a:path w="1905000" h="875029">
                <a:moveTo>
                  <a:pt x="0" y="145795"/>
                </a:moveTo>
                <a:lnTo>
                  <a:pt x="7433" y="99714"/>
                </a:lnTo>
                <a:lnTo>
                  <a:pt x="28131" y="59692"/>
                </a:lnTo>
                <a:lnTo>
                  <a:pt x="59692" y="28131"/>
                </a:lnTo>
                <a:lnTo>
                  <a:pt x="99714" y="7433"/>
                </a:lnTo>
                <a:lnTo>
                  <a:pt x="145796" y="0"/>
                </a:lnTo>
                <a:lnTo>
                  <a:pt x="1759203" y="0"/>
                </a:lnTo>
                <a:lnTo>
                  <a:pt x="1805285" y="7433"/>
                </a:lnTo>
                <a:lnTo>
                  <a:pt x="1845307" y="28131"/>
                </a:lnTo>
                <a:lnTo>
                  <a:pt x="1876868" y="59692"/>
                </a:lnTo>
                <a:lnTo>
                  <a:pt x="1897566" y="99714"/>
                </a:lnTo>
                <a:lnTo>
                  <a:pt x="1905000" y="145795"/>
                </a:lnTo>
                <a:lnTo>
                  <a:pt x="1905000" y="728979"/>
                </a:lnTo>
                <a:lnTo>
                  <a:pt x="1897566" y="775061"/>
                </a:lnTo>
                <a:lnTo>
                  <a:pt x="1876868" y="815083"/>
                </a:lnTo>
                <a:lnTo>
                  <a:pt x="1845307" y="846644"/>
                </a:lnTo>
                <a:lnTo>
                  <a:pt x="1805285" y="867342"/>
                </a:lnTo>
                <a:lnTo>
                  <a:pt x="1759203" y="874776"/>
                </a:lnTo>
                <a:lnTo>
                  <a:pt x="145796" y="874776"/>
                </a:lnTo>
                <a:lnTo>
                  <a:pt x="99714" y="867342"/>
                </a:lnTo>
                <a:lnTo>
                  <a:pt x="59692" y="846644"/>
                </a:lnTo>
                <a:lnTo>
                  <a:pt x="28131" y="815083"/>
                </a:lnTo>
                <a:lnTo>
                  <a:pt x="7433" y="775061"/>
                </a:lnTo>
                <a:lnTo>
                  <a:pt x="0" y="728979"/>
                </a:lnTo>
                <a:lnTo>
                  <a:pt x="0" y="145795"/>
                </a:lnTo>
                <a:close/>
              </a:path>
            </a:pathLst>
          </a:custGeom>
          <a:ln w="15875">
            <a:solidFill>
              <a:srgbClr val="238F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7877682" y="3124580"/>
            <a:ext cx="109029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Lucida Sans"/>
                <a:cs typeface="Lucida Sans"/>
              </a:rPr>
              <a:t>Re</a:t>
            </a:r>
            <a:r>
              <a:rPr sz="1800" b="1" spc="-20" dirty="0">
                <a:solidFill>
                  <a:srgbClr val="FFFFFF"/>
                </a:solidFill>
                <a:latin typeface="Lucida Sans"/>
                <a:cs typeface="Lucida Sans"/>
              </a:rPr>
              <a:t>s</a:t>
            </a:r>
            <a:r>
              <a:rPr sz="1800" b="1" dirty="0">
                <a:solidFill>
                  <a:srgbClr val="FFFFFF"/>
                </a:solidFill>
                <a:latin typeface="Lucida Sans"/>
                <a:cs typeface="Lucida Sans"/>
              </a:rPr>
              <a:t>e</a:t>
            </a:r>
            <a:r>
              <a:rPr sz="1800" b="1" spc="5" dirty="0">
                <a:solidFill>
                  <a:srgbClr val="FFFFFF"/>
                </a:solidFill>
                <a:latin typeface="Lucida Sans"/>
                <a:cs typeface="Lucida Sans"/>
              </a:rPr>
              <a:t>a</a:t>
            </a:r>
            <a:r>
              <a:rPr sz="1800" b="1" dirty="0">
                <a:solidFill>
                  <a:srgbClr val="FFFFFF"/>
                </a:solidFill>
                <a:latin typeface="Lucida Sans"/>
                <a:cs typeface="Lucida Sans"/>
              </a:rPr>
              <a:t>rch</a:t>
            </a:r>
            <a:endParaRPr sz="1800">
              <a:latin typeface="Lucida Sans"/>
              <a:cs typeface="Lucida Sans"/>
            </a:endParaRPr>
          </a:p>
          <a:p>
            <a:pPr algn="ctr">
              <a:lnSpc>
                <a:spcPct val="100000"/>
              </a:lnSpc>
            </a:pPr>
            <a:r>
              <a:rPr sz="1800" b="1" dirty="0">
                <a:solidFill>
                  <a:srgbClr val="FFFFFF"/>
                </a:solidFill>
                <a:latin typeface="Lucida Sans"/>
                <a:cs typeface="Lucida Sans"/>
              </a:rPr>
              <a:t>Scope</a:t>
            </a:r>
            <a:endParaRPr sz="1800">
              <a:latin typeface="Lucida Sans"/>
              <a:cs typeface="Lucida Sans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7458456" y="4293108"/>
            <a:ext cx="1927860" cy="875030"/>
          </a:xfrm>
          <a:custGeom>
            <a:avLst/>
            <a:gdLst/>
            <a:ahLst/>
            <a:cxnLst/>
            <a:rect l="l" t="t" r="r" b="b"/>
            <a:pathLst>
              <a:path w="1927859" h="875029">
                <a:moveTo>
                  <a:pt x="1782064" y="0"/>
                </a:moveTo>
                <a:lnTo>
                  <a:pt x="145796" y="0"/>
                </a:lnTo>
                <a:lnTo>
                  <a:pt x="99714" y="7433"/>
                </a:lnTo>
                <a:lnTo>
                  <a:pt x="59692" y="28131"/>
                </a:lnTo>
                <a:lnTo>
                  <a:pt x="28131" y="59692"/>
                </a:lnTo>
                <a:lnTo>
                  <a:pt x="7433" y="99714"/>
                </a:lnTo>
                <a:lnTo>
                  <a:pt x="0" y="145796"/>
                </a:lnTo>
                <a:lnTo>
                  <a:pt x="0" y="728980"/>
                </a:lnTo>
                <a:lnTo>
                  <a:pt x="7433" y="775061"/>
                </a:lnTo>
                <a:lnTo>
                  <a:pt x="28131" y="815083"/>
                </a:lnTo>
                <a:lnTo>
                  <a:pt x="59692" y="846644"/>
                </a:lnTo>
                <a:lnTo>
                  <a:pt x="99714" y="867342"/>
                </a:lnTo>
                <a:lnTo>
                  <a:pt x="145796" y="874776"/>
                </a:lnTo>
                <a:lnTo>
                  <a:pt x="1782064" y="874776"/>
                </a:lnTo>
                <a:lnTo>
                  <a:pt x="1828145" y="867342"/>
                </a:lnTo>
                <a:lnTo>
                  <a:pt x="1868167" y="846644"/>
                </a:lnTo>
                <a:lnTo>
                  <a:pt x="1899728" y="815083"/>
                </a:lnTo>
                <a:lnTo>
                  <a:pt x="1920426" y="775061"/>
                </a:lnTo>
                <a:lnTo>
                  <a:pt x="1927860" y="728980"/>
                </a:lnTo>
                <a:lnTo>
                  <a:pt x="1927860" y="145796"/>
                </a:lnTo>
                <a:lnTo>
                  <a:pt x="1920426" y="99714"/>
                </a:lnTo>
                <a:lnTo>
                  <a:pt x="1899728" y="59692"/>
                </a:lnTo>
                <a:lnTo>
                  <a:pt x="1868167" y="28131"/>
                </a:lnTo>
                <a:lnTo>
                  <a:pt x="1828145" y="7433"/>
                </a:lnTo>
                <a:lnTo>
                  <a:pt x="1782064" y="0"/>
                </a:lnTo>
                <a:close/>
              </a:path>
            </a:pathLst>
          </a:custGeom>
          <a:solidFill>
            <a:srgbClr val="17406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458456" y="4293108"/>
            <a:ext cx="1927860" cy="875030"/>
          </a:xfrm>
          <a:custGeom>
            <a:avLst/>
            <a:gdLst/>
            <a:ahLst/>
            <a:cxnLst/>
            <a:rect l="l" t="t" r="r" b="b"/>
            <a:pathLst>
              <a:path w="1927859" h="875029">
                <a:moveTo>
                  <a:pt x="0" y="145796"/>
                </a:moveTo>
                <a:lnTo>
                  <a:pt x="7433" y="99714"/>
                </a:lnTo>
                <a:lnTo>
                  <a:pt x="28131" y="59692"/>
                </a:lnTo>
                <a:lnTo>
                  <a:pt x="59692" y="28131"/>
                </a:lnTo>
                <a:lnTo>
                  <a:pt x="99714" y="7433"/>
                </a:lnTo>
                <a:lnTo>
                  <a:pt x="145796" y="0"/>
                </a:lnTo>
                <a:lnTo>
                  <a:pt x="1782064" y="0"/>
                </a:lnTo>
                <a:lnTo>
                  <a:pt x="1828145" y="7433"/>
                </a:lnTo>
                <a:lnTo>
                  <a:pt x="1868167" y="28131"/>
                </a:lnTo>
                <a:lnTo>
                  <a:pt x="1899728" y="59692"/>
                </a:lnTo>
                <a:lnTo>
                  <a:pt x="1920426" y="99714"/>
                </a:lnTo>
                <a:lnTo>
                  <a:pt x="1927860" y="145796"/>
                </a:lnTo>
                <a:lnTo>
                  <a:pt x="1927860" y="728980"/>
                </a:lnTo>
                <a:lnTo>
                  <a:pt x="1920426" y="775061"/>
                </a:lnTo>
                <a:lnTo>
                  <a:pt x="1899728" y="815083"/>
                </a:lnTo>
                <a:lnTo>
                  <a:pt x="1868167" y="846644"/>
                </a:lnTo>
                <a:lnTo>
                  <a:pt x="1828145" y="867342"/>
                </a:lnTo>
                <a:lnTo>
                  <a:pt x="1782064" y="874776"/>
                </a:lnTo>
                <a:lnTo>
                  <a:pt x="145796" y="874776"/>
                </a:lnTo>
                <a:lnTo>
                  <a:pt x="99714" y="867342"/>
                </a:lnTo>
                <a:lnTo>
                  <a:pt x="59692" y="846644"/>
                </a:lnTo>
                <a:lnTo>
                  <a:pt x="28131" y="815083"/>
                </a:lnTo>
                <a:lnTo>
                  <a:pt x="7433" y="775061"/>
                </a:lnTo>
                <a:lnTo>
                  <a:pt x="0" y="728980"/>
                </a:lnTo>
                <a:lnTo>
                  <a:pt x="0" y="145796"/>
                </a:lnTo>
                <a:close/>
              </a:path>
            </a:pathLst>
          </a:custGeom>
          <a:ln w="15875">
            <a:solidFill>
              <a:srgbClr val="238F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7669148" y="4439539"/>
            <a:ext cx="150876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67359">
              <a:lnSpc>
                <a:spcPct val="100000"/>
              </a:lnSpc>
              <a:spcBef>
                <a:spcPts val="100"/>
              </a:spcBef>
            </a:pPr>
            <a:r>
              <a:rPr sz="1800" b="1" spc="5" dirty="0">
                <a:solidFill>
                  <a:srgbClr val="FFFFFF"/>
                </a:solidFill>
                <a:latin typeface="Lucida Sans"/>
                <a:cs typeface="Lucida Sans"/>
              </a:rPr>
              <a:t>Data  </a:t>
            </a:r>
            <a:r>
              <a:rPr sz="1800" b="1" spc="-5" dirty="0">
                <a:solidFill>
                  <a:srgbClr val="FFFFFF"/>
                </a:solidFill>
                <a:latin typeface="Lucida Sans"/>
                <a:cs typeface="Lucida Sans"/>
              </a:rPr>
              <a:t>Pre</a:t>
            </a:r>
            <a:r>
              <a:rPr sz="1800" b="1" spc="-25" dirty="0">
                <a:solidFill>
                  <a:srgbClr val="FFFFFF"/>
                </a:solidFill>
                <a:latin typeface="Lucida Sans"/>
                <a:cs typeface="Lucida Sans"/>
              </a:rPr>
              <a:t>s</a:t>
            </a:r>
            <a:r>
              <a:rPr sz="1800" b="1" dirty="0">
                <a:solidFill>
                  <a:srgbClr val="FFFFFF"/>
                </a:solidFill>
                <a:latin typeface="Lucida Sans"/>
                <a:cs typeface="Lucida Sans"/>
              </a:rPr>
              <a:t>e</a:t>
            </a:r>
            <a:r>
              <a:rPr sz="1800" b="1" spc="-10" dirty="0">
                <a:solidFill>
                  <a:srgbClr val="FFFFFF"/>
                </a:solidFill>
                <a:latin typeface="Lucida Sans"/>
                <a:cs typeface="Lucida Sans"/>
              </a:rPr>
              <a:t>n</a:t>
            </a:r>
            <a:r>
              <a:rPr sz="1800" b="1" spc="35" dirty="0">
                <a:solidFill>
                  <a:srgbClr val="FFFFFF"/>
                </a:solidFill>
                <a:latin typeface="Lucida Sans"/>
                <a:cs typeface="Lucida Sans"/>
              </a:rPr>
              <a:t>t</a:t>
            </a:r>
            <a:r>
              <a:rPr sz="1800" b="1" spc="-15" dirty="0">
                <a:solidFill>
                  <a:srgbClr val="FFFFFF"/>
                </a:solidFill>
                <a:latin typeface="Lucida Sans"/>
                <a:cs typeface="Lucida Sans"/>
              </a:rPr>
              <a:t>a</a:t>
            </a:r>
            <a:r>
              <a:rPr sz="1800" b="1" spc="10" dirty="0">
                <a:solidFill>
                  <a:srgbClr val="FFFFFF"/>
                </a:solidFill>
                <a:latin typeface="Lucida Sans"/>
                <a:cs typeface="Lucida Sans"/>
              </a:rPr>
              <a:t>t</a:t>
            </a:r>
            <a:r>
              <a:rPr sz="1800" b="1" spc="-10" dirty="0">
                <a:solidFill>
                  <a:srgbClr val="FFFFFF"/>
                </a:solidFill>
                <a:latin typeface="Lucida Sans"/>
                <a:cs typeface="Lucida Sans"/>
              </a:rPr>
              <a:t>i</a:t>
            </a:r>
            <a:r>
              <a:rPr sz="1800" b="1" spc="10" dirty="0">
                <a:solidFill>
                  <a:srgbClr val="FFFFFF"/>
                </a:solidFill>
                <a:latin typeface="Lucida Sans"/>
                <a:cs typeface="Lucida Sans"/>
              </a:rPr>
              <a:t>o</a:t>
            </a:r>
            <a:r>
              <a:rPr sz="1800" b="1" dirty="0">
                <a:solidFill>
                  <a:srgbClr val="FFFFFF"/>
                </a:solidFill>
                <a:latin typeface="Lucida Sans"/>
                <a:cs typeface="Lucida Sans"/>
              </a:rPr>
              <a:t>n</a:t>
            </a:r>
            <a:endParaRPr sz="1800">
              <a:latin typeface="Lucida Sans"/>
              <a:cs typeface="Lucida Sans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7458456" y="5606796"/>
            <a:ext cx="1927860" cy="875030"/>
          </a:xfrm>
          <a:custGeom>
            <a:avLst/>
            <a:gdLst/>
            <a:ahLst/>
            <a:cxnLst/>
            <a:rect l="l" t="t" r="r" b="b"/>
            <a:pathLst>
              <a:path w="1927859" h="875029">
                <a:moveTo>
                  <a:pt x="1782064" y="0"/>
                </a:moveTo>
                <a:lnTo>
                  <a:pt x="145796" y="0"/>
                </a:lnTo>
                <a:lnTo>
                  <a:pt x="99714" y="7433"/>
                </a:lnTo>
                <a:lnTo>
                  <a:pt x="59692" y="28131"/>
                </a:lnTo>
                <a:lnTo>
                  <a:pt x="28131" y="59692"/>
                </a:lnTo>
                <a:lnTo>
                  <a:pt x="7433" y="99714"/>
                </a:lnTo>
                <a:lnTo>
                  <a:pt x="0" y="145795"/>
                </a:lnTo>
                <a:lnTo>
                  <a:pt x="0" y="728979"/>
                </a:lnTo>
                <a:lnTo>
                  <a:pt x="7433" y="775061"/>
                </a:lnTo>
                <a:lnTo>
                  <a:pt x="28131" y="815083"/>
                </a:lnTo>
                <a:lnTo>
                  <a:pt x="59692" y="846644"/>
                </a:lnTo>
                <a:lnTo>
                  <a:pt x="99714" y="867342"/>
                </a:lnTo>
                <a:lnTo>
                  <a:pt x="145796" y="874775"/>
                </a:lnTo>
                <a:lnTo>
                  <a:pt x="1782064" y="874775"/>
                </a:lnTo>
                <a:lnTo>
                  <a:pt x="1828145" y="867342"/>
                </a:lnTo>
                <a:lnTo>
                  <a:pt x="1868167" y="846644"/>
                </a:lnTo>
                <a:lnTo>
                  <a:pt x="1899728" y="815083"/>
                </a:lnTo>
                <a:lnTo>
                  <a:pt x="1920426" y="775061"/>
                </a:lnTo>
                <a:lnTo>
                  <a:pt x="1927860" y="728979"/>
                </a:lnTo>
                <a:lnTo>
                  <a:pt x="1927860" y="145795"/>
                </a:lnTo>
                <a:lnTo>
                  <a:pt x="1920426" y="99714"/>
                </a:lnTo>
                <a:lnTo>
                  <a:pt x="1899728" y="59692"/>
                </a:lnTo>
                <a:lnTo>
                  <a:pt x="1868167" y="28131"/>
                </a:lnTo>
                <a:lnTo>
                  <a:pt x="1828145" y="7433"/>
                </a:lnTo>
                <a:lnTo>
                  <a:pt x="1782064" y="0"/>
                </a:lnTo>
                <a:close/>
              </a:path>
            </a:pathLst>
          </a:custGeom>
          <a:solidFill>
            <a:srgbClr val="17406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458456" y="5606796"/>
            <a:ext cx="1927860" cy="875030"/>
          </a:xfrm>
          <a:custGeom>
            <a:avLst/>
            <a:gdLst/>
            <a:ahLst/>
            <a:cxnLst/>
            <a:rect l="l" t="t" r="r" b="b"/>
            <a:pathLst>
              <a:path w="1927859" h="875029">
                <a:moveTo>
                  <a:pt x="0" y="145795"/>
                </a:moveTo>
                <a:lnTo>
                  <a:pt x="7433" y="99714"/>
                </a:lnTo>
                <a:lnTo>
                  <a:pt x="28131" y="59692"/>
                </a:lnTo>
                <a:lnTo>
                  <a:pt x="59692" y="28131"/>
                </a:lnTo>
                <a:lnTo>
                  <a:pt x="99714" y="7433"/>
                </a:lnTo>
                <a:lnTo>
                  <a:pt x="145796" y="0"/>
                </a:lnTo>
                <a:lnTo>
                  <a:pt x="1782064" y="0"/>
                </a:lnTo>
                <a:lnTo>
                  <a:pt x="1828145" y="7433"/>
                </a:lnTo>
                <a:lnTo>
                  <a:pt x="1868167" y="28131"/>
                </a:lnTo>
                <a:lnTo>
                  <a:pt x="1899728" y="59692"/>
                </a:lnTo>
                <a:lnTo>
                  <a:pt x="1920426" y="99714"/>
                </a:lnTo>
                <a:lnTo>
                  <a:pt x="1927860" y="145795"/>
                </a:lnTo>
                <a:lnTo>
                  <a:pt x="1927860" y="728979"/>
                </a:lnTo>
                <a:lnTo>
                  <a:pt x="1920426" y="775061"/>
                </a:lnTo>
                <a:lnTo>
                  <a:pt x="1899728" y="815083"/>
                </a:lnTo>
                <a:lnTo>
                  <a:pt x="1868167" y="846644"/>
                </a:lnTo>
                <a:lnTo>
                  <a:pt x="1828145" y="867342"/>
                </a:lnTo>
                <a:lnTo>
                  <a:pt x="1782064" y="874775"/>
                </a:lnTo>
                <a:lnTo>
                  <a:pt x="145796" y="874775"/>
                </a:lnTo>
                <a:lnTo>
                  <a:pt x="99714" y="867342"/>
                </a:lnTo>
                <a:lnTo>
                  <a:pt x="59692" y="846644"/>
                </a:lnTo>
                <a:lnTo>
                  <a:pt x="28131" y="815083"/>
                </a:lnTo>
                <a:lnTo>
                  <a:pt x="7433" y="775061"/>
                </a:lnTo>
                <a:lnTo>
                  <a:pt x="0" y="728979"/>
                </a:lnTo>
                <a:lnTo>
                  <a:pt x="0" y="145795"/>
                </a:lnTo>
                <a:close/>
              </a:path>
            </a:pathLst>
          </a:custGeom>
          <a:ln w="15875">
            <a:solidFill>
              <a:srgbClr val="238F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7812405" y="5754420"/>
            <a:ext cx="12223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5494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Lucida Sans"/>
                <a:cs typeface="Lucida Sans"/>
              </a:rPr>
              <a:t>Method  V</a:t>
            </a:r>
            <a:r>
              <a:rPr sz="1800" b="1" spc="5" dirty="0">
                <a:solidFill>
                  <a:srgbClr val="FFFFFF"/>
                </a:solidFill>
                <a:latin typeface="Lucida Sans"/>
                <a:cs typeface="Lucida Sans"/>
              </a:rPr>
              <a:t>a</a:t>
            </a:r>
            <a:r>
              <a:rPr sz="1800" b="1" spc="-10" dirty="0">
                <a:solidFill>
                  <a:srgbClr val="FFFFFF"/>
                </a:solidFill>
                <a:latin typeface="Lucida Sans"/>
                <a:cs typeface="Lucida Sans"/>
              </a:rPr>
              <a:t>li</a:t>
            </a:r>
            <a:r>
              <a:rPr sz="1800" b="1" dirty="0">
                <a:solidFill>
                  <a:srgbClr val="FFFFFF"/>
                </a:solidFill>
                <a:latin typeface="Lucida Sans"/>
                <a:cs typeface="Lucida Sans"/>
              </a:rPr>
              <a:t>da</a:t>
            </a:r>
            <a:r>
              <a:rPr sz="1800" b="1" spc="40" dirty="0">
                <a:solidFill>
                  <a:srgbClr val="FFFFFF"/>
                </a:solidFill>
                <a:latin typeface="Lucida Sans"/>
                <a:cs typeface="Lucida Sans"/>
              </a:rPr>
              <a:t>t</a:t>
            </a:r>
            <a:r>
              <a:rPr sz="1800" b="1" spc="-10" dirty="0">
                <a:solidFill>
                  <a:srgbClr val="FFFFFF"/>
                </a:solidFill>
                <a:latin typeface="Lucida Sans"/>
                <a:cs typeface="Lucida Sans"/>
              </a:rPr>
              <a:t>i</a:t>
            </a:r>
            <a:r>
              <a:rPr sz="1800" b="1" spc="10" dirty="0">
                <a:solidFill>
                  <a:srgbClr val="FFFFFF"/>
                </a:solidFill>
                <a:latin typeface="Lucida Sans"/>
                <a:cs typeface="Lucida Sans"/>
              </a:rPr>
              <a:t>o</a:t>
            </a:r>
            <a:r>
              <a:rPr sz="1800" b="1" dirty="0">
                <a:solidFill>
                  <a:srgbClr val="FFFFFF"/>
                </a:solidFill>
                <a:latin typeface="Lucida Sans"/>
                <a:cs typeface="Lucida Sans"/>
              </a:rPr>
              <a:t>n</a:t>
            </a:r>
            <a:endParaRPr sz="1800">
              <a:latin typeface="Lucida Sans"/>
              <a:cs typeface="Lucida Sans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8232647" y="1223772"/>
            <a:ext cx="356870" cy="530860"/>
          </a:xfrm>
          <a:custGeom>
            <a:avLst/>
            <a:gdLst/>
            <a:ahLst/>
            <a:cxnLst/>
            <a:rect l="l" t="t" r="r" b="b"/>
            <a:pathLst>
              <a:path w="356870" h="530860">
                <a:moveTo>
                  <a:pt x="356616" y="352043"/>
                </a:moveTo>
                <a:lnTo>
                  <a:pt x="0" y="352043"/>
                </a:lnTo>
                <a:lnTo>
                  <a:pt x="178307" y="530351"/>
                </a:lnTo>
                <a:lnTo>
                  <a:pt x="356616" y="352043"/>
                </a:lnTo>
                <a:close/>
              </a:path>
              <a:path w="356870" h="530860">
                <a:moveTo>
                  <a:pt x="267461" y="0"/>
                </a:moveTo>
                <a:lnTo>
                  <a:pt x="89153" y="0"/>
                </a:lnTo>
                <a:lnTo>
                  <a:pt x="89153" y="352043"/>
                </a:lnTo>
                <a:lnTo>
                  <a:pt x="267461" y="352043"/>
                </a:lnTo>
                <a:lnTo>
                  <a:pt x="267461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232647" y="1223772"/>
            <a:ext cx="356870" cy="530860"/>
          </a:xfrm>
          <a:custGeom>
            <a:avLst/>
            <a:gdLst/>
            <a:ahLst/>
            <a:cxnLst/>
            <a:rect l="l" t="t" r="r" b="b"/>
            <a:pathLst>
              <a:path w="356870" h="530860">
                <a:moveTo>
                  <a:pt x="267461" y="0"/>
                </a:moveTo>
                <a:lnTo>
                  <a:pt x="267461" y="352043"/>
                </a:lnTo>
                <a:lnTo>
                  <a:pt x="356616" y="352043"/>
                </a:lnTo>
                <a:lnTo>
                  <a:pt x="178307" y="530351"/>
                </a:lnTo>
                <a:lnTo>
                  <a:pt x="0" y="352043"/>
                </a:lnTo>
                <a:lnTo>
                  <a:pt x="89153" y="352043"/>
                </a:lnTo>
                <a:lnTo>
                  <a:pt x="89153" y="0"/>
                </a:lnTo>
                <a:lnTo>
                  <a:pt x="267461" y="0"/>
                </a:lnTo>
                <a:close/>
              </a:path>
            </a:pathLst>
          </a:custGeom>
          <a:ln w="15875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232647" y="5122164"/>
            <a:ext cx="356870" cy="530860"/>
          </a:xfrm>
          <a:custGeom>
            <a:avLst/>
            <a:gdLst/>
            <a:ahLst/>
            <a:cxnLst/>
            <a:rect l="l" t="t" r="r" b="b"/>
            <a:pathLst>
              <a:path w="356870" h="530860">
                <a:moveTo>
                  <a:pt x="356616" y="352044"/>
                </a:moveTo>
                <a:lnTo>
                  <a:pt x="0" y="352044"/>
                </a:lnTo>
                <a:lnTo>
                  <a:pt x="178307" y="530352"/>
                </a:lnTo>
                <a:lnTo>
                  <a:pt x="356616" y="352044"/>
                </a:lnTo>
                <a:close/>
              </a:path>
              <a:path w="356870" h="530860">
                <a:moveTo>
                  <a:pt x="267461" y="0"/>
                </a:moveTo>
                <a:lnTo>
                  <a:pt x="89153" y="0"/>
                </a:lnTo>
                <a:lnTo>
                  <a:pt x="89153" y="352044"/>
                </a:lnTo>
                <a:lnTo>
                  <a:pt x="267461" y="352044"/>
                </a:lnTo>
                <a:lnTo>
                  <a:pt x="267461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8232647" y="5122164"/>
            <a:ext cx="356870" cy="530860"/>
          </a:xfrm>
          <a:custGeom>
            <a:avLst/>
            <a:gdLst/>
            <a:ahLst/>
            <a:cxnLst/>
            <a:rect l="l" t="t" r="r" b="b"/>
            <a:pathLst>
              <a:path w="356870" h="530860">
                <a:moveTo>
                  <a:pt x="267461" y="0"/>
                </a:moveTo>
                <a:lnTo>
                  <a:pt x="267461" y="352044"/>
                </a:lnTo>
                <a:lnTo>
                  <a:pt x="356616" y="352044"/>
                </a:lnTo>
                <a:lnTo>
                  <a:pt x="178307" y="530352"/>
                </a:lnTo>
                <a:lnTo>
                  <a:pt x="0" y="352044"/>
                </a:lnTo>
                <a:lnTo>
                  <a:pt x="89153" y="352044"/>
                </a:lnTo>
                <a:lnTo>
                  <a:pt x="89153" y="0"/>
                </a:lnTo>
                <a:lnTo>
                  <a:pt x="267461" y="0"/>
                </a:lnTo>
                <a:close/>
              </a:path>
            </a:pathLst>
          </a:custGeom>
          <a:ln w="15875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8232647" y="2538983"/>
            <a:ext cx="356870" cy="485140"/>
          </a:xfrm>
          <a:custGeom>
            <a:avLst/>
            <a:gdLst/>
            <a:ahLst/>
            <a:cxnLst/>
            <a:rect l="l" t="t" r="r" b="b"/>
            <a:pathLst>
              <a:path w="356870" h="485139">
                <a:moveTo>
                  <a:pt x="356616" y="306324"/>
                </a:moveTo>
                <a:lnTo>
                  <a:pt x="0" y="306324"/>
                </a:lnTo>
                <a:lnTo>
                  <a:pt x="178307" y="484631"/>
                </a:lnTo>
                <a:lnTo>
                  <a:pt x="356616" y="306324"/>
                </a:lnTo>
                <a:close/>
              </a:path>
              <a:path w="356870" h="485139">
                <a:moveTo>
                  <a:pt x="267461" y="0"/>
                </a:moveTo>
                <a:lnTo>
                  <a:pt x="89153" y="0"/>
                </a:lnTo>
                <a:lnTo>
                  <a:pt x="89153" y="306324"/>
                </a:lnTo>
                <a:lnTo>
                  <a:pt x="267461" y="306324"/>
                </a:lnTo>
                <a:lnTo>
                  <a:pt x="267461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8232647" y="2538983"/>
            <a:ext cx="356870" cy="485140"/>
          </a:xfrm>
          <a:custGeom>
            <a:avLst/>
            <a:gdLst/>
            <a:ahLst/>
            <a:cxnLst/>
            <a:rect l="l" t="t" r="r" b="b"/>
            <a:pathLst>
              <a:path w="356870" h="485139">
                <a:moveTo>
                  <a:pt x="267461" y="0"/>
                </a:moveTo>
                <a:lnTo>
                  <a:pt x="267461" y="306324"/>
                </a:lnTo>
                <a:lnTo>
                  <a:pt x="356616" y="306324"/>
                </a:lnTo>
                <a:lnTo>
                  <a:pt x="178307" y="484631"/>
                </a:lnTo>
                <a:lnTo>
                  <a:pt x="0" y="306324"/>
                </a:lnTo>
                <a:lnTo>
                  <a:pt x="89153" y="306324"/>
                </a:lnTo>
                <a:lnTo>
                  <a:pt x="89153" y="0"/>
                </a:lnTo>
                <a:lnTo>
                  <a:pt x="267461" y="0"/>
                </a:lnTo>
                <a:close/>
              </a:path>
            </a:pathLst>
          </a:custGeom>
          <a:ln w="15875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060441" y="191262"/>
            <a:ext cx="4792980" cy="3870960"/>
          </a:xfrm>
          <a:custGeom>
            <a:avLst/>
            <a:gdLst/>
            <a:ahLst/>
            <a:cxnLst/>
            <a:rect l="l" t="t" r="r" b="b"/>
            <a:pathLst>
              <a:path w="4792980" h="3870960">
                <a:moveTo>
                  <a:pt x="0" y="219075"/>
                </a:moveTo>
                <a:lnTo>
                  <a:pt x="5783" y="168830"/>
                </a:lnTo>
                <a:lnTo>
                  <a:pt x="22260" y="122714"/>
                </a:lnTo>
                <a:lnTo>
                  <a:pt x="48115" y="82038"/>
                </a:lnTo>
                <a:lnTo>
                  <a:pt x="82038" y="48115"/>
                </a:lnTo>
                <a:lnTo>
                  <a:pt x="122714" y="22260"/>
                </a:lnTo>
                <a:lnTo>
                  <a:pt x="168830" y="5783"/>
                </a:lnTo>
                <a:lnTo>
                  <a:pt x="219075" y="0"/>
                </a:lnTo>
                <a:lnTo>
                  <a:pt x="4573905" y="0"/>
                </a:lnTo>
                <a:lnTo>
                  <a:pt x="4624149" y="5783"/>
                </a:lnTo>
                <a:lnTo>
                  <a:pt x="4670265" y="22260"/>
                </a:lnTo>
                <a:lnTo>
                  <a:pt x="4710941" y="48115"/>
                </a:lnTo>
                <a:lnTo>
                  <a:pt x="4744864" y="82038"/>
                </a:lnTo>
                <a:lnTo>
                  <a:pt x="4770719" y="122714"/>
                </a:lnTo>
                <a:lnTo>
                  <a:pt x="4787196" y="168830"/>
                </a:lnTo>
                <a:lnTo>
                  <a:pt x="4792980" y="219075"/>
                </a:lnTo>
                <a:lnTo>
                  <a:pt x="4792980" y="3651885"/>
                </a:lnTo>
                <a:lnTo>
                  <a:pt x="4787196" y="3702129"/>
                </a:lnTo>
                <a:lnTo>
                  <a:pt x="4770719" y="3748245"/>
                </a:lnTo>
                <a:lnTo>
                  <a:pt x="4744864" y="3788921"/>
                </a:lnTo>
                <a:lnTo>
                  <a:pt x="4710941" y="3822844"/>
                </a:lnTo>
                <a:lnTo>
                  <a:pt x="4670265" y="3848699"/>
                </a:lnTo>
                <a:lnTo>
                  <a:pt x="4624149" y="3865176"/>
                </a:lnTo>
                <a:lnTo>
                  <a:pt x="4573905" y="3870960"/>
                </a:lnTo>
                <a:lnTo>
                  <a:pt x="219075" y="3870960"/>
                </a:lnTo>
                <a:lnTo>
                  <a:pt x="168830" y="3865176"/>
                </a:lnTo>
                <a:lnTo>
                  <a:pt x="122714" y="3848699"/>
                </a:lnTo>
                <a:lnTo>
                  <a:pt x="82038" y="3822844"/>
                </a:lnTo>
                <a:lnTo>
                  <a:pt x="48115" y="3788921"/>
                </a:lnTo>
                <a:lnTo>
                  <a:pt x="22260" y="3748245"/>
                </a:lnTo>
                <a:lnTo>
                  <a:pt x="5783" y="3702129"/>
                </a:lnTo>
                <a:lnTo>
                  <a:pt x="0" y="3651885"/>
                </a:lnTo>
                <a:lnTo>
                  <a:pt x="0" y="219075"/>
                </a:lnTo>
                <a:close/>
              </a:path>
            </a:pathLst>
          </a:custGeom>
          <a:ln w="28575">
            <a:solidFill>
              <a:srgbClr val="238F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>
            <a:spLocks noGrp="1"/>
          </p:cNvSpPr>
          <p:nvPr>
            <p:ph type="title"/>
          </p:nvPr>
        </p:nvSpPr>
        <p:spPr>
          <a:xfrm>
            <a:off x="5240273" y="1743201"/>
            <a:ext cx="155257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5" dirty="0">
                <a:solidFill>
                  <a:srgbClr val="238F9F"/>
                </a:solidFill>
              </a:rPr>
              <a:t>R</a:t>
            </a:r>
            <a:r>
              <a:rPr sz="2000" dirty="0">
                <a:solidFill>
                  <a:srgbClr val="238F9F"/>
                </a:solidFill>
              </a:rPr>
              <a:t>e</a:t>
            </a:r>
            <a:r>
              <a:rPr sz="2000" spc="-5" dirty="0">
                <a:solidFill>
                  <a:srgbClr val="238F9F"/>
                </a:solidFill>
              </a:rPr>
              <a:t>-</a:t>
            </a:r>
            <a:r>
              <a:rPr sz="2000" dirty="0">
                <a:solidFill>
                  <a:srgbClr val="238F9F"/>
                </a:solidFill>
              </a:rPr>
              <a:t>Defining</a:t>
            </a:r>
            <a:endParaRPr sz="2000"/>
          </a:p>
        </p:txBody>
      </p:sp>
      <p:sp>
        <p:nvSpPr>
          <p:cNvPr id="32" name="object 32"/>
          <p:cNvSpPr txBox="1"/>
          <p:nvPr/>
        </p:nvSpPr>
        <p:spPr>
          <a:xfrm>
            <a:off x="5240273" y="2200097"/>
            <a:ext cx="174752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5" dirty="0">
                <a:solidFill>
                  <a:srgbClr val="238F9F"/>
                </a:solidFill>
                <a:latin typeface="Lucida Sans"/>
                <a:cs typeface="Lucida Sans"/>
              </a:rPr>
              <a:t>Prerequisites</a:t>
            </a:r>
            <a:endParaRPr sz="2000">
              <a:latin typeface="Lucida Sans"/>
              <a:cs typeface="Lucida Sans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8232647" y="3806952"/>
            <a:ext cx="356870" cy="530860"/>
          </a:xfrm>
          <a:custGeom>
            <a:avLst/>
            <a:gdLst/>
            <a:ahLst/>
            <a:cxnLst/>
            <a:rect l="l" t="t" r="r" b="b"/>
            <a:pathLst>
              <a:path w="356870" h="530860">
                <a:moveTo>
                  <a:pt x="356616" y="352044"/>
                </a:moveTo>
                <a:lnTo>
                  <a:pt x="0" y="352044"/>
                </a:lnTo>
                <a:lnTo>
                  <a:pt x="178307" y="530352"/>
                </a:lnTo>
                <a:lnTo>
                  <a:pt x="356616" y="352044"/>
                </a:lnTo>
                <a:close/>
              </a:path>
              <a:path w="356870" h="530860">
                <a:moveTo>
                  <a:pt x="267461" y="0"/>
                </a:moveTo>
                <a:lnTo>
                  <a:pt x="89153" y="0"/>
                </a:lnTo>
                <a:lnTo>
                  <a:pt x="89153" y="352044"/>
                </a:lnTo>
                <a:lnTo>
                  <a:pt x="267461" y="352044"/>
                </a:lnTo>
                <a:lnTo>
                  <a:pt x="267461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8232647" y="3806952"/>
            <a:ext cx="356870" cy="530860"/>
          </a:xfrm>
          <a:custGeom>
            <a:avLst/>
            <a:gdLst/>
            <a:ahLst/>
            <a:cxnLst/>
            <a:rect l="l" t="t" r="r" b="b"/>
            <a:pathLst>
              <a:path w="356870" h="530860">
                <a:moveTo>
                  <a:pt x="267461" y="0"/>
                </a:moveTo>
                <a:lnTo>
                  <a:pt x="267461" y="352044"/>
                </a:lnTo>
                <a:lnTo>
                  <a:pt x="356616" y="352044"/>
                </a:lnTo>
                <a:lnTo>
                  <a:pt x="178307" y="530352"/>
                </a:lnTo>
                <a:lnTo>
                  <a:pt x="0" y="352044"/>
                </a:lnTo>
                <a:lnTo>
                  <a:pt x="89153" y="352044"/>
                </a:lnTo>
                <a:lnTo>
                  <a:pt x="89153" y="0"/>
                </a:lnTo>
                <a:lnTo>
                  <a:pt x="267461" y="0"/>
                </a:lnTo>
                <a:close/>
              </a:path>
            </a:pathLst>
          </a:custGeom>
          <a:ln w="15875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61" y="5030914"/>
            <a:ext cx="4650740" cy="28575"/>
          </a:xfrm>
          <a:custGeom>
            <a:avLst/>
            <a:gdLst/>
            <a:ahLst/>
            <a:cxnLst/>
            <a:rect l="l" t="t" r="r" b="b"/>
            <a:pathLst>
              <a:path w="4650740" h="28575">
                <a:moveTo>
                  <a:pt x="0" y="28575"/>
                </a:moveTo>
                <a:lnTo>
                  <a:pt x="4650613" y="28575"/>
                </a:lnTo>
                <a:lnTo>
                  <a:pt x="4650613" y="0"/>
                </a:lnTo>
                <a:lnTo>
                  <a:pt x="0" y="0"/>
                </a:lnTo>
                <a:lnTo>
                  <a:pt x="0" y="2857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761" y="5172646"/>
            <a:ext cx="4650740" cy="28575"/>
          </a:xfrm>
          <a:custGeom>
            <a:avLst/>
            <a:gdLst/>
            <a:ahLst/>
            <a:cxnLst/>
            <a:rect l="l" t="t" r="r" b="b"/>
            <a:pathLst>
              <a:path w="4650740" h="28575">
                <a:moveTo>
                  <a:pt x="0" y="28575"/>
                </a:moveTo>
                <a:lnTo>
                  <a:pt x="4650613" y="28575"/>
                </a:lnTo>
                <a:lnTo>
                  <a:pt x="4650613" y="0"/>
                </a:lnTo>
                <a:lnTo>
                  <a:pt x="0" y="0"/>
                </a:lnTo>
                <a:lnTo>
                  <a:pt x="0" y="2857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Title 1">
            <a:extLst>
              <a:ext uri="{FF2B5EF4-FFF2-40B4-BE49-F238E27FC236}">
                <a16:creationId xmlns:a16="http://schemas.microsoft.com/office/drawing/2014/main" id="{5075A317-0A64-4A7F-8478-D14DAC72913E}"/>
              </a:ext>
            </a:extLst>
          </p:cNvPr>
          <p:cNvSpPr txBox="1">
            <a:spLocks/>
          </p:cNvSpPr>
          <p:nvPr/>
        </p:nvSpPr>
        <p:spPr>
          <a:xfrm>
            <a:off x="643466" y="786383"/>
            <a:ext cx="3517567" cy="209397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700" i="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3600" b="0" i="0" kern="1200" spc="-50" baseline="0" dirty="0">
                <a:solidFill>
                  <a:srgbClr val="FFFFFF"/>
                </a:solidFill>
                <a:latin typeface="Acier BAT Text Noir" panose="02000000000000000000" pitchFamily="50" charset="0"/>
              </a:rPr>
              <a:t>Research</a:t>
            </a:r>
          </a:p>
          <a:p>
            <a:pPr>
              <a:spcAft>
                <a:spcPts val="600"/>
              </a:spcAft>
            </a:pPr>
            <a:r>
              <a:rPr lang="en-US" sz="3600" dirty="0">
                <a:solidFill>
                  <a:srgbClr val="FFFFFF"/>
                </a:solidFill>
                <a:latin typeface="Acier BAT Text Noir" panose="02000000000000000000" pitchFamily="50" charset="0"/>
              </a:rPr>
              <a:t>Method</a:t>
            </a:r>
            <a:endParaRPr lang="en-US" sz="3600" b="0" i="0" kern="1200" spc="-50" baseline="0" dirty="0">
              <a:solidFill>
                <a:srgbClr val="FFFFFF"/>
              </a:solidFill>
              <a:latin typeface="Acier BAT Text Noir" panose="02000000000000000000" pitchFamily="50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132</TotalTime>
  <Words>1352</Words>
  <Application>Microsoft Office PowerPoint</Application>
  <PresentationFormat>Widescreen</PresentationFormat>
  <Paragraphs>170</Paragraphs>
  <Slides>16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Lucida Sans</vt:lpstr>
      <vt:lpstr>Calibri</vt:lpstr>
      <vt:lpstr>Franklin Gothic Book</vt:lpstr>
      <vt:lpstr>Times New Roman</vt:lpstr>
      <vt:lpstr>Acier BAT Text Noir</vt:lpstr>
      <vt:lpstr>Office Theme</vt:lpstr>
      <vt:lpstr>The Role of  Location Intelligence in  Decision-Making Process</vt:lpstr>
      <vt:lpstr>PowerPoint Presentation</vt:lpstr>
      <vt:lpstr>Introduction – Personal Background</vt:lpstr>
      <vt:lpstr>Introduction – Project Background</vt:lpstr>
      <vt:lpstr>Introduction – Project Hypothesis</vt:lpstr>
      <vt:lpstr>Introduction – Terminology</vt:lpstr>
      <vt:lpstr>PowerPoint Presentation</vt:lpstr>
      <vt:lpstr>Project Objective – Prerequisites</vt:lpstr>
      <vt:lpstr>Re-Defining</vt:lpstr>
      <vt:lpstr>Research Method - Data Assessment and Conversion</vt:lpstr>
      <vt:lpstr>Research Method – Scope and Data Presentation</vt:lpstr>
      <vt:lpstr>Research Method – Expected Outcomes &amp; Validation</vt:lpstr>
      <vt:lpstr>PowerPoint Presentation</vt:lpstr>
      <vt:lpstr>References</vt:lpstr>
      <vt:lpstr>References (Cont’d)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Lorem Ipsum</dc:title>
  <dc:creator>Milan Cukvas</dc:creator>
  <cp:lastModifiedBy>Milan Cukvas</cp:lastModifiedBy>
  <cp:revision>7</cp:revision>
  <dcterms:created xsi:type="dcterms:W3CDTF">2021-07-14T22:53:26Z</dcterms:created>
  <dcterms:modified xsi:type="dcterms:W3CDTF">2021-07-15T18:08:28Z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2021-07-14T00:00:00Z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2021-07-14T00:00:00Z</vt:filetime>
  </property>
</Properties>
</file>