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268" r:id="rId3"/>
    <p:sldId id="259" r:id="rId4"/>
    <p:sldId id="260" r:id="rId5"/>
    <p:sldId id="272" r:id="rId6"/>
    <p:sldId id="261" r:id="rId7"/>
    <p:sldId id="262" r:id="rId8"/>
    <p:sldId id="263" r:id="rId9"/>
    <p:sldId id="273" r:id="rId10"/>
    <p:sldId id="264" r:id="rId11"/>
    <p:sldId id="276" r:id="rId12"/>
    <p:sldId id="269" r:id="rId13"/>
    <p:sldId id="257" r:id="rId14"/>
    <p:sldId id="258" r:id="rId15"/>
    <p:sldId id="275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03" autoAdjust="0"/>
    <p:restoredTop sz="68005" autoAdjust="0"/>
  </p:normalViewPr>
  <p:slideViewPr>
    <p:cSldViewPr snapToGrid="0">
      <p:cViewPr varScale="1">
        <p:scale>
          <a:sx n="78" d="100"/>
          <a:sy n="78" d="100"/>
        </p:scale>
        <p:origin x="1908" y="78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1F10FD-C591-43D8-89FE-53129BE0D01E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AB188693-810D-40C2-AAE5-0DFD0D47F55F}">
      <dgm:prSet phldrT="[Text]"/>
      <dgm:spPr/>
      <dgm:t>
        <a:bodyPr/>
        <a:lstStyle/>
        <a:p>
          <a:r>
            <a:rPr lang="en-US" dirty="0" err="1"/>
            <a:t>Cavein</a:t>
          </a:r>
          <a:r>
            <a:rPr lang="en-US" dirty="0"/>
            <a:t>/Sinkhole</a:t>
          </a:r>
        </a:p>
      </dgm:t>
    </dgm:pt>
    <dgm:pt modelId="{49CC7406-93EA-4994-B892-EEF49EF54109}" type="parTrans" cxnId="{8CBDC176-C206-404A-851B-D775D15E0CF6}">
      <dgm:prSet/>
      <dgm:spPr/>
      <dgm:t>
        <a:bodyPr/>
        <a:lstStyle/>
        <a:p>
          <a:endParaRPr lang="en-US"/>
        </a:p>
      </dgm:t>
    </dgm:pt>
    <dgm:pt modelId="{A4381F00-5937-4040-B44C-D5C26A92289A}" type="sibTrans" cxnId="{8CBDC176-C206-404A-851B-D775D15E0CF6}">
      <dgm:prSet/>
      <dgm:spPr/>
      <dgm:t>
        <a:bodyPr/>
        <a:lstStyle/>
        <a:p>
          <a:endParaRPr lang="en-US"/>
        </a:p>
      </dgm:t>
    </dgm:pt>
    <dgm:pt modelId="{84F06122-54C2-4D24-98BB-2A7A1BEFD4B9}">
      <dgm:prSet phldrT="[Text]"/>
      <dgm:spPr/>
      <dgm:t>
        <a:bodyPr/>
        <a:lstStyle/>
        <a:p>
          <a:r>
            <a:rPr lang="en-US" dirty="0"/>
            <a:t>Emergency Repair</a:t>
          </a:r>
        </a:p>
      </dgm:t>
    </dgm:pt>
    <dgm:pt modelId="{1E3F10DE-892D-4F9D-B705-E2A8298C0B28}" type="parTrans" cxnId="{7C2322C4-B836-471E-92DE-DFA137E2ECB0}">
      <dgm:prSet/>
      <dgm:spPr/>
      <dgm:t>
        <a:bodyPr/>
        <a:lstStyle/>
        <a:p>
          <a:endParaRPr lang="en-US"/>
        </a:p>
      </dgm:t>
    </dgm:pt>
    <dgm:pt modelId="{3D94F506-4E85-4866-8109-952FB78D357D}" type="sibTrans" cxnId="{7C2322C4-B836-471E-92DE-DFA137E2ECB0}">
      <dgm:prSet/>
      <dgm:spPr/>
      <dgm:t>
        <a:bodyPr/>
        <a:lstStyle/>
        <a:p>
          <a:endParaRPr lang="en-US"/>
        </a:p>
      </dgm:t>
    </dgm:pt>
    <dgm:pt modelId="{20BA0ECD-9DDE-4AC1-AF50-AAF8CE3A4DE8}" type="pres">
      <dgm:prSet presAssocID="{8D1F10FD-C591-43D8-89FE-53129BE0D01E}" presName="linearFlow" presStyleCnt="0">
        <dgm:presLayoutVars>
          <dgm:resizeHandles val="exact"/>
        </dgm:presLayoutVars>
      </dgm:prSet>
      <dgm:spPr/>
    </dgm:pt>
    <dgm:pt modelId="{C54A3F7B-AECD-41DB-872F-33383F6E87ED}" type="pres">
      <dgm:prSet presAssocID="{AB188693-810D-40C2-AAE5-0DFD0D47F55F}" presName="node" presStyleLbl="node1" presStyleIdx="0" presStyleCnt="2" custLinFactNeighborX="-1174" custLinFactNeighborY="-10562">
        <dgm:presLayoutVars>
          <dgm:bulletEnabled val="1"/>
        </dgm:presLayoutVars>
      </dgm:prSet>
      <dgm:spPr/>
    </dgm:pt>
    <dgm:pt modelId="{C3347C41-B2CE-437C-B14D-29198C44A341}" type="pres">
      <dgm:prSet presAssocID="{A4381F00-5937-4040-B44C-D5C26A92289A}" presName="sibTrans" presStyleLbl="sibTrans2D1" presStyleIdx="0" presStyleCnt="1"/>
      <dgm:spPr/>
    </dgm:pt>
    <dgm:pt modelId="{EB8D80B0-DFF9-4776-B748-9258EB557D45}" type="pres">
      <dgm:prSet presAssocID="{A4381F00-5937-4040-B44C-D5C26A92289A}" presName="connectorText" presStyleLbl="sibTrans2D1" presStyleIdx="0" presStyleCnt="1"/>
      <dgm:spPr/>
    </dgm:pt>
    <dgm:pt modelId="{0C9758D4-5F3B-4EE4-9026-771ACADC2DE7}" type="pres">
      <dgm:prSet presAssocID="{84F06122-54C2-4D24-98BB-2A7A1BEFD4B9}" presName="node" presStyleLbl="node1" presStyleIdx="1" presStyleCnt="2">
        <dgm:presLayoutVars>
          <dgm:bulletEnabled val="1"/>
        </dgm:presLayoutVars>
      </dgm:prSet>
      <dgm:spPr/>
    </dgm:pt>
  </dgm:ptLst>
  <dgm:cxnLst>
    <dgm:cxn modelId="{053D3F14-A660-4910-A29F-1C078EC8478F}" type="presOf" srcId="{8D1F10FD-C591-43D8-89FE-53129BE0D01E}" destId="{20BA0ECD-9DDE-4AC1-AF50-AAF8CE3A4DE8}" srcOrd="0" destOrd="0" presId="urn:microsoft.com/office/officeart/2005/8/layout/process2"/>
    <dgm:cxn modelId="{77844B6C-8665-4A63-B083-180DA64348FC}" type="presOf" srcId="{A4381F00-5937-4040-B44C-D5C26A92289A}" destId="{EB8D80B0-DFF9-4776-B748-9258EB557D45}" srcOrd="1" destOrd="0" presId="urn:microsoft.com/office/officeart/2005/8/layout/process2"/>
    <dgm:cxn modelId="{8CBDC176-C206-404A-851B-D775D15E0CF6}" srcId="{8D1F10FD-C591-43D8-89FE-53129BE0D01E}" destId="{AB188693-810D-40C2-AAE5-0DFD0D47F55F}" srcOrd="0" destOrd="0" parTransId="{49CC7406-93EA-4994-B892-EEF49EF54109}" sibTransId="{A4381F00-5937-4040-B44C-D5C26A92289A}"/>
    <dgm:cxn modelId="{FF0211AA-9702-4232-A9B9-5FFAC7627A33}" type="presOf" srcId="{AB188693-810D-40C2-AAE5-0DFD0D47F55F}" destId="{C54A3F7B-AECD-41DB-872F-33383F6E87ED}" srcOrd="0" destOrd="0" presId="urn:microsoft.com/office/officeart/2005/8/layout/process2"/>
    <dgm:cxn modelId="{1B2628B3-9FAD-453B-9999-BD29B1D8856C}" type="presOf" srcId="{A4381F00-5937-4040-B44C-D5C26A92289A}" destId="{C3347C41-B2CE-437C-B14D-29198C44A341}" srcOrd="0" destOrd="0" presId="urn:microsoft.com/office/officeart/2005/8/layout/process2"/>
    <dgm:cxn modelId="{7C2322C4-B836-471E-92DE-DFA137E2ECB0}" srcId="{8D1F10FD-C591-43D8-89FE-53129BE0D01E}" destId="{84F06122-54C2-4D24-98BB-2A7A1BEFD4B9}" srcOrd="1" destOrd="0" parTransId="{1E3F10DE-892D-4F9D-B705-E2A8298C0B28}" sibTransId="{3D94F506-4E85-4866-8109-952FB78D357D}"/>
    <dgm:cxn modelId="{5EC522F1-C74B-4227-A2FA-DDB0068A2935}" type="presOf" srcId="{84F06122-54C2-4D24-98BB-2A7A1BEFD4B9}" destId="{0C9758D4-5F3B-4EE4-9026-771ACADC2DE7}" srcOrd="0" destOrd="0" presId="urn:microsoft.com/office/officeart/2005/8/layout/process2"/>
    <dgm:cxn modelId="{60DFC458-3FE7-4887-9772-A837BF33FAAB}" type="presParOf" srcId="{20BA0ECD-9DDE-4AC1-AF50-AAF8CE3A4DE8}" destId="{C54A3F7B-AECD-41DB-872F-33383F6E87ED}" srcOrd="0" destOrd="0" presId="urn:microsoft.com/office/officeart/2005/8/layout/process2"/>
    <dgm:cxn modelId="{943E3258-1928-49DD-8006-001AA09DC74E}" type="presParOf" srcId="{20BA0ECD-9DDE-4AC1-AF50-AAF8CE3A4DE8}" destId="{C3347C41-B2CE-437C-B14D-29198C44A341}" srcOrd="1" destOrd="0" presId="urn:microsoft.com/office/officeart/2005/8/layout/process2"/>
    <dgm:cxn modelId="{8D82B4ED-072A-4AB2-A7E0-11F445C62BDA}" type="presParOf" srcId="{C3347C41-B2CE-437C-B14D-29198C44A341}" destId="{EB8D80B0-DFF9-4776-B748-9258EB557D45}" srcOrd="0" destOrd="0" presId="urn:microsoft.com/office/officeart/2005/8/layout/process2"/>
    <dgm:cxn modelId="{27BABBBF-207C-4A24-B2E4-AABF8F339DEB}" type="presParOf" srcId="{20BA0ECD-9DDE-4AC1-AF50-AAF8CE3A4DE8}" destId="{0C9758D4-5F3B-4EE4-9026-771ACADC2DE7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5670121-236F-4A06-A2E8-5D70027612C0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1EF54CA1-0539-427A-8551-F4AADFFCAB0B}">
      <dgm:prSet phldrT="[Text]"/>
      <dgm:spPr/>
      <dgm:t>
        <a:bodyPr/>
        <a:lstStyle/>
        <a:p>
          <a:r>
            <a:rPr lang="en-US" dirty="0"/>
            <a:t>Pipe Asset</a:t>
          </a:r>
        </a:p>
      </dgm:t>
    </dgm:pt>
    <dgm:pt modelId="{FDA77C23-B784-4FED-B776-AD9FFFD7F6AF}" type="parTrans" cxnId="{8ED34C94-F84B-4CDD-B8CA-F932196E10E7}">
      <dgm:prSet/>
      <dgm:spPr/>
      <dgm:t>
        <a:bodyPr/>
        <a:lstStyle/>
        <a:p>
          <a:endParaRPr lang="en-US"/>
        </a:p>
      </dgm:t>
    </dgm:pt>
    <dgm:pt modelId="{EB98044F-99CF-43C5-AF43-8D95FB468C23}" type="sibTrans" cxnId="{8ED34C94-F84B-4CDD-B8CA-F932196E10E7}">
      <dgm:prSet/>
      <dgm:spPr/>
      <dgm:t>
        <a:bodyPr/>
        <a:lstStyle/>
        <a:p>
          <a:endParaRPr lang="en-US"/>
        </a:p>
      </dgm:t>
    </dgm:pt>
    <dgm:pt modelId="{60614408-6420-4C52-BC04-4E5668F62E02}">
      <dgm:prSet phldrT="[Text]"/>
      <dgm:spPr/>
      <dgm:t>
        <a:bodyPr/>
        <a:lstStyle/>
        <a:p>
          <a:r>
            <a:rPr lang="en-US" dirty="0"/>
            <a:t>CCTV</a:t>
          </a:r>
        </a:p>
      </dgm:t>
    </dgm:pt>
    <dgm:pt modelId="{DB13DDA0-9E27-4F60-8144-A3B2D48A6643}" type="parTrans" cxnId="{0FC72C8D-DD4B-42C8-9594-742936EBA1E2}">
      <dgm:prSet/>
      <dgm:spPr/>
      <dgm:t>
        <a:bodyPr/>
        <a:lstStyle/>
        <a:p>
          <a:endParaRPr lang="en-US"/>
        </a:p>
      </dgm:t>
    </dgm:pt>
    <dgm:pt modelId="{906B58FB-00EC-48E4-95EC-07A35EB9ED02}" type="sibTrans" cxnId="{0FC72C8D-DD4B-42C8-9594-742936EBA1E2}">
      <dgm:prSet/>
      <dgm:spPr/>
      <dgm:t>
        <a:bodyPr/>
        <a:lstStyle/>
        <a:p>
          <a:endParaRPr lang="en-US"/>
        </a:p>
      </dgm:t>
    </dgm:pt>
    <dgm:pt modelId="{997C138C-134F-4CD0-8F41-27BEEFAA8F95}">
      <dgm:prSet phldrT="[Text]"/>
      <dgm:spPr/>
      <dgm:t>
        <a:bodyPr/>
        <a:lstStyle/>
        <a:p>
          <a:r>
            <a:rPr lang="en-US" dirty="0"/>
            <a:t>Condition/Ranking</a:t>
          </a:r>
        </a:p>
      </dgm:t>
    </dgm:pt>
    <dgm:pt modelId="{1E71AEDF-DD9F-4D52-BED6-4DC9F0308EBC}" type="parTrans" cxnId="{DFDB0799-53EE-4808-8AA0-D1DC8109F261}">
      <dgm:prSet/>
      <dgm:spPr/>
      <dgm:t>
        <a:bodyPr/>
        <a:lstStyle/>
        <a:p>
          <a:endParaRPr lang="en-US"/>
        </a:p>
      </dgm:t>
    </dgm:pt>
    <dgm:pt modelId="{0D33AF58-94EF-4A5B-94B7-2B01E5B911FC}" type="sibTrans" cxnId="{DFDB0799-53EE-4808-8AA0-D1DC8109F261}">
      <dgm:prSet/>
      <dgm:spPr/>
      <dgm:t>
        <a:bodyPr/>
        <a:lstStyle/>
        <a:p>
          <a:endParaRPr lang="en-US"/>
        </a:p>
      </dgm:t>
    </dgm:pt>
    <dgm:pt modelId="{E5DF681E-D7E4-4FEB-9206-ABC15650501E}">
      <dgm:prSet phldrT="[Text]"/>
      <dgm:spPr/>
      <dgm:t>
        <a:bodyPr/>
        <a:lstStyle/>
        <a:p>
          <a:r>
            <a:rPr lang="en-US" dirty="0"/>
            <a:t>Plan</a:t>
          </a:r>
        </a:p>
      </dgm:t>
    </dgm:pt>
    <dgm:pt modelId="{ECBEE019-F588-4623-93C1-FFCA9D7BC53D}" type="parTrans" cxnId="{60533FF1-84C8-41DC-964E-A33B3769A879}">
      <dgm:prSet/>
      <dgm:spPr/>
      <dgm:t>
        <a:bodyPr/>
        <a:lstStyle/>
        <a:p>
          <a:endParaRPr lang="en-US"/>
        </a:p>
      </dgm:t>
    </dgm:pt>
    <dgm:pt modelId="{7690AEC1-3DFD-4B2D-9196-BE6D75017198}" type="sibTrans" cxnId="{60533FF1-84C8-41DC-964E-A33B3769A879}">
      <dgm:prSet/>
      <dgm:spPr/>
      <dgm:t>
        <a:bodyPr/>
        <a:lstStyle/>
        <a:p>
          <a:endParaRPr lang="en-US"/>
        </a:p>
      </dgm:t>
    </dgm:pt>
    <dgm:pt modelId="{2F4105F7-80E1-4BDC-9477-1385D4051B4D}" type="pres">
      <dgm:prSet presAssocID="{65670121-236F-4A06-A2E8-5D70027612C0}" presName="linearFlow" presStyleCnt="0">
        <dgm:presLayoutVars>
          <dgm:resizeHandles val="exact"/>
        </dgm:presLayoutVars>
      </dgm:prSet>
      <dgm:spPr/>
    </dgm:pt>
    <dgm:pt modelId="{4330F17F-E02E-43A5-9EBE-5AEE5F2196E1}" type="pres">
      <dgm:prSet presAssocID="{1EF54CA1-0539-427A-8551-F4AADFFCAB0B}" presName="node" presStyleLbl="node1" presStyleIdx="0" presStyleCnt="4">
        <dgm:presLayoutVars>
          <dgm:bulletEnabled val="1"/>
        </dgm:presLayoutVars>
      </dgm:prSet>
      <dgm:spPr/>
    </dgm:pt>
    <dgm:pt modelId="{03402394-58D6-465C-89AC-34CE72FAA53F}" type="pres">
      <dgm:prSet presAssocID="{EB98044F-99CF-43C5-AF43-8D95FB468C23}" presName="sibTrans" presStyleLbl="sibTrans2D1" presStyleIdx="0" presStyleCnt="3"/>
      <dgm:spPr/>
    </dgm:pt>
    <dgm:pt modelId="{CAAA7327-C18F-4BE2-84DC-6B5DBC6E34BD}" type="pres">
      <dgm:prSet presAssocID="{EB98044F-99CF-43C5-AF43-8D95FB468C23}" presName="connectorText" presStyleLbl="sibTrans2D1" presStyleIdx="0" presStyleCnt="3"/>
      <dgm:spPr/>
    </dgm:pt>
    <dgm:pt modelId="{F649E29D-AF26-45A0-A418-3DFE0C4E4670}" type="pres">
      <dgm:prSet presAssocID="{60614408-6420-4C52-BC04-4E5668F62E02}" presName="node" presStyleLbl="node1" presStyleIdx="1" presStyleCnt="4">
        <dgm:presLayoutVars>
          <dgm:bulletEnabled val="1"/>
        </dgm:presLayoutVars>
      </dgm:prSet>
      <dgm:spPr/>
    </dgm:pt>
    <dgm:pt modelId="{1808B5B8-50E9-4DAD-80F7-8F02A63AE5BE}" type="pres">
      <dgm:prSet presAssocID="{906B58FB-00EC-48E4-95EC-07A35EB9ED02}" presName="sibTrans" presStyleLbl="sibTrans2D1" presStyleIdx="1" presStyleCnt="3"/>
      <dgm:spPr/>
    </dgm:pt>
    <dgm:pt modelId="{2E2FD045-78E2-4587-A886-C8A6A8F12CC8}" type="pres">
      <dgm:prSet presAssocID="{906B58FB-00EC-48E4-95EC-07A35EB9ED02}" presName="connectorText" presStyleLbl="sibTrans2D1" presStyleIdx="1" presStyleCnt="3"/>
      <dgm:spPr/>
    </dgm:pt>
    <dgm:pt modelId="{B5660413-AD06-47A6-9E66-436B4183492B}" type="pres">
      <dgm:prSet presAssocID="{997C138C-134F-4CD0-8F41-27BEEFAA8F95}" presName="node" presStyleLbl="node1" presStyleIdx="2" presStyleCnt="4" custScaleX="129968" custScaleY="209613">
        <dgm:presLayoutVars>
          <dgm:bulletEnabled val="1"/>
        </dgm:presLayoutVars>
      </dgm:prSet>
      <dgm:spPr/>
    </dgm:pt>
    <dgm:pt modelId="{1921C542-149F-4F20-9E9E-EBECCE2379A0}" type="pres">
      <dgm:prSet presAssocID="{0D33AF58-94EF-4A5B-94B7-2B01E5B911FC}" presName="sibTrans" presStyleLbl="sibTrans2D1" presStyleIdx="2" presStyleCnt="3"/>
      <dgm:spPr/>
    </dgm:pt>
    <dgm:pt modelId="{8234DD54-36D8-403B-A7BC-3D7FCA445952}" type="pres">
      <dgm:prSet presAssocID="{0D33AF58-94EF-4A5B-94B7-2B01E5B911FC}" presName="connectorText" presStyleLbl="sibTrans2D1" presStyleIdx="2" presStyleCnt="3"/>
      <dgm:spPr/>
    </dgm:pt>
    <dgm:pt modelId="{A785464C-9B70-425D-B4F8-03F6E8AC0852}" type="pres">
      <dgm:prSet presAssocID="{E5DF681E-D7E4-4FEB-9206-ABC15650501E}" presName="node" presStyleLbl="node1" presStyleIdx="3" presStyleCnt="4" custScaleX="109736" custScaleY="110299" custLinFactNeighborX="0" custLinFactNeighborY="55574">
        <dgm:presLayoutVars>
          <dgm:bulletEnabled val="1"/>
        </dgm:presLayoutVars>
      </dgm:prSet>
      <dgm:spPr/>
    </dgm:pt>
  </dgm:ptLst>
  <dgm:cxnLst>
    <dgm:cxn modelId="{11A02411-E453-4B44-B3F5-F437DFC7E5FA}" type="presOf" srcId="{997C138C-134F-4CD0-8F41-27BEEFAA8F95}" destId="{B5660413-AD06-47A6-9E66-436B4183492B}" srcOrd="0" destOrd="0" presId="urn:microsoft.com/office/officeart/2005/8/layout/process2"/>
    <dgm:cxn modelId="{021D5127-44C0-4DDE-91B6-8E4167E34A19}" type="presOf" srcId="{1EF54CA1-0539-427A-8551-F4AADFFCAB0B}" destId="{4330F17F-E02E-43A5-9EBE-5AEE5F2196E1}" srcOrd="0" destOrd="0" presId="urn:microsoft.com/office/officeart/2005/8/layout/process2"/>
    <dgm:cxn modelId="{A9893F6B-E9BD-49FC-A921-EB203B0560D9}" type="presOf" srcId="{EB98044F-99CF-43C5-AF43-8D95FB468C23}" destId="{CAAA7327-C18F-4BE2-84DC-6B5DBC6E34BD}" srcOrd="1" destOrd="0" presId="urn:microsoft.com/office/officeart/2005/8/layout/process2"/>
    <dgm:cxn modelId="{2731104F-E35E-4307-BE3A-F37CAC1495FD}" type="presOf" srcId="{65670121-236F-4A06-A2E8-5D70027612C0}" destId="{2F4105F7-80E1-4BDC-9477-1385D4051B4D}" srcOrd="0" destOrd="0" presId="urn:microsoft.com/office/officeart/2005/8/layout/process2"/>
    <dgm:cxn modelId="{FC7A6775-5204-4850-B5BF-B149BAC6B3F4}" type="presOf" srcId="{0D33AF58-94EF-4A5B-94B7-2B01E5B911FC}" destId="{1921C542-149F-4F20-9E9E-EBECCE2379A0}" srcOrd="0" destOrd="0" presId="urn:microsoft.com/office/officeart/2005/8/layout/process2"/>
    <dgm:cxn modelId="{F1803E7C-C7CA-41B4-B74A-B83503492018}" type="presOf" srcId="{906B58FB-00EC-48E4-95EC-07A35EB9ED02}" destId="{1808B5B8-50E9-4DAD-80F7-8F02A63AE5BE}" srcOrd="0" destOrd="0" presId="urn:microsoft.com/office/officeart/2005/8/layout/process2"/>
    <dgm:cxn modelId="{0FC72C8D-DD4B-42C8-9594-742936EBA1E2}" srcId="{65670121-236F-4A06-A2E8-5D70027612C0}" destId="{60614408-6420-4C52-BC04-4E5668F62E02}" srcOrd="1" destOrd="0" parTransId="{DB13DDA0-9E27-4F60-8144-A3B2D48A6643}" sibTransId="{906B58FB-00EC-48E4-95EC-07A35EB9ED02}"/>
    <dgm:cxn modelId="{8ED34C94-F84B-4CDD-B8CA-F932196E10E7}" srcId="{65670121-236F-4A06-A2E8-5D70027612C0}" destId="{1EF54CA1-0539-427A-8551-F4AADFFCAB0B}" srcOrd="0" destOrd="0" parTransId="{FDA77C23-B784-4FED-B776-AD9FFFD7F6AF}" sibTransId="{EB98044F-99CF-43C5-AF43-8D95FB468C23}"/>
    <dgm:cxn modelId="{DFDB0799-53EE-4808-8AA0-D1DC8109F261}" srcId="{65670121-236F-4A06-A2E8-5D70027612C0}" destId="{997C138C-134F-4CD0-8F41-27BEEFAA8F95}" srcOrd="2" destOrd="0" parTransId="{1E71AEDF-DD9F-4D52-BED6-4DC9F0308EBC}" sibTransId="{0D33AF58-94EF-4A5B-94B7-2B01E5B911FC}"/>
    <dgm:cxn modelId="{415B56A6-F7E6-4A07-B93F-93D71DFA7308}" type="presOf" srcId="{60614408-6420-4C52-BC04-4E5668F62E02}" destId="{F649E29D-AF26-45A0-A418-3DFE0C4E4670}" srcOrd="0" destOrd="0" presId="urn:microsoft.com/office/officeart/2005/8/layout/process2"/>
    <dgm:cxn modelId="{53452FBB-824C-4D0E-834D-95ACD3983665}" type="presOf" srcId="{EB98044F-99CF-43C5-AF43-8D95FB468C23}" destId="{03402394-58D6-465C-89AC-34CE72FAA53F}" srcOrd="0" destOrd="0" presId="urn:microsoft.com/office/officeart/2005/8/layout/process2"/>
    <dgm:cxn modelId="{77CA4BCD-0A3B-4C1B-B1F4-470F11D9FD3F}" type="presOf" srcId="{E5DF681E-D7E4-4FEB-9206-ABC15650501E}" destId="{A785464C-9B70-425D-B4F8-03F6E8AC0852}" srcOrd="0" destOrd="0" presId="urn:microsoft.com/office/officeart/2005/8/layout/process2"/>
    <dgm:cxn modelId="{D1D371D1-4E4F-4C57-B178-7410B921DA45}" type="presOf" srcId="{906B58FB-00EC-48E4-95EC-07A35EB9ED02}" destId="{2E2FD045-78E2-4587-A886-C8A6A8F12CC8}" srcOrd="1" destOrd="0" presId="urn:microsoft.com/office/officeart/2005/8/layout/process2"/>
    <dgm:cxn modelId="{33A52FE4-8DB4-43CF-B14D-202E828ADA98}" type="presOf" srcId="{0D33AF58-94EF-4A5B-94B7-2B01E5B911FC}" destId="{8234DD54-36D8-403B-A7BC-3D7FCA445952}" srcOrd="1" destOrd="0" presId="urn:microsoft.com/office/officeart/2005/8/layout/process2"/>
    <dgm:cxn modelId="{60533FF1-84C8-41DC-964E-A33B3769A879}" srcId="{65670121-236F-4A06-A2E8-5D70027612C0}" destId="{E5DF681E-D7E4-4FEB-9206-ABC15650501E}" srcOrd="3" destOrd="0" parTransId="{ECBEE019-F588-4623-93C1-FFCA9D7BC53D}" sibTransId="{7690AEC1-3DFD-4B2D-9196-BE6D75017198}"/>
    <dgm:cxn modelId="{7CB82804-2661-4D50-9128-D6750B585A06}" type="presParOf" srcId="{2F4105F7-80E1-4BDC-9477-1385D4051B4D}" destId="{4330F17F-E02E-43A5-9EBE-5AEE5F2196E1}" srcOrd="0" destOrd="0" presId="urn:microsoft.com/office/officeart/2005/8/layout/process2"/>
    <dgm:cxn modelId="{8EC32829-9E3F-48E2-8EDB-8D0B8975AB9E}" type="presParOf" srcId="{2F4105F7-80E1-4BDC-9477-1385D4051B4D}" destId="{03402394-58D6-465C-89AC-34CE72FAA53F}" srcOrd="1" destOrd="0" presId="urn:microsoft.com/office/officeart/2005/8/layout/process2"/>
    <dgm:cxn modelId="{F2EBECED-AF2F-4060-8680-A9FDF4277874}" type="presParOf" srcId="{03402394-58D6-465C-89AC-34CE72FAA53F}" destId="{CAAA7327-C18F-4BE2-84DC-6B5DBC6E34BD}" srcOrd="0" destOrd="0" presId="urn:microsoft.com/office/officeart/2005/8/layout/process2"/>
    <dgm:cxn modelId="{88A72F12-442F-42B9-9939-D3132E4B70A0}" type="presParOf" srcId="{2F4105F7-80E1-4BDC-9477-1385D4051B4D}" destId="{F649E29D-AF26-45A0-A418-3DFE0C4E4670}" srcOrd="2" destOrd="0" presId="urn:microsoft.com/office/officeart/2005/8/layout/process2"/>
    <dgm:cxn modelId="{EF5DEE0C-7893-4010-85AF-34364E8CB046}" type="presParOf" srcId="{2F4105F7-80E1-4BDC-9477-1385D4051B4D}" destId="{1808B5B8-50E9-4DAD-80F7-8F02A63AE5BE}" srcOrd="3" destOrd="0" presId="urn:microsoft.com/office/officeart/2005/8/layout/process2"/>
    <dgm:cxn modelId="{724CAE87-6776-461C-9BAC-84570692446D}" type="presParOf" srcId="{1808B5B8-50E9-4DAD-80F7-8F02A63AE5BE}" destId="{2E2FD045-78E2-4587-A886-C8A6A8F12CC8}" srcOrd="0" destOrd="0" presId="urn:microsoft.com/office/officeart/2005/8/layout/process2"/>
    <dgm:cxn modelId="{E511FC62-46D5-475C-A922-DB042469651C}" type="presParOf" srcId="{2F4105F7-80E1-4BDC-9477-1385D4051B4D}" destId="{B5660413-AD06-47A6-9E66-436B4183492B}" srcOrd="4" destOrd="0" presId="urn:microsoft.com/office/officeart/2005/8/layout/process2"/>
    <dgm:cxn modelId="{949126FC-EE65-44A7-B5FB-8227E9C0A638}" type="presParOf" srcId="{2F4105F7-80E1-4BDC-9477-1385D4051B4D}" destId="{1921C542-149F-4F20-9E9E-EBECCE2379A0}" srcOrd="5" destOrd="0" presId="urn:microsoft.com/office/officeart/2005/8/layout/process2"/>
    <dgm:cxn modelId="{CF086ECF-107F-4AE4-845A-0C2F9695D280}" type="presParOf" srcId="{1921C542-149F-4F20-9E9E-EBECCE2379A0}" destId="{8234DD54-36D8-403B-A7BC-3D7FCA445952}" srcOrd="0" destOrd="0" presId="urn:microsoft.com/office/officeart/2005/8/layout/process2"/>
    <dgm:cxn modelId="{06D1646A-F5DF-4FE6-BF13-8B2C0C5AB3C1}" type="presParOf" srcId="{2F4105F7-80E1-4BDC-9477-1385D4051B4D}" destId="{A785464C-9B70-425D-B4F8-03F6E8AC0852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8408DB4-5F8F-44C8-9AF9-6546B5B8DF05}" type="doc">
      <dgm:prSet loTypeId="urn:microsoft.com/office/officeart/2005/8/layout/arrow2" loCatId="process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EF673BC5-4F3A-4D96-AA58-8FAB4EE85B5A}">
      <dgm:prSet custT="1"/>
      <dgm:spPr/>
      <dgm:t>
        <a:bodyPr/>
        <a:lstStyle/>
        <a:p>
          <a:r>
            <a:rPr lang="en-US" sz="1600" dirty="0"/>
            <a:t>596a Spring 2  2021</a:t>
          </a:r>
          <a:endParaRPr lang="en-US" sz="1800" dirty="0"/>
        </a:p>
      </dgm:t>
    </dgm:pt>
    <dgm:pt modelId="{C10C539D-CCE0-470E-BACA-4A0C25936DEF}" type="parTrans" cxnId="{6D80B01C-971F-4BE4-A26B-4058EC6334BD}">
      <dgm:prSet/>
      <dgm:spPr/>
      <dgm:t>
        <a:bodyPr/>
        <a:lstStyle/>
        <a:p>
          <a:endParaRPr lang="en-US"/>
        </a:p>
      </dgm:t>
    </dgm:pt>
    <dgm:pt modelId="{7F0736B1-A656-45FB-AEDE-5262DD3DCF4C}" type="sibTrans" cxnId="{6D80B01C-971F-4BE4-A26B-4058EC6334BD}">
      <dgm:prSet/>
      <dgm:spPr/>
      <dgm:t>
        <a:bodyPr/>
        <a:lstStyle/>
        <a:p>
          <a:endParaRPr lang="en-US"/>
        </a:p>
      </dgm:t>
    </dgm:pt>
    <dgm:pt modelId="{8E8F9607-C607-4CFA-BBF8-4B34C7CCD069}">
      <dgm:prSet phldrT="[Text]" custT="1"/>
      <dgm:spPr/>
      <dgm:t>
        <a:bodyPr/>
        <a:lstStyle/>
        <a:p>
          <a:endParaRPr lang="en-US" sz="1900" dirty="0"/>
        </a:p>
        <a:p>
          <a:r>
            <a:rPr lang="en-US" sz="1800" dirty="0"/>
            <a:t>596b</a:t>
          </a:r>
          <a:r>
            <a:rPr lang="en-US" sz="1800" baseline="0" dirty="0"/>
            <a:t> Fall 1 2021</a:t>
          </a:r>
          <a:endParaRPr lang="en-US" sz="1800" dirty="0"/>
        </a:p>
      </dgm:t>
    </dgm:pt>
    <dgm:pt modelId="{C662637B-4CAF-48FC-B2ED-FDB9F8151951}" type="parTrans" cxnId="{C8E85386-7104-4470-A3D2-FB8099A5526C}">
      <dgm:prSet/>
      <dgm:spPr/>
      <dgm:t>
        <a:bodyPr/>
        <a:lstStyle/>
        <a:p>
          <a:endParaRPr lang="en-US"/>
        </a:p>
      </dgm:t>
    </dgm:pt>
    <dgm:pt modelId="{1CF4A5BB-8C11-4328-B431-8ED42D70EF8A}" type="sibTrans" cxnId="{C8E85386-7104-4470-A3D2-FB8099A5526C}">
      <dgm:prSet/>
      <dgm:spPr/>
      <dgm:t>
        <a:bodyPr/>
        <a:lstStyle/>
        <a:p>
          <a:endParaRPr lang="en-US"/>
        </a:p>
      </dgm:t>
    </dgm:pt>
    <dgm:pt modelId="{727D35D6-B852-4B89-B8D4-9FFE2B016FE7}">
      <dgm:prSet/>
      <dgm:spPr/>
      <dgm:t>
        <a:bodyPr/>
        <a:lstStyle/>
        <a:p>
          <a:endParaRPr lang="en-US" dirty="0"/>
        </a:p>
        <a:p>
          <a:r>
            <a:rPr lang="en-US" dirty="0"/>
            <a:t>Graduation December 2021</a:t>
          </a:r>
        </a:p>
      </dgm:t>
    </dgm:pt>
    <dgm:pt modelId="{A6C4843E-E30A-4A6E-87DB-DBFA87852D8C}" type="parTrans" cxnId="{EDC562DF-ED20-474E-A7C2-F427C00E183F}">
      <dgm:prSet/>
      <dgm:spPr/>
      <dgm:t>
        <a:bodyPr/>
        <a:lstStyle/>
        <a:p>
          <a:endParaRPr lang="en-US"/>
        </a:p>
      </dgm:t>
    </dgm:pt>
    <dgm:pt modelId="{AAB48AD4-C4FC-4711-AFEE-5731E71E26E6}" type="sibTrans" cxnId="{EDC562DF-ED20-474E-A7C2-F427C00E183F}">
      <dgm:prSet/>
      <dgm:spPr/>
      <dgm:t>
        <a:bodyPr/>
        <a:lstStyle/>
        <a:p>
          <a:endParaRPr lang="en-US"/>
        </a:p>
      </dgm:t>
    </dgm:pt>
    <dgm:pt modelId="{973DA810-85E6-4376-95E6-02DE9ED49C34}" type="pres">
      <dgm:prSet presAssocID="{88408DB4-5F8F-44C8-9AF9-6546B5B8DF05}" presName="arrowDiagram" presStyleCnt="0">
        <dgm:presLayoutVars>
          <dgm:chMax val="5"/>
          <dgm:dir/>
          <dgm:resizeHandles val="exact"/>
        </dgm:presLayoutVars>
      </dgm:prSet>
      <dgm:spPr/>
    </dgm:pt>
    <dgm:pt modelId="{FE84BAAD-FDC4-4387-A73A-D735D6C4002A}" type="pres">
      <dgm:prSet presAssocID="{88408DB4-5F8F-44C8-9AF9-6546B5B8DF05}" presName="arrow" presStyleLbl="bgShp" presStyleIdx="0" presStyleCnt="1" custLinFactNeighborX="-3685" custLinFactNeighborY="-3278"/>
      <dgm:spPr/>
    </dgm:pt>
    <dgm:pt modelId="{DE05E2E4-5E74-477E-9DC4-242BC1C0AACE}" type="pres">
      <dgm:prSet presAssocID="{88408DB4-5F8F-44C8-9AF9-6546B5B8DF05}" presName="arrowDiagram3" presStyleCnt="0"/>
      <dgm:spPr/>
    </dgm:pt>
    <dgm:pt modelId="{2CB677CE-EC00-44A7-99B5-D7AA3BA3EA03}" type="pres">
      <dgm:prSet presAssocID="{EF673BC5-4F3A-4D96-AA58-8FAB4EE85B5A}" presName="bullet3a" presStyleLbl="node1" presStyleIdx="0" presStyleCnt="3"/>
      <dgm:spPr/>
    </dgm:pt>
    <dgm:pt modelId="{F5E3945D-73B5-4D0D-9ACC-77283723CB6C}" type="pres">
      <dgm:prSet presAssocID="{EF673BC5-4F3A-4D96-AA58-8FAB4EE85B5A}" presName="textBox3a" presStyleLbl="revTx" presStyleIdx="0" presStyleCnt="3" custScaleX="180174" custScaleY="53148" custLinFactNeighborX="46966" custLinFactNeighborY="-10712">
        <dgm:presLayoutVars>
          <dgm:bulletEnabled val="1"/>
        </dgm:presLayoutVars>
      </dgm:prSet>
      <dgm:spPr/>
    </dgm:pt>
    <dgm:pt modelId="{004D8F1B-4F78-47B4-8B95-E50C2FF75518}" type="pres">
      <dgm:prSet presAssocID="{8E8F9607-C607-4CFA-BBF8-4B34C7CCD069}" presName="bullet3b" presStyleLbl="node1" presStyleIdx="1" presStyleCnt="3"/>
      <dgm:spPr/>
    </dgm:pt>
    <dgm:pt modelId="{76A752F6-2414-45CE-B74A-40169FD892AD}" type="pres">
      <dgm:prSet presAssocID="{8E8F9607-C607-4CFA-BBF8-4B34C7CCD069}" presName="textBox3b" presStyleLbl="revTx" presStyleIdx="1" presStyleCnt="3" custScaleX="136788">
        <dgm:presLayoutVars>
          <dgm:bulletEnabled val="1"/>
        </dgm:presLayoutVars>
      </dgm:prSet>
      <dgm:spPr/>
    </dgm:pt>
    <dgm:pt modelId="{9BE34DDC-627B-4964-B147-20219EB372C1}" type="pres">
      <dgm:prSet presAssocID="{727D35D6-B852-4B89-B8D4-9FFE2B016FE7}" presName="bullet3c" presStyleLbl="node1" presStyleIdx="2" presStyleCnt="3"/>
      <dgm:spPr/>
    </dgm:pt>
    <dgm:pt modelId="{696C8AE1-7724-4B93-93DC-59CF1FF46182}" type="pres">
      <dgm:prSet presAssocID="{727D35D6-B852-4B89-B8D4-9FFE2B016FE7}" presName="textBox3c" presStyleLbl="revTx" presStyleIdx="2" presStyleCnt="3" custScaleX="110843" custScaleY="43461" custLinFactNeighborX="-17785" custLinFactNeighborY="-28492">
        <dgm:presLayoutVars>
          <dgm:bulletEnabled val="1"/>
        </dgm:presLayoutVars>
      </dgm:prSet>
      <dgm:spPr/>
    </dgm:pt>
  </dgm:ptLst>
  <dgm:cxnLst>
    <dgm:cxn modelId="{D01A2F19-73BE-44E1-A115-BF923AA76CB7}" type="presOf" srcId="{8E8F9607-C607-4CFA-BBF8-4B34C7CCD069}" destId="{76A752F6-2414-45CE-B74A-40169FD892AD}" srcOrd="0" destOrd="0" presId="urn:microsoft.com/office/officeart/2005/8/layout/arrow2"/>
    <dgm:cxn modelId="{6D80B01C-971F-4BE4-A26B-4058EC6334BD}" srcId="{88408DB4-5F8F-44C8-9AF9-6546B5B8DF05}" destId="{EF673BC5-4F3A-4D96-AA58-8FAB4EE85B5A}" srcOrd="0" destOrd="0" parTransId="{C10C539D-CCE0-470E-BACA-4A0C25936DEF}" sibTransId="{7F0736B1-A656-45FB-AEDE-5262DD3DCF4C}"/>
    <dgm:cxn modelId="{0D808355-FDF2-4E68-BA82-5207F521AFD8}" type="presOf" srcId="{727D35D6-B852-4B89-B8D4-9FFE2B016FE7}" destId="{696C8AE1-7724-4B93-93DC-59CF1FF46182}" srcOrd="0" destOrd="0" presId="urn:microsoft.com/office/officeart/2005/8/layout/arrow2"/>
    <dgm:cxn modelId="{AB4C9556-5905-4899-9F8B-34D1B9EE66CE}" type="presOf" srcId="{EF673BC5-4F3A-4D96-AA58-8FAB4EE85B5A}" destId="{F5E3945D-73B5-4D0D-9ACC-77283723CB6C}" srcOrd="0" destOrd="0" presId="urn:microsoft.com/office/officeart/2005/8/layout/arrow2"/>
    <dgm:cxn modelId="{AD15CC59-2AAA-40D7-8753-8CBDFE96542B}" type="presOf" srcId="{88408DB4-5F8F-44C8-9AF9-6546B5B8DF05}" destId="{973DA810-85E6-4376-95E6-02DE9ED49C34}" srcOrd="0" destOrd="0" presId="urn:microsoft.com/office/officeart/2005/8/layout/arrow2"/>
    <dgm:cxn modelId="{C8E85386-7104-4470-A3D2-FB8099A5526C}" srcId="{88408DB4-5F8F-44C8-9AF9-6546B5B8DF05}" destId="{8E8F9607-C607-4CFA-BBF8-4B34C7CCD069}" srcOrd="1" destOrd="0" parTransId="{C662637B-4CAF-48FC-B2ED-FDB9F8151951}" sibTransId="{1CF4A5BB-8C11-4328-B431-8ED42D70EF8A}"/>
    <dgm:cxn modelId="{EDC562DF-ED20-474E-A7C2-F427C00E183F}" srcId="{88408DB4-5F8F-44C8-9AF9-6546B5B8DF05}" destId="{727D35D6-B852-4B89-B8D4-9FFE2B016FE7}" srcOrd="2" destOrd="0" parTransId="{A6C4843E-E30A-4A6E-87DB-DBFA87852D8C}" sibTransId="{AAB48AD4-C4FC-4711-AFEE-5731E71E26E6}"/>
    <dgm:cxn modelId="{60C248EE-349C-4637-BD5D-034C271012A6}" type="presParOf" srcId="{973DA810-85E6-4376-95E6-02DE9ED49C34}" destId="{FE84BAAD-FDC4-4387-A73A-D735D6C4002A}" srcOrd="0" destOrd="0" presId="urn:microsoft.com/office/officeart/2005/8/layout/arrow2"/>
    <dgm:cxn modelId="{4B0A01D5-DFB4-4EDD-889F-B100EF4FBCC6}" type="presParOf" srcId="{973DA810-85E6-4376-95E6-02DE9ED49C34}" destId="{DE05E2E4-5E74-477E-9DC4-242BC1C0AACE}" srcOrd="1" destOrd="0" presId="urn:microsoft.com/office/officeart/2005/8/layout/arrow2"/>
    <dgm:cxn modelId="{87C36D68-714F-4F0A-A844-236A79735F96}" type="presParOf" srcId="{DE05E2E4-5E74-477E-9DC4-242BC1C0AACE}" destId="{2CB677CE-EC00-44A7-99B5-D7AA3BA3EA03}" srcOrd="0" destOrd="0" presId="urn:microsoft.com/office/officeart/2005/8/layout/arrow2"/>
    <dgm:cxn modelId="{2AF621BA-F64E-4645-84B8-C1FF08BBFA66}" type="presParOf" srcId="{DE05E2E4-5E74-477E-9DC4-242BC1C0AACE}" destId="{F5E3945D-73B5-4D0D-9ACC-77283723CB6C}" srcOrd="1" destOrd="0" presId="urn:microsoft.com/office/officeart/2005/8/layout/arrow2"/>
    <dgm:cxn modelId="{C18C7EBC-9767-428D-90B9-0E424D3ED634}" type="presParOf" srcId="{DE05E2E4-5E74-477E-9DC4-242BC1C0AACE}" destId="{004D8F1B-4F78-47B4-8B95-E50C2FF75518}" srcOrd="2" destOrd="0" presId="urn:microsoft.com/office/officeart/2005/8/layout/arrow2"/>
    <dgm:cxn modelId="{C2071D9C-9A89-4EB6-B139-49661CE49615}" type="presParOf" srcId="{DE05E2E4-5E74-477E-9DC4-242BC1C0AACE}" destId="{76A752F6-2414-45CE-B74A-40169FD892AD}" srcOrd="3" destOrd="0" presId="urn:microsoft.com/office/officeart/2005/8/layout/arrow2"/>
    <dgm:cxn modelId="{8329A3CA-16B7-4B3E-81AD-2217AEC373B2}" type="presParOf" srcId="{DE05E2E4-5E74-477E-9DC4-242BC1C0AACE}" destId="{9BE34DDC-627B-4964-B147-20219EB372C1}" srcOrd="4" destOrd="0" presId="urn:microsoft.com/office/officeart/2005/8/layout/arrow2"/>
    <dgm:cxn modelId="{4E7F21E0-6ADE-45A3-B827-4B1C4578EA28}" type="presParOf" srcId="{DE05E2E4-5E74-477E-9DC4-242BC1C0AACE}" destId="{696C8AE1-7724-4B93-93DC-59CF1FF46182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4A3F7B-AECD-41DB-872F-33383F6E87ED}">
      <dsp:nvSpPr>
        <dsp:cNvPr id="0" name=""/>
        <dsp:cNvSpPr/>
      </dsp:nvSpPr>
      <dsp:spPr>
        <a:xfrm>
          <a:off x="816342" y="0"/>
          <a:ext cx="2105899" cy="11699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Cavein</a:t>
          </a:r>
          <a:r>
            <a:rPr lang="en-US" sz="2200" kern="1200" dirty="0"/>
            <a:t>/Sinkhole</a:t>
          </a:r>
        </a:p>
      </dsp:txBody>
      <dsp:txXfrm>
        <a:off x="850608" y="34266"/>
        <a:ext cx="2037367" cy="1101412"/>
      </dsp:txXfrm>
    </dsp:sp>
    <dsp:sp modelId="{C3347C41-B2CE-437C-B14D-29198C44A341}">
      <dsp:nvSpPr>
        <dsp:cNvPr id="0" name=""/>
        <dsp:cNvSpPr/>
      </dsp:nvSpPr>
      <dsp:spPr>
        <a:xfrm rot="5351582">
          <a:off x="1662134" y="1199371"/>
          <a:ext cx="439040" cy="5264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 rot="-5400000">
        <a:off x="1722784" y="1243095"/>
        <a:ext cx="315884" cy="307328"/>
      </dsp:txXfrm>
    </dsp:sp>
    <dsp:sp modelId="{0C9758D4-5F3B-4EE4-9026-771ACADC2DE7}">
      <dsp:nvSpPr>
        <dsp:cNvPr id="0" name=""/>
        <dsp:cNvSpPr/>
      </dsp:nvSpPr>
      <dsp:spPr>
        <a:xfrm>
          <a:off x="841066" y="1755273"/>
          <a:ext cx="2105899" cy="11699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Emergency Repair</a:t>
          </a:r>
        </a:p>
      </dsp:txBody>
      <dsp:txXfrm>
        <a:off x="875332" y="1789539"/>
        <a:ext cx="2037367" cy="11014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30F17F-E02E-43A5-9EBE-5AEE5F2196E1}">
      <dsp:nvSpPr>
        <dsp:cNvPr id="0" name=""/>
        <dsp:cNvSpPr/>
      </dsp:nvSpPr>
      <dsp:spPr>
        <a:xfrm>
          <a:off x="1857949" y="1684"/>
          <a:ext cx="1355864" cy="7255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Pipe Asset</a:t>
          </a:r>
        </a:p>
      </dsp:txBody>
      <dsp:txXfrm>
        <a:off x="1879200" y="22935"/>
        <a:ext cx="1313362" cy="683044"/>
      </dsp:txXfrm>
    </dsp:sp>
    <dsp:sp modelId="{03402394-58D6-465C-89AC-34CE72FAA53F}">
      <dsp:nvSpPr>
        <dsp:cNvPr id="0" name=""/>
        <dsp:cNvSpPr/>
      </dsp:nvSpPr>
      <dsp:spPr>
        <a:xfrm rot="5400000">
          <a:off x="2399841" y="745369"/>
          <a:ext cx="272079" cy="3264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 rot="-5400000">
        <a:off x="2437932" y="772577"/>
        <a:ext cx="195897" cy="190455"/>
      </dsp:txXfrm>
    </dsp:sp>
    <dsp:sp modelId="{F649E29D-AF26-45A0-A418-3DFE0C4E4670}">
      <dsp:nvSpPr>
        <dsp:cNvPr id="0" name=""/>
        <dsp:cNvSpPr/>
      </dsp:nvSpPr>
      <dsp:spPr>
        <a:xfrm>
          <a:off x="1857949" y="1090003"/>
          <a:ext cx="1355864" cy="7255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CCTV</a:t>
          </a:r>
        </a:p>
      </dsp:txBody>
      <dsp:txXfrm>
        <a:off x="1879200" y="1111254"/>
        <a:ext cx="1313362" cy="683044"/>
      </dsp:txXfrm>
    </dsp:sp>
    <dsp:sp modelId="{1808B5B8-50E9-4DAD-80F7-8F02A63AE5BE}">
      <dsp:nvSpPr>
        <dsp:cNvPr id="0" name=""/>
        <dsp:cNvSpPr/>
      </dsp:nvSpPr>
      <dsp:spPr>
        <a:xfrm rot="5400000">
          <a:off x="2399841" y="1833688"/>
          <a:ext cx="272079" cy="3264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 rot="-5400000">
        <a:off x="2437932" y="1860896"/>
        <a:ext cx="195897" cy="190455"/>
      </dsp:txXfrm>
    </dsp:sp>
    <dsp:sp modelId="{B5660413-AD06-47A6-9E66-436B4183492B}">
      <dsp:nvSpPr>
        <dsp:cNvPr id="0" name=""/>
        <dsp:cNvSpPr/>
      </dsp:nvSpPr>
      <dsp:spPr>
        <a:xfrm>
          <a:off x="1654786" y="2178323"/>
          <a:ext cx="1762189" cy="15208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Condition/Ranking</a:t>
          </a:r>
        </a:p>
      </dsp:txBody>
      <dsp:txXfrm>
        <a:off x="1699330" y="2222867"/>
        <a:ext cx="1673101" cy="1431750"/>
      </dsp:txXfrm>
    </dsp:sp>
    <dsp:sp modelId="{1921C542-149F-4F20-9E9E-EBECCE2379A0}">
      <dsp:nvSpPr>
        <dsp:cNvPr id="0" name=""/>
        <dsp:cNvSpPr/>
      </dsp:nvSpPr>
      <dsp:spPr>
        <a:xfrm rot="5400000">
          <a:off x="2399209" y="3718143"/>
          <a:ext cx="273343" cy="3264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 rot="-5400000">
        <a:off x="2437933" y="3744719"/>
        <a:ext cx="195897" cy="191340"/>
      </dsp:txXfrm>
    </dsp:sp>
    <dsp:sp modelId="{A785464C-9B70-425D-B4F8-03F6E8AC0852}">
      <dsp:nvSpPr>
        <dsp:cNvPr id="0" name=""/>
        <dsp:cNvSpPr/>
      </dsp:nvSpPr>
      <dsp:spPr>
        <a:xfrm>
          <a:off x="1791945" y="4063619"/>
          <a:ext cx="1487871" cy="8002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Plan</a:t>
          </a:r>
        </a:p>
      </dsp:txBody>
      <dsp:txXfrm>
        <a:off x="1815384" y="4087058"/>
        <a:ext cx="1440993" cy="7533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84BAAD-FDC4-4387-A73A-D735D6C4002A}">
      <dsp:nvSpPr>
        <dsp:cNvPr id="0" name=""/>
        <dsp:cNvSpPr/>
      </dsp:nvSpPr>
      <dsp:spPr>
        <a:xfrm>
          <a:off x="319629" y="0"/>
          <a:ext cx="6436360" cy="4022725"/>
        </a:xfrm>
        <a:prstGeom prst="swooshArrow">
          <a:avLst>
            <a:gd name="adj1" fmla="val 25000"/>
            <a:gd name="adj2" fmla="val 25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B677CE-EC00-44A7-99B5-D7AA3BA3EA03}">
      <dsp:nvSpPr>
        <dsp:cNvPr id="0" name=""/>
        <dsp:cNvSpPr/>
      </dsp:nvSpPr>
      <dsp:spPr>
        <a:xfrm>
          <a:off x="1374227" y="2776484"/>
          <a:ext cx="167345" cy="16734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E3945D-73B5-4D0D-9ACC-77283723CB6C}">
      <dsp:nvSpPr>
        <dsp:cNvPr id="0" name=""/>
        <dsp:cNvSpPr/>
      </dsp:nvSpPr>
      <dsp:spPr>
        <a:xfrm>
          <a:off x="1561062" y="3007966"/>
          <a:ext cx="2702018" cy="6178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673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596a Spring 2  2021</a:t>
          </a:r>
          <a:endParaRPr lang="en-US" sz="1800" kern="1200" dirty="0"/>
        </a:p>
      </dsp:txBody>
      <dsp:txXfrm>
        <a:off x="1561062" y="3007966"/>
        <a:ext cx="2702018" cy="617881"/>
      </dsp:txXfrm>
    </dsp:sp>
    <dsp:sp modelId="{004D8F1B-4F78-47B4-8B95-E50C2FF75518}">
      <dsp:nvSpPr>
        <dsp:cNvPr id="0" name=""/>
        <dsp:cNvSpPr/>
      </dsp:nvSpPr>
      <dsp:spPr>
        <a:xfrm>
          <a:off x="2851371" y="1683108"/>
          <a:ext cx="302508" cy="30250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A752F6-2414-45CE-B74A-40169FD892AD}">
      <dsp:nvSpPr>
        <dsp:cNvPr id="0" name=""/>
        <dsp:cNvSpPr/>
      </dsp:nvSpPr>
      <dsp:spPr>
        <a:xfrm>
          <a:off x="2718489" y="1834362"/>
          <a:ext cx="2113000" cy="21883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293" tIns="0" rIns="0" bIns="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 dirty="0"/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596b</a:t>
          </a:r>
          <a:r>
            <a:rPr lang="en-US" sz="1800" kern="1200" baseline="0" dirty="0"/>
            <a:t> Fall 1 2021</a:t>
          </a:r>
          <a:endParaRPr lang="en-US" sz="1800" kern="1200" dirty="0"/>
        </a:p>
      </dsp:txBody>
      <dsp:txXfrm>
        <a:off x="2718489" y="1834362"/>
        <a:ext cx="2113000" cy="2188362"/>
      </dsp:txXfrm>
    </dsp:sp>
    <dsp:sp modelId="{9BE34DDC-627B-4964-B147-20219EB372C1}">
      <dsp:nvSpPr>
        <dsp:cNvPr id="0" name=""/>
        <dsp:cNvSpPr/>
      </dsp:nvSpPr>
      <dsp:spPr>
        <a:xfrm>
          <a:off x="4627807" y="1017749"/>
          <a:ext cx="418363" cy="41836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6C8AE1-7724-4B93-93DC-59CF1FF46182}">
      <dsp:nvSpPr>
        <dsp:cNvPr id="0" name=""/>
        <dsp:cNvSpPr/>
      </dsp:nvSpPr>
      <dsp:spPr>
        <a:xfrm>
          <a:off x="4478511" y="1220710"/>
          <a:ext cx="1712221" cy="1215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1682" tIns="0" rIns="0" bIns="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 dirty="0"/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Graduation December 2021</a:t>
          </a:r>
        </a:p>
      </dsp:txBody>
      <dsp:txXfrm>
        <a:off x="4478511" y="1220710"/>
        <a:ext cx="1712221" cy="12150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2B5416-64E3-48F0-9C29-04601EF5FD9E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67FF03-ABDD-4F03-8E62-2DA563A44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599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67FF03-ABDD-4F03-8E62-2DA563A44BB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915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67FF03-ABDD-4F03-8E62-2DA563A44BB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6485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67FF03-ABDD-4F03-8E62-2DA563A44BB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5104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67FF03-ABDD-4F03-8E62-2DA563A44BB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027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67FF03-ABDD-4F03-8E62-2DA563A44BB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8993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67FF03-ABDD-4F03-8E62-2DA563A44BB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5730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67FF03-ABDD-4F03-8E62-2DA563A44BB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957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67FF03-ABDD-4F03-8E62-2DA563A44BB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9785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67FF03-ABDD-4F03-8E62-2DA563A44BB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0426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67FF03-ABDD-4F03-8E62-2DA563A44BB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6294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>
              <a:solidFill>
                <a:srgbClr val="FF0000"/>
              </a:solidFill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67FF03-ABDD-4F03-8E62-2DA563A44BB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7028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Mention snow storm…?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For the urban element these can be something as minor as the image on the right or more severe cases as shown in the middle and left images.</a:t>
            </a:r>
          </a:p>
          <a:p>
            <a:endParaRPr lang="en-US" dirty="0"/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Figure 1:Engulfs an entire  3-way intersection, water pipe infrastructure, </a:t>
            </a:r>
          </a:p>
          <a:p>
            <a:endParaRPr lang="en-US" dirty="0"/>
          </a:p>
          <a:p>
            <a:r>
              <a:rPr lang="en-US" dirty="0"/>
              <a:t>Figure 2: Estimated 20ft by 12 ft sinkhole at the surface.  Stormwater pipe collapse caused by heavy rainfall.</a:t>
            </a:r>
          </a:p>
          <a:p>
            <a:endParaRPr lang="en-US" dirty="0"/>
          </a:p>
          <a:p>
            <a:r>
              <a:rPr lang="en-US" dirty="0"/>
              <a:t>Figure 3: Small early stages of a sinkhole in the roadway., small hole with surrounding area beginning to sink.; at this stage the site is being evaluated and the cause is undetermined. 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Figures 1-3, are all from the Fort Worth, Texas Area and provide a broad spectrum of 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67FF03-ABDD-4F03-8E62-2DA563A44BB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9898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67FF03-ABDD-4F03-8E62-2DA563A44BB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2299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67FF03-ABDD-4F03-8E62-2DA563A44BB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6222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67FF03-ABDD-4F03-8E62-2DA563A44BB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003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2179A-E80B-4BF7-A98A-89A92FF0FA78}" type="datetime1">
              <a:rPr lang="en-US" smtClean="0"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CF6C-5653-485D-B931-413795701ED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7153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0ECE4-8D5D-4831-967D-1838357C46E7}" type="datetime1">
              <a:rPr lang="en-US" smtClean="0"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CF6C-5653-485D-B931-413795701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593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1479B-563C-42FB-878E-BA0214AD3F03}" type="datetime1">
              <a:rPr lang="en-US" smtClean="0"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CF6C-5653-485D-B931-413795701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796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A283C-B316-4B98-93C3-446F0009555E}" type="datetime1">
              <a:rPr lang="en-US" smtClean="0"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CF6C-5653-485D-B931-413795701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739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9929C-943A-4A40-BBFF-468C54D855A2}" type="datetime1">
              <a:rPr lang="en-US" smtClean="0"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CF6C-5653-485D-B931-413795701ED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3466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3431A-9BF6-474F-86B8-8C063D718C48}" type="datetime1">
              <a:rPr lang="en-US" smtClean="0"/>
              <a:t>5/2/2021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CF6C-5653-485D-B931-413795701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615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>
                    <a:lumMod val="9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>
                    <a:lumMod val="9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BBE88-344E-44F9-81B2-BAB1CAE5D090}" type="datetime1">
              <a:rPr lang="en-US" smtClean="0"/>
              <a:t>5/2/2021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CF6C-5653-485D-B931-413795701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814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843CA-9C9D-4F69-9118-DEB74235D3DF}" type="datetime1">
              <a:rPr lang="en-US" smtClean="0"/>
              <a:t>5/2/2021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CF6C-5653-485D-B931-413795701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348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42091-1997-4FF9-92EB-4FAD81A41C75}" type="datetime1">
              <a:rPr lang="en-US" smtClean="0"/>
              <a:t>5/2/2021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CF6C-5653-485D-B931-413795701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234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4050791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C018F72-5108-465A-A21A-F662BC0FCD76}" type="datetime1">
              <a:rPr lang="en-US" smtClean="0"/>
              <a:t>5/2/2021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B5CF6C-5653-485D-B931-413795701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814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1">
              <a:lumMod val="50000"/>
              <a:lumOff val="5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B610616-9E68-426C-99FF-3CEEEE35224B}" type="datetime1">
              <a:rPr lang="en-US" smtClean="0"/>
              <a:t>5/2/2021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B5CF6C-5653-485D-B931-413795701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00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29B8DB3-DA33-423D-BD5E-2E1B10EF6F8C}" type="datetime1">
              <a:rPr lang="en-US" smtClean="0"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B5CF6C-5653-485D-B931-413795701ED2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56421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3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satoday.com/story/news/nation/2020/01/29/sinkhole-opens-florida-mobile-home-park-threatens-swallow-homes/4615904002/" TargetMode="External"/><Relationship Id="rId3" Type="http://schemas.openxmlformats.org/officeDocument/2006/relationships/hyperlink" Target="https://dfw.cbslocal.com/2019/08/09/large-water-main-break-shuts-down-streets-amid-flooding/" TargetMode="External"/><Relationship Id="rId7" Type="http://schemas.openxmlformats.org/officeDocument/2006/relationships/hyperlink" Target="https://www.nbcdfw.com/news/local/sinkhole-opens-up-near-fort-worth-cultural-district/487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ftmaintenance.com/maintenance-management/what-is-asset-management-in-maintenance/" TargetMode="External"/><Relationship Id="rId5" Type="http://schemas.openxmlformats.org/officeDocument/2006/relationships/hyperlink" Target="https://www.epa.gov/sustainable-water-infrastructure/asset-management-water-and-wastewater-utilities" TargetMode="External"/><Relationship Id="rId4" Type="http://schemas.openxmlformats.org/officeDocument/2006/relationships/hyperlink" Target="https://cuesinc.com/equipment/category/cameras" TargetMode="External"/><Relationship Id="rId9" Type="http://schemas.openxmlformats.org/officeDocument/2006/relationships/hyperlink" Target="https://www.usgs.gov/special-topic/water-science-school/science/sinkholes?qt-science_center_objects=0#qt-science_center_objects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1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3.jpg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B1CC1-97BB-4344-953C-47EF773769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800" dirty="0"/>
              <a:t>Planning and implementing a GIS based asset management system for local government:  </a:t>
            </a:r>
            <a:r>
              <a:rPr lang="en-US" sz="4800" b="1" dirty="0"/>
              <a:t>Moving from a Reactive to Proactive Approach for Stormwater Pipes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6A78B3-BCE2-4277-8317-52387E3B151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/>
              <a:t>GeoG.</a:t>
            </a:r>
            <a:r>
              <a:rPr lang="en-US" dirty="0"/>
              <a:t> 596A-May 4</a:t>
            </a:r>
            <a:r>
              <a:rPr lang="en-US" baseline="30000" dirty="0"/>
              <a:t>th</a:t>
            </a:r>
            <a:r>
              <a:rPr lang="en-US" dirty="0"/>
              <a:t>, 2021</a:t>
            </a:r>
          </a:p>
          <a:p>
            <a:r>
              <a:rPr lang="en-US" dirty="0"/>
              <a:t>By: Katy Cyr</a:t>
            </a:r>
          </a:p>
          <a:p>
            <a:r>
              <a:rPr lang="en-US" dirty="0"/>
              <a:t>Advisor: Dan Steiner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999AAD-A5E1-4A7E-9E3D-8D1E0B0D3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CF6C-5653-485D-B931-413795701ED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526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23E52-1610-4141-B4C6-3CFCC152D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 Proposal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3ABB2-9EF1-4DDA-A87C-0537A2D650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24672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GIS Data Collection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Data Quality Control/Assurance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Project Management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Process/Implementation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Design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Use of CCTV to inspect stormwater pipe and identify faults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Asset management and GIS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Relating condition and locations of assets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End Users/Training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Approach for field staff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Manual on asset management and mobile applications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A4BCA6-927C-4DB8-AFD2-EE9CFFFC2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CF6C-5653-485D-B931-413795701ED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9878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0F374-84C0-4ACF-91D9-B7E3E1543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F1EB3F-49CF-4266-A926-2AD37C111A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Creating a model (proactive approach to stormwater pipe asset management)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Goals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Analysis of emergency vs. routine repair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Field manual draft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Business process flow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388120-EC20-4DBB-BB16-BFD64784F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CF6C-5653-485D-B931-413795701ED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9204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35334-D0DE-4B1E-B1BE-BDBE7797B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E6E373-9A10-4EFF-A576-C1F9BC0AEA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Research Results (Assumed)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GIS Inventory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/>
              <a:t>Asset and Attributes List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/>
              <a:t>CCTV Attributes (what data should be collected)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1600" dirty="0"/>
              <a:t>GIS Layer (would a supplemental GIS layer be required)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Evaluate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/>
              <a:t>Time Savings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/>
              <a:t>Cost Savings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/>
              <a:t>Reduced Risk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/>
              <a:t>Digital Maps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/>
              <a:t>Work/Job Management</a:t>
            </a:r>
            <a:r>
              <a:rPr lang="en-US" dirty="0"/>
              <a:t>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0FB778-E18E-4F4A-A12B-340CCF6B2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CF6C-5653-485D-B931-413795701ED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8224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48C9A-426E-4A35-B48B-B334A7B2D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3778" y="263633"/>
            <a:ext cx="10058400" cy="1450757"/>
          </a:xfrm>
        </p:spPr>
        <p:txBody>
          <a:bodyPr/>
          <a:lstStyle/>
          <a:p>
            <a:r>
              <a:rPr lang="en-US" dirty="0"/>
              <a:t>My Project Timeline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A17C34-1C32-470A-909C-50259BFCBB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32965" y="4461225"/>
            <a:ext cx="4937760" cy="1667255"/>
          </a:xfrm>
        </p:spPr>
        <p:txBody>
          <a:bodyPr/>
          <a:lstStyle/>
          <a:p>
            <a:r>
              <a:rPr lang="en-US" dirty="0"/>
              <a:t>Capstone Presentation</a:t>
            </a:r>
          </a:p>
          <a:p>
            <a:pPr lvl="1"/>
            <a:r>
              <a:rPr lang="en-US" dirty="0"/>
              <a:t>TNRIS-Texas Natural Resource Information System</a:t>
            </a:r>
          </a:p>
          <a:p>
            <a:pPr lvl="1"/>
            <a:r>
              <a:rPr lang="en-US" dirty="0"/>
              <a:t>Penn State Peers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B37B11A-DAA8-47E7-9220-79E9ECDA29FD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16017799"/>
              </p:ext>
            </p:extLst>
          </p:nvPr>
        </p:nvGraphicFramePr>
        <p:xfrm>
          <a:off x="630194" y="1846263"/>
          <a:ext cx="7549979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414235-2388-429D-9759-DF1A87D1D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CF6C-5653-485D-B931-413795701ED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1901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30956-279E-47C2-ACA3-B2EA2E401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007242-9313-499C-88AC-9AEF3B314236}"/>
              </a:ext>
            </a:extLst>
          </p:cNvPr>
          <p:cNvSpPr txBox="1"/>
          <p:nvPr/>
        </p:nvSpPr>
        <p:spPr>
          <a:xfrm>
            <a:off x="1097280" y="1870866"/>
            <a:ext cx="7886699" cy="42101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900" dirty="0"/>
              <a:t>All Pipe Technologies (</a:t>
            </a:r>
            <a:r>
              <a:rPr lang="en-US" sz="900" dirty="0" err="1"/>
              <a:t>n.d</a:t>
            </a:r>
            <a:r>
              <a:rPr lang="en-US" sz="900" dirty="0"/>
              <a:t>).  </a:t>
            </a:r>
            <a:r>
              <a:rPr lang="en-US" sz="900" i="1" dirty="0"/>
              <a:t>Step-by-Step Process of CCTV Pipe Inspection</a:t>
            </a:r>
            <a:r>
              <a:rPr lang="en-US" sz="900" dirty="0"/>
              <a:t>.  Retrieved April 20, 2020 from https://www.allpipetechnologies.com.au/step-by-step-process-of-cctv-pipe-inspection/</a:t>
            </a:r>
            <a:endParaRPr lang="en-US" sz="9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CBSDFW.  (August 9, 2019).  </a:t>
            </a:r>
            <a:r>
              <a:rPr lang="en-US" sz="9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Large Water Main Break </a:t>
            </a:r>
            <a:r>
              <a:rPr lang="en-US" sz="9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Shyts</a:t>
            </a:r>
            <a:r>
              <a:rPr lang="en-US" sz="9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Down Streets Amid Flooding.</a:t>
            </a:r>
            <a:r>
              <a:rPr lang="en-US" sz="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Retrieved March 28, 2021 from </a:t>
            </a:r>
            <a:r>
              <a:rPr lang="en-US" sz="900" u="sng" dirty="0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https://dfw.cbslocal.com/2019/08/09/large-water-main-break-shuts-down-streets-amid-flooding/</a:t>
            </a:r>
            <a:endParaRPr lang="en-US" sz="900" u="sng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900" dirty="0">
                <a:ea typeface="Calibri" panose="020F0502020204030204" pitchFamily="34" charset="0"/>
                <a:cs typeface="Times New Roman" panose="02020603050405020304" pitchFamily="18" charset="0"/>
              </a:rPr>
              <a:t>City of Fort Worth, (2021).  Stormwater Infrastructure.  </a:t>
            </a:r>
            <a:r>
              <a:rPr lang="en-US" sz="900" i="1" dirty="0">
                <a:ea typeface="Calibri" panose="020F0502020204030204" pitchFamily="34" charset="0"/>
                <a:cs typeface="Times New Roman" panose="02020603050405020304" pitchFamily="18" charset="0"/>
              </a:rPr>
              <a:t>Storm Water.  </a:t>
            </a:r>
            <a:r>
              <a:rPr lang="en-US" sz="900" dirty="0">
                <a:ea typeface="Calibri" panose="020F0502020204030204" pitchFamily="34" charset="0"/>
                <a:cs typeface="Times New Roman" panose="02020603050405020304" pitchFamily="18" charset="0"/>
              </a:rPr>
              <a:t>Retrieved April 2, 2021. 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CUES. (</a:t>
            </a:r>
            <a:r>
              <a:rPr lang="en-US" sz="9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n.d</a:t>
            </a:r>
            <a:r>
              <a:rPr lang="en-US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  </a:t>
            </a:r>
            <a:r>
              <a:rPr lang="en-US" sz="9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Cameras.</a:t>
            </a:r>
            <a:r>
              <a:rPr lang="en-US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Retrieved April 20, 2020 from </a:t>
            </a:r>
            <a:r>
              <a:rPr lang="en-US" sz="9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CUES Sewer Inspection Cameras (cuesinc.com)</a:t>
            </a:r>
            <a:endParaRPr lang="en-US" sz="9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900" dirty="0">
                <a:effectLst/>
              </a:rPr>
              <a:t>EPA.  (</a:t>
            </a:r>
            <a:r>
              <a:rPr lang="en-US" sz="900" dirty="0" err="1">
                <a:effectLst/>
              </a:rPr>
              <a:t>n.d</a:t>
            </a:r>
            <a:r>
              <a:rPr lang="en-US" sz="900" dirty="0">
                <a:effectLst/>
              </a:rPr>
              <a:t>).  </a:t>
            </a:r>
            <a:r>
              <a:rPr lang="en-US" sz="900" i="1" dirty="0">
                <a:effectLst/>
              </a:rPr>
              <a:t>Asset Management for Water and Wastewater Utilities</a:t>
            </a:r>
            <a:r>
              <a:rPr lang="en-US" sz="900" dirty="0">
                <a:effectLst/>
              </a:rPr>
              <a:t>.  Retrieved April 4, 2021 from </a:t>
            </a:r>
          </a:p>
          <a:p>
            <a:r>
              <a:rPr lang="en-US" sz="9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Asset Management for Water and Wastewater Utilities | Sustainable Water Infrastructure | US EPA</a:t>
            </a:r>
            <a:endParaRPr lang="en-US" sz="900" dirty="0"/>
          </a:p>
          <a:p>
            <a:endParaRPr lang="en-US" sz="900" i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FTMaintenance</a:t>
            </a:r>
            <a:r>
              <a:rPr lang="en-US" sz="900" dirty="0">
                <a:ea typeface="Calibri" panose="020F0502020204030204" pitchFamily="34" charset="0"/>
                <a:cs typeface="Times New Roman" panose="02020603050405020304" pitchFamily="18" charset="0"/>
              </a:rPr>
              <a:t>.  (September 2019</a:t>
            </a:r>
            <a:r>
              <a:rPr lang="en-US" sz="900" i="1" dirty="0">
                <a:ea typeface="Calibri" panose="020F0502020204030204" pitchFamily="34" charset="0"/>
                <a:cs typeface="Times New Roman" panose="02020603050405020304" pitchFamily="18" charset="0"/>
              </a:rPr>
              <a:t>).  What is Asset Management in Maintenance?</a:t>
            </a:r>
            <a:r>
              <a:rPr lang="en-US" sz="900" dirty="0">
                <a:ea typeface="Calibri" panose="020F0502020204030204" pitchFamily="34" charset="0"/>
                <a:cs typeface="Times New Roman" panose="02020603050405020304" pitchFamily="18" charset="0"/>
              </a:rPr>
              <a:t>  Retrieved April 17, 2021 from </a:t>
            </a:r>
            <a:r>
              <a:rPr lang="en-US" sz="900" dirty="0">
                <a:ea typeface="Calibri" panose="020F0502020204030204" pitchFamily="34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https://ftmaintenance.com/maintenance-management/what-is-asset-management-in-maintenance/</a:t>
            </a:r>
            <a:endParaRPr lang="en-US" sz="9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Heinz, Frank.  (January 3, 2019</a:t>
            </a:r>
            <a:r>
              <a:rPr lang="en-US" sz="9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).  Sinkhole Opens Up Near Fort Worth Cultural District</a:t>
            </a:r>
            <a:r>
              <a:rPr lang="en-US" sz="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Retrieved April 2, 2021 from </a:t>
            </a:r>
            <a:r>
              <a:rPr lang="en-US" sz="900" u="sng" dirty="0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https://www.nbcdfw.com/news/local/sinkhole-opens-up-near-fort-worth-cultural-district/487/</a:t>
            </a:r>
            <a:endParaRPr lang="en-US" sz="9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Hiers</a:t>
            </a:r>
            <a:r>
              <a:rPr lang="en-US" sz="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Davidson. (January 29, 2020</a:t>
            </a:r>
            <a:r>
              <a:rPr lang="en-US" sz="9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).    ‘Unbelievable’: Giant sinkhole threatens to swallow two homes in Florida.  </a:t>
            </a:r>
            <a:r>
              <a:rPr lang="en-US" sz="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Retrieved April 1 2021 from </a:t>
            </a:r>
            <a:r>
              <a:rPr lang="en-US" sz="900" u="sng" dirty="0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https://www.usatoday.com/story/news/nation/2020/01/29/sinkhole-opens-florida-mobile-home-park-threatens-swallow-homes/4615904002/</a:t>
            </a:r>
            <a:endParaRPr lang="en-US" sz="9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Landry, S., Campbell, K &amp; Oliver, N.  (</a:t>
            </a:r>
            <a:r>
              <a:rPr lang="en-US" sz="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n.d</a:t>
            </a:r>
            <a:r>
              <a:rPr lang="en-US" sz="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).  </a:t>
            </a:r>
            <a:r>
              <a:rPr lang="en-US" sz="9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Stormwater Asset Management:  Rapid Completion of a GPS-based Infrastructure Inventory and Consolidation of Inventory Information into GIS</a:t>
            </a:r>
            <a:r>
              <a:rPr lang="en-US" sz="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 Retrieved April 5, 2021 from </a:t>
            </a:r>
            <a:r>
              <a:rPr lang="en-US" sz="900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https://proceedings.esri.com/library/userconf/proc01/professional/papers/pap818/p818.htm</a:t>
            </a:r>
            <a:endParaRPr lang="en-US" sz="9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USGS (</a:t>
            </a:r>
            <a:r>
              <a:rPr lang="en-US" sz="9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n.d</a:t>
            </a:r>
            <a:r>
              <a:rPr lang="en-US" sz="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).  </a:t>
            </a:r>
            <a:r>
              <a:rPr lang="en-US" sz="9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Sinkholes.  </a:t>
            </a:r>
            <a:r>
              <a:rPr lang="en-US" sz="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Retrieved March 18, 2021 from </a:t>
            </a:r>
            <a:r>
              <a:rPr lang="en-US" sz="900" u="sng" dirty="0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https://www.usgs.gov/special-topic/water-science-school/science/sinkholes?qt-science_center_objects=0#qt-science_center_objects</a:t>
            </a:r>
            <a:endParaRPr lang="en-US" sz="900" u="sng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Institute of Asset Management.  (December 2015).  </a:t>
            </a:r>
            <a:r>
              <a:rPr lang="en-US" sz="9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Asset Management-an anatomy.</a:t>
            </a:r>
            <a:r>
              <a:rPr lang="en-US" sz="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(V3, IAM).  </a:t>
            </a:r>
            <a:endParaRPr lang="en-US" sz="9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97652A-4EAF-4B3E-83E7-5F5715068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CF6C-5653-485D-B931-413795701ED2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6108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48682-0504-4199-BAFC-8A8BD2923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E03FC4-9945-4502-9419-68EE8F6788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Katy Cyr</a:t>
            </a:r>
          </a:p>
          <a:p>
            <a:r>
              <a:rPr lang="en-US" sz="4000" dirty="0"/>
              <a:t>kvc5854@psu.edu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5BC77F-8DCA-4B64-8431-3455D530E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CF6C-5653-485D-B931-413795701ED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869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71BA9-4FC9-4E1B-A40F-52DE88B68A6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54227" y="159593"/>
            <a:ext cx="10058400" cy="924832"/>
          </a:xfrm>
        </p:spPr>
        <p:txBody>
          <a:bodyPr/>
          <a:lstStyle/>
          <a:p>
            <a:r>
              <a:rPr lang="en-US" dirty="0"/>
              <a:t>Project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33F41E-90A0-4172-A13C-776A42ACEA4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81151" y="1166168"/>
            <a:ext cx="6323013" cy="88423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Modeling a proactive approach to stormwater pipe inspection &amp; CCTV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City of Fort Worth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1502BA2B-21FE-418A-8580-E260EC7082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85483723"/>
              </p:ext>
            </p:extLst>
          </p:nvPr>
        </p:nvGraphicFramePr>
        <p:xfrm>
          <a:off x="1084923" y="2766257"/>
          <a:ext cx="3788032" cy="2925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9C21087C-C1EB-42FA-9544-1C544F024F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77495949"/>
              </p:ext>
            </p:extLst>
          </p:nvPr>
        </p:nvGraphicFramePr>
        <p:xfrm>
          <a:off x="7120236" y="1110311"/>
          <a:ext cx="5071763" cy="48638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B5D3139-4635-4C0B-9897-E74452211E9E}"/>
              </a:ext>
            </a:extLst>
          </p:cNvPr>
          <p:cNvSpPr txBox="1"/>
          <p:nvPr/>
        </p:nvSpPr>
        <p:spPr>
          <a:xfrm>
            <a:off x="2397893" y="2304592"/>
            <a:ext cx="1409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Reactive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A80946-3153-4C6B-899E-5D121D2CF0E4}"/>
              </a:ext>
            </a:extLst>
          </p:cNvPr>
          <p:cNvSpPr txBox="1"/>
          <p:nvPr/>
        </p:nvSpPr>
        <p:spPr>
          <a:xfrm>
            <a:off x="8997593" y="262019"/>
            <a:ext cx="1516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Proactive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52B3C95-6D2D-4ECA-B46F-7F02B37E95C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347" y="3277212"/>
            <a:ext cx="2270151" cy="1518645"/>
          </a:xfrm>
          <a:prstGeom prst="rect">
            <a:avLst/>
          </a:prstGeom>
          <a:ln w="25400">
            <a:solidFill>
              <a:schemeClr val="lt1">
                <a:hueOff val="0"/>
                <a:satOff val="0"/>
                <a:lumOff val="0"/>
              </a:schemeClr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C640D1F-B7D7-4C8A-B8EC-E553997AE40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021" y="737641"/>
            <a:ext cx="2992806" cy="1155985"/>
          </a:xfrm>
          <a:prstGeom prst="rect">
            <a:avLst/>
          </a:prstGeom>
          <a:ln w="25400">
            <a:solidFill>
              <a:schemeClr val="lt1">
                <a:hueOff val="0"/>
                <a:satOff val="0"/>
                <a:lumOff val="0"/>
              </a:schemeClr>
            </a:solidFill>
          </a:ln>
        </p:spPr>
      </p:pic>
      <p:sp>
        <p:nvSpPr>
          <p:cNvPr id="16" name="Arrow: Striped Right 15">
            <a:extLst>
              <a:ext uri="{FF2B5EF4-FFF2-40B4-BE49-F238E27FC236}">
                <a16:creationId xmlns:a16="http://schemas.microsoft.com/office/drawing/2014/main" id="{2A09092F-4283-4083-8367-4EE116855E59}"/>
              </a:ext>
            </a:extLst>
          </p:cNvPr>
          <p:cNvSpPr/>
          <p:nvPr/>
        </p:nvSpPr>
        <p:spPr>
          <a:xfrm>
            <a:off x="5383427" y="3277212"/>
            <a:ext cx="1787734" cy="78465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5CB4B79-7BC1-4CC7-A7BE-8ACF1C0BCC9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4921" y="2147813"/>
            <a:ext cx="2113005" cy="817809"/>
          </a:xfrm>
          <a:prstGeom prst="rect">
            <a:avLst/>
          </a:prstGeom>
          <a:ln w="25400">
            <a:solidFill>
              <a:schemeClr val="lt1">
                <a:hueOff val="0"/>
                <a:satOff val="0"/>
                <a:lumOff val="0"/>
              </a:schemeClr>
            </a:solidFill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A3786B6-2B1B-4DEB-98AC-D847FB07F606}"/>
              </a:ext>
            </a:extLst>
          </p:cNvPr>
          <p:cNvSpPr txBox="1"/>
          <p:nvPr/>
        </p:nvSpPr>
        <p:spPr>
          <a:xfrm>
            <a:off x="9134437" y="2829011"/>
            <a:ext cx="157315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All Pipe Technologies, n.d.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4D49BB2-0F7C-4741-9F21-09B1B983B8AF}"/>
              </a:ext>
            </a:extLst>
          </p:cNvPr>
          <p:cNvSpPr txBox="1"/>
          <p:nvPr/>
        </p:nvSpPr>
        <p:spPr>
          <a:xfrm>
            <a:off x="9134437" y="1678182"/>
            <a:ext cx="16973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>
                    <a:lumMod val="65000"/>
                  </a:schemeClr>
                </a:solidFill>
              </a:rPr>
              <a:t>City of Fort Worth, 2021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2E8FA35-F355-49AD-A558-45E2AA40B696}"/>
              </a:ext>
            </a:extLst>
          </p:cNvPr>
          <p:cNvSpPr txBox="1"/>
          <p:nvPr/>
        </p:nvSpPr>
        <p:spPr>
          <a:xfrm>
            <a:off x="9134437" y="4606299"/>
            <a:ext cx="124280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/>
              <a:t>City of Fort Worth, 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A5D44A-8959-45E2-9A75-0C8B86EB3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CF6C-5653-485D-B931-413795701ED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083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2D9A5-98C1-446C-AA83-B2ECCB547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Asset Management?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DC8945-06C1-4F36-BC7B-0A509F11EA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2632" y="1981659"/>
            <a:ext cx="3660071" cy="229378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Definition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Example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Lifecycle Diagram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33B82E-2D15-486D-A883-24C0E1C2EE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226" y="1845734"/>
            <a:ext cx="4042719" cy="37271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C071F29-D5D3-4537-9159-861D7C42608B}"/>
              </a:ext>
            </a:extLst>
          </p:cNvPr>
          <p:cNvSpPr txBox="1"/>
          <p:nvPr/>
        </p:nvSpPr>
        <p:spPr>
          <a:xfrm>
            <a:off x="5854014" y="5619566"/>
            <a:ext cx="354947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Asset Management Lifecycle, </a:t>
            </a:r>
            <a:r>
              <a:rPr lang="en-US" sz="1200" dirty="0" err="1"/>
              <a:t>FTMaintenance</a:t>
            </a:r>
            <a:r>
              <a:rPr lang="en-US" sz="1200" dirty="0"/>
              <a:t>, 2019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B473A8-6E2B-48CE-8718-AECABDA0D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CF6C-5653-485D-B931-413795701ED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978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ED1CD-BD5F-4A63-9214-080FBF986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910" y="238727"/>
            <a:ext cx="10058400" cy="961429"/>
          </a:xfrm>
        </p:spPr>
        <p:txBody>
          <a:bodyPr/>
          <a:lstStyle/>
          <a:p>
            <a:r>
              <a:rPr lang="en-US" dirty="0"/>
              <a:t>What is a stormwater system?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C53C80-558E-4D72-B6EA-6697683C64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769" y="1475424"/>
            <a:ext cx="4168900" cy="214147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Fort Worth, Texas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997.3 Miles of Stormwater Pipe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27,640 Inlets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7,499 Manholes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AA68B7-66FA-42B7-83F7-507BA59967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268" y="1200156"/>
            <a:ext cx="4325257" cy="2939143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616B16A-64DE-4BC6-9A3A-141D4A0075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477" y="3871422"/>
            <a:ext cx="2846724" cy="2255838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8B6466D-115D-4402-8BFE-97A8F87255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608" y="1475424"/>
            <a:ext cx="2536781" cy="201022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B5C2D9F-007D-40C3-AEC9-120086CD3095}"/>
              </a:ext>
            </a:extLst>
          </p:cNvPr>
          <p:cNvSpPr txBox="1"/>
          <p:nvPr/>
        </p:nvSpPr>
        <p:spPr>
          <a:xfrm>
            <a:off x="9007668" y="4139299"/>
            <a:ext cx="214801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Inlet Asset.  City of Fort Worth., 2021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1D818E-E34C-4866-9013-5E5BE8DF056A}"/>
              </a:ext>
            </a:extLst>
          </p:cNvPr>
          <p:cNvSpPr txBox="1"/>
          <p:nvPr/>
        </p:nvSpPr>
        <p:spPr>
          <a:xfrm>
            <a:off x="5850795" y="6096057"/>
            <a:ext cx="346165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Manhole Asset. City of Fort Worth, 2021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560478-67F9-4756-88A5-7131785C19AB}"/>
              </a:ext>
            </a:extLst>
          </p:cNvPr>
          <p:cNvSpPr txBox="1"/>
          <p:nvPr/>
        </p:nvSpPr>
        <p:spPr>
          <a:xfrm>
            <a:off x="5041558" y="3466395"/>
            <a:ext cx="221003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 err="1"/>
              <a:t>Infall</a:t>
            </a:r>
            <a:r>
              <a:rPr lang="en-US" sz="1000" dirty="0"/>
              <a:t> Asset. City of Fort Worth, 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92C8CA-43EB-4BAB-BC62-2E13E1CEA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CF6C-5653-485D-B931-413795701ED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430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8F691-3E09-4739-9472-A35532830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cave in or sinkhole?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5A02D-175E-43F5-9E04-F9D8419DCC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Natural occurrences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Common in limestone subsurface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Human impact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Urban Infrastructure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Combination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1BC201D-E691-4BE9-B698-CDD1689645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4836" y="3835022"/>
            <a:ext cx="3439361" cy="2125702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8156EA9-4E58-492C-BC41-D69635D5FAC1}"/>
              </a:ext>
            </a:extLst>
          </p:cNvPr>
          <p:cNvSpPr txBox="1"/>
          <p:nvPr/>
        </p:nvSpPr>
        <p:spPr>
          <a:xfrm>
            <a:off x="7953153" y="4710057"/>
            <a:ext cx="300976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Land Subsidence in the United States, USGS, 2019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264089-CD13-49BC-89D0-FC6E5AD67F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1826813"/>
            <a:ext cx="5766487" cy="2883244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A925735-3123-4C63-9750-E98F07F249A0}"/>
              </a:ext>
            </a:extLst>
          </p:cNvPr>
          <p:cNvSpPr txBox="1"/>
          <p:nvPr/>
        </p:nvSpPr>
        <p:spPr>
          <a:xfrm>
            <a:off x="3483988" y="5977468"/>
            <a:ext cx="317877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Sinkhole, Florida.  </a:t>
            </a:r>
            <a:r>
              <a:rPr lang="en-US" sz="1000" dirty="0" err="1"/>
              <a:t>Hiers</a:t>
            </a:r>
            <a:r>
              <a:rPr lang="en-US" sz="1000" dirty="0"/>
              <a:t>,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2AD05B-9EC0-4D64-86AC-49BDB4AA3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CF6C-5653-485D-B931-413795701ED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783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F91FE-3E13-4D73-B183-600E521FE05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92075"/>
            <a:ext cx="6858000" cy="815975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a cave in or sinkhole?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C230732-6AF8-4662-B58C-5705581DDE5D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4745" y="187325"/>
            <a:ext cx="3017837" cy="3044825"/>
          </a:xfrm>
          <a:ln w="25400"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90C600E-507C-487C-8B5A-D6D625876EF6}"/>
              </a:ext>
            </a:extLst>
          </p:cNvPr>
          <p:cNvSpPr txBox="1"/>
          <p:nvPr/>
        </p:nvSpPr>
        <p:spPr>
          <a:xfrm>
            <a:off x="5222432" y="5970034"/>
            <a:ext cx="346165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Cave in stormwater pipe, Fort Worth.  CBSDFW, 2019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54F6F89-16F5-43F5-ABED-B434C380CA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18" y="908248"/>
            <a:ext cx="4800440" cy="3045279"/>
          </a:xfrm>
          <a:prstGeom prst="rect">
            <a:avLst/>
          </a:prstGeom>
          <a:ln w="25400">
            <a:solidFill>
              <a:schemeClr val="tx1"/>
            </a:solidFill>
          </a:ln>
          <a:effectLst>
            <a:softEdge rad="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1CEF0E8-F8FE-4F13-819D-3A504FFD92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820" y="2904473"/>
            <a:ext cx="4781093" cy="304527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EB64A86-CE43-4AE1-B6B7-FAD523CEEC99}"/>
              </a:ext>
            </a:extLst>
          </p:cNvPr>
          <p:cNvSpPr txBox="1"/>
          <p:nvPr/>
        </p:nvSpPr>
        <p:spPr>
          <a:xfrm>
            <a:off x="514409" y="3953527"/>
            <a:ext cx="431250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Cave in with water pipe breach, Fort Worth.  Heinz, 2019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BCD5BA8-E56B-4DBB-89AD-42CB00943EA0}"/>
              </a:ext>
            </a:extLst>
          </p:cNvPr>
          <p:cNvSpPr txBox="1"/>
          <p:nvPr/>
        </p:nvSpPr>
        <p:spPr>
          <a:xfrm>
            <a:off x="9417913" y="3232150"/>
            <a:ext cx="26246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Early-stage cave in , Fort Worth.  City of Fort Worth, 2019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686181C-2930-4041-A727-73EB52DCE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CF6C-5653-485D-B931-413795701ED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010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4A282-EC37-44E1-BC47-79362A2D0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196208"/>
          </a:xfrm>
        </p:spPr>
        <p:txBody>
          <a:bodyPr/>
          <a:lstStyle/>
          <a:p>
            <a:r>
              <a:rPr lang="en-US" dirty="0"/>
              <a:t>Why is this important?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F22933-0A00-4326-BBB0-D8C7EDDD25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8933" y="1791391"/>
            <a:ext cx="6024047" cy="260269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Unpredictable, Hazardous and Costly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Geospatial Problem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Proactive vs Reactive Approach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/>
              <a:t>Reactive-cave in can happen at any point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/>
              <a:t>Proactive advantages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1600" dirty="0"/>
              <a:t>Identify faults before an emergency happens</a:t>
            </a:r>
          </a:p>
          <a:p>
            <a:pPr marL="0" indent="0">
              <a:buNone/>
            </a:pP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endParaRPr lang="en-US" sz="2800" dirty="0"/>
          </a:p>
          <a:p>
            <a:pPr lvl="3"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E2381B-E57C-4408-8C88-93960734AAA2}"/>
              </a:ext>
            </a:extLst>
          </p:cNvPr>
          <p:cNvSpPr txBox="1"/>
          <p:nvPr/>
        </p:nvSpPr>
        <p:spPr>
          <a:xfrm>
            <a:off x="5583362" y="6121737"/>
            <a:ext cx="273108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CCTV Image, City of  Fort Worth, 2021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3A8F14-DCE0-411B-9EF5-DA12DAC2A9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484" y="776355"/>
            <a:ext cx="4345537" cy="4102892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3CDA61-A63F-4BDF-9D8A-E159E4CDB4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354" y="3855308"/>
            <a:ext cx="3200036" cy="2245197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1D2C1BF-C7D6-4649-B6FC-8226E7FD6F91}"/>
              </a:ext>
            </a:extLst>
          </p:cNvPr>
          <p:cNvCxnSpPr>
            <a:cxnSpLocks/>
          </p:cNvCxnSpPr>
          <p:nvPr/>
        </p:nvCxnSpPr>
        <p:spPr>
          <a:xfrm flipH="1">
            <a:off x="9805737" y="1179094"/>
            <a:ext cx="120316" cy="3291840"/>
          </a:xfrm>
          <a:prstGeom prst="line">
            <a:avLst/>
          </a:prstGeom>
          <a:ln w="57150" cap="flat" cmpd="sng" algn="ctr">
            <a:solidFill>
              <a:srgbClr val="FFC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8C81704D-8721-4A8D-8DCD-1D6E9E0669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569" y="4549186"/>
            <a:ext cx="2230387" cy="139622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592CC26-AD8B-47C6-BC11-E82B6B25F9AE}"/>
              </a:ext>
            </a:extLst>
          </p:cNvPr>
          <p:cNvSpPr txBox="1"/>
          <p:nvPr/>
        </p:nvSpPr>
        <p:spPr>
          <a:xfrm>
            <a:off x="1603568" y="5945408"/>
            <a:ext cx="273108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Digital Universal Camera, CUES, </a:t>
            </a:r>
            <a:r>
              <a:rPr lang="en-US" sz="1000" dirty="0" err="1"/>
              <a:t>n.d</a:t>
            </a:r>
            <a:endParaRPr lang="en-US" sz="1000" dirty="0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6E0B302D-603D-4C4B-B745-BEFD18769694}"/>
              </a:ext>
            </a:extLst>
          </p:cNvPr>
          <p:cNvSpPr/>
          <p:nvPr/>
        </p:nvSpPr>
        <p:spPr>
          <a:xfrm>
            <a:off x="4102768" y="5089358"/>
            <a:ext cx="553453" cy="2462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44D3EB-6DCD-4CC7-B62A-2BD08522F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CF6C-5653-485D-B931-413795701ED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054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A3406-F024-49D3-A378-F1256A1F7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For Many Entities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958B26A-7843-4CAB-AA80-25A180A85B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643" y="1884028"/>
            <a:ext cx="4721220" cy="31191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B65A6AF-6AFA-4860-9555-43497716EA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184" y="3741230"/>
            <a:ext cx="2316480" cy="196900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DE2E785-41CB-42DB-838D-EB48C930E0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66" y="1791547"/>
            <a:ext cx="3136969" cy="23718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E1CDF6B-EACC-4AE1-BFF4-5C0C7E31F17D}"/>
              </a:ext>
            </a:extLst>
          </p:cNvPr>
          <p:cNvSpPr txBox="1"/>
          <p:nvPr/>
        </p:nvSpPr>
        <p:spPr>
          <a:xfrm>
            <a:off x="1457034" y="4155708"/>
            <a:ext cx="346165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Paper Tracking, City of Fort Worth,  2021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0FBCE3B-2FB4-4C4C-B08E-1E84A9147B3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200525" y="5710238"/>
            <a:ext cx="31369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Paper Tracking Files, City of  Fort Worth, 2021</a:t>
            </a:r>
          </a:p>
        </p:txBody>
      </p:sp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C720087E-8266-4B09-84B9-FAFE3EF32899}"/>
              </a:ext>
            </a:extLst>
          </p:cNvPr>
          <p:cNvSpPr txBox="1">
            <a:spLocks/>
          </p:cNvSpPr>
          <p:nvPr/>
        </p:nvSpPr>
        <p:spPr>
          <a:xfrm>
            <a:off x="8017174" y="5003151"/>
            <a:ext cx="3136900" cy="230832"/>
          </a:xfrm>
          <a:prstGeom prst="rect">
            <a:avLst/>
          </a:prstGeom>
          <a:noFill/>
        </p:spPr>
        <p:txBody>
          <a:bodyPr vert="horz" wrap="square" lIns="0" tIns="45720" rIns="0" bIns="45720" rtlCol="0">
            <a:sp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/>
              <a:t>Paper Maps, City of Fort Worth., 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B7C8BFA-FEA5-4003-88F8-B2F7ADC9B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CF6C-5653-485D-B931-413795701ED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33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4976E-5D87-41AC-89F8-453838FA5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3BEEA5-ED31-4146-9191-EAF7218A1D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4998720" cy="4023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City of Fort Worth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~1000 Calls for cave ins to the street department since 2011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Street Department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Emergency Services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Water Department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Stormwater Department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E3CC72-255A-4390-BA18-A22CAF872E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5495" y="678317"/>
            <a:ext cx="4664004" cy="5574202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519EAF-5474-4A83-B648-C615863B2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CF6C-5653-485D-B931-413795701ED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51226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E3DA18C2-75F1-4980-A5F0-165F6F71DE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40267</TotalTime>
  <Words>1041</Words>
  <Application>Microsoft Office PowerPoint</Application>
  <PresentationFormat>Widescreen</PresentationFormat>
  <Paragraphs>168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Retrospect</vt:lpstr>
      <vt:lpstr>Planning and implementing a GIS based asset management system for local government:  Moving from a Reactive to Proactive Approach for Stormwater Pipes</vt:lpstr>
      <vt:lpstr>Project Model</vt:lpstr>
      <vt:lpstr>What is Asset Management?</vt:lpstr>
      <vt:lpstr>What is a stormwater system?</vt:lpstr>
      <vt:lpstr>What is a cave in or sinkhole?</vt:lpstr>
      <vt:lpstr>What is a cave in or sinkhole?</vt:lpstr>
      <vt:lpstr>Why is this important?</vt:lpstr>
      <vt:lpstr>Example For Many Entities </vt:lpstr>
      <vt:lpstr>Data Example</vt:lpstr>
      <vt:lpstr>Methods Proposal</vt:lpstr>
      <vt:lpstr>Project Goals</vt:lpstr>
      <vt:lpstr>Expected Results</vt:lpstr>
      <vt:lpstr>My Project Timeline</vt:lpstr>
      <vt:lpstr>References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Katy Cyr</dc:creator>
  <cp:lastModifiedBy>Katy Cyr</cp:lastModifiedBy>
  <cp:revision>131</cp:revision>
  <dcterms:created xsi:type="dcterms:W3CDTF">2021-03-17T03:34:51Z</dcterms:created>
  <dcterms:modified xsi:type="dcterms:W3CDTF">2021-05-02T18:57:46Z</dcterms:modified>
</cp:coreProperties>
</file>