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7" r:id="rId3"/>
    <p:sldId id="277" r:id="rId4"/>
    <p:sldId id="273" r:id="rId5"/>
    <p:sldId id="295" r:id="rId6"/>
    <p:sldId id="305" r:id="rId7"/>
    <p:sldId id="346" r:id="rId8"/>
    <p:sldId id="348" r:id="rId9"/>
    <p:sldId id="347" r:id="rId10"/>
    <p:sldId id="350" r:id="rId11"/>
    <p:sldId id="308" r:id="rId12"/>
    <p:sldId id="351" r:id="rId13"/>
    <p:sldId id="329" r:id="rId14"/>
    <p:sldId id="314" r:id="rId15"/>
    <p:sldId id="280" r:id="rId16"/>
    <p:sldId id="326" r:id="rId17"/>
    <p:sldId id="340" r:id="rId18"/>
    <p:sldId id="327" r:id="rId19"/>
    <p:sldId id="341" r:id="rId20"/>
    <p:sldId id="281" r:id="rId21"/>
    <p:sldId id="321" r:id="rId22"/>
    <p:sldId id="323" r:id="rId23"/>
    <p:sldId id="282" r:id="rId24"/>
    <p:sldId id="322" r:id="rId25"/>
    <p:sldId id="349" r:id="rId26"/>
    <p:sldId id="328" r:id="rId27"/>
    <p:sldId id="337" r:id="rId28"/>
    <p:sldId id="338" r:id="rId29"/>
    <p:sldId id="324" r:id="rId30"/>
    <p:sldId id="343" r:id="rId31"/>
    <p:sldId id="339" r:id="rId32"/>
    <p:sldId id="344" r:id="rId33"/>
    <p:sldId id="316" r:id="rId34"/>
    <p:sldId id="331" r:id="rId35"/>
    <p:sldId id="283" r:id="rId36"/>
    <p:sldId id="285" r:id="rId37"/>
    <p:sldId id="345" r:id="rId38"/>
    <p:sldId id="333" r:id="rId39"/>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B3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3" d="100"/>
          <a:sy n="73" d="100"/>
        </p:scale>
        <p:origin x="82" y="18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74E489-CB6D-4090-AFAF-D45E9A456183}" type="doc">
      <dgm:prSet loTypeId="urn:microsoft.com/office/officeart/2008/layout/VerticalCurvedList" loCatId="list" qsTypeId="urn:microsoft.com/office/officeart/2005/8/quickstyle/3d3" qsCatId="3D" csTypeId="urn:microsoft.com/office/officeart/2005/8/colors/accent1_2" csCatId="accent1" phldr="1"/>
      <dgm:spPr/>
      <dgm:t>
        <a:bodyPr/>
        <a:lstStyle/>
        <a:p>
          <a:endParaRPr lang="en-US"/>
        </a:p>
      </dgm:t>
    </dgm:pt>
    <dgm:pt modelId="{BDC657D9-C324-44D1-BC9F-1D3E5E826B09}">
      <dgm:prSet/>
      <dgm:spPr/>
      <dgm:t>
        <a:bodyPr/>
        <a:lstStyle/>
        <a:p>
          <a:r>
            <a:rPr lang="en-US" b="1" dirty="0"/>
            <a:t>Background</a:t>
          </a:r>
          <a:endParaRPr lang="en-US" dirty="0"/>
        </a:p>
      </dgm:t>
    </dgm:pt>
    <dgm:pt modelId="{3BE26646-08DC-488F-8426-1E504B714DD6}" type="parTrans" cxnId="{4C611173-F5E4-47C0-88E9-F8A3EA250911}">
      <dgm:prSet/>
      <dgm:spPr/>
      <dgm:t>
        <a:bodyPr/>
        <a:lstStyle/>
        <a:p>
          <a:endParaRPr lang="en-US"/>
        </a:p>
      </dgm:t>
    </dgm:pt>
    <dgm:pt modelId="{DA115178-F797-4C1B-A4F0-F7B5472CB88D}" type="sibTrans" cxnId="{4C611173-F5E4-47C0-88E9-F8A3EA250911}">
      <dgm:prSet/>
      <dgm:spPr/>
      <dgm:t>
        <a:bodyPr/>
        <a:lstStyle/>
        <a:p>
          <a:endParaRPr lang="en-US"/>
        </a:p>
      </dgm:t>
    </dgm:pt>
    <dgm:pt modelId="{D8EE810A-5D24-4ADC-AB34-25BB16445CD1}">
      <dgm:prSet/>
      <dgm:spPr/>
      <dgm:t>
        <a:bodyPr/>
        <a:lstStyle/>
        <a:p>
          <a:r>
            <a:rPr lang="en-US" b="1" dirty="0"/>
            <a:t>The Problem</a:t>
          </a:r>
          <a:endParaRPr lang="en-US" dirty="0"/>
        </a:p>
      </dgm:t>
    </dgm:pt>
    <dgm:pt modelId="{6623C56C-CCEA-430D-B4C2-9E9F6C7ED3C9}" type="parTrans" cxnId="{5C64D73C-C291-4FC3-B3AB-AF3E518A1E76}">
      <dgm:prSet/>
      <dgm:spPr/>
      <dgm:t>
        <a:bodyPr/>
        <a:lstStyle/>
        <a:p>
          <a:endParaRPr lang="en-US"/>
        </a:p>
      </dgm:t>
    </dgm:pt>
    <dgm:pt modelId="{E025691C-F518-4956-A7F0-BA090531AB11}" type="sibTrans" cxnId="{5C64D73C-C291-4FC3-B3AB-AF3E518A1E76}">
      <dgm:prSet/>
      <dgm:spPr/>
      <dgm:t>
        <a:bodyPr/>
        <a:lstStyle/>
        <a:p>
          <a:endParaRPr lang="en-US"/>
        </a:p>
      </dgm:t>
    </dgm:pt>
    <dgm:pt modelId="{08539914-4C03-45E5-BB56-215EFE8B4FF6}">
      <dgm:prSet/>
      <dgm:spPr/>
      <dgm:t>
        <a:bodyPr/>
        <a:lstStyle/>
        <a:p>
          <a:r>
            <a:rPr lang="en-US" b="1" dirty="0"/>
            <a:t>Objectives</a:t>
          </a:r>
          <a:endParaRPr lang="en-US" dirty="0"/>
        </a:p>
      </dgm:t>
    </dgm:pt>
    <dgm:pt modelId="{BBC15889-C8B9-482D-ADDE-9BDE1594526D}" type="parTrans" cxnId="{E39394D0-68A5-458B-A0EF-9AD4EC57E377}">
      <dgm:prSet/>
      <dgm:spPr/>
      <dgm:t>
        <a:bodyPr/>
        <a:lstStyle/>
        <a:p>
          <a:endParaRPr lang="en-US"/>
        </a:p>
      </dgm:t>
    </dgm:pt>
    <dgm:pt modelId="{FB795EB1-337C-4224-B4C3-E42966F251E4}" type="sibTrans" cxnId="{E39394D0-68A5-458B-A0EF-9AD4EC57E377}">
      <dgm:prSet/>
      <dgm:spPr/>
      <dgm:t>
        <a:bodyPr/>
        <a:lstStyle/>
        <a:p>
          <a:endParaRPr lang="en-US"/>
        </a:p>
      </dgm:t>
    </dgm:pt>
    <dgm:pt modelId="{5D09A3BB-E17A-4F71-94EE-80C9271F9FED}">
      <dgm:prSet/>
      <dgm:spPr/>
      <dgm:t>
        <a:bodyPr/>
        <a:lstStyle/>
        <a:p>
          <a:r>
            <a:rPr lang="en-US" b="1" dirty="0"/>
            <a:t>Methodology</a:t>
          </a:r>
          <a:endParaRPr lang="en-US" dirty="0"/>
        </a:p>
      </dgm:t>
    </dgm:pt>
    <dgm:pt modelId="{7F138107-D4DC-4394-BAAB-33EC09B402BE}" type="parTrans" cxnId="{7264CD1C-2E73-47C4-AAED-B4072B9E380D}">
      <dgm:prSet/>
      <dgm:spPr/>
      <dgm:t>
        <a:bodyPr/>
        <a:lstStyle/>
        <a:p>
          <a:endParaRPr lang="en-US"/>
        </a:p>
      </dgm:t>
    </dgm:pt>
    <dgm:pt modelId="{D374DD10-0282-4D7E-958E-AF466D0EE403}" type="sibTrans" cxnId="{7264CD1C-2E73-47C4-AAED-B4072B9E380D}">
      <dgm:prSet/>
      <dgm:spPr/>
      <dgm:t>
        <a:bodyPr/>
        <a:lstStyle/>
        <a:p>
          <a:endParaRPr lang="en-US"/>
        </a:p>
      </dgm:t>
    </dgm:pt>
    <dgm:pt modelId="{A02BC157-F8CC-4DA9-BA2C-23A42AF0ECE4}">
      <dgm:prSet/>
      <dgm:spPr/>
      <dgm:t>
        <a:bodyPr/>
        <a:lstStyle/>
        <a:p>
          <a:r>
            <a:rPr lang="en-US" b="1" dirty="0"/>
            <a:t>Timeline</a:t>
          </a:r>
        </a:p>
      </dgm:t>
    </dgm:pt>
    <dgm:pt modelId="{DE4C9EF4-8D7B-4118-97C2-CF748089613E}" type="parTrans" cxnId="{B24987A1-6FB5-44C2-AEA1-2C87D85F2C32}">
      <dgm:prSet/>
      <dgm:spPr/>
      <dgm:t>
        <a:bodyPr/>
        <a:lstStyle/>
        <a:p>
          <a:endParaRPr lang="en-US"/>
        </a:p>
      </dgm:t>
    </dgm:pt>
    <dgm:pt modelId="{CEAC7D7D-4594-445B-8127-EB6260D9FB16}" type="sibTrans" cxnId="{B24987A1-6FB5-44C2-AEA1-2C87D85F2C32}">
      <dgm:prSet/>
      <dgm:spPr/>
      <dgm:t>
        <a:bodyPr/>
        <a:lstStyle/>
        <a:p>
          <a:endParaRPr lang="en-US"/>
        </a:p>
      </dgm:t>
    </dgm:pt>
    <dgm:pt modelId="{5862BA11-C33C-4750-8DE3-006708F944B3}">
      <dgm:prSet/>
      <dgm:spPr/>
    </dgm:pt>
    <dgm:pt modelId="{C3CAD9BA-D110-4F50-AF7D-55AFC9CDA16C}" type="parTrans" cxnId="{2DBB5168-8682-4127-A0B0-61CEED315EC5}">
      <dgm:prSet/>
      <dgm:spPr/>
      <dgm:t>
        <a:bodyPr/>
        <a:lstStyle/>
        <a:p>
          <a:endParaRPr lang="en-US"/>
        </a:p>
      </dgm:t>
    </dgm:pt>
    <dgm:pt modelId="{84068640-E863-46F4-ABF1-5D8F62E4B8B5}" type="sibTrans" cxnId="{2DBB5168-8682-4127-A0B0-61CEED315EC5}">
      <dgm:prSet/>
      <dgm:spPr/>
      <dgm:t>
        <a:bodyPr/>
        <a:lstStyle/>
        <a:p>
          <a:endParaRPr lang="en-US"/>
        </a:p>
      </dgm:t>
    </dgm:pt>
    <dgm:pt modelId="{C18DD430-F121-44DF-9EA1-D1F6F87EA8ED}">
      <dgm:prSet/>
      <dgm:spPr/>
      <dgm:t>
        <a:bodyPr/>
        <a:lstStyle/>
        <a:p>
          <a:r>
            <a:rPr lang="en-US" b="1" dirty="0"/>
            <a:t>Research</a:t>
          </a:r>
        </a:p>
      </dgm:t>
    </dgm:pt>
    <dgm:pt modelId="{93D4A386-196C-4DBF-80DE-4EE37627336D}" type="parTrans" cxnId="{05287AF5-0C49-4B8E-9766-7C18C772881B}">
      <dgm:prSet/>
      <dgm:spPr/>
      <dgm:t>
        <a:bodyPr/>
        <a:lstStyle/>
        <a:p>
          <a:endParaRPr lang="en-US"/>
        </a:p>
      </dgm:t>
    </dgm:pt>
    <dgm:pt modelId="{4672145A-1D9F-438D-AB44-29EF935A69CE}" type="sibTrans" cxnId="{05287AF5-0C49-4B8E-9766-7C18C772881B}">
      <dgm:prSet/>
      <dgm:spPr/>
      <dgm:t>
        <a:bodyPr/>
        <a:lstStyle/>
        <a:p>
          <a:endParaRPr lang="en-US"/>
        </a:p>
      </dgm:t>
    </dgm:pt>
    <dgm:pt modelId="{4774E9D4-5CFF-4835-834B-76B9D8319CCB}">
      <dgm:prSet/>
      <dgm:spPr/>
      <dgm:t>
        <a:bodyPr/>
        <a:lstStyle/>
        <a:p>
          <a:r>
            <a:rPr lang="en-US" b="1" dirty="0"/>
            <a:t>SWOT</a:t>
          </a:r>
        </a:p>
      </dgm:t>
    </dgm:pt>
    <dgm:pt modelId="{5BB3C366-2BC9-4936-BEDD-034C6D1A755B}" type="parTrans" cxnId="{AD00A89A-CBE4-4183-8AF5-2CE053F035A5}">
      <dgm:prSet/>
      <dgm:spPr/>
      <dgm:t>
        <a:bodyPr/>
        <a:lstStyle/>
        <a:p>
          <a:endParaRPr lang="en-US"/>
        </a:p>
      </dgm:t>
    </dgm:pt>
    <dgm:pt modelId="{77C04328-5776-4836-8823-0CF57EEC9B47}" type="sibTrans" cxnId="{AD00A89A-CBE4-4183-8AF5-2CE053F035A5}">
      <dgm:prSet/>
      <dgm:spPr/>
      <dgm:t>
        <a:bodyPr/>
        <a:lstStyle/>
        <a:p>
          <a:endParaRPr lang="en-US"/>
        </a:p>
      </dgm:t>
    </dgm:pt>
    <dgm:pt modelId="{A57783FA-C27A-4161-96FC-DC057E9C8E9A}" type="pres">
      <dgm:prSet presAssocID="{8B74E489-CB6D-4090-AFAF-D45E9A456183}" presName="Name0" presStyleCnt="0">
        <dgm:presLayoutVars>
          <dgm:chMax val="7"/>
          <dgm:chPref val="7"/>
          <dgm:dir/>
        </dgm:presLayoutVars>
      </dgm:prSet>
      <dgm:spPr/>
    </dgm:pt>
    <dgm:pt modelId="{A8C37AFB-6A5A-46D0-8FDF-262EF61A050D}" type="pres">
      <dgm:prSet presAssocID="{8B74E489-CB6D-4090-AFAF-D45E9A456183}" presName="Name1" presStyleCnt="0"/>
      <dgm:spPr/>
    </dgm:pt>
    <dgm:pt modelId="{5AC52BE6-51AB-4067-AD51-9C1DA1B6EA93}" type="pres">
      <dgm:prSet presAssocID="{8B74E489-CB6D-4090-AFAF-D45E9A456183}" presName="cycle" presStyleCnt="0"/>
      <dgm:spPr/>
    </dgm:pt>
    <dgm:pt modelId="{5ADEC99B-77B0-4EFB-AD44-C67F6A766748}" type="pres">
      <dgm:prSet presAssocID="{8B74E489-CB6D-4090-AFAF-D45E9A456183}" presName="srcNode" presStyleLbl="node1" presStyleIdx="0" presStyleCnt="7"/>
      <dgm:spPr/>
    </dgm:pt>
    <dgm:pt modelId="{4600B12F-5479-4CF1-B8E8-702D6CDE6449}" type="pres">
      <dgm:prSet presAssocID="{8B74E489-CB6D-4090-AFAF-D45E9A456183}" presName="conn" presStyleLbl="parChTrans1D2" presStyleIdx="0" presStyleCnt="1"/>
      <dgm:spPr/>
    </dgm:pt>
    <dgm:pt modelId="{B72EDC45-CBFA-4A05-888E-FA247476AB59}" type="pres">
      <dgm:prSet presAssocID="{8B74E489-CB6D-4090-AFAF-D45E9A456183}" presName="extraNode" presStyleLbl="node1" presStyleIdx="0" presStyleCnt="7"/>
      <dgm:spPr/>
    </dgm:pt>
    <dgm:pt modelId="{E2CEE898-D1BD-48BF-8AE4-5C15BDDC0F2B}" type="pres">
      <dgm:prSet presAssocID="{8B74E489-CB6D-4090-AFAF-D45E9A456183}" presName="dstNode" presStyleLbl="node1" presStyleIdx="0" presStyleCnt="7"/>
      <dgm:spPr/>
    </dgm:pt>
    <dgm:pt modelId="{61581BA4-F31C-46D6-A8C4-6C7C039742AA}" type="pres">
      <dgm:prSet presAssocID="{BDC657D9-C324-44D1-BC9F-1D3E5E826B09}" presName="text_1" presStyleLbl="node1" presStyleIdx="0" presStyleCnt="7">
        <dgm:presLayoutVars>
          <dgm:bulletEnabled val="1"/>
        </dgm:presLayoutVars>
      </dgm:prSet>
      <dgm:spPr/>
    </dgm:pt>
    <dgm:pt modelId="{34405957-64A3-4492-95DE-4ADC8A20FDA2}" type="pres">
      <dgm:prSet presAssocID="{BDC657D9-C324-44D1-BC9F-1D3E5E826B09}" presName="accent_1" presStyleCnt="0"/>
      <dgm:spPr/>
    </dgm:pt>
    <dgm:pt modelId="{01D6C010-1ABE-4149-B7FB-2CBBCDC3888C}" type="pres">
      <dgm:prSet presAssocID="{BDC657D9-C324-44D1-BC9F-1D3E5E826B09}" presName="accentRepeatNode" presStyleLbl="solidFgAcc1" presStyleIdx="0" presStyleCnt="7"/>
      <dgm:spPr/>
    </dgm:pt>
    <dgm:pt modelId="{17F49F06-7609-4A1E-8E50-4E4513F218BA}" type="pres">
      <dgm:prSet presAssocID="{D8EE810A-5D24-4ADC-AB34-25BB16445CD1}" presName="text_2" presStyleLbl="node1" presStyleIdx="1" presStyleCnt="7">
        <dgm:presLayoutVars>
          <dgm:bulletEnabled val="1"/>
        </dgm:presLayoutVars>
      </dgm:prSet>
      <dgm:spPr/>
    </dgm:pt>
    <dgm:pt modelId="{3CA208E5-F427-4B76-AF70-F9F55605561D}" type="pres">
      <dgm:prSet presAssocID="{D8EE810A-5D24-4ADC-AB34-25BB16445CD1}" presName="accent_2" presStyleCnt="0"/>
      <dgm:spPr/>
    </dgm:pt>
    <dgm:pt modelId="{43297C9E-CBF7-4AAB-A80D-46FF6CB52EF4}" type="pres">
      <dgm:prSet presAssocID="{D8EE810A-5D24-4ADC-AB34-25BB16445CD1}" presName="accentRepeatNode" presStyleLbl="solidFgAcc1" presStyleIdx="1" presStyleCnt="7"/>
      <dgm:spPr/>
    </dgm:pt>
    <dgm:pt modelId="{FB3758B0-8DBA-45C6-A38F-7CFE07C973EB}" type="pres">
      <dgm:prSet presAssocID="{C18DD430-F121-44DF-9EA1-D1F6F87EA8ED}" presName="text_3" presStyleLbl="node1" presStyleIdx="2" presStyleCnt="7">
        <dgm:presLayoutVars>
          <dgm:bulletEnabled val="1"/>
        </dgm:presLayoutVars>
      </dgm:prSet>
      <dgm:spPr/>
    </dgm:pt>
    <dgm:pt modelId="{AEC8AB5D-D32E-4FC0-AE88-D3788D4364C0}" type="pres">
      <dgm:prSet presAssocID="{C18DD430-F121-44DF-9EA1-D1F6F87EA8ED}" presName="accent_3" presStyleCnt="0"/>
      <dgm:spPr/>
    </dgm:pt>
    <dgm:pt modelId="{48B9308C-5440-49D2-B32B-2F14408C0870}" type="pres">
      <dgm:prSet presAssocID="{C18DD430-F121-44DF-9EA1-D1F6F87EA8ED}" presName="accentRepeatNode" presStyleLbl="solidFgAcc1" presStyleIdx="2" presStyleCnt="7"/>
      <dgm:spPr/>
    </dgm:pt>
    <dgm:pt modelId="{39BB941F-56D5-4F39-8889-BF8EFECF6CDE}" type="pres">
      <dgm:prSet presAssocID="{08539914-4C03-45E5-BB56-215EFE8B4FF6}" presName="text_4" presStyleLbl="node1" presStyleIdx="3" presStyleCnt="7">
        <dgm:presLayoutVars>
          <dgm:bulletEnabled val="1"/>
        </dgm:presLayoutVars>
      </dgm:prSet>
      <dgm:spPr/>
    </dgm:pt>
    <dgm:pt modelId="{0D4729C5-0C4F-4FAF-847A-F9E44381EFD1}" type="pres">
      <dgm:prSet presAssocID="{08539914-4C03-45E5-BB56-215EFE8B4FF6}" presName="accent_4" presStyleCnt="0"/>
      <dgm:spPr/>
    </dgm:pt>
    <dgm:pt modelId="{C8BE6516-347A-4294-8D6D-FF0A0258F57E}" type="pres">
      <dgm:prSet presAssocID="{08539914-4C03-45E5-BB56-215EFE8B4FF6}" presName="accentRepeatNode" presStyleLbl="solidFgAcc1" presStyleIdx="3" presStyleCnt="7"/>
      <dgm:spPr/>
    </dgm:pt>
    <dgm:pt modelId="{98ECED66-EB4F-4413-BA1B-ADD77A2592B0}" type="pres">
      <dgm:prSet presAssocID="{5D09A3BB-E17A-4F71-94EE-80C9271F9FED}" presName="text_5" presStyleLbl="node1" presStyleIdx="4" presStyleCnt="7">
        <dgm:presLayoutVars>
          <dgm:bulletEnabled val="1"/>
        </dgm:presLayoutVars>
      </dgm:prSet>
      <dgm:spPr/>
    </dgm:pt>
    <dgm:pt modelId="{AE32D045-476C-48C1-AFFB-38C847778A9E}" type="pres">
      <dgm:prSet presAssocID="{5D09A3BB-E17A-4F71-94EE-80C9271F9FED}" presName="accent_5" presStyleCnt="0"/>
      <dgm:spPr/>
    </dgm:pt>
    <dgm:pt modelId="{CFBD3999-F673-4741-AECF-F116412235C4}" type="pres">
      <dgm:prSet presAssocID="{5D09A3BB-E17A-4F71-94EE-80C9271F9FED}" presName="accentRepeatNode" presStyleLbl="solidFgAcc1" presStyleIdx="4" presStyleCnt="7"/>
      <dgm:spPr/>
    </dgm:pt>
    <dgm:pt modelId="{974BF100-40DB-4027-81E8-0523F8CBD9EF}" type="pres">
      <dgm:prSet presAssocID="{4774E9D4-5CFF-4835-834B-76B9D8319CCB}" presName="text_6" presStyleLbl="node1" presStyleIdx="5" presStyleCnt="7">
        <dgm:presLayoutVars>
          <dgm:bulletEnabled val="1"/>
        </dgm:presLayoutVars>
      </dgm:prSet>
      <dgm:spPr/>
    </dgm:pt>
    <dgm:pt modelId="{C30D6A66-CC3A-492D-9145-3217AD4A8D45}" type="pres">
      <dgm:prSet presAssocID="{4774E9D4-5CFF-4835-834B-76B9D8319CCB}" presName="accent_6" presStyleCnt="0"/>
      <dgm:spPr/>
    </dgm:pt>
    <dgm:pt modelId="{F4320838-A078-4226-BACC-2B3F15181CB0}" type="pres">
      <dgm:prSet presAssocID="{4774E9D4-5CFF-4835-834B-76B9D8319CCB}" presName="accentRepeatNode" presStyleLbl="solidFgAcc1" presStyleIdx="5" presStyleCnt="7"/>
      <dgm:spPr/>
    </dgm:pt>
    <dgm:pt modelId="{7FE3F406-ADF5-4DFF-8C21-252BCB1CAA4B}" type="pres">
      <dgm:prSet presAssocID="{A02BC157-F8CC-4DA9-BA2C-23A42AF0ECE4}" presName="text_7" presStyleLbl="node1" presStyleIdx="6" presStyleCnt="7">
        <dgm:presLayoutVars>
          <dgm:bulletEnabled val="1"/>
        </dgm:presLayoutVars>
      </dgm:prSet>
      <dgm:spPr/>
    </dgm:pt>
    <dgm:pt modelId="{716755BB-22EC-4B1D-9F4E-62B059F5B7DA}" type="pres">
      <dgm:prSet presAssocID="{A02BC157-F8CC-4DA9-BA2C-23A42AF0ECE4}" presName="accent_7" presStyleCnt="0"/>
      <dgm:spPr/>
    </dgm:pt>
    <dgm:pt modelId="{9518B3E9-3EA9-4F6B-977A-2D4F6D98DA3A}" type="pres">
      <dgm:prSet presAssocID="{A02BC157-F8CC-4DA9-BA2C-23A42AF0ECE4}" presName="accentRepeatNode" presStyleLbl="solidFgAcc1" presStyleIdx="6" presStyleCnt="7"/>
      <dgm:spPr/>
    </dgm:pt>
  </dgm:ptLst>
  <dgm:cxnLst>
    <dgm:cxn modelId="{7264CD1C-2E73-47C4-AAED-B4072B9E380D}" srcId="{8B74E489-CB6D-4090-AFAF-D45E9A456183}" destId="{5D09A3BB-E17A-4F71-94EE-80C9271F9FED}" srcOrd="4" destOrd="0" parTransId="{7F138107-D4DC-4394-BAAB-33EC09B402BE}" sibTransId="{D374DD10-0282-4D7E-958E-AF466D0EE403}"/>
    <dgm:cxn modelId="{CABA0922-E85F-4F5A-B924-57B754497CF1}" type="presOf" srcId="{C18DD430-F121-44DF-9EA1-D1F6F87EA8ED}" destId="{FB3758B0-8DBA-45C6-A38F-7CFE07C973EB}" srcOrd="0" destOrd="0" presId="urn:microsoft.com/office/officeart/2008/layout/VerticalCurvedList"/>
    <dgm:cxn modelId="{D8682D35-72F0-4183-976E-BCBF523B96DD}" type="presOf" srcId="{08539914-4C03-45E5-BB56-215EFE8B4FF6}" destId="{39BB941F-56D5-4F39-8889-BF8EFECF6CDE}" srcOrd="0" destOrd="0" presId="urn:microsoft.com/office/officeart/2008/layout/VerticalCurvedList"/>
    <dgm:cxn modelId="{5C64D73C-C291-4FC3-B3AB-AF3E518A1E76}" srcId="{8B74E489-CB6D-4090-AFAF-D45E9A456183}" destId="{D8EE810A-5D24-4ADC-AB34-25BB16445CD1}" srcOrd="1" destOrd="0" parTransId="{6623C56C-CCEA-430D-B4C2-9E9F6C7ED3C9}" sibTransId="{E025691C-F518-4956-A7F0-BA090531AB11}"/>
    <dgm:cxn modelId="{D55AEE3D-5743-4DAE-BB46-13E7B9BEFDD9}" type="presOf" srcId="{5D09A3BB-E17A-4F71-94EE-80C9271F9FED}" destId="{98ECED66-EB4F-4413-BA1B-ADD77A2592B0}" srcOrd="0" destOrd="0" presId="urn:microsoft.com/office/officeart/2008/layout/VerticalCurvedList"/>
    <dgm:cxn modelId="{2DBB5168-8682-4127-A0B0-61CEED315EC5}" srcId="{8B74E489-CB6D-4090-AFAF-D45E9A456183}" destId="{5862BA11-C33C-4750-8DE3-006708F944B3}" srcOrd="7" destOrd="0" parTransId="{C3CAD9BA-D110-4F50-AF7D-55AFC9CDA16C}" sibTransId="{84068640-E863-46F4-ABF1-5D8F62E4B8B5}"/>
    <dgm:cxn modelId="{9249CE6B-A1F2-4379-985E-29207A7D6FE2}" type="presOf" srcId="{4774E9D4-5CFF-4835-834B-76B9D8319CCB}" destId="{974BF100-40DB-4027-81E8-0523F8CBD9EF}" srcOrd="0" destOrd="0" presId="urn:microsoft.com/office/officeart/2008/layout/VerticalCurvedList"/>
    <dgm:cxn modelId="{206C624F-E5BE-4528-A3AF-B5E8C3BCA78F}" type="presOf" srcId="{D8EE810A-5D24-4ADC-AB34-25BB16445CD1}" destId="{17F49F06-7609-4A1E-8E50-4E4513F218BA}" srcOrd="0" destOrd="0" presId="urn:microsoft.com/office/officeart/2008/layout/VerticalCurvedList"/>
    <dgm:cxn modelId="{372A9F71-8CAB-47D3-9A6D-98317CF38E9D}" type="presOf" srcId="{A02BC157-F8CC-4DA9-BA2C-23A42AF0ECE4}" destId="{7FE3F406-ADF5-4DFF-8C21-252BCB1CAA4B}" srcOrd="0" destOrd="0" presId="urn:microsoft.com/office/officeart/2008/layout/VerticalCurvedList"/>
    <dgm:cxn modelId="{4C611173-F5E4-47C0-88E9-F8A3EA250911}" srcId="{8B74E489-CB6D-4090-AFAF-D45E9A456183}" destId="{BDC657D9-C324-44D1-BC9F-1D3E5E826B09}" srcOrd="0" destOrd="0" parTransId="{3BE26646-08DC-488F-8426-1E504B714DD6}" sibTransId="{DA115178-F797-4C1B-A4F0-F7B5472CB88D}"/>
    <dgm:cxn modelId="{A666F259-AFBA-4CAA-BD05-930E9C26FFC8}" type="presOf" srcId="{BDC657D9-C324-44D1-BC9F-1D3E5E826B09}" destId="{61581BA4-F31C-46D6-A8C4-6C7C039742AA}" srcOrd="0" destOrd="0" presId="urn:microsoft.com/office/officeart/2008/layout/VerticalCurvedList"/>
    <dgm:cxn modelId="{AD00A89A-CBE4-4183-8AF5-2CE053F035A5}" srcId="{8B74E489-CB6D-4090-AFAF-D45E9A456183}" destId="{4774E9D4-5CFF-4835-834B-76B9D8319CCB}" srcOrd="5" destOrd="0" parTransId="{5BB3C366-2BC9-4936-BEDD-034C6D1A755B}" sibTransId="{77C04328-5776-4836-8823-0CF57EEC9B47}"/>
    <dgm:cxn modelId="{B24987A1-6FB5-44C2-AEA1-2C87D85F2C32}" srcId="{8B74E489-CB6D-4090-AFAF-D45E9A456183}" destId="{A02BC157-F8CC-4DA9-BA2C-23A42AF0ECE4}" srcOrd="6" destOrd="0" parTransId="{DE4C9EF4-8D7B-4118-97C2-CF748089613E}" sibTransId="{CEAC7D7D-4594-445B-8127-EB6260D9FB16}"/>
    <dgm:cxn modelId="{E39394D0-68A5-458B-A0EF-9AD4EC57E377}" srcId="{8B74E489-CB6D-4090-AFAF-D45E9A456183}" destId="{08539914-4C03-45E5-BB56-215EFE8B4FF6}" srcOrd="3" destOrd="0" parTransId="{BBC15889-C8B9-482D-ADDE-9BDE1594526D}" sibTransId="{FB795EB1-337C-4224-B4C3-E42966F251E4}"/>
    <dgm:cxn modelId="{F13662E6-F8A3-4273-AAFF-1D5B1C55BE5C}" type="presOf" srcId="{8B74E489-CB6D-4090-AFAF-D45E9A456183}" destId="{A57783FA-C27A-4161-96FC-DC057E9C8E9A}" srcOrd="0" destOrd="0" presId="urn:microsoft.com/office/officeart/2008/layout/VerticalCurvedList"/>
    <dgm:cxn modelId="{05287AF5-0C49-4B8E-9766-7C18C772881B}" srcId="{8B74E489-CB6D-4090-AFAF-D45E9A456183}" destId="{C18DD430-F121-44DF-9EA1-D1F6F87EA8ED}" srcOrd="2" destOrd="0" parTransId="{93D4A386-196C-4DBF-80DE-4EE37627336D}" sibTransId="{4672145A-1D9F-438D-AB44-29EF935A69CE}"/>
    <dgm:cxn modelId="{45779BFB-DE40-479D-889E-7A5CCF27E2DF}" type="presOf" srcId="{DA115178-F797-4C1B-A4F0-F7B5472CB88D}" destId="{4600B12F-5479-4CF1-B8E8-702D6CDE6449}" srcOrd="0" destOrd="0" presId="urn:microsoft.com/office/officeart/2008/layout/VerticalCurvedList"/>
    <dgm:cxn modelId="{B94EEA9E-FFA8-4914-8943-42B13DE1F5F2}" type="presParOf" srcId="{A57783FA-C27A-4161-96FC-DC057E9C8E9A}" destId="{A8C37AFB-6A5A-46D0-8FDF-262EF61A050D}" srcOrd="0" destOrd="0" presId="urn:microsoft.com/office/officeart/2008/layout/VerticalCurvedList"/>
    <dgm:cxn modelId="{E68E9134-8859-4ED2-B912-7507153A23BD}" type="presParOf" srcId="{A8C37AFB-6A5A-46D0-8FDF-262EF61A050D}" destId="{5AC52BE6-51AB-4067-AD51-9C1DA1B6EA93}" srcOrd="0" destOrd="0" presId="urn:microsoft.com/office/officeart/2008/layout/VerticalCurvedList"/>
    <dgm:cxn modelId="{8BCEE225-2512-4AA0-BB36-5365FB4EBE50}" type="presParOf" srcId="{5AC52BE6-51AB-4067-AD51-9C1DA1B6EA93}" destId="{5ADEC99B-77B0-4EFB-AD44-C67F6A766748}" srcOrd="0" destOrd="0" presId="urn:microsoft.com/office/officeart/2008/layout/VerticalCurvedList"/>
    <dgm:cxn modelId="{E366D60C-1985-4B5F-9355-2DDBF4C8B6AA}" type="presParOf" srcId="{5AC52BE6-51AB-4067-AD51-9C1DA1B6EA93}" destId="{4600B12F-5479-4CF1-B8E8-702D6CDE6449}" srcOrd="1" destOrd="0" presId="urn:microsoft.com/office/officeart/2008/layout/VerticalCurvedList"/>
    <dgm:cxn modelId="{38DA4865-7CEB-4212-9752-ED9370F5A470}" type="presParOf" srcId="{5AC52BE6-51AB-4067-AD51-9C1DA1B6EA93}" destId="{B72EDC45-CBFA-4A05-888E-FA247476AB59}" srcOrd="2" destOrd="0" presId="urn:microsoft.com/office/officeart/2008/layout/VerticalCurvedList"/>
    <dgm:cxn modelId="{E96A7108-D5FC-4C7C-B8CD-80666B07FE98}" type="presParOf" srcId="{5AC52BE6-51AB-4067-AD51-9C1DA1B6EA93}" destId="{E2CEE898-D1BD-48BF-8AE4-5C15BDDC0F2B}" srcOrd="3" destOrd="0" presId="urn:microsoft.com/office/officeart/2008/layout/VerticalCurvedList"/>
    <dgm:cxn modelId="{567448B7-D386-40A3-80E4-28264F367F7F}" type="presParOf" srcId="{A8C37AFB-6A5A-46D0-8FDF-262EF61A050D}" destId="{61581BA4-F31C-46D6-A8C4-6C7C039742AA}" srcOrd="1" destOrd="0" presId="urn:microsoft.com/office/officeart/2008/layout/VerticalCurvedList"/>
    <dgm:cxn modelId="{6FD6C051-5CB7-4243-9C00-848BA1FCA8CA}" type="presParOf" srcId="{A8C37AFB-6A5A-46D0-8FDF-262EF61A050D}" destId="{34405957-64A3-4492-95DE-4ADC8A20FDA2}" srcOrd="2" destOrd="0" presId="urn:microsoft.com/office/officeart/2008/layout/VerticalCurvedList"/>
    <dgm:cxn modelId="{0539F469-A26E-45D1-A716-538427D7BDFF}" type="presParOf" srcId="{34405957-64A3-4492-95DE-4ADC8A20FDA2}" destId="{01D6C010-1ABE-4149-B7FB-2CBBCDC3888C}" srcOrd="0" destOrd="0" presId="urn:microsoft.com/office/officeart/2008/layout/VerticalCurvedList"/>
    <dgm:cxn modelId="{5549F1E2-40B6-416E-8BA2-1882A2F1F00A}" type="presParOf" srcId="{A8C37AFB-6A5A-46D0-8FDF-262EF61A050D}" destId="{17F49F06-7609-4A1E-8E50-4E4513F218BA}" srcOrd="3" destOrd="0" presId="urn:microsoft.com/office/officeart/2008/layout/VerticalCurvedList"/>
    <dgm:cxn modelId="{8BDFDD44-A32A-407B-AD49-DFF9659ED86F}" type="presParOf" srcId="{A8C37AFB-6A5A-46D0-8FDF-262EF61A050D}" destId="{3CA208E5-F427-4B76-AF70-F9F55605561D}" srcOrd="4" destOrd="0" presId="urn:microsoft.com/office/officeart/2008/layout/VerticalCurvedList"/>
    <dgm:cxn modelId="{BBCD9D31-072A-474F-8859-D2D82AE6D90A}" type="presParOf" srcId="{3CA208E5-F427-4B76-AF70-F9F55605561D}" destId="{43297C9E-CBF7-4AAB-A80D-46FF6CB52EF4}" srcOrd="0" destOrd="0" presId="urn:microsoft.com/office/officeart/2008/layout/VerticalCurvedList"/>
    <dgm:cxn modelId="{2AD71C20-4F4D-493A-87E6-D02BECC9BC66}" type="presParOf" srcId="{A8C37AFB-6A5A-46D0-8FDF-262EF61A050D}" destId="{FB3758B0-8DBA-45C6-A38F-7CFE07C973EB}" srcOrd="5" destOrd="0" presId="urn:microsoft.com/office/officeart/2008/layout/VerticalCurvedList"/>
    <dgm:cxn modelId="{A90FF751-7466-4C17-82F6-C6EB15B9FFC8}" type="presParOf" srcId="{A8C37AFB-6A5A-46D0-8FDF-262EF61A050D}" destId="{AEC8AB5D-D32E-4FC0-AE88-D3788D4364C0}" srcOrd="6" destOrd="0" presId="urn:microsoft.com/office/officeart/2008/layout/VerticalCurvedList"/>
    <dgm:cxn modelId="{DF1EC194-FE38-4D51-8FE7-00D1FDB61482}" type="presParOf" srcId="{AEC8AB5D-D32E-4FC0-AE88-D3788D4364C0}" destId="{48B9308C-5440-49D2-B32B-2F14408C0870}" srcOrd="0" destOrd="0" presId="urn:microsoft.com/office/officeart/2008/layout/VerticalCurvedList"/>
    <dgm:cxn modelId="{CA5F58AF-9F9B-48E6-9462-7AB18F0A54F9}" type="presParOf" srcId="{A8C37AFB-6A5A-46D0-8FDF-262EF61A050D}" destId="{39BB941F-56D5-4F39-8889-BF8EFECF6CDE}" srcOrd="7" destOrd="0" presId="urn:microsoft.com/office/officeart/2008/layout/VerticalCurvedList"/>
    <dgm:cxn modelId="{22667D9A-0249-47F3-BD9D-75AD45E67F90}" type="presParOf" srcId="{A8C37AFB-6A5A-46D0-8FDF-262EF61A050D}" destId="{0D4729C5-0C4F-4FAF-847A-F9E44381EFD1}" srcOrd="8" destOrd="0" presId="urn:microsoft.com/office/officeart/2008/layout/VerticalCurvedList"/>
    <dgm:cxn modelId="{7FCEA68D-9AA3-4F57-89A1-C9879D4D5154}" type="presParOf" srcId="{0D4729C5-0C4F-4FAF-847A-F9E44381EFD1}" destId="{C8BE6516-347A-4294-8D6D-FF0A0258F57E}" srcOrd="0" destOrd="0" presId="urn:microsoft.com/office/officeart/2008/layout/VerticalCurvedList"/>
    <dgm:cxn modelId="{FC4E4FFB-1D60-4E5B-9B2B-46436524FA82}" type="presParOf" srcId="{A8C37AFB-6A5A-46D0-8FDF-262EF61A050D}" destId="{98ECED66-EB4F-4413-BA1B-ADD77A2592B0}" srcOrd="9" destOrd="0" presId="urn:microsoft.com/office/officeart/2008/layout/VerticalCurvedList"/>
    <dgm:cxn modelId="{60091F20-3B06-4183-B3B1-F27E4F21BA40}" type="presParOf" srcId="{A8C37AFB-6A5A-46D0-8FDF-262EF61A050D}" destId="{AE32D045-476C-48C1-AFFB-38C847778A9E}" srcOrd="10" destOrd="0" presId="urn:microsoft.com/office/officeart/2008/layout/VerticalCurvedList"/>
    <dgm:cxn modelId="{712618A6-842A-493A-B64A-A4AB58B9E1EC}" type="presParOf" srcId="{AE32D045-476C-48C1-AFFB-38C847778A9E}" destId="{CFBD3999-F673-4741-AECF-F116412235C4}" srcOrd="0" destOrd="0" presId="urn:microsoft.com/office/officeart/2008/layout/VerticalCurvedList"/>
    <dgm:cxn modelId="{4C5B336E-1B5B-496A-9E69-B1B414A3CFF2}" type="presParOf" srcId="{A8C37AFB-6A5A-46D0-8FDF-262EF61A050D}" destId="{974BF100-40DB-4027-81E8-0523F8CBD9EF}" srcOrd="11" destOrd="0" presId="urn:microsoft.com/office/officeart/2008/layout/VerticalCurvedList"/>
    <dgm:cxn modelId="{1C12F0F3-8FF5-4F93-A41E-BF4C2337E34C}" type="presParOf" srcId="{A8C37AFB-6A5A-46D0-8FDF-262EF61A050D}" destId="{C30D6A66-CC3A-492D-9145-3217AD4A8D45}" srcOrd="12" destOrd="0" presId="urn:microsoft.com/office/officeart/2008/layout/VerticalCurvedList"/>
    <dgm:cxn modelId="{54D764B9-3CDF-4B74-941E-F7C05C159152}" type="presParOf" srcId="{C30D6A66-CC3A-492D-9145-3217AD4A8D45}" destId="{F4320838-A078-4226-BACC-2B3F15181CB0}" srcOrd="0" destOrd="0" presId="urn:microsoft.com/office/officeart/2008/layout/VerticalCurvedList"/>
    <dgm:cxn modelId="{C118956C-E5C5-4B61-BF96-5D59397277DD}" type="presParOf" srcId="{A8C37AFB-6A5A-46D0-8FDF-262EF61A050D}" destId="{7FE3F406-ADF5-4DFF-8C21-252BCB1CAA4B}" srcOrd="13" destOrd="0" presId="urn:microsoft.com/office/officeart/2008/layout/VerticalCurvedList"/>
    <dgm:cxn modelId="{5A6A42C1-D9FD-4FBE-B0C9-6BAF894DAB80}" type="presParOf" srcId="{A8C37AFB-6A5A-46D0-8FDF-262EF61A050D}" destId="{716755BB-22EC-4B1D-9F4E-62B059F5B7DA}" srcOrd="14" destOrd="0" presId="urn:microsoft.com/office/officeart/2008/layout/VerticalCurvedList"/>
    <dgm:cxn modelId="{187214E6-2CF7-4664-85A1-C9935D6A12D8}" type="presParOf" srcId="{716755BB-22EC-4B1D-9F4E-62B059F5B7DA}" destId="{9518B3E9-3EA9-4F6B-977A-2D4F6D98DA3A}"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C60228-422E-448E-A3CF-FEF379020500}" type="doc">
      <dgm:prSet loTypeId="urn:microsoft.com/office/officeart/2005/8/layout/process1" loCatId="process" qsTypeId="urn:microsoft.com/office/officeart/2005/8/quickstyle/simple1" qsCatId="simple" csTypeId="urn:microsoft.com/office/officeart/2005/8/colors/accent0_3" csCatId="mainScheme" phldr="1"/>
      <dgm:spPr/>
    </dgm:pt>
    <dgm:pt modelId="{BA94CBE5-7310-4885-AACE-38D57005EFDB}">
      <dgm:prSet phldrT="[Text]"/>
      <dgm:spPr/>
      <dgm:t>
        <a:bodyPr anchor="ctr"/>
        <a:lstStyle/>
        <a:p>
          <a:pPr algn="ctr"/>
          <a:r>
            <a:rPr lang="en-US" dirty="0"/>
            <a:t>Create Database</a:t>
          </a:r>
        </a:p>
      </dgm:t>
    </dgm:pt>
    <dgm:pt modelId="{77774B5C-0F13-45A0-9380-38A5F9CAAA57}" type="parTrans" cxnId="{49768BC7-81CE-4605-9E7A-D7192BA4C360}">
      <dgm:prSet/>
      <dgm:spPr/>
      <dgm:t>
        <a:bodyPr/>
        <a:lstStyle/>
        <a:p>
          <a:endParaRPr lang="en-US"/>
        </a:p>
      </dgm:t>
    </dgm:pt>
    <dgm:pt modelId="{6C58159B-F206-41B7-BD57-6EA4C7DBD4A0}" type="sibTrans" cxnId="{49768BC7-81CE-4605-9E7A-D7192BA4C360}">
      <dgm:prSet/>
      <dgm:spPr>
        <a:ln w="15875">
          <a:solidFill>
            <a:schemeClr val="accent1">
              <a:lumMod val="50000"/>
            </a:schemeClr>
          </a:solidFill>
        </a:ln>
      </dgm:spPr>
      <dgm:t>
        <a:bodyPr/>
        <a:lstStyle/>
        <a:p>
          <a:endParaRPr lang="en-US"/>
        </a:p>
      </dgm:t>
    </dgm:pt>
    <dgm:pt modelId="{8356C0B4-3186-428B-AEAF-C2A09F421150}">
      <dgm:prSet phldrT="[Text]"/>
      <dgm:spPr/>
      <dgm:t>
        <a:bodyPr anchor="ctr"/>
        <a:lstStyle/>
        <a:p>
          <a:pPr algn="ctr"/>
          <a:r>
            <a:rPr lang="en-US" dirty="0"/>
            <a:t>Test Application</a:t>
          </a:r>
        </a:p>
      </dgm:t>
    </dgm:pt>
    <dgm:pt modelId="{45E67ED0-F8D4-4BDE-BC95-FC73A20C0DA7}" type="parTrans" cxnId="{424F849B-97C9-4D75-979D-84D8F43D145C}">
      <dgm:prSet/>
      <dgm:spPr/>
      <dgm:t>
        <a:bodyPr/>
        <a:lstStyle/>
        <a:p>
          <a:endParaRPr lang="en-US"/>
        </a:p>
      </dgm:t>
    </dgm:pt>
    <dgm:pt modelId="{7FD42CE8-F5FC-4849-87DB-E3158B053A9B}" type="sibTrans" cxnId="{424F849B-97C9-4D75-979D-84D8F43D145C}">
      <dgm:prSet/>
      <dgm:spPr>
        <a:ln w="15875">
          <a:solidFill>
            <a:schemeClr val="accent1">
              <a:lumMod val="50000"/>
            </a:schemeClr>
          </a:solidFill>
        </a:ln>
      </dgm:spPr>
      <dgm:t>
        <a:bodyPr/>
        <a:lstStyle/>
        <a:p>
          <a:endParaRPr lang="en-US"/>
        </a:p>
      </dgm:t>
    </dgm:pt>
    <dgm:pt modelId="{B3C28480-6DA0-4EEA-8E73-F03CEF737E5C}">
      <dgm:prSet phldrT="[Text]"/>
      <dgm:spPr/>
      <dgm:t>
        <a:bodyPr anchor="ctr"/>
        <a:lstStyle/>
        <a:p>
          <a:pPr algn="l"/>
          <a:r>
            <a:rPr lang="en-US" dirty="0"/>
            <a:t>Identify Criteria Data</a:t>
          </a:r>
        </a:p>
      </dgm:t>
    </dgm:pt>
    <dgm:pt modelId="{091E0E4F-622F-4082-AA18-06F843DFBD64}" type="parTrans" cxnId="{0765E016-6B4C-456E-A9A1-FD73DA214DC6}">
      <dgm:prSet/>
      <dgm:spPr/>
      <dgm:t>
        <a:bodyPr/>
        <a:lstStyle/>
        <a:p>
          <a:endParaRPr lang="en-US"/>
        </a:p>
      </dgm:t>
    </dgm:pt>
    <dgm:pt modelId="{8CF3D7EE-0B08-4440-8E68-E916B2D4450F}" type="sibTrans" cxnId="{0765E016-6B4C-456E-A9A1-FD73DA214DC6}">
      <dgm:prSet/>
      <dgm:spPr/>
      <dgm:t>
        <a:bodyPr/>
        <a:lstStyle/>
        <a:p>
          <a:endParaRPr lang="en-US"/>
        </a:p>
      </dgm:t>
    </dgm:pt>
    <dgm:pt modelId="{EAC1E915-F8DD-4C1B-B22C-ACFD5D277CDB}">
      <dgm:prSet phldrT="[Text]"/>
      <dgm:spPr/>
      <dgm:t>
        <a:bodyPr anchor="ctr"/>
        <a:lstStyle/>
        <a:p>
          <a:pPr algn="l"/>
          <a:r>
            <a:rPr lang="en-US" dirty="0"/>
            <a:t>Confirm Positional Accuracy</a:t>
          </a:r>
        </a:p>
      </dgm:t>
    </dgm:pt>
    <dgm:pt modelId="{17917103-70BF-472E-A85A-D5291ADE3B31}" type="parTrans" cxnId="{AF0B2742-72D3-4456-96B3-932A6BF1F1DC}">
      <dgm:prSet/>
      <dgm:spPr/>
      <dgm:t>
        <a:bodyPr/>
        <a:lstStyle/>
        <a:p>
          <a:endParaRPr lang="en-US"/>
        </a:p>
      </dgm:t>
    </dgm:pt>
    <dgm:pt modelId="{179B57A8-9ED5-47F9-B02B-EEA71797BEFE}" type="sibTrans" cxnId="{AF0B2742-72D3-4456-96B3-932A6BF1F1DC}">
      <dgm:prSet/>
      <dgm:spPr/>
      <dgm:t>
        <a:bodyPr/>
        <a:lstStyle/>
        <a:p>
          <a:endParaRPr lang="en-US"/>
        </a:p>
      </dgm:t>
    </dgm:pt>
    <dgm:pt modelId="{90D5670F-6A3C-432B-B174-527E1B96E673}">
      <dgm:prSet phldrT="[Text]"/>
      <dgm:spPr/>
      <dgm:t>
        <a:bodyPr anchor="ctr"/>
        <a:lstStyle/>
        <a:p>
          <a:pPr algn="ctr"/>
          <a:r>
            <a:rPr lang="en-US" dirty="0"/>
            <a:t>Build Web API</a:t>
          </a:r>
        </a:p>
      </dgm:t>
    </dgm:pt>
    <dgm:pt modelId="{D8733098-568C-4E7C-89CF-2799814C0AB8}" type="parTrans" cxnId="{770AD180-1383-4D8B-AD92-69A308358492}">
      <dgm:prSet/>
      <dgm:spPr/>
      <dgm:t>
        <a:bodyPr/>
        <a:lstStyle/>
        <a:p>
          <a:endParaRPr lang="en-US"/>
        </a:p>
      </dgm:t>
    </dgm:pt>
    <dgm:pt modelId="{0339B12A-B7C7-4FB9-B5A5-995F18FA80AF}" type="sibTrans" cxnId="{770AD180-1383-4D8B-AD92-69A308358492}">
      <dgm:prSet/>
      <dgm:spPr>
        <a:ln w="15875">
          <a:solidFill>
            <a:schemeClr val="accent1">
              <a:lumMod val="50000"/>
            </a:schemeClr>
          </a:solidFill>
        </a:ln>
      </dgm:spPr>
      <dgm:t>
        <a:bodyPr/>
        <a:lstStyle/>
        <a:p>
          <a:endParaRPr lang="en-US"/>
        </a:p>
      </dgm:t>
    </dgm:pt>
    <dgm:pt modelId="{F06706A4-7B4A-4E05-922C-0B038E65E03A}">
      <dgm:prSet phldrT="[Text]"/>
      <dgm:spPr/>
      <dgm:t>
        <a:bodyPr anchor="ctr"/>
        <a:lstStyle/>
        <a:p>
          <a:pPr algn="l"/>
          <a:r>
            <a:rPr lang="en-US" dirty="0"/>
            <a:t>HTML/JavaScript API</a:t>
          </a:r>
        </a:p>
      </dgm:t>
    </dgm:pt>
    <dgm:pt modelId="{9715A0B6-0C57-4544-9A39-5F610307CDAF}" type="parTrans" cxnId="{59AC2C87-1D0F-4183-B73D-A694441D0E35}">
      <dgm:prSet/>
      <dgm:spPr/>
      <dgm:t>
        <a:bodyPr/>
        <a:lstStyle/>
        <a:p>
          <a:endParaRPr lang="en-US"/>
        </a:p>
      </dgm:t>
    </dgm:pt>
    <dgm:pt modelId="{7FA501CC-EA9F-4B83-9FBA-5FC948FF8BDB}" type="sibTrans" cxnId="{59AC2C87-1D0F-4183-B73D-A694441D0E35}">
      <dgm:prSet/>
      <dgm:spPr/>
      <dgm:t>
        <a:bodyPr/>
        <a:lstStyle/>
        <a:p>
          <a:endParaRPr lang="en-US"/>
        </a:p>
      </dgm:t>
    </dgm:pt>
    <dgm:pt modelId="{04680824-A73E-45D4-87F1-CD8047ADC50A}">
      <dgm:prSet phldrT="[Text]"/>
      <dgm:spPr/>
      <dgm:t>
        <a:bodyPr anchor="ctr"/>
        <a:lstStyle/>
        <a:p>
          <a:pPr algn="l"/>
          <a:r>
            <a:rPr lang="en-US" dirty="0" err="1"/>
            <a:t>Esri</a:t>
          </a:r>
          <a:r>
            <a:rPr lang="en-US" dirty="0"/>
            <a:t> Web App Builder</a:t>
          </a:r>
        </a:p>
      </dgm:t>
    </dgm:pt>
    <dgm:pt modelId="{81756718-85D0-4986-9398-E2E6CD0E46E6}" type="parTrans" cxnId="{A41D003E-3AA0-48D6-943E-CAB3C3DC0289}">
      <dgm:prSet/>
      <dgm:spPr/>
      <dgm:t>
        <a:bodyPr/>
        <a:lstStyle/>
        <a:p>
          <a:endParaRPr lang="en-US"/>
        </a:p>
      </dgm:t>
    </dgm:pt>
    <dgm:pt modelId="{B022B0A1-805C-4B97-9A61-9DF608ED3E69}" type="sibTrans" cxnId="{A41D003E-3AA0-48D6-943E-CAB3C3DC0289}">
      <dgm:prSet/>
      <dgm:spPr/>
      <dgm:t>
        <a:bodyPr/>
        <a:lstStyle/>
        <a:p>
          <a:endParaRPr lang="en-US"/>
        </a:p>
      </dgm:t>
    </dgm:pt>
    <dgm:pt modelId="{99ABF722-3F63-4614-BDDC-3D3CAA0F5E91}">
      <dgm:prSet phldrT="[Text]"/>
      <dgm:spPr/>
      <dgm:t>
        <a:bodyPr anchor="ctr"/>
        <a:lstStyle/>
        <a:p>
          <a:pPr algn="ctr"/>
          <a:r>
            <a:rPr lang="en-US" dirty="0"/>
            <a:t>Deploy</a:t>
          </a:r>
        </a:p>
      </dgm:t>
    </dgm:pt>
    <dgm:pt modelId="{AB7902CA-6384-4829-B3F8-BA1A62411107}" type="parTrans" cxnId="{E2DDBB78-A5B4-46BA-A79C-DF3D1CF627D4}">
      <dgm:prSet/>
      <dgm:spPr/>
      <dgm:t>
        <a:bodyPr/>
        <a:lstStyle/>
        <a:p>
          <a:endParaRPr lang="en-US"/>
        </a:p>
      </dgm:t>
    </dgm:pt>
    <dgm:pt modelId="{52E5BA0D-FEB0-4D2D-A199-4F48F13E9900}" type="sibTrans" cxnId="{E2DDBB78-A5B4-46BA-A79C-DF3D1CF627D4}">
      <dgm:prSet/>
      <dgm:spPr/>
      <dgm:t>
        <a:bodyPr/>
        <a:lstStyle/>
        <a:p>
          <a:endParaRPr lang="en-US"/>
        </a:p>
      </dgm:t>
    </dgm:pt>
    <dgm:pt modelId="{DF312E0A-B118-4416-88C6-A79F9B4A8F3A}">
      <dgm:prSet phldrT="[Text]"/>
      <dgm:spPr/>
      <dgm:t>
        <a:bodyPr anchor="ctr"/>
        <a:lstStyle/>
        <a:p>
          <a:pPr algn="ctr"/>
          <a:r>
            <a:rPr lang="en-US" dirty="0"/>
            <a:t>Collect Feedback</a:t>
          </a:r>
        </a:p>
      </dgm:t>
    </dgm:pt>
    <dgm:pt modelId="{DC3C9FAB-6035-4EC8-8B2D-D1626CCB94AE}" type="parTrans" cxnId="{7E24B71D-F10D-4FA2-A1F6-C3FC20B44FBE}">
      <dgm:prSet/>
      <dgm:spPr/>
      <dgm:t>
        <a:bodyPr/>
        <a:lstStyle/>
        <a:p>
          <a:endParaRPr lang="en-US"/>
        </a:p>
      </dgm:t>
    </dgm:pt>
    <dgm:pt modelId="{B6245FDD-CE0E-4159-B13A-47D37F1ECE17}" type="sibTrans" cxnId="{7E24B71D-F10D-4FA2-A1F6-C3FC20B44FBE}">
      <dgm:prSet/>
      <dgm:spPr/>
      <dgm:t>
        <a:bodyPr/>
        <a:lstStyle/>
        <a:p>
          <a:endParaRPr lang="en-US"/>
        </a:p>
      </dgm:t>
    </dgm:pt>
    <dgm:pt modelId="{2DD6009A-9567-4FBE-B375-E081DDBB4DEE}">
      <dgm:prSet phldrT="[Text]"/>
      <dgm:spPr/>
      <dgm:t>
        <a:bodyPr anchor="ctr"/>
        <a:lstStyle/>
        <a:p>
          <a:pPr algn="ctr"/>
          <a:r>
            <a:rPr lang="en-US" dirty="0"/>
            <a:t>Sample Checking</a:t>
          </a:r>
        </a:p>
      </dgm:t>
    </dgm:pt>
    <dgm:pt modelId="{89F25095-35A2-48B1-BF84-5D711B275E4F}" type="parTrans" cxnId="{2627BCCE-0430-42ED-9DC4-8376D152BE9E}">
      <dgm:prSet/>
      <dgm:spPr/>
      <dgm:t>
        <a:bodyPr/>
        <a:lstStyle/>
        <a:p>
          <a:endParaRPr lang="en-US"/>
        </a:p>
      </dgm:t>
    </dgm:pt>
    <dgm:pt modelId="{91E1350B-61F0-43F3-8453-3B3CBB0B2CAA}" type="sibTrans" cxnId="{2627BCCE-0430-42ED-9DC4-8376D152BE9E}">
      <dgm:prSet/>
      <dgm:spPr/>
      <dgm:t>
        <a:bodyPr/>
        <a:lstStyle/>
        <a:p>
          <a:endParaRPr lang="en-US"/>
        </a:p>
      </dgm:t>
    </dgm:pt>
    <dgm:pt modelId="{EEEC5A6C-9425-41C3-B8C3-22E066FBC772}" type="pres">
      <dgm:prSet presAssocID="{46C60228-422E-448E-A3CF-FEF379020500}" presName="Name0" presStyleCnt="0">
        <dgm:presLayoutVars>
          <dgm:dir/>
          <dgm:resizeHandles val="exact"/>
        </dgm:presLayoutVars>
      </dgm:prSet>
      <dgm:spPr/>
    </dgm:pt>
    <dgm:pt modelId="{C5D4673F-F1FB-4C7F-866F-35C3CF0EF8DC}" type="pres">
      <dgm:prSet presAssocID="{BA94CBE5-7310-4885-AACE-38D57005EFDB}" presName="node" presStyleLbl="node1" presStyleIdx="0" presStyleCnt="4">
        <dgm:presLayoutVars>
          <dgm:bulletEnabled val="1"/>
        </dgm:presLayoutVars>
      </dgm:prSet>
      <dgm:spPr/>
    </dgm:pt>
    <dgm:pt modelId="{BB42AB0A-A94C-4C3C-B09E-E8260E12E4F4}" type="pres">
      <dgm:prSet presAssocID="{6C58159B-F206-41B7-BD57-6EA4C7DBD4A0}" presName="sibTrans" presStyleLbl="sibTrans2D1" presStyleIdx="0" presStyleCnt="3"/>
      <dgm:spPr/>
    </dgm:pt>
    <dgm:pt modelId="{320C2E06-76BE-4DAD-84BE-DE3CF17F953D}" type="pres">
      <dgm:prSet presAssocID="{6C58159B-F206-41B7-BD57-6EA4C7DBD4A0}" presName="connectorText" presStyleLbl="sibTrans2D1" presStyleIdx="0" presStyleCnt="3"/>
      <dgm:spPr/>
    </dgm:pt>
    <dgm:pt modelId="{8CBBDCA2-C2FA-44C0-837B-02E0A379CDAF}" type="pres">
      <dgm:prSet presAssocID="{90D5670F-6A3C-432B-B174-527E1B96E673}" presName="node" presStyleLbl="node1" presStyleIdx="1" presStyleCnt="4">
        <dgm:presLayoutVars>
          <dgm:bulletEnabled val="1"/>
        </dgm:presLayoutVars>
      </dgm:prSet>
      <dgm:spPr/>
    </dgm:pt>
    <dgm:pt modelId="{A341EB4E-5801-4836-9744-A7175012B3E9}" type="pres">
      <dgm:prSet presAssocID="{0339B12A-B7C7-4FB9-B5A5-995F18FA80AF}" presName="sibTrans" presStyleLbl="sibTrans2D1" presStyleIdx="1" presStyleCnt="3"/>
      <dgm:spPr/>
    </dgm:pt>
    <dgm:pt modelId="{39808DDD-2D63-434C-8200-D1F951CFF4AB}" type="pres">
      <dgm:prSet presAssocID="{0339B12A-B7C7-4FB9-B5A5-995F18FA80AF}" presName="connectorText" presStyleLbl="sibTrans2D1" presStyleIdx="1" presStyleCnt="3"/>
      <dgm:spPr/>
    </dgm:pt>
    <dgm:pt modelId="{95372107-F175-4749-9334-78B96FAB5AF9}" type="pres">
      <dgm:prSet presAssocID="{8356C0B4-3186-428B-AEAF-C2A09F421150}" presName="node" presStyleLbl="node1" presStyleIdx="2" presStyleCnt="4">
        <dgm:presLayoutVars>
          <dgm:bulletEnabled val="1"/>
        </dgm:presLayoutVars>
      </dgm:prSet>
      <dgm:spPr/>
    </dgm:pt>
    <dgm:pt modelId="{8EF8306F-4334-4CE5-B3FD-86FA04849FA1}" type="pres">
      <dgm:prSet presAssocID="{7FD42CE8-F5FC-4849-87DB-E3158B053A9B}" presName="sibTrans" presStyleLbl="sibTrans2D1" presStyleIdx="2" presStyleCnt="3"/>
      <dgm:spPr/>
    </dgm:pt>
    <dgm:pt modelId="{C0BAA3AE-2FF4-4626-9516-840F0A9ABA5C}" type="pres">
      <dgm:prSet presAssocID="{7FD42CE8-F5FC-4849-87DB-E3158B053A9B}" presName="connectorText" presStyleLbl="sibTrans2D1" presStyleIdx="2" presStyleCnt="3"/>
      <dgm:spPr/>
    </dgm:pt>
    <dgm:pt modelId="{8DCF05F6-A6AD-4A33-9F13-517405BFF030}" type="pres">
      <dgm:prSet presAssocID="{99ABF722-3F63-4614-BDDC-3D3CAA0F5E91}" presName="node" presStyleLbl="node1" presStyleIdx="3" presStyleCnt="4">
        <dgm:presLayoutVars>
          <dgm:bulletEnabled val="1"/>
        </dgm:presLayoutVars>
      </dgm:prSet>
      <dgm:spPr/>
    </dgm:pt>
  </dgm:ptLst>
  <dgm:cxnLst>
    <dgm:cxn modelId="{7BFFB40C-DAE3-4A22-88FC-8591F541E47A}" type="presOf" srcId="{46C60228-422E-448E-A3CF-FEF379020500}" destId="{EEEC5A6C-9425-41C3-B8C3-22E066FBC772}" srcOrd="0" destOrd="0" presId="urn:microsoft.com/office/officeart/2005/8/layout/process1"/>
    <dgm:cxn modelId="{0765E016-6B4C-456E-A9A1-FD73DA214DC6}" srcId="{BA94CBE5-7310-4885-AACE-38D57005EFDB}" destId="{B3C28480-6DA0-4EEA-8E73-F03CEF737E5C}" srcOrd="0" destOrd="0" parTransId="{091E0E4F-622F-4082-AA18-06F843DFBD64}" sibTransId="{8CF3D7EE-0B08-4440-8E68-E916B2D4450F}"/>
    <dgm:cxn modelId="{7E24B71D-F10D-4FA2-A1F6-C3FC20B44FBE}" srcId="{99ABF722-3F63-4614-BDDC-3D3CAA0F5E91}" destId="{DF312E0A-B118-4416-88C6-A79F9B4A8F3A}" srcOrd="0" destOrd="0" parTransId="{DC3C9FAB-6035-4EC8-8B2D-D1626CCB94AE}" sibTransId="{B6245FDD-CE0E-4159-B13A-47D37F1ECE17}"/>
    <dgm:cxn modelId="{CB11D21F-392C-44DA-B301-EF285DB19E5B}" type="presOf" srcId="{7FD42CE8-F5FC-4849-87DB-E3158B053A9B}" destId="{C0BAA3AE-2FF4-4626-9516-840F0A9ABA5C}" srcOrd="1" destOrd="0" presId="urn:microsoft.com/office/officeart/2005/8/layout/process1"/>
    <dgm:cxn modelId="{E2951323-AB79-4BB9-9FA6-20563E2810F7}" type="presOf" srcId="{8356C0B4-3186-428B-AEAF-C2A09F421150}" destId="{95372107-F175-4749-9334-78B96FAB5AF9}" srcOrd="0" destOrd="0" presId="urn:microsoft.com/office/officeart/2005/8/layout/process1"/>
    <dgm:cxn modelId="{A41D003E-3AA0-48D6-943E-CAB3C3DC0289}" srcId="{90D5670F-6A3C-432B-B174-527E1B96E673}" destId="{04680824-A73E-45D4-87F1-CD8047ADC50A}" srcOrd="1" destOrd="0" parTransId="{81756718-85D0-4986-9398-E2E6CD0E46E6}" sibTransId="{B022B0A1-805C-4B97-9A61-9DF608ED3E69}"/>
    <dgm:cxn modelId="{AF0B2742-72D3-4456-96B3-932A6BF1F1DC}" srcId="{BA94CBE5-7310-4885-AACE-38D57005EFDB}" destId="{EAC1E915-F8DD-4C1B-B22C-ACFD5D277CDB}" srcOrd="1" destOrd="0" parTransId="{17917103-70BF-472E-A85A-D5291ADE3B31}" sibTransId="{179B57A8-9ED5-47F9-B02B-EEA71797BEFE}"/>
    <dgm:cxn modelId="{FB3A7B64-097C-4171-A743-64300AA9F8A8}" type="presOf" srcId="{0339B12A-B7C7-4FB9-B5A5-995F18FA80AF}" destId="{39808DDD-2D63-434C-8200-D1F951CFF4AB}" srcOrd="1" destOrd="0" presId="urn:microsoft.com/office/officeart/2005/8/layout/process1"/>
    <dgm:cxn modelId="{33D4FD4A-8D52-4CDE-84C5-6EB0D5210C08}" type="presOf" srcId="{EAC1E915-F8DD-4C1B-B22C-ACFD5D277CDB}" destId="{C5D4673F-F1FB-4C7F-866F-35C3CF0EF8DC}" srcOrd="0" destOrd="2" presId="urn:microsoft.com/office/officeart/2005/8/layout/process1"/>
    <dgm:cxn modelId="{AE73D46C-3DC8-4C55-9FD6-6C1148DA08F1}" type="presOf" srcId="{90D5670F-6A3C-432B-B174-527E1B96E673}" destId="{8CBBDCA2-C2FA-44C0-837B-02E0A379CDAF}" srcOrd="0" destOrd="0" presId="urn:microsoft.com/office/officeart/2005/8/layout/process1"/>
    <dgm:cxn modelId="{504D3D4D-EF63-4D96-ADDF-FF60134DBA1C}" type="presOf" srcId="{99ABF722-3F63-4614-BDDC-3D3CAA0F5E91}" destId="{8DCF05F6-A6AD-4A33-9F13-517405BFF030}" srcOrd="0" destOrd="0" presId="urn:microsoft.com/office/officeart/2005/8/layout/process1"/>
    <dgm:cxn modelId="{3C8D1151-8782-4D93-A7C5-BAF15E8F4FE8}" type="presOf" srcId="{BA94CBE5-7310-4885-AACE-38D57005EFDB}" destId="{C5D4673F-F1FB-4C7F-866F-35C3CF0EF8DC}" srcOrd="0" destOrd="0" presId="urn:microsoft.com/office/officeart/2005/8/layout/process1"/>
    <dgm:cxn modelId="{E2DDBB78-A5B4-46BA-A79C-DF3D1CF627D4}" srcId="{46C60228-422E-448E-A3CF-FEF379020500}" destId="{99ABF722-3F63-4614-BDDC-3D3CAA0F5E91}" srcOrd="3" destOrd="0" parTransId="{AB7902CA-6384-4829-B3F8-BA1A62411107}" sibTransId="{52E5BA0D-FEB0-4D2D-A199-4F48F13E9900}"/>
    <dgm:cxn modelId="{770AD180-1383-4D8B-AD92-69A308358492}" srcId="{46C60228-422E-448E-A3CF-FEF379020500}" destId="{90D5670F-6A3C-432B-B174-527E1B96E673}" srcOrd="1" destOrd="0" parTransId="{D8733098-568C-4E7C-89CF-2799814C0AB8}" sibTransId="{0339B12A-B7C7-4FB9-B5A5-995F18FA80AF}"/>
    <dgm:cxn modelId="{59AC2C87-1D0F-4183-B73D-A694441D0E35}" srcId="{90D5670F-6A3C-432B-B174-527E1B96E673}" destId="{F06706A4-7B4A-4E05-922C-0B038E65E03A}" srcOrd="0" destOrd="0" parTransId="{9715A0B6-0C57-4544-9A39-5F610307CDAF}" sibTransId="{7FA501CC-EA9F-4B83-9FBA-5FC948FF8BDB}"/>
    <dgm:cxn modelId="{7D3CFF8A-3C9A-4D0E-9828-59FA7833F0CF}" type="presOf" srcId="{DF312E0A-B118-4416-88C6-A79F9B4A8F3A}" destId="{8DCF05F6-A6AD-4A33-9F13-517405BFF030}" srcOrd="0" destOrd="1" presId="urn:microsoft.com/office/officeart/2005/8/layout/process1"/>
    <dgm:cxn modelId="{424F849B-97C9-4D75-979D-84D8F43D145C}" srcId="{46C60228-422E-448E-A3CF-FEF379020500}" destId="{8356C0B4-3186-428B-AEAF-C2A09F421150}" srcOrd="2" destOrd="0" parTransId="{45E67ED0-F8D4-4BDE-BC95-FC73A20C0DA7}" sibTransId="{7FD42CE8-F5FC-4849-87DB-E3158B053A9B}"/>
    <dgm:cxn modelId="{071765A7-EEA4-433A-98BB-5FDBE64707D4}" type="presOf" srcId="{0339B12A-B7C7-4FB9-B5A5-995F18FA80AF}" destId="{A341EB4E-5801-4836-9744-A7175012B3E9}" srcOrd="0" destOrd="0" presId="urn:microsoft.com/office/officeart/2005/8/layout/process1"/>
    <dgm:cxn modelId="{DEDE4DA9-E34B-4F89-B9F2-32B049AC3810}" type="presOf" srcId="{F06706A4-7B4A-4E05-922C-0B038E65E03A}" destId="{8CBBDCA2-C2FA-44C0-837B-02E0A379CDAF}" srcOrd="0" destOrd="1" presId="urn:microsoft.com/office/officeart/2005/8/layout/process1"/>
    <dgm:cxn modelId="{531FDFAE-FE1F-4410-84DE-438556AB8609}" type="presOf" srcId="{B3C28480-6DA0-4EEA-8E73-F03CEF737E5C}" destId="{C5D4673F-F1FB-4C7F-866F-35C3CF0EF8DC}" srcOrd="0" destOrd="1" presId="urn:microsoft.com/office/officeart/2005/8/layout/process1"/>
    <dgm:cxn modelId="{49768BC7-81CE-4605-9E7A-D7192BA4C360}" srcId="{46C60228-422E-448E-A3CF-FEF379020500}" destId="{BA94CBE5-7310-4885-AACE-38D57005EFDB}" srcOrd="0" destOrd="0" parTransId="{77774B5C-0F13-45A0-9380-38A5F9CAAA57}" sibTransId="{6C58159B-F206-41B7-BD57-6EA4C7DBD4A0}"/>
    <dgm:cxn modelId="{F9EAA3CA-BF6D-4761-BB15-4ED1EA440746}" type="presOf" srcId="{04680824-A73E-45D4-87F1-CD8047ADC50A}" destId="{8CBBDCA2-C2FA-44C0-837B-02E0A379CDAF}" srcOrd="0" destOrd="2" presId="urn:microsoft.com/office/officeart/2005/8/layout/process1"/>
    <dgm:cxn modelId="{5E0088CD-7EB1-4279-AD4B-A06A17473D4A}" type="presOf" srcId="{7FD42CE8-F5FC-4849-87DB-E3158B053A9B}" destId="{8EF8306F-4334-4CE5-B3FD-86FA04849FA1}" srcOrd="0" destOrd="0" presId="urn:microsoft.com/office/officeart/2005/8/layout/process1"/>
    <dgm:cxn modelId="{59BF50CE-FDF5-43A8-AEDF-D3BCC233C921}" type="presOf" srcId="{6C58159B-F206-41B7-BD57-6EA4C7DBD4A0}" destId="{BB42AB0A-A94C-4C3C-B09E-E8260E12E4F4}" srcOrd="0" destOrd="0" presId="urn:microsoft.com/office/officeart/2005/8/layout/process1"/>
    <dgm:cxn modelId="{2627BCCE-0430-42ED-9DC4-8376D152BE9E}" srcId="{8356C0B4-3186-428B-AEAF-C2A09F421150}" destId="{2DD6009A-9567-4FBE-B375-E081DDBB4DEE}" srcOrd="0" destOrd="0" parTransId="{89F25095-35A2-48B1-BF84-5D711B275E4F}" sibTransId="{91E1350B-61F0-43F3-8453-3B3CBB0B2CAA}"/>
    <dgm:cxn modelId="{B19A3ED0-377B-471E-AB03-73B69B628C8A}" type="presOf" srcId="{6C58159B-F206-41B7-BD57-6EA4C7DBD4A0}" destId="{320C2E06-76BE-4DAD-84BE-DE3CF17F953D}" srcOrd="1" destOrd="0" presId="urn:microsoft.com/office/officeart/2005/8/layout/process1"/>
    <dgm:cxn modelId="{9782F5E8-C34D-4BDF-88C1-5BF969F7DFEA}" type="presOf" srcId="{2DD6009A-9567-4FBE-B375-E081DDBB4DEE}" destId="{95372107-F175-4749-9334-78B96FAB5AF9}" srcOrd="0" destOrd="1" presId="urn:microsoft.com/office/officeart/2005/8/layout/process1"/>
    <dgm:cxn modelId="{0E49EF2E-C46D-49E8-858E-DBE4BAA26840}" type="presParOf" srcId="{EEEC5A6C-9425-41C3-B8C3-22E066FBC772}" destId="{C5D4673F-F1FB-4C7F-866F-35C3CF0EF8DC}" srcOrd="0" destOrd="0" presId="urn:microsoft.com/office/officeart/2005/8/layout/process1"/>
    <dgm:cxn modelId="{F24BC0CD-5212-48E4-A69A-1EC0592C4495}" type="presParOf" srcId="{EEEC5A6C-9425-41C3-B8C3-22E066FBC772}" destId="{BB42AB0A-A94C-4C3C-B09E-E8260E12E4F4}" srcOrd="1" destOrd="0" presId="urn:microsoft.com/office/officeart/2005/8/layout/process1"/>
    <dgm:cxn modelId="{099FC37A-F158-4F7E-B430-D20756D1BD00}" type="presParOf" srcId="{BB42AB0A-A94C-4C3C-B09E-E8260E12E4F4}" destId="{320C2E06-76BE-4DAD-84BE-DE3CF17F953D}" srcOrd="0" destOrd="0" presId="urn:microsoft.com/office/officeart/2005/8/layout/process1"/>
    <dgm:cxn modelId="{1A3F37AD-9746-4A04-9973-7E87AF66E300}" type="presParOf" srcId="{EEEC5A6C-9425-41C3-B8C3-22E066FBC772}" destId="{8CBBDCA2-C2FA-44C0-837B-02E0A379CDAF}" srcOrd="2" destOrd="0" presId="urn:microsoft.com/office/officeart/2005/8/layout/process1"/>
    <dgm:cxn modelId="{718FE2DE-54E6-4AD0-B2ED-7537B809031B}" type="presParOf" srcId="{EEEC5A6C-9425-41C3-B8C3-22E066FBC772}" destId="{A341EB4E-5801-4836-9744-A7175012B3E9}" srcOrd="3" destOrd="0" presId="urn:microsoft.com/office/officeart/2005/8/layout/process1"/>
    <dgm:cxn modelId="{DB81AD19-37F5-4EC1-9930-33E792BA22EF}" type="presParOf" srcId="{A341EB4E-5801-4836-9744-A7175012B3E9}" destId="{39808DDD-2D63-434C-8200-D1F951CFF4AB}" srcOrd="0" destOrd="0" presId="urn:microsoft.com/office/officeart/2005/8/layout/process1"/>
    <dgm:cxn modelId="{04066CAA-061B-4581-B996-8D1C26402655}" type="presParOf" srcId="{EEEC5A6C-9425-41C3-B8C3-22E066FBC772}" destId="{95372107-F175-4749-9334-78B96FAB5AF9}" srcOrd="4" destOrd="0" presId="urn:microsoft.com/office/officeart/2005/8/layout/process1"/>
    <dgm:cxn modelId="{9CDC8221-15C6-479F-A243-23EC38640F84}" type="presParOf" srcId="{EEEC5A6C-9425-41C3-B8C3-22E066FBC772}" destId="{8EF8306F-4334-4CE5-B3FD-86FA04849FA1}" srcOrd="5" destOrd="0" presId="urn:microsoft.com/office/officeart/2005/8/layout/process1"/>
    <dgm:cxn modelId="{16E7EC34-6780-4335-BB4F-E5614E06570D}" type="presParOf" srcId="{8EF8306F-4334-4CE5-B3FD-86FA04849FA1}" destId="{C0BAA3AE-2FF4-4626-9516-840F0A9ABA5C}" srcOrd="0" destOrd="0" presId="urn:microsoft.com/office/officeart/2005/8/layout/process1"/>
    <dgm:cxn modelId="{92150566-79D8-45C5-89A0-A9DEADE82A99}" type="presParOf" srcId="{EEEC5A6C-9425-41C3-B8C3-22E066FBC772}" destId="{8DCF05F6-A6AD-4A33-9F13-517405BFF030}" srcOrd="6"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00B12F-5479-4CF1-B8E8-702D6CDE6449}">
      <dsp:nvSpPr>
        <dsp:cNvPr id="0" name=""/>
        <dsp:cNvSpPr/>
      </dsp:nvSpPr>
      <dsp:spPr>
        <a:xfrm>
          <a:off x="-5533478" y="-771853"/>
          <a:ext cx="6591974" cy="6591974"/>
        </a:xfrm>
        <a:prstGeom prst="blockArc">
          <a:avLst>
            <a:gd name="adj1" fmla="val 18900000"/>
            <a:gd name="adj2" fmla="val 2700000"/>
            <a:gd name="adj3" fmla="val 328"/>
          </a:avLst>
        </a:pr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1581BA4-F31C-46D6-A8C4-6C7C039742AA}">
      <dsp:nvSpPr>
        <dsp:cNvPr id="0" name=""/>
        <dsp:cNvSpPr/>
      </dsp:nvSpPr>
      <dsp:spPr>
        <a:xfrm>
          <a:off x="343504" y="298384"/>
          <a:ext cx="3508490" cy="445012"/>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3229" tIns="58420" rIns="58420" bIns="58420" numCol="1" spcCol="1270" anchor="ctr" anchorCtr="0">
          <a:noAutofit/>
        </a:bodyPr>
        <a:lstStyle/>
        <a:p>
          <a:pPr marL="0" lvl="0" indent="0" algn="l" defTabSz="1022350">
            <a:lnSpc>
              <a:spcPct val="90000"/>
            </a:lnSpc>
            <a:spcBef>
              <a:spcPct val="0"/>
            </a:spcBef>
            <a:spcAft>
              <a:spcPct val="35000"/>
            </a:spcAft>
            <a:buNone/>
          </a:pPr>
          <a:r>
            <a:rPr lang="en-US" sz="2300" b="1" kern="1200" dirty="0"/>
            <a:t>Background</a:t>
          </a:r>
          <a:endParaRPr lang="en-US" sz="2300" kern="1200" dirty="0"/>
        </a:p>
      </dsp:txBody>
      <dsp:txXfrm>
        <a:off x="343504" y="298384"/>
        <a:ext cx="3508490" cy="445012"/>
      </dsp:txXfrm>
    </dsp:sp>
    <dsp:sp modelId="{01D6C010-1ABE-4149-B7FB-2CBBCDC3888C}">
      <dsp:nvSpPr>
        <dsp:cNvPr id="0" name=""/>
        <dsp:cNvSpPr/>
      </dsp:nvSpPr>
      <dsp:spPr>
        <a:xfrm>
          <a:off x="65371" y="242757"/>
          <a:ext cx="556265" cy="556265"/>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17F49F06-7609-4A1E-8E50-4E4513F218BA}">
      <dsp:nvSpPr>
        <dsp:cNvPr id="0" name=""/>
        <dsp:cNvSpPr/>
      </dsp:nvSpPr>
      <dsp:spPr>
        <a:xfrm>
          <a:off x="746503" y="966294"/>
          <a:ext cx="3105491" cy="445012"/>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3229" tIns="58420" rIns="58420" bIns="58420" numCol="1" spcCol="1270" anchor="ctr" anchorCtr="0">
          <a:noAutofit/>
        </a:bodyPr>
        <a:lstStyle/>
        <a:p>
          <a:pPr marL="0" lvl="0" indent="0" algn="l" defTabSz="1022350">
            <a:lnSpc>
              <a:spcPct val="90000"/>
            </a:lnSpc>
            <a:spcBef>
              <a:spcPct val="0"/>
            </a:spcBef>
            <a:spcAft>
              <a:spcPct val="35000"/>
            </a:spcAft>
            <a:buNone/>
          </a:pPr>
          <a:r>
            <a:rPr lang="en-US" sz="2300" b="1" kern="1200" dirty="0"/>
            <a:t>The Problem</a:t>
          </a:r>
          <a:endParaRPr lang="en-US" sz="2300" kern="1200" dirty="0"/>
        </a:p>
      </dsp:txBody>
      <dsp:txXfrm>
        <a:off x="746503" y="966294"/>
        <a:ext cx="3105491" cy="445012"/>
      </dsp:txXfrm>
    </dsp:sp>
    <dsp:sp modelId="{43297C9E-CBF7-4AAB-A80D-46FF6CB52EF4}">
      <dsp:nvSpPr>
        <dsp:cNvPr id="0" name=""/>
        <dsp:cNvSpPr/>
      </dsp:nvSpPr>
      <dsp:spPr>
        <a:xfrm>
          <a:off x="468370" y="910668"/>
          <a:ext cx="556265" cy="556265"/>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B3758B0-8DBA-45C6-A38F-7CFE07C973EB}">
      <dsp:nvSpPr>
        <dsp:cNvPr id="0" name=""/>
        <dsp:cNvSpPr/>
      </dsp:nvSpPr>
      <dsp:spPr>
        <a:xfrm>
          <a:off x="967344" y="1633716"/>
          <a:ext cx="2884650" cy="445012"/>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3229" tIns="58420" rIns="58420" bIns="58420" numCol="1" spcCol="1270" anchor="ctr" anchorCtr="0">
          <a:noAutofit/>
        </a:bodyPr>
        <a:lstStyle/>
        <a:p>
          <a:pPr marL="0" lvl="0" indent="0" algn="l" defTabSz="1022350">
            <a:lnSpc>
              <a:spcPct val="90000"/>
            </a:lnSpc>
            <a:spcBef>
              <a:spcPct val="0"/>
            </a:spcBef>
            <a:spcAft>
              <a:spcPct val="35000"/>
            </a:spcAft>
            <a:buNone/>
          </a:pPr>
          <a:r>
            <a:rPr lang="en-US" sz="2300" b="1" kern="1200" dirty="0"/>
            <a:t>Research</a:t>
          </a:r>
        </a:p>
      </dsp:txBody>
      <dsp:txXfrm>
        <a:off x="967344" y="1633716"/>
        <a:ext cx="2884650" cy="445012"/>
      </dsp:txXfrm>
    </dsp:sp>
    <dsp:sp modelId="{48B9308C-5440-49D2-B32B-2F14408C0870}">
      <dsp:nvSpPr>
        <dsp:cNvPr id="0" name=""/>
        <dsp:cNvSpPr/>
      </dsp:nvSpPr>
      <dsp:spPr>
        <a:xfrm>
          <a:off x="689211" y="1578089"/>
          <a:ext cx="556265" cy="556265"/>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9BB941F-56D5-4F39-8889-BF8EFECF6CDE}">
      <dsp:nvSpPr>
        <dsp:cNvPr id="0" name=""/>
        <dsp:cNvSpPr/>
      </dsp:nvSpPr>
      <dsp:spPr>
        <a:xfrm>
          <a:off x="1037857" y="2301627"/>
          <a:ext cx="2814137" cy="445012"/>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3229" tIns="58420" rIns="58420" bIns="58420" numCol="1" spcCol="1270" anchor="ctr" anchorCtr="0">
          <a:noAutofit/>
        </a:bodyPr>
        <a:lstStyle/>
        <a:p>
          <a:pPr marL="0" lvl="0" indent="0" algn="l" defTabSz="1022350">
            <a:lnSpc>
              <a:spcPct val="90000"/>
            </a:lnSpc>
            <a:spcBef>
              <a:spcPct val="0"/>
            </a:spcBef>
            <a:spcAft>
              <a:spcPct val="35000"/>
            </a:spcAft>
            <a:buNone/>
          </a:pPr>
          <a:r>
            <a:rPr lang="en-US" sz="2300" b="1" kern="1200" dirty="0"/>
            <a:t>Objectives</a:t>
          </a:r>
          <a:endParaRPr lang="en-US" sz="2300" kern="1200" dirty="0"/>
        </a:p>
      </dsp:txBody>
      <dsp:txXfrm>
        <a:off x="1037857" y="2301627"/>
        <a:ext cx="2814137" cy="445012"/>
      </dsp:txXfrm>
    </dsp:sp>
    <dsp:sp modelId="{C8BE6516-347A-4294-8D6D-FF0A0258F57E}">
      <dsp:nvSpPr>
        <dsp:cNvPr id="0" name=""/>
        <dsp:cNvSpPr/>
      </dsp:nvSpPr>
      <dsp:spPr>
        <a:xfrm>
          <a:off x="759724" y="2246000"/>
          <a:ext cx="556265" cy="556265"/>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8ECED66-EB4F-4413-BA1B-ADD77A2592B0}">
      <dsp:nvSpPr>
        <dsp:cNvPr id="0" name=""/>
        <dsp:cNvSpPr/>
      </dsp:nvSpPr>
      <dsp:spPr>
        <a:xfrm>
          <a:off x="967344" y="2969538"/>
          <a:ext cx="2884650" cy="445012"/>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3229" tIns="58420" rIns="58420" bIns="58420" numCol="1" spcCol="1270" anchor="ctr" anchorCtr="0">
          <a:noAutofit/>
        </a:bodyPr>
        <a:lstStyle/>
        <a:p>
          <a:pPr marL="0" lvl="0" indent="0" algn="l" defTabSz="1022350">
            <a:lnSpc>
              <a:spcPct val="90000"/>
            </a:lnSpc>
            <a:spcBef>
              <a:spcPct val="0"/>
            </a:spcBef>
            <a:spcAft>
              <a:spcPct val="35000"/>
            </a:spcAft>
            <a:buNone/>
          </a:pPr>
          <a:r>
            <a:rPr lang="en-US" sz="2300" b="1" kern="1200" dirty="0"/>
            <a:t>Methodology</a:t>
          </a:r>
          <a:endParaRPr lang="en-US" sz="2300" kern="1200" dirty="0"/>
        </a:p>
      </dsp:txBody>
      <dsp:txXfrm>
        <a:off x="967344" y="2969538"/>
        <a:ext cx="2884650" cy="445012"/>
      </dsp:txXfrm>
    </dsp:sp>
    <dsp:sp modelId="{CFBD3999-F673-4741-AECF-F116412235C4}">
      <dsp:nvSpPr>
        <dsp:cNvPr id="0" name=""/>
        <dsp:cNvSpPr/>
      </dsp:nvSpPr>
      <dsp:spPr>
        <a:xfrm>
          <a:off x="689211" y="2913911"/>
          <a:ext cx="556265" cy="556265"/>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74BF100-40DB-4027-81E8-0523F8CBD9EF}">
      <dsp:nvSpPr>
        <dsp:cNvPr id="0" name=""/>
        <dsp:cNvSpPr/>
      </dsp:nvSpPr>
      <dsp:spPr>
        <a:xfrm>
          <a:off x="746503" y="3636959"/>
          <a:ext cx="3105491" cy="445012"/>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3229" tIns="58420" rIns="58420" bIns="58420" numCol="1" spcCol="1270" anchor="ctr" anchorCtr="0">
          <a:noAutofit/>
        </a:bodyPr>
        <a:lstStyle/>
        <a:p>
          <a:pPr marL="0" lvl="0" indent="0" algn="l" defTabSz="1022350">
            <a:lnSpc>
              <a:spcPct val="90000"/>
            </a:lnSpc>
            <a:spcBef>
              <a:spcPct val="0"/>
            </a:spcBef>
            <a:spcAft>
              <a:spcPct val="35000"/>
            </a:spcAft>
            <a:buNone/>
          </a:pPr>
          <a:r>
            <a:rPr lang="en-US" sz="2300" b="1" kern="1200" dirty="0"/>
            <a:t>SWOT</a:t>
          </a:r>
        </a:p>
      </dsp:txBody>
      <dsp:txXfrm>
        <a:off x="746503" y="3636959"/>
        <a:ext cx="3105491" cy="445012"/>
      </dsp:txXfrm>
    </dsp:sp>
    <dsp:sp modelId="{F4320838-A078-4226-BACC-2B3F15181CB0}">
      <dsp:nvSpPr>
        <dsp:cNvPr id="0" name=""/>
        <dsp:cNvSpPr/>
      </dsp:nvSpPr>
      <dsp:spPr>
        <a:xfrm>
          <a:off x="468370" y="3581332"/>
          <a:ext cx="556265" cy="556265"/>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7FE3F406-ADF5-4DFF-8C21-252BCB1CAA4B}">
      <dsp:nvSpPr>
        <dsp:cNvPr id="0" name=""/>
        <dsp:cNvSpPr/>
      </dsp:nvSpPr>
      <dsp:spPr>
        <a:xfrm>
          <a:off x="343504" y="4304870"/>
          <a:ext cx="3508490" cy="445012"/>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3229" tIns="58420" rIns="58420" bIns="58420" numCol="1" spcCol="1270" anchor="ctr" anchorCtr="0">
          <a:noAutofit/>
        </a:bodyPr>
        <a:lstStyle/>
        <a:p>
          <a:pPr marL="0" lvl="0" indent="0" algn="l" defTabSz="1022350">
            <a:lnSpc>
              <a:spcPct val="90000"/>
            </a:lnSpc>
            <a:spcBef>
              <a:spcPct val="0"/>
            </a:spcBef>
            <a:spcAft>
              <a:spcPct val="35000"/>
            </a:spcAft>
            <a:buNone/>
          </a:pPr>
          <a:r>
            <a:rPr lang="en-US" sz="2300" b="1" kern="1200" dirty="0"/>
            <a:t>Timeline</a:t>
          </a:r>
        </a:p>
      </dsp:txBody>
      <dsp:txXfrm>
        <a:off x="343504" y="4304870"/>
        <a:ext cx="3508490" cy="445012"/>
      </dsp:txXfrm>
    </dsp:sp>
    <dsp:sp modelId="{9518B3E9-3EA9-4F6B-977A-2D4F6D98DA3A}">
      <dsp:nvSpPr>
        <dsp:cNvPr id="0" name=""/>
        <dsp:cNvSpPr/>
      </dsp:nvSpPr>
      <dsp:spPr>
        <a:xfrm>
          <a:off x="65371" y="4249243"/>
          <a:ext cx="556265" cy="556265"/>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D4673F-F1FB-4C7F-866F-35C3CF0EF8DC}">
      <dsp:nvSpPr>
        <dsp:cNvPr id="0" name=""/>
        <dsp:cNvSpPr/>
      </dsp:nvSpPr>
      <dsp:spPr>
        <a:xfrm>
          <a:off x="4353" y="1612036"/>
          <a:ext cx="1903325" cy="1195526"/>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Create Database</a:t>
          </a:r>
        </a:p>
        <a:p>
          <a:pPr marL="114300" lvl="1" indent="-114300" algn="l" defTabSz="622300">
            <a:lnSpc>
              <a:spcPct val="90000"/>
            </a:lnSpc>
            <a:spcBef>
              <a:spcPct val="0"/>
            </a:spcBef>
            <a:spcAft>
              <a:spcPct val="15000"/>
            </a:spcAft>
            <a:buChar char="•"/>
          </a:pPr>
          <a:r>
            <a:rPr lang="en-US" sz="1400" kern="1200" dirty="0"/>
            <a:t>Identify Criteria Data</a:t>
          </a:r>
        </a:p>
        <a:p>
          <a:pPr marL="114300" lvl="1" indent="-114300" algn="l" defTabSz="622300">
            <a:lnSpc>
              <a:spcPct val="90000"/>
            </a:lnSpc>
            <a:spcBef>
              <a:spcPct val="0"/>
            </a:spcBef>
            <a:spcAft>
              <a:spcPct val="15000"/>
            </a:spcAft>
            <a:buChar char="•"/>
          </a:pPr>
          <a:r>
            <a:rPr lang="en-US" sz="1400" kern="1200" dirty="0"/>
            <a:t>Confirm Positional Accuracy</a:t>
          </a:r>
        </a:p>
      </dsp:txBody>
      <dsp:txXfrm>
        <a:off x="39369" y="1647052"/>
        <a:ext cx="1833293" cy="1125494"/>
      </dsp:txXfrm>
    </dsp:sp>
    <dsp:sp modelId="{BB42AB0A-A94C-4C3C-B09E-E8260E12E4F4}">
      <dsp:nvSpPr>
        <dsp:cNvPr id="0" name=""/>
        <dsp:cNvSpPr/>
      </dsp:nvSpPr>
      <dsp:spPr>
        <a:xfrm>
          <a:off x="2098011" y="1973787"/>
          <a:ext cx="403505" cy="472024"/>
        </a:xfrm>
        <a:prstGeom prst="rightArrow">
          <a:avLst>
            <a:gd name="adj1" fmla="val 60000"/>
            <a:gd name="adj2" fmla="val 50000"/>
          </a:avLst>
        </a:prstGeom>
        <a:solidFill>
          <a:schemeClr val="dk2">
            <a:tint val="60000"/>
            <a:hueOff val="0"/>
            <a:satOff val="0"/>
            <a:lumOff val="0"/>
            <a:alphaOff val="0"/>
          </a:schemeClr>
        </a:solidFill>
        <a:ln w="15875">
          <a:solidFill>
            <a:schemeClr val="accent1">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098011" y="2068192"/>
        <a:ext cx="282454" cy="283214"/>
      </dsp:txXfrm>
    </dsp:sp>
    <dsp:sp modelId="{8CBBDCA2-C2FA-44C0-837B-02E0A379CDAF}">
      <dsp:nvSpPr>
        <dsp:cNvPr id="0" name=""/>
        <dsp:cNvSpPr/>
      </dsp:nvSpPr>
      <dsp:spPr>
        <a:xfrm>
          <a:off x="2669009" y="1612036"/>
          <a:ext cx="1903325" cy="1195526"/>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Build Web API</a:t>
          </a:r>
        </a:p>
        <a:p>
          <a:pPr marL="114300" lvl="1" indent="-114300" algn="l" defTabSz="622300">
            <a:lnSpc>
              <a:spcPct val="90000"/>
            </a:lnSpc>
            <a:spcBef>
              <a:spcPct val="0"/>
            </a:spcBef>
            <a:spcAft>
              <a:spcPct val="15000"/>
            </a:spcAft>
            <a:buChar char="•"/>
          </a:pPr>
          <a:r>
            <a:rPr lang="en-US" sz="1400" kern="1200" dirty="0"/>
            <a:t>HTML/JavaScript API</a:t>
          </a:r>
        </a:p>
        <a:p>
          <a:pPr marL="114300" lvl="1" indent="-114300" algn="l" defTabSz="622300">
            <a:lnSpc>
              <a:spcPct val="90000"/>
            </a:lnSpc>
            <a:spcBef>
              <a:spcPct val="0"/>
            </a:spcBef>
            <a:spcAft>
              <a:spcPct val="15000"/>
            </a:spcAft>
            <a:buChar char="•"/>
          </a:pPr>
          <a:r>
            <a:rPr lang="en-US" sz="1400" kern="1200" dirty="0" err="1"/>
            <a:t>Esri</a:t>
          </a:r>
          <a:r>
            <a:rPr lang="en-US" sz="1400" kern="1200" dirty="0"/>
            <a:t> Web App Builder</a:t>
          </a:r>
        </a:p>
      </dsp:txBody>
      <dsp:txXfrm>
        <a:off x="2704025" y="1647052"/>
        <a:ext cx="1833293" cy="1125494"/>
      </dsp:txXfrm>
    </dsp:sp>
    <dsp:sp modelId="{A341EB4E-5801-4836-9744-A7175012B3E9}">
      <dsp:nvSpPr>
        <dsp:cNvPr id="0" name=""/>
        <dsp:cNvSpPr/>
      </dsp:nvSpPr>
      <dsp:spPr>
        <a:xfrm>
          <a:off x="4762667" y="1973787"/>
          <a:ext cx="403505" cy="472024"/>
        </a:xfrm>
        <a:prstGeom prst="rightArrow">
          <a:avLst>
            <a:gd name="adj1" fmla="val 60000"/>
            <a:gd name="adj2" fmla="val 50000"/>
          </a:avLst>
        </a:prstGeom>
        <a:solidFill>
          <a:schemeClr val="dk2">
            <a:tint val="60000"/>
            <a:hueOff val="0"/>
            <a:satOff val="0"/>
            <a:lumOff val="0"/>
            <a:alphaOff val="0"/>
          </a:schemeClr>
        </a:solidFill>
        <a:ln w="15875">
          <a:solidFill>
            <a:schemeClr val="accent1">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762667" y="2068192"/>
        <a:ext cx="282454" cy="283214"/>
      </dsp:txXfrm>
    </dsp:sp>
    <dsp:sp modelId="{95372107-F175-4749-9334-78B96FAB5AF9}">
      <dsp:nvSpPr>
        <dsp:cNvPr id="0" name=""/>
        <dsp:cNvSpPr/>
      </dsp:nvSpPr>
      <dsp:spPr>
        <a:xfrm>
          <a:off x="5333665" y="1612036"/>
          <a:ext cx="1903325" cy="1195526"/>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Test Application</a:t>
          </a:r>
        </a:p>
        <a:p>
          <a:pPr marL="114300" lvl="1" indent="-114300" algn="ctr" defTabSz="622300">
            <a:lnSpc>
              <a:spcPct val="90000"/>
            </a:lnSpc>
            <a:spcBef>
              <a:spcPct val="0"/>
            </a:spcBef>
            <a:spcAft>
              <a:spcPct val="15000"/>
            </a:spcAft>
            <a:buChar char="•"/>
          </a:pPr>
          <a:r>
            <a:rPr lang="en-US" sz="1400" kern="1200" dirty="0"/>
            <a:t>Sample Checking</a:t>
          </a:r>
        </a:p>
      </dsp:txBody>
      <dsp:txXfrm>
        <a:off x="5368681" y="1647052"/>
        <a:ext cx="1833293" cy="1125494"/>
      </dsp:txXfrm>
    </dsp:sp>
    <dsp:sp modelId="{8EF8306F-4334-4CE5-B3FD-86FA04849FA1}">
      <dsp:nvSpPr>
        <dsp:cNvPr id="0" name=""/>
        <dsp:cNvSpPr/>
      </dsp:nvSpPr>
      <dsp:spPr>
        <a:xfrm>
          <a:off x="7427323" y="1973787"/>
          <a:ext cx="403505" cy="472024"/>
        </a:xfrm>
        <a:prstGeom prst="rightArrow">
          <a:avLst>
            <a:gd name="adj1" fmla="val 60000"/>
            <a:gd name="adj2" fmla="val 50000"/>
          </a:avLst>
        </a:prstGeom>
        <a:solidFill>
          <a:schemeClr val="dk2">
            <a:tint val="60000"/>
            <a:hueOff val="0"/>
            <a:satOff val="0"/>
            <a:lumOff val="0"/>
            <a:alphaOff val="0"/>
          </a:schemeClr>
        </a:solidFill>
        <a:ln w="15875">
          <a:solidFill>
            <a:schemeClr val="accent1">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427323" y="2068192"/>
        <a:ext cx="282454" cy="283214"/>
      </dsp:txXfrm>
    </dsp:sp>
    <dsp:sp modelId="{8DCF05F6-A6AD-4A33-9F13-517405BFF030}">
      <dsp:nvSpPr>
        <dsp:cNvPr id="0" name=""/>
        <dsp:cNvSpPr/>
      </dsp:nvSpPr>
      <dsp:spPr>
        <a:xfrm>
          <a:off x="7998321" y="1612036"/>
          <a:ext cx="1903325" cy="1195526"/>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Deploy</a:t>
          </a:r>
        </a:p>
        <a:p>
          <a:pPr marL="114300" lvl="1" indent="-114300" algn="ctr" defTabSz="622300">
            <a:lnSpc>
              <a:spcPct val="90000"/>
            </a:lnSpc>
            <a:spcBef>
              <a:spcPct val="0"/>
            </a:spcBef>
            <a:spcAft>
              <a:spcPct val="15000"/>
            </a:spcAft>
            <a:buChar char="•"/>
          </a:pPr>
          <a:r>
            <a:rPr lang="en-US" sz="1400" kern="1200" dirty="0"/>
            <a:t>Collect Feedback</a:t>
          </a:r>
        </a:p>
      </dsp:txBody>
      <dsp:txXfrm>
        <a:off x="8033337" y="1647052"/>
        <a:ext cx="1833293" cy="112549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B6F390D2-EA61-4277-B28F-7AFDAD7B6A8E}" type="datetimeFigureOut">
              <a:rPr lang="en-US" smtClean="0"/>
              <a:t>12/13/2018</a:t>
            </a:fld>
            <a:endParaRPr lang="en-US" dirty="0"/>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0669C873-9468-410B-AB2D-F47EE7BF8554}" type="slidenum">
              <a:rPr lang="en-US" smtClean="0"/>
              <a:t>‹#›</a:t>
            </a:fld>
            <a:endParaRPr lang="en-US" dirty="0"/>
          </a:p>
        </p:txBody>
      </p:sp>
    </p:spTree>
    <p:extLst>
      <p:ext uri="{BB962C8B-B14F-4D97-AF65-F5344CB8AC3E}">
        <p14:creationId xmlns:p14="http://schemas.microsoft.com/office/powerpoint/2010/main" val="1128725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69C873-9468-410B-AB2D-F47EE7BF8554}" type="slidenum">
              <a:rPr lang="en-US" smtClean="0"/>
              <a:t>1</a:t>
            </a:fld>
            <a:endParaRPr lang="en-US" dirty="0"/>
          </a:p>
        </p:txBody>
      </p:sp>
    </p:spTree>
    <p:extLst>
      <p:ext uri="{BB962C8B-B14F-4D97-AF65-F5344CB8AC3E}">
        <p14:creationId xmlns:p14="http://schemas.microsoft.com/office/powerpoint/2010/main" val="3204838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69C873-9468-410B-AB2D-F47EE7BF8554}" type="slidenum">
              <a:rPr lang="en-US" smtClean="0"/>
              <a:t>21</a:t>
            </a:fld>
            <a:endParaRPr lang="en-US" dirty="0"/>
          </a:p>
        </p:txBody>
      </p:sp>
    </p:spTree>
    <p:extLst>
      <p:ext uri="{BB962C8B-B14F-4D97-AF65-F5344CB8AC3E}">
        <p14:creationId xmlns:p14="http://schemas.microsoft.com/office/powerpoint/2010/main" val="3179066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69C873-9468-410B-AB2D-F47EE7BF8554}" type="slidenum">
              <a:rPr lang="en-US" smtClean="0"/>
              <a:t>23</a:t>
            </a:fld>
            <a:endParaRPr lang="en-US" dirty="0"/>
          </a:p>
        </p:txBody>
      </p:sp>
    </p:spTree>
    <p:extLst>
      <p:ext uri="{BB962C8B-B14F-4D97-AF65-F5344CB8AC3E}">
        <p14:creationId xmlns:p14="http://schemas.microsoft.com/office/powerpoint/2010/main" val="3919932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69C873-9468-410B-AB2D-F47EE7BF8554}" type="slidenum">
              <a:rPr lang="en-US" smtClean="0"/>
              <a:t>36</a:t>
            </a:fld>
            <a:endParaRPr lang="en-US" dirty="0"/>
          </a:p>
        </p:txBody>
      </p:sp>
    </p:spTree>
    <p:extLst>
      <p:ext uri="{BB962C8B-B14F-4D97-AF65-F5344CB8AC3E}">
        <p14:creationId xmlns:p14="http://schemas.microsoft.com/office/powerpoint/2010/main" val="1068297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69C873-9468-410B-AB2D-F47EE7BF8554}" type="slidenum">
              <a:rPr lang="en-US" smtClean="0"/>
              <a:t>37</a:t>
            </a:fld>
            <a:endParaRPr lang="en-US" dirty="0"/>
          </a:p>
        </p:txBody>
      </p:sp>
    </p:spTree>
    <p:extLst>
      <p:ext uri="{BB962C8B-B14F-4D97-AF65-F5344CB8AC3E}">
        <p14:creationId xmlns:p14="http://schemas.microsoft.com/office/powerpoint/2010/main" val="1809700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69C873-9468-410B-AB2D-F47EE7BF8554}" type="slidenum">
              <a:rPr lang="en-US" smtClean="0"/>
              <a:t>38</a:t>
            </a:fld>
            <a:endParaRPr lang="en-US" dirty="0"/>
          </a:p>
        </p:txBody>
      </p:sp>
    </p:spTree>
    <p:extLst>
      <p:ext uri="{BB962C8B-B14F-4D97-AF65-F5344CB8AC3E}">
        <p14:creationId xmlns:p14="http://schemas.microsoft.com/office/powerpoint/2010/main" val="3206300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69C873-9468-410B-AB2D-F47EE7BF8554}" type="slidenum">
              <a:rPr lang="en-US" smtClean="0"/>
              <a:t>2</a:t>
            </a:fld>
            <a:endParaRPr lang="en-US" dirty="0"/>
          </a:p>
        </p:txBody>
      </p:sp>
    </p:spTree>
    <p:extLst>
      <p:ext uri="{BB962C8B-B14F-4D97-AF65-F5344CB8AC3E}">
        <p14:creationId xmlns:p14="http://schemas.microsoft.com/office/powerpoint/2010/main" val="3741501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69C873-9468-410B-AB2D-F47EE7BF8554}" type="slidenum">
              <a:rPr lang="en-US" smtClean="0"/>
              <a:t>3</a:t>
            </a:fld>
            <a:endParaRPr lang="en-US" dirty="0"/>
          </a:p>
        </p:txBody>
      </p:sp>
    </p:spTree>
    <p:extLst>
      <p:ext uri="{BB962C8B-B14F-4D97-AF65-F5344CB8AC3E}">
        <p14:creationId xmlns:p14="http://schemas.microsoft.com/office/powerpoint/2010/main" val="2129293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69C873-9468-410B-AB2D-F47EE7BF8554}" type="slidenum">
              <a:rPr lang="en-US" smtClean="0"/>
              <a:t>4</a:t>
            </a:fld>
            <a:endParaRPr lang="en-US" dirty="0"/>
          </a:p>
        </p:txBody>
      </p:sp>
    </p:spTree>
    <p:extLst>
      <p:ext uri="{BB962C8B-B14F-4D97-AF65-F5344CB8AC3E}">
        <p14:creationId xmlns:p14="http://schemas.microsoft.com/office/powerpoint/2010/main" val="3427236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69C873-9468-410B-AB2D-F47EE7BF8554}" type="slidenum">
              <a:rPr lang="en-US" smtClean="0"/>
              <a:t>11</a:t>
            </a:fld>
            <a:endParaRPr lang="en-US" dirty="0"/>
          </a:p>
        </p:txBody>
      </p:sp>
    </p:spTree>
    <p:extLst>
      <p:ext uri="{BB962C8B-B14F-4D97-AF65-F5344CB8AC3E}">
        <p14:creationId xmlns:p14="http://schemas.microsoft.com/office/powerpoint/2010/main" val="2938694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69C873-9468-410B-AB2D-F47EE7BF8554}" type="slidenum">
              <a:rPr lang="en-US" smtClean="0"/>
              <a:t>12</a:t>
            </a:fld>
            <a:endParaRPr lang="en-US" dirty="0"/>
          </a:p>
        </p:txBody>
      </p:sp>
    </p:spTree>
    <p:extLst>
      <p:ext uri="{BB962C8B-B14F-4D97-AF65-F5344CB8AC3E}">
        <p14:creationId xmlns:p14="http://schemas.microsoft.com/office/powerpoint/2010/main" val="2500130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69C873-9468-410B-AB2D-F47EE7BF8554}" type="slidenum">
              <a:rPr lang="en-US" smtClean="0"/>
              <a:t>14</a:t>
            </a:fld>
            <a:endParaRPr lang="en-US" dirty="0"/>
          </a:p>
        </p:txBody>
      </p:sp>
    </p:spTree>
    <p:extLst>
      <p:ext uri="{BB962C8B-B14F-4D97-AF65-F5344CB8AC3E}">
        <p14:creationId xmlns:p14="http://schemas.microsoft.com/office/powerpoint/2010/main" val="3424438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69C873-9468-410B-AB2D-F47EE7BF8554}" type="slidenum">
              <a:rPr lang="en-US" smtClean="0"/>
              <a:t>18</a:t>
            </a:fld>
            <a:endParaRPr lang="en-US" dirty="0"/>
          </a:p>
        </p:txBody>
      </p:sp>
    </p:spTree>
    <p:extLst>
      <p:ext uri="{BB962C8B-B14F-4D97-AF65-F5344CB8AC3E}">
        <p14:creationId xmlns:p14="http://schemas.microsoft.com/office/powerpoint/2010/main" val="2165245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69C873-9468-410B-AB2D-F47EE7BF8554}" type="slidenum">
              <a:rPr lang="en-US" smtClean="0"/>
              <a:t>20</a:t>
            </a:fld>
            <a:endParaRPr lang="en-US" dirty="0"/>
          </a:p>
        </p:txBody>
      </p:sp>
    </p:spTree>
    <p:extLst>
      <p:ext uri="{BB962C8B-B14F-4D97-AF65-F5344CB8AC3E}">
        <p14:creationId xmlns:p14="http://schemas.microsoft.com/office/powerpoint/2010/main" val="4069326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12/13/2018</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12/13/2018</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12/13/2018</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12/13/2018</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12/13/2018</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35863" y="300227"/>
            <a:ext cx="11306556" cy="6181344"/>
          </a:xfrm>
          <a:prstGeom prst="rect">
            <a:avLst/>
          </a:prstGeom>
          <a:blipFill>
            <a:blip r:embed="rId7" cstate="print"/>
            <a:stretch>
              <a:fillRect/>
            </a:stretch>
          </a:blipFill>
        </p:spPr>
        <p:txBody>
          <a:bodyPr wrap="square" lIns="0" tIns="0" rIns="0" bIns="0" rtlCol="0"/>
          <a:lstStyle/>
          <a:p>
            <a:endParaRPr dirty="0"/>
          </a:p>
        </p:txBody>
      </p:sp>
      <p:sp>
        <p:nvSpPr>
          <p:cNvPr id="17" name="bk object 17"/>
          <p:cNvSpPr/>
          <p:nvPr/>
        </p:nvSpPr>
        <p:spPr>
          <a:xfrm>
            <a:off x="435863" y="300227"/>
            <a:ext cx="11306810" cy="6181725"/>
          </a:xfrm>
          <a:custGeom>
            <a:avLst/>
            <a:gdLst/>
            <a:ahLst/>
            <a:cxnLst/>
            <a:rect l="l" t="t" r="r" b="b"/>
            <a:pathLst>
              <a:path w="11306810" h="6181725">
                <a:moveTo>
                  <a:pt x="0" y="6181344"/>
                </a:moveTo>
                <a:lnTo>
                  <a:pt x="11306556" y="6181344"/>
                </a:lnTo>
                <a:lnTo>
                  <a:pt x="11306556" y="0"/>
                </a:lnTo>
                <a:lnTo>
                  <a:pt x="0" y="0"/>
                </a:lnTo>
                <a:lnTo>
                  <a:pt x="0" y="6181344"/>
                </a:lnTo>
                <a:close/>
              </a:path>
            </a:pathLst>
          </a:custGeom>
          <a:ln w="12192">
            <a:solidFill>
              <a:srgbClr val="41709C"/>
            </a:solidFill>
          </a:ln>
        </p:spPr>
        <p:txBody>
          <a:bodyPr wrap="square" lIns="0" tIns="0" rIns="0" bIns="0" rtlCol="0"/>
          <a:lstStyle/>
          <a:p>
            <a:endParaRPr dirty="0"/>
          </a:p>
        </p:txBody>
      </p:sp>
      <p:sp>
        <p:nvSpPr>
          <p:cNvPr id="2" name="Holder 2"/>
          <p:cNvSpPr>
            <a:spLocks noGrp="1"/>
          </p:cNvSpPr>
          <p:nvPr>
            <p:ph type="title"/>
          </p:nvPr>
        </p:nvSpPr>
        <p:spPr>
          <a:xfrm>
            <a:off x="609600" y="274320"/>
            <a:ext cx="10972800" cy="10972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12/13/2018</a:t>
            </a:fld>
            <a:endParaRPr lang="en-US" dirty="0"/>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0.jpg"/><Relationship Id="rId5" Type="http://schemas.openxmlformats.org/officeDocument/2006/relationships/image" Target="../media/image28.jpe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6.pn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4.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6.png"/><Relationship Id="rId7" Type="http://schemas.openxmlformats.org/officeDocument/2006/relationships/diagramQuickStyle" Target="../diagrams/quickStyle2.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8.png"/><Relationship Id="rId9" Type="http://schemas.microsoft.com/office/2007/relationships/diagramDrawing" Target="../diagrams/drawing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2.tiff"/><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6.png"/><Relationship Id="rId7" Type="http://schemas.openxmlformats.org/officeDocument/2006/relationships/diagramLayout" Target="../diagrams/layout1.xml"/><Relationship Id="rId12"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Data" Target="../diagrams/data1.xml"/><Relationship Id="rId11" Type="http://schemas.openxmlformats.org/officeDocument/2006/relationships/image" Target="../media/image14.png"/><Relationship Id="rId5" Type="http://schemas.openxmlformats.org/officeDocument/2006/relationships/image" Target="../media/image8.png"/><Relationship Id="rId10" Type="http://schemas.microsoft.com/office/2007/relationships/diagramDrawing" Target="../diagrams/drawing1.xml"/><Relationship Id="rId4" Type="http://schemas.openxmlformats.org/officeDocument/2006/relationships/image" Target="../media/image7.png"/><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5.xml"/><Relationship Id="rId5" Type="http://schemas.openxmlformats.org/officeDocument/2006/relationships/image" Target="../media/image20.jp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5.xml"/><Relationship Id="rId5" Type="http://schemas.openxmlformats.org/officeDocument/2006/relationships/image" Target="../media/image22.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00" y="446533"/>
            <a:ext cx="11361800" cy="6181344"/>
          </a:xfrm>
          <a:prstGeom prst="rect">
            <a:avLst/>
          </a:prstGeom>
          <a:blipFill>
            <a:blip r:embed="rId3" cstate="print"/>
            <a:stretch>
              <a:fillRect/>
            </a:stretch>
          </a:blipFill>
        </p:spPr>
        <p:txBody>
          <a:bodyPr wrap="square" lIns="0" tIns="0" rIns="0" bIns="0" rtlCol="0"/>
          <a:lstStyle/>
          <a:p>
            <a:endParaRPr dirty="0"/>
          </a:p>
        </p:txBody>
      </p:sp>
      <p:sp>
        <p:nvSpPr>
          <p:cNvPr id="6" name="object 6"/>
          <p:cNvSpPr/>
          <p:nvPr/>
        </p:nvSpPr>
        <p:spPr>
          <a:xfrm>
            <a:off x="3962400" y="397763"/>
            <a:ext cx="7703819" cy="6013704"/>
          </a:xfrm>
          <a:prstGeom prst="rect">
            <a:avLst/>
          </a:prstGeom>
          <a:blipFill>
            <a:blip r:embed="rId4" cstate="print"/>
            <a:stretch>
              <a:fillRect/>
            </a:stretch>
          </a:blipFill>
        </p:spPr>
        <p:txBody>
          <a:bodyPr wrap="square" lIns="0" tIns="0" rIns="0" bIns="0" rtlCol="0"/>
          <a:lstStyle/>
          <a:p>
            <a:endParaRPr dirty="0"/>
          </a:p>
        </p:txBody>
      </p:sp>
      <p:sp>
        <p:nvSpPr>
          <p:cNvPr id="36" name="TextBox 35">
            <a:extLst>
              <a:ext uri="{FF2B5EF4-FFF2-40B4-BE49-F238E27FC236}">
                <a16:creationId xmlns:a16="http://schemas.microsoft.com/office/drawing/2014/main" id="{33136205-69DF-4209-A838-DDF153BCA005}"/>
              </a:ext>
            </a:extLst>
          </p:cNvPr>
          <p:cNvSpPr txBox="1"/>
          <p:nvPr/>
        </p:nvSpPr>
        <p:spPr>
          <a:xfrm>
            <a:off x="4160076" y="1135978"/>
            <a:ext cx="7308466" cy="2554545"/>
          </a:xfrm>
          <a:prstGeom prst="rect">
            <a:avLst/>
          </a:prstGeom>
          <a:noFill/>
        </p:spPr>
        <p:txBody>
          <a:bodyPr wrap="square" rtlCol="0">
            <a:spAutoFit/>
          </a:bodyPr>
          <a:lstStyle/>
          <a:p>
            <a:pPr algn="ctr"/>
            <a:r>
              <a:rPr lang="en-US" sz="3200" b="1" dirty="0">
                <a:solidFill>
                  <a:schemeClr val="accent1">
                    <a:lumMod val="50000"/>
                  </a:schemeClr>
                </a:solidFill>
                <a:effectLst>
                  <a:outerShdw blurRad="50800" dist="38100" dir="18900000" algn="bl" rotWithShape="0">
                    <a:prstClr val="black">
                      <a:alpha val="40000"/>
                    </a:prstClr>
                  </a:outerShdw>
                </a:effectLst>
                <a:latin typeface="Bahnschrift SemiLight" panose="020B0502040204020203" pitchFamily="34" charset="0"/>
              </a:rPr>
              <a:t>An Intergovernmental</a:t>
            </a:r>
          </a:p>
          <a:p>
            <a:pPr algn="ctr"/>
            <a:r>
              <a:rPr lang="en-US" sz="3200" b="1" dirty="0">
                <a:solidFill>
                  <a:schemeClr val="accent1">
                    <a:lumMod val="50000"/>
                  </a:schemeClr>
                </a:solidFill>
                <a:effectLst>
                  <a:outerShdw blurRad="50800" dist="38100" dir="18900000" algn="bl" rotWithShape="0">
                    <a:prstClr val="black">
                      <a:alpha val="40000"/>
                    </a:prstClr>
                  </a:outerShdw>
                </a:effectLst>
                <a:latin typeface="Bahnschrift SemiLight" panose="020B0502040204020203" pitchFamily="34" charset="0"/>
              </a:rPr>
              <a:t>GIS Web Application </a:t>
            </a:r>
          </a:p>
          <a:p>
            <a:pPr algn="ctr"/>
            <a:r>
              <a:rPr lang="en-US" sz="3200" b="1" dirty="0">
                <a:solidFill>
                  <a:schemeClr val="accent1">
                    <a:lumMod val="50000"/>
                  </a:schemeClr>
                </a:solidFill>
                <a:effectLst>
                  <a:outerShdw blurRad="50800" dist="38100" dir="18900000" algn="bl" rotWithShape="0">
                    <a:prstClr val="black">
                      <a:alpha val="40000"/>
                    </a:prstClr>
                  </a:outerShdw>
                </a:effectLst>
                <a:latin typeface="Bahnschrift SemiLight" panose="020B0502040204020203" pitchFamily="34" charset="0"/>
              </a:rPr>
              <a:t>for Zoning and Subdivision</a:t>
            </a:r>
          </a:p>
          <a:p>
            <a:pPr algn="ctr"/>
            <a:r>
              <a:rPr lang="en-US" sz="3200" b="1" dirty="0">
                <a:solidFill>
                  <a:schemeClr val="accent1">
                    <a:lumMod val="50000"/>
                  </a:schemeClr>
                </a:solidFill>
                <a:effectLst>
                  <a:outerShdw blurRad="50800" dist="38100" dir="18900000" algn="bl" rotWithShape="0">
                    <a:prstClr val="black">
                      <a:alpha val="40000"/>
                    </a:prstClr>
                  </a:outerShdw>
                </a:effectLst>
                <a:latin typeface="Bahnschrift SemiLight" panose="020B0502040204020203" pitchFamily="34" charset="0"/>
              </a:rPr>
              <a:t>Regulatory Review in </a:t>
            </a:r>
          </a:p>
          <a:p>
            <a:pPr algn="ctr"/>
            <a:r>
              <a:rPr lang="en-US" sz="3200" b="1" dirty="0">
                <a:solidFill>
                  <a:schemeClr val="accent1">
                    <a:lumMod val="50000"/>
                  </a:schemeClr>
                </a:solidFill>
                <a:effectLst>
                  <a:outerShdw blurRad="50800" dist="38100" dir="18900000" algn="bl" rotWithShape="0">
                    <a:prstClr val="black">
                      <a:alpha val="40000"/>
                    </a:prstClr>
                  </a:outerShdw>
                </a:effectLst>
                <a:latin typeface="Bahnschrift SemiLight" panose="020B0502040204020203" pitchFamily="34" charset="0"/>
              </a:rPr>
              <a:t>Suffolk County, New York</a:t>
            </a:r>
          </a:p>
        </p:txBody>
      </p:sp>
      <p:sp>
        <p:nvSpPr>
          <p:cNvPr id="38" name="Oval 37">
            <a:extLst>
              <a:ext uri="{FF2B5EF4-FFF2-40B4-BE49-F238E27FC236}">
                <a16:creationId xmlns:a16="http://schemas.microsoft.com/office/drawing/2014/main" id="{9ABF571D-0477-472F-BC9A-DE108B9EADE1}"/>
              </a:ext>
            </a:extLst>
          </p:cNvPr>
          <p:cNvSpPr/>
          <p:nvPr/>
        </p:nvSpPr>
        <p:spPr>
          <a:xfrm>
            <a:off x="10363200" y="5257800"/>
            <a:ext cx="762000" cy="76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C84BE711-4211-4BBE-8BB6-A0FDB762BF40}"/>
              </a:ext>
            </a:extLst>
          </p:cNvPr>
          <p:cNvSpPr txBox="1"/>
          <p:nvPr/>
        </p:nvSpPr>
        <p:spPr>
          <a:xfrm>
            <a:off x="4779505" y="4167144"/>
            <a:ext cx="6069608" cy="1200329"/>
          </a:xfrm>
          <a:prstGeom prst="rect">
            <a:avLst/>
          </a:prstGeom>
          <a:noFill/>
        </p:spPr>
        <p:txBody>
          <a:bodyPr wrap="square" rtlCol="0">
            <a:spAutoFit/>
          </a:bodyPr>
          <a:lstStyle/>
          <a:p>
            <a:pPr algn="ctr"/>
            <a:r>
              <a:rPr lang="en-US" dirty="0">
                <a:latin typeface="Bahnschrift SemiLight" panose="020B0502040204020203" pitchFamily="34" charset="0"/>
              </a:rPr>
              <a:t>Jim Daly</a:t>
            </a:r>
          </a:p>
          <a:p>
            <a:pPr algn="ctr"/>
            <a:r>
              <a:rPr lang="en-US" dirty="0">
                <a:latin typeface="Bahnschrift SemiLight" panose="020B0502040204020203" pitchFamily="34" charset="0"/>
              </a:rPr>
              <a:t>Advisor: Jim Detwiler</a:t>
            </a:r>
          </a:p>
          <a:p>
            <a:pPr algn="ctr"/>
            <a:r>
              <a:rPr lang="en-US" dirty="0">
                <a:latin typeface="Bahnschrift SemiLight" panose="020B0502040204020203" pitchFamily="34" charset="0"/>
              </a:rPr>
              <a:t>GEOG 596A: Individual Studies – Peer Review</a:t>
            </a:r>
          </a:p>
          <a:p>
            <a:pPr algn="ctr"/>
            <a:r>
              <a:rPr lang="en-US" dirty="0">
                <a:latin typeface="Bahnschrift SemiLight" panose="020B0502040204020203" pitchFamily="34" charset="0"/>
              </a:rPr>
              <a:t>December 13, 2018</a:t>
            </a:r>
          </a:p>
        </p:txBody>
      </p:sp>
      <p:sp>
        <p:nvSpPr>
          <p:cNvPr id="5" name="object 5"/>
          <p:cNvSpPr/>
          <p:nvPr/>
        </p:nvSpPr>
        <p:spPr>
          <a:xfrm>
            <a:off x="793015" y="1905000"/>
            <a:ext cx="3169385" cy="2262144"/>
          </a:xfrm>
          <a:prstGeom prst="rect">
            <a:avLst/>
          </a:prstGeom>
          <a:blipFill>
            <a:blip r:embed="rId5" cstate="print"/>
            <a:stretch>
              <a:fillRect/>
            </a:stretch>
          </a:blipFill>
          <a:ln>
            <a:noFill/>
          </a:ln>
          <a:effectLst>
            <a:outerShdw blurRad="254000" dist="88900" dir="8400000" sx="106000" sy="106000" algn="r" rotWithShape="0">
              <a:prstClr val="black">
                <a:alpha val="50000"/>
              </a:prstClr>
            </a:outerShdw>
            <a:reflection blurRad="6350" stA="50000" endA="300" endPos="55000" dir="5400000" sy="-100000" algn="bl" rotWithShape="0"/>
          </a:effectLst>
        </p:spPr>
        <p:txBody>
          <a:bodyPr wrap="square" lIns="0" tIns="0" rIns="0" bIns="0" rtlCol="0"/>
          <a:lstStyle/>
          <a:p>
            <a:endParaRPr dirty="0"/>
          </a:p>
        </p:txBody>
      </p:sp>
      <p:sp>
        <p:nvSpPr>
          <p:cNvPr id="35" name="object 35"/>
          <p:cNvSpPr/>
          <p:nvPr/>
        </p:nvSpPr>
        <p:spPr>
          <a:xfrm>
            <a:off x="10211840" y="5104574"/>
            <a:ext cx="1077468" cy="1062228"/>
          </a:xfrm>
          <a:prstGeom prst="rect">
            <a:avLst/>
          </a:prstGeom>
          <a:blipFill>
            <a:blip r:embed="rId6" cstate="print"/>
            <a:stretch>
              <a:fillRect/>
            </a:stretch>
          </a:blipFill>
          <a:effectLst/>
        </p:spPr>
        <p:txBody>
          <a:bodyPr wrap="square" lIns="0" tIns="0" rIns="0" bIns="0" rtlCol="0"/>
          <a:lstStyle/>
          <a:p>
            <a:endParaRPr dirty="0"/>
          </a:p>
        </p:txBody>
      </p:sp>
      <p:sp>
        <p:nvSpPr>
          <p:cNvPr id="39" name="TextBox 38">
            <a:extLst>
              <a:ext uri="{FF2B5EF4-FFF2-40B4-BE49-F238E27FC236}">
                <a16:creationId xmlns:a16="http://schemas.microsoft.com/office/drawing/2014/main" id="{A1526AD9-0172-4982-A62E-0F9E28F8B595}"/>
              </a:ext>
            </a:extLst>
          </p:cNvPr>
          <p:cNvSpPr txBox="1"/>
          <p:nvPr/>
        </p:nvSpPr>
        <p:spPr>
          <a:xfrm>
            <a:off x="394886" y="1003453"/>
            <a:ext cx="3581400" cy="646331"/>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THE PENNSYLVANIA STATE UNIVERSITY</a:t>
            </a:r>
          </a:p>
        </p:txBody>
      </p:sp>
      <p:sp>
        <p:nvSpPr>
          <p:cNvPr id="41" name="object 2">
            <a:extLst>
              <a:ext uri="{FF2B5EF4-FFF2-40B4-BE49-F238E27FC236}">
                <a16:creationId xmlns:a16="http://schemas.microsoft.com/office/drawing/2014/main" id="{FC85CBB5-C17E-4F2C-9103-FE3FCFD42990}"/>
              </a:ext>
            </a:extLst>
          </p:cNvPr>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397763"/>
            <a:ext cx="11155680" cy="6013704"/>
          </a:xfrm>
          <a:prstGeom prst="rect">
            <a:avLst/>
          </a:prstGeom>
          <a:blipFill>
            <a:blip r:embed="rId2" cstate="print"/>
            <a:stretch>
              <a:fillRect/>
            </a:stretch>
          </a:blipFill>
        </p:spPr>
        <p:txBody>
          <a:bodyPr wrap="square" lIns="0" tIns="0" rIns="0" bIns="0" rtlCol="0"/>
          <a:lstStyle/>
          <a:p>
            <a:endParaRPr dirty="0"/>
          </a:p>
        </p:txBody>
      </p:sp>
      <p:sp>
        <p:nvSpPr>
          <p:cNvPr id="54" name="object 25">
            <a:extLst>
              <a:ext uri="{FF2B5EF4-FFF2-40B4-BE49-F238E27FC236}">
                <a16:creationId xmlns:a16="http://schemas.microsoft.com/office/drawing/2014/main" id="{738E547F-80D2-4B28-9C8D-81791637A6D3}"/>
              </a:ext>
            </a:extLst>
          </p:cNvPr>
          <p:cNvSpPr/>
          <p:nvPr/>
        </p:nvSpPr>
        <p:spPr>
          <a:xfrm>
            <a:off x="525780" y="478771"/>
            <a:ext cx="11155680" cy="1206757"/>
          </a:xfrm>
          <a:prstGeom prst="rect">
            <a:avLst/>
          </a:prstGeom>
          <a:blipFill>
            <a:blip r:embed="rId3" cstate="print"/>
            <a:stretch>
              <a:fillRect/>
            </a:stretch>
          </a:blipFill>
        </p:spPr>
        <p:txBody>
          <a:bodyPr wrap="square" lIns="0" tIns="0" rIns="0" bIns="0" rtlCol="0"/>
          <a:lstStyle/>
          <a:p>
            <a:endParaRPr dirty="0"/>
          </a:p>
        </p:txBody>
      </p:sp>
      <p:sp>
        <p:nvSpPr>
          <p:cNvPr id="55" name="TextBox 54">
            <a:extLst>
              <a:ext uri="{FF2B5EF4-FFF2-40B4-BE49-F238E27FC236}">
                <a16:creationId xmlns:a16="http://schemas.microsoft.com/office/drawing/2014/main" id="{CA7A085C-6405-4233-9D9F-60C17643EC86}"/>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Background</a:t>
            </a:r>
          </a:p>
        </p:txBody>
      </p:sp>
      <p:sp>
        <p:nvSpPr>
          <p:cNvPr id="6" name="TextBox 5">
            <a:extLst>
              <a:ext uri="{FF2B5EF4-FFF2-40B4-BE49-F238E27FC236}">
                <a16:creationId xmlns:a16="http://schemas.microsoft.com/office/drawing/2014/main" id="{FF5842E0-407B-46D9-87C4-5A220BF0B9DF}"/>
              </a:ext>
            </a:extLst>
          </p:cNvPr>
          <p:cNvSpPr txBox="1"/>
          <p:nvPr/>
        </p:nvSpPr>
        <p:spPr>
          <a:xfrm>
            <a:off x="801144" y="1930344"/>
            <a:ext cx="6705600" cy="523220"/>
          </a:xfrm>
          <a:prstGeom prst="rect">
            <a:avLst/>
          </a:prstGeom>
          <a:noFill/>
        </p:spPr>
        <p:txBody>
          <a:bodyPr wrap="square" rtlCol="0">
            <a:spAutoFit/>
          </a:bodyPr>
          <a:lstStyle/>
          <a:p>
            <a:r>
              <a:rPr lang="en-US" sz="2800" b="1" dirty="0">
                <a:solidFill>
                  <a:schemeClr val="accent1">
                    <a:lumMod val="75000"/>
                  </a:schemeClr>
                </a:solidFill>
              </a:rPr>
              <a:t>What are the spatial conditions?</a:t>
            </a:r>
          </a:p>
        </p:txBody>
      </p:sp>
      <p:sp>
        <p:nvSpPr>
          <p:cNvPr id="71" name="Rectangle 13">
            <a:extLst>
              <a:ext uri="{FF2B5EF4-FFF2-40B4-BE49-F238E27FC236}">
                <a16:creationId xmlns:a16="http://schemas.microsoft.com/office/drawing/2014/main" id="{801639A7-19C2-4FFB-9FF3-17FCD0DB1521}"/>
              </a:ext>
            </a:extLst>
          </p:cNvPr>
          <p:cNvSpPr txBox="1">
            <a:spLocks noChangeArrowheads="1"/>
          </p:cNvSpPr>
          <p:nvPr/>
        </p:nvSpPr>
        <p:spPr>
          <a:xfrm>
            <a:off x="801144" y="3355772"/>
            <a:ext cx="4905853" cy="120675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600"/>
              </a:spcAft>
            </a:pPr>
            <a:endParaRPr lang="en-US" altLang="en-US" sz="2000" b="1" u="sng" kern="0" dirty="0">
              <a:solidFill>
                <a:sysClr val="windowText" lastClr="000000"/>
              </a:solidFill>
            </a:endParaRPr>
          </a:p>
        </p:txBody>
      </p:sp>
      <p:sp>
        <p:nvSpPr>
          <p:cNvPr id="4" name="TextBox 3">
            <a:extLst>
              <a:ext uri="{FF2B5EF4-FFF2-40B4-BE49-F238E27FC236}">
                <a16:creationId xmlns:a16="http://schemas.microsoft.com/office/drawing/2014/main" id="{979CD96F-E88E-41E1-834A-002F0729AC1A}"/>
              </a:ext>
            </a:extLst>
          </p:cNvPr>
          <p:cNvSpPr txBox="1"/>
          <p:nvPr/>
        </p:nvSpPr>
        <p:spPr>
          <a:xfrm>
            <a:off x="896081" y="2545864"/>
            <a:ext cx="4851652" cy="2523768"/>
          </a:xfrm>
          <a:prstGeom prst="rect">
            <a:avLst/>
          </a:prstGeom>
          <a:noFill/>
        </p:spPr>
        <p:txBody>
          <a:bodyPr wrap="square" rtlCol="0">
            <a:spAutoFit/>
          </a:bodyPr>
          <a:lstStyle/>
          <a:p>
            <a:pPr marL="742950" lvl="1" indent="-285750">
              <a:spcBef>
                <a:spcPts val="600"/>
              </a:spcBef>
              <a:buFont typeface="Arial" panose="020B0604020202020204" pitchFamily="34" charset="0"/>
              <a:buChar char="•"/>
            </a:pPr>
            <a:r>
              <a:rPr lang="en-US" sz="1600" dirty="0">
                <a:solidFill>
                  <a:prstClr val="black"/>
                </a:solidFill>
              </a:rPr>
              <a:t>All Municipal Boundaries</a:t>
            </a:r>
          </a:p>
          <a:p>
            <a:pPr marL="742950" lvl="1" indent="-285750">
              <a:spcBef>
                <a:spcPts val="600"/>
              </a:spcBef>
              <a:buFont typeface="Arial" panose="020B0604020202020204" pitchFamily="34" charset="0"/>
              <a:buChar char="•"/>
            </a:pPr>
            <a:r>
              <a:rPr lang="en-US" sz="1600" dirty="0">
                <a:solidFill>
                  <a:prstClr val="black"/>
                </a:solidFill>
              </a:rPr>
              <a:t>Boundaries for all County and State Parks</a:t>
            </a:r>
          </a:p>
          <a:p>
            <a:pPr marL="742950" lvl="1" indent="-285750">
              <a:spcBef>
                <a:spcPts val="600"/>
              </a:spcBef>
              <a:buFont typeface="Arial" panose="020B0604020202020204" pitchFamily="34" charset="0"/>
              <a:buChar char="•"/>
            </a:pPr>
            <a:r>
              <a:rPr lang="en-US" sz="1600" dirty="0">
                <a:solidFill>
                  <a:prstClr val="black"/>
                </a:solidFill>
              </a:rPr>
              <a:t>Right-of-Ways for County and State Roads</a:t>
            </a:r>
          </a:p>
          <a:p>
            <a:pPr marL="742950" lvl="1" indent="-285750">
              <a:spcBef>
                <a:spcPts val="600"/>
              </a:spcBef>
              <a:buFont typeface="Arial" panose="020B0604020202020204" pitchFamily="34" charset="0"/>
              <a:buChar char="•"/>
            </a:pPr>
            <a:r>
              <a:rPr lang="en-US" sz="1600" dirty="0">
                <a:solidFill>
                  <a:prstClr val="black"/>
                </a:solidFill>
              </a:rPr>
              <a:t>Right-of-Ways for County Stream or Drainage Channels</a:t>
            </a:r>
          </a:p>
          <a:p>
            <a:pPr marL="742950" lvl="1" indent="-285750">
              <a:spcBef>
                <a:spcPts val="600"/>
              </a:spcBef>
              <a:buFont typeface="Arial" panose="020B0604020202020204" pitchFamily="34" charset="0"/>
              <a:buChar char="•"/>
            </a:pPr>
            <a:r>
              <a:rPr lang="en-US" sz="1600" dirty="0">
                <a:solidFill>
                  <a:prstClr val="black"/>
                </a:solidFill>
              </a:rPr>
              <a:t>Boundaries of County and State Owned Land </a:t>
            </a:r>
          </a:p>
          <a:p>
            <a:pPr marL="742950" lvl="1" indent="-285750">
              <a:spcBef>
                <a:spcPts val="600"/>
              </a:spcBef>
              <a:buFont typeface="Arial" panose="020B0604020202020204" pitchFamily="34" charset="0"/>
              <a:buChar char="•"/>
            </a:pPr>
            <a:r>
              <a:rPr lang="en-US" sz="1600" dirty="0">
                <a:solidFill>
                  <a:prstClr val="black"/>
                </a:solidFill>
              </a:rPr>
              <a:t>Boundaries of NYS Agricultural Districts</a:t>
            </a:r>
          </a:p>
          <a:p>
            <a:pPr marL="742950" lvl="1" indent="-285750">
              <a:spcBef>
                <a:spcPts val="600"/>
              </a:spcBef>
              <a:buFont typeface="Arial" panose="020B0604020202020204" pitchFamily="34" charset="0"/>
              <a:buChar char="•"/>
            </a:pPr>
            <a:r>
              <a:rPr lang="en-US" sz="1600" dirty="0">
                <a:solidFill>
                  <a:prstClr val="black"/>
                </a:solidFill>
              </a:rPr>
              <a:t>Airports and Heliports</a:t>
            </a:r>
          </a:p>
        </p:txBody>
      </p:sp>
      <p:sp>
        <p:nvSpPr>
          <p:cNvPr id="5" name="TextBox 4">
            <a:extLst>
              <a:ext uri="{FF2B5EF4-FFF2-40B4-BE49-F238E27FC236}">
                <a16:creationId xmlns:a16="http://schemas.microsoft.com/office/drawing/2014/main" id="{B8350E67-BCE8-4A9E-8A74-E91037C87EAC}"/>
              </a:ext>
            </a:extLst>
          </p:cNvPr>
          <p:cNvSpPr txBox="1"/>
          <p:nvPr/>
        </p:nvSpPr>
        <p:spPr>
          <a:xfrm>
            <a:off x="2617071" y="5172884"/>
            <a:ext cx="6939567" cy="1077218"/>
          </a:xfrm>
          <a:prstGeom prst="rect">
            <a:avLst/>
          </a:prstGeom>
          <a:noFill/>
        </p:spPr>
        <p:txBody>
          <a:bodyPr wrap="square" rtlCol="0">
            <a:spAutoFit/>
          </a:bodyPr>
          <a:lstStyle/>
          <a:p>
            <a:pPr algn="ctr"/>
            <a:r>
              <a:rPr lang="en-US" sz="3200" b="1" dirty="0"/>
              <a:t>Jurisdictional Requirements Data</a:t>
            </a:r>
          </a:p>
          <a:p>
            <a:pPr algn="ctr"/>
            <a:r>
              <a:rPr lang="en-US" sz="3200" dirty="0"/>
              <a:t>“Jurisdictional Data”</a:t>
            </a:r>
          </a:p>
        </p:txBody>
      </p:sp>
      <p:pic>
        <p:nvPicPr>
          <p:cNvPr id="8" name="Picture 7">
            <a:extLst>
              <a:ext uri="{FF2B5EF4-FFF2-40B4-BE49-F238E27FC236}">
                <a16:creationId xmlns:a16="http://schemas.microsoft.com/office/drawing/2014/main" id="{04CEF0B2-DDB5-48C5-936F-7FF3E986B1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3438" y="1375213"/>
            <a:ext cx="4240006" cy="2923707"/>
          </a:xfrm>
          <a:prstGeom prst="rect">
            <a:avLst/>
          </a:prstGeom>
        </p:spPr>
      </p:pic>
      <p:pic>
        <p:nvPicPr>
          <p:cNvPr id="10" name="Picture 9">
            <a:extLst>
              <a:ext uri="{FF2B5EF4-FFF2-40B4-BE49-F238E27FC236}">
                <a16:creationId xmlns:a16="http://schemas.microsoft.com/office/drawing/2014/main" id="{ADFBA8CD-0E54-4B8A-91DB-EB3229F22D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14292">
            <a:off x="7003497" y="3147346"/>
            <a:ext cx="2858426" cy="1585883"/>
          </a:xfrm>
          <a:prstGeom prst="rect">
            <a:avLst/>
          </a:prstGeom>
        </p:spPr>
      </p:pic>
    </p:spTree>
    <p:extLst>
      <p:ext uri="{BB962C8B-B14F-4D97-AF65-F5344CB8AC3E}">
        <p14:creationId xmlns:p14="http://schemas.microsoft.com/office/powerpoint/2010/main" val="404085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nodePh="1">
                                  <p:stCondLst>
                                    <p:cond delay="0"/>
                                  </p:stCondLst>
                                  <p:endCondLst>
                                    <p:cond evt="begin" delay="0">
                                      <p:tn val="5"/>
                                    </p:cond>
                                  </p:endCondLst>
                                  <p:childTnLst>
                                    <p:set>
                                      <p:cBhvr>
                                        <p:cTn id="6" dur="1" fill="hold">
                                          <p:stCondLst>
                                            <p:cond delay="0"/>
                                          </p:stCondLst>
                                        </p:cTn>
                                        <p:tgtEl>
                                          <p:spTgt spid="71">
                                            <p:txEl>
                                              <p:pRg st="0" end="0"/>
                                            </p:txEl>
                                          </p:spTgt>
                                        </p:tgtEl>
                                        <p:attrNameLst>
                                          <p:attrName>style.visibility</p:attrName>
                                        </p:attrNameLst>
                                      </p:cBhvr>
                                      <p:to>
                                        <p:strVal val="visible"/>
                                      </p:to>
                                    </p:set>
                                    <p:animEffect transition="in" filter="fade">
                                      <p:cBhvr>
                                        <p:cTn id="7" dur="500"/>
                                        <p:tgtEl>
                                          <p:spTgt spid="71">
                                            <p:txEl>
                                              <p:pRg st="0" end="0"/>
                                            </p:txEl>
                                          </p:spTgt>
                                        </p:tgtEl>
                                      </p:cBhvr>
                                    </p:animEffect>
                                  </p:childTnLst>
                                </p:cTn>
                              </p:par>
                              <p:par>
                                <p:cTn id="8" presetID="2" presetClass="entr" presetSubtype="2" fill="hold" nodeType="withEffect">
                                  <p:stCondLst>
                                    <p:cond delay="25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1000" fill="hold"/>
                                        <p:tgtEl>
                                          <p:spTgt spid="8"/>
                                        </p:tgtEl>
                                        <p:attrNameLst>
                                          <p:attrName>ppt_x</p:attrName>
                                        </p:attrNameLst>
                                      </p:cBhvr>
                                      <p:tavLst>
                                        <p:tav tm="0">
                                          <p:val>
                                            <p:strVal val="1+#ppt_w/2"/>
                                          </p:val>
                                        </p:tav>
                                        <p:tav tm="100000">
                                          <p:val>
                                            <p:strVal val="#ppt_x"/>
                                          </p:val>
                                        </p:tav>
                                      </p:tavLst>
                                    </p:anim>
                                    <p:anim calcmode="lin" valueType="num">
                                      <p:cBhvr additive="base">
                                        <p:cTn id="11" dur="1000" fill="hold"/>
                                        <p:tgtEl>
                                          <p:spTgt spid="8"/>
                                        </p:tgtEl>
                                        <p:attrNameLst>
                                          <p:attrName>ppt_y</p:attrName>
                                        </p:attrNameLst>
                                      </p:cBhvr>
                                      <p:tavLst>
                                        <p:tav tm="0">
                                          <p:val>
                                            <p:strVal val="#ppt_y"/>
                                          </p:val>
                                        </p:tav>
                                        <p:tav tm="100000">
                                          <p:val>
                                            <p:strVal val="#ppt_y"/>
                                          </p:val>
                                        </p:tav>
                                      </p:tavLst>
                                    </p:anim>
                                  </p:childTnLst>
                                </p:cTn>
                              </p:par>
                              <p:par>
                                <p:cTn id="12" presetID="2" presetClass="entr" presetSubtype="6" fill="hold" nodeType="withEffect">
                                  <p:stCondLst>
                                    <p:cond delay="25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250" fill="hold"/>
                                        <p:tgtEl>
                                          <p:spTgt spid="10"/>
                                        </p:tgtEl>
                                        <p:attrNameLst>
                                          <p:attrName>ppt_x</p:attrName>
                                        </p:attrNameLst>
                                      </p:cBhvr>
                                      <p:tavLst>
                                        <p:tav tm="0">
                                          <p:val>
                                            <p:strVal val="1+#ppt_w/2"/>
                                          </p:val>
                                        </p:tav>
                                        <p:tav tm="100000">
                                          <p:val>
                                            <p:strVal val="#ppt_x"/>
                                          </p:val>
                                        </p:tav>
                                      </p:tavLst>
                                    </p:anim>
                                    <p:anim calcmode="lin" valueType="num">
                                      <p:cBhvr additive="base">
                                        <p:cTn id="15" dur="1250" fill="hold"/>
                                        <p:tgtEl>
                                          <p:spTgt spid="10"/>
                                        </p:tgtEl>
                                        <p:attrNameLst>
                                          <p:attrName>ppt_y</p:attrName>
                                        </p:attrNameLst>
                                      </p:cBhvr>
                                      <p:tavLst>
                                        <p:tav tm="0">
                                          <p:val>
                                            <p:strVal val="1+#ppt_h/2"/>
                                          </p:val>
                                        </p:tav>
                                        <p:tav tm="100000">
                                          <p:val>
                                            <p:strVal val="#ppt_y"/>
                                          </p:val>
                                        </p:tav>
                                      </p:tavLst>
                                    </p:anim>
                                  </p:childTnLst>
                                </p:cTn>
                              </p:par>
                              <p:par>
                                <p:cTn id="16" presetID="42" presetClass="entr" presetSubtype="0" fill="hold" nodeType="withEffect">
                                  <p:stCondLst>
                                    <p:cond delay="100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anim calcmode="lin" valueType="num">
                                      <p:cBhvr>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fade">
                                      <p:cBhvr>
                                        <p:cTn id="23" dur="1000"/>
                                        <p:tgtEl>
                                          <p:spTgt spid="4">
                                            <p:txEl>
                                              <p:pRg st="1" end="1"/>
                                            </p:txEl>
                                          </p:spTgt>
                                        </p:tgtEl>
                                      </p:cBhvr>
                                    </p:animEffect>
                                    <p:anim calcmode="lin" valueType="num">
                                      <p:cBhvr>
                                        <p:cTn id="2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100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100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1000"/>
                                        <p:tgtEl>
                                          <p:spTgt spid="4">
                                            <p:txEl>
                                              <p:pRg st="3" end="3"/>
                                            </p:txEl>
                                          </p:spTgt>
                                        </p:tgtEl>
                                      </p:cBhvr>
                                    </p:animEffect>
                                    <p:anim calcmode="lin" valueType="num">
                                      <p:cBhvr>
                                        <p:cTn id="3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3" end="3"/>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100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fade">
                                      <p:cBhvr>
                                        <p:cTn id="38" dur="1000"/>
                                        <p:tgtEl>
                                          <p:spTgt spid="4">
                                            <p:txEl>
                                              <p:pRg st="4" end="4"/>
                                            </p:txEl>
                                          </p:spTgt>
                                        </p:tgtEl>
                                      </p:cBhvr>
                                    </p:animEffect>
                                    <p:anim calcmode="lin" valueType="num">
                                      <p:cBhvr>
                                        <p:cTn id="3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4" end="4"/>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100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fade">
                                      <p:cBhvr>
                                        <p:cTn id="43" dur="1000"/>
                                        <p:tgtEl>
                                          <p:spTgt spid="4">
                                            <p:txEl>
                                              <p:pRg st="5" end="5"/>
                                            </p:txEl>
                                          </p:spTgt>
                                        </p:tgtEl>
                                      </p:cBhvr>
                                    </p:animEffect>
                                    <p:anim calcmode="lin" valueType="num">
                                      <p:cBhvr>
                                        <p:cTn id="44"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5" end="5"/>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1000"/>
                                  </p:stCondLst>
                                  <p:childTnLst>
                                    <p:set>
                                      <p:cBhvr>
                                        <p:cTn id="47" dur="1" fill="hold">
                                          <p:stCondLst>
                                            <p:cond delay="0"/>
                                          </p:stCondLst>
                                        </p:cTn>
                                        <p:tgtEl>
                                          <p:spTgt spid="4">
                                            <p:txEl>
                                              <p:pRg st="6" end="6"/>
                                            </p:txEl>
                                          </p:spTgt>
                                        </p:tgtEl>
                                        <p:attrNameLst>
                                          <p:attrName>style.visibility</p:attrName>
                                        </p:attrNameLst>
                                      </p:cBhvr>
                                      <p:to>
                                        <p:strVal val="visible"/>
                                      </p:to>
                                    </p:set>
                                    <p:animEffect transition="in" filter="fade">
                                      <p:cBhvr>
                                        <p:cTn id="48" dur="1000"/>
                                        <p:tgtEl>
                                          <p:spTgt spid="4">
                                            <p:txEl>
                                              <p:pRg st="6" end="6"/>
                                            </p:txEl>
                                          </p:spTgt>
                                        </p:tgtEl>
                                      </p:cBhvr>
                                    </p:animEffect>
                                    <p:anim calcmode="lin" valueType="num">
                                      <p:cBhvr>
                                        <p:cTn id="4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5">
                                            <p:txEl>
                                              <p:pRg st="0" end="0"/>
                                            </p:txEl>
                                          </p:spTgt>
                                        </p:tgtEl>
                                        <p:attrNameLst>
                                          <p:attrName>style.visibility</p:attrName>
                                        </p:attrNameLst>
                                      </p:cBhvr>
                                      <p:to>
                                        <p:strVal val="visible"/>
                                      </p:to>
                                    </p:set>
                                    <p:animEffect transition="in" filter="fade">
                                      <p:cBhvr>
                                        <p:cTn id="55" dur="1000"/>
                                        <p:tgtEl>
                                          <p:spTgt spid="5">
                                            <p:txEl>
                                              <p:pRg st="0" end="0"/>
                                            </p:txEl>
                                          </p:spTgt>
                                        </p:tgtEl>
                                      </p:cBhvr>
                                    </p:animEffect>
                                    <p:anim calcmode="lin" valueType="num">
                                      <p:cBhvr>
                                        <p:cTn id="5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57" dur="1000" fill="hold"/>
                                        <p:tgtEl>
                                          <p:spTgt spid="5">
                                            <p:txEl>
                                              <p:pRg st="0" end="0"/>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500"/>
                                  </p:stCondLst>
                                  <p:childTnLst>
                                    <p:set>
                                      <p:cBhvr>
                                        <p:cTn id="59" dur="1" fill="hold">
                                          <p:stCondLst>
                                            <p:cond delay="0"/>
                                          </p:stCondLst>
                                        </p:cTn>
                                        <p:tgtEl>
                                          <p:spTgt spid="5">
                                            <p:txEl>
                                              <p:pRg st="1" end="1"/>
                                            </p:txEl>
                                          </p:spTgt>
                                        </p:tgtEl>
                                        <p:attrNameLst>
                                          <p:attrName>style.visibility</p:attrName>
                                        </p:attrNameLst>
                                      </p:cBhvr>
                                      <p:to>
                                        <p:strVal val="visible"/>
                                      </p:to>
                                    </p:set>
                                    <p:animEffect transition="in" filter="fade">
                                      <p:cBhvr>
                                        <p:cTn id="60" dur="1000"/>
                                        <p:tgtEl>
                                          <p:spTgt spid="5">
                                            <p:txEl>
                                              <p:pRg st="1" end="1"/>
                                            </p:txEl>
                                          </p:spTgt>
                                        </p:tgtEl>
                                      </p:cBhvr>
                                    </p:animEffect>
                                    <p:anim calcmode="lin" valueType="num">
                                      <p:cBhvr>
                                        <p:cTn id="6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62"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397763"/>
            <a:ext cx="11155680" cy="6013704"/>
          </a:xfrm>
          <a:prstGeom prst="rect">
            <a:avLst/>
          </a:prstGeom>
          <a:blipFill>
            <a:blip r:embed="rId3" cstate="print"/>
            <a:stretch>
              <a:fillRect/>
            </a:stretch>
          </a:blipFill>
        </p:spPr>
        <p:txBody>
          <a:bodyPr wrap="square" lIns="0" tIns="0" rIns="0" bIns="0" rtlCol="0"/>
          <a:lstStyle/>
          <a:p>
            <a:endParaRPr dirty="0"/>
          </a:p>
        </p:txBody>
      </p:sp>
      <p:sp>
        <p:nvSpPr>
          <p:cNvPr id="54" name="object 25">
            <a:extLst>
              <a:ext uri="{FF2B5EF4-FFF2-40B4-BE49-F238E27FC236}">
                <a16:creationId xmlns:a16="http://schemas.microsoft.com/office/drawing/2014/main" id="{738E547F-80D2-4B28-9C8D-81791637A6D3}"/>
              </a:ext>
            </a:extLst>
          </p:cNvPr>
          <p:cNvSpPr/>
          <p:nvPr/>
        </p:nvSpPr>
        <p:spPr>
          <a:xfrm>
            <a:off x="525780" y="478771"/>
            <a:ext cx="11155680" cy="1206757"/>
          </a:xfrm>
          <a:prstGeom prst="rect">
            <a:avLst/>
          </a:prstGeom>
          <a:blipFill>
            <a:blip r:embed="rId4" cstate="print"/>
            <a:stretch>
              <a:fillRect/>
            </a:stretch>
          </a:blipFill>
        </p:spPr>
        <p:txBody>
          <a:bodyPr wrap="square" lIns="0" tIns="0" rIns="0" bIns="0" rtlCol="0"/>
          <a:lstStyle/>
          <a:p>
            <a:endParaRPr dirty="0"/>
          </a:p>
        </p:txBody>
      </p:sp>
      <p:sp>
        <p:nvSpPr>
          <p:cNvPr id="55" name="TextBox 54">
            <a:extLst>
              <a:ext uri="{FF2B5EF4-FFF2-40B4-BE49-F238E27FC236}">
                <a16:creationId xmlns:a16="http://schemas.microsoft.com/office/drawing/2014/main" id="{CA7A085C-6405-4233-9D9F-60C17643EC86}"/>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Background</a:t>
            </a:r>
          </a:p>
        </p:txBody>
      </p:sp>
      <p:sp>
        <p:nvSpPr>
          <p:cNvPr id="6" name="TextBox 5">
            <a:extLst>
              <a:ext uri="{FF2B5EF4-FFF2-40B4-BE49-F238E27FC236}">
                <a16:creationId xmlns:a16="http://schemas.microsoft.com/office/drawing/2014/main" id="{FF5842E0-407B-46D9-87C4-5A220BF0B9DF}"/>
              </a:ext>
            </a:extLst>
          </p:cNvPr>
          <p:cNvSpPr txBox="1"/>
          <p:nvPr/>
        </p:nvSpPr>
        <p:spPr>
          <a:xfrm>
            <a:off x="706239" y="1713944"/>
            <a:ext cx="6705600" cy="523220"/>
          </a:xfrm>
          <a:prstGeom prst="rect">
            <a:avLst/>
          </a:prstGeom>
          <a:noFill/>
        </p:spPr>
        <p:txBody>
          <a:bodyPr wrap="square" rtlCol="0">
            <a:spAutoFit/>
          </a:bodyPr>
          <a:lstStyle/>
          <a:p>
            <a:r>
              <a:rPr lang="en-US" sz="2800" b="1" dirty="0">
                <a:solidFill>
                  <a:schemeClr val="accent1">
                    <a:lumMod val="75000"/>
                  </a:schemeClr>
                </a:solidFill>
              </a:rPr>
              <a:t>GML 239 Review In Suffolk County</a:t>
            </a:r>
          </a:p>
        </p:txBody>
      </p:sp>
      <p:sp>
        <p:nvSpPr>
          <p:cNvPr id="4" name="TextBox 3">
            <a:extLst>
              <a:ext uri="{FF2B5EF4-FFF2-40B4-BE49-F238E27FC236}">
                <a16:creationId xmlns:a16="http://schemas.microsoft.com/office/drawing/2014/main" id="{852D65B8-DEC9-4030-AEFD-BD99ED4AAF5D}"/>
              </a:ext>
            </a:extLst>
          </p:cNvPr>
          <p:cNvSpPr txBox="1"/>
          <p:nvPr/>
        </p:nvSpPr>
        <p:spPr>
          <a:xfrm>
            <a:off x="713859" y="2139311"/>
            <a:ext cx="6705600" cy="4324261"/>
          </a:xfrm>
          <a:prstGeom prst="rect">
            <a:avLst/>
          </a:prstGeom>
          <a:noFill/>
        </p:spPr>
        <p:txBody>
          <a:bodyPr wrap="square" rtlCol="0">
            <a:spAutoFit/>
          </a:bodyPr>
          <a:lstStyle/>
          <a:p>
            <a:pPr>
              <a:spcBef>
                <a:spcPts val="600"/>
              </a:spcBef>
              <a:spcAft>
                <a:spcPts val="600"/>
              </a:spcAft>
            </a:pPr>
            <a:r>
              <a:rPr lang="en-US" sz="2400" dirty="0"/>
              <a:t>Who’s Who?</a:t>
            </a:r>
          </a:p>
          <a:p>
            <a:pPr marL="342900" indent="-342900">
              <a:spcBef>
                <a:spcPts val="600"/>
              </a:spcBef>
              <a:spcAft>
                <a:spcPts val="600"/>
              </a:spcAft>
              <a:buFont typeface="Wingdings" panose="05000000000000000000" pitchFamily="2" charset="2"/>
              <a:buChar char="Ø"/>
            </a:pPr>
            <a:r>
              <a:rPr lang="en-US" sz="2400" dirty="0"/>
              <a:t>The </a:t>
            </a:r>
            <a:r>
              <a:rPr lang="en-US" sz="2400" b="1" dirty="0"/>
              <a:t>County Planning Agency</a:t>
            </a:r>
            <a:r>
              <a:rPr lang="en-US" sz="2400" dirty="0"/>
              <a:t> is the                </a:t>
            </a:r>
            <a:r>
              <a:rPr lang="en-US" sz="2400" i="1" dirty="0"/>
              <a:t>Suffolk County Planning Commission</a:t>
            </a:r>
          </a:p>
          <a:p>
            <a:pPr marL="342900" indent="-342900">
              <a:spcBef>
                <a:spcPts val="600"/>
              </a:spcBef>
              <a:spcAft>
                <a:spcPts val="600"/>
              </a:spcAft>
              <a:buFont typeface="Wingdings" panose="05000000000000000000" pitchFamily="2" charset="2"/>
              <a:buChar char="Ø"/>
            </a:pPr>
            <a:r>
              <a:rPr lang="en-US" sz="2400" dirty="0"/>
              <a:t>The </a:t>
            </a:r>
            <a:r>
              <a:rPr lang="en-US" sz="2400" b="1" dirty="0"/>
              <a:t>Referring Body</a:t>
            </a:r>
            <a:r>
              <a:rPr lang="en-US" sz="2400" dirty="0"/>
              <a:t> is any</a:t>
            </a:r>
          </a:p>
          <a:p>
            <a:pPr marL="800100" lvl="1" indent="-342900">
              <a:buFont typeface="Arial" panose="020B0604020202020204" pitchFamily="34" charset="0"/>
              <a:buChar char="•"/>
            </a:pPr>
            <a:r>
              <a:rPr lang="en-US" sz="2400" i="1" dirty="0"/>
              <a:t>Town Planning Department</a:t>
            </a:r>
          </a:p>
          <a:p>
            <a:pPr marL="800100" lvl="1" indent="-342900">
              <a:spcAft>
                <a:spcPts val="600"/>
              </a:spcAft>
              <a:buFont typeface="Arial" panose="020B0604020202020204" pitchFamily="34" charset="0"/>
              <a:buChar char="•"/>
            </a:pPr>
            <a:r>
              <a:rPr lang="en-US" sz="2400" i="1" dirty="0"/>
              <a:t>Incorporated Village Planning Department</a:t>
            </a:r>
            <a:endParaRPr lang="en-US" sz="2400" dirty="0"/>
          </a:p>
          <a:p>
            <a:pPr marL="342900" indent="-342900">
              <a:buFont typeface="Wingdings" panose="05000000000000000000" pitchFamily="2" charset="2"/>
              <a:buChar char="Ø"/>
            </a:pPr>
            <a:r>
              <a:rPr lang="en-US" sz="2400" dirty="0"/>
              <a:t>There are </a:t>
            </a:r>
            <a:r>
              <a:rPr lang="en-US" sz="2400" b="1" dirty="0"/>
              <a:t>10</a:t>
            </a:r>
            <a:r>
              <a:rPr lang="en-US" sz="2400" dirty="0"/>
              <a:t> Townships and </a:t>
            </a:r>
            <a:r>
              <a:rPr lang="en-US" sz="2400" b="1" dirty="0"/>
              <a:t>32</a:t>
            </a:r>
            <a:r>
              <a:rPr lang="en-US" sz="2400" dirty="0"/>
              <a:t> Inc. Villages</a:t>
            </a:r>
          </a:p>
          <a:p>
            <a:pPr marL="800100" lvl="1" indent="-342900">
              <a:spcBef>
                <a:spcPts val="600"/>
              </a:spcBef>
              <a:spcAft>
                <a:spcPts val="600"/>
              </a:spcAft>
              <a:buFont typeface="Arial" panose="020B0604020202020204" pitchFamily="34" charset="0"/>
              <a:buChar char="•"/>
            </a:pPr>
            <a:r>
              <a:rPr lang="en-US" sz="2400" b="1" dirty="0"/>
              <a:t>42</a:t>
            </a:r>
            <a:r>
              <a:rPr lang="en-US" sz="2400" dirty="0"/>
              <a:t> municipal agencies to coordinate with the Suffolk County Planning Commission for     GML 239 Review.</a:t>
            </a:r>
          </a:p>
        </p:txBody>
      </p:sp>
      <p:pic>
        <p:nvPicPr>
          <p:cNvPr id="8" name="Picture 7">
            <a:extLst>
              <a:ext uri="{FF2B5EF4-FFF2-40B4-BE49-F238E27FC236}">
                <a16:creationId xmlns:a16="http://schemas.microsoft.com/office/drawing/2014/main" id="{63383016-7083-48ED-9E88-DEEF737B3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72137">
            <a:off x="7788936" y="1799463"/>
            <a:ext cx="3242656" cy="4200133"/>
          </a:xfrm>
          <a:prstGeom prst="rect">
            <a:avLst/>
          </a:prstGeom>
          <a:ln>
            <a:solidFill>
              <a:schemeClr val="accent1">
                <a:shade val="50000"/>
              </a:schemeClr>
            </a:solidFill>
          </a:ln>
        </p:spPr>
      </p:pic>
    </p:spTree>
    <p:extLst>
      <p:ext uri="{BB962C8B-B14F-4D97-AF65-F5344CB8AC3E}">
        <p14:creationId xmlns:p14="http://schemas.microsoft.com/office/powerpoint/2010/main" val="193659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par>
                                <p:cTn id="8" presetID="2" presetClass="entr" presetSubtype="6"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1000" fill="hold"/>
                                        <p:tgtEl>
                                          <p:spTgt spid="8"/>
                                        </p:tgtEl>
                                        <p:attrNameLst>
                                          <p:attrName>ppt_x</p:attrName>
                                        </p:attrNameLst>
                                      </p:cBhvr>
                                      <p:tavLst>
                                        <p:tav tm="0">
                                          <p:val>
                                            <p:strVal val="1+#ppt_w/2"/>
                                          </p:val>
                                        </p:tav>
                                        <p:tav tm="100000">
                                          <p:val>
                                            <p:strVal val="#ppt_x"/>
                                          </p:val>
                                        </p:tav>
                                      </p:tavLst>
                                    </p:anim>
                                    <p:anim calcmode="lin" valueType="num">
                                      <p:cBhvr additive="base">
                                        <p:cTn id="11" dur="100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100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1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5" dur="1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additive="base">
                                        <p:cTn id="20" dur="1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1" dur="1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500"/>
                                        <p:tgtEl>
                                          <p:spTgt spid="4">
                                            <p:txEl>
                                              <p:pRg st="2" end="2"/>
                                            </p:txEl>
                                          </p:spTgt>
                                        </p:tgtEl>
                                      </p:cBhvr>
                                    </p:animEffect>
                                  </p:childTnLst>
                                </p:cTn>
                              </p:par>
                              <p:par>
                                <p:cTn id="27" presetID="2" presetClass="entr" presetSubtype="4" fill="hold" nodeType="withEffect">
                                  <p:stCondLst>
                                    <p:cond delay="25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4">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500"/>
                                  </p:stCondLst>
                                  <p:childTnLst>
                                    <p:set>
                                      <p:cBhvr>
                                        <p:cTn id="32" dur="1" fill="hold">
                                          <p:stCondLst>
                                            <p:cond delay="0"/>
                                          </p:stCondLst>
                                        </p:cTn>
                                        <p:tgtEl>
                                          <p:spTgt spid="4">
                                            <p:txEl>
                                              <p:pRg st="4" end="4"/>
                                            </p:txEl>
                                          </p:spTgt>
                                        </p:tgtEl>
                                        <p:attrNameLst>
                                          <p:attrName>style.visibility</p:attrName>
                                        </p:attrNameLst>
                                      </p:cBhvr>
                                      <p:to>
                                        <p:strVal val="visible"/>
                                      </p:to>
                                    </p:set>
                                    <p:anim calcmode="lin" valueType="num">
                                      <p:cBhvr additive="base">
                                        <p:cTn id="3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4" dur="10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 calcmode="lin" valueType="num">
                                      <p:cBhvr additive="base">
                                        <p:cTn id="39" dur="1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0" dur="1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anim calcmode="lin" valueType="num">
                                      <p:cBhvr additive="base">
                                        <p:cTn id="45" dur="75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6" dur="75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397763"/>
            <a:ext cx="11155680" cy="6013704"/>
          </a:xfrm>
          <a:prstGeom prst="rect">
            <a:avLst/>
          </a:prstGeom>
          <a:blipFill>
            <a:blip r:embed="rId3" cstate="print"/>
            <a:stretch>
              <a:fillRect/>
            </a:stretch>
          </a:blipFill>
        </p:spPr>
        <p:txBody>
          <a:bodyPr wrap="square" lIns="0" tIns="0" rIns="0" bIns="0" rtlCol="0"/>
          <a:lstStyle/>
          <a:p>
            <a:endParaRPr dirty="0"/>
          </a:p>
        </p:txBody>
      </p:sp>
      <p:sp>
        <p:nvSpPr>
          <p:cNvPr id="54" name="object 25">
            <a:extLst>
              <a:ext uri="{FF2B5EF4-FFF2-40B4-BE49-F238E27FC236}">
                <a16:creationId xmlns:a16="http://schemas.microsoft.com/office/drawing/2014/main" id="{738E547F-80D2-4B28-9C8D-81791637A6D3}"/>
              </a:ext>
            </a:extLst>
          </p:cNvPr>
          <p:cNvSpPr/>
          <p:nvPr/>
        </p:nvSpPr>
        <p:spPr>
          <a:xfrm>
            <a:off x="525780" y="478771"/>
            <a:ext cx="11155680" cy="1206757"/>
          </a:xfrm>
          <a:prstGeom prst="rect">
            <a:avLst/>
          </a:prstGeom>
          <a:blipFill>
            <a:blip r:embed="rId4" cstate="print"/>
            <a:stretch>
              <a:fillRect/>
            </a:stretch>
          </a:blipFill>
        </p:spPr>
        <p:txBody>
          <a:bodyPr wrap="square" lIns="0" tIns="0" rIns="0" bIns="0" rtlCol="0"/>
          <a:lstStyle/>
          <a:p>
            <a:endParaRPr dirty="0"/>
          </a:p>
        </p:txBody>
      </p:sp>
      <p:sp>
        <p:nvSpPr>
          <p:cNvPr id="55" name="TextBox 54">
            <a:extLst>
              <a:ext uri="{FF2B5EF4-FFF2-40B4-BE49-F238E27FC236}">
                <a16:creationId xmlns:a16="http://schemas.microsoft.com/office/drawing/2014/main" id="{CA7A085C-6405-4233-9D9F-60C17643EC86}"/>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Background</a:t>
            </a:r>
          </a:p>
        </p:txBody>
      </p:sp>
      <p:sp>
        <p:nvSpPr>
          <p:cNvPr id="6" name="TextBox 5">
            <a:extLst>
              <a:ext uri="{FF2B5EF4-FFF2-40B4-BE49-F238E27FC236}">
                <a16:creationId xmlns:a16="http://schemas.microsoft.com/office/drawing/2014/main" id="{FF5842E0-407B-46D9-87C4-5A220BF0B9DF}"/>
              </a:ext>
            </a:extLst>
          </p:cNvPr>
          <p:cNvSpPr txBox="1"/>
          <p:nvPr/>
        </p:nvSpPr>
        <p:spPr>
          <a:xfrm>
            <a:off x="706239" y="1713944"/>
            <a:ext cx="5389761" cy="523220"/>
          </a:xfrm>
          <a:prstGeom prst="rect">
            <a:avLst/>
          </a:prstGeom>
          <a:noFill/>
        </p:spPr>
        <p:txBody>
          <a:bodyPr wrap="square" rtlCol="0">
            <a:spAutoFit/>
          </a:bodyPr>
          <a:lstStyle/>
          <a:p>
            <a:r>
              <a:rPr lang="en-US" sz="2800" b="1" dirty="0">
                <a:solidFill>
                  <a:schemeClr val="accent1">
                    <a:lumMod val="75000"/>
                  </a:schemeClr>
                </a:solidFill>
              </a:rPr>
              <a:t>GML 239 Review In Suffolk County</a:t>
            </a:r>
          </a:p>
        </p:txBody>
      </p:sp>
      <p:sp>
        <p:nvSpPr>
          <p:cNvPr id="4" name="TextBox 3">
            <a:extLst>
              <a:ext uri="{FF2B5EF4-FFF2-40B4-BE49-F238E27FC236}">
                <a16:creationId xmlns:a16="http://schemas.microsoft.com/office/drawing/2014/main" id="{852D65B8-DEC9-4030-AEFD-BD99ED4AAF5D}"/>
              </a:ext>
            </a:extLst>
          </p:cNvPr>
          <p:cNvSpPr txBox="1"/>
          <p:nvPr/>
        </p:nvSpPr>
        <p:spPr>
          <a:xfrm>
            <a:off x="914400" y="2154890"/>
            <a:ext cx="3315596" cy="3754874"/>
          </a:xfrm>
          <a:prstGeom prst="rect">
            <a:avLst/>
          </a:prstGeom>
          <a:noFill/>
        </p:spPr>
        <p:txBody>
          <a:bodyPr wrap="square" rtlCol="0">
            <a:spAutoFit/>
          </a:bodyPr>
          <a:lstStyle/>
          <a:p>
            <a:pPr>
              <a:spcBef>
                <a:spcPts val="600"/>
              </a:spcBef>
              <a:spcAft>
                <a:spcPts val="600"/>
              </a:spcAft>
            </a:pPr>
            <a:r>
              <a:rPr lang="en-US" sz="2400" dirty="0"/>
              <a:t>What happens if a referral is needed?</a:t>
            </a:r>
          </a:p>
          <a:p>
            <a:pPr marL="285750" indent="-285750">
              <a:spcBef>
                <a:spcPts val="600"/>
              </a:spcBef>
              <a:spcAft>
                <a:spcPts val="600"/>
              </a:spcAft>
              <a:buFont typeface="Wingdings" panose="05000000000000000000" pitchFamily="2" charset="2"/>
              <a:buChar char="Ø"/>
            </a:pPr>
            <a:r>
              <a:rPr lang="en-US" sz="1600" dirty="0"/>
              <a:t>Municipality sends to Planning Dept for review</a:t>
            </a:r>
          </a:p>
          <a:p>
            <a:pPr marL="285750" indent="-285750">
              <a:spcBef>
                <a:spcPts val="600"/>
              </a:spcBef>
              <a:spcAft>
                <a:spcPts val="600"/>
              </a:spcAft>
              <a:buFont typeface="Wingdings" panose="05000000000000000000" pitchFamily="2" charset="2"/>
              <a:buChar char="Ø"/>
            </a:pPr>
            <a:r>
              <a:rPr lang="en-US" sz="1600" dirty="0"/>
              <a:t>If it has regional impacts – goes to Planning Commission for determination – Yea or Nay.</a:t>
            </a:r>
          </a:p>
          <a:p>
            <a:pPr marL="285750" indent="-285750">
              <a:buFont typeface="Wingdings" panose="05000000000000000000" pitchFamily="2" charset="2"/>
              <a:buChar char="Ø"/>
            </a:pPr>
            <a:r>
              <a:rPr lang="en-US" sz="1600" dirty="0"/>
              <a:t>Can be challenged/appealed</a:t>
            </a:r>
          </a:p>
          <a:p>
            <a:pPr marL="742950" lvl="1" indent="-285750">
              <a:buFont typeface="Arial" panose="020B0604020202020204" pitchFamily="34" charset="0"/>
              <a:buChar char="•"/>
            </a:pPr>
            <a:r>
              <a:rPr lang="en-US" sz="1600" dirty="0"/>
              <a:t>Article 78</a:t>
            </a:r>
          </a:p>
          <a:p>
            <a:pPr marL="285750" indent="-285750">
              <a:spcBef>
                <a:spcPts val="600"/>
              </a:spcBef>
              <a:spcAft>
                <a:spcPts val="600"/>
              </a:spcAft>
              <a:buFont typeface="Wingdings" panose="05000000000000000000" pitchFamily="2" charset="2"/>
              <a:buChar char="Ø"/>
            </a:pPr>
            <a:r>
              <a:rPr lang="en-US" sz="1600" dirty="0"/>
              <a:t>If it has no regional impacts - sent back to municipality for a local determination.</a:t>
            </a:r>
          </a:p>
        </p:txBody>
      </p:sp>
      <p:pic>
        <p:nvPicPr>
          <p:cNvPr id="7" name="Picture 6">
            <a:extLst>
              <a:ext uri="{FF2B5EF4-FFF2-40B4-BE49-F238E27FC236}">
                <a16:creationId xmlns:a16="http://schemas.microsoft.com/office/drawing/2014/main" id="{BEDF424B-89C0-4B67-99C6-CC8DA213C0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02251">
            <a:off x="7285208" y="1277430"/>
            <a:ext cx="3069886" cy="4718688"/>
          </a:xfrm>
          <a:prstGeom prst="rect">
            <a:avLst/>
          </a:prstGeom>
          <a:ln w="31750">
            <a:solidFill>
              <a:schemeClr val="accent3">
                <a:lumMod val="75000"/>
              </a:schemeClr>
            </a:solidFill>
          </a:ln>
        </p:spPr>
      </p:pic>
      <p:pic>
        <p:nvPicPr>
          <p:cNvPr id="10" name="Picture 9">
            <a:extLst>
              <a:ext uri="{FF2B5EF4-FFF2-40B4-BE49-F238E27FC236}">
                <a16:creationId xmlns:a16="http://schemas.microsoft.com/office/drawing/2014/main" id="{05E8CDC5-1073-4781-A2D8-5F85CCA876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0" y="2265580"/>
            <a:ext cx="6020181" cy="3923264"/>
          </a:xfrm>
          <a:prstGeom prst="rect">
            <a:avLst/>
          </a:prstGeom>
          <a:ln w="31750">
            <a:solidFill>
              <a:schemeClr val="accent1">
                <a:lumMod val="75000"/>
              </a:schemeClr>
            </a:solidFill>
          </a:ln>
        </p:spPr>
      </p:pic>
    </p:spTree>
    <p:extLst>
      <p:ext uri="{BB962C8B-B14F-4D97-AF65-F5344CB8AC3E}">
        <p14:creationId xmlns:p14="http://schemas.microsoft.com/office/powerpoint/2010/main" val="194536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25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1000"/>
                                        <p:tgtEl>
                                          <p:spTgt spid="4">
                                            <p:txEl>
                                              <p:pRg st="0" end="0"/>
                                            </p:txEl>
                                          </p:spTgt>
                                        </p:tgtEl>
                                      </p:cBhvr>
                                    </p:animEffect>
                                  </p:childTnLst>
                                </p:cTn>
                              </p:par>
                              <p:par>
                                <p:cTn id="11" presetID="47" presetClass="entr" presetSubtype="0"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1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1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1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1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1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1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8" dur="1500" fill="hold"/>
                                        <p:tgtEl>
                                          <p:spTgt spid="4">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000"/>
                                  </p:stCondLst>
                                  <p:childTnLst>
                                    <p:set>
                                      <p:cBhvr>
                                        <p:cTn id="40" dur="1" fill="hold">
                                          <p:stCondLst>
                                            <p:cond delay="0"/>
                                          </p:stCondLst>
                                        </p:cTn>
                                        <p:tgtEl>
                                          <p:spTgt spid="4">
                                            <p:txEl>
                                              <p:pRg st="4" end="4"/>
                                            </p:txEl>
                                          </p:spTgt>
                                        </p:tgtEl>
                                        <p:attrNameLst>
                                          <p:attrName>style.visibility</p:attrName>
                                        </p:attrNameLst>
                                      </p:cBhvr>
                                      <p:to>
                                        <p:strVal val="visible"/>
                                      </p:to>
                                    </p:set>
                                    <p:anim calcmode="lin" valueType="num">
                                      <p:cBhvr additive="base">
                                        <p:cTn id="41" dur="1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2" dur="1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 calcmode="lin" valueType="num">
                                      <p:cBhvr additive="base">
                                        <p:cTn id="47" dur="1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8" dur="1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397763"/>
            <a:ext cx="11155680" cy="6013704"/>
          </a:xfrm>
          <a:prstGeom prst="rect">
            <a:avLst/>
          </a:prstGeom>
          <a:blipFill>
            <a:blip r:embed="rId2" cstate="print"/>
            <a:stretch>
              <a:fillRect/>
            </a:stretch>
          </a:blipFill>
        </p:spPr>
        <p:txBody>
          <a:bodyPr wrap="square" lIns="0" tIns="0" rIns="0" bIns="0" rtlCol="0"/>
          <a:lstStyle/>
          <a:p>
            <a:endParaRPr dirty="0"/>
          </a:p>
        </p:txBody>
      </p:sp>
      <p:sp>
        <p:nvSpPr>
          <p:cNvPr id="54" name="object 25">
            <a:extLst>
              <a:ext uri="{FF2B5EF4-FFF2-40B4-BE49-F238E27FC236}">
                <a16:creationId xmlns:a16="http://schemas.microsoft.com/office/drawing/2014/main" id="{738E547F-80D2-4B28-9C8D-81791637A6D3}"/>
              </a:ext>
            </a:extLst>
          </p:cNvPr>
          <p:cNvSpPr/>
          <p:nvPr/>
        </p:nvSpPr>
        <p:spPr>
          <a:xfrm>
            <a:off x="525780" y="478771"/>
            <a:ext cx="11155680" cy="1206757"/>
          </a:xfrm>
          <a:prstGeom prst="rect">
            <a:avLst/>
          </a:prstGeom>
          <a:blipFill>
            <a:blip r:embed="rId3" cstate="print"/>
            <a:stretch>
              <a:fillRect/>
            </a:stretch>
          </a:blipFill>
        </p:spPr>
        <p:txBody>
          <a:bodyPr wrap="square" lIns="0" tIns="0" rIns="0" bIns="0" rtlCol="0"/>
          <a:lstStyle/>
          <a:p>
            <a:endParaRPr dirty="0"/>
          </a:p>
        </p:txBody>
      </p:sp>
      <p:sp>
        <p:nvSpPr>
          <p:cNvPr id="55" name="TextBox 54">
            <a:extLst>
              <a:ext uri="{FF2B5EF4-FFF2-40B4-BE49-F238E27FC236}">
                <a16:creationId xmlns:a16="http://schemas.microsoft.com/office/drawing/2014/main" id="{CA7A085C-6405-4233-9D9F-60C17643EC86}"/>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Background</a:t>
            </a:r>
          </a:p>
        </p:txBody>
      </p:sp>
      <p:sp>
        <p:nvSpPr>
          <p:cNvPr id="5" name="TextBox 4">
            <a:extLst>
              <a:ext uri="{FF2B5EF4-FFF2-40B4-BE49-F238E27FC236}">
                <a16:creationId xmlns:a16="http://schemas.microsoft.com/office/drawing/2014/main" id="{11DE15F9-FDA6-4A17-B643-DBBA7E82AAAD}"/>
              </a:ext>
            </a:extLst>
          </p:cNvPr>
          <p:cNvSpPr txBox="1"/>
          <p:nvPr/>
        </p:nvSpPr>
        <p:spPr>
          <a:xfrm>
            <a:off x="767564" y="1959086"/>
            <a:ext cx="4010025" cy="2000548"/>
          </a:xfrm>
          <a:prstGeom prst="rect">
            <a:avLst/>
          </a:prstGeom>
          <a:noFill/>
        </p:spPr>
        <p:txBody>
          <a:bodyPr wrap="square" rtlCol="0">
            <a:spAutoFit/>
          </a:bodyPr>
          <a:lstStyle/>
          <a:p>
            <a:r>
              <a:rPr lang="en-US" sz="3200" b="1" dirty="0">
                <a:solidFill>
                  <a:schemeClr val="accent1">
                    <a:lumMod val="75000"/>
                  </a:schemeClr>
                </a:solidFill>
              </a:rPr>
              <a:t>Project Stakeholders</a:t>
            </a:r>
          </a:p>
          <a:p>
            <a:pPr marL="342900" indent="-342900">
              <a:spcBef>
                <a:spcPts val="600"/>
              </a:spcBef>
              <a:buFont typeface="Wingdings" panose="05000000000000000000" pitchFamily="2" charset="2"/>
              <a:buChar char="Ø"/>
            </a:pPr>
            <a:r>
              <a:rPr lang="en-US" dirty="0"/>
              <a:t>Suffolk County Planning Commission</a:t>
            </a:r>
          </a:p>
          <a:p>
            <a:pPr marL="342900" indent="-342900">
              <a:spcBef>
                <a:spcPts val="600"/>
              </a:spcBef>
              <a:buFont typeface="Wingdings" panose="05000000000000000000" pitchFamily="2" charset="2"/>
              <a:buChar char="Ø"/>
            </a:pPr>
            <a:r>
              <a:rPr lang="en-US" dirty="0"/>
              <a:t>Suffolk County Planning Department</a:t>
            </a:r>
          </a:p>
          <a:p>
            <a:pPr marL="342900" indent="-342900">
              <a:spcBef>
                <a:spcPts val="600"/>
              </a:spcBef>
              <a:buFont typeface="Wingdings" panose="05000000000000000000" pitchFamily="2" charset="2"/>
              <a:buChar char="Ø"/>
            </a:pPr>
            <a:r>
              <a:rPr lang="en-US" dirty="0"/>
              <a:t>Suffolk County IT/GIS</a:t>
            </a:r>
          </a:p>
          <a:p>
            <a:pPr marL="342900" indent="-342900">
              <a:spcBef>
                <a:spcPts val="600"/>
              </a:spcBef>
              <a:buFont typeface="Wingdings" panose="05000000000000000000" pitchFamily="2" charset="2"/>
              <a:buChar char="Ø"/>
            </a:pPr>
            <a:r>
              <a:rPr lang="en-US" dirty="0"/>
              <a:t>Municipalities within Suffolk County</a:t>
            </a:r>
          </a:p>
        </p:txBody>
      </p:sp>
      <p:grpSp>
        <p:nvGrpSpPr>
          <p:cNvPr id="7" name="Group 6">
            <a:extLst>
              <a:ext uri="{FF2B5EF4-FFF2-40B4-BE49-F238E27FC236}">
                <a16:creationId xmlns:a16="http://schemas.microsoft.com/office/drawing/2014/main" id="{74C4D8B9-0A04-401E-9C60-802D3CBA1D4F}"/>
              </a:ext>
            </a:extLst>
          </p:cNvPr>
          <p:cNvGrpSpPr/>
          <p:nvPr/>
        </p:nvGrpSpPr>
        <p:grpSpPr>
          <a:xfrm>
            <a:off x="4925037" y="1766536"/>
            <a:ext cx="6504963" cy="4548325"/>
            <a:chOff x="4925037" y="1766536"/>
            <a:chExt cx="6504963" cy="4548325"/>
          </a:xfrm>
          <a:effectLst>
            <a:outerShdw blurRad="50800" dist="38100" dir="18900000" algn="bl" rotWithShape="0">
              <a:prstClr val="black">
                <a:alpha val="40000"/>
              </a:prstClr>
            </a:outerShdw>
          </a:effectLst>
        </p:grpSpPr>
        <p:pic>
          <p:nvPicPr>
            <p:cNvPr id="4" name="Picture 3">
              <a:extLst>
                <a:ext uri="{FF2B5EF4-FFF2-40B4-BE49-F238E27FC236}">
                  <a16:creationId xmlns:a16="http://schemas.microsoft.com/office/drawing/2014/main" id="{C87075BA-0122-463F-B204-C2CC2E0C63DA}"/>
                </a:ext>
              </a:extLst>
            </p:cNvPr>
            <p:cNvPicPr>
              <a:picLocks noChangeAspect="1"/>
            </p:cNvPicPr>
            <p:nvPr/>
          </p:nvPicPr>
          <p:blipFill>
            <a:blip r:embed="rId4"/>
            <a:stretch>
              <a:fillRect/>
            </a:stretch>
          </p:blipFill>
          <p:spPr>
            <a:xfrm>
              <a:off x="4925037" y="1766536"/>
              <a:ext cx="6504963" cy="4548325"/>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AC0CF88C-7090-4C46-A52E-AB6A7AC10238}"/>
                </a:ext>
              </a:extLst>
            </p:cNvPr>
            <p:cNvSpPr txBox="1"/>
            <p:nvPr/>
          </p:nvSpPr>
          <p:spPr>
            <a:xfrm>
              <a:off x="5943600" y="2041181"/>
              <a:ext cx="1981200" cy="276999"/>
            </a:xfrm>
            <a:prstGeom prst="rect">
              <a:avLst/>
            </a:prstGeom>
            <a:noFill/>
          </p:spPr>
          <p:txBody>
            <a:bodyPr wrap="square" rtlCol="0">
              <a:spAutoFit/>
            </a:bodyPr>
            <a:lstStyle/>
            <a:p>
              <a:pPr algn="ctr"/>
              <a:r>
                <a:rPr lang="en-US" sz="1200" dirty="0"/>
                <a:t>GML 239 Review</a:t>
              </a:r>
            </a:p>
          </p:txBody>
        </p:sp>
      </p:grpSp>
    </p:spTree>
    <p:extLst>
      <p:ext uri="{BB962C8B-B14F-4D97-AF65-F5344CB8AC3E}">
        <p14:creationId xmlns:p14="http://schemas.microsoft.com/office/powerpoint/2010/main" val="247592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entr" presetSubtype="0" fill="hold" nodeType="withEffect">
                                  <p:stCondLst>
                                    <p:cond delay="5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1000"/>
                                        <p:tgtEl>
                                          <p:spTgt spid="5">
                                            <p:txEl>
                                              <p:pRg st="1" end="1"/>
                                            </p:txEl>
                                          </p:spTgt>
                                        </p:tgtEl>
                                      </p:cBhvr>
                                    </p:animEffect>
                                    <p:anim calcmode="lin" valueType="num">
                                      <p:cBhvr>
                                        <p:cTn id="1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50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1000"/>
                                        <p:tgtEl>
                                          <p:spTgt spid="5">
                                            <p:txEl>
                                              <p:pRg st="2" end="2"/>
                                            </p:txEl>
                                          </p:spTgt>
                                        </p:tgtEl>
                                      </p:cBhvr>
                                    </p:animEffect>
                                    <p:anim calcmode="lin" valueType="num">
                                      <p:cBhvr>
                                        <p:cTn id="21"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50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1000"/>
                                        <p:tgtEl>
                                          <p:spTgt spid="5">
                                            <p:txEl>
                                              <p:pRg st="3" end="3"/>
                                            </p:txEl>
                                          </p:spTgt>
                                        </p:tgtEl>
                                      </p:cBhvr>
                                    </p:animEffect>
                                    <p:anim calcmode="lin" valueType="num">
                                      <p:cBhvr>
                                        <p:cTn id="2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50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fade">
                                      <p:cBhvr>
                                        <p:cTn id="30" dur="1000"/>
                                        <p:tgtEl>
                                          <p:spTgt spid="5">
                                            <p:txEl>
                                              <p:pRg st="4" end="4"/>
                                            </p:txEl>
                                          </p:spTgt>
                                        </p:tgtEl>
                                      </p:cBhvr>
                                    </p:animEffect>
                                    <p:anim calcmode="lin" valueType="num">
                                      <p:cBhvr>
                                        <p:cTn id="31"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397763"/>
            <a:ext cx="11155680" cy="6013704"/>
          </a:xfrm>
          <a:prstGeom prst="rect">
            <a:avLst/>
          </a:prstGeom>
          <a:blipFill>
            <a:blip r:embed="rId3" cstate="print"/>
            <a:stretch>
              <a:fillRect/>
            </a:stretch>
          </a:blipFill>
        </p:spPr>
        <p:txBody>
          <a:bodyPr wrap="square" lIns="0" tIns="0" rIns="0" bIns="0" rtlCol="0"/>
          <a:lstStyle/>
          <a:p>
            <a:endParaRPr dirty="0"/>
          </a:p>
        </p:txBody>
      </p:sp>
      <p:sp>
        <p:nvSpPr>
          <p:cNvPr id="54" name="object 25">
            <a:extLst>
              <a:ext uri="{FF2B5EF4-FFF2-40B4-BE49-F238E27FC236}">
                <a16:creationId xmlns:a16="http://schemas.microsoft.com/office/drawing/2014/main" id="{738E547F-80D2-4B28-9C8D-81791637A6D3}"/>
              </a:ext>
            </a:extLst>
          </p:cNvPr>
          <p:cNvSpPr/>
          <p:nvPr/>
        </p:nvSpPr>
        <p:spPr>
          <a:xfrm>
            <a:off x="525780" y="478771"/>
            <a:ext cx="11155680" cy="1206757"/>
          </a:xfrm>
          <a:prstGeom prst="rect">
            <a:avLst/>
          </a:prstGeom>
          <a:blipFill>
            <a:blip r:embed="rId4" cstate="print"/>
            <a:stretch>
              <a:fillRect/>
            </a:stretch>
          </a:blipFill>
        </p:spPr>
        <p:txBody>
          <a:bodyPr wrap="square" lIns="0" tIns="0" rIns="0" bIns="0" rtlCol="0"/>
          <a:lstStyle/>
          <a:p>
            <a:endParaRPr dirty="0"/>
          </a:p>
        </p:txBody>
      </p:sp>
      <p:sp>
        <p:nvSpPr>
          <p:cNvPr id="55" name="TextBox 54">
            <a:extLst>
              <a:ext uri="{FF2B5EF4-FFF2-40B4-BE49-F238E27FC236}">
                <a16:creationId xmlns:a16="http://schemas.microsoft.com/office/drawing/2014/main" id="{CA7A085C-6405-4233-9D9F-60C17643EC86}"/>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Background</a:t>
            </a:r>
          </a:p>
        </p:txBody>
      </p:sp>
      <p:sp>
        <p:nvSpPr>
          <p:cNvPr id="4" name="TextBox 3">
            <a:extLst>
              <a:ext uri="{FF2B5EF4-FFF2-40B4-BE49-F238E27FC236}">
                <a16:creationId xmlns:a16="http://schemas.microsoft.com/office/drawing/2014/main" id="{3B2EBA72-BDEA-4171-B9F5-5BED66F894AB}"/>
              </a:ext>
            </a:extLst>
          </p:cNvPr>
          <p:cNvSpPr txBox="1"/>
          <p:nvPr/>
        </p:nvSpPr>
        <p:spPr>
          <a:xfrm>
            <a:off x="935735" y="2588821"/>
            <a:ext cx="5425440" cy="3862596"/>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t>County and muni planners “ballpark it” using a 1:24,000 “Jurisdictional” PDF map to determine if a 239 Referral is needed.</a:t>
            </a:r>
          </a:p>
          <a:p>
            <a:pPr marL="742950" lvl="1" indent="-285750">
              <a:buFont typeface="Arial" panose="020B0604020202020204" pitchFamily="34" charset="0"/>
              <a:buChar char="•"/>
            </a:pPr>
            <a:r>
              <a:rPr lang="en-US" sz="2000" dirty="0"/>
              <a:t>A poor assessment of a subject property’s position in reference to the jurisdictional requirements.</a:t>
            </a:r>
          </a:p>
          <a:p>
            <a:pPr marL="285750" lvl="0" indent="-285750">
              <a:spcAft>
                <a:spcPts val="600"/>
              </a:spcAft>
              <a:buFont typeface="Wingdings" panose="05000000000000000000" pitchFamily="2" charset="2"/>
              <a:buChar char="Ø"/>
            </a:pPr>
            <a:r>
              <a:rPr lang="en-US" sz="2000" dirty="0">
                <a:solidFill>
                  <a:prstClr val="black"/>
                </a:solidFill>
              </a:rPr>
              <a:t>A centralized authoritative source of the jurisdictional requirements data has not been established.</a:t>
            </a:r>
          </a:p>
          <a:p>
            <a:pPr marL="800100" lvl="1" indent="-342900">
              <a:spcAft>
                <a:spcPts val="600"/>
              </a:spcAft>
              <a:buFont typeface="Arial" panose="020B0604020202020204" pitchFamily="34" charset="0"/>
              <a:buChar char="•"/>
            </a:pPr>
            <a:r>
              <a:rPr lang="en-US" sz="2000" dirty="0"/>
              <a:t>County and muni planners do not use the same version of the jurisdictional requirements data.</a:t>
            </a:r>
            <a:endParaRPr lang="en-US" sz="2000" b="1" dirty="0"/>
          </a:p>
        </p:txBody>
      </p:sp>
      <p:pic>
        <p:nvPicPr>
          <p:cNvPr id="5" name="Picture 4">
            <a:extLst>
              <a:ext uri="{FF2B5EF4-FFF2-40B4-BE49-F238E27FC236}">
                <a16:creationId xmlns:a16="http://schemas.microsoft.com/office/drawing/2014/main" id="{0B46B483-B77A-4924-8C8E-4B71D966AB92}"/>
              </a:ext>
            </a:extLst>
          </p:cNvPr>
          <p:cNvPicPr>
            <a:picLocks noChangeAspect="1"/>
          </p:cNvPicPr>
          <p:nvPr/>
        </p:nvPicPr>
        <p:blipFill>
          <a:blip r:embed="rId5"/>
          <a:stretch>
            <a:fillRect/>
          </a:stretch>
        </p:blipFill>
        <p:spPr>
          <a:xfrm>
            <a:off x="7561560" y="1765427"/>
            <a:ext cx="3635625" cy="4566141"/>
          </a:xfrm>
          <a:prstGeom prst="rect">
            <a:avLst/>
          </a:prstGeom>
        </p:spPr>
      </p:pic>
      <p:sp>
        <p:nvSpPr>
          <p:cNvPr id="9" name="TextBox 8">
            <a:extLst>
              <a:ext uri="{FF2B5EF4-FFF2-40B4-BE49-F238E27FC236}">
                <a16:creationId xmlns:a16="http://schemas.microsoft.com/office/drawing/2014/main" id="{8617D997-291A-4719-96A8-9D69338D5A3E}"/>
              </a:ext>
            </a:extLst>
          </p:cNvPr>
          <p:cNvSpPr txBox="1"/>
          <p:nvPr/>
        </p:nvSpPr>
        <p:spPr>
          <a:xfrm>
            <a:off x="683249" y="1778484"/>
            <a:ext cx="6041535" cy="830997"/>
          </a:xfrm>
          <a:prstGeom prst="rect">
            <a:avLst/>
          </a:prstGeom>
          <a:noFill/>
        </p:spPr>
        <p:txBody>
          <a:bodyPr wrap="square" rtlCol="0">
            <a:spAutoFit/>
          </a:bodyPr>
          <a:lstStyle/>
          <a:p>
            <a:r>
              <a:rPr lang="en-US" sz="2400" b="1" dirty="0">
                <a:solidFill>
                  <a:schemeClr val="accent1">
                    <a:lumMod val="75000"/>
                  </a:schemeClr>
                </a:solidFill>
              </a:rPr>
              <a:t>GML 239 Review in Suffolk County is An Uncoordinated Process</a:t>
            </a:r>
          </a:p>
        </p:txBody>
      </p:sp>
      <p:pic>
        <p:nvPicPr>
          <p:cNvPr id="6" name="Picture 5">
            <a:extLst>
              <a:ext uri="{FF2B5EF4-FFF2-40B4-BE49-F238E27FC236}">
                <a16:creationId xmlns:a16="http://schemas.microsoft.com/office/drawing/2014/main" id="{B1DD63BD-1BBD-487F-9684-0B10F6067524}"/>
              </a:ext>
            </a:extLst>
          </p:cNvPr>
          <p:cNvPicPr>
            <a:picLocks noChangeAspect="1"/>
          </p:cNvPicPr>
          <p:nvPr/>
        </p:nvPicPr>
        <p:blipFill>
          <a:blip r:embed="rId6"/>
          <a:stretch>
            <a:fillRect/>
          </a:stretch>
        </p:blipFill>
        <p:spPr>
          <a:xfrm>
            <a:off x="7016630" y="2173813"/>
            <a:ext cx="3450635" cy="3779848"/>
          </a:xfrm>
          <a:prstGeom prst="rect">
            <a:avLst/>
          </a:prstGeom>
        </p:spPr>
      </p:pic>
    </p:spTree>
    <p:extLst>
      <p:ext uri="{BB962C8B-B14F-4D97-AF65-F5344CB8AC3E}">
        <p14:creationId xmlns:p14="http://schemas.microsoft.com/office/powerpoint/2010/main" val="216343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entr" presetSubtype="4" fill="hold" nodeType="withEffect">
                                  <p:stCondLst>
                                    <p:cond delay="1000"/>
                                  </p:stCondLst>
                                  <p:childTnLst>
                                    <p:set>
                                      <p:cBhvr>
                                        <p:cTn id="9" dur="1" fill="hold">
                                          <p:stCondLst>
                                            <p:cond delay="0"/>
                                          </p:stCondLst>
                                        </p:cTn>
                                        <p:tgtEl>
                                          <p:spTgt spid="4">
                                            <p:txEl>
                                              <p:pRg st="0" end="0"/>
                                            </p:txEl>
                                          </p:spTgt>
                                        </p:tgtEl>
                                        <p:attrNameLst>
                                          <p:attrName>style.visibility</p:attrName>
                                        </p:attrNameLst>
                                      </p:cBhvr>
                                      <p:to>
                                        <p:strVal val="visible"/>
                                      </p:to>
                                    </p:set>
                                    <p:anim calcmode="lin" valueType="num">
                                      <p:cBhvr additive="base">
                                        <p:cTn id="1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1" dur="1000" fill="hold"/>
                                        <p:tgtEl>
                                          <p:spTgt spid="4">
                                            <p:txEl>
                                              <p:pRg st="0" end="0"/>
                                            </p:txEl>
                                          </p:spTgt>
                                        </p:tgtEl>
                                        <p:attrNameLst>
                                          <p:attrName>ppt_y</p:attrName>
                                        </p:attrNameLst>
                                      </p:cBhvr>
                                      <p:tavLst>
                                        <p:tav tm="0">
                                          <p:val>
                                            <p:strVal val="1+#ppt_h/2"/>
                                          </p:val>
                                        </p:tav>
                                        <p:tav tm="100000">
                                          <p:val>
                                            <p:strVal val="#ppt_y"/>
                                          </p:val>
                                        </p:tav>
                                      </p:tavLst>
                                    </p:anim>
                                  </p:childTnLst>
                                </p:cTn>
                              </p:par>
                              <p:par>
                                <p:cTn id="12" presetID="47" presetClass="entr" presetSubtype="0" fill="hold" nodeType="withEffect">
                                  <p:stCondLst>
                                    <p:cond delay="15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4">
                                            <p:txEl>
                                              <p:pRg st="1" end="1"/>
                                            </p:txEl>
                                          </p:spTgt>
                                        </p:tgtEl>
                                        <p:attrNameLst>
                                          <p:attrName>ppt_y</p:attrName>
                                        </p:attrNameLst>
                                      </p:cBhvr>
                                      <p:tavLst>
                                        <p:tav tm="0">
                                          <p:val>
                                            <p:strVal val="1+#ppt_h/2"/>
                                          </p:val>
                                        </p:tav>
                                        <p:tav tm="100000">
                                          <p:val>
                                            <p:strVal val="#ppt_y"/>
                                          </p:val>
                                        </p:tav>
                                      </p:tavLst>
                                    </p:anim>
                                  </p:childTnLst>
                                </p:cTn>
                              </p:par>
                              <p:par>
                                <p:cTn id="23" presetID="53" presetClass="entr" presetSubtype="16" fill="hold" nodeType="withEffect">
                                  <p:stCondLst>
                                    <p:cond delay="100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Effect transition="in" filter="fade">
                                      <p:cBhvr>
                                        <p:cTn id="27" dur="1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 calcmode="lin" valueType="num">
                                      <p:cBhvr additive="base">
                                        <p:cTn id="32" dur="75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3" dur="75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 calcmode="lin" valueType="num">
                                      <p:cBhvr additive="base">
                                        <p:cTn id="38" dur="75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9" dur="75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397763"/>
            <a:ext cx="11155680" cy="6013704"/>
          </a:xfrm>
          <a:prstGeom prst="rect">
            <a:avLst/>
          </a:prstGeom>
          <a:blipFill>
            <a:blip r:embed="rId2" cstate="print"/>
            <a:stretch>
              <a:fillRect/>
            </a:stretch>
          </a:blipFill>
        </p:spPr>
        <p:txBody>
          <a:bodyPr wrap="square" lIns="0" tIns="0" rIns="0" bIns="0" rtlCol="0"/>
          <a:lstStyle/>
          <a:p>
            <a:endParaRPr dirty="0"/>
          </a:p>
        </p:txBody>
      </p:sp>
      <p:sp>
        <p:nvSpPr>
          <p:cNvPr id="54" name="object 25">
            <a:extLst>
              <a:ext uri="{FF2B5EF4-FFF2-40B4-BE49-F238E27FC236}">
                <a16:creationId xmlns:a16="http://schemas.microsoft.com/office/drawing/2014/main" id="{738E547F-80D2-4B28-9C8D-81791637A6D3}"/>
              </a:ext>
            </a:extLst>
          </p:cNvPr>
          <p:cNvSpPr/>
          <p:nvPr/>
        </p:nvSpPr>
        <p:spPr>
          <a:xfrm>
            <a:off x="525780" y="478771"/>
            <a:ext cx="11155680" cy="1206757"/>
          </a:xfrm>
          <a:prstGeom prst="rect">
            <a:avLst/>
          </a:prstGeom>
          <a:blipFill>
            <a:blip r:embed="rId3" cstate="print"/>
            <a:stretch>
              <a:fillRect/>
            </a:stretch>
          </a:blipFill>
        </p:spPr>
        <p:txBody>
          <a:bodyPr wrap="square" lIns="0" tIns="0" rIns="0" bIns="0" rtlCol="0"/>
          <a:lstStyle/>
          <a:p>
            <a:endParaRPr dirty="0"/>
          </a:p>
        </p:txBody>
      </p:sp>
      <p:sp>
        <p:nvSpPr>
          <p:cNvPr id="55" name="TextBox 54">
            <a:extLst>
              <a:ext uri="{FF2B5EF4-FFF2-40B4-BE49-F238E27FC236}">
                <a16:creationId xmlns:a16="http://schemas.microsoft.com/office/drawing/2014/main" id="{CA7A085C-6405-4233-9D9F-60C17643EC86}"/>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The Problem</a:t>
            </a:r>
          </a:p>
        </p:txBody>
      </p:sp>
      <p:sp>
        <p:nvSpPr>
          <p:cNvPr id="4" name="TextBox 3">
            <a:extLst>
              <a:ext uri="{FF2B5EF4-FFF2-40B4-BE49-F238E27FC236}">
                <a16:creationId xmlns:a16="http://schemas.microsoft.com/office/drawing/2014/main" id="{3B2EBA72-BDEA-4171-B9F5-5BED66F894AB}"/>
              </a:ext>
            </a:extLst>
          </p:cNvPr>
          <p:cNvSpPr txBox="1"/>
          <p:nvPr/>
        </p:nvSpPr>
        <p:spPr>
          <a:xfrm>
            <a:off x="981455" y="2393193"/>
            <a:ext cx="10210800" cy="2970685"/>
          </a:xfrm>
          <a:prstGeom prst="rect">
            <a:avLst/>
          </a:prstGeom>
          <a:solidFill>
            <a:schemeClr val="tx2"/>
          </a:solidFill>
        </p:spPr>
        <p:txBody>
          <a:bodyPr wrap="square" rtlCol="0">
            <a:spAutoFit/>
          </a:bodyPr>
          <a:lstStyle/>
          <a:p>
            <a:pPr algn="ctr">
              <a:lnSpc>
                <a:spcPct val="150000"/>
              </a:lnSpc>
              <a:spcBef>
                <a:spcPts val="600"/>
              </a:spcBef>
            </a:pPr>
            <a:r>
              <a:rPr lang="en-US" sz="3200" kern="0" dirty="0">
                <a:solidFill>
                  <a:schemeClr val="bg1"/>
                </a:solidFill>
                <a:ea typeface="+mj-ea"/>
                <a:cs typeface="+mj-cs"/>
              </a:rPr>
              <a:t>County and local municipal planners do not have a centralized environment where they can ma</a:t>
            </a:r>
            <a:r>
              <a:rPr lang="en-US" sz="3200" kern="0" dirty="0">
                <a:solidFill>
                  <a:prstClr val="white"/>
                </a:solidFill>
              </a:rPr>
              <a:t>ke spatially accurate real property determinations and</a:t>
            </a:r>
            <a:r>
              <a:rPr lang="en-US" sz="3200" kern="0" dirty="0">
                <a:solidFill>
                  <a:schemeClr val="bg1"/>
                </a:solidFill>
                <a:ea typeface="+mj-ea"/>
                <a:cs typeface="+mj-cs"/>
              </a:rPr>
              <a:t> collaborate for efficient GML 239 Review</a:t>
            </a:r>
            <a:endParaRPr lang="en-US" sz="3200" dirty="0">
              <a:solidFill>
                <a:schemeClr val="bg1"/>
              </a:solidFill>
            </a:endParaRPr>
          </a:p>
        </p:txBody>
      </p:sp>
    </p:spTree>
    <p:extLst>
      <p:ext uri="{BB962C8B-B14F-4D97-AF65-F5344CB8AC3E}">
        <p14:creationId xmlns:p14="http://schemas.microsoft.com/office/powerpoint/2010/main" val="157024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anim calcmode="lin" valueType="num">
                                      <p:cBhvr>
                                        <p:cTn id="8" dur="1500" fill="hold"/>
                                        <p:tgtEl>
                                          <p:spTgt spid="4"/>
                                        </p:tgtEl>
                                        <p:attrNameLst>
                                          <p:attrName>ppt_x</p:attrName>
                                        </p:attrNameLst>
                                      </p:cBhvr>
                                      <p:tavLst>
                                        <p:tav tm="0">
                                          <p:val>
                                            <p:strVal val="#ppt_x"/>
                                          </p:val>
                                        </p:tav>
                                        <p:tav tm="100000">
                                          <p:val>
                                            <p:strVal val="#ppt_x"/>
                                          </p:val>
                                        </p:tav>
                                      </p:tavLst>
                                    </p:anim>
                                    <p:anim calcmode="lin" valueType="num">
                                      <p:cBhvr>
                                        <p:cTn id="9" dur="1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397763"/>
            <a:ext cx="11155680" cy="6013704"/>
          </a:xfrm>
          <a:prstGeom prst="rect">
            <a:avLst/>
          </a:prstGeom>
          <a:blipFill>
            <a:blip r:embed="rId2" cstate="print"/>
            <a:stretch>
              <a:fillRect/>
            </a:stretch>
          </a:blipFill>
        </p:spPr>
        <p:txBody>
          <a:bodyPr wrap="square" lIns="0" tIns="0" rIns="0" bIns="0" rtlCol="0"/>
          <a:lstStyle/>
          <a:p>
            <a:endParaRPr dirty="0"/>
          </a:p>
        </p:txBody>
      </p:sp>
      <p:sp>
        <p:nvSpPr>
          <p:cNvPr id="54" name="object 25">
            <a:extLst>
              <a:ext uri="{FF2B5EF4-FFF2-40B4-BE49-F238E27FC236}">
                <a16:creationId xmlns:a16="http://schemas.microsoft.com/office/drawing/2014/main" id="{738E547F-80D2-4B28-9C8D-81791637A6D3}"/>
              </a:ext>
            </a:extLst>
          </p:cNvPr>
          <p:cNvSpPr/>
          <p:nvPr/>
        </p:nvSpPr>
        <p:spPr>
          <a:xfrm>
            <a:off x="525780" y="478771"/>
            <a:ext cx="11155680" cy="1206757"/>
          </a:xfrm>
          <a:prstGeom prst="rect">
            <a:avLst/>
          </a:prstGeom>
          <a:blipFill>
            <a:blip r:embed="rId3" cstate="print"/>
            <a:stretch>
              <a:fillRect/>
            </a:stretch>
          </a:blipFill>
        </p:spPr>
        <p:txBody>
          <a:bodyPr wrap="square" lIns="0" tIns="0" rIns="0" bIns="0" rtlCol="0"/>
          <a:lstStyle/>
          <a:p>
            <a:endParaRPr dirty="0"/>
          </a:p>
        </p:txBody>
      </p:sp>
      <p:sp>
        <p:nvSpPr>
          <p:cNvPr id="55" name="TextBox 54">
            <a:extLst>
              <a:ext uri="{FF2B5EF4-FFF2-40B4-BE49-F238E27FC236}">
                <a16:creationId xmlns:a16="http://schemas.microsoft.com/office/drawing/2014/main" id="{CA7A085C-6405-4233-9D9F-60C17643EC86}"/>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Research</a:t>
            </a:r>
          </a:p>
        </p:txBody>
      </p:sp>
      <p:sp>
        <p:nvSpPr>
          <p:cNvPr id="6" name="TextBox 5">
            <a:extLst>
              <a:ext uri="{FF2B5EF4-FFF2-40B4-BE49-F238E27FC236}">
                <a16:creationId xmlns:a16="http://schemas.microsoft.com/office/drawing/2014/main" id="{125BD9AC-E98C-43C3-BE4A-D85791858631}"/>
              </a:ext>
            </a:extLst>
          </p:cNvPr>
          <p:cNvSpPr txBox="1"/>
          <p:nvPr/>
        </p:nvSpPr>
        <p:spPr>
          <a:xfrm>
            <a:off x="838200" y="1766536"/>
            <a:ext cx="4800600" cy="461665"/>
          </a:xfrm>
          <a:prstGeom prst="rect">
            <a:avLst/>
          </a:prstGeom>
          <a:noFill/>
        </p:spPr>
        <p:txBody>
          <a:bodyPr wrap="square" rtlCol="0">
            <a:spAutoFit/>
          </a:bodyPr>
          <a:lstStyle/>
          <a:p>
            <a:pPr lvl="0"/>
            <a:r>
              <a:rPr lang="en-US" sz="2400" b="1" dirty="0">
                <a:solidFill>
                  <a:schemeClr val="tx2">
                    <a:lumMod val="75000"/>
                  </a:schemeClr>
                </a:solidFill>
              </a:rPr>
              <a:t>Validating the Problem</a:t>
            </a:r>
          </a:p>
        </p:txBody>
      </p:sp>
      <p:grpSp>
        <p:nvGrpSpPr>
          <p:cNvPr id="9" name="Group 8">
            <a:extLst>
              <a:ext uri="{FF2B5EF4-FFF2-40B4-BE49-F238E27FC236}">
                <a16:creationId xmlns:a16="http://schemas.microsoft.com/office/drawing/2014/main" id="{5B55A66F-3769-415B-8372-82E9B4355925}"/>
              </a:ext>
            </a:extLst>
          </p:cNvPr>
          <p:cNvGrpSpPr/>
          <p:nvPr/>
        </p:nvGrpSpPr>
        <p:grpSpPr>
          <a:xfrm>
            <a:off x="749235" y="2309209"/>
            <a:ext cx="10431780" cy="3672589"/>
            <a:chOff x="-1198628" y="533558"/>
            <a:chExt cx="10431780" cy="3672589"/>
          </a:xfrm>
        </p:grpSpPr>
        <p:sp>
          <p:nvSpPr>
            <p:cNvPr id="5" name="TextBox 4">
              <a:extLst>
                <a:ext uri="{FF2B5EF4-FFF2-40B4-BE49-F238E27FC236}">
                  <a16:creationId xmlns:a16="http://schemas.microsoft.com/office/drawing/2014/main" id="{86BED4F7-3501-4F96-A7B6-B7CB42ACBBD2}"/>
                </a:ext>
              </a:extLst>
            </p:cNvPr>
            <p:cNvSpPr txBox="1"/>
            <p:nvPr/>
          </p:nvSpPr>
          <p:spPr>
            <a:xfrm>
              <a:off x="-1198628" y="533558"/>
              <a:ext cx="10431780" cy="3672589"/>
            </a:xfrm>
            <a:prstGeom prst="rect">
              <a:avLst/>
            </a:prstGeom>
            <a:solidFill>
              <a:schemeClr val="bg1"/>
            </a:solidFill>
            <a:ln>
              <a:solidFill>
                <a:schemeClr val="tx2">
                  <a:lumMod val="75000"/>
                </a:schemeClr>
              </a:solidFill>
            </a:ln>
          </p:spPr>
          <p:txBody>
            <a:bodyPr wrap="square" rtlCol="0">
              <a:noAutofit/>
            </a:bodyPr>
            <a:lstStyle/>
            <a:p>
              <a:pPr>
                <a:spcBef>
                  <a:spcPts val="600"/>
                </a:spcBef>
                <a:spcAft>
                  <a:spcPts val="600"/>
                </a:spcAft>
              </a:pPr>
              <a:r>
                <a:rPr lang="en-US" sz="2000" b="1" dirty="0">
                  <a:solidFill>
                    <a:schemeClr val="accent1">
                      <a:lumMod val="75000"/>
                    </a:schemeClr>
                  </a:solidFill>
                </a:rPr>
                <a:t>Suffolk County Planning Department</a:t>
              </a:r>
            </a:p>
            <a:p>
              <a:pPr>
                <a:spcBef>
                  <a:spcPts val="600"/>
                </a:spcBef>
                <a:spcAft>
                  <a:spcPts val="600"/>
                </a:spcAft>
              </a:pPr>
              <a:r>
                <a:rPr lang="en-US" i="1" dirty="0"/>
                <a:t>“Speaking in my capacity as Chief Planner and senior staff for Suffolk County Planning Commission GML 239 reviews, </a:t>
              </a:r>
              <a:r>
                <a:rPr lang="en-US" b="1" i="1" dirty="0"/>
                <a:t>I would say that the application proposed is outstanding in its potential to create certainty with respect to the applicability of the GML 239 process on certain properties and projects</a:t>
              </a:r>
              <a:r>
                <a:rPr lang="en-US" i="1" dirty="0"/>
                <a:t>.  The application would lessen the number of procedural defects regarding jurisdictional referrals that plague the process and would reduce process inefficient </a:t>
              </a:r>
              <a:r>
                <a:rPr lang="en-US" b="1" i="1" u="sng" dirty="0"/>
                <a:t>Article 78 challenges</a:t>
              </a:r>
              <a:r>
                <a:rPr lang="en-US" i="1" dirty="0"/>
                <a:t>.  The interactive potential to add functions like permit tracking applications etc. to the proposed application and make rapid centralized amendments to the Jurisdictional Map is exciting, to say the least!”</a:t>
              </a:r>
            </a:p>
            <a:p>
              <a:pPr algn="r"/>
              <a:r>
                <a:rPr lang="en-US" dirty="0"/>
                <a:t> - </a:t>
              </a:r>
              <a:r>
                <a:rPr lang="en-US" i="1" dirty="0"/>
                <a:t>Andrew </a:t>
              </a:r>
              <a:r>
                <a:rPr lang="en-US" i="1" dirty="0" err="1"/>
                <a:t>Freleng</a:t>
              </a:r>
              <a:r>
                <a:rPr lang="en-US" i="1" dirty="0"/>
                <a:t>, Chief Planner</a:t>
              </a:r>
            </a:p>
            <a:p>
              <a:pPr algn="r"/>
              <a:r>
                <a:rPr lang="en-US" i="1" dirty="0"/>
                <a:t> Zoning and Subdivision Review</a:t>
              </a:r>
            </a:p>
            <a:p>
              <a:pPr algn="r"/>
              <a:r>
                <a:rPr lang="en-US" i="1" dirty="0"/>
                <a:t>Suffolk County Planning Department</a:t>
              </a:r>
            </a:p>
          </p:txBody>
        </p:sp>
        <p:pic>
          <p:nvPicPr>
            <p:cNvPr id="8" name="Picture 7">
              <a:extLst>
                <a:ext uri="{FF2B5EF4-FFF2-40B4-BE49-F238E27FC236}">
                  <a16:creationId xmlns:a16="http://schemas.microsoft.com/office/drawing/2014/main" id="{0583B9D7-3BB3-40C6-975E-9B2E579BF9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0622" y="2958507"/>
              <a:ext cx="1097286" cy="1096714"/>
            </a:xfrm>
            <a:prstGeom prst="rect">
              <a:avLst/>
            </a:prstGeom>
          </p:spPr>
        </p:pic>
      </p:grpSp>
      <p:sp>
        <p:nvSpPr>
          <p:cNvPr id="4" name="TextBox 3">
            <a:extLst>
              <a:ext uri="{FF2B5EF4-FFF2-40B4-BE49-F238E27FC236}">
                <a16:creationId xmlns:a16="http://schemas.microsoft.com/office/drawing/2014/main" id="{2FE507CA-DDE6-414B-B84B-4944C4E9BDD8}"/>
              </a:ext>
            </a:extLst>
          </p:cNvPr>
          <p:cNvSpPr txBox="1"/>
          <p:nvPr/>
        </p:nvSpPr>
        <p:spPr>
          <a:xfrm rot="21110858">
            <a:off x="1944671" y="4741213"/>
            <a:ext cx="5105400" cy="923330"/>
          </a:xfrm>
          <a:prstGeom prst="rect">
            <a:avLst/>
          </a:prstGeom>
          <a:solidFill>
            <a:schemeClr val="bg1"/>
          </a:solidFill>
          <a:ln w="15875">
            <a:solidFill>
              <a:srgbClr val="FF0000"/>
            </a:solidFill>
          </a:ln>
        </p:spPr>
        <p:txBody>
          <a:bodyPr wrap="square" rtlCol="0">
            <a:spAutoFit/>
          </a:bodyPr>
          <a:lstStyle/>
          <a:p>
            <a:r>
              <a:rPr lang="en-US" dirty="0"/>
              <a:t>“An </a:t>
            </a:r>
            <a:r>
              <a:rPr lang="en-US" b="1" dirty="0"/>
              <a:t>Article 78 </a:t>
            </a:r>
            <a:r>
              <a:rPr lang="en-US" dirty="0"/>
              <a:t>proceeding serves as a uniform device to challenge the activities of an administrative agency in court.” </a:t>
            </a:r>
            <a:r>
              <a:rPr lang="en-US" baseline="30000" dirty="0"/>
              <a:t>4</a:t>
            </a:r>
          </a:p>
        </p:txBody>
      </p:sp>
      <p:grpSp>
        <p:nvGrpSpPr>
          <p:cNvPr id="18" name="Group 17">
            <a:extLst>
              <a:ext uri="{FF2B5EF4-FFF2-40B4-BE49-F238E27FC236}">
                <a16:creationId xmlns:a16="http://schemas.microsoft.com/office/drawing/2014/main" id="{4DA73EC0-FBC4-498B-B3D6-A4386344FECA}"/>
              </a:ext>
            </a:extLst>
          </p:cNvPr>
          <p:cNvGrpSpPr/>
          <p:nvPr/>
        </p:nvGrpSpPr>
        <p:grpSpPr>
          <a:xfrm>
            <a:off x="830478" y="2723664"/>
            <a:ext cx="10431780" cy="3672588"/>
            <a:chOff x="1255484" y="3818434"/>
            <a:chExt cx="10431780" cy="3672588"/>
          </a:xfrm>
        </p:grpSpPr>
        <p:sp>
          <p:nvSpPr>
            <p:cNvPr id="12" name="TextBox 11">
              <a:extLst>
                <a:ext uri="{FF2B5EF4-FFF2-40B4-BE49-F238E27FC236}">
                  <a16:creationId xmlns:a16="http://schemas.microsoft.com/office/drawing/2014/main" id="{5F2CE4BA-7B82-4D51-8566-18158C0AA07F}"/>
                </a:ext>
              </a:extLst>
            </p:cNvPr>
            <p:cNvSpPr txBox="1"/>
            <p:nvPr/>
          </p:nvSpPr>
          <p:spPr>
            <a:xfrm>
              <a:off x="1255484" y="3818434"/>
              <a:ext cx="10431780" cy="3672588"/>
            </a:xfrm>
            <a:prstGeom prst="rect">
              <a:avLst/>
            </a:prstGeom>
            <a:solidFill>
              <a:schemeClr val="bg1"/>
            </a:solidFill>
            <a:ln>
              <a:solidFill>
                <a:schemeClr val="tx2">
                  <a:lumMod val="75000"/>
                </a:schemeClr>
              </a:solidFill>
            </a:ln>
          </p:spPr>
          <p:txBody>
            <a:bodyPr wrap="square" rtlCol="0">
              <a:noAutofit/>
            </a:bodyPr>
            <a:lstStyle/>
            <a:p>
              <a:pPr>
                <a:spcBef>
                  <a:spcPts val="600"/>
                </a:spcBef>
                <a:spcAft>
                  <a:spcPts val="600"/>
                </a:spcAft>
              </a:pPr>
              <a:r>
                <a:rPr lang="en-US" sz="2000" b="1" dirty="0">
                  <a:solidFill>
                    <a:schemeClr val="accent1">
                      <a:lumMod val="75000"/>
                    </a:schemeClr>
                  </a:solidFill>
                </a:rPr>
                <a:t>Town of Huntington</a:t>
              </a:r>
            </a:p>
            <a:p>
              <a:pPr>
                <a:spcBef>
                  <a:spcPts val="600"/>
                </a:spcBef>
                <a:spcAft>
                  <a:spcPts val="600"/>
                </a:spcAft>
              </a:pPr>
              <a:r>
                <a:rPr lang="en-US" i="1" dirty="0"/>
                <a:t>“Many land development projects occur within the Town of Huntington each year.  Our Department of Planning and Environment processes over 150 applications for zoning, site plan, and subdivisions annually and we strive to manage these applications in the most efficient manner possible.  In addition, each application is carefully reviewed for compliance with volumes of statutes, standards, and environmental rules.  Oftentimes our applications are controversial and opponents of a project will focus on the legal requirements of the approval process, not just the merits of the application itself.  Therefore, </a:t>
              </a:r>
              <a:r>
                <a:rPr lang="en-US" b="1" i="1" dirty="0"/>
                <a:t>we would certainly benefit from any system that can help us comply with the County Planning referral process required under New York State General Municipal Law.</a:t>
              </a:r>
              <a:r>
                <a:rPr lang="en-US" i="1" dirty="0"/>
                <a:t>”</a:t>
              </a:r>
            </a:p>
            <a:p>
              <a:pPr algn="r"/>
              <a:r>
                <a:rPr lang="en-US" dirty="0"/>
                <a:t> - </a:t>
              </a:r>
              <a:r>
                <a:rPr lang="en-US" i="1" dirty="0"/>
                <a:t>Dave </a:t>
              </a:r>
              <a:r>
                <a:rPr lang="en-US" i="1" dirty="0" err="1"/>
                <a:t>Genaway</a:t>
              </a:r>
              <a:r>
                <a:rPr lang="en-US" i="1" dirty="0"/>
                <a:t>, Deputy Director/GIS Manager</a:t>
              </a:r>
            </a:p>
            <a:p>
              <a:pPr algn="r"/>
              <a:r>
                <a:rPr lang="en-US" i="1" dirty="0"/>
                <a:t>Town of Huntington</a:t>
              </a:r>
            </a:p>
            <a:p>
              <a:pPr algn="r"/>
              <a:r>
                <a:rPr lang="en-US" i="1" dirty="0"/>
                <a:t>Department of Planning and Environment, </a:t>
              </a:r>
            </a:p>
          </p:txBody>
        </p:sp>
        <p:pic>
          <p:nvPicPr>
            <p:cNvPr id="17" name="Picture 16">
              <a:extLst>
                <a:ext uri="{FF2B5EF4-FFF2-40B4-BE49-F238E27FC236}">
                  <a16:creationId xmlns:a16="http://schemas.microsoft.com/office/drawing/2014/main" id="{CCF919BC-0834-4BCD-809A-6D58EEDFF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290378"/>
              <a:ext cx="951309" cy="951309"/>
            </a:xfrm>
            <a:prstGeom prst="rect">
              <a:avLst/>
            </a:prstGeom>
          </p:spPr>
        </p:pic>
      </p:grpSp>
      <p:grpSp>
        <p:nvGrpSpPr>
          <p:cNvPr id="19" name="Group 18">
            <a:extLst>
              <a:ext uri="{FF2B5EF4-FFF2-40B4-BE49-F238E27FC236}">
                <a16:creationId xmlns:a16="http://schemas.microsoft.com/office/drawing/2014/main" id="{94A2E1FB-A802-4E60-9044-7F9E8A96C01C}"/>
              </a:ext>
            </a:extLst>
          </p:cNvPr>
          <p:cNvGrpSpPr/>
          <p:nvPr/>
        </p:nvGrpSpPr>
        <p:grpSpPr>
          <a:xfrm>
            <a:off x="1001742" y="3152888"/>
            <a:ext cx="10421875" cy="3162541"/>
            <a:chOff x="1124972" y="7123652"/>
            <a:chExt cx="10421875" cy="2773628"/>
          </a:xfrm>
        </p:grpSpPr>
        <p:sp>
          <p:nvSpPr>
            <p:cNvPr id="13" name="TextBox 12">
              <a:extLst>
                <a:ext uri="{FF2B5EF4-FFF2-40B4-BE49-F238E27FC236}">
                  <a16:creationId xmlns:a16="http://schemas.microsoft.com/office/drawing/2014/main" id="{064939FB-687B-4E53-9D64-9F6BC7A2738D}"/>
                </a:ext>
              </a:extLst>
            </p:cNvPr>
            <p:cNvSpPr txBox="1"/>
            <p:nvPr/>
          </p:nvSpPr>
          <p:spPr>
            <a:xfrm>
              <a:off x="1124972" y="7123652"/>
              <a:ext cx="10421875" cy="2773628"/>
            </a:xfrm>
            <a:prstGeom prst="rect">
              <a:avLst/>
            </a:prstGeom>
            <a:solidFill>
              <a:schemeClr val="bg1"/>
            </a:solidFill>
            <a:ln>
              <a:solidFill>
                <a:schemeClr val="tx2">
                  <a:lumMod val="75000"/>
                </a:schemeClr>
              </a:solidFill>
            </a:ln>
          </p:spPr>
          <p:txBody>
            <a:bodyPr wrap="square" rtlCol="0">
              <a:noAutofit/>
            </a:bodyPr>
            <a:lstStyle/>
            <a:p>
              <a:pPr>
                <a:spcBef>
                  <a:spcPts val="600"/>
                </a:spcBef>
                <a:spcAft>
                  <a:spcPts val="600"/>
                </a:spcAft>
              </a:pPr>
              <a:r>
                <a:rPr lang="en-US" sz="2000" b="1" dirty="0">
                  <a:solidFill>
                    <a:schemeClr val="accent1">
                      <a:lumMod val="75000"/>
                    </a:schemeClr>
                  </a:solidFill>
                </a:rPr>
                <a:t>New York State</a:t>
              </a:r>
            </a:p>
            <a:p>
              <a:pPr>
                <a:spcBef>
                  <a:spcPts val="600"/>
                </a:spcBef>
                <a:spcAft>
                  <a:spcPts val="600"/>
                </a:spcAft>
              </a:pPr>
              <a:r>
                <a:rPr lang="en-US" i="1" dirty="0"/>
                <a:t>“Hi Jim,  Thanks you for reaching out and for your time on the phone.  I really like and support your idea.  My office has some services which may help immediately, and are amenable to hosting others.  See http://gis.ny.gov/webservices/.”</a:t>
              </a:r>
            </a:p>
            <a:p>
              <a:pPr algn="r"/>
              <a:r>
                <a:rPr lang="en-US" i="1" dirty="0"/>
                <a:t> - </a:t>
              </a:r>
              <a:r>
                <a:rPr lang="en-US" dirty="0"/>
                <a:t>Frank Winters, NYS Geographic Information Officer</a:t>
              </a:r>
            </a:p>
            <a:p>
              <a:pPr algn="r"/>
              <a:r>
                <a:rPr lang="en-US" dirty="0"/>
                <a:t>Office of Information Technology Services</a:t>
              </a:r>
            </a:p>
          </p:txBody>
        </p:sp>
        <p:pic>
          <p:nvPicPr>
            <p:cNvPr id="11" name="Picture 10">
              <a:extLst>
                <a:ext uri="{FF2B5EF4-FFF2-40B4-BE49-F238E27FC236}">
                  <a16:creationId xmlns:a16="http://schemas.microsoft.com/office/drawing/2014/main" id="{CEAD6451-DF0C-423B-8E00-8F5160F3AA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9063" y="8607138"/>
              <a:ext cx="974599" cy="829809"/>
            </a:xfrm>
            <a:prstGeom prst="rect">
              <a:avLst/>
            </a:prstGeom>
          </p:spPr>
        </p:pic>
      </p:grpSp>
    </p:spTree>
    <p:extLst>
      <p:ext uri="{BB962C8B-B14F-4D97-AF65-F5344CB8AC3E}">
        <p14:creationId xmlns:p14="http://schemas.microsoft.com/office/powerpoint/2010/main" val="347782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1" presetClass="entr" presetSubtype="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 calcmode="lin" valueType="num">
                                      <p:cBhvr>
                                        <p:cTn id="10" dur="1000" fill="hold"/>
                                        <p:tgtEl>
                                          <p:spTgt spid="9"/>
                                        </p:tgtEl>
                                        <p:attrNameLst>
                                          <p:attrName>ppt_w</p:attrName>
                                        </p:attrNameLst>
                                      </p:cBhvr>
                                      <p:tavLst>
                                        <p:tav tm="0">
                                          <p:val>
                                            <p:fltVal val="0"/>
                                          </p:val>
                                        </p:tav>
                                        <p:tav tm="100000">
                                          <p:val>
                                            <p:strVal val="#ppt_w"/>
                                          </p:val>
                                        </p:tav>
                                      </p:tavLst>
                                    </p:anim>
                                    <p:anim calcmode="lin" valueType="num">
                                      <p:cBhvr>
                                        <p:cTn id="11" dur="1000" fill="hold"/>
                                        <p:tgtEl>
                                          <p:spTgt spid="9"/>
                                        </p:tgtEl>
                                        <p:attrNameLst>
                                          <p:attrName>ppt_h</p:attrName>
                                        </p:attrNameLst>
                                      </p:cBhvr>
                                      <p:tavLst>
                                        <p:tav tm="0">
                                          <p:val>
                                            <p:fltVal val="0"/>
                                          </p:val>
                                        </p:tav>
                                        <p:tav tm="100000">
                                          <p:val>
                                            <p:strVal val="#ppt_h"/>
                                          </p:val>
                                        </p:tav>
                                      </p:tavLst>
                                    </p:anim>
                                    <p:anim calcmode="lin" valueType="num">
                                      <p:cBhvr>
                                        <p:cTn id="12" dur="1000" fill="hold"/>
                                        <p:tgtEl>
                                          <p:spTgt spid="9"/>
                                        </p:tgtEl>
                                        <p:attrNameLst>
                                          <p:attrName>style.rotation</p:attrName>
                                        </p:attrNameLst>
                                      </p:cBhvr>
                                      <p:tavLst>
                                        <p:tav tm="0">
                                          <p:val>
                                            <p:fltVal val="90"/>
                                          </p:val>
                                        </p:tav>
                                        <p:tav tm="100000">
                                          <p:val>
                                            <p:fltVal val="0"/>
                                          </p:val>
                                        </p:tav>
                                      </p:tavLst>
                                    </p:anim>
                                    <p:animEffect transition="in" filter="fade">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ppt_w</p:attrName>
                                        </p:attrNameLst>
                                      </p:cBhvr>
                                      <p:tavLst>
                                        <p:tav tm="0">
                                          <p:val>
                                            <p:fltVal val="0"/>
                                          </p:val>
                                        </p:tav>
                                        <p:tav tm="100000">
                                          <p:val>
                                            <p:strVal val="#ppt_w"/>
                                          </p:val>
                                        </p:tav>
                                      </p:tavLst>
                                    </p:anim>
                                    <p:anim calcmode="lin" valueType="num">
                                      <p:cBhvr>
                                        <p:cTn id="25" dur="1000" fill="hold"/>
                                        <p:tgtEl>
                                          <p:spTgt spid="18"/>
                                        </p:tgtEl>
                                        <p:attrNameLst>
                                          <p:attrName>ppt_h</p:attrName>
                                        </p:attrNameLst>
                                      </p:cBhvr>
                                      <p:tavLst>
                                        <p:tav tm="0">
                                          <p:val>
                                            <p:fltVal val="0"/>
                                          </p:val>
                                        </p:tav>
                                        <p:tav tm="100000">
                                          <p:val>
                                            <p:strVal val="#ppt_h"/>
                                          </p:val>
                                        </p:tav>
                                      </p:tavLst>
                                    </p:anim>
                                    <p:anim calcmode="lin" valueType="num">
                                      <p:cBhvr>
                                        <p:cTn id="26" dur="1000" fill="hold"/>
                                        <p:tgtEl>
                                          <p:spTgt spid="18"/>
                                        </p:tgtEl>
                                        <p:attrNameLst>
                                          <p:attrName>style.rotation</p:attrName>
                                        </p:attrNameLst>
                                      </p:cBhvr>
                                      <p:tavLst>
                                        <p:tav tm="0">
                                          <p:val>
                                            <p:fltVal val="90"/>
                                          </p:val>
                                        </p:tav>
                                        <p:tav tm="100000">
                                          <p:val>
                                            <p:fltVal val="0"/>
                                          </p:val>
                                        </p:tav>
                                      </p:tavLst>
                                    </p:anim>
                                    <p:animEffect transition="in" filter="fade">
                                      <p:cBhvr>
                                        <p:cTn id="27" dur="1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1000" fill="hold"/>
                                        <p:tgtEl>
                                          <p:spTgt spid="19"/>
                                        </p:tgtEl>
                                        <p:attrNameLst>
                                          <p:attrName>ppt_w</p:attrName>
                                        </p:attrNameLst>
                                      </p:cBhvr>
                                      <p:tavLst>
                                        <p:tav tm="0">
                                          <p:val>
                                            <p:fltVal val="0"/>
                                          </p:val>
                                        </p:tav>
                                        <p:tav tm="100000">
                                          <p:val>
                                            <p:strVal val="#ppt_w"/>
                                          </p:val>
                                        </p:tav>
                                      </p:tavLst>
                                    </p:anim>
                                    <p:anim calcmode="lin" valueType="num">
                                      <p:cBhvr>
                                        <p:cTn id="33" dur="1000" fill="hold"/>
                                        <p:tgtEl>
                                          <p:spTgt spid="19"/>
                                        </p:tgtEl>
                                        <p:attrNameLst>
                                          <p:attrName>ppt_h</p:attrName>
                                        </p:attrNameLst>
                                      </p:cBhvr>
                                      <p:tavLst>
                                        <p:tav tm="0">
                                          <p:val>
                                            <p:fltVal val="0"/>
                                          </p:val>
                                        </p:tav>
                                        <p:tav tm="100000">
                                          <p:val>
                                            <p:strVal val="#ppt_h"/>
                                          </p:val>
                                        </p:tav>
                                      </p:tavLst>
                                    </p:anim>
                                    <p:anim calcmode="lin" valueType="num">
                                      <p:cBhvr>
                                        <p:cTn id="34" dur="1000" fill="hold"/>
                                        <p:tgtEl>
                                          <p:spTgt spid="19"/>
                                        </p:tgtEl>
                                        <p:attrNameLst>
                                          <p:attrName>style.rotation</p:attrName>
                                        </p:attrNameLst>
                                      </p:cBhvr>
                                      <p:tavLst>
                                        <p:tav tm="0">
                                          <p:val>
                                            <p:fltVal val="90"/>
                                          </p:val>
                                        </p:tav>
                                        <p:tav tm="100000">
                                          <p:val>
                                            <p:fltVal val="0"/>
                                          </p:val>
                                        </p:tav>
                                      </p:tavLst>
                                    </p:anim>
                                    <p:animEffect transition="in" filter="fade">
                                      <p:cBhvr>
                                        <p:cTn id="3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397763"/>
            <a:ext cx="11155680" cy="6013704"/>
          </a:xfrm>
          <a:prstGeom prst="rect">
            <a:avLst/>
          </a:prstGeom>
          <a:blipFill>
            <a:blip r:embed="rId2" cstate="print"/>
            <a:stretch>
              <a:fillRect/>
            </a:stretch>
          </a:blipFill>
        </p:spPr>
        <p:txBody>
          <a:bodyPr wrap="square" lIns="0" tIns="0" rIns="0" bIns="0" rtlCol="0"/>
          <a:lstStyle/>
          <a:p>
            <a:endParaRPr dirty="0"/>
          </a:p>
        </p:txBody>
      </p:sp>
      <p:sp>
        <p:nvSpPr>
          <p:cNvPr id="54" name="object 25">
            <a:extLst>
              <a:ext uri="{FF2B5EF4-FFF2-40B4-BE49-F238E27FC236}">
                <a16:creationId xmlns:a16="http://schemas.microsoft.com/office/drawing/2014/main" id="{738E547F-80D2-4B28-9C8D-81791637A6D3}"/>
              </a:ext>
            </a:extLst>
          </p:cNvPr>
          <p:cNvSpPr/>
          <p:nvPr/>
        </p:nvSpPr>
        <p:spPr>
          <a:xfrm>
            <a:off x="525780" y="478771"/>
            <a:ext cx="11155680" cy="1206757"/>
          </a:xfrm>
          <a:prstGeom prst="rect">
            <a:avLst/>
          </a:prstGeom>
          <a:blipFill>
            <a:blip r:embed="rId3" cstate="print"/>
            <a:stretch>
              <a:fillRect/>
            </a:stretch>
          </a:blipFill>
        </p:spPr>
        <p:txBody>
          <a:bodyPr wrap="square" lIns="0" tIns="0" rIns="0" bIns="0" rtlCol="0"/>
          <a:lstStyle/>
          <a:p>
            <a:endParaRPr dirty="0"/>
          </a:p>
        </p:txBody>
      </p:sp>
      <p:sp>
        <p:nvSpPr>
          <p:cNvPr id="55" name="TextBox 54">
            <a:extLst>
              <a:ext uri="{FF2B5EF4-FFF2-40B4-BE49-F238E27FC236}">
                <a16:creationId xmlns:a16="http://schemas.microsoft.com/office/drawing/2014/main" id="{CA7A085C-6405-4233-9D9F-60C17643EC86}"/>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Research</a:t>
            </a:r>
          </a:p>
        </p:txBody>
      </p:sp>
      <p:sp>
        <p:nvSpPr>
          <p:cNvPr id="4" name="TextBox 3">
            <a:extLst>
              <a:ext uri="{FF2B5EF4-FFF2-40B4-BE49-F238E27FC236}">
                <a16:creationId xmlns:a16="http://schemas.microsoft.com/office/drawing/2014/main" id="{82EA8423-CFA7-46D7-957F-E635DDBD5E30}"/>
              </a:ext>
            </a:extLst>
          </p:cNvPr>
          <p:cNvSpPr txBox="1"/>
          <p:nvPr/>
        </p:nvSpPr>
        <p:spPr>
          <a:xfrm>
            <a:off x="762000" y="1874136"/>
            <a:ext cx="4953000" cy="4370427"/>
          </a:xfrm>
          <a:prstGeom prst="rect">
            <a:avLst/>
          </a:prstGeom>
          <a:noFill/>
        </p:spPr>
        <p:txBody>
          <a:bodyPr wrap="square" rtlCol="0">
            <a:spAutoFit/>
          </a:bodyPr>
          <a:lstStyle/>
          <a:p>
            <a:r>
              <a:rPr lang="en-US" sz="2400" b="1" dirty="0">
                <a:solidFill>
                  <a:schemeClr val="accent1">
                    <a:lumMod val="75000"/>
                  </a:schemeClr>
                </a:solidFill>
              </a:rPr>
              <a:t>Does this application presently exist somewhere?</a:t>
            </a:r>
          </a:p>
          <a:p>
            <a:r>
              <a:rPr lang="en-US" b="1" dirty="0"/>
              <a:t>From the New York State GIS Program Office? No.</a:t>
            </a:r>
          </a:p>
          <a:p>
            <a:endParaRPr lang="en-US" dirty="0"/>
          </a:p>
          <a:p>
            <a:r>
              <a:rPr lang="en-US" b="1" u="sng" dirty="0" err="1"/>
              <a:t>ShareGIS</a:t>
            </a:r>
            <a:r>
              <a:rPr lang="en-US" u="sng" dirty="0"/>
              <a:t> – The Statewide Potential</a:t>
            </a:r>
            <a:endParaRPr lang="en-US" dirty="0"/>
          </a:p>
          <a:p>
            <a:r>
              <a:rPr lang="en-US" sz="1600" u="sng" dirty="0"/>
              <a:t>Pros:</a:t>
            </a:r>
            <a:r>
              <a:rPr lang="en-US" sz="1600" dirty="0"/>
              <a:t> </a:t>
            </a:r>
          </a:p>
          <a:p>
            <a:pPr marL="285750" indent="-285750">
              <a:buFont typeface="Arial" panose="020B0604020202020204" pitchFamily="34" charset="0"/>
              <a:buChar char="•"/>
            </a:pPr>
            <a:r>
              <a:rPr lang="en-US" sz="1600" dirty="0"/>
              <a:t>Support from NYS GIO</a:t>
            </a:r>
          </a:p>
          <a:p>
            <a:pPr marL="285750" indent="-285750">
              <a:buFont typeface="Arial" panose="020B0604020202020204" pitchFamily="34" charset="0"/>
              <a:buChar char="•"/>
            </a:pPr>
            <a:r>
              <a:rPr lang="en-US" sz="1600" dirty="0"/>
              <a:t>Potential authoritative cloud-based application for all NY State counties.</a:t>
            </a:r>
          </a:p>
          <a:p>
            <a:pPr marL="285750" indent="-285750">
              <a:buFont typeface="Arial" panose="020B0604020202020204" pitchFamily="34" charset="0"/>
              <a:buChar char="•"/>
            </a:pPr>
            <a:r>
              <a:rPr lang="en-US" sz="1600" dirty="0"/>
              <a:t>Potential to host and publish NY State jurisdictional data services.</a:t>
            </a:r>
          </a:p>
          <a:p>
            <a:pPr marL="285750" indent="-285750">
              <a:buFont typeface="Arial" panose="020B0604020202020204" pitchFamily="34" charset="0"/>
              <a:buChar char="•"/>
            </a:pPr>
            <a:endParaRPr lang="en-US" sz="1600" dirty="0"/>
          </a:p>
          <a:p>
            <a:r>
              <a:rPr lang="en-US" sz="1600" u="sng" dirty="0"/>
              <a:t>Cons:</a:t>
            </a:r>
            <a:r>
              <a:rPr lang="en-US" sz="1600" dirty="0"/>
              <a:t> </a:t>
            </a:r>
          </a:p>
          <a:p>
            <a:r>
              <a:rPr lang="en-US" sz="1600" dirty="0"/>
              <a:t>Not in production due to pre-existing contracts still in effect with NYS data stakeholders – waiting for legal procedures to dissolve these contracts.</a:t>
            </a:r>
          </a:p>
        </p:txBody>
      </p:sp>
      <p:pic>
        <p:nvPicPr>
          <p:cNvPr id="8" name="Picture 7">
            <a:extLst>
              <a:ext uri="{FF2B5EF4-FFF2-40B4-BE49-F238E27FC236}">
                <a16:creationId xmlns:a16="http://schemas.microsoft.com/office/drawing/2014/main" id="{83626D3E-FDC5-422D-A04B-12041D2135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0257" y="3725839"/>
            <a:ext cx="4657343" cy="2549588"/>
          </a:xfrm>
          <a:prstGeom prst="rect">
            <a:avLst/>
          </a:prstGeom>
          <a:ln>
            <a:solidFill>
              <a:schemeClr val="accent1"/>
            </a:solidFill>
          </a:ln>
          <a:effectLst>
            <a:outerShdw blurRad="50800" dist="38100" dir="18900000" algn="bl" rotWithShape="0">
              <a:prstClr val="black">
                <a:alpha val="40000"/>
              </a:prstClr>
            </a:outerShdw>
          </a:effectLst>
        </p:spPr>
      </p:pic>
      <p:pic>
        <p:nvPicPr>
          <p:cNvPr id="6" name="Picture 5">
            <a:extLst>
              <a:ext uri="{FF2B5EF4-FFF2-40B4-BE49-F238E27FC236}">
                <a16:creationId xmlns:a16="http://schemas.microsoft.com/office/drawing/2014/main" id="{1CDF1827-7396-4A4C-95BE-FDD44805DF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1865324"/>
            <a:ext cx="2253995" cy="1586748"/>
          </a:xfrm>
          <a:prstGeom prst="rect">
            <a:avLst/>
          </a:prstGeom>
          <a:noFill/>
          <a:ln>
            <a:solidFill>
              <a:schemeClr val="accent1"/>
            </a:solidFill>
          </a:ln>
          <a:effectLst>
            <a:outerShdw blurRad="50800" dist="38100" dir="18900000" algn="bl" rotWithShape="0">
              <a:prstClr val="black">
                <a:alpha val="40000"/>
              </a:prstClr>
            </a:outerShdw>
          </a:effectLst>
        </p:spPr>
      </p:pic>
      <p:pic>
        <p:nvPicPr>
          <p:cNvPr id="10" name="Picture 9">
            <a:extLst>
              <a:ext uri="{FF2B5EF4-FFF2-40B4-BE49-F238E27FC236}">
                <a16:creationId xmlns:a16="http://schemas.microsoft.com/office/drawing/2014/main" id="{B56FB449-E1B6-4D9A-A46F-9CC47C860C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8996" y="2010211"/>
            <a:ext cx="1300223" cy="1296973"/>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39243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anim calcmode="lin" valueType="num">
                                      <p:cBhvr>
                                        <p:cTn id="2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8" presetID="31"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1000" fill="hold"/>
                                        <p:tgtEl>
                                          <p:spTgt spid="8"/>
                                        </p:tgtEl>
                                        <p:attrNameLst>
                                          <p:attrName>ppt_w</p:attrName>
                                        </p:attrNameLst>
                                      </p:cBhvr>
                                      <p:tavLst>
                                        <p:tav tm="0">
                                          <p:val>
                                            <p:fltVal val="0"/>
                                          </p:val>
                                        </p:tav>
                                        <p:tav tm="100000">
                                          <p:val>
                                            <p:strVal val="#ppt_w"/>
                                          </p:val>
                                        </p:tav>
                                      </p:tavLst>
                                    </p:anim>
                                    <p:anim calcmode="lin" valueType="num">
                                      <p:cBhvr>
                                        <p:cTn id="31" dur="1000" fill="hold"/>
                                        <p:tgtEl>
                                          <p:spTgt spid="8"/>
                                        </p:tgtEl>
                                        <p:attrNameLst>
                                          <p:attrName>ppt_h</p:attrName>
                                        </p:attrNameLst>
                                      </p:cBhvr>
                                      <p:tavLst>
                                        <p:tav tm="0">
                                          <p:val>
                                            <p:fltVal val="0"/>
                                          </p:val>
                                        </p:tav>
                                        <p:tav tm="100000">
                                          <p:val>
                                            <p:strVal val="#ppt_h"/>
                                          </p:val>
                                        </p:tav>
                                      </p:tavLst>
                                    </p:anim>
                                    <p:anim calcmode="lin" valueType="num">
                                      <p:cBhvr>
                                        <p:cTn id="32" dur="1000" fill="hold"/>
                                        <p:tgtEl>
                                          <p:spTgt spid="8"/>
                                        </p:tgtEl>
                                        <p:attrNameLst>
                                          <p:attrName>style.rotation</p:attrName>
                                        </p:attrNameLst>
                                      </p:cBhvr>
                                      <p:tavLst>
                                        <p:tav tm="0">
                                          <p:val>
                                            <p:fltVal val="90"/>
                                          </p:val>
                                        </p:tav>
                                        <p:tav tm="100000">
                                          <p:val>
                                            <p:fltVal val="0"/>
                                          </p:val>
                                        </p:tav>
                                      </p:tavLst>
                                    </p:anim>
                                    <p:animEffect transition="in" filter="fade">
                                      <p:cBhvr>
                                        <p:cTn id="33" dur="1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fade">
                                      <p:cBhvr>
                                        <p:cTn id="38" dur="1000"/>
                                        <p:tgtEl>
                                          <p:spTgt spid="4">
                                            <p:txEl>
                                              <p:pRg st="4" end="4"/>
                                            </p:txEl>
                                          </p:spTgt>
                                        </p:tgtEl>
                                      </p:cBhvr>
                                    </p:animEffect>
                                    <p:anim calcmode="lin" valueType="num">
                                      <p:cBhvr>
                                        <p:cTn id="3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4" end="4"/>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fade">
                                      <p:cBhvr>
                                        <p:cTn id="43" dur="1000"/>
                                        <p:tgtEl>
                                          <p:spTgt spid="4">
                                            <p:txEl>
                                              <p:pRg st="5" end="5"/>
                                            </p:txEl>
                                          </p:spTgt>
                                        </p:tgtEl>
                                      </p:cBhvr>
                                    </p:animEffect>
                                    <p:anim calcmode="lin" valueType="num">
                                      <p:cBhvr>
                                        <p:cTn id="44"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
                                            <p:txEl>
                                              <p:pRg st="6" end="6"/>
                                            </p:txEl>
                                          </p:spTgt>
                                        </p:tgtEl>
                                        <p:attrNameLst>
                                          <p:attrName>style.visibility</p:attrName>
                                        </p:attrNameLst>
                                      </p:cBhvr>
                                      <p:to>
                                        <p:strVal val="visible"/>
                                      </p:to>
                                    </p:set>
                                    <p:animEffect transition="in" filter="fade">
                                      <p:cBhvr>
                                        <p:cTn id="50" dur="1000"/>
                                        <p:tgtEl>
                                          <p:spTgt spid="4">
                                            <p:txEl>
                                              <p:pRg st="6" end="6"/>
                                            </p:txEl>
                                          </p:spTgt>
                                        </p:tgtEl>
                                      </p:cBhvr>
                                    </p:animEffect>
                                    <p:anim calcmode="lin" valueType="num">
                                      <p:cBhvr>
                                        <p:cTn id="51"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2"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4">
                                            <p:txEl>
                                              <p:pRg st="7" end="7"/>
                                            </p:txEl>
                                          </p:spTgt>
                                        </p:tgtEl>
                                        <p:attrNameLst>
                                          <p:attrName>style.visibility</p:attrName>
                                        </p:attrNameLst>
                                      </p:cBhvr>
                                      <p:to>
                                        <p:strVal val="visible"/>
                                      </p:to>
                                    </p:set>
                                    <p:animEffect transition="in" filter="fade">
                                      <p:cBhvr>
                                        <p:cTn id="57" dur="1000"/>
                                        <p:tgtEl>
                                          <p:spTgt spid="4">
                                            <p:txEl>
                                              <p:pRg st="7" end="7"/>
                                            </p:txEl>
                                          </p:spTgt>
                                        </p:tgtEl>
                                      </p:cBhvr>
                                    </p:animEffect>
                                    <p:anim calcmode="lin" valueType="num">
                                      <p:cBhvr>
                                        <p:cTn id="58"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4">
                                            <p:txEl>
                                              <p:pRg st="9" end="9"/>
                                            </p:txEl>
                                          </p:spTgt>
                                        </p:tgtEl>
                                        <p:attrNameLst>
                                          <p:attrName>style.visibility</p:attrName>
                                        </p:attrNameLst>
                                      </p:cBhvr>
                                      <p:to>
                                        <p:strVal val="visible"/>
                                      </p:to>
                                    </p:set>
                                    <p:animEffect transition="in" filter="fade">
                                      <p:cBhvr>
                                        <p:cTn id="64" dur="1000"/>
                                        <p:tgtEl>
                                          <p:spTgt spid="4">
                                            <p:txEl>
                                              <p:pRg st="9" end="9"/>
                                            </p:txEl>
                                          </p:spTgt>
                                        </p:tgtEl>
                                      </p:cBhvr>
                                    </p:animEffect>
                                    <p:anim calcmode="lin" valueType="num">
                                      <p:cBhvr>
                                        <p:cTn id="65"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66" dur="1000" fill="hold"/>
                                        <p:tgtEl>
                                          <p:spTgt spid="4">
                                            <p:txEl>
                                              <p:pRg st="9" end="9"/>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4">
                                            <p:txEl>
                                              <p:pRg st="10" end="10"/>
                                            </p:txEl>
                                          </p:spTgt>
                                        </p:tgtEl>
                                        <p:attrNameLst>
                                          <p:attrName>style.visibility</p:attrName>
                                        </p:attrNameLst>
                                      </p:cBhvr>
                                      <p:to>
                                        <p:strVal val="visible"/>
                                      </p:to>
                                    </p:set>
                                    <p:animEffect transition="in" filter="fade">
                                      <p:cBhvr>
                                        <p:cTn id="69" dur="1000"/>
                                        <p:tgtEl>
                                          <p:spTgt spid="4">
                                            <p:txEl>
                                              <p:pRg st="10" end="10"/>
                                            </p:txEl>
                                          </p:spTgt>
                                        </p:tgtEl>
                                      </p:cBhvr>
                                    </p:animEffect>
                                    <p:anim calcmode="lin" valueType="num">
                                      <p:cBhvr>
                                        <p:cTn id="70"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71"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397763"/>
            <a:ext cx="11155680" cy="6013704"/>
          </a:xfrm>
          <a:prstGeom prst="rect">
            <a:avLst/>
          </a:prstGeom>
          <a:blipFill>
            <a:blip r:embed="rId3" cstate="print"/>
            <a:stretch>
              <a:fillRect/>
            </a:stretch>
          </a:blipFill>
        </p:spPr>
        <p:txBody>
          <a:bodyPr wrap="square" lIns="0" tIns="0" rIns="0" bIns="0" rtlCol="0"/>
          <a:lstStyle/>
          <a:p>
            <a:endParaRPr dirty="0"/>
          </a:p>
        </p:txBody>
      </p:sp>
      <p:sp>
        <p:nvSpPr>
          <p:cNvPr id="54" name="object 25">
            <a:extLst>
              <a:ext uri="{FF2B5EF4-FFF2-40B4-BE49-F238E27FC236}">
                <a16:creationId xmlns:a16="http://schemas.microsoft.com/office/drawing/2014/main" id="{738E547F-80D2-4B28-9C8D-81791637A6D3}"/>
              </a:ext>
            </a:extLst>
          </p:cNvPr>
          <p:cNvSpPr/>
          <p:nvPr/>
        </p:nvSpPr>
        <p:spPr>
          <a:xfrm>
            <a:off x="525780" y="478771"/>
            <a:ext cx="11155680" cy="1206757"/>
          </a:xfrm>
          <a:prstGeom prst="rect">
            <a:avLst/>
          </a:prstGeom>
          <a:blipFill>
            <a:blip r:embed="rId4" cstate="print"/>
            <a:stretch>
              <a:fillRect/>
            </a:stretch>
          </a:blipFill>
        </p:spPr>
        <p:txBody>
          <a:bodyPr wrap="square" lIns="0" tIns="0" rIns="0" bIns="0" rtlCol="0"/>
          <a:lstStyle/>
          <a:p>
            <a:endParaRPr dirty="0"/>
          </a:p>
        </p:txBody>
      </p:sp>
      <p:sp>
        <p:nvSpPr>
          <p:cNvPr id="55" name="TextBox 54">
            <a:extLst>
              <a:ext uri="{FF2B5EF4-FFF2-40B4-BE49-F238E27FC236}">
                <a16:creationId xmlns:a16="http://schemas.microsoft.com/office/drawing/2014/main" id="{CA7A085C-6405-4233-9D9F-60C17643EC86}"/>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Research</a:t>
            </a:r>
          </a:p>
        </p:txBody>
      </p:sp>
      <p:sp>
        <p:nvSpPr>
          <p:cNvPr id="4" name="TextBox 3">
            <a:extLst>
              <a:ext uri="{FF2B5EF4-FFF2-40B4-BE49-F238E27FC236}">
                <a16:creationId xmlns:a16="http://schemas.microsoft.com/office/drawing/2014/main" id="{82EA8423-CFA7-46D7-957F-E635DDBD5E30}"/>
              </a:ext>
            </a:extLst>
          </p:cNvPr>
          <p:cNvSpPr txBox="1"/>
          <p:nvPr/>
        </p:nvSpPr>
        <p:spPr>
          <a:xfrm>
            <a:off x="606336" y="1685528"/>
            <a:ext cx="4640112" cy="4678204"/>
          </a:xfrm>
          <a:prstGeom prst="rect">
            <a:avLst/>
          </a:prstGeom>
          <a:noFill/>
        </p:spPr>
        <p:txBody>
          <a:bodyPr wrap="square" rtlCol="0">
            <a:spAutoFit/>
          </a:bodyPr>
          <a:lstStyle/>
          <a:p>
            <a:r>
              <a:rPr lang="en-US" sz="2400" b="1" dirty="0">
                <a:solidFill>
                  <a:schemeClr val="accent1">
                    <a:lumMod val="75000"/>
                  </a:schemeClr>
                </a:solidFill>
              </a:rPr>
              <a:t>Does this application presently exist somewhere?</a:t>
            </a:r>
          </a:p>
          <a:p>
            <a:endParaRPr lang="en-US" sz="1200" dirty="0"/>
          </a:p>
          <a:p>
            <a:r>
              <a:rPr lang="en-US" dirty="0"/>
              <a:t>In Other New York State Counties?</a:t>
            </a:r>
          </a:p>
          <a:p>
            <a:r>
              <a:rPr lang="en-US" b="1" dirty="0"/>
              <a:t>Broome County GIS </a:t>
            </a:r>
          </a:p>
          <a:p>
            <a:r>
              <a:rPr lang="en-US" sz="1400" dirty="0"/>
              <a:t>http://www.bcgis.com/Website/GISWeb/Portal.htm</a:t>
            </a:r>
          </a:p>
          <a:p>
            <a:endParaRPr lang="en-US" sz="1400" dirty="0"/>
          </a:p>
          <a:p>
            <a:endParaRPr lang="en-US" sz="1400" dirty="0"/>
          </a:p>
          <a:p>
            <a:endParaRPr lang="en-US" sz="1400" dirty="0"/>
          </a:p>
          <a:p>
            <a:endParaRPr lang="en-US" sz="1400" dirty="0"/>
          </a:p>
          <a:p>
            <a:endParaRPr lang="en-US" sz="1400" dirty="0"/>
          </a:p>
          <a:p>
            <a:r>
              <a:rPr lang="en-US" sz="1600" u="sng" dirty="0"/>
              <a:t>Pros:</a:t>
            </a:r>
            <a:r>
              <a:rPr lang="en-US" sz="1600" dirty="0"/>
              <a:t> </a:t>
            </a:r>
          </a:p>
          <a:p>
            <a:pPr marL="285750" indent="-285750">
              <a:buFont typeface="Arial" panose="020B0604020202020204" pitchFamily="34" charset="0"/>
              <a:buChar char="•"/>
            </a:pPr>
            <a:r>
              <a:rPr lang="en-US" sz="1600" dirty="0"/>
              <a:t>A NY county effort to address GML 239 review to assist public and municipalities. </a:t>
            </a:r>
          </a:p>
          <a:p>
            <a:pPr marL="285750" indent="-285750">
              <a:buFont typeface="Arial" panose="020B0604020202020204" pitchFamily="34" charset="0"/>
              <a:buChar char="•"/>
            </a:pPr>
            <a:r>
              <a:rPr lang="en-US" sz="1600" dirty="0"/>
              <a:t>Open application.</a:t>
            </a:r>
          </a:p>
          <a:p>
            <a:r>
              <a:rPr lang="en-US" sz="1600" u="sng" dirty="0"/>
              <a:t>Cons:</a:t>
            </a:r>
            <a:r>
              <a:rPr lang="en-US" sz="1600" dirty="0"/>
              <a:t> </a:t>
            </a:r>
          </a:p>
          <a:p>
            <a:pPr marL="285750" indent="-285750">
              <a:buFont typeface="Arial" panose="020B0604020202020204" pitchFamily="34" charset="0"/>
              <a:buChar char="•"/>
            </a:pPr>
            <a:r>
              <a:rPr lang="en-US" sz="1600" dirty="0"/>
              <a:t>Not a collaborative application. </a:t>
            </a:r>
          </a:p>
          <a:p>
            <a:pPr marL="285750" indent="-285750">
              <a:buFont typeface="Arial" panose="020B0604020202020204" pitchFamily="34" charset="0"/>
              <a:buChar char="•"/>
            </a:pPr>
            <a:r>
              <a:rPr lang="en-US" sz="1600" dirty="0"/>
              <a:t>One sided review determination of a parcel.</a:t>
            </a:r>
          </a:p>
        </p:txBody>
      </p:sp>
      <p:pic>
        <p:nvPicPr>
          <p:cNvPr id="8" name="Picture 7">
            <a:extLst>
              <a:ext uri="{FF2B5EF4-FFF2-40B4-BE49-F238E27FC236}">
                <a16:creationId xmlns:a16="http://schemas.microsoft.com/office/drawing/2014/main" id="{81C7C5A9-2099-494B-9609-1F0BD511FB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0" y="2971800"/>
            <a:ext cx="5579124" cy="2758327"/>
          </a:xfrm>
          <a:prstGeom prst="rect">
            <a:avLst/>
          </a:prstGeom>
          <a:ln>
            <a:solidFill>
              <a:schemeClr val="tx2"/>
            </a:solidFill>
          </a:ln>
          <a:effectLst>
            <a:outerShdw blurRad="50800" dist="38100" dir="18900000" algn="bl" rotWithShape="0">
              <a:prstClr val="black">
                <a:alpha val="40000"/>
              </a:prstClr>
            </a:outerShdw>
          </a:effectLst>
        </p:spPr>
      </p:pic>
      <p:pic>
        <p:nvPicPr>
          <p:cNvPr id="12" name="Picture 11">
            <a:extLst>
              <a:ext uri="{FF2B5EF4-FFF2-40B4-BE49-F238E27FC236}">
                <a16:creationId xmlns:a16="http://schemas.microsoft.com/office/drawing/2014/main" id="{0C3ABAA0-A823-47B6-AC9F-C849F369E9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6448" y="2342931"/>
            <a:ext cx="6156040" cy="4052591"/>
          </a:xfrm>
          <a:prstGeom prst="rect">
            <a:avLst/>
          </a:prstGeom>
          <a:ln>
            <a:solidFill>
              <a:schemeClr val="tx2"/>
            </a:solidFill>
          </a:ln>
          <a:effectLst>
            <a:outerShdw blurRad="50800" dist="38100" dir="18900000" algn="bl" rotWithShape="0">
              <a:prstClr val="black">
                <a:alpha val="40000"/>
              </a:prstClr>
            </a:outerShdw>
          </a:effectLst>
        </p:spPr>
      </p:pic>
      <p:pic>
        <p:nvPicPr>
          <p:cNvPr id="14" name="Picture 13">
            <a:extLst>
              <a:ext uri="{FF2B5EF4-FFF2-40B4-BE49-F238E27FC236}">
                <a16:creationId xmlns:a16="http://schemas.microsoft.com/office/drawing/2014/main" id="{3B922BD9-85B9-490D-A8F2-B10D0659CD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320" y="3533660"/>
            <a:ext cx="3589483" cy="952444"/>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410221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25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2" presetClass="entr" presetSubtype="2" fill="hold" nodeType="withEffect">
                                  <p:stCondLst>
                                    <p:cond delay="75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397763"/>
            <a:ext cx="11155680" cy="6013704"/>
          </a:xfrm>
          <a:prstGeom prst="rect">
            <a:avLst/>
          </a:prstGeom>
          <a:blipFill>
            <a:blip r:embed="rId2" cstate="print"/>
            <a:stretch>
              <a:fillRect/>
            </a:stretch>
          </a:blipFill>
        </p:spPr>
        <p:txBody>
          <a:bodyPr wrap="square" lIns="0" tIns="0" rIns="0" bIns="0" rtlCol="0"/>
          <a:lstStyle/>
          <a:p>
            <a:endParaRPr dirty="0"/>
          </a:p>
        </p:txBody>
      </p:sp>
      <p:sp>
        <p:nvSpPr>
          <p:cNvPr id="54" name="object 25">
            <a:extLst>
              <a:ext uri="{FF2B5EF4-FFF2-40B4-BE49-F238E27FC236}">
                <a16:creationId xmlns:a16="http://schemas.microsoft.com/office/drawing/2014/main" id="{738E547F-80D2-4B28-9C8D-81791637A6D3}"/>
              </a:ext>
            </a:extLst>
          </p:cNvPr>
          <p:cNvSpPr/>
          <p:nvPr/>
        </p:nvSpPr>
        <p:spPr>
          <a:xfrm>
            <a:off x="525780" y="478771"/>
            <a:ext cx="11155680" cy="1206757"/>
          </a:xfrm>
          <a:prstGeom prst="rect">
            <a:avLst/>
          </a:prstGeom>
          <a:blipFill>
            <a:blip r:embed="rId3" cstate="print"/>
            <a:stretch>
              <a:fillRect/>
            </a:stretch>
          </a:blipFill>
        </p:spPr>
        <p:txBody>
          <a:bodyPr wrap="square" lIns="0" tIns="0" rIns="0" bIns="0" rtlCol="0"/>
          <a:lstStyle/>
          <a:p>
            <a:endParaRPr dirty="0"/>
          </a:p>
        </p:txBody>
      </p:sp>
      <p:sp>
        <p:nvSpPr>
          <p:cNvPr id="55" name="TextBox 54">
            <a:extLst>
              <a:ext uri="{FF2B5EF4-FFF2-40B4-BE49-F238E27FC236}">
                <a16:creationId xmlns:a16="http://schemas.microsoft.com/office/drawing/2014/main" id="{CA7A085C-6405-4233-9D9F-60C17643EC86}"/>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Research</a:t>
            </a:r>
          </a:p>
        </p:txBody>
      </p:sp>
      <p:sp>
        <p:nvSpPr>
          <p:cNvPr id="4" name="TextBox 3">
            <a:extLst>
              <a:ext uri="{FF2B5EF4-FFF2-40B4-BE49-F238E27FC236}">
                <a16:creationId xmlns:a16="http://schemas.microsoft.com/office/drawing/2014/main" id="{82EA8423-CFA7-46D7-957F-E635DDBD5E30}"/>
              </a:ext>
            </a:extLst>
          </p:cNvPr>
          <p:cNvSpPr txBox="1"/>
          <p:nvPr/>
        </p:nvSpPr>
        <p:spPr>
          <a:xfrm>
            <a:off x="606336" y="1823767"/>
            <a:ext cx="4640112" cy="4401205"/>
          </a:xfrm>
          <a:prstGeom prst="rect">
            <a:avLst/>
          </a:prstGeom>
          <a:noFill/>
        </p:spPr>
        <p:txBody>
          <a:bodyPr wrap="square" rtlCol="0">
            <a:spAutoFit/>
          </a:bodyPr>
          <a:lstStyle/>
          <a:p>
            <a:r>
              <a:rPr lang="en-US" sz="2400" b="1" dirty="0">
                <a:solidFill>
                  <a:schemeClr val="accent1">
                    <a:lumMod val="75000"/>
                  </a:schemeClr>
                </a:solidFill>
              </a:rPr>
              <a:t>Does this application presently exist somewhere?</a:t>
            </a:r>
          </a:p>
          <a:p>
            <a:endParaRPr lang="en-US" dirty="0"/>
          </a:p>
          <a:p>
            <a:r>
              <a:rPr lang="en-US" dirty="0"/>
              <a:t>In Any </a:t>
            </a:r>
            <a:r>
              <a:rPr lang="en-US" dirty="0" err="1"/>
              <a:t>Municipalites</a:t>
            </a:r>
            <a:r>
              <a:rPr lang="en-US" dirty="0"/>
              <a:t>?</a:t>
            </a:r>
          </a:p>
          <a:p>
            <a:endParaRPr lang="en-US" b="1" dirty="0"/>
          </a:p>
          <a:p>
            <a:r>
              <a:rPr lang="en-US" b="1" dirty="0"/>
              <a:t>Town of Southampton</a:t>
            </a:r>
          </a:p>
          <a:p>
            <a:r>
              <a:rPr lang="en-US" sz="1600" dirty="0"/>
              <a:t>https://www.southamptontownny.gov/</a:t>
            </a:r>
          </a:p>
          <a:p>
            <a:pPr lvl="0"/>
            <a:r>
              <a:rPr lang="en-US" b="1" dirty="0">
                <a:solidFill>
                  <a:schemeClr val="accent1">
                    <a:lumMod val="75000"/>
                  </a:schemeClr>
                </a:solidFill>
              </a:rPr>
              <a:t>Referral Module</a:t>
            </a:r>
          </a:p>
          <a:p>
            <a:pPr marL="285750" lvl="0" indent="-285750">
              <a:buFont typeface="Arial" panose="020B0604020202020204" pitchFamily="34" charset="0"/>
              <a:buChar char="•"/>
            </a:pPr>
            <a:r>
              <a:rPr lang="en-US" u="sng" dirty="0"/>
              <a:t>Pros:</a:t>
            </a:r>
            <a:r>
              <a:rPr lang="en-US" dirty="0"/>
              <a:t> Identifies the Town’s process to ensure GML 239 review.</a:t>
            </a:r>
          </a:p>
          <a:p>
            <a:pPr marL="285750" lvl="0" indent="-285750">
              <a:buFont typeface="Arial" panose="020B0604020202020204" pitchFamily="34" charset="0"/>
              <a:buChar char="•"/>
            </a:pPr>
            <a:r>
              <a:rPr lang="en-US" u="sng" dirty="0"/>
              <a:t>Cons:</a:t>
            </a:r>
            <a:r>
              <a:rPr lang="en-US" dirty="0"/>
              <a:t> Not a collaborative application. For </a:t>
            </a:r>
            <a:r>
              <a:rPr lang="en-US" b="1" dirty="0"/>
              <a:t>internal use only</a:t>
            </a:r>
            <a:r>
              <a:rPr lang="en-US" dirty="0"/>
              <a:t>.     Complex custom app dedicated to the organization’s operations.</a:t>
            </a:r>
          </a:p>
          <a:p>
            <a:endParaRPr lang="en-US" b="1" dirty="0"/>
          </a:p>
          <a:p>
            <a:endParaRPr lang="en-US" dirty="0"/>
          </a:p>
        </p:txBody>
      </p:sp>
      <p:pic>
        <p:nvPicPr>
          <p:cNvPr id="6" name="Picture 5">
            <a:extLst>
              <a:ext uri="{FF2B5EF4-FFF2-40B4-BE49-F238E27FC236}">
                <a16:creationId xmlns:a16="http://schemas.microsoft.com/office/drawing/2014/main" id="{A8B4B23C-B798-4930-ADAB-448B8723F0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8565" y="2649184"/>
            <a:ext cx="1524000" cy="1510862"/>
          </a:xfrm>
          <a:prstGeom prst="rect">
            <a:avLst/>
          </a:prstGeom>
        </p:spPr>
      </p:pic>
      <p:pic>
        <p:nvPicPr>
          <p:cNvPr id="9" name="Picture 8">
            <a:extLst>
              <a:ext uri="{FF2B5EF4-FFF2-40B4-BE49-F238E27FC236}">
                <a16:creationId xmlns:a16="http://schemas.microsoft.com/office/drawing/2014/main" id="{134D8E77-D297-4A5E-A1D5-755142D4CE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7845" y="2063202"/>
            <a:ext cx="5425512" cy="3135762"/>
          </a:xfrm>
          <a:prstGeom prst="rect">
            <a:avLst/>
          </a:prstGeom>
        </p:spPr>
      </p:pic>
      <p:pic>
        <p:nvPicPr>
          <p:cNvPr id="11" name="Picture 10">
            <a:extLst>
              <a:ext uri="{FF2B5EF4-FFF2-40B4-BE49-F238E27FC236}">
                <a16:creationId xmlns:a16="http://schemas.microsoft.com/office/drawing/2014/main" id="{5639C8C5-A49F-43EC-98F0-A47DBCE7C9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3786" y="3089209"/>
            <a:ext cx="5609781" cy="3135763"/>
          </a:xfrm>
          <a:prstGeom prst="rect">
            <a:avLst/>
          </a:prstGeom>
          <a:ln>
            <a:solidFill>
              <a:schemeClr val="bg1">
                <a:lumMod val="95000"/>
              </a:schemeClr>
            </a:solidFill>
          </a:ln>
        </p:spPr>
      </p:pic>
    </p:spTree>
    <p:extLst>
      <p:ext uri="{BB962C8B-B14F-4D97-AF65-F5344CB8AC3E}">
        <p14:creationId xmlns:p14="http://schemas.microsoft.com/office/powerpoint/2010/main" val="408050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75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397763"/>
            <a:ext cx="11155680" cy="6013704"/>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602284" y="1162811"/>
            <a:ext cx="1379982" cy="291084"/>
          </a:xfrm>
          <a:prstGeom prst="rect">
            <a:avLst/>
          </a:prstGeom>
          <a:blipFill>
            <a:blip r:embed="rId4" cstate="print"/>
            <a:stretch>
              <a:fillRect/>
            </a:stretch>
          </a:blipFill>
        </p:spPr>
        <p:txBody>
          <a:bodyPr wrap="square" lIns="0" tIns="0" rIns="0" bIns="0" rtlCol="0"/>
          <a:lstStyle/>
          <a:p>
            <a:endParaRPr dirty="0"/>
          </a:p>
        </p:txBody>
      </p:sp>
      <p:sp>
        <p:nvSpPr>
          <p:cNvPr id="10" name="object 25">
            <a:extLst>
              <a:ext uri="{FF2B5EF4-FFF2-40B4-BE49-F238E27FC236}">
                <a16:creationId xmlns:a16="http://schemas.microsoft.com/office/drawing/2014/main" id="{B38795B4-B981-4E9B-AB81-C19F8730711E}"/>
              </a:ext>
            </a:extLst>
          </p:cNvPr>
          <p:cNvSpPr/>
          <p:nvPr/>
        </p:nvSpPr>
        <p:spPr>
          <a:xfrm>
            <a:off x="525780" y="478771"/>
            <a:ext cx="11155680" cy="1206757"/>
          </a:xfrm>
          <a:prstGeom prst="rect">
            <a:avLst/>
          </a:prstGeom>
          <a:blipFill>
            <a:blip r:embed="rId5" cstate="print"/>
            <a:stretch>
              <a:fillRect/>
            </a:stretch>
          </a:blipFill>
        </p:spPr>
        <p:txBody>
          <a:bodyPr wrap="square" lIns="0" tIns="0" rIns="0" bIns="0" rtlCol="0"/>
          <a:lstStyle/>
          <a:p>
            <a:endParaRPr dirty="0"/>
          </a:p>
        </p:txBody>
      </p:sp>
      <p:sp>
        <p:nvSpPr>
          <p:cNvPr id="11" name="TextBox 10">
            <a:extLst>
              <a:ext uri="{FF2B5EF4-FFF2-40B4-BE49-F238E27FC236}">
                <a16:creationId xmlns:a16="http://schemas.microsoft.com/office/drawing/2014/main" id="{2FEE1F9B-20D6-4814-957C-45FE89498EB1}"/>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INTRODUCTION</a:t>
            </a:r>
          </a:p>
        </p:txBody>
      </p:sp>
      <p:pic>
        <p:nvPicPr>
          <p:cNvPr id="4" name="Picture 3">
            <a:extLst>
              <a:ext uri="{FF2B5EF4-FFF2-40B4-BE49-F238E27FC236}">
                <a16:creationId xmlns:a16="http://schemas.microsoft.com/office/drawing/2014/main" id="{E52F1EF4-97E4-41C1-9805-B6FE0B751EB9}"/>
              </a:ext>
            </a:extLst>
          </p:cNvPr>
          <p:cNvPicPr>
            <a:picLocks noChangeAspect="1"/>
          </p:cNvPicPr>
          <p:nvPr/>
        </p:nvPicPr>
        <p:blipFill>
          <a:blip r:embed="rId6"/>
          <a:stretch>
            <a:fillRect/>
          </a:stretch>
        </p:blipFill>
        <p:spPr>
          <a:xfrm>
            <a:off x="5952970" y="2678454"/>
            <a:ext cx="5594377" cy="3700775"/>
          </a:xfrm>
          <a:prstGeom prst="rect">
            <a:avLst/>
          </a:prstGeom>
        </p:spPr>
      </p:pic>
      <p:grpSp>
        <p:nvGrpSpPr>
          <p:cNvPr id="6" name="Group 5">
            <a:extLst>
              <a:ext uri="{FF2B5EF4-FFF2-40B4-BE49-F238E27FC236}">
                <a16:creationId xmlns:a16="http://schemas.microsoft.com/office/drawing/2014/main" id="{A972674C-434B-402A-A5E3-F5C53B2B427A}"/>
              </a:ext>
            </a:extLst>
          </p:cNvPr>
          <p:cNvGrpSpPr/>
          <p:nvPr/>
        </p:nvGrpSpPr>
        <p:grpSpPr>
          <a:xfrm>
            <a:off x="806423" y="1820194"/>
            <a:ext cx="5436279" cy="4262262"/>
            <a:chOff x="806423" y="1820194"/>
            <a:chExt cx="5436279" cy="4262262"/>
          </a:xfrm>
        </p:grpSpPr>
        <p:sp>
          <p:nvSpPr>
            <p:cNvPr id="13" name="TextBox 12">
              <a:extLst>
                <a:ext uri="{FF2B5EF4-FFF2-40B4-BE49-F238E27FC236}">
                  <a16:creationId xmlns:a16="http://schemas.microsoft.com/office/drawing/2014/main" id="{708CE537-D0BF-4A1E-ADF5-FA2283293AA3}"/>
                </a:ext>
              </a:extLst>
            </p:cNvPr>
            <p:cNvSpPr txBox="1"/>
            <p:nvPr/>
          </p:nvSpPr>
          <p:spPr>
            <a:xfrm>
              <a:off x="806423" y="1820194"/>
              <a:ext cx="5436279" cy="1200329"/>
            </a:xfrm>
            <a:prstGeom prst="rect">
              <a:avLst/>
            </a:prstGeom>
            <a:noFill/>
          </p:spPr>
          <p:txBody>
            <a:bodyPr wrap="square" rtlCol="0">
              <a:spAutoFit/>
            </a:bodyPr>
            <a:lstStyle/>
            <a:p>
              <a:r>
                <a:rPr lang="en-US" sz="2400" dirty="0">
                  <a:solidFill>
                    <a:schemeClr val="accent1">
                      <a:lumMod val="50000"/>
                    </a:schemeClr>
                  </a:solidFill>
                </a:rPr>
                <a:t>Jim Daly, GISP</a:t>
              </a:r>
            </a:p>
            <a:p>
              <a:r>
                <a:rPr lang="en-US" sz="2400" dirty="0">
                  <a:solidFill>
                    <a:schemeClr val="accent1">
                      <a:lumMod val="50000"/>
                    </a:schemeClr>
                  </a:solidFill>
                </a:rPr>
                <a:t>Suffolk County GIS Manager</a:t>
              </a:r>
            </a:p>
            <a:p>
              <a:r>
                <a:rPr lang="en-US" sz="2400" dirty="0">
                  <a:solidFill>
                    <a:schemeClr val="accent1">
                      <a:lumMod val="50000"/>
                    </a:schemeClr>
                  </a:solidFill>
                </a:rPr>
                <a:t>Suffolk County, New York</a:t>
              </a:r>
            </a:p>
          </p:txBody>
        </p:sp>
        <p:pic>
          <p:nvPicPr>
            <p:cNvPr id="12" name="Picture 11">
              <a:extLst>
                <a:ext uri="{FF2B5EF4-FFF2-40B4-BE49-F238E27FC236}">
                  <a16:creationId xmlns:a16="http://schemas.microsoft.com/office/drawing/2014/main" id="{4630BDDC-5E8E-403A-A4BF-DDF463A120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7800" y="3264721"/>
              <a:ext cx="3355925" cy="2817735"/>
            </a:xfrm>
            <a:prstGeom prst="rect">
              <a:avLst/>
            </a:prstGeom>
            <a:ln w="38100">
              <a:solidFill>
                <a:schemeClr val="accent1">
                  <a:lumMod val="75000"/>
                </a:schemeClr>
              </a:solidFill>
            </a:ln>
            <a:effectLst>
              <a:outerShdw blurRad="63500" dist="38100" dir="18900000" sx="101000" sy="101000" algn="bl" rotWithShape="0">
                <a:schemeClr val="tx1">
                  <a:alpha val="40000"/>
                </a:schemeClr>
              </a:outerShdw>
            </a:effectLst>
          </p:spPr>
        </p:pic>
      </p:grpSp>
      <p:sp>
        <p:nvSpPr>
          <p:cNvPr id="7" name="Arrow: Left 6">
            <a:extLst>
              <a:ext uri="{FF2B5EF4-FFF2-40B4-BE49-F238E27FC236}">
                <a16:creationId xmlns:a16="http://schemas.microsoft.com/office/drawing/2014/main" id="{8A438CAF-46C5-4C39-9C6B-8FE6A764003C}"/>
              </a:ext>
            </a:extLst>
          </p:cNvPr>
          <p:cNvSpPr/>
          <p:nvPr/>
        </p:nvSpPr>
        <p:spPr>
          <a:xfrm rot="441120">
            <a:off x="10278814" y="5415581"/>
            <a:ext cx="850618" cy="173771"/>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CE6A9956-DC56-494C-8CD9-A0DD2D9B34CA}"/>
              </a:ext>
            </a:extLst>
          </p:cNvPr>
          <p:cNvPicPr>
            <a:picLocks noChangeAspect="1"/>
          </p:cNvPicPr>
          <p:nvPr/>
        </p:nvPicPr>
        <p:blipFill>
          <a:blip r:embed="rId8"/>
          <a:stretch>
            <a:fillRect/>
          </a:stretch>
        </p:blipFill>
        <p:spPr>
          <a:xfrm>
            <a:off x="5910991" y="2559441"/>
            <a:ext cx="5755229" cy="38014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2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par>
                                <p:cTn id="15" presetID="2" presetClass="entr" presetSubtype="2" fill="hold" nodeType="withEffect">
                                  <p:stCondLst>
                                    <p:cond delay="50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000" fill="hold"/>
                                        <p:tgtEl>
                                          <p:spTgt spid="8"/>
                                        </p:tgtEl>
                                        <p:attrNameLst>
                                          <p:attrName>ppt_x</p:attrName>
                                        </p:attrNameLst>
                                      </p:cBhvr>
                                      <p:tavLst>
                                        <p:tav tm="0">
                                          <p:val>
                                            <p:strVal val="1+#ppt_w/2"/>
                                          </p:val>
                                        </p:tav>
                                        <p:tav tm="100000">
                                          <p:val>
                                            <p:strVal val="#ppt_x"/>
                                          </p:val>
                                        </p:tav>
                                      </p:tavLst>
                                    </p:anim>
                                    <p:anim calcmode="lin" valueType="num">
                                      <p:cBhvr additive="base">
                                        <p:cTn id="18"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397763"/>
            <a:ext cx="11155680" cy="6013704"/>
          </a:xfrm>
          <a:prstGeom prst="rect">
            <a:avLst/>
          </a:prstGeom>
          <a:blipFill>
            <a:blip r:embed="rId3" cstate="print"/>
            <a:stretch>
              <a:fillRect/>
            </a:stretch>
          </a:blipFill>
        </p:spPr>
        <p:txBody>
          <a:bodyPr wrap="square" lIns="0" tIns="0" rIns="0" bIns="0" rtlCol="0"/>
          <a:lstStyle/>
          <a:p>
            <a:endParaRPr dirty="0"/>
          </a:p>
        </p:txBody>
      </p:sp>
      <p:sp>
        <p:nvSpPr>
          <p:cNvPr id="54" name="object 25">
            <a:extLst>
              <a:ext uri="{FF2B5EF4-FFF2-40B4-BE49-F238E27FC236}">
                <a16:creationId xmlns:a16="http://schemas.microsoft.com/office/drawing/2014/main" id="{738E547F-80D2-4B28-9C8D-81791637A6D3}"/>
              </a:ext>
            </a:extLst>
          </p:cNvPr>
          <p:cNvSpPr/>
          <p:nvPr/>
        </p:nvSpPr>
        <p:spPr>
          <a:xfrm>
            <a:off x="525780" y="478771"/>
            <a:ext cx="11155680" cy="1206757"/>
          </a:xfrm>
          <a:prstGeom prst="rect">
            <a:avLst/>
          </a:prstGeom>
          <a:blipFill>
            <a:blip r:embed="rId4" cstate="print"/>
            <a:stretch>
              <a:fillRect/>
            </a:stretch>
          </a:blipFill>
        </p:spPr>
        <p:txBody>
          <a:bodyPr wrap="square" lIns="0" tIns="0" rIns="0" bIns="0" rtlCol="0"/>
          <a:lstStyle/>
          <a:p>
            <a:endParaRPr dirty="0"/>
          </a:p>
        </p:txBody>
      </p:sp>
      <p:sp>
        <p:nvSpPr>
          <p:cNvPr id="55" name="TextBox 54">
            <a:extLst>
              <a:ext uri="{FF2B5EF4-FFF2-40B4-BE49-F238E27FC236}">
                <a16:creationId xmlns:a16="http://schemas.microsoft.com/office/drawing/2014/main" id="{CA7A085C-6405-4233-9D9F-60C17643EC86}"/>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Objectives</a:t>
            </a:r>
          </a:p>
        </p:txBody>
      </p:sp>
      <p:sp>
        <p:nvSpPr>
          <p:cNvPr id="4" name="TextBox 3">
            <a:extLst>
              <a:ext uri="{FF2B5EF4-FFF2-40B4-BE49-F238E27FC236}">
                <a16:creationId xmlns:a16="http://schemas.microsoft.com/office/drawing/2014/main" id="{360FC781-1675-43DF-96D6-EB3C8E89FCFD}"/>
              </a:ext>
            </a:extLst>
          </p:cNvPr>
          <p:cNvSpPr txBox="1"/>
          <p:nvPr/>
        </p:nvSpPr>
        <p:spPr>
          <a:xfrm>
            <a:off x="538918" y="2702436"/>
            <a:ext cx="6477000" cy="3323987"/>
          </a:xfrm>
          <a:prstGeom prst="rect">
            <a:avLst/>
          </a:prstGeom>
          <a:noFill/>
        </p:spPr>
        <p:txBody>
          <a:bodyPr wrap="square" rtlCol="0">
            <a:spAutoFit/>
          </a:bodyPr>
          <a:lstStyle/>
          <a:p>
            <a:pPr marL="800100" lvl="1" indent="-342900">
              <a:buFont typeface="Wingdings" panose="05000000000000000000" pitchFamily="2" charset="2"/>
              <a:buChar char="Ø"/>
            </a:pPr>
            <a:r>
              <a:rPr lang="en-US" sz="2400" dirty="0"/>
              <a:t>A Working Prototype of the Application</a:t>
            </a:r>
          </a:p>
          <a:p>
            <a:pPr lvl="1"/>
            <a:endParaRPr lang="en-US" sz="2400" dirty="0"/>
          </a:p>
          <a:p>
            <a:pPr marL="800100" lvl="1" indent="-342900">
              <a:buFont typeface="Wingdings" panose="05000000000000000000" pitchFamily="2" charset="2"/>
              <a:buChar char="Ø"/>
            </a:pPr>
            <a:r>
              <a:rPr lang="en-US" sz="2400" dirty="0"/>
              <a:t>Suffolk County Planning Dept. collaborating with at least two local municipalities with the application.</a:t>
            </a:r>
          </a:p>
          <a:p>
            <a:pPr marL="1257300" lvl="2" indent="-342900">
              <a:buFont typeface="Arial" panose="020B0604020202020204" pitchFamily="34" charset="0"/>
              <a:buChar char="•"/>
            </a:pPr>
            <a:r>
              <a:rPr lang="en-US" sz="2400" dirty="0"/>
              <a:t>Town of Huntington</a:t>
            </a:r>
          </a:p>
          <a:p>
            <a:pPr marL="1257300" lvl="2" indent="-342900">
              <a:buFont typeface="Arial" panose="020B0604020202020204" pitchFamily="34" charset="0"/>
              <a:buChar char="•"/>
            </a:pPr>
            <a:r>
              <a:rPr lang="en-US" sz="2400" dirty="0"/>
              <a:t>Town of Southampton.</a:t>
            </a:r>
          </a:p>
          <a:p>
            <a:endParaRPr lang="en-US" sz="2400" dirty="0"/>
          </a:p>
          <a:p>
            <a:endParaRPr lang="en-US" dirty="0"/>
          </a:p>
        </p:txBody>
      </p:sp>
      <p:grpSp>
        <p:nvGrpSpPr>
          <p:cNvPr id="7" name="Group 6">
            <a:extLst>
              <a:ext uri="{FF2B5EF4-FFF2-40B4-BE49-F238E27FC236}">
                <a16:creationId xmlns:a16="http://schemas.microsoft.com/office/drawing/2014/main" id="{3D96FD10-9E56-447E-A05D-4EE3B837A01A}"/>
              </a:ext>
            </a:extLst>
          </p:cNvPr>
          <p:cNvGrpSpPr/>
          <p:nvPr/>
        </p:nvGrpSpPr>
        <p:grpSpPr>
          <a:xfrm>
            <a:off x="6799680" y="2668727"/>
            <a:ext cx="4706520" cy="3170195"/>
            <a:chOff x="6799680" y="2668727"/>
            <a:chExt cx="4706520" cy="3170195"/>
          </a:xfrm>
        </p:grpSpPr>
        <p:pic>
          <p:nvPicPr>
            <p:cNvPr id="5" name="Picture 4">
              <a:extLst>
                <a:ext uri="{FF2B5EF4-FFF2-40B4-BE49-F238E27FC236}">
                  <a16:creationId xmlns:a16="http://schemas.microsoft.com/office/drawing/2014/main" id="{D8017485-6B03-4876-893C-198DB2FBCDDC}"/>
                </a:ext>
              </a:extLst>
            </p:cNvPr>
            <p:cNvPicPr>
              <a:picLocks noChangeAspect="1"/>
            </p:cNvPicPr>
            <p:nvPr/>
          </p:nvPicPr>
          <p:blipFill>
            <a:blip r:embed="rId5"/>
            <a:stretch>
              <a:fillRect/>
            </a:stretch>
          </p:blipFill>
          <p:spPr>
            <a:xfrm>
              <a:off x="6799680" y="2668727"/>
              <a:ext cx="4706520" cy="3170195"/>
            </a:xfrm>
            <a:prstGeom prst="rect">
              <a:avLst/>
            </a:prstGeom>
          </p:spPr>
        </p:pic>
        <p:pic>
          <p:nvPicPr>
            <p:cNvPr id="6" name="Picture 5">
              <a:extLst>
                <a:ext uri="{FF2B5EF4-FFF2-40B4-BE49-F238E27FC236}">
                  <a16:creationId xmlns:a16="http://schemas.microsoft.com/office/drawing/2014/main" id="{01A2FF47-9553-4912-9BD2-7EBB642EA193}"/>
                </a:ext>
              </a:extLst>
            </p:cNvPr>
            <p:cNvPicPr>
              <a:picLocks noChangeAspect="1"/>
            </p:cNvPicPr>
            <p:nvPr/>
          </p:nvPicPr>
          <p:blipFill>
            <a:blip r:embed="rId6"/>
            <a:stretch>
              <a:fillRect/>
            </a:stretch>
          </p:blipFill>
          <p:spPr>
            <a:xfrm>
              <a:off x="8509489" y="2966224"/>
              <a:ext cx="1274174" cy="1225402"/>
            </a:xfrm>
            <a:prstGeom prst="rect">
              <a:avLst/>
            </a:prstGeom>
          </p:spPr>
        </p:pic>
      </p:grpSp>
      <p:sp>
        <p:nvSpPr>
          <p:cNvPr id="8" name="TextBox 7">
            <a:extLst>
              <a:ext uri="{FF2B5EF4-FFF2-40B4-BE49-F238E27FC236}">
                <a16:creationId xmlns:a16="http://schemas.microsoft.com/office/drawing/2014/main" id="{84EDA5AE-8D7C-4437-A3B7-B8A628A06981}"/>
              </a:ext>
            </a:extLst>
          </p:cNvPr>
          <p:cNvSpPr txBox="1"/>
          <p:nvPr/>
        </p:nvSpPr>
        <p:spPr>
          <a:xfrm>
            <a:off x="4820615" y="1747706"/>
            <a:ext cx="2532480" cy="892552"/>
          </a:xfrm>
          <a:prstGeom prst="rect">
            <a:avLst/>
          </a:prstGeom>
          <a:noFill/>
        </p:spPr>
        <p:txBody>
          <a:bodyPr wrap="square" rtlCol="0">
            <a:spAutoFit/>
          </a:bodyPr>
          <a:lstStyle/>
          <a:p>
            <a:pPr algn="ctr"/>
            <a:r>
              <a:rPr lang="en-US" sz="3200" b="1" dirty="0">
                <a:solidFill>
                  <a:schemeClr val="accent1">
                    <a:lumMod val="75000"/>
                  </a:schemeClr>
                </a:solidFill>
              </a:rPr>
              <a:t>Primary</a:t>
            </a:r>
          </a:p>
          <a:p>
            <a:pPr algn="ctr"/>
            <a:r>
              <a:rPr lang="en-US" sz="2000" dirty="0">
                <a:solidFill>
                  <a:schemeClr val="accent1">
                    <a:lumMod val="75000"/>
                  </a:schemeClr>
                </a:solidFill>
              </a:rPr>
              <a:t>(Short Term)</a:t>
            </a:r>
          </a:p>
        </p:txBody>
      </p:sp>
      <p:pic>
        <p:nvPicPr>
          <p:cNvPr id="14" name="Picture 13">
            <a:extLst>
              <a:ext uri="{FF2B5EF4-FFF2-40B4-BE49-F238E27FC236}">
                <a16:creationId xmlns:a16="http://schemas.microsoft.com/office/drawing/2014/main" id="{EAF9C0F0-3985-403C-810C-3DE479CA2B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9059" y="5371360"/>
            <a:ext cx="880797" cy="873203"/>
          </a:xfrm>
          <a:prstGeom prst="rect">
            <a:avLst/>
          </a:prstGeom>
        </p:spPr>
      </p:pic>
      <p:pic>
        <p:nvPicPr>
          <p:cNvPr id="16" name="Picture 15">
            <a:extLst>
              <a:ext uri="{FF2B5EF4-FFF2-40B4-BE49-F238E27FC236}">
                <a16:creationId xmlns:a16="http://schemas.microsoft.com/office/drawing/2014/main" id="{C9A94497-AE4A-4D82-A4C1-821FBFF4D6A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0419" y="5371360"/>
            <a:ext cx="792440" cy="792440"/>
          </a:xfrm>
          <a:prstGeom prst="rect">
            <a:avLst/>
          </a:prstGeom>
        </p:spPr>
      </p:pic>
    </p:spTree>
    <p:extLst>
      <p:ext uri="{BB962C8B-B14F-4D97-AF65-F5344CB8AC3E}">
        <p14:creationId xmlns:p14="http://schemas.microsoft.com/office/powerpoint/2010/main" val="233241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ppt_x"/>
                                          </p:val>
                                        </p:tav>
                                        <p:tav tm="100000">
                                          <p:val>
                                            <p:strVal val="#ppt_x"/>
                                          </p:val>
                                        </p:tav>
                                      </p:tavLst>
                                    </p:anim>
                                    <p:anim calcmode="lin" valueType="num">
                                      <p:cBhvr additive="base">
                                        <p:cTn id="8" dur="1500" fill="hold"/>
                                        <p:tgtEl>
                                          <p:spTgt spid="7"/>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25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1500"/>
                                        <p:tgtEl>
                                          <p:spTgt spid="4">
                                            <p:txEl>
                                              <p:pRg st="2" end="2"/>
                                            </p:txEl>
                                          </p:spTgt>
                                        </p:tgtEl>
                                      </p:cBhvr>
                                    </p:animEffect>
                                    <p:anim calcmode="lin" valueType="num">
                                      <p:cBhvr>
                                        <p:cTn id="19" dur="1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0" dur="1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anim calcmode="lin" valueType="num">
                                      <p:cBhvr>
                                        <p:cTn id="2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750"/>
                                        <p:tgtEl>
                                          <p:spTgt spid="4">
                                            <p:txEl>
                                              <p:pRg st="4" end="4"/>
                                            </p:txEl>
                                          </p:spTgt>
                                        </p:tgtEl>
                                      </p:cBhvr>
                                    </p:animEffect>
                                    <p:anim calcmode="lin" valueType="num">
                                      <p:cBhvr>
                                        <p:cTn id="33" dur="75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4" dur="750" fill="hold"/>
                                        <p:tgtEl>
                                          <p:spTgt spid="4">
                                            <p:txEl>
                                              <p:pRg st="4" end="4"/>
                                            </p:txEl>
                                          </p:spTgt>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75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childTnLst>
                                </p:cTn>
                              </p:par>
                              <p:par>
                                <p:cTn id="38" presetID="10" presetClass="entr" presetSubtype="0" fill="hold" nodeType="withEffect">
                                  <p:stCondLst>
                                    <p:cond delay="75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381000"/>
            <a:ext cx="11155680" cy="6013704"/>
          </a:xfrm>
          <a:prstGeom prst="rect">
            <a:avLst/>
          </a:prstGeom>
          <a:blipFill>
            <a:blip r:embed="rId3" cstate="print"/>
            <a:stretch>
              <a:fillRect/>
            </a:stretch>
          </a:blipFill>
        </p:spPr>
        <p:txBody>
          <a:bodyPr wrap="square" lIns="0" tIns="0" rIns="0" bIns="0" rtlCol="0"/>
          <a:lstStyle/>
          <a:p>
            <a:endParaRPr dirty="0"/>
          </a:p>
        </p:txBody>
      </p:sp>
      <p:sp>
        <p:nvSpPr>
          <p:cNvPr id="54" name="object 25">
            <a:extLst>
              <a:ext uri="{FF2B5EF4-FFF2-40B4-BE49-F238E27FC236}">
                <a16:creationId xmlns:a16="http://schemas.microsoft.com/office/drawing/2014/main" id="{738E547F-80D2-4B28-9C8D-81791637A6D3}"/>
              </a:ext>
            </a:extLst>
          </p:cNvPr>
          <p:cNvSpPr/>
          <p:nvPr/>
        </p:nvSpPr>
        <p:spPr>
          <a:xfrm>
            <a:off x="525780" y="478771"/>
            <a:ext cx="11155680" cy="1206757"/>
          </a:xfrm>
          <a:prstGeom prst="rect">
            <a:avLst/>
          </a:prstGeom>
          <a:blipFill>
            <a:blip r:embed="rId4" cstate="print"/>
            <a:stretch>
              <a:fillRect/>
            </a:stretch>
          </a:blipFill>
        </p:spPr>
        <p:txBody>
          <a:bodyPr wrap="square" lIns="0" tIns="0" rIns="0" bIns="0" rtlCol="0"/>
          <a:lstStyle/>
          <a:p>
            <a:endParaRPr dirty="0"/>
          </a:p>
        </p:txBody>
      </p:sp>
      <p:sp>
        <p:nvSpPr>
          <p:cNvPr id="55" name="TextBox 54">
            <a:extLst>
              <a:ext uri="{FF2B5EF4-FFF2-40B4-BE49-F238E27FC236}">
                <a16:creationId xmlns:a16="http://schemas.microsoft.com/office/drawing/2014/main" id="{CA7A085C-6405-4233-9D9F-60C17643EC86}"/>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Objectives</a:t>
            </a:r>
          </a:p>
        </p:txBody>
      </p:sp>
      <p:sp>
        <p:nvSpPr>
          <p:cNvPr id="4" name="TextBox 3">
            <a:extLst>
              <a:ext uri="{FF2B5EF4-FFF2-40B4-BE49-F238E27FC236}">
                <a16:creationId xmlns:a16="http://schemas.microsoft.com/office/drawing/2014/main" id="{360FC781-1675-43DF-96D6-EB3C8E89FCFD}"/>
              </a:ext>
            </a:extLst>
          </p:cNvPr>
          <p:cNvSpPr txBox="1"/>
          <p:nvPr/>
        </p:nvSpPr>
        <p:spPr>
          <a:xfrm>
            <a:off x="990600" y="2702436"/>
            <a:ext cx="6033201" cy="3693319"/>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t>Scale to the State Level</a:t>
            </a:r>
          </a:p>
          <a:p>
            <a:pPr marL="342900" indent="-342900">
              <a:buFont typeface="Wingdings" panose="05000000000000000000" pitchFamily="2" charset="2"/>
              <a:buChar char="Ø"/>
            </a:pPr>
            <a:endParaRPr lang="en-US" sz="2400" dirty="0"/>
          </a:p>
          <a:p>
            <a:pPr marL="342900" indent="-342900">
              <a:buFont typeface="Wingdings" panose="05000000000000000000" pitchFamily="2" charset="2"/>
              <a:buChar char="Ø"/>
            </a:pPr>
            <a:r>
              <a:rPr lang="en-US" sz="2400" dirty="0"/>
              <a:t>NYS GIS Program Office Agrees to Deploy the Application based on Suffolk County’s Working Application</a:t>
            </a:r>
          </a:p>
          <a:p>
            <a:endParaRPr lang="en-US" sz="2400" dirty="0"/>
          </a:p>
          <a:p>
            <a:pPr marL="342900" indent="-342900">
              <a:buFont typeface="Wingdings" panose="05000000000000000000" pitchFamily="2" charset="2"/>
              <a:buChar char="Ø"/>
            </a:pPr>
            <a:r>
              <a:rPr lang="en-US" sz="2400" dirty="0"/>
              <a:t>All Counties and Local Governments In NYS Use NY State’s GML 239 Review Application</a:t>
            </a:r>
          </a:p>
          <a:p>
            <a:endParaRPr lang="en-US" sz="2400" dirty="0"/>
          </a:p>
          <a:p>
            <a:endParaRPr lang="en-US" dirty="0"/>
          </a:p>
        </p:txBody>
      </p:sp>
      <p:sp>
        <p:nvSpPr>
          <p:cNvPr id="8" name="TextBox 7">
            <a:extLst>
              <a:ext uri="{FF2B5EF4-FFF2-40B4-BE49-F238E27FC236}">
                <a16:creationId xmlns:a16="http://schemas.microsoft.com/office/drawing/2014/main" id="{84EDA5AE-8D7C-4437-A3B7-B8A628A06981}"/>
              </a:ext>
            </a:extLst>
          </p:cNvPr>
          <p:cNvSpPr txBox="1"/>
          <p:nvPr/>
        </p:nvSpPr>
        <p:spPr>
          <a:xfrm>
            <a:off x="4820615" y="1747706"/>
            <a:ext cx="2532480" cy="892552"/>
          </a:xfrm>
          <a:prstGeom prst="rect">
            <a:avLst/>
          </a:prstGeom>
          <a:noFill/>
        </p:spPr>
        <p:txBody>
          <a:bodyPr wrap="square" rtlCol="0">
            <a:spAutoFit/>
          </a:bodyPr>
          <a:lstStyle/>
          <a:p>
            <a:pPr algn="ctr"/>
            <a:r>
              <a:rPr lang="en-US" sz="3200" b="1" dirty="0">
                <a:solidFill>
                  <a:schemeClr val="accent1">
                    <a:lumMod val="75000"/>
                  </a:schemeClr>
                </a:solidFill>
              </a:rPr>
              <a:t>Secondary</a:t>
            </a:r>
          </a:p>
          <a:p>
            <a:pPr algn="ctr"/>
            <a:r>
              <a:rPr lang="en-US" sz="2000" dirty="0">
                <a:solidFill>
                  <a:schemeClr val="accent1">
                    <a:lumMod val="75000"/>
                  </a:schemeClr>
                </a:solidFill>
              </a:rPr>
              <a:t>(Long Term)</a:t>
            </a:r>
          </a:p>
        </p:txBody>
      </p:sp>
      <p:grpSp>
        <p:nvGrpSpPr>
          <p:cNvPr id="11" name="Group 10">
            <a:extLst>
              <a:ext uri="{FF2B5EF4-FFF2-40B4-BE49-F238E27FC236}">
                <a16:creationId xmlns:a16="http://schemas.microsoft.com/office/drawing/2014/main" id="{2971D34A-4DB5-4CFF-ADD3-1F173B101BCF}"/>
              </a:ext>
            </a:extLst>
          </p:cNvPr>
          <p:cNvGrpSpPr/>
          <p:nvPr/>
        </p:nvGrpSpPr>
        <p:grpSpPr>
          <a:xfrm>
            <a:off x="6799680" y="2668727"/>
            <a:ext cx="4706520" cy="3170195"/>
            <a:chOff x="6799680" y="2668727"/>
            <a:chExt cx="4706520" cy="3170195"/>
          </a:xfrm>
        </p:grpSpPr>
        <p:pic>
          <p:nvPicPr>
            <p:cNvPr id="5" name="Picture 4">
              <a:extLst>
                <a:ext uri="{FF2B5EF4-FFF2-40B4-BE49-F238E27FC236}">
                  <a16:creationId xmlns:a16="http://schemas.microsoft.com/office/drawing/2014/main" id="{D8017485-6B03-4876-893C-198DB2FBCDDC}"/>
                </a:ext>
              </a:extLst>
            </p:cNvPr>
            <p:cNvPicPr>
              <a:picLocks noChangeAspect="1"/>
            </p:cNvPicPr>
            <p:nvPr/>
          </p:nvPicPr>
          <p:blipFill>
            <a:blip r:embed="rId5"/>
            <a:stretch>
              <a:fillRect/>
            </a:stretch>
          </p:blipFill>
          <p:spPr>
            <a:xfrm>
              <a:off x="6799680" y="2668727"/>
              <a:ext cx="4706520" cy="3170195"/>
            </a:xfrm>
            <a:prstGeom prst="rect">
              <a:avLst/>
            </a:prstGeom>
          </p:spPr>
        </p:pic>
        <p:pic>
          <p:nvPicPr>
            <p:cNvPr id="10" name="Picture 9">
              <a:extLst>
                <a:ext uri="{FF2B5EF4-FFF2-40B4-BE49-F238E27FC236}">
                  <a16:creationId xmlns:a16="http://schemas.microsoft.com/office/drawing/2014/main" id="{506E7AA2-78A9-4CB8-A037-86B2466E22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25255" y="2971800"/>
              <a:ext cx="1241013" cy="1237910"/>
            </a:xfrm>
            <a:prstGeom prst="rect">
              <a:avLst/>
            </a:prstGeom>
          </p:spPr>
        </p:pic>
      </p:grpSp>
    </p:spTree>
    <p:extLst>
      <p:ext uri="{BB962C8B-B14F-4D97-AF65-F5344CB8AC3E}">
        <p14:creationId xmlns:p14="http://schemas.microsoft.com/office/powerpoint/2010/main" val="105408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42" presetClass="entr" presetSubtype="0" fill="hold" nodeType="withEffect">
                                  <p:stCondLst>
                                    <p:cond delay="10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100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1000"/>
                                        <p:tgtEl>
                                          <p:spTgt spid="4">
                                            <p:txEl>
                                              <p:pRg st="2" end="2"/>
                                            </p:txEl>
                                          </p:spTgt>
                                        </p:tgtEl>
                                      </p:cBhvr>
                                    </p:animEffect>
                                    <p:anim calcmode="lin" valueType="num">
                                      <p:cBhvr>
                                        <p:cTn id="1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200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1000"/>
                                        <p:tgtEl>
                                          <p:spTgt spid="4">
                                            <p:txEl>
                                              <p:pRg st="4" end="4"/>
                                            </p:txEl>
                                          </p:spTgt>
                                        </p:tgtEl>
                                      </p:cBhvr>
                                    </p:animEffect>
                                    <p:anim calcmode="lin" valueType="num">
                                      <p:cBhvr>
                                        <p:cTn id="2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397763"/>
            <a:ext cx="11155680" cy="6013704"/>
          </a:xfrm>
          <a:prstGeom prst="rect">
            <a:avLst/>
          </a:prstGeom>
          <a:blipFill>
            <a:blip r:embed="rId2" cstate="print"/>
            <a:stretch>
              <a:fillRect/>
            </a:stretch>
          </a:blipFill>
        </p:spPr>
        <p:txBody>
          <a:bodyPr wrap="square" lIns="0" tIns="0" rIns="0" bIns="0" rtlCol="0"/>
          <a:lstStyle/>
          <a:p>
            <a:endParaRPr dirty="0"/>
          </a:p>
        </p:txBody>
      </p:sp>
      <p:sp>
        <p:nvSpPr>
          <p:cNvPr id="54" name="object 25">
            <a:extLst>
              <a:ext uri="{FF2B5EF4-FFF2-40B4-BE49-F238E27FC236}">
                <a16:creationId xmlns:a16="http://schemas.microsoft.com/office/drawing/2014/main" id="{738E547F-80D2-4B28-9C8D-81791637A6D3}"/>
              </a:ext>
            </a:extLst>
          </p:cNvPr>
          <p:cNvSpPr/>
          <p:nvPr/>
        </p:nvSpPr>
        <p:spPr>
          <a:xfrm>
            <a:off x="525780" y="478771"/>
            <a:ext cx="11155680" cy="1206757"/>
          </a:xfrm>
          <a:prstGeom prst="rect">
            <a:avLst/>
          </a:prstGeom>
          <a:blipFill>
            <a:blip r:embed="rId3" cstate="print"/>
            <a:stretch>
              <a:fillRect/>
            </a:stretch>
          </a:blipFill>
        </p:spPr>
        <p:txBody>
          <a:bodyPr wrap="square" lIns="0" tIns="0" rIns="0" bIns="0" rtlCol="0"/>
          <a:lstStyle/>
          <a:p>
            <a:endParaRPr dirty="0"/>
          </a:p>
        </p:txBody>
      </p:sp>
      <p:sp>
        <p:nvSpPr>
          <p:cNvPr id="55" name="TextBox 54">
            <a:extLst>
              <a:ext uri="{FF2B5EF4-FFF2-40B4-BE49-F238E27FC236}">
                <a16:creationId xmlns:a16="http://schemas.microsoft.com/office/drawing/2014/main" id="{CA7A085C-6405-4233-9D9F-60C17643EC86}"/>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Methodology</a:t>
            </a:r>
          </a:p>
        </p:txBody>
      </p:sp>
      <p:pic>
        <p:nvPicPr>
          <p:cNvPr id="10" name="Picture 9">
            <a:extLst>
              <a:ext uri="{FF2B5EF4-FFF2-40B4-BE49-F238E27FC236}">
                <a16:creationId xmlns:a16="http://schemas.microsoft.com/office/drawing/2014/main" id="{DEA27686-4177-45A4-96AA-BD1169D55D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594881"/>
            <a:ext cx="8495347" cy="4420468"/>
          </a:xfrm>
          <a:prstGeom prst="rect">
            <a:avLst/>
          </a:prstGeom>
        </p:spPr>
      </p:pic>
    </p:spTree>
    <p:extLst>
      <p:ext uri="{BB962C8B-B14F-4D97-AF65-F5344CB8AC3E}">
        <p14:creationId xmlns:p14="http://schemas.microsoft.com/office/powerpoint/2010/main" val="174552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397763"/>
            <a:ext cx="11155680" cy="6013704"/>
          </a:xfrm>
          <a:prstGeom prst="rect">
            <a:avLst/>
          </a:prstGeom>
          <a:blipFill>
            <a:blip r:embed="rId3" cstate="print"/>
            <a:stretch>
              <a:fillRect/>
            </a:stretch>
          </a:blipFill>
        </p:spPr>
        <p:txBody>
          <a:bodyPr wrap="square" lIns="0" tIns="0" rIns="0" bIns="0" rtlCol="0"/>
          <a:lstStyle/>
          <a:p>
            <a:endParaRPr dirty="0"/>
          </a:p>
        </p:txBody>
      </p:sp>
      <p:sp>
        <p:nvSpPr>
          <p:cNvPr id="54" name="object 25">
            <a:extLst>
              <a:ext uri="{FF2B5EF4-FFF2-40B4-BE49-F238E27FC236}">
                <a16:creationId xmlns:a16="http://schemas.microsoft.com/office/drawing/2014/main" id="{738E547F-80D2-4B28-9C8D-81791637A6D3}"/>
              </a:ext>
            </a:extLst>
          </p:cNvPr>
          <p:cNvSpPr/>
          <p:nvPr/>
        </p:nvSpPr>
        <p:spPr>
          <a:xfrm>
            <a:off x="525780" y="478771"/>
            <a:ext cx="11155680" cy="1206757"/>
          </a:xfrm>
          <a:prstGeom prst="rect">
            <a:avLst/>
          </a:prstGeom>
          <a:blipFill>
            <a:blip r:embed="rId4" cstate="print"/>
            <a:stretch>
              <a:fillRect/>
            </a:stretch>
          </a:blipFill>
        </p:spPr>
        <p:txBody>
          <a:bodyPr wrap="square" lIns="0" tIns="0" rIns="0" bIns="0" rtlCol="0"/>
          <a:lstStyle/>
          <a:p>
            <a:endParaRPr dirty="0"/>
          </a:p>
        </p:txBody>
      </p:sp>
      <p:sp>
        <p:nvSpPr>
          <p:cNvPr id="55" name="TextBox 54">
            <a:extLst>
              <a:ext uri="{FF2B5EF4-FFF2-40B4-BE49-F238E27FC236}">
                <a16:creationId xmlns:a16="http://schemas.microsoft.com/office/drawing/2014/main" id="{CA7A085C-6405-4233-9D9F-60C17643EC86}"/>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Methodology</a:t>
            </a:r>
          </a:p>
        </p:txBody>
      </p:sp>
      <p:sp>
        <p:nvSpPr>
          <p:cNvPr id="12" name="Rectangle 11">
            <a:extLst>
              <a:ext uri="{FF2B5EF4-FFF2-40B4-BE49-F238E27FC236}">
                <a16:creationId xmlns:a16="http://schemas.microsoft.com/office/drawing/2014/main" id="{49506A9A-0140-487E-8263-CB15404BE01B}"/>
              </a:ext>
            </a:extLst>
          </p:cNvPr>
          <p:cNvSpPr/>
          <p:nvPr/>
        </p:nvSpPr>
        <p:spPr>
          <a:xfrm>
            <a:off x="634745" y="1959086"/>
            <a:ext cx="8081393" cy="3755914"/>
          </a:xfrm>
          <a:prstGeom prst="rect">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11291C5-0049-4891-8031-4BFE190B2893}"/>
              </a:ext>
            </a:extLst>
          </p:cNvPr>
          <p:cNvSpPr/>
          <p:nvPr/>
        </p:nvSpPr>
        <p:spPr>
          <a:xfrm>
            <a:off x="8868538" y="1959086"/>
            <a:ext cx="2475357" cy="3755914"/>
          </a:xfrm>
          <a:prstGeom prst="rect">
            <a:avLst/>
          </a:prstGeom>
          <a:solidFill>
            <a:schemeClr val="accent1"/>
          </a:solidFill>
          <a:ln w="25400">
            <a:solidFill>
              <a:schemeClr val="accent1">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Diagram 9">
            <a:extLst>
              <a:ext uri="{FF2B5EF4-FFF2-40B4-BE49-F238E27FC236}">
                <a16:creationId xmlns:a16="http://schemas.microsoft.com/office/drawing/2014/main" id="{246D60F2-31CE-4D31-BADB-F781DA168C09}"/>
              </a:ext>
            </a:extLst>
          </p:cNvPr>
          <p:cNvGraphicFramePr/>
          <p:nvPr>
            <p:extLst>
              <p:ext uri="{D42A27DB-BD31-4B8C-83A1-F6EECF244321}">
                <p14:modId xmlns:p14="http://schemas.microsoft.com/office/powerpoint/2010/main" val="4135501000"/>
              </p:ext>
            </p:extLst>
          </p:nvPr>
        </p:nvGraphicFramePr>
        <p:xfrm>
          <a:off x="1143000" y="1627243"/>
          <a:ext cx="9906000" cy="4419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TextBox 12">
            <a:extLst>
              <a:ext uri="{FF2B5EF4-FFF2-40B4-BE49-F238E27FC236}">
                <a16:creationId xmlns:a16="http://schemas.microsoft.com/office/drawing/2014/main" id="{C824D7BA-3F70-4611-9302-E61596660D23}"/>
              </a:ext>
            </a:extLst>
          </p:cNvPr>
          <p:cNvSpPr txBox="1"/>
          <p:nvPr/>
        </p:nvSpPr>
        <p:spPr>
          <a:xfrm>
            <a:off x="2389441" y="2603167"/>
            <a:ext cx="4572000" cy="461665"/>
          </a:xfrm>
          <a:prstGeom prst="rect">
            <a:avLst/>
          </a:prstGeom>
          <a:noFill/>
        </p:spPr>
        <p:txBody>
          <a:bodyPr wrap="square" rtlCol="0">
            <a:spAutoFit/>
          </a:bodyPr>
          <a:lstStyle/>
          <a:p>
            <a:pPr algn="ctr"/>
            <a:r>
              <a:rPr lang="en-US" sz="2400" dirty="0">
                <a:solidFill>
                  <a:schemeClr val="bg1">
                    <a:lumMod val="95000"/>
                  </a:schemeClr>
                </a:solidFill>
              </a:rPr>
              <a:t>Suffolk County Web GIS Platform</a:t>
            </a:r>
          </a:p>
        </p:txBody>
      </p:sp>
      <p:sp>
        <p:nvSpPr>
          <p:cNvPr id="4" name="TextBox 3">
            <a:extLst>
              <a:ext uri="{FF2B5EF4-FFF2-40B4-BE49-F238E27FC236}">
                <a16:creationId xmlns:a16="http://schemas.microsoft.com/office/drawing/2014/main" id="{A470492A-337B-438F-829F-B092634C7DD7}"/>
              </a:ext>
            </a:extLst>
          </p:cNvPr>
          <p:cNvSpPr txBox="1"/>
          <p:nvPr/>
        </p:nvSpPr>
        <p:spPr>
          <a:xfrm>
            <a:off x="9091488" y="2667000"/>
            <a:ext cx="2005241" cy="461665"/>
          </a:xfrm>
          <a:prstGeom prst="rect">
            <a:avLst/>
          </a:prstGeom>
          <a:noFill/>
        </p:spPr>
        <p:txBody>
          <a:bodyPr wrap="square" rtlCol="0">
            <a:spAutoFit/>
          </a:bodyPr>
          <a:lstStyle/>
          <a:p>
            <a:pPr algn="ctr"/>
            <a:r>
              <a:rPr lang="en-US" sz="2400" dirty="0">
                <a:solidFill>
                  <a:schemeClr val="bg1">
                    <a:lumMod val="95000"/>
                  </a:schemeClr>
                </a:solidFill>
              </a:rPr>
              <a:t>ArcGIS Online</a:t>
            </a:r>
          </a:p>
        </p:txBody>
      </p:sp>
    </p:spTree>
    <p:extLst>
      <p:ext uri="{BB962C8B-B14F-4D97-AF65-F5344CB8AC3E}">
        <p14:creationId xmlns:p14="http://schemas.microsoft.com/office/powerpoint/2010/main" val="71076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2" presetClass="entr" presetSubtype="8" fill="hold" grpId="0" nodeType="withEffect">
                                  <p:stCondLst>
                                    <p:cond delay="10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500" fill="hold"/>
                                        <p:tgtEl>
                                          <p:spTgt spid="10"/>
                                        </p:tgtEl>
                                        <p:attrNameLst>
                                          <p:attrName>ppt_x</p:attrName>
                                        </p:attrNameLst>
                                      </p:cBhvr>
                                      <p:tavLst>
                                        <p:tav tm="0">
                                          <p:val>
                                            <p:strVal val="0-#ppt_w/2"/>
                                          </p:val>
                                        </p:tav>
                                        <p:tav tm="100000">
                                          <p:val>
                                            <p:strVal val="#ppt_x"/>
                                          </p:val>
                                        </p:tav>
                                      </p:tavLst>
                                    </p:anim>
                                    <p:anim calcmode="lin" valueType="num">
                                      <p:cBhvr additive="base">
                                        <p:cTn id="20" dur="2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Graphic spid="10" grpId="0">
        <p:bldAsOne/>
      </p:bldGraphic>
      <p:bldP spid="1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397763"/>
            <a:ext cx="11155680" cy="6013704"/>
          </a:xfrm>
          <a:prstGeom prst="rect">
            <a:avLst/>
          </a:prstGeom>
          <a:blipFill>
            <a:blip r:embed="rId2" cstate="print"/>
            <a:stretch>
              <a:fillRect/>
            </a:stretch>
          </a:blipFill>
        </p:spPr>
        <p:txBody>
          <a:bodyPr wrap="square" lIns="0" tIns="0" rIns="0" bIns="0" rtlCol="0"/>
          <a:lstStyle/>
          <a:p>
            <a:endParaRPr dirty="0"/>
          </a:p>
        </p:txBody>
      </p:sp>
      <p:sp>
        <p:nvSpPr>
          <p:cNvPr id="54" name="object 25">
            <a:extLst>
              <a:ext uri="{FF2B5EF4-FFF2-40B4-BE49-F238E27FC236}">
                <a16:creationId xmlns:a16="http://schemas.microsoft.com/office/drawing/2014/main" id="{738E547F-80D2-4B28-9C8D-81791637A6D3}"/>
              </a:ext>
            </a:extLst>
          </p:cNvPr>
          <p:cNvSpPr/>
          <p:nvPr/>
        </p:nvSpPr>
        <p:spPr>
          <a:xfrm>
            <a:off x="525780" y="478771"/>
            <a:ext cx="11155680" cy="1206757"/>
          </a:xfrm>
          <a:prstGeom prst="rect">
            <a:avLst/>
          </a:prstGeom>
          <a:blipFill>
            <a:blip r:embed="rId3" cstate="print"/>
            <a:stretch>
              <a:fillRect/>
            </a:stretch>
          </a:blipFill>
        </p:spPr>
        <p:txBody>
          <a:bodyPr wrap="square" lIns="0" tIns="0" rIns="0" bIns="0" rtlCol="0"/>
          <a:lstStyle/>
          <a:p>
            <a:endParaRPr dirty="0"/>
          </a:p>
        </p:txBody>
      </p:sp>
      <p:sp>
        <p:nvSpPr>
          <p:cNvPr id="55" name="TextBox 54">
            <a:extLst>
              <a:ext uri="{FF2B5EF4-FFF2-40B4-BE49-F238E27FC236}">
                <a16:creationId xmlns:a16="http://schemas.microsoft.com/office/drawing/2014/main" id="{CA7A085C-6405-4233-9D9F-60C17643EC86}"/>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Methodology</a:t>
            </a:r>
          </a:p>
        </p:txBody>
      </p:sp>
      <p:sp>
        <p:nvSpPr>
          <p:cNvPr id="5" name="TextBox 4">
            <a:extLst>
              <a:ext uri="{FF2B5EF4-FFF2-40B4-BE49-F238E27FC236}">
                <a16:creationId xmlns:a16="http://schemas.microsoft.com/office/drawing/2014/main" id="{11DE15F9-FDA6-4A17-B643-DBBA7E82AAAD}"/>
              </a:ext>
            </a:extLst>
          </p:cNvPr>
          <p:cNvSpPr txBox="1"/>
          <p:nvPr/>
        </p:nvSpPr>
        <p:spPr>
          <a:xfrm>
            <a:off x="510540" y="1776368"/>
            <a:ext cx="4586946" cy="1523494"/>
          </a:xfrm>
          <a:prstGeom prst="rect">
            <a:avLst/>
          </a:prstGeom>
          <a:noFill/>
        </p:spPr>
        <p:txBody>
          <a:bodyPr wrap="square" rtlCol="0">
            <a:spAutoFit/>
          </a:bodyPr>
          <a:lstStyle/>
          <a:p>
            <a:r>
              <a:rPr lang="en-US" sz="3200" b="1" dirty="0">
                <a:solidFill>
                  <a:schemeClr val="accent1">
                    <a:lumMod val="75000"/>
                  </a:schemeClr>
                </a:solidFill>
              </a:rPr>
              <a:t>Application Platform</a:t>
            </a:r>
          </a:p>
          <a:p>
            <a:endParaRPr lang="en-US" sz="3200" b="1" dirty="0">
              <a:solidFill>
                <a:schemeClr val="accent1">
                  <a:lumMod val="75000"/>
                </a:schemeClr>
              </a:solidFill>
            </a:endParaRPr>
          </a:p>
          <a:p>
            <a:pPr marL="342900" indent="-342900">
              <a:spcBef>
                <a:spcPts val="600"/>
              </a:spcBef>
              <a:buFont typeface="Wingdings" panose="05000000000000000000" pitchFamily="2" charset="2"/>
              <a:buChar char="Ø"/>
            </a:pPr>
            <a:endParaRPr lang="en-US" sz="2400" dirty="0"/>
          </a:p>
        </p:txBody>
      </p:sp>
      <p:pic>
        <p:nvPicPr>
          <p:cNvPr id="6" name="Picture 5">
            <a:extLst>
              <a:ext uri="{FF2B5EF4-FFF2-40B4-BE49-F238E27FC236}">
                <a16:creationId xmlns:a16="http://schemas.microsoft.com/office/drawing/2014/main" id="{71E502E9-AD72-4BBA-8732-FE3E2B8E0487}"/>
              </a:ext>
            </a:extLst>
          </p:cNvPr>
          <p:cNvPicPr>
            <a:picLocks noChangeAspect="1"/>
          </p:cNvPicPr>
          <p:nvPr/>
        </p:nvPicPr>
        <p:blipFill>
          <a:blip r:embed="rId4"/>
          <a:stretch>
            <a:fillRect/>
          </a:stretch>
        </p:blipFill>
        <p:spPr>
          <a:xfrm>
            <a:off x="5764924" y="1997960"/>
            <a:ext cx="5218618" cy="4101075"/>
          </a:xfrm>
          <a:prstGeom prst="rect">
            <a:avLst/>
          </a:prstGeom>
          <a:effectLst>
            <a:outerShdw blurRad="50800" dist="38100" dir="18900000" algn="bl" rotWithShape="0">
              <a:prstClr val="black">
                <a:alpha val="40000"/>
              </a:prstClr>
            </a:outerShdw>
          </a:effectLst>
        </p:spPr>
      </p:pic>
      <p:sp>
        <p:nvSpPr>
          <p:cNvPr id="7" name="TextBox 6">
            <a:extLst>
              <a:ext uri="{FF2B5EF4-FFF2-40B4-BE49-F238E27FC236}">
                <a16:creationId xmlns:a16="http://schemas.microsoft.com/office/drawing/2014/main" id="{B62E6443-6116-49E4-A8CB-9F7539DFB002}"/>
              </a:ext>
            </a:extLst>
          </p:cNvPr>
          <p:cNvSpPr txBox="1"/>
          <p:nvPr/>
        </p:nvSpPr>
        <p:spPr>
          <a:xfrm>
            <a:off x="844259" y="2960520"/>
            <a:ext cx="4586946" cy="1231106"/>
          </a:xfrm>
          <a:prstGeom prst="rect">
            <a:avLst/>
          </a:prstGeom>
          <a:noFill/>
        </p:spPr>
        <p:txBody>
          <a:bodyPr wrap="square" rtlCol="0">
            <a:spAutoFit/>
          </a:bodyPr>
          <a:lstStyle/>
          <a:p>
            <a:r>
              <a:rPr lang="en-US" sz="2400" b="1" dirty="0"/>
              <a:t>Hybrid Platform</a:t>
            </a:r>
          </a:p>
          <a:p>
            <a:pPr marL="342900" indent="-342900">
              <a:spcBef>
                <a:spcPts val="600"/>
              </a:spcBef>
              <a:spcAft>
                <a:spcPts val="600"/>
              </a:spcAft>
              <a:buFont typeface="Arial" panose="020B0604020202020204" pitchFamily="34" charset="0"/>
              <a:buChar char="•"/>
            </a:pPr>
            <a:r>
              <a:rPr lang="en-US" sz="2000" b="1" dirty="0"/>
              <a:t>Suffolk County IT/GIS Cloud</a:t>
            </a:r>
          </a:p>
          <a:p>
            <a:pPr marL="342900" indent="-342900">
              <a:spcAft>
                <a:spcPts val="1200"/>
              </a:spcAft>
              <a:buFont typeface="Arial" panose="020B0604020202020204" pitchFamily="34" charset="0"/>
              <a:buChar char="•"/>
            </a:pPr>
            <a:r>
              <a:rPr lang="en-US" sz="2000" b="1" dirty="0"/>
              <a:t>Esri’s ArcGIS Online</a:t>
            </a:r>
          </a:p>
        </p:txBody>
      </p:sp>
    </p:spTree>
    <p:extLst>
      <p:ext uri="{BB962C8B-B14F-4D97-AF65-F5344CB8AC3E}">
        <p14:creationId xmlns:p14="http://schemas.microsoft.com/office/powerpoint/2010/main" val="102709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250"/>
                                        <p:tgtEl>
                                          <p:spTgt spid="7"/>
                                        </p:tgtEl>
                                      </p:cBhvr>
                                    </p:animEffect>
                                  </p:childTnLst>
                                </p:cTn>
                              </p:par>
                              <p:par>
                                <p:cTn id="11" presetID="42" presetClass="entr" presetSubtype="0" fill="hold" nodeType="with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50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75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 calcmode="lin" valueType="num">
                                      <p:cBhvr additive="base">
                                        <p:cTn id="2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7">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250"/>
                                  </p:stCondLst>
                                  <p:childTnLst>
                                    <p:set>
                                      <p:cBhvr>
                                        <p:cTn id="26" dur="1" fill="hold">
                                          <p:stCondLst>
                                            <p:cond delay="0"/>
                                          </p:stCondLst>
                                        </p:cTn>
                                        <p:tgtEl>
                                          <p:spTgt spid="7">
                                            <p:txEl>
                                              <p:pRg st="2" end="2"/>
                                            </p:txEl>
                                          </p:spTgt>
                                        </p:tgtEl>
                                        <p:attrNameLst>
                                          <p:attrName>style.visibility</p:attrName>
                                        </p:attrNameLst>
                                      </p:cBhvr>
                                      <p:to>
                                        <p:strVal val="visible"/>
                                      </p:to>
                                    </p:set>
                                    <p:anim calcmode="lin" valueType="num">
                                      <p:cBhvr additive="base">
                                        <p:cTn id="27"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397763"/>
            <a:ext cx="11155680" cy="6013704"/>
          </a:xfrm>
          <a:prstGeom prst="rect">
            <a:avLst/>
          </a:prstGeom>
          <a:blipFill>
            <a:blip r:embed="rId2" cstate="print"/>
            <a:stretch>
              <a:fillRect/>
            </a:stretch>
          </a:blipFill>
        </p:spPr>
        <p:txBody>
          <a:bodyPr wrap="square" lIns="0" tIns="0" rIns="0" bIns="0" rtlCol="0"/>
          <a:lstStyle/>
          <a:p>
            <a:endParaRPr dirty="0"/>
          </a:p>
        </p:txBody>
      </p:sp>
      <p:sp>
        <p:nvSpPr>
          <p:cNvPr id="54" name="object 25">
            <a:extLst>
              <a:ext uri="{FF2B5EF4-FFF2-40B4-BE49-F238E27FC236}">
                <a16:creationId xmlns:a16="http://schemas.microsoft.com/office/drawing/2014/main" id="{738E547F-80D2-4B28-9C8D-81791637A6D3}"/>
              </a:ext>
            </a:extLst>
          </p:cNvPr>
          <p:cNvSpPr/>
          <p:nvPr/>
        </p:nvSpPr>
        <p:spPr>
          <a:xfrm>
            <a:off x="525780" y="478771"/>
            <a:ext cx="11155680" cy="1206757"/>
          </a:xfrm>
          <a:prstGeom prst="rect">
            <a:avLst/>
          </a:prstGeom>
          <a:blipFill>
            <a:blip r:embed="rId3" cstate="print"/>
            <a:stretch>
              <a:fillRect/>
            </a:stretch>
          </a:blipFill>
        </p:spPr>
        <p:txBody>
          <a:bodyPr wrap="square" lIns="0" tIns="0" rIns="0" bIns="0" rtlCol="0"/>
          <a:lstStyle/>
          <a:p>
            <a:endParaRPr dirty="0"/>
          </a:p>
        </p:txBody>
      </p:sp>
      <p:sp>
        <p:nvSpPr>
          <p:cNvPr id="55" name="TextBox 54">
            <a:extLst>
              <a:ext uri="{FF2B5EF4-FFF2-40B4-BE49-F238E27FC236}">
                <a16:creationId xmlns:a16="http://schemas.microsoft.com/office/drawing/2014/main" id="{CA7A085C-6405-4233-9D9F-60C17643EC86}"/>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Methodology</a:t>
            </a:r>
          </a:p>
        </p:txBody>
      </p:sp>
      <p:sp>
        <p:nvSpPr>
          <p:cNvPr id="5" name="TextBox 4">
            <a:extLst>
              <a:ext uri="{FF2B5EF4-FFF2-40B4-BE49-F238E27FC236}">
                <a16:creationId xmlns:a16="http://schemas.microsoft.com/office/drawing/2014/main" id="{11DE15F9-FDA6-4A17-B643-DBBA7E82AAAD}"/>
              </a:ext>
            </a:extLst>
          </p:cNvPr>
          <p:cNvSpPr txBox="1"/>
          <p:nvPr/>
        </p:nvSpPr>
        <p:spPr>
          <a:xfrm>
            <a:off x="510540" y="1776368"/>
            <a:ext cx="4586946" cy="2015936"/>
          </a:xfrm>
          <a:prstGeom prst="rect">
            <a:avLst/>
          </a:prstGeom>
          <a:noFill/>
        </p:spPr>
        <p:txBody>
          <a:bodyPr wrap="square" rtlCol="0">
            <a:spAutoFit/>
          </a:bodyPr>
          <a:lstStyle/>
          <a:p>
            <a:r>
              <a:rPr lang="en-US" sz="3200" b="1" dirty="0">
                <a:solidFill>
                  <a:schemeClr val="accent1">
                    <a:lumMod val="75000"/>
                  </a:schemeClr>
                </a:solidFill>
              </a:rPr>
              <a:t>Suffolk County Web GIS Platform</a:t>
            </a:r>
          </a:p>
          <a:p>
            <a:endParaRPr lang="en-US" sz="3200" b="1" dirty="0">
              <a:solidFill>
                <a:schemeClr val="accent1">
                  <a:lumMod val="75000"/>
                </a:schemeClr>
              </a:solidFill>
            </a:endParaRPr>
          </a:p>
          <a:p>
            <a:pPr marL="342900" indent="-342900">
              <a:spcBef>
                <a:spcPts val="600"/>
              </a:spcBef>
              <a:buFont typeface="Wingdings" panose="05000000000000000000" pitchFamily="2" charset="2"/>
              <a:buChar char="Ø"/>
            </a:pPr>
            <a:endParaRPr lang="en-US" sz="2400" dirty="0"/>
          </a:p>
        </p:txBody>
      </p:sp>
      <p:pic>
        <p:nvPicPr>
          <p:cNvPr id="6" name="Picture 5">
            <a:extLst>
              <a:ext uri="{FF2B5EF4-FFF2-40B4-BE49-F238E27FC236}">
                <a16:creationId xmlns:a16="http://schemas.microsoft.com/office/drawing/2014/main" id="{71E502E9-AD72-4BBA-8732-FE3E2B8E0487}"/>
              </a:ext>
            </a:extLst>
          </p:cNvPr>
          <p:cNvPicPr>
            <a:picLocks noChangeAspect="1"/>
          </p:cNvPicPr>
          <p:nvPr/>
        </p:nvPicPr>
        <p:blipFill>
          <a:blip r:embed="rId4"/>
          <a:stretch>
            <a:fillRect/>
          </a:stretch>
        </p:blipFill>
        <p:spPr>
          <a:xfrm>
            <a:off x="5764924" y="1997960"/>
            <a:ext cx="5218618" cy="4101075"/>
          </a:xfrm>
          <a:prstGeom prst="rect">
            <a:avLst/>
          </a:prstGeom>
          <a:effectLst>
            <a:outerShdw blurRad="50800" dist="38100" dir="18900000" algn="bl" rotWithShape="0">
              <a:prstClr val="black">
                <a:alpha val="40000"/>
              </a:prstClr>
            </a:outerShdw>
          </a:effectLst>
        </p:spPr>
      </p:pic>
      <p:sp>
        <p:nvSpPr>
          <p:cNvPr id="4" name="Rectangle: Rounded Corners 3">
            <a:extLst>
              <a:ext uri="{FF2B5EF4-FFF2-40B4-BE49-F238E27FC236}">
                <a16:creationId xmlns:a16="http://schemas.microsoft.com/office/drawing/2014/main" id="{753C236E-FB6B-492B-98C5-F75A6B8D4AC6}"/>
              </a:ext>
            </a:extLst>
          </p:cNvPr>
          <p:cNvSpPr/>
          <p:nvPr/>
        </p:nvSpPr>
        <p:spPr>
          <a:xfrm>
            <a:off x="8368518" y="2040094"/>
            <a:ext cx="2528082" cy="3851862"/>
          </a:xfrm>
          <a:prstGeom prst="roundRect">
            <a:avLst/>
          </a:prstGeom>
          <a:solidFill>
            <a:schemeClr val="accent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682C925-0130-4904-9B57-097ED17B8B11}"/>
              </a:ext>
            </a:extLst>
          </p:cNvPr>
          <p:cNvSpPr txBox="1"/>
          <p:nvPr/>
        </p:nvSpPr>
        <p:spPr>
          <a:xfrm>
            <a:off x="844259" y="2960520"/>
            <a:ext cx="4586946" cy="2723823"/>
          </a:xfrm>
          <a:prstGeom prst="rect">
            <a:avLst/>
          </a:prstGeom>
          <a:noFill/>
        </p:spPr>
        <p:txBody>
          <a:bodyPr wrap="square" rtlCol="0">
            <a:spAutoFit/>
          </a:bodyPr>
          <a:lstStyle/>
          <a:p>
            <a:r>
              <a:rPr lang="en-US" sz="2400" b="1" dirty="0"/>
              <a:t>Hybrid Platform</a:t>
            </a:r>
          </a:p>
          <a:p>
            <a:pPr marL="342900" indent="-342900">
              <a:spcBef>
                <a:spcPts val="600"/>
              </a:spcBef>
              <a:spcAft>
                <a:spcPts val="600"/>
              </a:spcAft>
              <a:buFont typeface="Arial" panose="020B0604020202020204" pitchFamily="34" charset="0"/>
              <a:buChar char="•"/>
            </a:pPr>
            <a:r>
              <a:rPr lang="en-US" sz="2000" b="1" dirty="0"/>
              <a:t>Suffolk County IT/GIS Cloud</a:t>
            </a:r>
          </a:p>
          <a:p>
            <a:pPr marL="742950" lvl="1" indent="-285750">
              <a:buFont typeface="Arial" panose="020B0604020202020204" pitchFamily="34" charset="0"/>
              <a:buChar char="•"/>
            </a:pPr>
            <a:r>
              <a:rPr lang="en-US" sz="2000" b="1" dirty="0"/>
              <a:t> </a:t>
            </a:r>
            <a:r>
              <a:rPr lang="en-US" dirty="0">
                <a:solidFill>
                  <a:prstClr val="black"/>
                </a:solidFill>
              </a:rPr>
              <a:t>ArcGIS Server</a:t>
            </a:r>
          </a:p>
          <a:p>
            <a:pPr marL="742950" lvl="1" indent="-285750">
              <a:buFont typeface="Arial" panose="020B0604020202020204" pitchFamily="34" charset="0"/>
              <a:buChar char="•"/>
            </a:pPr>
            <a:r>
              <a:rPr lang="en-US" dirty="0">
                <a:solidFill>
                  <a:prstClr val="black"/>
                </a:solidFill>
              </a:rPr>
              <a:t>County GIS Enterprise Geodatabase</a:t>
            </a:r>
          </a:p>
          <a:p>
            <a:pPr marL="742950" lvl="1" indent="-285750">
              <a:buFont typeface="Arial" panose="020B0604020202020204" pitchFamily="34" charset="0"/>
              <a:buChar char="•"/>
            </a:pPr>
            <a:r>
              <a:rPr lang="en-US" dirty="0">
                <a:solidFill>
                  <a:prstClr val="black"/>
                </a:solidFill>
              </a:rPr>
              <a:t>Suffolk Planning Geodatabase</a:t>
            </a:r>
          </a:p>
          <a:p>
            <a:pPr marL="742950" lvl="1" indent="-285750">
              <a:buFont typeface="Arial" panose="020B0604020202020204" pitchFamily="34" charset="0"/>
              <a:buChar char="•"/>
            </a:pPr>
            <a:r>
              <a:rPr lang="en-US" dirty="0">
                <a:solidFill>
                  <a:prstClr val="black"/>
                </a:solidFill>
              </a:rPr>
              <a:t>Jurisdictional Data Service</a:t>
            </a:r>
          </a:p>
          <a:p>
            <a:pPr marL="742950" lvl="1" indent="-285750">
              <a:buFont typeface="Arial" panose="020B0604020202020204" pitchFamily="34" charset="0"/>
              <a:buChar char="•"/>
            </a:pPr>
            <a:r>
              <a:rPr lang="en-US" dirty="0">
                <a:solidFill>
                  <a:prstClr val="black"/>
                </a:solidFill>
              </a:rPr>
              <a:t>GIS Web Server</a:t>
            </a:r>
          </a:p>
          <a:p>
            <a:pPr marL="342900" indent="-342900">
              <a:spcBef>
                <a:spcPts val="600"/>
              </a:spcBef>
              <a:spcAft>
                <a:spcPts val="600"/>
              </a:spcAft>
              <a:buFont typeface="Arial" panose="020B0604020202020204" pitchFamily="34" charset="0"/>
              <a:buChar char="•"/>
            </a:pPr>
            <a:endParaRPr lang="en-US" sz="2000" b="1" dirty="0"/>
          </a:p>
        </p:txBody>
      </p:sp>
    </p:spTree>
    <p:extLst>
      <p:ext uri="{BB962C8B-B14F-4D97-AF65-F5344CB8AC3E}">
        <p14:creationId xmlns:p14="http://schemas.microsoft.com/office/powerpoint/2010/main" val="401662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397763"/>
            <a:ext cx="11155680" cy="6013704"/>
          </a:xfrm>
          <a:prstGeom prst="rect">
            <a:avLst/>
          </a:prstGeom>
          <a:blipFill>
            <a:blip r:embed="rId2" cstate="print"/>
            <a:stretch>
              <a:fillRect/>
            </a:stretch>
          </a:blipFill>
        </p:spPr>
        <p:txBody>
          <a:bodyPr wrap="square" lIns="0" tIns="0" rIns="0" bIns="0" rtlCol="0"/>
          <a:lstStyle/>
          <a:p>
            <a:endParaRPr dirty="0"/>
          </a:p>
        </p:txBody>
      </p:sp>
      <p:sp>
        <p:nvSpPr>
          <p:cNvPr id="54" name="object 25">
            <a:extLst>
              <a:ext uri="{FF2B5EF4-FFF2-40B4-BE49-F238E27FC236}">
                <a16:creationId xmlns:a16="http://schemas.microsoft.com/office/drawing/2014/main" id="{738E547F-80D2-4B28-9C8D-81791637A6D3}"/>
              </a:ext>
            </a:extLst>
          </p:cNvPr>
          <p:cNvSpPr/>
          <p:nvPr/>
        </p:nvSpPr>
        <p:spPr>
          <a:xfrm>
            <a:off x="525780" y="478771"/>
            <a:ext cx="11155680" cy="1206757"/>
          </a:xfrm>
          <a:prstGeom prst="rect">
            <a:avLst/>
          </a:prstGeom>
          <a:blipFill>
            <a:blip r:embed="rId3" cstate="print"/>
            <a:stretch>
              <a:fillRect/>
            </a:stretch>
          </a:blipFill>
        </p:spPr>
        <p:txBody>
          <a:bodyPr wrap="square" lIns="0" tIns="0" rIns="0" bIns="0" rtlCol="0"/>
          <a:lstStyle/>
          <a:p>
            <a:endParaRPr dirty="0"/>
          </a:p>
        </p:txBody>
      </p:sp>
      <p:sp>
        <p:nvSpPr>
          <p:cNvPr id="55" name="TextBox 54">
            <a:extLst>
              <a:ext uri="{FF2B5EF4-FFF2-40B4-BE49-F238E27FC236}">
                <a16:creationId xmlns:a16="http://schemas.microsoft.com/office/drawing/2014/main" id="{CA7A085C-6405-4233-9D9F-60C17643EC86}"/>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Methodology</a:t>
            </a:r>
          </a:p>
        </p:txBody>
      </p:sp>
      <p:pic>
        <p:nvPicPr>
          <p:cNvPr id="6" name="Picture 5">
            <a:extLst>
              <a:ext uri="{FF2B5EF4-FFF2-40B4-BE49-F238E27FC236}">
                <a16:creationId xmlns:a16="http://schemas.microsoft.com/office/drawing/2014/main" id="{71E502E9-AD72-4BBA-8732-FE3E2B8E0487}"/>
              </a:ext>
            </a:extLst>
          </p:cNvPr>
          <p:cNvPicPr>
            <a:picLocks noChangeAspect="1"/>
          </p:cNvPicPr>
          <p:nvPr/>
        </p:nvPicPr>
        <p:blipFill>
          <a:blip r:embed="rId4"/>
          <a:stretch>
            <a:fillRect/>
          </a:stretch>
        </p:blipFill>
        <p:spPr>
          <a:xfrm>
            <a:off x="5764924" y="1997960"/>
            <a:ext cx="5218618" cy="4101075"/>
          </a:xfrm>
          <a:prstGeom prst="rect">
            <a:avLst/>
          </a:prstGeom>
          <a:effectLst>
            <a:outerShdw blurRad="50800" dist="38100" dir="18900000" algn="bl" rotWithShape="0">
              <a:prstClr val="black">
                <a:alpha val="40000"/>
              </a:prstClr>
            </a:outerShdw>
          </a:effectLst>
        </p:spPr>
      </p:pic>
      <p:sp>
        <p:nvSpPr>
          <p:cNvPr id="9" name="Rectangle: Rounded Corners 8">
            <a:extLst>
              <a:ext uri="{FF2B5EF4-FFF2-40B4-BE49-F238E27FC236}">
                <a16:creationId xmlns:a16="http://schemas.microsoft.com/office/drawing/2014/main" id="{144FF9C7-66B9-4CEF-AF41-907606C23DBC}"/>
              </a:ext>
            </a:extLst>
          </p:cNvPr>
          <p:cNvSpPr/>
          <p:nvPr/>
        </p:nvSpPr>
        <p:spPr>
          <a:xfrm>
            <a:off x="5857495" y="2023529"/>
            <a:ext cx="2448305" cy="3851862"/>
          </a:xfrm>
          <a:prstGeom prst="roundRec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94BCE57-669E-4F6A-9070-B4AD43E68F2A}"/>
              </a:ext>
            </a:extLst>
          </p:cNvPr>
          <p:cNvSpPr txBox="1"/>
          <p:nvPr/>
        </p:nvSpPr>
        <p:spPr>
          <a:xfrm>
            <a:off x="844259" y="2960520"/>
            <a:ext cx="4586946" cy="2585323"/>
          </a:xfrm>
          <a:prstGeom prst="rect">
            <a:avLst/>
          </a:prstGeom>
          <a:noFill/>
        </p:spPr>
        <p:txBody>
          <a:bodyPr wrap="square" rtlCol="0">
            <a:spAutoFit/>
          </a:bodyPr>
          <a:lstStyle/>
          <a:p>
            <a:r>
              <a:rPr lang="en-US" sz="2400" b="1" dirty="0"/>
              <a:t>Hybrid Platform</a:t>
            </a:r>
          </a:p>
          <a:p>
            <a:pPr marL="342900" indent="-342900">
              <a:spcBef>
                <a:spcPts val="600"/>
              </a:spcBef>
              <a:spcAft>
                <a:spcPts val="600"/>
              </a:spcAft>
              <a:buFont typeface="Arial" panose="020B0604020202020204" pitchFamily="34" charset="0"/>
              <a:buChar char="•"/>
            </a:pPr>
            <a:r>
              <a:rPr lang="en-US" sz="2000" b="1" dirty="0" err="1"/>
              <a:t>Esri’s</a:t>
            </a:r>
            <a:r>
              <a:rPr lang="en-US" sz="2000" b="1" dirty="0"/>
              <a:t> ArcGIS Online</a:t>
            </a:r>
          </a:p>
          <a:p>
            <a:pPr marL="742950" lvl="1" indent="-285750">
              <a:buFont typeface="Arial" panose="020B0604020202020204" pitchFamily="34" charset="0"/>
              <a:buChar char="•"/>
            </a:pPr>
            <a:r>
              <a:rPr lang="en-US" dirty="0">
                <a:solidFill>
                  <a:prstClr val="black"/>
                </a:solidFill>
              </a:rPr>
              <a:t>Suffolk County GIS Org. Account</a:t>
            </a:r>
          </a:p>
          <a:p>
            <a:pPr marL="742950" lvl="1" indent="-285750">
              <a:buFont typeface="Arial" panose="020B0604020202020204" pitchFamily="34" charset="0"/>
              <a:buChar char="•"/>
            </a:pPr>
            <a:r>
              <a:rPr lang="en-US" dirty="0">
                <a:solidFill>
                  <a:prstClr val="black"/>
                </a:solidFill>
              </a:rPr>
              <a:t>Hosted Application</a:t>
            </a:r>
          </a:p>
          <a:p>
            <a:pPr marL="742950" lvl="1" indent="-285750">
              <a:buFont typeface="Arial" panose="020B0604020202020204" pitchFamily="34" charset="0"/>
              <a:buChar char="•"/>
            </a:pPr>
            <a:r>
              <a:rPr lang="en-US" dirty="0">
                <a:solidFill>
                  <a:prstClr val="black"/>
                </a:solidFill>
              </a:rPr>
              <a:t>Consumes Jurisdictional Data Service from County IT/GIS</a:t>
            </a:r>
          </a:p>
          <a:p>
            <a:pPr marL="742950" lvl="1" indent="-285750">
              <a:buFont typeface="Arial" panose="020B0604020202020204" pitchFamily="34" charset="0"/>
              <a:buChar char="•"/>
            </a:pPr>
            <a:r>
              <a:rPr lang="en-US" dirty="0">
                <a:solidFill>
                  <a:prstClr val="black"/>
                </a:solidFill>
              </a:rPr>
              <a:t>Access point for both County and Local Planners.</a:t>
            </a:r>
          </a:p>
        </p:txBody>
      </p:sp>
      <p:pic>
        <p:nvPicPr>
          <p:cNvPr id="7" name="Picture 6">
            <a:extLst>
              <a:ext uri="{FF2B5EF4-FFF2-40B4-BE49-F238E27FC236}">
                <a16:creationId xmlns:a16="http://schemas.microsoft.com/office/drawing/2014/main" id="{01B0D3DD-0F8F-40BC-A15F-F1776FD7E2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200" y="2094896"/>
            <a:ext cx="1800639" cy="1260447"/>
          </a:xfrm>
          <a:prstGeom prst="rect">
            <a:avLst/>
          </a:prstGeom>
        </p:spPr>
      </p:pic>
      <p:sp>
        <p:nvSpPr>
          <p:cNvPr id="5" name="TextBox 4">
            <a:extLst>
              <a:ext uri="{FF2B5EF4-FFF2-40B4-BE49-F238E27FC236}">
                <a16:creationId xmlns:a16="http://schemas.microsoft.com/office/drawing/2014/main" id="{11DE15F9-FDA6-4A17-B643-DBBA7E82AAAD}"/>
              </a:ext>
            </a:extLst>
          </p:cNvPr>
          <p:cNvSpPr txBox="1"/>
          <p:nvPr/>
        </p:nvSpPr>
        <p:spPr>
          <a:xfrm>
            <a:off x="510540" y="1776368"/>
            <a:ext cx="4061460" cy="1523494"/>
          </a:xfrm>
          <a:prstGeom prst="rect">
            <a:avLst/>
          </a:prstGeom>
          <a:noFill/>
        </p:spPr>
        <p:txBody>
          <a:bodyPr wrap="square" rtlCol="0">
            <a:spAutoFit/>
          </a:bodyPr>
          <a:lstStyle/>
          <a:p>
            <a:r>
              <a:rPr lang="en-US" sz="3200" b="1" dirty="0" err="1">
                <a:solidFill>
                  <a:schemeClr val="accent1">
                    <a:lumMod val="75000"/>
                  </a:schemeClr>
                </a:solidFill>
              </a:rPr>
              <a:t>Esri’s</a:t>
            </a:r>
            <a:r>
              <a:rPr lang="en-US" sz="3200" b="1" dirty="0">
                <a:solidFill>
                  <a:schemeClr val="accent1">
                    <a:lumMod val="75000"/>
                  </a:schemeClr>
                </a:solidFill>
              </a:rPr>
              <a:t> ArcGIS Online</a:t>
            </a:r>
          </a:p>
          <a:p>
            <a:endParaRPr lang="en-US" sz="3200" b="1" dirty="0">
              <a:solidFill>
                <a:schemeClr val="accent1">
                  <a:lumMod val="75000"/>
                </a:schemeClr>
              </a:solidFill>
            </a:endParaRPr>
          </a:p>
          <a:p>
            <a:pPr marL="342900" indent="-342900">
              <a:spcBef>
                <a:spcPts val="600"/>
              </a:spcBef>
              <a:buFont typeface="Wingdings" panose="05000000000000000000" pitchFamily="2" charset="2"/>
              <a:buChar char="Ø"/>
            </a:pPr>
            <a:endParaRPr lang="en-US" sz="2400" dirty="0"/>
          </a:p>
        </p:txBody>
      </p:sp>
    </p:spTree>
    <p:extLst>
      <p:ext uri="{BB962C8B-B14F-4D97-AF65-F5344CB8AC3E}">
        <p14:creationId xmlns:p14="http://schemas.microsoft.com/office/powerpoint/2010/main" val="80341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397763"/>
            <a:ext cx="11155680" cy="6013704"/>
          </a:xfrm>
          <a:prstGeom prst="rect">
            <a:avLst/>
          </a:prstGeom>
          <a:blipFill>
            <a:blip r:embed="rId2" cstate="print"/>
            <a:stretch>
              <a:fillRect/>
            </a:stretch>
          </a:blipFill>
        </p:spPr>
        <p:txBody>
          <a:bodyPr wrap="square" lIns="0" tIns="0" rIns="0" bIns="0" rtlCol="0"/>
          <a:lstStyle/>
          <a:p>
            <a:endParaRPr dirty="0"/>
          </a:p>
        </p:txBody>
      </p:sp>
      <p:sp>
        <p:nvSpPr>
          <p:cNvPr id="54" name="object 25">
            <a:extLst>
              <a:ext uri="{FF2B5EF4-FFF2-40B4-BE49-F238E27FC236}">
                <a16:creationId xmlns:a16="http://schemas.microsoft.com/office/drawing/2014/main" id="{738E547F-80D2-4B28-9C8D-81791637A6D3}"/>
              </a:ext>
            </a:extLst>
          </p:cNvPr>
          <p:cNvSpPr/>
          <p:nvPr/>
        </p:nvSpPr>
        <p:spPr>
          <a:xfrm>
            <a:off x="525780" y="478771"/>
            <a:ext cx="11155680" cy="1206757"/>
          </a:xfrm>
          <a:prstGeom prst="rect">
            <a:avLst/>
          </a:prstGeom>
          <a:blipFill>
            <a:blip r:embed="rId3" cstate="print"/>
            <a:stretch>
              <a:fillRect/>
            </a:stretch>
          </a:blipFill>
        </p:spPr>
        <p:txBody>
          <a:bodyPr wrap="square" lIns="0" tIns="0" rIns="0" bIns="0" rtlCol="0"/>
          <a:lstStyle/>
          <a:p>
            <a:endParaRPr dirty="0"/>
          </a:p>
        </p:txBody>
      </p:sp>
      <p:sp>
        <p:nvSpPr>
          <p:cNvPr id="55" name="TextBox 54">
            <a:extLst>
              <a:ext uri="{FF2B5EF4-FFF2-40B4-BE49-F238E27FC236}">
                <a16:creationId xmlns:a16="http://schemas.microsoft.com/office/drawing/2014/main" id="{CA7A085C-6405-4233-9D9F-60C17643EC86}"/>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Methodology</a:t>
            </a:r>
          </a:p>
        </p:txBody>
      </p:sp>
      <p:sp>
        <p:nvSpPr>
          <p:cNvPr id="5" name="TextBox 4">
            <a:extLst>
              <a:ext uri="{FF2B5EF4-FFF2-40B4-BE49-F238E27FC236}">
                <a16:creationId xmlns:a16="http://schemas.microsoft.com/office/drawing/2014/main" id="{11DE15F9-FDA6-4A17-B643-DBBA7E82AAAD}"/>
              </a:ext>
            </a:extLst>
          </p:cNvPr>
          <p:cNvSpPr txBox="1"/>
          <p:nvPr/>
        </p:nvSpPr>
        <p:spPr>
          <a:xfrm>
            <a:off x="838200" y="1769859"/>
            <a:ext cx="6324601" cy="1923604"/>
          </a:xfrm>
          <a:prstGeom prst="rect">
            <a:avLst/>
          </a:prstGeom>
          <a:noFill/>
        </p:spPr>
        <p:txBody>
          <a:bodyPr wrap="square" rtlCol="0">
            <a:spAutoFit/>
          </a:bodyPr>
          <a:lstStyle/>
          <a:p>
            <a:r>
              <a:rPr lang="en-US" sz="3200" b="1" dirty="0">
                <a:solidFill>
                  <a:schemeClr val="accent1">
                    <a:lumMod val="75000"/>
                  </a:schemeClr>
                </a:solidFill>
              </a:rPr>
              <a:t>Creating the Database</a:t>
            </a:r>
          </a:p>
          <a:p>
            <a:pPr>
              <a:spcBef>
                <a:spcPts val="600"/>
              </a:spcBef>
            </a:pPr>
            <a:r>
              <a:rPr lang="en-US" sz="2400" b="1" dirty="0"/>
              <a:t>Data Requirements</a:t>
            </a:r>
          </a:p>
          <a:p>
            <a:pPr marL="342900" indent="-342900">
              <a:spcBef>
                <a:spcPts val="600"/>
              </a:spcBef>
              <a:buFont typeface="Wingdings" panose="05000000000000000000" pitchFamily="2" charset="2"/>
              <a:buChar char="Ø"/>
            </a:pPr>
            <a:r>
              <a:rPr lang="en-US" sz="2400" dirty="0"/>
              <a:t>Identifying Jurisdictional Data</a:t>
            </a:r>
          </a:p>
          <a:p>
            <a:pPr marL="285750" indent="-285750">
              <a:spcBef>
                <a:spcPts val="600"/>
              </a:spcBef>
              <a:buFont typeface="Wingdings" panose="05000000000000000000" pitchFamily="2" charset="2"/>
              <a:buChar char="Ø"/>
            </a:pPr>
            <a:r>
              <a:rPr lang="en-US" sz="2400" dirty="0"/>
              <a:t>Correcting Positional Accuracy</a:t>
            </a:r>
          </a:p>
        </p:txBody>
      </p:sp>
      <p:pic>
        <p:nvPicPr>
          <p:cNvPr id="10" name="Picture 9">
            <a:extLst>
              <a:ext uri="{FF2B5EF4-FFF2-40B4-BE49-F238E27FC236}">
                <a16:creationId xmlns:a16="http://schemas.microsoft.com/office/drawing/2014/main" id="{E8A83D37-6106-48E2-AE7F-C611206E26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9581" y="1820194"/>
            <a:ext cx="4324219" cy="4281991"/>
          </a:xfrm>
          <a:prstGeom prst="rect">
            <a:avLst/>
          </a:prstGeom>
        </p:spPr>
      </p:pic>
    </p:spTree>
    <p:extLst>
      <p:ext uri="{BB962C8B-B14F-4D97-AF65-F5344CB8AC3E}">
        <p14:creationId xmlns:p14="http://schemas.microsoft.com/office/powerpoint/2010/main" val="423465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par>
                                <p:cTn id="13" presetID="42" presetClass="entr" presetSubtype="0" fill="hold" nodeType="withEffect">
                                  <p:stCondLst>
                                    <p:cond delay="5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1000"/>
                                        <p:tgtEl>
                                          <p:spTgt spid="5">
                                            <p:txEl>
                                              <p:pRg st="1" end="1"/>
                                            </p:txEl>
                                          </p:spTgt>
                                        </p:tgtEl>
                                      </p:cBhvr>
                                    </p:animEffect>
                                    <p:anim calcmode="lin" valueType="num">
                                      <p:cBhvr>
                                        <p:cTn id="1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1000"/>
                                        <p:tgtEl>
                                          <p:spTgt spid="5">
                                            <p:txEl>
                                              <p:pRg st="2" end="2"/>
                                            </p:txEl>
                                          </p:spTgt>
                                        </p:tgtEl>
                                      </p:cBhvr>
                                    </p:animEffect>
                                    <p:anim calcmode="lin" valueType="num">
                                      <p:cBhvr>
                                        <p:cTn id="2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1000"/>
                                        <p:tgtEl>
                                          <p:spTgt spid="5">
                                            <p:txEl>
                                              <p:pRg st="3" end="3"/>
                                            </p:txEl>
                                          </p:spTgt>
                                        </p:tgtEl>
                                      </p:cBhvr>
                                    </p:animEffect>
                                    <p:anim calcmode="lin" valueType="num">
                                      <p:cBhvr>
                                        <p:cTn id="3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397763"/>
            <a:ext cx="11155680" cy="6013704"/>
          </a:xfrm>
          <a:prstGeom prst="rect">
            <a:avLst/>
          </a:prstGeom>
          <a:blipFill>
            <a:blip r:embed="rId2" cstate="print"/>
            <a:stretch>
              <a:fillRect/>
            </a:stretch>
          </a:blipFill>
        </p:spPr>
        <p:txBody>
          <a:bodyPr wrap="square" lIns="0" tIns="0" rIns="0" bIns="0" rtlCol="0"/>
          <a:lstStyle/>
          <a:p>
            <a:endParaRPr dirty="0"/>
          </a:p>
        </p:txBody>
      </p:sp>
      <p:sp>
        <p:nvSpPr>
          <p:cNvPr id="54" name="object 25">
            <a:extLst>
              <a:ext uri="{FF2B5EF4-FFF2-40B4-BE49-F238E27FC236}">
                <a16:creationId xmlns:a16="http://schemas.microsoft.com/office/drawing/2014/main" id="{738E547F-80D2-4B28-9C8D-81791637A6D3}"/>
              </a:ext>
            </a:extLst>
          </p:cNvPr>
          <p:cNvSpPr/>
          <p:nvPr/>
        </p:nvSpPr>
        <p:spPr>
          <a:xfrm>
            <a:off x="525780" y="478771"/>
            <a:ext cx="11155680" cy="1206757"/>
          </a:xfrm>
          <a:prstGeom prst="rect">
            <a:avLst/>
          </a:prstGeom>
          <a:blipFill>
            <a:blip r:embed="rId3" cstate="print"/>
            <a:stretch>
              <a:fillRect/>
            </a:stretch>
          </a:blipFill>
        </p:spPr>
        <p:txBody>
          <a:bodyPr wrap="square" lIns="0" tIns="0" rIns="0" bIns="0" rtlCol="0"/>
          <a:lstStyle/>
          <a:p>
            <a:endParaRPr dirty="0"/>
          </a:p>
        </p:txBody>
      </p:sp>
      <p:sp>
        <p:nvSpPr>
          <p:cNvPr id="55" name="TextBox 54">
            <a:extLst>
              <a:ext uri="{FF2B5EF4-FFF2-40B4-BE49-F238E27FC236}">
                <a16:creationId xmlns:a16="http://schemas.microsoft.com/office/drawing/2014/main" id="{CA7A085C-6405-4233-9D9F-60C17643EC86}"/>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Methodology</a:t>
            </a:r>
          </a:p>
        </p:txBody>
      </p:sp>
      <p:sp>
        <p:nvSpPr>
          <p:cNvPr id="5" name="TextBox 4">
            <a:extLst>
              <a:ext uri="{FF2B5EF4-FFF2-40B4-BE49-F238E27FC236}">
                <a16:creationId xmlns:a16="http://schemas.microsoft.com/office/drawing/2014/main" id="{11DE15F9-FDA6-4A17-B643-DBBA7E82AAAD}"/>
              </a:ext>
            </a:extLst>
          </p:cNvPr>
          <p:cNvSpPr txBox="1"/>
          <p:nvPr/>
        </p:nvSpPr>
        <p:spPr>
          <a:xfrm>
            <a:off x="838200" y="1769859"/>
            <a:ext cx="6324601" cy="5339923"/>
          </a:xfrm>
          <a:prstGeom prst="rect">
            <a:avLst/>
          </a:prstGeom>
          <a:noFill/>
        </p:spPr>
        <p:txBody>
          <a:bodyPr wrap="square" rtlCol="0">
            <a:spAutoFit/>
          </a:bodyPr>
          <a:lstStyle/>
          <a:p>
            <a:r>
              <a:rPr lang="en-US" sz="3200" b="1" dirty="0">
                <a:solidFill>
                  <a:schemeClr val="accent1">
                    <a:lumMod val="75000"/>
                  </a:schemeClr>
                </a:solidFill>
              </a:rPr>
              <a:t>Creating the Database</a:t>
            </a:r>
          </a:p>
          <a:p>
            <a:pPr>
              <a:spcBef>
                <a:spcPts val="600"/>
              </a:spcBef>
            </a:pPr>
            <a:r>
              <a:rPr lang="en-US" sz="2400" b="1" dirty="0"/>
              <a:t>Data Requirements</a:t>
            </a:r>
          </a:p>
          <a:p>
            <a:pPr marL="342900" indent="-342900">
              <a:spcBef>
                <a:spcPts val="600"/>
              </a:spcBef>
              <a:buFont typeface="Wingdings" panose="05000000000000000000" pitchFamily="2" charset="2"/>
              <a:buChar char="Ø"/>
            </a:pPr>
            <a:r>
              <a:rPr lang="en-US" sz="2400" dirty="0"/>
              <a:t>Identifying Jurisdictional Data</a:t>
            </a:r>
          </a:p>
          <a:p>
            <a:pPr marL="742950" lvl="1" indent="-285750">
              <a:spcBef>
                <a:spcPts val="600"/>
              </a:spcBef>
              <a:buFont typeface="Arial" panose="020B0604020202020204" pitchFamily="34" charset="0"/>
              <a:buChar char="•"/>
            </a:pPr>
            <a:r>
              <a:rPr lang="en-US" sz="1600" dirty="0"/>
              <a:t>All Municipal Boundaries</a:t>
            </a:r>
          </a:p>
          <a:p>
            <a:pPr marL="742950" lvl="1" indent="-285750">
              <a:spcBef>
                <a:spcPts val="600"/>
              </a:spcBef>
              <a:buFont typeface="Arial" panose="020B0604020202020204" pitchFamily="34" charset="0"/>
              <a:buChar char="•"/>
            </a:pPr>
            <a:r>
              <a:rPr lang="en-US" sz="1600" dirty="0"/>
              <a:t>Boundaries for all County and State Parks</a:t>
            </a:r>
          </a:p>
          <a:p>
            <a:pPr marL="742950" lvl="1" indent="-285750">
              <a:spcBef>
                <a:spcPts val="600"/>
              </a:spcBef>
              <a:buFont typeface="Arial" panose="020B0604020202020204" pitchFamily="34" charset="0"/>
              <a:buChar char="•"/>
            </a:pPr>
            <a:r>
              <a:rPr lang="en-US" sz="1600" dirty="0"/>
              <a:t>Right-of-Ways for County and State Roads</a:t>
            </a:r>
          </a:p>
          <a:p>
            <a:pPr marL="742950" lvl="1" indent="-285750">
              <a:spcBef>
                <a:spcPts val="600"/>
              </a:spcBef>
              <a:buFont typeface="Arial" panose="020B0604020202020204" pitchFamily="34" charset="0"/>
              <a:buChar char="•"/>
            </a:pPr>
            <a:r>
              <a:rPr lang="en-US" sz="1600" dirty="0"/>
              <a:t>Right-of-Ways for County Stream or Drainage Channels</a:t>
            </a:r>
          </a:p>
          <a:p>
            <a:pPr marL="742950" lvl="1" indent="-285750">
              <a:spcBef>
                <a:spcPts val="600"/>
              </a:spcBef>
              <a:buFont typeface="Arial" panose="020B0604020202020204" pitchFamily="34" charset="0"/>
              <a:buChar char="•"/>
            </a:pPr>
            <a:r>
              <a:rPr lang="en-US" sz="1600" dirty="0"/>
              <a:t>Boundaries of County and State Owned Land </a:t>
            </a:r>
          </a:p>
          <a:p>
            <a:pPr marL="742950" lvl="1" indent="-285750">
              <a:spcBef>
                <a:spcPts val="600"/>
              </a:spcBef>
              <a:buFont typeface="Arial" panose="020B0604020202020204" pitchFamily="34" charset="0"/>
              <a:buChar char="•"/>
            </a:pPr>
            <a:r>
              <a:rPr lang="en-US" sz="1600" dirty="0"/>
              <a:t>Boundaries of NYS Agricultural Districts</a:t>
            </a:r>
          </a:p>
          <a:p>
            <a:pPr marL="742950" lvl="1" indent="-285750">
              <a:spcBef>
                <a:spcPts val="600"/>
              </a:spcBef>
              <a:buFont typeface="Arial" panose="020B0604020202020204" pitchFamily="34" charset="0"/>
              <a:buChar char="•"/>
            </a:pPr>
            <a:r>
              <a:rPr lang="en-US" sz="1600" dirty="0"/>
              <a:t>Airports and Heliports</a:t>
            </a:r>
          </a:p>
          <a:p>
            <a:pPr marL="285750" indent="-285750">
              <a:spcBef>
                <a:spcPts val="600"/>
              </a:spcBef>
              <a:buFont typeface="Wingdings" panose="05000000000000000000" pitchFamily="2" charset="2"/>
              <a:buChar char="Ø"/>
            </a:pPr>
            <a:r>
              <a:rPr lang="en-US" sz="2400" dirty="0"/>
              <a:t>Correcting Positional Accuracy</a:t>
            </a:r>
          </a:p>
          <a:p>
            <a:pPr marL="800100" lvl="1" indent="-342900">
              <a:spcBef>
                <a:spcPts val="600"/>
              </a:spcBef>
              <a:buFont typeface="Arial" panose="020B0604020202020204" pitchFamily="34" charset="0"/>
              <a:buChar char="•"/>
            </a:pPr>
            <a:r>
              <a:rPr lang="en-US" sz="1600" dirty="0"/>
              <a:t>Aligning with Tax Parcel Layer</a:t>
            </a:r>
          </a:p>
          <a:p>
            <a:pPr marL="800100" lvl="1" indent="-342900">
              <a:spcBef>
                <a:spcPts val="600"/>
              </a:spcBef>
              <a:buFont typeface="Arial" panose="020B0604020202020204" pitchFamily="34" charset="0"/>
              <a:buChar char="•"/>
            </a:pPr>
            <a:endParaRPr lang="en-US" dirty="0"/>
          </a:p>
          <a:p>
            <a:pPr marL="742950" lvl="1" indent="-285750">
              <a:spcBef>
                <a:spcPts val="600"/>
              </a:spcBef>
              <a:buFont typeface="Wingdings" panose="05000000000000000000" pitchFamily="2" charset="2"/>
              <a:buChar char="Ø"/>
            </a:pPr>
            <a:endParaRPr lang="en-US" sz="2400" dirty="0"/>
          </a:p>
        </p:txBody>
      </p:sp>
      <p:pic>
        <p:nvPicPr>
          <p:cNvPr id="10" name="Picture 9">
            <a:extLst>
              <a:ext uri="{FF2B5EF4-FFF2-40B4-BE49-F238E27FC236}">
                <a16:creationId xmlns:a16="http://schemas.microsoft.com/office/drawing/2014/main" id="{E8A83D37-6106-48E2-AE7F-C611206E26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9581" y="1820194"/>
            <a:ext cx="4324219" cy="4281991"/>
          </a:xfrm>
          <a:prstGeom prst="rect">
            <a:avLst/>
          </a:prstGeom>
        </p:spPr>
      </p:pic>
    </p:spTree>
    <p:extLst>
      <p:ext uri="{BB962C8B-B14F-4D97-AF65-F5344CB8AC3E}">
        <p14:creationId xmlns:p14="http://schemas.microsoft.com/office/powerpoint/2010/main" val="23512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42" presetClass="entr" presetSubtype="0" fill="hold" nodeType="withEffect">
                                  <p:stCondLst>
                                    <p:cond delay="50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fade">
                                      <p:cBhvr>
                                        <p:cTn id="10" dur="1000"/>
                                        <p:tgtEl>
                                          <p:spTgt spid="5">
                                            <p:txEl>
                                              <p:pRg st="3" end="3"/>
                                            </p:txEl>
                                          </p:spTgt>
                                        </p:tgtEl>
                                      </p:cBhvr>
                                    </p:animEffect>
                                    <p:anim calcmode="lin" valueType="num">
                                      <p:cBhvr>
                                        <p:cTn id="1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2" dur="1000" fill="hold"/>
                                        <p:tgtEl>
                                          <p:spTgt spid="5">
                                            <p:txEl>
                                              <p:pRg st="3" end="3"/>
                                            </p:txEl>
                                          </p:spTgt>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50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1000"/>
                                        <p:tgtEl>
                                          <p:spTgt spid="5">
                                            <p:txEl>
                                              <p:pRg st="4" end="4"/>
                                            </p:txEl>
                                          </p:spTgt>
                                        </p:tgtEl>
                                      </p:cBhvr>
                                    </p:animEffect>
                                    <p:anim calcmode="lin" valueType="num">
                                      <p:cBhvr>
                                        <p:cTn id="1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7" dur="1000" fill="hold"/>
                                        <p:tgtEl>
                                          <p:spTgt spid="5">
                                            <p:txEl>
                                              <p:pRg st="4" end="4"/>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50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fade">
                                      <p:cBhvr>
                                        <p:cTn id="20" dur="1000"/>
                                        <p:tgtEl>
                                          <p:spTgt spid="5">
                                            <p:txEl>
                                              <p:pRg st="5" end="5"/>
                                            </p:txEl>
                                          </p:spTgt>
                                        </p:tgtEl>
                                      </p:cBhvr>
                                    </p:animEffect>
                                    <p:anim calcmode="lin" valueType="num">
                                      <p:cBhvr>
                                        <p:cTn id="21"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5" end="5"/>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50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1000"/>
                                        <p:tgtEl>
                                          <p:spTgt spid="5">
                                            <p:txEl>
                                              <p:pRg st="6" end="6"/>
                                            </p:txEl>
                                          </p:spTgt>
                                        </p:tgtEl>
                                      </p:cBhvr>
                                    </p:animEffect>
                                    <p:anim calcmode="lin" valueType="num">
                                      <p:cBhvr>
                                        <p:cTn id="26"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6" end="6"/>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500"/>
                                  </p:stCondLst>
                                  <p:childTnLst>
                                    <p:set>
                                      <p:cBhvr>
                                        <p:cTn id="29" dur="1" fill="hold">
                                          <p:stCondLst>
                                            <p:cond delay="0"/>
                                          </p:stCondLst>
                                        </p:cTn>
                                        <p:tgtEl>
                                          <p:spTgt spid="5">
                                            <p:txEl>
                                              <p:pRg st="7" end="7"/>
                                            </p:txEl>
                                          </p:spTgt>
                                        </p:tgtEl>
                                        <p:attrNameLst>
                                          <p:attrName>style.visibility</p:attrName>
                                        </p:attrNameLst>
                                      </p:cBhvr>
                                      <p:to>
                                        <p:strVal val="visible"/>
                                      </p:to>
                                    </p:set>
                                    <p:animEffect transition="in" filter="fade">
                                      <p:cBhvr>
                                        <p:cTn id="30" dur="1000"/>
                                        <p:tgtEl>
                                          <p:spTgt spid="5">
                                            <p:txEl>
                                              <p:pRg st="7" end="7"/>
                                            </p:txEl>
                                          </p:spTgt>
                                        </p:tgtEl>
                                      </p:cBhvr>
                                    </p:animEffect>
                                    <p:anim calcmode="lin" valueType="num">
                                      <p:cBhvr>
                                        <p:cTn id="31"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32" dur="1000" fill="hold"/>
                                        <p:tgtEl>
                                          <p:spTgt spid="5">
                                            <p:txEl>
                                              <p:pRg st="7" end="7"/>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50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1000"/>
                                        <p:tgtEl>
                                          <p:spTgt spid="5">
                                            <p:txEl>
                                              <p:pRg st="8" end="8"/>
                                            </p:txEl>
                                          </p:spTgt>
                                        </p:tgtEl>
                                      </p:cBhvr>
                                    </p:animEffect>
                                    <p:anim calcmode="lin" valueType="num">
                                      <p:cBhvr>
                                        <p:cTn id="36"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8" end="8"/>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500"/>
                                  </p:stCondLst>
                                  <p:childTnLst>
                                    <p:set>
                                      <p:cBhvr>
                                        <p:cTn id="39" dur="1" fill="hold">
                                          <p:stCondLst>
                                            <p:cond delay="0"/>
                                          </p:stCondLst>
                                        </p:cTn>
                                        <p:tgtEl>
                                          <p:spTgt spid="5">
                                            <p:txEl>
                                              <p:pRg st="9" end="9"/>
                                            </p:txEl>
                                          </p:spTgt>
                                        </p:tgtEl>
                                        <p:attrNameLst>
                                          <p:attrName>style.visibility</p:attrName>
                                        </p:attrNameLst>
                                      </p:cBhvr>
                                      <p:to>
                                        <p:strVal val="visible"/>
                                      </p:to>
                                    </p:set>
                                    <p:animEffect transition="in" filter="fade">
                                      <p:cBhvr>
                                        <p:cTn id="40" dur="1000"/>
                                        <p:tgtEl>
                                          <p:spTgt spid="5">
                                            <p:txEl>
                                              <p:pRg st="9" end="9"/>
                                            </p:txEl>
                                          </p:spTgt>
                                        </p:tgtEl>
                                      </p:cBhvr>
                                    </p:animEffect>
                                    <p:anim calcmode="lin" valueType="num">
                                      <p:cBhvr>
                                        <p:cTn id="41"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animEffect transition="in" filter="fade">
                                      <p:cBhvr>
                                        <p:cTn id="47" dur="1000"/>
                                        <p:tgtEl>
                                          <p:spTgt spid="5">
                                            <p:txEl>
                                              <p:pRg st="10" end="10"/>
                                            </p:txEl>
                                          </p:spTgt>
                                        </p:tgtEl>
                                      </p:cBhvr>
                                    </p:animEffect>
                                    <p:anim calcmode="lin" valueType="num">
                                      <p:cBhvr>
                                        <p:cTn id="48"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5">
                                            <p:txEl>
                                              <p:pRg st="11" end="11"/>
                                            </p:txEl>
                                          </p:spTgt>
                                        </p:tgtEl>
                                        <p:attrNameLst>
                                          <p:attrName>style.visibility</p:attrName>
                                        </p:attrNameLst>
                                      </p:cBhvr>
                                      <p:to>
                                        <p:strVal val="visible"/>
                                      </p:to>
                                    </p:set>
                                    <p:animEffect transition="in" filter="fade">
                                      <p:cBhvr>
                                        <p:cTn id="54" dur="1000"/>
                                        <p:tgtEl>
                                          <p:spTgt spid="5">
                                            <p:txEl>
                                              <p:pRg st="11" end="11"/>
                                            </p:txEl>
                                          </p:spTgt>
                                        </p:tgtEl>
                                      </p:cBhvr>
                                    </p:animEffect>
                                    <p:anim calcmode="lin" valueType="num">
                                      <p:cBhvr>
                                        <p:cTn id="55"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56" dur="1000" fill="hold"/>
                                        <p:tgtEl>
                                          <p:spTgt spid="5">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397763"/>
            <a:ext cx="11155680" cy="6013704"/>
          </a:xfrm>
          <a:prstGeom prst="rect">
            <a:avLst/>
          </a:prstGeom>
          <a:blipFill>
            <a:blip r:embed="rId2" cstate="print"/>
            <a:stretch>
              <a:fillRect/>
            </a:stretch>
          </a:blipFill>
        </p:spPr>
        <p:txBody>
          <a:bodyPr wrap="square" lIns="0" tIns="0" rIns="0" bIns="0" rtlCol="0"/>
          <a:lstStyle/>
          <a:p>
            <a:endParaRPr dirty="0"/>
          </a:p>
        </p:txBody>
      </p:sp>
      <p:sp>
        <p:nvSpPr>
          <p:cNvPr id="54" name="object 25">
            <a:extLst>
              <a:ext uri="{FF2B5EF4-FFF2-40B4-BE49-F238E27FC236}">
                <a16:creationId xmlns:a16="http://schemas.microsoft.com/office/drawing/2014/main" id="{738E547F-80D2-4B28-9C8D-81791637A6D3}"/>
              </a:ext>
            </a:extLst>
          </p:cNvPr>
          <p:cNvSpPr/>
          <p:nvPr/>
        </p:nvSpPr>
        <p:spPr>
          <a:xfrm>
            <a:off x="525780" y="478771"/>
            <a:ext cx="11155680" cy="1206757"/>
          </a:xfrm>
          <a:prstGeom prst="rect">
            <a:avLst/>
          </a:prstGeom>
          <a:blipFill>
            <a:blip r:embed="rId3" cstate="print"/>
            <a:stretch>
              <a:fillRect/>
            </a:stretch>
          </a:blipFill>
        </p:spPr>
        <p:txBody>
          <a:bodyPr wrap="square" lIns="0" tIns="0" rIns="0" bIns="0" rtlCol="0"/>
          <a:lstStyle/>
          <a:p>
            <a:endParaRPr dirty="0"/>
          </a:p>
        </p:txBody>
      </p:sp>
      <p:sp>
        <p:nvSpPr>
          <p:cNvPr id="55" name="TextBox 54">
            <a:extLst>
              <a:ext uri="{FF2B5EF4-FFF2-40B4-BE49-F238E27FC236}">
                <a16:creationId xmlns:a16="http://schemas.microsoft.com/office/drawing/2014/main" id="{CA7A085C-6405-4233-9D9F-60C17643EC86}"/>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Methodology</a:t>
            </a:r>
          </a:p>
        </p:txBody>
      </p:sp>
      <p:sp>
        <p:nvSpPr>
          <p:cNvPr id="5" name="TextBox 4">
            <a:extLst>
              <a:ext uri="{FF2B5EF4-FFF2-40B4-BE49-F238E27FC236}">
                <a16:creationId xmlns:a16="http://schemas.microsoft.com/office/drawing/2014/main" id="{11DE15F9-FDA6-4A17-B643-DBBA7E82AAAD}"/>
              </a:ext>
            </a:extLst>
          </p:cNvPr>
          <p:cNvSpPr txBox="1"/>
          <p:nvPr/>
        </p:nvSpPr>
        <p:spPr>
          <a:xfrm>
            <a:off x="7924800" y="1766536"/>
            <a:ext cx="3718753" cy="5216813"/>
          </a:xfrm>
          <a:prstGeom prst="rect">
            <a:avLst/>
          </a:prstGeom>
          <a:noFill/>
        </p:spPr>
        <p:txBody>
          <a:bodyPr wrap="square" rtlCol="0">
            <a:spAutoFit/>
          </a:bodyPr>
          <a:lstStyle/>
          <a:p>
            <a:pPr algn="r">
              <a:spcAft>
                <a:spcPts val="1200"/>
              </a:spcAft>
            </a:pPr>
            <a:r>
              <a:rPr lang="en-US" sz="3200" b="1" dirty="0">
                <a:solidFill>
                  <a:schemeClr val="accent1">
                    <a:lumMod val="75000"/>
                  </a:schemeClr>
                </a:solidFill>
              </a:rPr>
              <a:t>Build the Web Application Programming Interface (API)</a:t>
            </a:r>
          </a:p>
          <a:p>
            <a:pPr marL="285750" indent="-285750">
              <a:spcAft>
                <a:spcPts val="600"/>
              </a:spcAft>
              <a:buFont typeface="Wingdings" panose="05000000000000000000" pitchFamily="2" charset="2"/>
              <a:buChar char="Ø"/>
            </a:pPr>
            <a:endParaRPr lang="en-US" dirty="0">
              <a:solidFill>
                <a:schemeClr val="accent1">
                  <a:lumMod val="75000"/>
                </a:schemeClr>
              </a:solidFill>
            </a:endParaRPr>
          </a:p>
          <a:p>
            <a:pPr marL="285750" indent="-285750">
              <a:spcAft>
                <a:spcPts val="600"/>
              </a:spcAft>
              <a:buFont typeface="Wingdings" panose="05000000000000000000" pitchFamily="2" charset="2"/>
              <a:buChar char="Ø"/>
            </a:pPr>
            <a:r>
              <a:rPr lang="en-US" sz="2400" dirty="0">
                <a:solidFill>
                  <a:schemeClr val="accent1">
                    <a:lumMod val="75000"/>
                  </a:schemeClr>
                </a:solidFill>
              </a:rPr>
              <a:t>HTML / JavaScript</a:t>
            </a:r>
          </a:p>
          <a:p>
            <a:pPr marL="285750" indent="-285750">
              <a:spcAft>
                <a:spcPts val="600"/>
              </a:spcAft>
              <a:buFont typeface="Wingdings" panose="05000000000000000000" pitchFamily="2" charset="2"/>
              <a:buChar char="Ø"/>
            </a:pPr>
            <a:r>
              <a:rPr lang="en-US" sz="2400" dirty="0" err="1">
                <a:solidFill>
                  <a:schemeClr val="accent1">
                    <a:lumMod val="75000"/>
                  </a:schemeClr>
                </a:solidFill>
              </a:rPr>
              <a:t>Esri</a:t>
            </a:r>
            <a:r>
              <a:rPr lang="en-US" sz="2400" dirty="0">
                <a:solidFill>
                  <a:schemeClr val="accent1">
                    <a:lumMod val="75000"/>
                  </a:schemeClr>
                </a:solidFill>
              </a:rPr>
              <a:t> Web App Builder Template</a:t>
            </a:r>
          </a:p>
          <a:p>
            <a:pPr marL="285750" indent="-285750">
              <a:spcAft>
                <a:spcPts val="600"/>
              </a:spcAft>
              <a:buFont typeface="Wingdings" panose="05000000000000000000" pitchFamily="2" charset="2"/>
              <a:buChar char="Ø"/>
            </a:pPr>
            <a:r>
              <a:rPr lang="en-US" sz="2400" dirty="0">
                <a:solidFill>
                  <a:schemeClr val="accent1">
                    <a:lumMod val="75000"/>
                  </a:schemeClr>
                </a:solidFill>
              </a:rPr>
              <a:t>Customize Template</a:t>
            </a:r>
          </a:p>
          <a:p>
            <a:endParaRPr lang="en-US" sz="3200" b="1" dirty="0">
              <a:solidFill>
                <a:schemeClr val="accent1">
                  <a:lumMod val="75000"/>
                </a:schemeClr>
              </a:solidFill>
            </a:endParaRPr>
          </a:p>
          <a:p>
            <a:pPr marL="342900" indent="-342900">
              <a:spcBef>
                <a:spcPts val="600"/>
              </a:spcBef>
              <a:buFont typeface="Wingdings" panose="05000000000000000000" pitchFamily="2" charset="2"/>
              <a:buChar char="Ø"/>
            </a:pPr>
            <a:endParaRPr lang="en-US" sz="2400" dirty="0"/>
          </a:p>
        </p:txBody>
      </p:sp>
      <p:pic>
        <p:nvPicPr>
          <p:cNvPr id="10" name="Picture 9">
            <a:extLst>
              <a:ext uri="{FF2B5EF4-FFF2-40B4-BE49-F238E27FC236}">
                <a16:creationId xmlns:a16="http://schemas.microsoft.com/office/drawing/2014/main" id="{3A498912-8F78-45BC-93E1-56B9F04768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0730" y="1206300"/>
            <a:ext cx="2857500" cy="2857500"/>
          </a:xfrm>
          <a:prstGeom prst="rect">
            <a:avLst/>
          </a:prstGeom>
        </p:spPr>
      </p:pic>
      <p:pic>
        <p:nvPicPr>
          <p:cNvPr id="15" name="Picture 14">
            <a:extLst>
              <a:ext uri="{FF2B5EF4-FFF2-40B4-BE49-F238E27FC236}">
                <a16:creationId xmlns:a16="http://schemas.microsoft.com/office/drawing/2014/main" id="{A9002779-73A4-441E-8C59-0CE2E9CB6F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7192" y="4215816"/>
            <a:ext cx="4087529" cy="2022963"/>
          </a:xfrm>
          <a:prstGeom prst="rect">
            <a:avLst/>
          </a:prstGeom>
        </p:spPr>
      </p:pic>
      <p:pic>
        <p:nvPicPr>
          <p:cNvPr id="12" name="Picture 11">
            <a:extLst>
              <a:ext uri="{FF2B5EF4-FFF2-40B4-BE49-F238E27FC236}">
                <a16:creationId xmlns:a16="http://schemas.microsoft.com/office/drawing/2014/main" id="{B38E2DA6-AC77-4057-8165-4590F21E33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9441" y="2661326"/>
            <a:ext cx="2800350" cy="2095500"/>
          </a:xfrm>
          <a:prstGeom prst="rect">
            <a:avLst/>
          </a:prstGeom>
        </p:spPr>
      </p:pic>
    </p:spTree>
    <p:extLst>
      <p:ext uri="{BB962C8B-B14F-4D97-AF65-F5344CB8AC3E}">
        <p14:creationId xmlns:p14="http://schemas.microsoft.com/office/powerpoint/2010/main" val="123604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1000"/>
                                        <p:tgtEl>
                                          <p:spTgt spid="5">
                                            <p:txEl>
                                              <p:pRg st="3" end="3"/>
                                            </p:txEl>
                                          </p:spTgt>
                                        </p:tgtEl>
                                      </p:cBhvr>
                                    </p:animEffect>
                                    <p:anim calcmode="lin" valueType="num">
                                      <p:cBhvr>
                                        <p:cTn id="1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50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1000"/>
                                        <p:tgtEl>
                                          <p:spTgt spid="5">
                                            <p:txEl>
                                              <p:pRg st="4" end="4"/>
                                            </p:txEl>
                                          </p:spTgt>
                                        </p:tgtEl>
                                      </p:cBhvr>
                                    </p:animEffect>
                                    <p:anim calcmode="lin" valueType="num">
                                      <p:cBhvr>
                                        <p:cTn id="2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25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750" fill="hold"/>
                                        <p:tgtEl>
                                          <p:spTgt spid="10"/>
                                        </p:tgtEl>
                                        <p:attrNameLst>
                                          <p:attrName>ppt_x</p:attrName>
                                        </p:attrNameLst>
                                      </p:cBhvr>
                                      <p:tavLst>
                                        <p:tav tm="0">
                                          <p:val>
                                            <p:strVal val="0-#ppt_w/2"/>
                                          </p:val>
                                        </p:tav>
                                        <p:tav tm="100000">
                                          <p:val>
                                            <p:strVal val="#ppt_x"/>
                                          </p:val>
                                        </p:tav>
                                      </p:tavLst>
                                    </p:anim>
                                    <p:anim calcmode="lin" valueType="num">
                                      <p:cBhvr additive="base">
                                        <p:cTn id="28" dur="750" fill="hold"/>
                                        <p:tgtEl>
                                          <p:spTgt spid="10"/>
                                        </p:tgtEl>
                                        <p:attrNameLst>
                                          <p:attrName>ppt_y</p:attrName>
                                        </p:attrNameLst>
                                      </p:cBhvr>
                                      <p:tavLst>
                                        <p:tav tm="0">
                                          <p:val>
                                            <p:strVal val="#ppt_y"/>
                                          </p:val>
                                        </p:tav>
                                        <p:tav tm="100000">
                                          <p:val>
                                            <p:strVal val="#ppt_y"/>
                                          </p:val>
                                        </p:tav>
                                      </p:tavLst>
                                    </p:anim>
                                  </p:childTnLst>
                                </p:cTn>
                              </p:par>
                              <p:par>
                                <p:cTn id="29" presetID="2" presetClass="entr" presetSubtype="3" fill="hold" nodeType="withEffect">
                                  <p:stCondLst>
                                    <p:cond delay="175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1+#ppt_w/2"/>
                                          </p:val>
                                        </p:tav>
                                        <p:tav tm="100000">
                                          <p:val>
                                            <p:strVal val="#ppt_x"/>
                                          </p:val>
                                        </p:tav>
                                      </p:tavLst>
                                    </p:anim>
                                    <p:anim calcmode="lin" valueType="num">
                                      <p:cBhvr additive="base">
                                        <p:cTn id="32" dur="750" fill="hold"/>
                                        <p:tgtEl>
                                          <p:spTgt spid="12"/>
                                        </p:tgtEl>
                                        <p:attrNameLst>
                                          <p:attrName>ppt_y</p:attrName>
                                        </p:attrNameLst>
                                      </p:cBhvr>
                                      <p:tavLst>
                                        <p:tav tm="0">
                                          <p:val>
                                            <p:strVal val="0-#ppt_h/2"/>
                                          </p:val>
                                        </p:tav>
                                        <p:tav tm="100000">
                                          <p:val>
                                            <p:strVal val="#ppt_y"/>
                                          </p:val>
                                        </p:tav>
                                      </p:tavLst>
                                    </p:anim>
                                  </p:childTnLst>
                                </p:cTn>
                              </p:par>
                              <p:par>
                                <p:cTn id="33" presetID="2" presetClass="entr" presetSubtype="4" fill="hold" nodeType="withEffect">
                                  <p:stCondLst>
                                    <p:cond delay="225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750" fill="hold"/>
                                        <p:tgtEl>
                                          <p:spTgt spid="15"/>
                                        </p:tgtEl>
                                        <p:attrNameLst>
                                          <p:attrName>ppt_x</p:attrName>
                                        </p:attrNameLst>
                                      </p:cBhvr>
                                      <p:tavLst>
                                        <p:tav tm="0">
                                          <p:val>
                                            <p:strVal val="#ppt_x"/>
                                          </p:val>
                                        </p:tav>
                                        <p:tav tm="100000">
                                          <p:val>
                                            <p:strVal val="#ppt_x"/>
                                          </p:val>
                                        </p:tav>
                                      </p:tavLst>
                                    </p:anim>
                                    <p:anim calcmode="lin" valueType="num">
                                      <p:cBhvr additive="base">
                                        <p:cTn id="36"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397763"/>
            <a:ext cx="11155680" cy="6013704"/>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602284" y="1162811"/>
            <a:ext cx="1379982" cy="291084"/>
          </a:xfrm>
          <a:prstGeom prst="rect">
            <a:avLst/>
          </a:prstGeom>
          <a:blipFill>
            <a:blip r:embed="rId4" cstate="print"/>
            <a:stretch>
              <a:fillRect/>
            </a:stretch>
          </a:blipFill>
        </p:spPr>
        <p:txBody>
          <a:bodyPr wrap="square" lIns="0" tIns="0" rIns="0" bIns="0" rtlCol="0"/>
          <a:lstStyle/>
          <a:p>
            <a:endParaRPr dirty="0"/>
          </a:p>
        </p:txBody>
      </p:sp>
      <p:sp>
        <p:nvSpPr>
          <p:cNvPr id="10" name="object 25">
            <a:extLst>
              <a:ext uri="{FF2B5EF4-FFF2-40B4-BE49-F238E27FC236}">
                <a16:creationId xmlns:a16="http://schemas.microsoft.com/office/drawing/2014/main" id="{B38795B4-B981-4E9B-AB81-C19F8730711E}"/>
              </a:ext>
            </a:extLst>
          </p:cNvPr>
          <p:cNvSpPr/>
          <p:nvPr/>
        </p:nvSpPr>
        <p:spPr>
          <a:xfrm>
            <a:off x="525780" y="478771"/>
            <a:ext cx="11155680" cy="1206757"/>
          </a:xfrm>
          <a:prstGeom prst="rect">
            <a:avLst/>
          </a:prstGeom>
          <a:blipFill>
            <a:blip r:embed="rId5" cstate="print"/>
            <a:stretch>
              <a:fillRect/>
            </a:stretch>
          </a:blipFill>
        </p:spPr>
        <p:txBody>
          <a:bodyPr wrap="square" lIns="0" tIns="0" rIns="0" bIns="0" rtlCol="0"/>
          <a:lstStyle/>
          <a:p>
            <a:endParaRPr dirty="0"/>
          </a:p>
        </p:txBody>
      </p:sp>
      <p:sp>
        <p:nvSpPr>
          <p:cNvPr id="11" name="TextBox 10">
            <a:extLst>
              <a:ext uri="{FF2B5EF4-FFF2-40B4-BE49-F238E27FC236}">
                <a16:creationId xmlns:a16="http://schemas.microsoft.com/office/drawing/2014/main" id="{2FEE1F9B-20D6-4814-957C-45FE89498EB1}"/>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INTRODUCTION</a:t>
            </a:r>
          </a:p>
        </p:txBody>
      </p:sp>
      <p:sp>
        <p:nvSpPr>
          <p:cNvPr id="13" name="TextBox 12">
            <a:extLst>
              <a:ext uri="{FF2B5EF4-FFF2-40B4-BE49-F238E27FC236}">
                <a16:creationId xmlns:a16="http://schemas.microsoft.com/office/drawing/2014/main" id="{708CE537-D0BF-4A1E-ADF5-FA2283293AA3}"/>
              </a:ext>
            </a:extLst>
          </p:cNvPr>
          <p:cNvSpPr txBox="1"/>
          <p:nvPr/>
        </p:nvSpPr>
        <p:spPr>
          <a:xfrm>
            <a:off x="806423" y="1820194"/>
            <a:ext cx="5436279" cy="1200329"/>
          </a:xfrm>
          <a:prstGeom prst="rect">
            <a:avLst/>
          </a:prstGeom>
          <a:noFill/>
        </p:spPr>
        <p:txBody>
          <a:bodyPr wrap="square" rtlCol="0">
            <a:spAutoFit/>
          </a:bodyPr>
          <a:lstStyle/>
          <a:p>
            <a:r>
              <a:rPr lang="en-US" sz="2400" dirty="0">
                <a:solidFill>
                  <a:schemeClr val="accent1">
                    <a:lumMod val="50000"/>
                  </a:schemeClr>
                </a:solidFill>
              </a:rPr>
              <a:t>Jim Daly, GISP</a:t>
            </a:r>
          </a:p>
          <a:p>
            <a:r>
              <a:rPr lang="en-US" sz="2400" dirty="0">
                <a:solidFill>
                  <a:schemeClr val="accent1">
                    <a:lumMod val="50000"/>
                  </a:schemeClr>
                </a:solidFill>
              </a:rPr>
              <a:t>Suffolk County GIS Manager</a:t>
            </a:r>
          </a:p>
          <a:p>
            <a:r>
              <a:rPr lang="en-US" sz="2400" dirty="0">
                <a:solidFill>
                  <a:schemeClr val="accent1">
                    <a:lumMod val="50000"/>
                  </a:schemeClr>
                </a:solidFill>
              </a:rPr>
              <a:t>Suffolk County, New York</a:t>
            </a:r>
          </a:p>
        </p:txBody>
      </p:sp>
      <p:sp>
        <p:nvSpPr>
          <p:cNvPr id="4" name="TextBox 3">
            <a:extLst>
              <a:ext uri="{FF2B5EF4-FFF2-40B4-BE49-F238E27FC236}">
                <a16:creationId xmlns:a16="http://schemas.microsoft.com/office/drawing/2014/main" id="{595A1CE2-80AB-4E12-A3EC-D9FD41627059}"/>
              </a:ext>
            </a:extLst>
          </p:cNvPr>
          <p:cNvSpPr txBox="1"/>
          <p:nvPr/>
        </p:nvSpPr>
        <p:spPr>
          <a:xfrm>
            <a:off x="1755437" y="5128590"/>
            <a:ext cx="4207862" cy="923330"/>
          </a:xfrm>
          <a:prstGeom prst="rect">
            <a:avLst/>
          </a:prstGeom>
          <a:noFill/>
        </p:spPr>
        <p:txBody>
          <a:bodyPr wrap="square" rtlCol="0">
            <a:spAutoFit/>
          </a:bodyPr>
          <a:lstStyle/>
          <a:p>
            <a:r>
              <a:rPr lang="en-US" dirty="0"/>
              <a:t>Suffolk County Planning Dept.</a:t>
            </a:r>
          </a:p>
          <a:p>
            <a:pPr marL="285750" indent="-285750">
              <a:buFont typeface="Arial" panose="020B0604020202020204" pitchFamily="34" charset="0"/>
              <a:buChar char="•"/>
            </a:pPr>
            <a:r>
              <a:rPr lang="en-US" dirty="0"/>
              <a:t>GIS Support for Planning Staff</a:t>
            </a:r>
          </a:p>
          <a:p>
            <a:pPr marL="285750" indent="-285750">
              <a:buFont typeface="Arial" panose="020B0604020202020204" pitchFamily="34" charset="0"/>
              <a:buChar char="•"/>
            </a:pPr>
            <a:r>
              <a:rPr lang="en-US" dirty="0"/>
              <a:t>Experienced with Planning workflows</a:t>
            </a:r>
          </a:p>
        </p:txBody>
      </p:sp>
      <p:grpSp>
        <p:nvGrpSpPr>
          <p:cNvPr id="7" name="Group 6">
            <a:extLst>
              <a:ext uri="{FF2B5EF4-FFF2-40B4-BE49-F238E27FC236}">
                <a16:creationId xmlns:a16="http://schemas.microsoft.com/office/drawing/2014/main" id="{53478B18-053C-4E6C-B91A-070B6772E96C}"/>
              </a:ext>
            </a:extLst>
          </p:cNvPr>
          <p:cNvGrpSpPr/>
          <p:nvPr/>
        </p:nvGrpSpPr>
        <p:grpSpPr>
          <a:xfrm>
            <a:off x="1860973" y="3244334"/>
            <a:ext cx="2956197" cy="1820113"/>
            <a:chOff x="1860973" y="3244334"/>
            <a:chExt cx="2956197" cy="1820113"/>
          </a:xfrm>
        </p:grpSpPr>
        <p:pic>
          <p:nvPicPr>
            <p:cNvPr id="23" name="Picture 22">
              <a:extLst>
                <a:ext uri="{FF2B5EF4-FFF2-40B4-BE49-F238E27FC236}">
                  <a16:creationId xmlns:a16="http://schemas.microsoft.com/office/drawing/2014/main" id="{57B88CE2-24E1-4CFC-8714-3638DC5124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0973" y="3586348"/>
              <a:ext cx="2956197" cy="1478099"/>
            </a:xfrm>
            <a:prstGeom prst="rect">
              <a:avLst/>
            </a:prstGeom>
            <a:ln>
              <a:solidFill>
                <a:schemeClr val="tx2"/>
              </a:solidFill>
            </a:ln>
            <a:effectLst>
              <a:outerShdw blurRad="50800" dist="38100" algn="l" rotWithShape="0">
                <a:prstClr val="black">
                  <a:alpha val="40000"/>
                </a:prstClr>
              </a:outerShdw>
            </a:effectLst>
          </p:spPr>
        </p:pic>
        <p:sp>
          <p:nvSpPr>
            <p:cNvPr id="25" name="TextBox 24">
              <a:extLst>
                <a:ext uri="{FF2B5EF4-FFF2-40B4-BE49-F238E27FC236}">
                  <a16:creationId xmlns:a16="http://schemas.microsoft.com/office/drawing/2014/main" id="{DBD5F22E-B7B2-465A-B8F9-CB4A20C0D9C0}"/>
                </a:ext>
              </a:extLst>
            </p:cNvPr>
            <p:cNvSpPr txBox="1"/>
            <p:nvPr/>
          </p:nvSpPr>
          <p:spPr>
            <a:xfrm>
              <a:off x="2424490" y="3244334"/>
              <a:ext cx="1600200" cy="369332"/>
            </a:xfrm>
            <a:prstGeom prst="rect">
              <a:avLst/>
            </a:prstGeom>
            <a:noFill/>
          </p:spPr>
          <p:txBody>
            <a:bodyPr wrap="square" rtlCol="0">
              <a:spAutoFit/>
            </a:bodyPr>
            <a:lstStyle/>
            <a:p>
              <a:pPr algn="ctr"/>
              <a:r>
                <a:rPr lang="en-US" dirty="0"/>
                <a:t>1994 – 2006</a:t>
              </a:r>
            </a:p>
          </p:txBody>
        </p:sp>
      </p:grpSp>
      <p:grpSp>
        <p:nvGrpSpPr>
          <p:cNvPr id="15" name="Group 14">
            <a:extLst>
              <a:ext uri="{FF2B5EF4-FFF2-40B4-BE49-F238E27FC236}">
                <a16:creationId xmlns:a16="http://schemas.microsoft.com/office/drawing/2014/main" id="{CA790158-02C2-48B1-A8DB-10CF8973C27F}"/>
              </a:ext>
            </a:extLst>
          </p:cNvPr>
          <p:cNvGrpSpPr/>
          <p:nvPr/>
        </p:nvGrpSpPr>
        <p:grpSpPr>
          <a:xfrm>
            <a:off x="5374411" y="3249940"/>
            <a:ext cx="6222849" cy="2528788"/>
            <a:chOff x="5374411" y="3249940"/>
            <a:chExt cx="6222849" cy="2528788"/>
          </a:xfrm>
        </p:grpSpPr>
        <p:grpSp>
          <p:nvGrpSpPr>
            <p:cNvPr id="12" name="Group 11">
              <a:extLst>
                <a:ext uri="{FF2B5EF4-FFF2-40B4-BE49-F238E27FC236}">
                  <a16:creationId xmlns:a16="http://schemas.microsoft.com/office/drawing/2014/main" id="{C4121BFC-8214-4510-9B66-FF9F789E26E7}"/>
                </a:ext>
              </a:extLst>
            </p:cNvPr>
            <p:cNvGrpSpPr/>
            <p:nvPr/>
          </p:nvGrpSpPr>
          <p:grpSpPr>
            <a:xfrm>
              <a:off x="6944794" y="3249940"/>
              <a:ext cx="4652466" cy="2528788"/>
              <a:chOff x="6944794" y="3249940"/>
              <a:chExt cx="4652466" cy="2528788"/>
            </a:xfrm>
          </p:grpSpPr>
          <p:sp>
            <p:nvSpPr>
              <p:cNvPr id="6" name="TextBox 5">
                <a:extLst>
                  <a:ext uri="{FF2B5EF4-FFF2-40B4-BE49-F238E27FC236}">
                    <a16:creationId xmlns:a16="http://schemas.microsoft.com/office/drawing/2014/main" id="{74F2058E-525B-4707-A670-1C4E9370DA44}"/>
                  </a:ext>
                </a:extLst>
              </p:cNvPr>
              <p:cNvSpPr txBox="1"/>
              <p:nvPr/>
            </p:nvSpPr>
            <p:spPr>
              <a:xfrm>
                <a:off x="7162800" y="5132397"/>
                <a:ext cx="4434460" cy="646331"/>
              </a:xfrm>
              <a:prstGeom prst="rect">
                <a:avLst/>
              </a:prstGeom>
              <a:noFill/>
            </p:spPr>
            <p:txBody>
              <a:bodyPr wrap="square" rtlCol="0">
                <a:spAutoFit/>
              </a:bodyPr>
              <a:lstStyle/>
              <a:p>
                <a:r>
                  <a:rPr lang="en-US" dirty="0"/>
                  <a:t>Suffolk County IT Dept.</a:t>
                </a:r>
              </a:p>
              <a:p>
                <a:pPr marL="285750" indent="-285750">
                  <a:buFont typeface="Arial" panose="020B0604020202020204" pitchFamily="34" charset="0"/>
                  <a:buChar char="•"/>
                </a:pPr>
                <a:r>
                  <a:rPr lang="en-US" dirty="0"/>
                  <a:t>GIS Support for all County Departments</a:t>
                </a:r>
              </a:p>
            </p:txBody>
          </p:sp>
          <p:grpSp>
            <p:nvGrpSpPr>
              <p:cNvPr id="8" name="Group 7">
                <a:extLst>
                  <a:ext uri="{FF2B5EF4-FFF2-40B4-BE49-F238E27FC236}">
                    <a16:creationId xmlns:a16="http://schemas.microsoft.com/office/drawing/2014/main" id="{EF408EC7-66CC-4B35-9856-E0BAB272049A}"/>
                  </a:ext>
                </a:extLst>
              </p:cNvPr>
              <p:cNvGrpSpPr/>
              <p:nvPr/>
            </p:nvGrpSpPr>
            <p:grpSpPr>
              <a:xfrm>
                <a:off x="6944794" y="3249940"/>
                <a:ext cx="3816268" cy="1972765"/>
                <a:chOff x="6944794" y="3249940"/>
                <a:chExt cx="3816268" cy="1972765"/>
              </a:xfrm>
            </p:grpSpPr>
            <p:pic>
              <p:nvPicPr>
                <p:cNvPr id="20" name="Picture 19">
                  <a:extLst>
                    <a:ext uri="{FF2B5EF4-FFF2-40B4-BE49-F238E27FC236}">
                      <a16:creationId xmlns:a16="http://schemas.microsoft.com/office/drawing/2014/main" id="{37E033D3-2484-411E-A2B3-57506AD63D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4794" y="3702558"/>
                  <a:ext cx="3816268" cy="1520147"/>
                </a:xfrm>
                <a:prstGeom prst="rect">
                  <a:avLst/>
                </a:prstGeom>
                <a:effectLst>
                  <a:outerShdw blurRad="50800" dist="38100" algn="l" rotWithShape="0">
                    <a:prstClr val="black">
                      <a:alpha val="40000"/>
                    </a:prstClr>
                  </a:outerShdw>
                </a:effectLst>
              </p:spPr>
            </p:pic>
            <p:sp>
              <p:nvSpPr>
                <p:cNvPr id="24" name="TextBox 23">
                  <a:extLst>
                    <a:ext uri="{FF2B5EF4-FFF2-40B4-BE49-F238E27FC236}">
                      <a16:creationId xmlns:a16="http://schemas.microsoft.com/office/drawing/2014/main" id="{588618ED-9428-49D6-A9EF-099F0F9A41CC}"/>
                    </a:ext>
                  </a:extLst>
                </p:cNvPr>
                <p:cNvSpPr txBox="1"/>
                <p:nvPr/>
              </p:nvSpPr>
              <p:spPr>
                <a:xfrm>
                  <a:off x="8052828" y="3249940"/>
                  <a:ext cx="1600200" cy="369332"/>
                </a:xfrm>
                <a:prstGeom prst="rect">
                  <a:avLst/>
                </a:prstGeom>
                <a:noFill/>
              </p:spPr>
              <p:txBody>
                <a:bodyPr wrap="square" rtlCol="0">
                  <a:spAutoFit/>
                </a:bodyPr>
                <a:lstStyle/>
                <a:p>
                  <a:pPr algn="ctr"/>
                  <a:r>
                    <a:rPr lang="en-US" dirty="0"/>
                    <a:t>2006 – Present</a:t>
                  </a:r>
                </a:p>
              </p:txBody>
            </p:sp>
          </p:grpSp>
        </p:grpSp>
        <p:sp>
          <p:nvSpPr>
            <p:cNvPr id="26" name="Arrow: Right 25">
              <a:extLst>
                <a:ext uri="{FF2B5EF4-FFF2-40B4-BE49-F238E27FC236}">
                  <a16:creationId xmlns:a16="http://schemas.microsoft.com/office/drawing/2014/main" id="{7C7AD01D-8803-44DF-8DCB-F1F40EB48724}"/>
                </a:ext>
              </a:extLst>
            </p:cNvPr>
            <p:cNvSpPr/>
            <p:nvPr/>
          </p:nvSpPr>
          <p:spPr>
            <a:xfrm>
              <a:off x="5374411" y="4156185"/>
              <a:ext cx="1278538" cy="338424"/>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4695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75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75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anim calcmode="lin" valueType="num">
                                      <p:cBhvr>
                                        <p:cTn id="1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1000"/>
                                        <p:tgtEl>
                                          <p:spTgt spid="4">
                                            <p:txEl>
                                              <p:pRg st="2" end="2"/>
                                            </p:txEl>
                                          </p:spTgt>
                                        </p:tgtEl>
                                      </p:cBhvr>
                                    </p:animEffect>
                                    <p:anim calcmode="lin" valueType="num">
                                      <p:cBhvr>
                                        <p:cTn id="2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397763"/>
            <a:ext cx="11155680" cy="6013704"/>
          </a:xfrm>
          <a:prstGeom prst="rect">
            <a:avLst/>
          </a:prstGeom>
          <a:blipFill>
            <a:blip r:embed="rId2" cstate="print"/>
            <a:stretch>
              <a:fillRect/>
            </a:stretch>
          </a:blipFill>
        </p:spPr>
        <p:txBody>
          <a:bodyPr wrap="square" lIns="0" tIns="0" rIns="0" bIns="0" rtlCol="0"/>
          <a:lstStyle/>
          <a:p>
            <a:endParaRPr dirty="0"/>
          </a:p>
        </p:txBody>
      </p:sp>
      <p:sp>
        <p:nvSpPr>
          <p:cNvPr id="54" name="object 25">
            <a:extLst>
              <a:ext uri="{FF2B5EF4-FFF2-40B4-BE49-F238E27FC236}">
                <a16:creationId xmlns:a16="http://schemas.microsoft.com/office/drawing/2014/main" id="{738E547F-80D2-4B28-9C8D-81791637A6D3}"/>
              </a:ext>
            </a:extLst>
          </p:cNvPr>
          <p:cNvSpPr/>
          <p:nvPr/>
        </p:nvSpPr>
        <p:spPr>
          <a:xfrm>
            <a:off x="525780" y="478771"/>
            <a:ext cx="11155680" cy="1206757"/>
          </a:xfrm>
          <a:prstGeom prst="rect">
            <a:avLst/>
          </a:prstGeom>
          <a:blipFill>
            <a:blip r:embed="rId3" cstate="print"/>
            <a:stretch>
              <a:fillRect/>
            </a:stretch>
          </a:blipFill>
        </p:spPr>
        <p:txBody>
          <a:bodyPr wrap="square" lIns="0" tIns="0" rIns="0" bIns="0" rtlCol="0"/>
          <a:lstStyle/>
          <a:p>
            <a:endParaRPr dirty="0"/>
          </a:p>
        </p:txBody>
      </p:sp>
      <p:sp>
        <p:nvSpPr>
          <p:cNvPr id="55" name="TextBox 54">
            <a:extLst>
              <a:ext uri="{FF2B5EF4-FFF2-40B4-BE49-F238E27FC236}">
                <a16:creationId xmlns:a16="http://schemas.microsoft.com/office/drawing/2014/main" id="{CA7A085C-6405-4233-9D9F-60C17643EC86}"/>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Methodology</a:t>
            </a:r>
          </a:p>
        </p:txBody>
      </p:sp>
      <p:sp>
        <p:nvSpPr>
          <p:cNvPr id="5" name="TextBox 4">
            <a:extLst>
              <a:ext uri="{FF2B5EF4-FFF2-40B4-BE49-F238E27FC236}">
                <a16:creationId xmlns:a16="http://schemas.microsoft.com/office/drawing/2014/main" id="{11DE15F9-FDA6-4A17-B643-DBBA7E82AAAD}"/>
              </a:ext>
            </a:extLst>
          </p:cNvPr>
          <p:cNvSpPr txBox="1"/>
          <p:nvPr/>
        </p:nvSpPr>
        <p:spPr>
          <a:xfrm>
            <a:off x="7825933" y="1766536"/>
            <a:ext cx="3817620" cy="4832092"/>
          </a:xfrm>
          <a:prstGeom prst="rect">
            <a:avLst/>
          </a:prstGeom>
          <a:noFill/>
        </p:spPr>
        <p:txBody>
          <a:bodyPr wrap="square" rtlCol="0">
            <a:spAutoFit/>
          </a:bodyPr>
          <a:lstStyle/>
          <a:p>
            <a:pPr algn="r">
              <a:spcAft>
                <a:spcPts val="1200"/>
              </a:spcAft>
            </a:pPr>
            <a:r>
              <a:rPr lang="en-US" sz="3200" b="1" dirty="0">
                <a:solidFill>
                  <a:schemeClr val="accent1">
                    <a:lumMod val="75000"/>
                  </a:schemeClr>
                </a:solidFill>
              </a:rPr>
              <a:t>Testing the Application </a:t>
            </a:r>
          </a:p>
          <a:p>
            <a:pPr marL="285750" indent="-285750">
              <a:buFont typeface="Wingdings" panose="05000000000000000000" pitchFamily="2" charset="2"/>
              <a:buChar char="Ø"/>
            </a:pPr>
            <a:r>
              <a:rPr lang="en-US" b="1" dirty="0">
                <a:solidFill>
                  <a:schemeClr val="accent1">
                    <a:lumMod val="75000"/>
                  </a:schemeClr>
                </a:solidFill>
              </a:rPr>
              <a:t>Functionality</a:t>
            </a:r>
          </a:p>
          <a:p>
            <a:pPr marL="742950" lvl="1" indent="-285750">
              <a:buFont typeface="Arial" panose="020B0604020202020204" pitchFamily="34" charset="0"/>
              <a:buChar char="•"/>
            </a:pPr>
            <a:r>
              <a:rPr lang="en-US" sz="1600" dirty="0">
                <a:solidFill>
                  <a:schemeClr val="accent1">
                    <a:lumMod val="75000"/>
                  </a:schemeClr>
                </a:solidFill>
              </a:rPr>
              <a:t>API </a:t>
            </a:r>
          </a:p>
          <a:p>
            <a:pPr marL="742950" lvl="1" indent="-285750">
              <a:buFont typeface="Arial" panose="020B0604020202020204" pitchFamily="34" charset="0"/>
              <a:buChar char="•"/>
            </a:pPr>
            <a:r>
              <a:rPr lang="en-US" sz="1600" dirty="0">
                <a:solidFill>
                  <a:schemeClr val="accent1">
                    <a:lumMod val="75000"/>
                  </a:schemeClr>
                </a:solidFill>
              </a:rPr>
              <a:t>Data Service</a:t>
            </a:r>
          </a:p>
          <a:p>
            <a:pPr marL="742950" lvl="1" indent="-285750">
              <a:spcAft>
                <a:spcPts val="1200"/>
              </a:spcAft>
              <a:buFont typeface="Arial" panose="020B0604020202020204" pitchFamily="34" charset="0"/>
              <a:buChar char="•"/>
            </a:pPr>
            <a:r>
              <a:rPr lang="en-US" sz="1600" dirty="0">
                <a:solidFill>
                  <a:schemeClr val="accent1">
                    <a:lumMod val="75000"/>
                  </a:schemeClr>
                </a:solidFill>
              </a:rPr>
              <a:t>Geoprocessing Tasks</a:t>
            </a:r>
          </a:p>
          <a:p>
            <a:pPr marL="285750" indent="-285750">
              <a:buFont typeface="Wingdings" panose="05000000000000000000" pitchFamily="2" charset="2"/>
              <a:buChar char="Ø"/>
            </a:pPr>
            <a:r>
              <a:rPr lang="en-US" b="1" dirty="0">
                <a:solidFill>
                  <a:schemeClr val="accent1">
                    <a:lumMod val="75000"/>
                  </a:schemeClr>
                </a:solidFill>
              </a:rPr>
              <a:t>Spatial Accuracy</a:t>
            </a:r>
          </a:p>
          <a:p>
            <a:pPr marL="742950" lvl="1" indent="-285750">
              <a:spcAft>
                <a:spcPts val="600"/>
              </a:spcAft>
              <a:buFont typeface="Arial" panose="020B0604020202020204" pitchFamily="34" charset="0"/>
              <a:buChar char="•"/>
            </a:pPr>
            <a:r>
              <a:rPr lang="en-US" sz="1600" dirty="0">
                <a:solidFill>
                  <a:schemeClr val="accent1">
                    <a:lumMod val="75000"/>
                  </a:schemeClr>
                </a:solidFill>
              </a:rPr>
              <a:t>Coincident Geometry with Tax Map Layer</a:t>
            </a:r>
          </a:p>
          <a:p>
            <a:pPr marL="742950" lvl="1" indent="-285750">
              <a:buFont typeface="Arial" panose="020B0604020202020204" pitchFamily="34" charset="0"/>
              <a:buChar char="•"/>
            </a:pPr>
            <a:r>
              <a:rPr lang="en-US" sz="1600" dirty="0">
                <a:solidFill>
                  <a:schemeClr val="accent1">
                    <a:lumMod val="75000"/>
                  </a:schemeClr>
                </a:solidFill>
              </a:rPr>
              <a:t>Positional Accuracy of Environmental Data</a:t>
            </a:r>
          </a:p>
          <a:p>
            <a:endParaRPr lang="en-US" sz="3200" b="1" dirty="0">
              <a:solidFill>
                <a:schemeClr val="accent1">
                  <a:lumMod val="75000"/>
                </a:schemeClr>
              </a:solidFill>
            </a:endParaRPr>
          </a:p>
          <a:p>
            <a:pPr marL="342900" indent="-342900">
              <a:spcBef>
                <a:spcPts val="600"/>
              </a:spcBef>
              <a:buFont typeface="Wingdings" panose="05000000000000000000" pitchFamily="2" charset="2"/>
              <a:buChar char="Ø"/>
            </a:pPr>
            <a:endParaRPr lang="en-US" sz="2400" dirty="0"/>
          </a:p>
        </p:txBody>
      </p:sp>
      <p:pic>
        <p:nvPicPr>
          <p:cNvPr id="4" name="Picture 3">
            <a:extLst>
              <a:ext uri="{FF2B5EF4-FFF2-40B4-BE49-F238E27FC236}">
                <a16:creationId xmlns:a16="http://schemas.microsoft.com/office/drawing/2014/main" id="{70B7759F-E82A-4DDA-9B48-0E4A98EA3F15}"/>
              </a:ext>
            </a:extLst>
          </p:cNvPr>
          <p:cNvPicPr>
            <a:picLocks noChangeAspect="1"/>
          </p:cNvPicPr>
          <p:nvPr/>
        </p:nvPicPr>
        <p:blipFill>
          <a:blip r:embed="rId4"/>
          <a:stretch>
            <a:fillRect/>
          </a:stretch>
        </p:blipFill>
        <p:spPr>
          <a:xfrm>
            <a:off x="1371600" y="2270110"/>
            <a:ext cx="6208316" cy="4160520"/>
          </a:xfrm>
          <a:prstGeom prst="rect">
            <a:avLst/>
          </a:prstGeom>
        </p:spPr>
      </p:pic>
      <p:pic>
        <p:nvPicPr>
          <p:cNvPr id="7" name="Picture 6">
            <a:extLst>
              <a:ext uri="{FF2B5EF4-FFF2-40B4-BE49-F238E27FC236}">
                <a16:creationId xmlns:a16="http://schemas.microsoft.com/office/drawing/2014/main" id="{89DBA5A5-B36E-412A-B857-83DC7E615CA4}"/>
              </a:ext>
            </a:extLst>
          </p:cNvPr>
          <p:cNvPicPr>
            <a:picLocks noChangeAspect="1"/>
          </p:cNvPicPr>
          <p:nvPr/>
        </p:nvPicPr>
        <p:blipFill>
          <a:blip r:embed="rId5"/>
          <a:stretch>
            <a:fillRect/>
          </a:stretch>
        </p:blipFill>
        <p:spPr>
          <a:xfrm>
            <a:off x="1403388" y="2298073"/>
            <a:ext cx="6203006" cy="4158833"/>
          </a:xfrm>
          <a:prstGeom prst="rect">
            <a:avLst/>
          </a:prstGeom>
        </p:spPr>
      </p:pic>
      <p:grpSp>
        <p:nvGrpSpPr>
          <p:cNvPr id="17" name="Group 16">
            <a:extLst>
              <a:ext uri="{FF2B5EF4-FFF2-40B4-BE49-F238E27FC236}">
                <a16:creationId xmlns:a16="http://schemas.microsoft.com/office/drawing/2014/main" id="{277261DE-CDBF-4DBC-B6FC-15F439B96020}"/>
              </a:ext>
            </a:extLst>
          </p:cNvPr>
          <p:cNvGrpSpPr/>
          <p:nvPr/>
        </p:nvGrpSpPr>
        <p:grpSpPr>
          <a:xfrm>
            <a:off x="1361090" y="2300595"/>
            <a:ext cx="6206764" cy="4151376"/>
            <a:chOff x="1372925" y="2293081"/>
            <a:chExt cx="6206764" cy="4151376"/>
          </a:xfrm>
        </p:grpSpPr>
        <p:pic>
          <p:nvPicPr>
            <p:cNvPr id="8" name="Picture 7">
              <a:extLst>
                <a:ext uri="{FF2B5EF4-FFF2-40B4-BE49-F238E27FC236}">
                  <a16:creationId xmlns:a16="http://schemas.microsoft.com/office/drawing/2014/main" id="{628DB4CB-3C74-453D-84D7-C4327B9496EE}"/>
                </a:ext>
              </a:extLst>
            </p:cNvPr>
            <p:cNvPicPr>
              <a:picLocks noChangeAspect="1"/>
            </p:cNvPicPr>
            <p:nvPr/>
          </p:nvPicPr>
          <p:blipFill>
            <a:blip r:embed="rId6"/>
            <a:stretch>
              <a:fillRect/>
            </a:stretch>
          </p:blipFill>
          <p:spPr>
            <a:xfrm>
              <a:off x="1372925" y="2293081"/>
              <a:ext cx="6206764" cy="4151376"/>
            </a:xfrm>
            <a:prstGeom prst="rect">
              <a:avLst/>
            </a:prstGeom>
          </p:spPr>
        </p:pic>
        <p:sp>
          <p:nvSpPr>
            <p:cNvPr id="14" name="TextBox 13">
              <a:extLst>
                <a:ext uri="{FF2B5EF4-FFF2-40B4-BE49-F238E27FC236}">
                  <a16:creationId xmlns:a16="http://schemas.microsoft.com/office/drawing/2014/main" id="{A535C31C-C3BF-4440-AB5B-510AE32CC175}"/>
                </a:ext>
              </a:extLst>
            </p:cNvPr>
            <p:cNvSpPr txBox="1"/>
            <p:nvPr/>
          </p:nvSpPr>
          <p:spPr>
            <a:xfrm>
              <a:off x="2308860" y="4336480"/>
              <a:ext cx="1575607" cy="215444"/>
            </a:xfrm>
            <a:prstGeom prst="rect">
              <a:avLst/>
            </a:prstGeom>
            <a:noFill/>
          </p:spPr>
          <p:txBody>
            <a:bodyPr wrap="square" rtlCol="0">
              <a:spAutoFit/>
            </a:bodyPr>
            <a:lstStyle/>
            <a:p>
              <a:r>
                <a:rPr lang="en-US" sz="800" dirty="0"/>
                <a:t>GML 239 Review Required: </a:t>
              </a:r>
              <a:r>
                <a:rPr lang="en-US" sz="800" b="1" dirty="0">
                  <a:solidFill>
                    <a:srgbClr val="FF0000"/>
                  </a:solidFill>
                </a:rPr>
                <a:t>YES</a:t>
              </a:r>
            </a:p>
          </p:txBody>
        </p:sp>
      </p:grpSp>
      <p:sp>
        <p:nvSpPr>
          <p:cNvPr id="9" name="Arrow: Right 8">
            <a:extLst>
              <a:ext uri="{FF2B5EF4-FFF2-40B4-BE49-F238E27FC236}">
                <a16:creationId xmlns:a16="http://schemas.microsoft.com/office/drawing/2014/main" id="{578DED5F-D784-4187-A4C0-B915120E7B61}"/>
              </a:ext>
            </a:extLst>
          </p:cNvPr>
          <p:cNvSpPr/>
          <p:nvPr/>
        </p:nvSpPr>
        <p:spPr>
          <a:xfrm>
            <a:off x="685800" y="4572000"/>
            <a:ext cx="762000" cy="2286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D56F3D3-AA06-4C6D-A5AD-7D2B6E9D1C62}"/>
              </a:ext>
            </a:extLst>
          </p:cNvPr>
          <p:cNvSpPr/>
          <p:nvPr/>
        </p:nvSpPr>
        <p:spPr>
          <a:xfrm>
            <a:off x="5334000" y="2948721"/>
            <a:ext cx="1905000" cy="10088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F85794-92E2-492C-95C1-46F75F0650EA}"/>
              </a:ext>
            </a:extLst>
          </p:cNvPr>
          <p:cNvSpPr/>
          <p:nvPr/>
        </p:nvSpPr>
        <p:spPr>
          <a:xfrm>
            <a:off x="5334000" y="3977458"/>
            <a:ext cx="1295400" cy="2042342"/>
          </a:xfrm>
          <a:prstGeom prst="rect">
            <a:avLst/>
          </a:pr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1F5FC84-87C0-481E-82C0-FC3B45DBE5E0}"/>
              </a:ext>
            </a:extLst>
          </p:cNvPr>
          <p:cNvSpPr/>
          <p:nvPr/>
        </p:nvSpPr>
        <p:spPr>
          <a:xfrm>
            <a:off x="2209800" y="4267200"/>
            <a:ext cx="1752600" cy="1066800"/>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797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25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par>
                                <p:cTn id="18" presetID="10" presetClass="entr" presetSubtype="0" fill="hold" nodeType="withEffect">
                                  <p:stCondLst>
                                    <p:cond delay="100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par>
                                <p:cTn id="21" presetID="10" presetClass="entr" presetSubtype="0" fill="hold" nodeType="withEffect">
                                  <p:stCondLst>
                                    <p:cond delay="100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500"/>
                                        <p:tgtEl>
                                          <p:spTgt spid="5">
                                            <p:txEl>
                                              <p:pRg st="3" end="3"/>
                                            </p:txEl>
                                          </p:spTgt>
                                        </p:tgtEl>
                                      </p:cBhvr>
                                    </p:animEffect>
                                  </p:childTnLst>
                                </p:cTn>
                              </p:par>
                              <p:par>
                                <p:cTn id="24" presetID="10" presetClass="entr" presetSubtype="0" fill="hold" nodeType="withEffect">
                                  <p:stCondLst>
                                    <p:cond delay="100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500"/>
                                        <p:tgtEl>
                                          <p:spTgt spid="5">
                                            <p:txEl>
                                              <p:pRg st="5" end="5"/>
                                            </p:txEl>
                                          </p:spTgt>
                                        </p:tgtEl>
                                      </p:cBhvr>
                                    </p:animEffect>
                                  </p:childTnLst>
                                </p:cTn>
                              </p:par>
                              <p:par>
                                <p:cTn id="32" presetID="10" presetClass="entr" presetSubtype="0" fill="hold" nodeType="withEffect">
                                  <p:stCondLst>
                                    <p:cond delay="150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fade">
                                      <p:cBhvr>
                                        <p:cTn id="34" dur="500"/>
                                        <p:tgtEl>
                                          <p:spTgt spid="5">
                                            <p:txEl>
                                              <p:pRg st="6" end="6"/>
                                            </p:txEl>
                                          </p:spTgt>
                                        </p:tgtEl>
                                      </p:cBhvr>
                                    </p:animEffect>
                                  </p:childTnLst>
                                </p:cTn>
                              </p:par>
                              <p:par>
                                <p:cTn id="35" presetID="10" presetClass="entr" presetSubtype="0" fill="hold" nodeType="withEffect">
                                  <p:stCondLst>
                                    <p:cond delay="150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750" fill="hold"/>
                                        <p:tgtEl>
                                          <p:spTgt spid="9"/>
                                        </p:tgtEl>
                                        <p:attrNameLst>
                                          <p:attrName>ppt_x</p:attrName>
                                        </p:attrNameLst>
                                      </p:cBhvr>
                                      <p:tavLst>
                                        <p:tav tm="0">
                                          <p:val>
                                            <p:strVal val="0-#ppt_w/2"/>
                                          </p:val>
                                        </p:tav>
                                        <p:tav tm="100000">
                                          <p:val>
                                            <p:strVal val="#ppt_x"/>
                                          </p:val>
                                        </p:tav>
                                      </p:tavLst>
                                    </p:anim>
                                    <p:anim calcmode="lin" valueType="num">
                                      <p:cBhvr additive="base">
                                        <p:cTn id="43" dur="7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randombar(horizontal)">
                                      <p:cBhvr>
                                        <p:cTn id="48" dur="75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randombar(horizont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randombar(horizontal)">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randombar(horizontal)">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8"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397763"/>
            <a:ext cx="11155680" cy="6013704"/>
          </a:xfrm>
          <a:prstGeom prst="rect">
            <a:avLst/>
          </a:prstGeom>
          <a:blipFill>
            <a:blip r:embed="rId2" cstate="print"/>
            <a:stretch>
              <a:fillRect/>
            </a:stretch>
          </a:blipFill>
        </p:spPr>
        <p:txBody>
          <a:bodyPr wrap="square" lIns="0" tIns="0" rIns="0" bIns="0" rtlCol="0"/>
          <a:lstStyle/>
          <a:p>
            <a:endParaRPr dirty="0"/>
          </a:p>
        </p:txBody>
      </p:sp>
      <p:sp>
        <p:nvSpPr>
          <p:cNvPr id="54" name="object 25">
            <a:extLst>
              <a:ext uri="{FF2B5EF4-FFF2-40B4-BE49-F238E27FC236}">
                <a16:creationId xmlns:a16="http://schemas.microsoft.com/office/drawing/2014/main" id="{738E547F-80D2-4B28-9C8D-81791637A6D3}"/>
              </a:ext>
            </a:extLst>
          </p:cNvPr>
          <p:cNvSpPr/>
          <p:nvPr/>
        </p:nvSpPr>
        <p:spPr>
          <a:xfrm>
            <a:off x="525780" y="478771"/>
            <a:ext cx="11155680" cy="1206757"/>
          </a:xfrm>
          <a:prstGeom prst="rect">
            <a:avLst/>
          </a:prstGeom>
          <a:blipFill>
            <a:blip r:embed="rId3" cstate="print"/>
            <a:stretch>
              <a:fillRect/>
            </a:stretch>
          </a:blipFill>
        </p:spPr>
        <p:txBody>
          <a:bodyPr wrap="square" lIns="0" tIns="0" rIns="0" bIns="0" rtlCol="0"/>
          <a:lstStyle/>
          <a:p>
            <a:endParaRPr dirty="0"/>
          </a:p>
        </p:txBody>
      </p:sp>
      <p:sp>
        <p:nvSpPr>
          <p:cNvPr id="55" name="TextBox 54">
            <a:extLst>
              <a:ext uri="{FF2B5EF4-FFF2-40B4-BE49-F238E27FC236}">
                <a16:creationId xmlns:a16="http://schemas.microsoft.com/office/drawing/2014/main" id="{CA7A085C-6405-4233-9D9F-60C17643EC86}"/>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Methodology</a:t>
            </a:r>
          </a:p>
        </p:txBody>
      </p:sp>
      <p:sp>
        <p:nvSpPr>
          <p:cNvPr id="5" name="TextBox 4">
            <a:extLst>
              <a:ext uri="{FF2B5EF4-FFF2-40B4-BE49-F238E27FC236}">
                <a16:creationId xmlns:a16="http://schemas.microsoft.com/office/drawing/2014/main" id="{11DE15F9-FDA6-4A17-B643-DBBA7E82AAAD}"/>
              </a:ext>
            </a:extLst>
          </p:cNvPr>
          <p:cNvSpPr txBox="1"/>
          <p:nvPr/>
        </p:nvSpPr>
        <p:spPr>
          <a:xfrm>
            <a:off x="790575" y="2792812"/>
            <a:ext cx="3767959" cy="2000548"/>
          </a:xfrm>
          <a:prstGeom prst="rect">
            <a:avLst/>
          </a:prstGeom>
          <a:noFill/>
        </p:spPr>
        <p:txBody>
          <a:bodyPr wrap="square" rtlCol="0">
            <a:spAutoFit/>
          </a:bodyPr>
          <a:lstStyle/>
          <a:p>
            <a:r>
              <a:rPr lang="en-US" sz="3200" b="1" dirty="0">
                <a:solidFill>
                  <a:schemeClr val="accent1">
                    <a:lumMod val="75000"/>
                  </a:schemeClr>
                </a:solidFill>
              </a:rPr>
              <a:t>Deploy Application</a:t>
            </a:r>
          </a:p>
          <a:p>
            <a:pPr marL="342900" indent="-342900">
              <a:spcBef>
                <a:spcPts val="600"/>
              </a:spcBef>
              <a:buFont typeface="Wingdings" panose="05000000000000000000" pitchFamily="2" charset="2"/>
              <a:buChar char="Ø"/>
            </a:pPr>
            <a:r>
              <a:rPr lang="en-US" dirty="0"/>
              <a:t>Suffolk County Planning</a:t>
            </a:r>
          </a:p>
          <a:p>
            <a:pPr marL="342900" indent="-342900">
              <a:spcBef>
                <a:spcPts val="600"/>
              </a:spcBef>
              <a:buFont typeface="Wingdings" panose="05000000000000000000" pitchFamily="2" charset="2"/>
              <a:buChar char="Ø"/>
            </a:pPr>
            <a:r>
              <a:rPr lang="en-US" dirty="0"/>
              <a:t>Municipalities</a:t>
            </a:r>
          </a:p>
          <a:p>
            <a:pPr marL="800100" lvl="1" indent="-342900">
              <a:spcBef>
                <a:spcPts val="600"/>
              </a:spcBef>
              <a:buFont typeface="Arial" panose="020B0604020202020204" pitchFamily="34" charset="0"/>
              <a:buChar char="•"/>
            </a:pPr>
            <a:r>
              <a:rPr lang="en-US" dirty="0"/>
              <a:t>Town of Huntington</a:t>
            </a:r>
          </a:p>
          <a:p>
            <a:pPr marL="800100" lvl="1" indent="-342900">
              <a:spcBef>
                <a:spcPts val="600"/>
              </a:spcBef>
              <a:buFont typeface="Arial" panose="020B0604020202020204" pitchFamily="34" charset="0"/>
              <a:buChar char="•"/>
            </a:pPr>
            <a:r>
              <a:rPr lang="en-US" dirty="0"/>
              <a:t>Town of Southampton</a:t>
            </a:r>
          </a:p>
        </p:txBody>
      </p:sp>
      <p:pic>
        <p:nvPicPr>
          <p:cNvPr id="11" name="Picture 10">
            <a:extLst>
              <a:ext uri="{FF2B5EF4-FFF2-40B4-BE49-F238E27FC236}">
                <a16:creationId xmlns:a16="http://schemas.microsoft.com/office/drawing/2014/main" id="{1128F9D5-3E17-4D58-8BE3-1FEE7AAB3C57}"/>
              </a:ext>
            </a:extLst>
          </p:cNvPr>
          <p:cNvPicPr>
            <a:picLocks noChangeAspect="1"/>
          </p:cNvPicPr>
          <p:nvPr/>
        </p:nvPicPr>
        <p:blipFill>
          <a:blip r:embed="rId4"/>
          <a:stretch>
            <a:fillRect/>
          </a:stretch>
        </p:blipFill>
        <p:spPr>
          <a:xfrm>
            <a:off x="5257800" y="1948243"/>
            <a:ext cx="5322269" cy="4200508"/>
          </a:xfrm>
          <a:prstGeom prst="rect">
            <a:avLst/>
          </a:prstGeom>
        </p:spPr>
      </p:pic>
      <p:sp>
        <p:nvSpPr>
          <p:cNvPr id="12" name="Arrow: Right 11">
            <a:extLst>
              <a:ext uri="{FF2B5EF4-FFF2-40B4-BE49-F238E27FC236}">
                <a16:creationId xmlns:a16="http://schemas.microsoft.com/office/drawing/2014/main" id="{D7DF8A1C-9B03-4FDB-AE04-54175F9C87B6}"/>
              </a:ext>
            </a:extLst>
          </p:cNvPr>
          <p:cNvSpPr/>
          <p:nvPr/>
        </p:nvSpPr>
        <p:spPr>
          <a:xfrm>
            <a:off x="7408244" y="2800611"/>
            <a:ext cx="1271282"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99ED6156-07AF-4333-BDB4-791C812E086E}"/>
              </a:ext>
            </a:extLst>
          </p:cNvPr>
          <p:cNvSpPr/>
          <p:nvPr/>
        </p:nvSpPr>
        <p:spPr>
          <a:xfrm>
            <a:off x="8821604" y="3353426"/>
            <a:ext cx="1295400" cy="838200"/>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3361B1F7-21C7-4613-A564-4AA2C0704E17}"/>
              </a:ext>
            </a:extLst>
          </p:cNvPr>
          <p:cNvSpPr/>
          <p:nvPr/>
        </p:nvSpPr>
        <p:spPr>
          <a:xfrm>
            <a:off x="9220200" y="4191626"/>
            <a:ext cx="381000" cy="8382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620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50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0" presetID="1" presetClass="entr" presetSubtype="0" fill="hold" grpId="0" nodeType="withEffect">
                                  <p:stCondLst>
                                    <p:cond delay="2000"/>
                                  </p:stCondLst>
                                  <p:childTnLst>
                                    <p:set>
                                      <p:cBhvr>
                                        <p:cTn id="31" dur="1" fill="hold">
                                          <p:stCondLst>
                                            <p:cond delay="9"/>
                                          </p:stCondLst>
                                        </p:cTn>
                                        <p:tgtEl>
                                          <p:spTgt spid="12"/>
                                        </p:tgtEl>
                                        <p:attrNameLst>
                                          <p:attrName>style.visibility</p:attrName>
                                        </p:attrNameLst>
                                      </p:cBhvr>
                                      <p:to>
                                        <p:strVal val="visible"/>
                                      </p:to>
                                    </p:set>
                                  </p:childTnLst>
                                </p:cTn>
                              </p:par>
                              <p:par>
                                <p:cTn id="32" presetID="10" presetClass="entr" presetSubtype="0" fill="hold" nodeType="withEffect">
                                  <p:stCondLst>
                                    <p:cond delay="200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grpId="0" nodeType="withEffect">
                                  <p:stCondLst>
                                    <p:cond delay="350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22" presetClass="entr" presetSubtype="1" fill="hold" grpId="0" nodeType="withEffect">
                                  <p:stCondLst>
                                    <p:cond delay="5000"/>
                                  </p:stCondLst>
                                  <p:childTnLst>
                                    <p:set>
                                      <p:cBhvr>
                                        <p:cTn id="39" dur="1" fill="hold">
                                          <p:stCondLst>
                                            <p:cond delay="0"/>
                                          </p:stCondLst>
                                        </p:cTn>
                                        <p:tgtEl>
                                          <p:spTgt spid="6"/>
                                        </p:tgtEl>
                                        <p:attrNameLst>
                                          <p:attrName>style.visibility</p:attrName>
                                        </p:attrNameLst>
                                      </p:cBhvr>
                                      <p:to>
                                        <p:strVal val="visible"/>
                                      </p:to>
                                    </p:set>
                                    <p:animEffect transition="in" filter="wipe(up)">
                                      <p:cBhvr>
                                        <p:cTn id="4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397763"/>
            <a:ext cx="11155680" cy="6013704"/>
          </a:xfrm>
          <a:prstGeom prst="rect">
            <a:avLst/>
          </a:prstGeom>
          <a:blipFill>
            <a:blip r:embed="rId2" cstate="print"/>
            <a:stretch>
              <a:fillRect/>
            </a:stretch>
          </a:blipFill>
        </p:spPr>
        <p:txBody>
          <a:bodyPr wrap="square" lIns="0" tIns="0" rIns="0" bIns="0" rtlCol="0"/>
          <a:lstStyle/>
          <a:p>
            <a:endParaRPr dirty="0"/>
          </a:p>
        </p:txBody>
      </p:sp>
      <p:sp>
        <p:nvSpPr>
          <p:cNvPr id="54" name="object 25">
            <a:extLst>
              <a:ext uri="{FF2B5EF4-FFF2-40B4-BE49-F238E27FC236}">
                <a16:creationId xmlns:a16="http://schemas.microsoft.com/office/drawing/2014/main" id="{738E547F-80D2-4B28-9C8D-81791637A6D3}"/>
              </a:ext>
            </a:extLst>
          </p:cNvPr>
          <p:cNvSpPr/>
          <p:nvPr/>
        </p:nvSpPr>
        <p:spPr>
          <a:xfrm>
            <a:off x="525780" y="478771"/>
            <a:ext cx="11155680" cy="1206757"/>
          </a:xfrm>
          <a:prstGeom prst="rect">
            <a:avLst/>
          </a:prstGeom>
          <a:blipFill>
            <a:blip r:embed="rId3" cstate="print"/>
            <a:stretch>
              <a:fillRect/>
            </a:stretch>
          </a:blipFill>
        </p:spPr>
        <p:txBody>
          <a:bodyPr wrap="square" lIns="0" tIns="0" rIns="0" bIns="0" rtlCol="0"/>
          <a:lstStyle/>
          <a:p>
            <a:endParaRPr dirty="0"/>
          </a:p>
        </p:txBody>
      </p:sp>
      <p:sp>
        <p:nvSpPr>
          <p:cNvPr id="55" name="TextBox 54">
            <a:extLst>
              <a:ext uri="{FF2B5EF4-FFF2-40B4-BE49-F238E27FC236}">
                <a16:creationId xmlns:a16="http://schemas.microsoft.com/office/drawing/2014/main" id="{CA7A085C-6405-4233-9D9F-60C17643EC86}"/>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Methodology</a:t>
            </a:r>
          </a:p>
        </p:txBody>
      </p:sp>
      <p:sp>
        <p:nvSpPr>
          <p:cNvPr id="5" name="TextBox 4">
            <a:extLst>
              <a:ext uri="{FF2B5EF4-FFF2-40B4-BE49-F238E27FC236}">
                <a16:creationId xmlns:a16="http://schemas.microsoft.com/office/drawing/2014/main" id="{11DE15F9-FDA6-4A17-B643-DBBA7E82AAAD}"/>
              </a:ext>
            </a:extLst>
          </p:cNvPr>
          <p:cNvSpPr txBox="1"/>
          <p:nvPr/>
        </p:nvSpPr>
        <p:spPr>
          <a:xfrm>
            <a:off x="790575" y="2792812"/>
            <a:ext cx="3767959" cy="2000548"/>
          </a:xfrm>
          <a:prstGeom prst="rect">
            <a:avLst/>
          </a:prstGeom>
          <a:noFill/>
        </p:spPr>
        <p:txBody>
          <a:bodyPr wrap="square" rtlCol="0">
            <a:spAutoFit/>
          </a:bodyPr>
          <a:lstStyle/>
          <a:p>
            <a:r>
              <a:rPr lang="en-US" sz="3200" b="1" dirty="0">
                <a:solidFill>
                  <a:schemeClr val="accent1">
                    <a:lumMod val="75000"/>
                  </a:schemeClr>
                </a:solidFill>
              </a:rPr>
              <a:t>Deploy Application</a:t>
            </a:r>
          </a:p>
          <a:p>
            <a:pPr marL="342900" indent="-342900">
              <a:spcBef>
                <a:spcPts val="600"/>
              </a:spcBef>
              <a:buFont typeface="Wingdings" panose="05000000000000000000" pitchFamily="2" charset="2"/>
              <a:buChar char="Ø"/>
            </a:pPr>
            <a:r>
              <a:rPr lang="en-US" dirty="0"/>
              <a:t>Suffolk County Planning</a:t>
            </a:r>
          </a:p>
          <a:p>
            <a:pPr marL="342900" indent="-342900">
              <a:spcBef>
                <a:spcPts val="600"/>
              </a:spcBef>
              <a:buFont typeface="Wingdings" panose="05000000000000000000" pitchFamily="2" charset="2"/>
              <a:buChar char="Ø"/>
            </a:pPr>
            <a:r>
              <a:rPr lang="en-US" dirty="0"/>
              <a:t>Municipalities</a:t>
            </a:r>
          </a:p>
          <a:p>
            <a:pPr marL="800100" lvl="1" indent="-342900">
              <a:spcBef>
                <a:spcPts val="600"/>
              </a:spcBef>
              <a:buFont typeface="Arial" panose="020B0604020202020204" pitchFamily="34" charset="0"/>
              <a:buChar char="•"/>
            </a:pPr>
            <a:r>
              <a:rPr lang="en-US" dirty="0"/>
              <a:t>Town of Huntington</a:t>
            </a:r>
          </a:p>
          <a:p>
            <a:pPr marL="800100" lvl="1" indent="-342900">
              <a:spcBef>
                <a:spcPts val="600"/>
              </a:spcBef>
              <a:buFont typeface="Arial" panose="020B0604020202020204" pitchFamily="34" charset="0"/>
              <a:buChar char="•"/>
            </a:pPr>
            <a:r>
              <a:rPr lang="en-US" dirty="0"/>
              <a:t>Town of Southampton</a:t>
            </a:r>
          </a:p>
        </p:txBody>
      </p:sp>
      <p:grpSp>
        <p:nvGrpSpPr>
          <p:cNvPr id="7" name="Group 6">
            <a:extLst>
              <a:ext uri="{FF2B5EF4-FFF2-40B4-BE49-F238E27FC236}">
                <a16:creationId xmlns:a16="http://schemas.microsoft.com/office/drawing/2014/main" id="{74C4D8B9-0A04-401E-9C60-802D3CBA1D4F}"/>
              </a:ext>
            </a:extLst>
          </p:cNvPr>
          <p:cNvGrpSpPr/>
          <p:nvPr/>
        </p:nvGrpSpPr>
        <p:grpSpPr>
          <a:xfrm>
            <a:off x="4896462" y="1774335"/>
            <a:ext cx="6504963" cy="4548325"/>
            <a:chOff x="4925037" y="1766536"/>
            <a:chExt cx="6504963" cy="4548325"/>
          </a:xfrm>
          <a:effectLst>
            <a:outerShdw blurRad="50800" dist="38100" dir="18900000" algn="bl" rotWithShape="0">
              <a:prstClr val="black">
                <a:alpha val="40000"/>
              </a:prstClr>
            </a:outerShdw>
          </a:effectLst>
        </p:grpSpPr>
        <p:pic>
          <p:nvPicPr>
            <p:cNvPr id="4" name="Picture 3">
              <a:extLst>
                <a:ext uri="{FF2B5EF4-FFF2-40B4-BE49-F238E27FC236}">
                  <a16:creationId xmlns:a16="http://schemas.microsoft.com/office/drawing/2014/main" id="{C87075BA-0122-463F-B204-C2CC2E0C63DA}"/>
                </a:ext>
              </a:extLst>
            </p:cNvPr>
            <p:cNvPicPr>
              <a:picLocks noChangeAspect="1"/>
            </p:cNvPicPr>
            <p:nvPr/>
          </p:nvPicPr>
          <p:blipFill>
            <a:blip r:embed="rId4"/>
            <a:stretch>
              <a:fillRect/>
            </a:stretch>
          </p:blipFill>
          <p:spPr>
            <a:xfrm>
              <a:off x="4925037" y="1766536"/>
              <a:ext cx="6504963" cy="4548325"/>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AC0CF88C-7090-4C46-A52E-AB6A7AC10238}"/>
                </a:ext>
              </a:extLst>
            </p:cNvPr>
            <p:cNvSpPr txBox="1"/>
            <p:nvPr/>
          </p:nvSpPr>
          <p:spPr>
            <a:xfrm>
              <a:off x="5943600" y="2041181"/>
              <a:ext cx="1981200" cy="276999"/>
            </a:xfrm>
            <a:prstGeom prst="rect">
              <a:avLst/>
            </a:prstGeom>
            <a:noFill/>
          </p:spPr>
          <p:txBody>
            <a:bodyPr wrap="square" rtlCol="0">
              <a:spAutoFit/>
            </a:bodyPr>
            <a:lstStyle/>
            <a:p>
              <a:pPr algn="ctr"/>
              <a:r>
                <a:rPr lang="en-US" sz="1200" dirty="0"/>
                <a:t>GML 239 Review</a:t>
              </a:r>
            </a:p>
          </p:txBody>
        </p:sp>
      </p:grpSp>
      <p:sp>
        <p:nvSpPr>
          <p:cNvPr id="9" name="Arrow: Up-Down 8">
            <a:extLst>
              <a:ext uri="{FF2B5EF4-FFF2-40B4-BE49-F238E27FC236}">
                <a16:creationId xmlns:a16="http://schemas.microsoft.com/office/drawing/2014/main" id="{CB370774-C89C-43C5-BAE4-779C9761B324}"/>
              </a:ext>
            </a:extLst>
          </p:cNvPr>
          <p:cNvSpPr/>
          <p:nvPr/>
        </p:nvSpPr>
        <p:spPr>
          <a:xfrm>
            <a:off x="7239000" y="4495800"/>
            <a:ext cx="304800" cy="609600"/>
          </a:xfrm>
          <a:prstGeom prst="upDownArrow">
            <a:avLst>
              <a:gd name="adj1" fmla="val 50000"/>
              <a:gd name="adj2" fmla="val 50000"/>
            </a:avLst>
          </a:prstGeom>
          <a:solidFill>
            <a:srgbClr val="FF0000"/>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220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5"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4000"/>
                                        <p:tgtEl>
                                          <p:spTgt spid="9"/>
                                        </p:tgtEl>
                                      </p:cBhvr>
                                    </p:animEffect>
                                    <p:anim calcmode="lin" valueType="num">
                                      <p:cBhvr>
                                        <p:cTn id="11" dur="4000" fill="hold"/>
                                        <p:tgtEl>
                                          <p:spTgt spid="9"/>
                                        </p:tgtEl>
                                        <p:attrNameLst>
                                          <p:attrName>ppt_w</p:attrName>
                                        </p:attrNameLst>
                                      </p:cBhvr>
                                      <p:tavLst>
                                        <p:tav tm="0" fmla="#ppt_w*sin(2.5*pi*$)">
                                          <p:val>
                                            <p:fltVal val="0"/>
                                          </p:val>
                                        </p:tav>
                                        <p:tav tm="100000">
                                          <p:val>
                                            <p:fltVal val="1"/>
                                          </p:val>
                                        </p:tav>
                                      </p:tavLst>
                                    </p:anim>
                                    <p:anim calcmode="lin" valueType="num">
                                      <p:cBhvr>
                                        <p:cTn id="12" dur="4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422148"/>
            <a:ext cx="11155680" cy="6013704"/>
          </a:xfrm>
          <a:prstGeom prst="rect">
            <a:avLst/>
          </a:prstGeom>
          <a:blipFill>
            <a:blip r:embed="rId2" cstate="print"/>
            <a:stretch>
              <a:fillRect/>
            </a:stretch>
          </a:blipFill>
        </p:spPr>
        <p:txBody>
          <a:bodyPr wrap="square" lIns="0" tIns="0" rIns="0" bIns="0" rtlCol="0"/>
          <a:lstStyle/>
          <a:p>
            <a:endParaRPr dirty="0"/>
          </a:p>
        </p:txBody>
      </p:sp>
      <p:sp>
        <p:nvSpPr>
          <p:cNvPr id="54" name="object 25">
            <a:extLst>
              <a:ext uri="{FF2B5EF4-FFF2-40B4-BE49-F238E27FC236}">
                <a16:creationId xmlns:a16="http://schemas.microsoft.com/office/drawing/2014/main" id="{738E547F-80D2-4B28-9C8D-81791637A6D3}"/>
              </a:ext>
            </a:extLst>
          </p:cNvPr>
          <p:cNvSpPr/>
          <p:nvPr/>
        </p:nvSpPr>
        <p:spPr>
          <a:xfrm>
            <a:off x="525780" y="478771"/>
            <a:ext cx="11155680" cy="1206757"/>
          </a:xfrm>
          <a:prstGeom prst="rect">
            <a:avLst/>
          </a:prstGeom>
          <a:blipFill>
            <a:blip r:embed="rId3" cstate="print"/>
            <a:stretch>
              <a:fillRect/>
            </a:stretch>
          </a:blipFill>
        </p:spPr>
        <p:txBody>
          <a:bodyPr wrap="square" lIns="0" tIns="0" rIns="0" bIns="0" rtlCol="0"/>
          <a:lstStyle/>
          <a:p>
            <a:endParaRPr dirty="0"/>
          </a:p>
        </p:txBody>
      </p:sp>
      <p:sp>
        <p:nvSpPr>
          <p:cNvPr id="55" name="TextBox 54">
            <a:extLst>
              <a:ext uri="{FF2B5EF4-FFF2-40B4-BE49-F238E27FC236}">
                <a16:creationId xmlns:a16="http://schemas.microsoft.com/office/drawing/2014/main" id="{CA7A085C-6405-4233-9D9F-60C17643EC86}"/>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S. W. O. T.</a:t>
            </a:r>
          </a:p>
        </p:txBody>
      </p:sp>
      <p:sp>
        <p:nvSpPr>
          <p:cNvPr id="21" name="TextBox 20">
            <a:extLst>
              <a:ext uri="{FF2B5EF4-FFF2-40B4-BE49-F238E27FC236}">
                <a16:creationId xmlns:a16="http://schemas.microsoft.com/office/drawing/2014/main" id="{1DB85583-D0E6-43A4-AF5B-7D3DA5849777}"/>
              </a:ext>
            </a:extLst>
          </p:cNvPr>
          <p:cNvSpPr txBox="1"/>
          <p:nvPr/>
        </p:nvSpPr>
        <p:spPr>
          <a:xfrm>
            <a:off x="844496" y="1843358"/>
            <a:ext cx="4876800" cy="4401205"/>
          </a:xfrm>
          <a:prstGeom prst="rect">
            <a:avLst/>
          </a:prstGeom>
          <a:noFill/>
        </p:spPr>
        <p:txBody>
          <a:bodyPr wrap="square" rtlCol="0">
            <a:spAutoFit/>
          </a:bodyPr>
          <a:lstStyle/>
          <a:p>
            <a:pPr marL="342900" indent="-342900">
              <a:buFont typeface="Wingdings" panose="05000000000000000000" pitchFamily="2" charset="2"/>
              <a:buChar char="Ø"/>
            </a:pPr>
            <a:r>
              <a:rPr lang="en-US" sz="2400" b="1" dirty="0">
                <a:solidFill>
                  <a:schemeClr val="accent1">
                    <a:lumMod val="75000"/>
                  </a:schemeClr>
                </a:solidFill>
              </a:rPr>
              <a:t>Strengths</a:t>
            </a:r>
          </a:p>
          <a:p>
            <a:pPr marL="800100" lvl="1" indent="-342900">
              <a:buFont typeface="Arial" panose="020B0604020202020204" pitchFamily="34" charset="0"/>
              <a:buChar char="•"/>
            </a:pPr>
            <a:r>
              <a:rPr lang="en-US" dirty="0"/>
              <a:t>Web GIS Hybrid Platform Exists</a:t>
            </a:r>
          </a:p>
          <a:p>
            <a:pPr marL="800100" lvl="1" indent="-342900">
              <a:buFont typeface="Arial" panose="020B0604020202020204" pitchFamily="34" charset="0"/>
              <a:buChar char="•"/>
            </a:pPr>
            <a:r>
              <a:rPr lang="en-US" dirty="0"/>
              <a:t>Support from 3 Levels of Government</a:t>
            </a:r>
          </a:p>
          <a:p>
            <a:pPr marL="800100" lvl="1" indent="-342900">
              <a:spcAft>
                <a:spcPts val="600"/>
              </a:spcAft>
              <a:buFont typeface="Arial" panose="020B0604020202020204" pitchFamily="34" charset="0"/>
              <a:buChar char="•"/>
            </a:pPr>
            <a:r>
              <a:rPr lang="en-US" dirty="0"/>
              <a:t>$0 Needed to Build Prototype</a:t>
            </a:r>
          </a:p>
          <a:p>
            <a:pPr marL="342900" indent="-342900">
              <a:buFont typeface="Wingdings" panose="05000000000000000000" pitchFamily="2" charset="2"/>
              <a:buChar char="Ø"/>
            </a:pPr>
            <a:r>
              <a:rPr lang="en-US" sz="2400" b="1" dirty="0">
                <a:solidFill>
                  <a:schemeClr val="accent1">
                    <a:lumMod val="75000"/>
                  </a:schemeClr>
                </a:solidFill>
              </a:rPr>
              <a:t>Weaknesses</a:t>
            </a:r>
          </a:p>
          <a:p>
            <a:pPr marL="742950" lvl="1" indent="-285750">
              <a:buFont typeface="Arial" panose="020B0604020202020204" pitchFamily="34" charset="0"/>
              <a:buChar char="•"/>
            </a:pPr>
            <a:r>
              <a:rPr lang="en-US" dirty="0" err="1"/>
              <a:t>Esri’s</a:t>
            </a:r>
            <a:r>
              <a:rPr lang="en-US" dirty="0"/>
              <a:t> ArcGIS Online – Licensing Costs</a:t>
            </a:r>
          </a:p>
          <a:p>
            <a:pPr marL="742950" lvl="1" indent="-285750">
              <a:buFont typeface="Arial" panose="020B0604020202020204" pitchFamily="34" charset="0"/>
              <a:buChar char="•"/>
            </a:pPr>
            <a:r>
              <a:rPr lang="en-US" dirty="0"/>
              <a:t>Positional Accuracy of Jurisdictional Data</a:t>
            </a:r>
          </a:p>
          <a:p>
            <a:pPr marL="742950" lvl="1" indent="-285750">
              <a:spcAft>
                <a:spcPts val="600"/>
              </a:spcAft>
              <a:buFont typeface="Arial" panose="020B0604020202020204" pitchFamily="34" charset="0"/>
              <a:buChar char="•"/>
            </a:pPr>
            <a:r>
              <a:rPr lang="en-US" dirty="0"/>
              <a:t>No Coordination of Data Maintenance</a:t>
            </a:r>
          </a:p>
          <a:p>
            <a:pPr marL="342900" indent="-342900">
              <a:buFont typeface="Wingdings" panose="05000000000000000000" pitchFamily="2" charset="2"/>
              <a:buChar char="Ø"/>
            </a:pPr>
            <a:r>
              <a:rPr lang="en-US" sz="2400" b="1" dirty="0">
                <a:solidFill>
                  <a:schemeClr val="accent1">
                    <a:lumMod val="75000"/>
                  </a:schemeClr>
                </a:solidFill>
              </a:rPr>
              <a:t>Opportunities</a:t>
            </a:r>
          </a:p>
          <a:p>
            <a:pPr marL="800100" lvl="1" indent="-342900">
              <a:buFont typeface="Arial" panose="020B0604020202020204" pitchFamily="34" charset="0"/>
              <a:buChar char="•"/>
            </a:pPr>
            <a:r>
              <a:rPr lang="en-US" dirty="0"/>
              <a:t>Efficiencies in 239 Review</a:t>
            </a:r>
          </a:p>
          <a:p>
            <a:pPr marL="800100" lvl="1" indent="-342900">
              <a:buFont typeface="Arial" panose="020B0604020202020204" pitchFamily="34" charset="0"/>
              <a:buChar char="•"/>
            </a:pPr>
            <a:r>
              <a:rPr lang="en-US" dirty="0"/>
              <a:t>Improve Collaboration </a:t>
            </a:r>
          </a:p>
          <a:p>
            <a:pPr marL="800100" lvl="1" indent="-342900">
              <a:buFont typeface="Arial" panose="020B0604020202020204" pitchFamily="34" charset="0"/>
              <a:buChar char="•"/>
            </a:pPr>
            <a:r>
              <a:rPr lang="en-US" dirty="0"/>
              <a:t>Reduce Law Suits – Art. 78 Proceeding's</a:t>
            </a:r>
          </a:p>
          <a:p>
            <a:pPr marL="800100" lvl="1" indent="-342900">
              <a:buFont typeface="Arial" panose="020B0604020202020204" pitchFamily="34" charset="0"/>
              <a:buChar char="•"/>
            </a:pPr>
            <a:r>
              <a:rPr lang="en-US" dirty="0">
                <a:solidFill>
                  <a:prstClr val="black"/>
                </a:solidFill>
              </a:rPr>
              <a:t>Improve Government Transparency </a:t>
            </a:r>
          </a:p>
          <a:p>
            <a:pPr marL="800100" lvl="1" indent="-342900">
              <a:buFont typeface="Arial" panose="020B0604020202020204" pitchFamily="34" charset="0"/>
              <a:buChar char="•"/>
            </a:pPr>
            <a:r>
              <a:rPr lang="en-US" dirty="0">
                <a:solidFill>
                  <a:prstClr val="black"/>
                </a:solidFill>
              </a:rPr>
              <a:t>Scalable to All NYS Counties</a:t>
            </a:r>
          </a:p>
        </p:txBody>
      </p:sp>
      <p:pic>
        <p:nvPicPr>
          <p:cNvPr id="31" name="Picture 30">
            <a:extLst>
              <a:ext uri="{FF2B5EF4-FFF2-40B4-BE49-F238E27FC236}">
                <a16:creationId xmlns:a16="http://schemas.microsoft.com/office/drawing/2014/main" id="{FA1A48FC-4690-402D-9E87-451CD83B73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281" y="1683136"/>
            <a:ext cx="4766217" cy="3574663"/>
          </a:xfrm>
          <a:prstGeom prst="rect">
            <a:avLst/>
          </a:prstGeom>
        </p:spPr>
      </p:pic>
      <p:sp>
        <p:nvSpPr>
          <p:cNvPr id="32" name="TextBox 31">
            <a:extLst>
              <a:ext uri="{FF2B5EF4-FFF2-40B4-BE49-F238E27FC236}">
                <a16:creationId xmlns:a16="http://schemas.microsoft.com/office/drawing/2014/main" id="{6789C945-6ADF-4795-B31E-B3A64602A236}"/>
              </a:ext>
            </a:extLst>
          </p:cNvPr>
          <p:cNvSpPr txBox="1"/>
          <p:nvPr/>
        </p:nvSpPr>
        <p:spPr>
          <a:xfrm>
            <a:off x="6470706" y="5037950"/>
            <a:ext cx="5181600" cy="1015663"/>
          </a:xfrm>
          <a:prstGeom prst="rect">
            <a:avLst/>
          </a:prstGeom>
          <a:noFill/>
        </p:spPr>
        <p:txBody>
          <a:bodyPr wrap="square" rtlCol="0">
            <a:spAutoFit/>
          </a:bodyPr>
          <a:lstStyle/>
          <a:p>
            <a:pPr marL="342900" lvl="0" indent="-342900">
              <a:buFont typeface="Wingdings" panose="05000000000000000000" pitchFamily="2" charset="2"/>
              <a:buChar char="Ø"/>
            </a:pPr>
            <a:r>
              <a:rPr lang="en-US" sz="2400" b="1" dirty="0">
                <a:solidFill>
                  <a:srgbClr val="4F81BD">
                    <a:lumMod val="75000"/>
                  </a:srgbClr>
                </a:solidFill>
              </a:rPr>
              <a:t>Threats</a:t>
            </a:r>
          </a:p>
          <a:p>
            <a:pPr marL="800100" lvl="1" indent="-342900">
              <a:buFont typeface="Arial" panose="020B0604020202020204" pitchFamily="34" charset="0"/>
              <a:buChar char="•"/>
            </a:pPr>
            <a:r>
              <a:rPr lang="en-US" dirty="0"/>
              <a:t>Unwilling of Most to Change Workflow</a:t>
            </a:r>
          </a:p>
          <a:p>
            <a:pPr marL="800100" lvl="1" indent="-342900">
              <a:buFont typeface="Arial" panose="020B0604020202020204" pitchFamily="34" charset="0"/>
              <a:buChar char="•"/>
            </a:pPr>
            <a:r>
              <a:rPr lang="en-US" dirty="0"/>
              <a:t>Suffolk County Drops </a:t>
            </a:r>
            <a:r>
              <a:rPr lang="en-US" dirty="0" err="1"/>
              <a:t>Esri</a:t>
            </a:r>
            <a:r>
              <a:rPr lang="en-US" dirty="0"/>
              <a:t> ELA</a:t>
            </a:r>
          </a:p>
        </p:txBody>
      </p:sp>
    </p:spTree>
    <p:extLst>
      <p:ext uri="{BB962C8B-B14F-4D97-AF65-F5344CB8AC3E}">
        <p14:creationId xmlns:p14="http://schemas.microsoft.com/office/powerpoint/2010/main" val="308423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26"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435">
                                          <p:stCondLst>
                                            <p:cond delay="0"/>
                                          </p:stCondLst>
                                        </p:cTn>
                                        <p:tgtEl>
                                          <p:spTgt spid="31"/>
                                        </p:tgtEl>
                                      </p:cBhvr>
                                    </p:animEffect>
                                    <p:anim calcmode="lin" valueType="num">
                                      <p:cBhvr>
                                        <p:cTn id="11" dur="1366"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31"/>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31"/>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31"/>
                                        </p:tgtEl>
                                        <p:attrNameLst>
                                          <p:attrName>ppt_y</p:attrName>
                                        </p:attrNameLst>
                                      </p:cBhvr>
                                      <p:tavLst>
                                        <p:tav tm="0" fmla="#ppt_y-sin(pi*$)/81">
                                          <p:val>
                                            <p:fltVal val="0"/>
                                          </p:val>
                                        </p:tav>
                                        <p:tav tm="100000">
                                          <p:val>
                                            <p:fltVal val="1"/>
                                          </p:val>
                                        </p:tav>
                                      </p:tavLst>
                                    </p:anim>
                                    <p:animScale>
                                      <p:cBhvr>
                                        <p:cTn id="16" dur="19">
                                          <p:stCondLst>
                                            <p:cond delay="487"/>
                                          </p:stCondLst>
                                        </p:cTn>
                                        <p:tgtEl>
                                          <p:spTgt spid="31"/>
                                        </p:tgtEl>
                                      </p:cBhvr>
                                      <p:to x="100000" y="60000"/>
                                    </p:animScale>
                                    <p:animScale>
                                      <p:cBhvr>
                                        <p:cTn id="17" dur="124" decel="50000">
                                          <p:stCondLst>
                                            <p:cond delay="507"/>
                                          </p:stCondLst>
                                        </p:cTn>
                                        <p:tgtEl>
                                          <p:spTgt spid="31"/>
                                        </p:tgtEl>
                                      </p:cBhvr>
                                      <p:to x="100000" y="100000"/>
                                    </p:animScale>
                                    <p:animScale>
                                      <p:cBhvr>
                                        <p:cTn id="18" dur="19">
                                          <p:stCondLst>
                                            <p:cond delay="984"/>
                                          </p:stCondLst>
                                        </p:cTn>
                                        <p:tgtEl>
                                          <p:spTgt spid="31"/>
                                        </p:tgtEl>
                                      </p:cBhvr>
                                      <p:to x="100000" y="80000"/>
                                    </p:animScale>
                                    <p:animScale>
                                      <p:cBhvr>
                                        <p:cTn id="19" dur="124" decel="50000">
                                          <p:stCondLst>
                                            <p:cond delay="1003"/>
                                          </p:stCondLst>
                                        </p:cTn>
                                        <p:tgtEl>
                                          <p:spTgt spid="31"/>
                                        </p:tgtEl>
                                      </p:cBhvr>
                                      <p:to x="100000" y="100000"/>
                                    </p:animScale>
                                    <p:animScale>
                                      <p:cBhvr>
                                        <p:cTn id="20" dur="19">
                                          <p:stCondLst>
                                            <p:cond delay="1231"/>
                                          </p:stCondLst>
                                        </p:cTn>
                                        <p:tgtEl>
                                          <p:spTgt spid="31"/>
                                        </p:tgtEl>
                                      </p:cBhvr>
                                      <p:to x="100000" y="90000"/>
                                    </p:animScale>
                                    <p:animScale>
                                      <p:cBhvr>
                                        <p:cTn id="21" dur="124" decel="50000">
                                          <p:stCondLst>
                                            <p:cond delay="1251"/>
                                          </p:stCondLst>
                                        </p:cTn>
                                        <p:tgtEl>
                                          <p:spTgt spid="31"/>
                                        </p:tgtEl>
                                      </p:cBhvr>
                                      <p:to x="100000" y="100000"/>
                                    </p:animScale>
                                    <p:animScale>
                                      <p:cBhvr>
                                        <p:cTn id="22" dur="19">
                                          <p:stCondLst>
                                            <p:cond delay="1356"/>
                                          </p:stCondLst>
                                        </p:cTn>
                                        <p:tgtEl>
                                          <p:spTgt spid="31"/>
                                        </p:tgtEl>
                                      </p:cBhvr>
                                      <p:to x="100000" y="95000"/>
                                    </p:animScale>
                                    <p:animScale>
                                      <p:cBhvr>
                                        <p:cTn id="23" dur="124" decel="50000">
                                          <p:stCondLst>
                                            <p:cond delay="1376"/>
                                          </p:stCondLst>
                                        </p:cTn>
                                        <p:tgtEl>
                                          <p:spTgt spid="31"/>
                                        </p:tgtEl>
                                      </p:cBhvr>
                                      <p:to x="100000" y="100000"/>
                                    </p:animScale>
                                  </p:childTnLst>
                                </p:cTn>
                              </p:par>
                              <p:par>
                                <p:cTn id="24" presetID="10" presetClass="entr" presetSubtype="0" fill="hold" nodeType="withEffect">
                                  <p:stCondLst>
                                    <p:cond delay="1250"/>
                                  </p:stCondLst>
                                  <p:childTnLst>
                                    <p:set>
                                      <p:cBhvr>
                                        <p:cTn id="25" dur="1" fill="hold">
                                          <p:stCondLst>
                                            <p:cond delay="0"/>
                                          </p:stCondLst>
                                        </p:cTn>
                                        <p:tgtEl>
                                          <p:spTgt spid="21">
                                            <p:txEl>
                                              <p:pRg st="0" end="0"/>
                                            </p:txEl>
                                          </p:spTgt>
                                        </p:tgtEl>
                                        <p:attrNameLst>
                                          <p:attrName>style.visibility</p:attrName>
                                        </p:attrNameLst>
                                      </p:cBhvr>
                                      <p:to>
                                        <p:strVal val="visible"/>
                                      </p:to>
                                    </p:set>
                                    <p:animEffect transition="in" filter="fade">
                                      <p:cBhvr>
                                        <p:cTn id="26" dur="500"/>
                                        <p:tgtEl>
                                          <p:spTgt spid="2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
                                            <p:txEl>
                                              <p:pRg st="1" end="1"/>
                                            </p:txEl>
                                          </p:spTgt>
                                        </p:tgtEl>
                                        <p:attrNameLst>
                                          <p:attrName>style.visibility</p:attrName>
                                        </p:attrNameLst>
                                      </p:cBhvr>
                                      <p:to>
                                        <p:strVal val="visible"/>
                                      </p:to>
                                    </p:set>
                                    <p:animEffect transition="in" filter="fade">
                                      <p:cBhvr>
                                        <p:cTn id="31" dur="500"/>
                                        <p:tgtEl>
                                          <p:spTgt spid="21">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xEl>
                                              <p:pRg st="2" end="2"/>
                                            </p:txEl>
                                          </p:spTgt>
                                        </p:tgtEl>
                                        <p:attrNameLst>
                                          <p:attrName>style.visibility</p:attrName>
                                        </p:attrNameLst>
                                      </p:cBhvr>
                                      <p:to>
                                        <p:strVal val="visible"/>
                                      </p:to>
                                    </p:set>
                                    <p:animEffect transition="in" filter="fade">
                                      <p:cBhvr>
                                        <p:cTn id="36" dur="500"/>
                                        <p:tgtEl>
                                          <p:spTgt spid="21">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xEl>
                                              <p:pRg st="3" end="3"/>
                                            </p:txEl>
                                          </p:spTgt>
                                        </p:tgtEl>
                                        <p:attrNameLst>
                                          <p:attrName>style.visibility</p:attrName>
                                        </p:attrNameLst>
                                      </p:cBhvr>
                                      <p:to>
                                        <p:strVal val="visible"/>
                                      </p:to>
                                    </p:set>
                                    <p:animEffect transition="in" filter="fade">
                                      <p:cBhvr>
                                        <p:cTn id="41" dur="500"/>
                                        <p:tgtEl>
                                          <p:spTgt spid="21">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1">
                                            <p:txEl>
                                              <p:pRg st="4" end="4"/>
                                            </p:txEl>
                                          </p:spTgt>
                                        </p:tgtEl>
                                        <p:attrNameLst>
                                          <p:attrName>style.visibility</p:attrName>
                                        </p:attrNameLst>
                                      </p:cBhvr>
                                      <p:to>
                                        <p:strVal val="visible"/>
                                      </p:to>
                                    </p:set>
                                    <p:animEffect transition="in" filter="fade">
                                      <p:cBhvr>
                                        <p:cTn id="46" dur="500"/>
                                        <p:tgtEl>
                                          <p:spTgt spid="21">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1">
                                            <p:txEl>
                                              <p:pRg st="5" end="5"/>
                                            </p:txEl>
                                          </p:spTgt>
                                        </p:tgtEl>
                                        <p:attrNameLst>
                                          <p:attrName>style.visibility</p:attrName>
                                        </p:attrNameLst>
                                      </p:cBhvr>
                                      <p:to>
                                        <p:strVal val="visible"/>
                                      </p:to>
                                    </p:set>
                                    <p:animEffect transition="in" filter="fade">
                                      <p:cBhvr>
                                        <p:cTn id="51" dur="500"/>
                                        <p:tgtEl>
                                          <p:spTgt spid="21">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1">
                                            <p:txEl>
                                              <p:pRg st="6" end="6"/>
                                            </p:txEl>
                                          </p:spTgt>
                                        </p:tgtEl>
                                        <p:attrNameLst>
                                          <p:attrName>style.visibility</p:attrName>
                                        </p:attrNameLst>
                                      </p:cBhvr>
                                      <p:to>
                                        <p:strVal val="visible"/>
                                      </p:to>
                                    </p:set>
                                    <p:animEffect transition="in" filter="fade">
                                      <p:cBhvr>
                                        <p:cTn id="56" dur="500"/>
                                        <p:tgtEl>
                                          <p:spTgt spid="21">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1">
                                            <p:txEl>
                                              <p:pRg st="7" end="7"/>
                                            </p:txEl>
                                          </p:spTgt>
                                        </p:tgtEl>
                                        <p:attrNameLst>
                                          <p:attrName>style.visibility</p:attrName>
                                        </p:attrNameLst>
                                      </p:cBhvr>
                                      <p:to>
                                        <p:strVal val="visible"/>
                                      </p:to>
                                    </p:set>
                                    <p:animEffect transition="in" filter="fade">
                                      <p:cBhvr>
                                        <p:cTn id="61" dur="500"/>
                                        <p:tgtEl>
                                          <p:spTgt spid="21">
                                            <p:txEl>
                                              <p:pRg st="7" end="7"/>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1">
                                            <p:txEl>
                                              <p:pRg st="8" end="8"/>
                                            </p:txEl>
                                          </p:spTgt>
                                        </p:tgtEl>
                                        <p:attrNameLst>
                                          <p:attrName>style.visibility</p:attrName>
                                        </p:attrNameLst>
                                      </p:cBhvr>
                                      <p:to>
                                        <p:strVal val="visible"/>
                                      </p:to>
                                    </p:set>
                                    <p:animEffect transition="in" filter="fade">
                                      <p:cBhvr>
                                        <p:cTn id="66" dur="500"/>
                                        <p:tgtEl>
                                          <p:spTgt spid="21">
                                            <p:txEl>
                                              <p:pRg st="8" end="8"/>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1">
                                            <p:txEl>
                                              <p:pRg st="9" end="9"/>
                                            </p:txEl>
                                          </p:spTgt>
                                        </p:tgtEl>
                                        <p:attrNameLst>
                                          <p:attrName>style.visibility</p:attrName>
                                        </p:attrNameLst>
                                      </p:cBhvr>
                                      <p:to>
                                        <p:strVal val="visible"/>
                                      </p:to>
                                    </p:set>
                                    <p:animEffect transition="in" filter="fade">
                                      <p:cBhvr>
                                        <p:cTn id="71" dur="500"/>
                                        <p:tgtEl>
                                          <p:spTgt spid="21">
                                            <p:txEl>
                                              <p:pRg st="9" end="9"/>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1">
                                            <p:txEl>
                                              <p:pRg st="10" end="10"/>
                                            </p:txEl>
                                          </p:spTgt>
                                        </p:tgtEl>
                                        <p:attrNameLst>
                                          <p:attrName>style.visibility</p:attrName>
                                        </p:attrNameLst>
                                      </p:cBhvr>
                                      <p:to>
                                        <p:strVal val="visible"/>
                                      </p:to>
                                    </p:set>
                                    <p:animEffect transition="in" filter="fade">
                                      <p:cBhvr>
                                        <p:cTn id="76" dur="500"/>
                                        <p:tgtEl>
                                          <p:spTgt spid="21">
                                            <p:txEl>
                                              <p:pRg st="10" end="1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1">
                                            <p:txEl>
                                              <p:pRg st="11" end="11"/>
                                            </p:txEl>
                                          </p:spTgt>
                                        </p:tgtEl>
                                        <p:attrNameLst>
                                          <p:attrName>style.visibility</p:attrName>
                                        </p:attrNameLst>
                                      </p:cBhvr>
                                      <p:to>
                                        <p:strVal val="visible"/>
                                      </p:to>
                                    </p:set>
                                    <p:animEffect transition="in" filter="fade">
                                      <p:cBhvr>
                                        <p:cTn id="81" dur="500"/>
                                        <p:tgtEl>
                                          <p:spTgt spid="21">
                                            <p:txEl>
                                              <p:pRg st="11" end="11"/>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21">
                                            <p:txEl>
                                              <p:pRg st="12" end="12"/>
                                            </p:txEl>
                                          </p:spTgt>
                                        </p:tgtEl>
                                        <p:attrNameLst>
                                          <p:attrName>style.visibility</p:attrName>
                                        </p:attrNameLst>
                                      </p:cBhvr>
                                      <p:to>
                                        <p:strVal val="visible"/>
                                      </p:to>
                                    </p:set>
                                    <p:animEffect transition="in" filter="fade">
                                      <p:cBhvr>
                                        <p:cTn id="86" dur="500"/>
                                        <p:tgtEl>
                                          <p:spTgt spid="21">
                                            <p:txEl>
                                              <p:pRg st="12" end="12"/>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1">
                                            <p:txEl>
                                              <p:pRg st="13" end="13"/>
                                            </p:txEl>
                                          </p:spTgt>
                                        </p:tgtEl>
                                        <p:attrNameLst>
                                          <p:attrName>style.visibility</p:attrName>
                                        </p:attrNameLst>
                                      </p:cBhvr>
                                      <p:to>
                                        <p:strVal val="visible"/>
                                      </p:to>
                                    </p:set>
                                    <p:animEffect transition="in" filter="fade">
                                      <p:cBhvr>
                                        <p:cTn id="91" dur="500"/>
                                        <p:tgtEl>
                                          <p:spTgt spid="21">
                                            <p:txEl>
                                              <p:pRg st="13" end="13"/>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32">
                                            <p:txEl>
                                              <p:pRg st="0" end="0"/>
                                            </p:txEl>
                                          </p:spTgt>
                                        </p:tgtEl>
                                        <p:attrNameLst>
                                          <p:attrName>style.visibility</p:attrName>
                                        </p:attrNameLst>
                                      </p:cBhvr>
                                      <p:to>
                                        <p:strVal val="visible"/>
                                      </p:to>
                                    </p:set>
                                    <p:animEffect transition="in" filter="fade">
                                      <p:cBhvr>
                                        <p:cTn id="96" dur="500"/>
                                        <p:tgtEl>
                                          <p:spTgt spid="32">
                                            <p:txEl>
                                              <p:pRg st="0" end="0"/>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32">
                                            <p:txEl>
                                              <p:pRg st="1" end="1"/>
                                            </p:txEl>
                                          </p:spTgt>
                                        </p:tgtEl>
                                        <p:attrNameLst>
                                          <p:attrName>style.visibility</p:attrName>
                                        </p:attrNameLst>
                                      </p:cBhvr>
                                      <p:to>
                                        <p:strVal val="visible"/>
                                      </p:to>
                                    </p:set>
                                    <p:animEffect transition="in" filter="fade">
                                      <p:cBhvr>
                                        <p:cTn id="101" dur="500"/>
                                        <p:tgtEl>
                                          <p:spTgt spid="32">
                                            <p:txEl>
                                              <p:pRg st="1" end="1"/>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32">
                                            <p:txEl>
                                              <p:pRg st="2" end="2"/>
                                            </p:txEl>
                                          </p:spTgt>
                                        </p:tgtEl>
                                        <p:attrNameLst>
                                          <p:attrName>style.visibility</p:attrName>
                                        </p:attrNameLst>
                                      </p:cBhvr>
                                      <p:to>
                                        <p:strVal val="visible"/>
                                      </p:to>
                                    </p:set>
                                    <p:animEffect transition="in" filter="fade">
                                      <p:cBhvr>
                                        <p:cTn id="106"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422148"/>
            <a:ext cx="11155680" cy="6013704"/>
          </a:xfrm>
          <a:prstGeom prst="rect">
            <a:avLst/>
          </a:prstGeom>
          <a:blipFill>
            <a:blip r:embed="rId2" cstate="print"/>
            <a:stretch>
              <a:fillRect/>
            </a:stretch>
          </a:blipFill>
        </p:spPr>
        <p:txBody>
          <a:bodyPr wrap="square" lIns="0" tIns="0" rIns="0" bIns="0" rtlCol="0"/>
          <a:lstStyle/>
          <a:p>
            <a:endParaRPr dirty="0"/>
          </a:p>
        </p:txBody>
      </p:sp>
      <p:sp>
        <p:nvSpPr>
          <p:cNvPr id="54" name="object 25">
            <a:extLst>
              <a:ext uri="{FF2B5EF4-FFF2-40B4-BE49-F238E27FC236}">
                <a16:creationId xmlns:a16="http://schemas.microsoft.com/office/drawing/2014/main" id="{738E547F-80D2-4B28-9C8D-81791637A6D3}"/>
              </a:ext>
            </a:extLst>
          </p:cNvPr>
          <p:cNvSpPr/>
          <p:nvPr/>
        </p:nvSpPr>
        <p:spPr>
          <a:xfrm>
            <a:off x="525780" y="478771"/>
            <a:ext cx="11155680" cy="1206757"/>
          </a:xfrm>
          <a:prstGeom prst="rect">
            <a:avLst/>
          </a:prstGeom>
          <a:blipFill>
            <a:blip r:embed="rId3" cstate="print"/>
            <a:stretch>
              <a:fillRect/>
            </a:stretch>
          </a:blipFill>
        </p:spPr>
        <p:txBody>
          <a:bodyPr wrap="square" lIns="0" tIns="0" rIns="0" bIns="0" rtlCol="0"/>
          <a:lstStyle/>
          <a:p>
            <a:endParaRPr dirty="0"/>
          </a:p>
        </p:txBody>
      </p:sp>
      <p:sp>
        <p:nvSpPr>
          <p:cNvPr id="55" name="TextBox 54">
            <a:extLst>
              <a:ext uri="{FF2B5EF4-FFF2-40B4-BE49-F238E27FC236}">
                <a16:creationId xmlns:a16="http://schemas.microsoft.com/office/drawing/2014/main" id="{CA7A085C-6405-4233-9D9F-60C17643EC86}"/>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Timeline  - 2019</a:t>
            </a:r>
          </a:p>
        </p:txBody>
      </p:sp>
      <p:grpSp>
        <p:nvGrpSpPr>
          <p:cNvPr id="5" name="Group 4">
            <a:extLst>
              <a:ext uri="{FF2B5EF4-FFF2-40B4-BE49-F238E27FC236}">
                <a16:creationId xmlns:a16="http://schemas.microsoft.com/office/drawing/2014/main" id="{25BF3439-63DF-4B6F-AD09-7FD240B2E760}"/>
              </a:ext>
            </a:extLst>
          </p:cNvPr>
          <p:cNvGrpSpPr/>
          <p:nvPr/>
        </p:nvGrpSpPr>
        <p:grpSpPr>
          <a:xfrm>
            <a:off x="1371600" y="2279139"/>
            <a:ext cx="9621135" cy="2892544"/>
            <a:chOff x="488449" y="1914675"/>
            <a:chExt cx="11017751" cy="2892544"/>
          </a:xfrm>
        </p:grpSpPr>
        <p:sp>
          <p:nvSpPr>
            <p:cNvPr id="6" name="Arrow: Notched Right 5">
              <a:extLst>
                <a:ext uri="{FF2B5EF4-FFF2-40B4-BE49-F238E27FC236}">
                  <a16:creationId xmlns:a16="http://schemas.microsoft.com/office/drawing/2014/main" id="{CF919CFD-B3D1-476F-B940-5F5D22CF32D0}"/>
                </a:ext>
              </a:extLst>
            </p:cNvPr>
            <p:cNvSpPr/>
            <p:nvPr/>
          </p:nvSpPr>
          <p:spPr>
            <a:xfrm>
              <a:off x="685800" y="2743199"/>
              <a:ext cx="10820400" cy="1295402"/>
            </a:xfrm>
            <a:prstGeom prst="notchedRightArrow">
              <a:avLst/>
            </a:prstGeom>
          </p:spPr>
          <p:style>
            <a:lnRef idx="0">
              <a:schemeClr val="dk1">
                <a:hueOff val="0"/>
                <a:satOff val="0"/>
                <a:lumOff val="0"/>
                <a:alphaOff val="0"/>
              </a:schemeClr>
            </a:lnRef>
            <a:fillRef idx="1">
              <a:schemeClr val="accent5">
                <a:tint val="40000"/>
                <a:hueOff val="0"/>
                <a:satOff val="0"/>
                <a:lumOff val="0"/>
                <a:alphaOff val="0"/>
              </a:schemeClr>
            </a:fillRef>
            <a:effectRef idx="2">
              <a:schemeClr val="accent5">
                <a:tint val="4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791E9E63-69AA-4E24-A73D-1FFA54A36B83}"/>
                </a:ext>
              </a:extLst>
            </p:cNvPr>
            <p:cNvSpPr/>
            <p:nvPr/>
          </p:nvSpPr>
          <p:spPr>
            <a:xfrm>
              <a:off x="488449" y="1914675"/>
              <a:ext cx="2094271" cy="944880"/>
            </a:xfrm>
            <a:custGeom>
              <a:avLst/>
              <a:gdLst>
                <a:gd name="connsiteX0" fmla="*/ 0 w 1557281"/>
                <a:gd name="connsiteY0" fmla="*/ 0 h 944880"/>
                <a:gd name="connsiteX1" fmla="*/ 1557281 w 1557281"/>
                <a:gd name="connsiteY1" fmla="*/ 0 h 944880"/>
                <a:gd name="connsiteX2" fmla="*/ 1557281 w 1557281"/>
                <a:gd name="connsiteY2" fmla="*/ 944880 h 944880"/>
                <a:gd name="connsiteX3" fmla="*/ 0 w 1557281"/>
                <a:gd name="connsiteY3" fmla="*/ 944880 h 944880"/>
                <a:gd name="connsiteX4" fmla="*/ 0 w 1557281"/>
                <a:gd name="connsiteY4" fmla="*/ 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281" h="944880">
                  <a:moveTo>
                    <a:pt x="0" y="0"/>
                  </a:moveTo>
                  <a:lnTo>
                    <a:pt x="1557281" y="0"/>
                  </a:lnTo>
                  <a:lnTo>
                    <a:pt x="1557281" y="944880"/>
                  </a:lnTo>
                  <a:lnTo>
                    <a:pt x="0" y="9448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2456" tIns="92456" rIns="92456" bIns="92456" numCol="1" spcCol="1270" anchor="b" anchorCtr="0">
              <a:noAutofit/>
            </a:bodyPr>
            <a:lstStyle/>
            <a:p>
              <a:pPr marL="0" lvl="0" indent="0" algn="ctr" defTabSz="577850">
                <a:lnSpc>
                  <a:spcPct val="90000"/>
                </a:lnSpc>
                <a:spcBef>
                  <a:spcPct val="0"/>
                </a:spcBef>
                <a:spcAft>
                  <a:spcPct val="35000"/>
                </a:spcAft>
                <a:buNone/>
              </a:pPr>
              <a:r>
                <a:rPr lang="en-US" sz="2000" b="1" kern="1200" dirty="0"/>
                <a:t>Create Jurisdictional Geodatabase</a:t>
              </a:r>
            </a:p>
          </p:txBody>
        </p:sp>
        <p:sp>
          <p:nvSpPr>
            <p:cNvPr id="8" name="Oval 7">
              <a:extLst>
                <a:ext uri="{FF2B5EF4-FFF2-40B4-BE49-F238E27FC236}">
                  <a16:creationId xmlns:a16="http://schemas.microsoft.com/office/drawing/2014/main" id="{EA1E988F-87B7-43EC-BC2E-3E235E084DCD}"/>
                </a:ext>
              </a:extLst>
            </p:cNvPr>
            <p:cNvSpPr/>
            <p:nvPr/>
          </p:nvSpPr>
          <p:spPr>
            <a:xfrm>
              <a:off x="1464440" y="3287837"/>
              <a:ext cx="236220" cy="236220"/>
            </a:xfrm>
            <a:prstGeom prst="ellipse">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03AE3F91-FCC2-45C2-ADEA-BC555802A6A3}"/>
                </a:ext>
              </a:extLst>
            </p:cNvPr>
            <p:cNvSpPr/>
            <p:nvPr/>
          </p:nvSpPr>
          <p:spPr>
            <a:xfrm>
              <a:off x="2341948" y="3968549"/>
              <a:ext cx="1557281" cy="679651"/>
            </a:xfrm>
            <a:custGeom>
              <a:avLst/>
              <a:gdLst>
                <a:gd name="connsiteX0" fmla="*/ 0 w 1557281"/>
                <a:gd name="connsiteY0" fmla="*/ 0 h 426717"/>
                <a:gd name="connsiteX1" fmla="*/ 1557281 w 1557281"/>
                <a:gd name="connsiteY1" fmla="*/ 0 h 426717"/>
                <a:gd name="connsiteX2" fmla="*/ 1557281 w 1557281"/>
                <a:gd name="connsiteY2" fmla="*/ 426717 h 426717"/>
                <a:gd name="connsiteX3" fmla="*/ 0 w 1557281"/>
                <a:gd name="connsiteY3" fmla="*/ 426717 h 426717"/>
                <a:gd name="connsiteX4" fmla="*/ 0 w 1557281"/>
                <a:gd name="connsiteY4" fmla="*/ 0 h 426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281" h="426717">
                  <a:moveTo>
                    <a:pt x="0" y="0"/>
                  </a:moveTo>
                  <a:lnTo>
                    <a:pt x="1557281" y="0"/>
                  </a:lnTo>
                  <a:lnTo>
                    <a:pt x="1557281" y="426717"/>
                  </a:lnTo>
                  <a:lnTo>
                    <a:pt x="0" y="4267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US" sz="2000" b="1" kern="1200" dirty="0"/>
                <a:t>Create Web API </a:t>
              </a:r>
            </a:p>
          </p:txBody>
        </p:sp>
        <p:sp>
          <p:nvSpPr>
            <p:cNvPr id="10" name="Oval 9">
              <a:extLst>
                <a:ext uri="{FF2B5EF4-FFF2-40B4-BE49-F238E27FC236}">
                  <a16:creationId xmlns:a16="http://schemas.microsoft.com/office/drawing/2014/main" id="{A2B685DD-D37E-492F-96B1-205C5EEAACF9}"/>
                </a:ext>
              </a:extLst>
            </p:cNvPr>
            <p:cNvSpPr/>
            <p:nvPr/>
          </p:nvSpPr>
          <p:spPr>
            <a:xfrm>
              <a:off x="3002477" y="3293937"/>
              <a:ext cx="236220" cy="236220"/>
            </a:xfrm>
            <a:prstGeom prst="ellipse">
              <a:avLst/>
            </a:prstGeom>
          </p:spPr>
          <p:style>
            <a:lnRef idx="0">
              <a:schemeClr val="lt1">
                <a:hueOff val="0"/>
                <a:satOff val="0"/>
                <a:lumOff val="0"/>
                <a:alphaOff val="0"/>
              </a:schemeClr>
            </a:lnRef>
            <a:fillRef idx="3">
              <a:schemeClr val="accent5">
                <a:hueOff val="-1986775"/>
                <a:satOff val="7962"/>
                <a:lumOff val="1726"/>
                <a:alphaOff val="0"/>
              </a:schemeClr>
            </a:fillRef>
            <a:effectRef idx="3">
              <a:schemeClr val="accent5">
                <a:hueOff val="-1986775"/>
                <a:satOff val="7962"/>
                <a:lumOff val="1726"/>
                <a:alphaOff val="0"/>
              </a:schemeClr>
            </a:effectRef>
            <a:fontRef idx="minor">
              <a:schemeClr val="lt1"/>
            </a:fontRef>
          </p:style>
        </p:sp>
        <p:sp>
          <p:nvSpPr>
            <p:cNvPr id="11" name="Freeform: Shape 10">
              <a:extLst>
                <a:ext uri="{FF2B5EF4-FFF2-40B4-BE49-F238E27FC236}">
                  <a16:creationId xmlns:a16="http://schemas.microsoft.com/office/drawing/2014/main" id="{99BBE8B8-4025-4B12-8352-707AE3743954}"/>
                </a:ext>
              </a:extLst>
            </p:cNvPr>
            <p:cNvSpPr/>
            <p:nvPr/>
          </p:nvSpPr>
          <p:spPr>
            <a:xfrm>
              <a:off x="3820112" y="2212734"/>
              <a:ext cx="1810660" cy="563876"/>
            </a:xfrm>
            <a:custGeom>
              <a:avLst/>
              <a:gdLst>
                <a:gd name="connsiteX0" fmla="*/ 0 w 1557281"/>
                <a:gd name="connsiteY0" fmla="*/ 0 h 563876"/>
                <a:gd name="connsiteX1" fmla="*/ 1557281 w 1557281"/>
                <a:gd name="connsiteY1" fmla="*/ 0 h 563876"/>
                <a:gd name="connsiteX2" fmla="*/ 1557281 w 1557281"/>
                <a:gd name="connsiteY2" fmla="*/ 563876 h 563876"/>
                <a:gd name="connsiteX3" fmla="*/ 0 w 1557281"/>
                <a:gd name="connsiteY3" fmla="*/ 563876 h 563876"/>
                <a:gd name="connsiteX4" fmla="*/ 0 w 1557281"/>
                <a:gd name="connsiteY4" fmla="*/ 0 h 563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281" h="563876">
                  <a:moveTo>
                    <a:pt x="0" y="0"/>
                  </a:moveTo>
                  <a:lnTo>
                    <a:pt x="1557281" y="0"/>
                  </a:lnTo>
                  <a:lnTo>
                    <a:pt x="1557281" y="563876"/>
                  </a:lnTo>
                  <a:lnTo>
                    <a:pt x="0" y="5638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2456" tIns="92456" rIns="92456" bIns="92456" numCol="1" spcCol="1270" anchor="b" anchorCtr="0">
              <a:noAutofit/>
            </a:bodyPr>
            <a:lstStyle/>
            <a:p>
              <a:pPr marL="0" lvl="0" indent="0" algn="ctr" defTabSz="577850">
                <a:lnSpc>
                  <a:spcPct val="90000"/>
                </a:lnSpc>
                <a:spcBef>
                  <a:spcPct val="0"/>
                </a:spcBef>
                <a:spcAft>
                  <a:spcPct val="35000"/>
                </a:spcAft>
                <a:buNone/>
              </a:pPr>
              <a:r>
                <a:rPr lang="en-US" sz="2000" b="1" kern="1200" dirty="0"/>
                <a:t>Test Application</a:t>
              </a:r>
            </a:p>
          </p:txBody>
        </p:sp>
        <p:sp>
          <p:nvSpPr>
            <p:cNvPr id="12" name="Oval 11">
              <a:extLst>
                <a:ext uri="{FF2B5EF4-FFF2-40B4-BE49-F238E27FC236}">
                  <a16:creationId xmlns:a16="http://schemas.microsoft.com/office/drawing/2014/main" id="{E7EA81F3-C86E-488C-AC05-7CC2ED03B83B}"/>
                </a:ext>
              </a:extLst>
            </p:cNvPr>
            <p:cNvSpPr/>
            <p:nvPr/>
          </p:nvSpPr>
          <p:spPr>
            <a:xfrm>
              <a:off x="4607333" y="3281837"/>
              <a:ext cx="236220" cy="236220"/>
            </a:xfrm>
            <a:prstGeom prst="ellipse">
              <a:avLst/>
            </a:prstGeom>
          </p:spPr>
          <p:style>
            <a:lnRef idx="0">
              <a:schemeClr val="lt1">
                <a:hueOff val="0"/>
                <a:satOff val="0"/>
                <a:lumOff val="0"/>
                <a:alphaOff val="0"/>
              </a:schemeClr>
            </a:lnRef>
            <a:fillRef idx="3">
              <a:schemeClr val="accent5">
                <a:hueOff val="-3973551"/>
                <a:satOff val="15924"/>
                <a:lumOff val="3451"/>
                <a:alphaOff val="0"/>
              </a:schemeClr>
            </a:fillRef>
            <a:effectRef idx="3">
              <a:schemeClr val="accent5">
                <a:hueOff val="-3973551"/>
                <a:satOff val="15924"/>
                <a:lumOff val="3451"/>
                <a:alphaOff val="0"/>
              </a:schemeClr>
            </a:effectRef>
            <a:fontRef idx="minor">
              <a:schemeClr val="lt1"/>
            </a:fontRef>
          </p:style>
        </p:sp>
        <p:sp>
          <p:nvSpPr>
            <p:cNvPr id="13" name="Freeform: Shape 12">
              <a:extLst>
                <a:ext uri="{FF2B5EF4-FFF2-40B4-BE49-F238E27FC236}">
                  <a16:creationId xmlns:a16="http://schemas.microsoft.com/office/drawing/2014/main" id="{2F66C320-B145-4370-A776-CAEFEA485136}"/>
                </a:ext>
              </a:extLst>
            </p:cNvPr>
            <p:cNvSpPr/>
            <p:nvPr/>
          </p:nvSpPr>
          <p:spPr>
            <a:xfrm>
              <a:off x="5593909" y="3968549"/>
              <a:ext cx="1557281" cy="632457"/>
            </a:xfrm>
            <a:custGeom>
              <a:avLst/>
              <a:gdLst>
                <a:gd name="connsiteX0" fmla="*/ 0 w 1557281"/>
                <a:gd name="connsiteY0" fmla="*/ 0 h 426717"/>
                <a:gd name="connsiteX1" fmla="*/ 1557281 w 1557281"/>
                <a:gd name="connsiteY1" fmla="*/ 0 h 426717"/>
                <a:gd name="connsiteX2" fmla="*/ 1557281 w 1557281"/>
                <a:gd name="connsiteY2" fmla="*/ 426717 h 426717"/>
                <a:gd name="connsiteX3" fmla="*/ 0 w 1557281"/>
                <a:gd name="connsiteY3" fmla="*/ 426717 h 426717"/>
                <a:gd name="connsiteX4" fmla="*/ 0 w 1557281"/>
                <a:gd name="connsiteY4" fmla="*/ 0 h 426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281" h="426717">
                  <a:moveTo>
                    <a:pt x="0" y="0"/>
                  </a:moveTo>
                  <a:lnTo>
                    <a:pt x="1557281" y="0"/>
                  </a:lnTo>
                  <a:lnTo>
                    <a:pt x="1557281" y="426717"/>
                  </a:lnTo>
                  <a:lnTo>
                    <a:pt x="0" y="4267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US" sz="2000" b="1" kern="1200" dirty="0"/>
                <a:t>Deploy to Planners</a:t>
              </a:r>
            </a:p>
          </p:txBody>
        </p:sp>
        <p:sp>
          <p:nvSpPr>
            <p:cNvPr id="14" name="Oval 13">
              <a:extLst>
                <a:ext uri="{FF2B5EF4-FFF2-40B4-BE49-F238E27FC236}">
                  <a16:creationId xmlns:a16="http://schemas.microsoft.com/office/drawing/2014/main" id="{89158F03-4120-4681-AB14-CA276BD51317}"/>
                </a:ext>
              </a:extLst>
            </p:cNvPr>
            <p:cNvSpPr/>
            <p:nvPr/>
          </p:nvSpPr>
          <p:spPr>
            <a:xfrm>
              <a:off x="6254440" y="3288034"/>
              <a:ext cx="236220" cy="236220"/>
            </a:xfrm>
            <a:prstGeom prst="ellipse">
              <a:avLst/>
            </a:prstGeom>
          </p:spPr>
          <p:style>
            <a:lnRef idx="0">
              <a:schemeClr val="lt1">
                <a:hueOff val="0"/>
                <a:satOff val="0"/>
                <a:lumOff val="0"/>
                <a:alphaOff val="0"/>
              </a:schemeClr>
            </a:lnRef>
            <a:fillRef idx="3">
              <a:schemeClr val="accent5">
                <a:hueOff val="-5960326"/>
                <a:satOff val="23887"/>
                <a:lumOff val="5177"/>
                <a:alphaOff val="0"/>
              </a:schemeClr>
            </a:fillRef>
            <a:effectRef idx="3">
              <a:schemeClr val="accent5">
                <a:hueOff val="-5960326"/>
                <a:satOff val="23887"/>
                <a:lumOff val="5177"/>
                <a:alphaOff val="0"/>
              </a:schemeClr>
            </a:effectRef>
            <a:fontRef idx="minor">
              <a:schemeClr val="lt1"/>
            </a:fontRef>
          </p:style>
        </p:sp>
        <p:sp>
          <p:nvSpPr>
            <p:cNvPr id="15" name="Freeform: Shape 14">
              <a:extLst>
                <a:ext uri="{FF2B5EF4-FFF2-40B4-BE49-F238E27FC236}">
                  <a16:creationId xmlns:a16="http://schemas.microsoft.com/office/drawing/2014/main" id="{67795149-339B-4F8F-98E8-7D3E31F54003}"/>
                </a:ext>
              </a:extLst>
            </p:cNvPr>
            <p:cNvSpPr/>
            <p:nvPr/>
          </p:nvSpPr>
          <p:spPr>
            <a:xfrm>
              <a:off x="7267326" y="2040094"/>
              <a:ext cx="1557281" cy="771686"/>
            </a:xfrm>
            <a:custGeom>
              <a:avLst/>
              <a:gdLst>
                <a:gd name="connsiteX0" fmla="*/ 0 w 1557281"/>
                <a:gd name="connsiteY0" fmla="*/ 0 h 487680"/>
                <a:gd name="connsiteX1" fmla="*/ 1557281 w 1557281"/>
                <a:gd name="connsiteY1" fmla="*/ 0 h 487680"/>
                <a:gd name="connsiteX2" fmla="*/ 1557281 w 1557281"/>
                <a:gd name="connsiteY2" fmla="*/ 487680 h 487680"/>
                <a:gd name="connsiteX3" fmla="*/ 0 w 1557281"/>
                <a:gd name="connsiteY3" fmla="*/ 487680 h 487680"/>
                <a:gd name="connsiteX4" fmla="*/ 0 w 1557281"/>
                <a:gd name="connsiteY4" fmla="*/ 0 h 487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281" h="487680">
                  <a:moveTo>
                    <a:pt x="0" y="0"/>
                  </a:moveTo>
                  <a:lnTo>
                    <a:pt x="1557281" y="0"/>
                  </a:lnTo>
                  <a:lnTo>
                    <a:pt x="1557281" y="487680"/>
                  </a:lnTo>
                  <a:lnTo>
                    <a:pt x="0" y="4876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2456" tIns="92456" rIns="92456" bIns="92456" numCol="1" spcCol="1270" anchor="b" anchorCtr="0">
              <a:noAutofit/>
            </a:bodyPr>
            <a:lstStyle/>
            <a:p>
              <a:pPr marL="0" lvl="0" indent="0" algn="ctr" defTabSz="577850">
                <a:lnSpc>
                  <a:spcPct val="90000"/>
                </a:lnSpc>
                <a:spcBef>
                  <a:spcPct val="0"/>
                </a:spcBef>
                <a:spcAft>
                  <a:spcPct val="35000"/>
                </a:spcAft>
                <a:buNone/>
              </a:pPr>
              <a:r>
                <a:rPr lang="en-US" sz="2000" b="1" kern="1200" dirty="0"/>
                <a:t>Collect Feedback</a:t>
              </a:r>
            </a:p>
          </p:txBody>
        </p:sp>
        <p:sp>
          <p:nvSpPr>
            <p:cNvPr id="16" name="Oval 15">
              <a:extLst>
                <a:ext uri="{FF2B5EF4-FFF2-40B4-BE49-F238E27FC236}">
                  <a16:creationId xmlns:a16="http://schemas.microsoft.com/office/drawing/2014/main" id="{E99A369A-D171-4C84-8902-D7DF3A010FB1}"/>
                </a:ext>
              </a:extLst>
            </p:cNvPr>
            <p:cNvSpPr/>
            <p:nvPr/>
          </p:nvSpPr>
          <p:spPr>
            <a:xfrm>
              <a:off x="7927857" y="3292855"/>
              <a:ext cx="236220" cy="236220"/>
            </a:xfrm>
            <a:prstGeom prst="ellipse">
              <a:avLst/>
            </a:prstGeom>
          </p:spPr>
          <p:style>
            <a:lnRef idx="0">
              <a:schemeClr val="lt1">
                <a:hueOff val="0"/>
                <a:satOff val="0"/>
                <a:lumOff val="0"/>
                <a:alphaOff val="0"/>
              </a:schemeClr>
            </a:lnRef>
            <a:fillRef idx="3">
              <a:schemeClr val="accent5">
                <a:hueOff val="-7947101"/>
                <a:satOff val="31849"/>
                <a:lumOff val="6902"/>
                <a:alphaOff val="0"/>
              </a:schemeClr>
            </a:fillRef>
            <a:effectRef idx="3">
              <a:schemeClr val="accent5">
                <a:hueOff val="-7947101"/>
                <a:satOff val="31849"/>
                <a:lumOff val="6902"/>
                <a:alphaOff val="0"/>
              </a:schemeClr>
            </a:effectRef>
            <a:fontRef idx="minor">
              <a:schemeClr val="lt1"/>
            </a:fontRef>
          </p:style>
        </p:sp>
        <p:sp>
          <p:nvSpPr>
            <p:cNvPr id="17" name="Freeform: Shape 16">
              <a:extLst>
                <a:ext uri="{FF2B5EF4-FFF2-40B4-BE49-F238E27FC236}">
                  <a16:creationId xmlns:a16="http://schemas.microsoft.com/office/drawing/2014/main" id="{8861DF68-BA1C-4F37-8B0C-3C60CB956C5E}"/>
                </a:ext>
              </a:extLst>
            </p:cNvPr>
            <p:cNvSpPr/>
            <p:nvPr/>
          </p:nvSpPr>
          <p:spPr>
            <a:xfrm>
              <a:off x="8702356" y="3991883"/>
              <a:ext cx="1846277" cy="815336"/>
            </a:xfrm>
            <a:custGeom>
              <a:avLst/>
              <a:gdLst>
                <a:gd name="connsiteX0" fmla="*/ 0 w 1557281"/>
                <a:gd name="connsiteY0" fmla="*/ 0 h 815336"/>
                <a:gd name="connsiteX1" fmla="*/ 1557281 w 1557281"/>
                <a:gd name="connsiteY1" fmla="*/ 0 h 815336"/>
                <a:gd name="connsiteX2" fmla="*/ 1557281 w 1557281"/>
                <a:gd name="connsiteY2" fmla="*/ 815336 h 815336"/>
                <a:gd name="connsiteX3" fmla="*/ 0 w 1557281"/>
                <a:gd name="connsiteY3" fmla="*/ 815336 h 815336"/>
                <a:gd name="connsiteX4" fmla="*/ 0 w 1557281"/>
                <a:gd name="connsiteY4" fmla="*/ 0 h 81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281" h="815336">
                  <a:moveTo>
                    <a:pt x="0" y="0"/>
                  </a:moveTo>
                  <a:lnTo>
                    <a:pt x="1557281" y="0"/>
                  </a:lnTo>
                  <a:lnTo>
                    <a:pt x="1557281" y="815336"/>
                  </a:lnTo>
                  <a:lnTo>
                    <a:pt x="0" y="8153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US" sz="2000" b="1" kern="1200" dirty="0"/>
                <a:t>Present at Conference</a:t>
              </a:r>
            </a:p>
          </p:txBody>
        </p:sp>
        <p:sp>
          <p:nvSpPr>
            <p:cNvPr id="18" name="Oval 17">
              <a:extLst>
                <a:ext uri="{FF2B5EF4-FFF2-40B4-BE49-F238E27FC236}">
                  <a16:creationId xmlns:a16="http://schemas.microsoft.com/office/drawing/2014/main" id="{DB147EB1-957E-4B12-83DD-A52C400B4D93}"/>
                </a:ext>
              </a:extLst>
            </p:cNvPr>
            <p:cNvSpPr/>
            <p:nvPr/>
          </p:nvSpPr>
          <p:spPr>
            <a:xfrm>
              <a:off x="9507385" y="3310890"/>
              <a:ext cx="236220" cy="236220"/>
            </a:xfrm>
            <a:prstGeom prst="ellipse">
              <a:avLst/>
            </a:prstGeom>
          </p:spPr>
          <p:style>
            <a:lnRef idx="0">
              <a:schemeClr val="lt1">
                <a:hueOff val="0"/>
                <a:satOff val="0"/>
                <a:lumOff val="0"/>
                <a:alphaOff val="0"/>
              </a:schemeClr>
            </a:lnRef>
            <a:fillRef idx="3">
              <a:schemeClr val="accent5">
                <a:hueOff val="-9933876"/>
                <a:satOff val="39811"/>
                <a:lumOff val="8628"/>
                <a:alphaOff val="0"/>
              </a:schemeClr>
            </a:fillRef>
            <a:effectRef idx="3">
              <a:schemeClr val="accent5">
                <a:hueOff val="-9933876"/>
                <a:satOff val="39811"/>
                <a:lumOff val="8628"/>
                <a:alphaOff val="0"/>
              </a:schemeClr>
            </a:effectRef>
            <a:fontRef idx="minor">
              <a:schemeClr val="lt1"/>
            </a:fontRef>
          </p:style>
        </p:sp>
      </p:grpSp>
      <p:grpSp>
        <p:nvGrpSpPr>
          <p:cNvPr id="20" name="Group 19">
            <a:extLst>
              <a:ext uri="{FF2B5EF4-FFF2-40B4-BE49-F238E27FC236}">
                <a16:creationId xmlns:a16="http://schemas.microsoft.com/office/drawing/2014/main" id="{2C2303F1-31C6-4C0E-9FA4-024FF50A25F6}"/>
              </a:ext>
            </a:extLst>
          </p:cNvPr>
          <p:cNvGrpSpPr/>
          <p:nvPr/>
        </p:nvGrpSpPr>
        <p:grpSpPr>
          <a:xfrm>
            <a:off x="1801932" y="3072760"/>
            <a:ext cx="8082312" cy="1384307"/>
            <a:chOff x="1629597" y="2708296"/>
            <a:chExt cx="8082312" cy="1384307"/>
          </a:xfrm>
        </p:grpSpPr>
        <p:sp>
          <p:nvSpPr>
            <p:cNvPr id="22" name="TextBox 21">
              <a:extLst>
                <a:ext uri="{FF2B5EF4-FFF2-40B4-BE49-F238E27FC236}">
                  <a16:creationId xmlns:a16="http://schemas.microsoft.com/office/drawing/2014/main" id="{242A59F8-D3C3-4580-8436-E50660EA3C91}"/>
                </a:ext>
              </a:extLst>
            </p:cNvPr>
            <p:cNvSpPr txBox="1"/>
            <p:nvPr/>
          </p:nvSpPr>
          <p:spPr>
            <a:xfrm>
              <a:off x="5829230" y="3729084"/>
              <a:ext cx="1016528" cy="338554"/>
            </a:xfrm>
            <a:prstGeom prst="rect">
              <a:avLst/>
            </a:prstGeom>
            <a:noFill/>
          </p:spPr>
          <p:txBody>
            <a:bodyPr wrap="square" rtlCol="0">
              <a:spAutoFit/>
            </a:bodyPr>
            <a:lstStyle/>
            <a:p>
              <a:pPr algn="ctr"/>
              <a:r>
                <a:rPr lang="en-US" sz="1600" dirty="0">
                  <a:solidFill>
                    <a:schemeClr val="bg1">
                      <a:lumMod val="50000"/>
                    </a:schemeClr>
                  </a:solidFill>
                </a:rPr>
                <a:t>March</a:t>
              </a:r>
            </a:p>
          </p:txBody>
        </p:sp>
        <p:sp>
          <p:nvSpPr>
            <p:cNvPr id="23" name="TextBox 22">
              <a:extLst>
                <a:ext uri="{FF2B5EF4-FFF2-40B4-BE49-F238E27FC236}">
                  <a16:creationId xmlns:a16="http://schemas.microsoft.com/office/drawing/2014/main" id="{9A79A627-8529-47C5-AE93-3ADAAB269AC0}"/>
                </a:ext>
              </a:extLst>
            </p:cNvPr>
            <p:cNvSpPr txBox="1"/>
            <p:nvPr/>
          </p:nvSpPr>
          <p:spPr>
            <a:xfrm>
              <a:off x="4289486" y="2750928"/>
              <a:ext cx="1219377" cy="338554"/>
            </a:xfrm>
            <a:prstGeom prst="rect">
              <a:avLst/>
            </a:prstGeom>
            <a:noFill/>
          </p:spPr>
          <p:txBody>
            <a:bodyPr wrap="square" rtlCol="0">
              <a:spAutoFit/>
            </a:bodyPr>
            <a:lstStyle/>
            <a:p>
              <a:pPr algn="ctr"/>
              <a:r>
                <a:rPr lang="en-US" sz="1600" dirty="0">
                  <a:solidFill>
                    <a:schemeClr val="bg1">
                      <a:lumMod val="50000"/>
                    </a:schemeClr>
                  </a:solidFill>
                </a:rPr>
                <a:t>Feb/March</a:t>
              </a:r>
            </a:p>
          </p:txBody>
        </p:sp>
        <p:sp>
          <p:nvSpPr>
            <p:cNvPr id="24" name="TextBox 23">
              <a:extLst>
                <a:ext uri="{FF2B5EF4-FFF2-40B4-BE49-F238E27FC236}">
                  <a16:creationId xmlns:a16="http://schemas.microsoft.com/office/drawing/2014/main" id="{F0113605-9FFF-448D-8B10-7CC3E6B1DF29}"/>
                </a:ext>
              </a:extLst>
            </p:cNvPr>
            <p:cNvSpPr txBox="1"/>
            <p:nvPr/>
          </p:nvSpPr>
          <p:spPr>
            <a:xfrm>
              <a:off x="2989488" y="3754049"/>
              <a:ext cx="1016528" cy="338554"/>
            </a:xfrm>
            <a:prstGeom prst="rect">
              <a:avLst/>
            </a:prstGeom>
            <a:noFill/>
          </p:spPr>
          <p:txBody>
            <a:bodyPr wrap="square" rtlCol="0">
              <a:spAutoFit/>
            </a:bodyPr>
            <a:lstStyle/>
            <a:p>
              <a:pPr algn="ctr"/>
              <a:r>
                <a:rPr lang="en-US" sz="1600" dirty="0">
                  <a:solidFill>
                    <a:schemeClr val="bg1">
                      <a:lumMod val="50000"/>
                    </a:schemeClr>
                  </a:solidFill>
                </a:rPr>
                <a:t>Feb</a:t>
              </a:r>
            </a:p>
          </p:txBody>
        </p:sp>
        <p:sp>
          <p:nvSpPr>
            <p:cNvPr id="25" name="TextBox 24">
              <a:extLst>
                <a:ext uri="{FF2B5EF4-FFF2-40B4-BE49-F238E27FC236}">
                  <a16:creationId xmlns:a16="http://schemas.microsoft.com/office/drawing/2014/main" id="{04D45158-D822-4511-94BE-2F381DBA1762}"/>
                </a:ext>
              </a:extLst>
            </p:cNvPr>
            <p:cNvSpPr txBox="1"/>
            <p:nvPr/>
          </p:nvSpPr>
          <p:spPr>
            <a:xfrm>
              <a:off x="7140233" y="2739800"/>
              <a:ext cx="1317108" cy="338554"/>
            </a:xfrm>
            <a:prstGeom prst="rect">
              <a:avLst/>
            </a:prstGeom>
            <a:noFill/>
          </p:spPr>
          <p:txBody>
            <a:bodyPr wrap="square" rtlCol="0">
              <a:spAutoFit/>
            </a:bodyPr>
            <a:lstStyle/>
            <a:p>
              <a:pPr algn="ctr"/>
              <a:r>
                <a:rPr lang="en-US" sz="1600" dirty="0">
                  <a:solidFill>
                    <a:schemeClr val="bg1">
                      <a:lumMod val="50000"/>
                    </a:schemeClr>
                  </a:solidFill>
                </a:rPr>
                <a:t>March/April</a:t>
              </a:r>
            </a:p>
          </p:txBody>
        </p:sp>
        <p:sp>
          <p:nvSpPr>
            <p:cNvPr id="26" name="TextBox 25">
              <a:extLst>
                <a:ext uri="{FF2B5EF4-FFF2-40B4-BE49-F238E27FC236}">
                  <a16:creationId xmlns:a16="http://schemas.microsoft.com/office/drawing/2014/main" id="{107C2A97-EC85-46FF-9713-2155CF5A352C}"/>
                </a:ext>
              </a:extLst>
            </p:cNvPr>
            <p:cNvSpPr txBox="1"/>
            <p:nvPr/>
          </p:nvSpPr>
          <p:spPr>
            <a:xfrm>
              <a:off x="1629597" y="2708296"/>
              <a:ext cx="1016528" cy="338554"/>
            </a:xfrm>
            <a:prstGeom prst="rect">
              <a:avLst/>
            </a:prstGeom>
            <a:noFill/>
          </p:spPr>
          <p:txBody>
            <a:bodyPr wrap="square" rtlCol="0">
              <a:spAutoFit/>
            </a:bodyPr>
            <a:lstStyle/>
            <a:p>
              <a:pPr algn="ctr"/>
              <a:r>
                <a:rPr lang="en-US" sz="1600" dirty="0">
                  <a:solidFill>
                    <a:schemeClr val="bg1">
                      <a:lumMod val="50000"/>
                    </a:schemeClr>
                  </a:solidFill>
                </a:rPr>
                <a:t>Jan</a:t>
              </a:r>
            </a:p>
          </p:txBody>
        </p:sp>
        <p:sp>
          <p:nvSpPr>
            <p:cNvPr id="27" name="TextBox 26">
              <a:extLst>
                <a:ext uri="{FF2B5EF4-FFF2-40B4-BE49-F238E27FC236}">
                  <a16:creationId xmlns:a16="http://schemas.microsoft.com/office/drawing/2014/main" id="{3B745F6B-9A0F-40AE-B5A2-7D1F310D58D4}"/>
                </a:ext>
              </a:extLst>
            </p:cNvPr>
            <p:cNvSpPr txBox="1"/>
            <p:nvPr/>
          </p:nvSpPr>
          <p:spPr>
            <a:xfrm>
              <a:off x="8695381" y="3745613"/>
              <a:ext cx="1016528" cy="338554"/>
            </a:xfrm>
            <a:prstGeom prst="rect">
              <a:avLst/>
            </a:prstGeom>
            <a:noFill/>
          </p:spPr>
          <p:txBody>
            <a:bodyPr wrap="square" rtlCol="0">
              <a:spAutoFit/>
            </a:bodyPr>
            <a:lstStyle/>
            <a:p>
              <a:pPr algn="ctr"/>
              <a:r>
                <a:rPr lang="en-US" sz="1600" dirty="0">
                  <a:solidFill>
                    <a:schemeClr val="bg1">
                      <a:lumMod val="50000"/>
                    </a:schemeClr>
                  </a:solidFill>
                </a:rPr>
                <a:t>April 19</a:t>
              </a:r>
            </a:p>
          </p:txBody>
        </p:sp>
      </p:grpSp>
    </p:spTree>
    <p:extLst>
      <p:ext uri="{BB962C8B-B14F-4D97-AF65-F5344CB8AC3E}">
        <p14:creationId xmlns:p14="http://schemas.microsoft.com/office/powerpoint/2010/main" val="329525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500"/>
                                        <p:tgtEl>
                                          <p:spTgt spid="5"/>
                                        </p:tgtEl>
                                      </p:cBhvr>
                                    </p:animEffect>
                                  </p:childTnLst>
                                </p:cTn>
                              </p:par>
                              <p:par>
                                <p:cTn id="11" presetID="10" presetClass="entr" presetSubtype="0" fill="hold" nodeType="withEffect">
                                  <p:stCondLst>
                                    <p:cond delay="25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397763"/>
            <a:ext cx="11155680" cy="6013704"/>
          </a:xfrm>
          <a:prstGeom prst="rect">
            <a:avLst/>
          </a:prstGeom>
          <a:blipFill>
            <a:blip r:embed="rId2" cstate="print"/>
            <a:stretch>
              <a:fillRect/>
            </a:stretch>
          </a:blipFill>
        </p:spPr>
        <p:txBody>
          <a:bodyPr wrap="square" lIns="0" tIns="0" rIns="0" bIns="0" rtlCol="0"/>
          <a:lstStyle/>
          <a:p>
            <a:endParaRPr dirty="0"/>
          </a:p>
        </p:txBody>
      </p:sp>
      <p:sp>
        <p:nvSpPr>
          <p:cNvPr id="54" name="object 25">
            <a:extLst>
              <a:ext uri="{FF2B5EF4-FFF2-40B4-BE49-F238E27FC236}">
                <a16:creationId xmlns:a16="http://schemas.microsoft.com/office/drawing/2014/main" id="{738E547F-80D2-4B28-9C8D-81791637A6D3}"/>
              </a:ext>
            </a:extLst>
          </p:cNvPr>
          <p:cNvSpPr/>
          <p:nvPr/>
        </p:nvSpPr>
        <p:spPr>
          <a:xfrm>
            <a:off x="525780" y="478771"/>
            <a:ext cx="11155680" cy="1206757"/>
          </a:xfrm>
          <a:prstGeom prst="rect">
            <a:avLst/>
          </a:prstGeom>
          <a:blipFill>
            <a:blip r:embed="rId3" cstate="print"/>
            <a:stretch>
              <a:fillRect/>
            </a:stretch>
          </a:blipFill>
        </p:spPr>
        <p:txBody>
          <a:bodyPr wrap="square" lIns="0" tIns="0" rIns="0" bIns="0" rtlCol="0"/>
          <a:lstStyle/>
          <a:p>
            <a:endParaRPr dirty="0"/>
          </a:p>
        </p:txBody>
      </p:sp>
      <p:sp>
        <p:nvSpPr>
          <p:cNvPr id="55" name="TextBox 54">
            <a:extLst>
              <a:ext uri="{FF2B5EF4-FFF2-40B4-BE49-F238E27FC236}">
                <a16:creationId xmlns:a16="http://schemas.microsoft.com/office/drawing/2014/main" id="{CA7A085C-6405-4233-9D9F-60C17643EC86}"/>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Anticipated Results</a:t>
            </a:r>
          </a:p>
        </p:txBody>
      </p:sp>
      <p:sp>
        <p:nvSpPr>
          <p:cNvPr id="4" name="TextBox 3">
            <a:extLst>
              <a:ext uri="{FF2B5EF4-FFF2-40B4-BE49-F238E27FC236}">
                <a16:creationId xmlns:a16="http://schemas.microsoft.com/office/drawing/2014/main" id="{E8E746DB-5B23-4C83-9A42-8FBA365B2F27}"/>
              </a:ext>
            </a:extLst>
          </p:cNvPr>
          <p:cNvSpPr txBox="1"/>
          <p:nvPr/>
        </p:nvSpPr>
        <p:spPr>
          <a:xfrm>
            <a:off x="1143000" y="1959086"/>
            <a:ext cx="10134600" cy="3939540"/>
          </a:xfrm>
          <a:prstGeom prst="rect">
            <a:avLst/>
          </a:prstGeom>
          <a:noFill/>
        </p:spPr>
        <p:txBody>
          <a:bodyPr wrap="square" rtlCol="0">
            <a:spAutoFit/>
          </a:bodyPr>
          <a:lstStyle/>
          <a:p>
            <a:pPr marL="342900" indent="-342900">
              <a:spcAft>
                <a:spcPts val="1200"/>
              </a:spcAft>
              <a:buFont typeface="Wingdings" panose="05000000000000000000" pitchFamily="2" charset="2"/>
              <a:buChar char="Ø"/>
            </a:pPr>
            <a:r>
              <a:rPr lang="en-US" sz="2000" dirty="0"/>
              <a:t>County and Local Planners will </a:t>
            </a:r>
            <a:r>
              <a:rPr lang="en-US" sz="2000" b="1" u="sng" dirty="0"/>
              <a:t>use the Application</a:t>
            </a:r>
            <a:r>
              <a:rPr lang="en-US" sz="2000" dirty="0"/>
              <a:t> for GML 239 Review</a:t>
            </a:r>
          </a:p>
          <a:p>
            <a:pPr marL="800100" lvl="1" indent="-342900">
              <a:spcAft>
                <a:spcPts val="1200"/>
              </a:spcAft>
              <a:buFont typeface="Arial" panose="020B0604020202020204" pitchFamily="34" charset="0"/>
              <a:buChar char="•"/>
            </a:pPr>
            <a:r>
              <a:rPr lang="en-US" sz="2000" dirty="0"/>
              <a:t>All Planners Using Same Source Authoritative Data</a:t>
            </a:r>
          </a:p>
          <a:p>
            <a:pPr marL="342900" indent="-342900">
              <a:spcAft>
                <a:spcPts val="1200"/>
              </a:spcAft>
              <a:buFont typeface="Wingdings" panose="05000000000000000000" pitchFamily="2" charset="2"/>
              <a:buChar char="Ø"/>
            </a:pPr>
            <a:r>
              <a:rPr lang="en-US" sz="2000" dirty="0"/>
              <a:t>Foster </a:t>
            </a:r>
            <a:r>
              <a:rPr lang="en-US" sz="2000" b="1" u="sng" dirty="0"/>
              <a:t>Intergovernmental Collaboration</a:t>
            </a:r>
            <a:r>
              <a:rPr lang="en-US" sz="2000" dirty="0"/>
              <a:t> for GML 239 Review</a:t>
            </a:r>
          </a:p>
          <a:p>
            <a:pPr marL="342900" indent="-342900">
              <a:spcAft>
                <a:spcPts val="1200"/>
              </a:spcAft>
              <a:buFont typeface="Wingdings" panose="05000000000000000000" pitchFamily="2" charset="2"/>
              <a:buChar char="Ø"/>
            </a:pPr>
            <a:r>
              <a:rPr lang="en-US" sz="2000" dirty="0"/>
              <a:t>Gain Workflow </a:t>
            </a:r>
            <a:r>
              <a:rPr lang="en-US" sz="2000" b="1" u="sng" dirty="0"/>
              <a:t>Efficiencies</a:t>
            </a:r>
            <a:r>
              <a:rPr lang="en-US" sz="2000" dirty="0"/>
              <a:t> for GML 239 Review for both County and Local Planning Departments</a:t>
            </a:r>
          </a:p>
          <a:p>
            <a:pPr marL="342900" indent="-342900">
              <a:spcAft>
                <a:spcPts val="1200"/>
              </a:spcAft>
              <a:buFont typeface="Wingdings" panose="05000000000000000000" pitchFamily="2" charset="2"/>
              <a:buChar char="Ø"/>
            </a:pPr>
            <a:r>
              <a:rPr lang="en-US" sz="2000" dirty="0"/>
              <a:t>Significantly </a:t>
            </a:r>
            <a:r>
              <a:rPr lang="en-US" sz="2000" b="1" u="sng" dirty="0"/>
              <a:t>Decrease Law Suits</a:t>
            </a:r>
            <a:r>
              <a:rPr lang="en-US" sz="2000" dirty="0"/>
              <a:t> - Article 78 Legal </a:t>
            </a:r>
            <a:r>
              <a:rPr lang="en-US" sz="2000" dirty="0" err="1"/>
              <a:t>Preceedings</a:t>
            </a:r>
            <a:r>
              <a:rPr lang="en-US" sz="2000" dirty="0"/>
              <a:t>;</a:t>
            </a:r>
          </a:p>
          <a:p>
            <a:pPr marL="800100" lvl="1" indent="-342900">
              <a:spcAft>
                <a:spcPts val="1200"/>
              </a:spcAft>
              <a:buFont typeface="Arial" panose="020B0604020202020204" pitchFamily="34" charset="0"/>
              <a:buChar char="•"/>
            </a:pPr>
            <a:r>
              <a:rPr lang="en-US" sz="2000" dirty="0"/>
              <a:t>A Lawsuit Alleging Review Process was Procedurally Defective.</a:t>
            </a:r>
          </a:p>
          <a:p>
            <a:pPr marL="342900" indent="-342900">
              <a:spcAft>
                <a:spcPts val="1200"/>
              </a:spcAft>
              <a:buFont typeface="Wingdings" panose="05000000000000000000" pitchFamily="2" charset="2"/>
              <a:buChar char="Ø"/>
            </a:pPr>
            <a:r>
              <a:rPr lang="en-US" sz="2000" b="1" u="sng" dirty="0"/>
              <a:t>Extend GIS Technology</a:t>
            </a:r>
            <a:r>
              <a:rPr lang="en-US" sz="2000" dirty="0"/>
              <a:t> to Government Agencies with Limited GIS Capabilities.</a:t>
            </a:r>
          </a:p>
          <a:p>
            <a:pPr marL="342900" indent="-342900">
              <a:spcAft>
                <a:spcPts val="1200"/>
              </a:spcAft>
              <a:buFont typeface="Wingdings" panose="05000000000000000000" pitchFamily="2" charset="2"/>
              <a:buChar char="Ø"/>
            </a:pPr>
            <a:r>
              <a:rPr lang="en-US" sz="2000" dirty="0"/>
              <a:t>When open to public, create </a:t>
            </a:r>
            <a:r>
              <a:rPr lang="en-US" sz="2000" b="1" u="sng" dirty="0"/>
              <a:t>Government Transparency</a:t>
            </a:r>
            <a:r>
              <a:rPr lang="en-US" sz="2000" dirty="0"/>
              <a:t> for GML 239 Review</a:t>
            </a:r>
          </a:p>
        </p:txBody>
      </p:sp>
    </p:spTree>
    <p:extLst>
      <p:ext uri="{BB962C8B-B14F-4D97-AF65-F5344CB8AC3E}">
        <p14:creationId xmlns:p14="http://schemas.microsoft.com/office/powerpoint/2010/main" val="292801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50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anim calcmode="lin" valueType="num">
                                      <p:cBhvr>
                                        <p:cTn id="1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500"/>
                                        <p:tgtEl>
                                          <p:spTgt spid="4">
                                            <p:txEl>
                                              <p:pRg st="3" end="3"/>
                                            </p:txEl>
                                          </p:spTgt>
                                        </p:tgtEl>
                                      </p:cBhvr>
                                    </p:animEffect>
                                    <p:anim calcmode="lin" valueType="num">
                                      <p:cBhvr>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500"/>
                                        <p:tgtEl>
                                          <p:spTgt spid="4">
                                            <p:txEl>
                                              <p:pRg st="4" end="4"/>
                                            </p:txEl>
                                          </p:spTgt>
                                        </p:tgtEl>
                                      </p:cBhvr>
                                    </p:animEffect>
                                    <p:anim calcmode="lin" valueType="num">
                                      <p:cBhvr>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4">
                                            <p:txEl>
                                              <p:pRg st="4" end="4"/>
                                            </p:txEl>
                                          </p:spTgt>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150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1000"/>
                                        <p:tgtEl>
                                          <p:spTgt spid="4">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fade">
                                      <p:cBhvr>
                                        <p:cTn id="41" dur="500"/>
                                        <p:tgtEl>
                                          <p:spTgt spid="4">
                                            <p:txEl>
                                              <p:pRg st="6" end="6"/>
                                            </p:txEl>
                                          </p:spTgt>
                                        </p:tgtEl>
                                      </p:cBhvr>
                                    </p:animEffect>
                                    <p:anim calcmode="lin" valueType="num">
                                      <p:cBhvr>
                                        <p:cTn id="42"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3" dur="5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
                                            <p:txEl>
                                              <p:pRg st="7" end="7"/>
                                            </p:txEl>
                                          </p:spTgt>
                                        </p:tgtEl>
                                        <p:attrNameLst>
                                          <p:attrName>style.visibility</p:attrName>
                                        </p:attrNameLst>
                                      </p:cBhvr>
                                      <p:to>
                                        <p:strVal val="visible"/>
                                      </p:to>
                                    </p:set>
                                    <p:animEffect transition="in" filter="fade">
                                      <p:cBhvr>
                                        <p:cTn id="48" dur="500"/>
                                        <p:tgtEl>
                                          <p:spTgt spid="4">
                                            <p:txEl>
                                              <p:pRg st="7" end="7"/>
                                            </p:txEl>
                                          </p:spTgt>
                                        </p:tgtEl>
                                      </p:cBhvr>
                                    </p:animEffect>
                                    <p:anim calcmode="lin" valueType="num">
                                      <p:cBhvr>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0" dur="5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00" y="446533"/>
            <a:ext cx="11361800" cy="6181344"/>
          </a:xfrm>
          <a:prstGeom prst="rect">
            <a:avLst/>
          </a:prstGeom>
          <a:blipFill>
            <a:blip r:embed="rId3" cstate="print"/>
            <a:stretch>
              <a:fillRect/>
            </a:stretch>
          </a:blipFill>
        </p:spPr>
        <p:txBody>
          <a:bodyPr wrap="square" lIns="0" tIns="0" rIns="0" bIns="0" rtlCol="0"/>
          <a:lstStyle/>
          <a:p>
            <a:endParaRPr dirty="0"/>
          </a:p>
        </p:txBody>
      </p:sp>
      <p:sp>
        <p:nvSpPr>
          <p:cNvPr id="6" name="object 6"/>
          <p:cNvSpPr/>
          <p:nvPr/>
        </p:nvSpPr>
        <p:spPr>
          <a:xfrm>
            <a:off x="3962400" y="397763"/>
            <a:ext cx="7703819" cy="6013704"/>
          </a:xfrm>
          <a:prstGeom prst="rect">
            <a:avLst/>
          </a:prstGeom>
          <a:blipFill>
            <a:blip r:embed="rId4" cstate="print"/>
            <a:stretch>
              <a:fillRect/>
            </a:stretch>
          </a:blipFill>
        </p:spPr>
        <p:txBody>
          <a:bodyPr wrap="square" lIns="0" tIns="0" rIns="0" bIns="0" rtlCol="0"/>
          <a:lstStyle/>
          <a:p>
            <a:endParaRPr dirty="0"/>
          </a:p>
        </p:txBody>
      </p:sp>
      <p:sp>
        <p:nvSpPr>
          <p:cNvPr id="37" name="TextBox 36">
            <a:extLst>
              <a:ext uri="{FF2B5EF4-FFF2-40B4-BE49-F238E27FC236}">
                <a16:creationId xmlns:a16="http://schemas.microsoft.com/office/drawing/2014/main" id="{C84BE711-4211-4BBE-8BB6-A0FDB762BF40}"/>
              </a:ext>
            </a:extLst>
          </p:cNvPr>
          <p:cNvSpPr txBox="1"/>
          <p:nvPr/>
        </p:nvSpPr>
        <p:spPr>
          <a:xfrm>
            <a:off x="4737596" y="4167144"/>
            <a:ext cx="6069608" cy="1200329"/>
          </a:xfrm>
          <a:prstGeom prst="rect">
            <a:avLst/>
          </a:prstGeom>
          <a:noFill/>
        </p:spPr>
        <p:txBody>
          <a:bodyPr wrap="square" rtlCol="0">
            <a:spAutoFit/>
          </a:bodyPr>
          <a:lstStyle/>
          <a:p>
            <a:pPr algn="ctr"/>
            <a:r>
              <a:rPr lang="en-US" dirty="0">
                <a:latin typeface="Bahnschrift SemiLight" panose="020B0502040204020203" pitchFamily="34" charset="0"/>
              </a:rPr>
              <a:t>Jim Daly</a:t>
            </a:r>
          </a:p>
          <a:p>
            <a:pPr algn="ctr"/>
            <a:r>
              <a:rPr lang="en-US" dirty="0">
                <a:latin typeface="Bahnschrift SemiLight" panose="020B0502040204020203" pitchFamily="34" charset="0"/>
              </a:rPr>
              <a:t>Advisor: Jim Detwiler</a:t>
            </a:r>
          </a:p>
          <a:p>
            <a:pPr algn="ctr"/>
            <a:r>
              <a:rPr lang="en-US" dirty="0">
                <a:latin typeface="Bahnschrift SemiLight" panose="020B0502040204020203" pitchFamily="34" charset="0"/>
              </a:rPr>
              <a:t>GEOG 596A: Individual Studies – Peer Review</a:t>
            </a:r>
          </a:p>
          <a:p>
            <a:pPr algn="ctr"/>
            <a:r>
              <a:rPr lang="en-US" dirty="0">
                <a:latin typeface="Bahnschrift SemiLight" panose="020B0502040204020203" pitchFamily="34" charset="0"/>
              </a:rPr>
              <a:t>December 13, 2018</a:t>
            </a:r>
          </a:p>
        </p:txBody>
      </p:sp>
      <p:sp>
        <p:nvSpPr>
          <p:cNvPr id="5" name="object 5"/>
          <p:cNvSpPr/>
          <p:nvPr/>
        </p:nvSpPr>
        <p:spPr>
          <a:xfrm>
            <a:off x="793015" y="1905000"/>
            <a:ext cx="3169385" cy="2262144"/>
          </a:xfrm>
          <a:prstGeom prst="rect">
            <a:avLst/>
          </a:prstGeom>
          <a:blipFill>
            <a:blip r:embed="rId5" cstate="print"/>
            <a:stretch>
              <a:fillRect/>
            </a:stretch>
          </a:blipFill>
          <a:ln>
            <a:noFill/>
          </a:ln>
          <a:effectLst>
            <a:outerShdw blurRad="254000" dist="88900" dir="8400000" sx="106000" sy="106000" algn="r" rotWithShape="0">
              <a:prstClr val="black">
                <a:alpha val="50000"/>
              </a:prstClr>
            </a:outerShdw>
            <a:reflection blurRad="6350" stA="50000" endA="300" endPos="55000" dir="5400000" sy="-100000" algn="bl" rotWithShape="0"/>
          </a:effectLst>
        </p:spPr>
        <p:txBody>
          <a:bodyPr wrap="square" lIns="0" tIns="0" rIns="0" bIns="0" rtlCol="0"/>
          <a:lstStyle/>
          <a:p>
            <a:endParaRPr dirty="0"/>
          </a:p>
        </p:txBody>
      </p:sp>
      <p:grpSp>
        <p:nvGrpSpPr>
          <p:cNvPr id="4" name="Group 3">
            <a:extLst>
              <a:ext uri="{FF2B5EF4-FFF2-40B4-BE49-F238E27FC236}">
                <a16:creationId xmlns:a16="http://schemas.microsoft.com/office/drawing/2014/main" id="{D5A8AC82-B63A-4574-A289-4140EB595382}"/>
              </a:ext>
            </a:extLst>
          </p:cNvPr>
          <p:cNvGrpSpPr/>
          <p:nvPr/>
        </p:nvGrpSpPr>
        <p:grpSpPr>
          <a:xfrm>
            <a:off x="10211840" y="5104574"/>
            <a:ext cx="1077468" cy="1062228"/>
            <a:chOff x="10211840" y="5104574"/>
            <a:chExt cx="1077468" cy="1062228"/>
          </a:xfrm>
        </p:grpSpPr>
        <p:sp>
          <p:nvSpPr>
            <p:cNvPr id="38" name="Oval 37">
              <a:extLst>
                <a:ext uri="{FF2B5EF4-FFF2-40B4-BE49-F238E27FC236}">
                  <a16:creationId xmlns:a16="http://schemas.microsoft.com/office/drawing/2014/main" id="{9ABF571D-0477-472F-BC9A-DE108B9EADE1}"/>
                </a:ext>
              </a:extLst>
            </p:cNvPr>
            <p:cNvSpPr/>
            <p:nvPr/>
          </p:nvSpPr>
          <p:spPr>
            <a:xfrm>
              <a:off x="10363200" y="5257800"/>
              <a:ext cx="762000" cy="76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bject 35"/>
            <p:cNvSpPr/>
            <p:nvPr/>
          </p:nvSpPr>
          <p:spPr>
            <a:xfrm>
              <a:off x="10211840" y="5104574"/>
              <a:ext cx="1077468" cy="1062228"/>
            </a:xfrm>
            <a:prstGeom prst="rect">
              <a:avLst/>
            </a:prstGeom>
            <a:blipFill>
              <a:blip r:embed="rId6" cstate="print"/>
              <a:stretch>
                <a:fillRect/>
              </a:stretch>
            </a:blipFill>
            <a:effectLst/>
          </p:spPr>
          <p:txBody>
            <a:bodyPr wrap="square" lIns="0" tIns="0" rIns="0" bIns="0" rtlCol="0"/>
            <a:lstStyle/>
            <a:p>
              <a:endParaRPr dirty="0"/>
            </a:p>
          </p:txBody>
        </p:sp>
      </p:grpSp>
      <p:sp>
        <p:nvSpPr>
          <p:cNvPr id="39" name="TextBox 38">
            <a:extLst>
              <a:ext uri="{FF2B5EF4-FFF2-40B4-BE49-F238E27FC236}">
                <a16:creationId xmlns:a16="http://schemas.microsoft.com/office/drawing/2014/main" id="{A1526AD9-0172-4982-A62E-0F9E28F8B595}"/>
              </a:ext>
            </a:extLst>
          </p:cNvPr>
          <p:cNvSpPr txBox="1"/>
          <p:nvPr/>
        </p:nvSpPr>
        <p:spPr>
          <a:xfrm>
            <a:off x="394886" y="1003453"/>
            <a:ext cx="3581400" cy="646331"/>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THE PENNSYLVANIA STATE UNIVERSITY</a:t>
            </a:r>
          </a:p>
        </p:txBody>
      </p:sp>
      <p:sp>
        <p:nvSpPr>
          <p:cNvPr id="41" name="object 2">
            <a:extLst>
              <a:ext uri="{FF2B5EF4-FFF2-40B4-BE49-F238E27FC236}">
                <a16:creationId xmlns:a16="http://schemas.microsoft.com/office/drawing/2014/main" id="{FC85CBB5-C17E-4F2C-9103-FE3FCFD42990}"/>
              </a:ext>
            </a:extLst>
          </p:cNvPr>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TextBox 2">
            <a:extLst>
              <a:ext uri="{FF2B5EF4-FFF2-40B4-BE49-F238E27FC236}">
                <a16:creationId xmlns:a16="http://schemas.microsoft.com/office/drawing/2014/main" id="{1E9E7874-4B0E-43B6-911B-1C9536B46E30}"/>
              </a:ext>
            </a:extLst>
          </p:cNvPr>
          <p:cNvSpPr txBox="1"/>
          <p:nvPr/>
        </p:nvSpPr>
        <p:spPr>
          <a:xfrm>
            <a:off x="5181600" y="1943877"/>
            <a:ext cx="5181600" cy="2062103"/>
          </a:xfrm>
          <a:prstGeom prst="rect">
            <a:avLst/>
          </a:prstGeom>
          <a:noFill/>
        </p:spPr>
        <p:txBody>
          <a:bodyPr wrap="square" rtlCol="0">
            <a:spAutoFit/>
          </a:bodyPr>
          <a:lstStyle/>
          <a:p>
            <a:pPr algn="ctr"/>
            <a:r>
              <a:rPr lang="en-US" sz="2800" dirty="0">
                <a:latin typeface="Bahnschrift SemiBold" panose="020B0502040204020203" pitchFamily="34" charset="0"/>
              </a:rPr>
              <a:t>Long Island GIS (LIGIS)</a:t>
            </a:r>
          </a:p>
          <a:p>
            <a:pPr algn="ctr"/>
            <a:r>
              <a:rPr lang="en-US" sz="2400" dirty="0">
                <a:latin typeface="Bahnschrift SemiBold" panose="020B0502040204020203" pitchFamily="34" charset="0"/>
              </a:rPr>
              <a:t>Spring 2019 Conference</a:t>
            </a:r>
          </a:p>
          <a:p>
            <a:pPr algn="ctr"/>
            <a:r>
              <a:rPr lang="en-US" sz="2000" dirty="0">
                <a:latin typeface="Bahnschrift SemiBold" panose="020B0502040204020203" pitchFamily="34" charset="0"/>
              </a:rPr>
              <a:t>Farmingdale State College</a:t>
            </a:r>
          </a:p>
          <a:p>
            <a:pPr algn="ctr"/>
            <a:r>
              <a:rPr lang="en-US" sz="2000" dirty="0">
                <a:latin typeface="Bahnschrift SemiBold" panose="020B0502040204020203" pitchFamily="34" charset="0"/>
              </a:rPr>
              <a:t>Farmingdale, NY</a:t>
            </a:r>
          </a:p>
          <a:p>
            <a:pPr algn="ctr"/>
            <a:r>
              <a:rPr lang="en-US" sz="2000" dirty="0">
                <a:latin typeface="Bahnschrift SemiBold" panose="020B0502040204020203" pitchFamily="34" charset="0"/>
              </a:rPr>
              <a:t>April 19, 2019</a:t>
            </a:r>
          </a:p>
          <a:p>
            <a:pPr algn="ctr"/>
            <a:r>
              <a:rPr lang="en-US" sz="1600" i="1" dirty="0">
                <a:latin typeface="Bahnschrift SemiBold" panose="020B0502040204020203" pitchFamily="34" charset="0"/>
              </a:rPr>
              <a:t>www.ligis.org</a:t>
            </a:r>
          </a:p>
        </p:txBody>
      </p:sp>
      <p:sp>
        <p:nvSpPr>
          <p:cNvPr id="12" name="object 25">
            <a:extLst>
              <a:ext uri="{FF2B5EF4-FFF2-40B4-BE49-F238E27FC236}">
                <a16:creationId xmlns:a16="http://schemas.microsoft.com/office/drawing/2014/main" id="{BA6DD344-6BC6-4EEA-A6E9-33CE9D0C3FC6}"/>
              </a:ext>
            </a:extLst>
          </p:cNvPr>
          <p:cNvSpPr/>
          <p:nvPr/>
        </p:nvSpPr>
        <p:spPr>
          <a:xfrm>
            <a:off x="4130078" y="564399"/>
            <a:ext cx="7364559" cy="1062228"/>
          </a:xfrm>
          <a:prstGeom prst="rect">
            <a:avLst/>
          </a:prstGeom>
          <a:blipFill>
            <a:blip r:embed="rId7" cstate="print"/>
            <a:stretch>
              <a:fillRect/>
            </a:stretch>
          </a:blipFill>
        </p:spPr>
        <p:txBody>
          <a:bodyPr wrap="square" lIns="0" tIns="0" rIns="0" bIns="0" rtlCol="0"/>
          <a:lstStyle/>
          <a:p>
            <a:endParaRPr dirty="0"/>
          </a:p>
        </p:txBody>
      </p:sp>
      <p:sp>
        <p:nvSpPr>
          <p:cNvPr id="13" name="TextBox 12">
            <a:extLst>
              <a:ext uri="{FF2B5EF4-FFF2-40B4-BE49-F238E27FC236}">
                <a16:creationId xmlns:a16="http://schemas.microsoft.com/office/drawing/2014/main" id="{F5DEBCC6-CC93-436D-BB9F-61525C6CA2AD}"/>
              </a:ext>
            </a:extLst>
          </p:cNvPr>
          <p:cNvSpPr txBox="1"/>
          <p:nvPr/>
        </p:nvSpPr>
        <p:spPr>
          <a:xfrm>
            <a:off x="4687487" y="791209"/>
            <a:ext cx="6169826" cy="646331"/>
          </a:xfrm>
          <a:prstGeom prst="rect">
            <a:avLst/>
          </a:prstGeom>
          <a:noFill/>
        </p:spPr>
        <p:txBody>
          <a:bodyPr wrap="square" rtlCol="0">
            <a:spAutoFit/>
          </a:bodyPr>
          <a:lstStyle/>
          <a:p>
            <a:pPr algn="ctr"/>
            <a:r>
              <a:rPr lang="en-US" sz="3600" dirty="0">
                <a:solidFill>
                  <a:schemeClr val="accent1">
                    <a:lumMod val="75000"/>
                  </a:schemeClr>
                </a:solidFill>
                <a:latin typeface="Bahnschrift" panose="020B0502040204020203" pitchFamily="34" charset="0"/>
              </a:rPr>
              <a:t>Project Presentation</a:t>
            </a:r>
          </a:p>
        </p:txBody>
      </p:sp>
    </p:spTree>
    <p:extLst>
      <p:ext uri="{BB962C8B-B14F-4D97-AF65-F5344CB8AC3E}">
        <p14:creationId xmlns:p14="http://schemas.microsoft.com/office/powerpoint/2010/main" val="323690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75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75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25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250"/>
                                        <p:tgtEl>
                                          <p:spTgt spid="37"/>
                                        </p:tgtEl>
                                      </p:cBhvr>
                                    </p:animEffect>
                                  </p:childTnLst>
                                </p:cTn>
                              </p:par>
                              <p:par>
                                <p:cTn id="17" presetID="10" presetClass="entr" presetSubtype="0" fill="hold" nodeType="withEffect">
                                  <p:stCondLst>
                                    <p:cond delay="25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5" grpId="0" animBg="1"/>
      <p:bldP spid="39"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00" y="446533"/>
            <a:ext cx="11361800" cy="6181344"/>
          </a:xfrm>
          <a:prstGeom prst="rect">
            <a:avLst/>
          </a:prstGeom>
          <a:blipFill>
            <a:blip r:embed="rId3" cstate="print"/>
            <a:stretch>
              <a:fillRect/>
            </a:stretch>
          </a:blipFill>
        </p:spPr>
        <p:txBody>
          <a:bodyPr wrap="square" lIns="0" tIns="0" rIns="0" bIns="0" rtlCol="0"/>
          <a:lstStyle/>
          <a:p>
            <a:endParaRPr dirty="0"/>
          </a:p>
        </p:txBody>
      </p:sp>
      <p:sp>
        <p:nvSpPr>
          <p:cNvPr id="6" name="object 6"/>
          <p:cNvSpPr/>
          <p:nvPr/>
        </p:nvSpPr>
        <p:spPr>
          <a:xfrm>
            <a:off x="3962400" y="397763"/>
            <a:ext cx="7703819" cy="6013704"/>
          </a:xfrm>
          <a:prstGeom prst="rect">
            <a:avLst/>
          </a:prstGeom>
          <a:blipFill>
            <a:blip r:embed="rId4" cstate="print"/>
            <a:stretch>
              <a:fillRect/>
            </a:stretch>
          </a:blipFill>
        </p:spPr>
        <p:txBody>
          <a:bodyPr wrap="square" lIns="0" tIns="0" rIns="0" bIns="0" rtlCol="0"/>
          <a:lstStyle/>
          <a:p>
            <a:endParaRPr dirty="0"/>
          </a:p>
        </p:txBody>
      </p:sp>
      <p:sp>
        <p:nvSpPr>
          <p:cNvPr id="37" name="TextBox 36">
            <a:extLst>
              <a:ext uri="{FF2B5EF4-FFF2-40B4-BE49-F238E27FC236}">
                <a16:creationId xmlns:a16="http://schemas.microsoft.com/office/drawing/2014/main" id="{C84BE711-4211-4BBE-8BB6-A0FDB762BF40}"/>
              </a:ext>
            </a:extLst>
          </p:cNvPr>
          <p:cNvSpPr txBox="1"/>
          <p:nvPr/>
        </p:nvSpPr>
        <p:spPr>
          <a:xfrm>
            <a:off x="4737596" y="4167144"/>
            <a:ext cx="6069608" cy="1200329"/>
          </a:xfrm>
          <a:prstGeom prst="rect">
            <a:avLst/>
          </a:prstGeom>
          <a:noFill/>
        </p:spPr>
        <p:txBody>
          <a:bodyPr wrap="square" rtlCol="0">
            <a:spAutoFit/>
          </a:bodyPr>
          <a:lstStyle/>
          <a:p>
            <a:pPr algn="ctr"/>
            <a:r>
              <a:rPr lang="en-US" dirty="0">
                <a:latin typeface="Bahnschrift SemiLight" panose="020B0502040204020203" pitchFamily="34" charset="0"/>
              </a:rPr>
              <a:t>Jim Daly</a:t>
            </a:r>
          </a:p>
          <a:p>
            <a:pPr algn="ctr"/>
            <a:r>
              <a:rPr lang="en-US" dirty="0">
                <a:latin typeface="Bahnschrift SemiLight" panose="020B0502040204020203" pitchFamily="34" charset="0"/>
              </a:rPr>
              <a:t>Advisor: Jim Detwiler</a:t>
            </a:r>
          </a:p>
          <a:p>
            <a:pPr algn="ctr"/>
            <a:r>
              <a:rPr lang="en-US" dirty="0">
                <a:latin typeface="Bahnschrift SemiLight" panose="020B0502040204020203" pitchFamily="34" charset="0"/>
              </a:rPr>
              <a:t>GEOG 596A: Individual Studies – Peer Review</a:t>
            </a:r>
          </a:p>
          <a:p>
            <a:pPr algn="ctr"/>
            <a:r>
              <a:rPr lang="en-US" dirty="0">
                <a:latin typeface="Bahnschrift SemiLight" panose="020B0502040204020203" pitchFamily="34" charset="0"/>
              </a:rPr>
              <a:t>December 13, 2018</a:t>
            </a:r>
          </a:p>
        </p:txBody>
      </p:sp>
      <p:sp>
        <p:nvSpPr>
          <p:cNvPr id="5" name="object 5"/>
          <p:cNvSpPr/>
          <p:nvPr/>
        </p:nvSpPr>
        <p:spPr>
          <a:xfrm>
            <a:off x="793015" y="1905000"/>
            <a:ext cx="3169385" cy="2262144"/>
          </a:xfrm>
          <a:prstGeom prst="rect">
            <a:avLst/>
          </a:prstGeom>
          <a:blipFill>
            <a:blip r:embed="rId5" cstate="print"/>
            <a:stretch>
              <a:fillRect/>
            </a:stretch>
          </a:blipFill>
          <a:ln>
            <a:noFill/>
          </a:ln>
          <a:effectLst>
            <a:outerShdw blurRad="254000" dist="88900" dir="8400000" sx="106000" sy="106000" algn="r" rotWithShape="0">
              <a:prstClr val="black">
                <a:alpha val="50000"/>
              </a:prstClr>
            </a:outerShdw>
            <a:reflection blurRad="6350" stA="50000" endA="300" endPos="55000" dir="5400000" sy="-100000" algn="bl" rotWithShape="0"/>
          </a:effectLst>
        </p:spPr>
        <p:txBody>
          <a:bodyPr wrap="square" lIns="0" tIns="0" rIns="0" bIns="0" rtlCol="0"/>
          <a:lstStyle/>
          <a:p>
            <a:endParaRPr dirty="0"/>
          </a:p>
        </p:txBody>
      </p:sp>
      <p:grpSp>
        <p:nvGrpSpPr>
          <p:cNvPr id="4" name="Group 3">
            <a:extLst>
              <a:ext uri="{FF2B5EF4-FFF2-40B4-BE49-F238E27FC236}">
                <a16:creationId xmlns:a16="http://schemas.microsoft.com/office/drawing/2014/main" id="{D5A8AC82-B63A-4574-A289-4140EB595382}"/>
              </a:ext>
            </a:extLst>
          </p:cNvPr>
          <p:cNvGrpSpPr/>
          <p:nvPr/>
        </p:nvGrpSpPr>
        <p:grpSpPr>
          <a:xfrm>
            <a:off x="10211840" y="5104574"/>
            <a:ext cx="1077468" cy="1062228"/>
            <a:chOff x="10211840" y="5104574"/>
            <a:chExt cx="1077468" cy="1062228"/>
          </a:xfrm>
        </p:grpSpPr>
        <p:sp>
          <p:nvSpPr>
            <p:cNvPr id="38" name="Oval 37">
              <a:extLst>
                <a:ext uri="{FF2B5EF4-FFF2-40B4-BE49-F238E27FC236}">
                  <a16:creationId xmlns:a16="http://schemas.microsoft.com/office/drawing/2014/main" id="{9ABF571D-0477-472F-BC9A-DE108B9EADE1}"/>
                </a:ext>
              </a:extLst>
            </p:cNvPr>
            <p:cNvSpPr/>
            <p:nvPr/>
          </p:nvSpPr>
          <p:spPr>
            <a:xfrm>
              <a:off x="10363200" y="5257800"/>
              <a:ext cx="762000" cy="76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bject 35"/>
            <p:cNvSpPr/>
            <p:nvPr/>
          </p:nvSpPr>
          <p:spPr>
            <a:xfrm>
              <a:off x="10211840" y="5104574"/>
              <a:ext cx="1077468" cy="1062228"/>
            </a:xfrm>
            <a:prstGeom prst="rect">
              <a:avLst/>
            </a:prstGeom>
            <a:blipFill>
              <a:blip r:embed="rId6" cstate="print"/>
              <a:stretch>
                <a:fillRect/>
              </a:stretch>
            </a:blipFill>
            <a:effectLst/>
          </p:spPr>
          <p:txBody>
            <a:bodyPr wrap="square" lIns="0" tIns="0" rIns="0" bIns="0" rtlCol="0"/>
            <a:lstStyle/>
            <a:p>
              <a:endParaRPr dirty="0"/>
            </a:p>
          </p:txBody>
        </p:sp>
      </p:grpSp>
      <p:sp>
        <p:nvSpPr>
          <p:cNvPr id="39" name="TextBox 38">
            <a:extLst>
              <a:ext uri="{FF2B5EF4-FFF2-40B4-BE49-F238E27FC236}">
                <a16:creationId xmlns:a16="http://schemas.microsoft.com/office/drawing/2014/main" id="{A1526AD9-0172-4982-A62E-0F9E28F8B595}"/>
              </a:ext>
            </a:extLst>
          </p:cNvPr>
          <p:cNvSpPr txBox="1"/>
          <p:nvPr/>
        </p:nvSpPr>
        <p:spPr>
          <a:xfrm>
            <a:off x="394886" y="1003453"/>
            <a:ext cx="3581400" cy="646331"/>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THE PENNSYLVANIA STATE UNIVERSITY</a:t>
            </a:r>
          </a:p>
        </p:txBody>
      </p:sp>
      <p:sp>
        <p:nvSpPr>
          <p:cNvPr id="41" name="object 2">
            <a:extLst>
              <a:ext uri="{FF2B5EF4-FFF2-40B4-BE49-F238E27FC236}">
                <a16:creationId xmlns:a16="http://schemas.microsoft.com/office/drawing/2014/main" id="{FC85CBB5-C17E-4F2C-9103-FE3FCFD42990}"/>
              </a:ext>
            </a:extLst>
          </p:cNvPr>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12" name="object 25">
            <a:extLst>
              <a:ext uri="{FF2B5EF4-FFF2-40B4-BE49-F238E27FC236}">
                <a16:creationId xmlns:a16="http://schemas.microsoft.com/office/drawing/2014/main" id="{BA6DD344-6BC6-4EEA-A6E9-33CE9D0C3FC6}"/>
              </a:ext>
            </a:extLst>
          </p:cNvPr>
          <p:cNvSpPr/>
          <p:nvPr/>
        </p:nvSpPr>
        <p:spPr>
          <a:xfrm>
            <a:off x="4130078" y="564399"/>
            <a:ext cx="7364559" cy="1062228"/>
          </a:xfrm>
          <a:prstGeom prst="rect">
            <a:avLst/>
          </a:prstGeom>
          <a:blipFill>
            <a:blip r:embed="rId7" cstate="print"/>
            <a:stretch>
              <a:fillRect/>
            </a:stretch>
          </a:blipFill>
        </p:spPr>
        <p:txBody>
          <a:bodyPr wrap="square" lIns="0" tIns="0" rIns="0" bIns="0" rtlCol="0"/>
          <a:lstStyle/>
          <a:p>
            <a:endParaRPr dirty="0"/>
          </a:p>
        </p:txBody>
      </p:sp>
      <p:sp>
        <p:nvSpPr>
          <p:cNvPr id="13" name="TextBox 12">
            <a:extLst>
              <a:ext uri="{FF2B5EF4-FFF2-40B4-BE49-F238E27FC236}">
                <a16:creationId xmlns:a16="http://schemas.microsoft.com/office/drawing/2014/main" id="{F5DEBCC6-CC93-436D-BB9F-61525C6CA2AD}"/>
              </a:ext>
            </a:extLst>
          </p:cNvPr>
          <p:cNvSpPr txBox="1"/>
          <p:nvPr/>
        </p:nvSpPr>
        <p:spPr>
          <a:xfrm>
            <a:off x="4687487" y="791209"/>
            <a:ext cx="6169826" cy="646331"/>
          </a:xfrm>
          <a:prstGeom prst="rect">
            <a:avLst/>
          </a:prstGeom>
          <a:noFill/>
        </p:spPr>
        <p:txBody>
          <a:bodyPr wrap="square" rtlCol="0">
            <a:spAutoFit/>
          </a:bodyPr>
          <a:lstStyle/>
          <a:p>
            <a:pPr algn="ctr"/>
            <a:r>
              <a:rPr lang="en-US" sz="3600" dirty="0">
                <a:solidFill>
                  <a:schemeClr val="accent1">
                    <a:lumMod val="75000"/>
                  </a:schemeClr>
                </a:solidFill>
                <a:latin typeface="Bahnschrift" panose="020B0502040204020203" pitchFamily="34" charset="0"/>
              </a:rPr>
              <a:t>Thank You! </a:t>
            </a:r>
          </a:p>
        </p:txBody>
      </p:sp>
      <p:sp>
        <p:nvSpPr>
          <p:cNvPr id="14" name="TextBox 13">
            <a:extLst>
              <a:ext uri="{FF2B5EF4-FFF2-40B4-BE49-F238E27FC236}">
                <a16:creationId xmlns:a16="http://schemas.microsoft.com/office/drawing/2014/main" id="{90F06593-FEDF-4820-890B-B0101E8E069B}"/>
              </a:ext>
            </a:extLst>
          </p:cNvPr>
          <p:cNvSpPr txBox="1"/>
          <p:nvPr/>
        </p:nvSpPr>
        <p:spPr>
          <a:xfrm>
            <a:off x="5223509" y="2774462"/>
            <a:ext cx="5181600" cy="523220"/>
          </a:xfrm>
          <a:prstGeom prst="rect">
            <a:avLst/>
          </a:prstGeom>
          <a:noFill/>
        </p:spPr>
        <p:txBody>
          <a:bodyPr wrap="square" rtlCol="0">
            <a:spAutoFit/>
          </a:bodyPr>
          <a:lstStyle/>
          <a:p>
            <a:pPr algn="ctr"/>
            <a:r>
              <a:rPr lang="en-US" sz="2800" dirty="0">
                <a:latin typeface="Bahnschrift SemiBold" panose="020B0502040204020203" pitchFamily="34" charset="0"/>
              </a:rPr>
              <a:t>Questions?</a:t>
            </a:r>
          </a:p>
        </p:txBody>
      </p:sp>
    </p:spTree>
    <p:extLst>
      <p:ext uri="{BB962C8B-B14F-4D97-AF65-F5344CB8AC3E}">
        <p14:creationId xmlns:p14="http://schemas.microsoft.com/office/powerpoint/2010/main" val="196761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250"/>
                                        <p:tgtEl>
                                          <p:spTgt spid="37"/>
                                        </p:tgtEl>
                                      </p:cBhvr>
                                    </p:animEffect>
                                  </p:childTnLst>
                                </p:cTn>
                              </p:par>
                              <p:par>
                                <p:cTn id="8" presetID="10" presetClass="entr" presetSubtype="0" fill="hold"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75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00" y="446533"/>
            <a:ext cx="11361800" cy="6181344"/>
          </a:xfrm>
          <a:prstGeom prst="rect">
            <a:avLst/>
          </a:prstGeom>
          <a:blipFill>
            <a:blip r:embed="rId3" cstate="print"/>
            <a:stretch>
              <a:fillRect/>
            </a:stretch>
          </a:blipFill>
        </p:spPr>
        <p:txBody>
          <a:bodyPr wrap="square" lIns="0" tIns="0" rIns="0" bIns="0" rtlCol="0"/>
          <a:lstStyle/>
          <a:p>
            <a:endParaRPr dirty="0"/>
          </a:p>
        </p:txBody>
      </p:sp>
      <p:sp>
        <p:nvSpPr>
          <p:cNvPr id="6" name="object 6"/>
          <p:cNvSpPr/>
          <p:nvPr/>
        </p:nvSpPr>
        <p:spPr>
          <a:xfrm>
            <a:off x="3962400" y="397763"/>
            <a:ext cx="7703819" cy="6013704"/>
          </a:xfrm>
          <a:prstGeom prst="rect">
            <a:avLst/>
          </a:prstGeom>
          <a:blipFill>
            <a:blip r:embed="rId4" cstate="print"/>
            <a:stretch>
              <a:fillRect/>
            </a:stretch>
          </a:blipFill>
        </p:spPr>
        <p:txBody>
          <a:bodyPr wrap="square" lIns="0" tIns="0" rIns="0" bIns="0" rtlCol="0"/>
          <a:lstStyle/>
          <a:p>
            <a:endParaRPr dirty="0"/>
          </a:p>
        </p:txBody>
      </p:sp>
      <p:sp>
        <p:nvSpPr>
          <p:cNvPr id="38" name="Oval 37">
            <a:extLst>
              <a:ext uri="{FF2B5EF4-FFF2-40B4-BE49-F238E27FC236}">
                <a16:creationId xmlns:a16="http://schemas.microsoft.com/office/drawing/2014/main" id="{9ABF571D-0477-472F-BC9A-DE108B9EADE1}"/>
              </a:ext>
            </a:extLst>
          </p:cNvPr>
          <p:cNvSpPr/>
          <p:nvPr/>
        </p:nvSpPr>
        <p:spPr>
          <a:xfrm>
            <a:off x="10363200" y="5257800"/>
            <a:ext cx="762000" cy="76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bject 5"/>
          <p:cNvSpPr/>
          <p:nvPr/>
        </p:nvSpPr>
        <p:spPr>
          <a:xfrm>
            <a:off x="793015" y="1905000"/>
            <a:ext cx="3169385" cy="2262144"/>
          </a:xfrm>
          <a:prstGeom prst="rect">
            <a:avLst/>
          </a:prstGeom>
          <a:blipFill>
            <a:blip r:embed="rId5" cstate="print"/>
            <a:stretch>
              <a:fillRect/>
            </a:stretch>
          </a:blipFill>
          <a:ln>
            <a:noFill/>
          </a:ln>
          <a:effectLst>
            <a:outerShdw blurRad="254000" dist="88900" dir="8400000" sx="106000" sy="106000" algn="r" rotWithShape="0">
              <a:prstClr val="black">
                <a:alpha val="50000"/>
              </a:prstClr>
            </a:outerShdw>
            <a:reflection blurRad="6350" stA="50000" endA="300" endPos="55000" dir="5400000" sy="-100000" algn="bl" rotWithShape="0"/>
          </a:effectLst>
        </p:spPr>
        <p:txBody>
          <a:bodyPr wrap="square" lIns="0" tIns="0" rIns="0" bIns="0" rtlCol="0"/>
          <a:lstStyle/>
          <a:p>
            <a:endParaRPr dirty="0"/>
          </a:p>
        </p:txBody>
      </p:sp>
      <p:sp>
        <p:nvSpPr>
          <p:cNvPr id="35" name="object 35"/>
          <p:cNvSpPr/>
          <p:nvPr/>
        </p:nvSpPr>
        <p:spPr>
          <a:xfrm>
            <a:off x="10211840" y="5104574"/>
            <a:ext cx="1077468" cy="1062228"/>
          </a:xfrm>
          <a:prstGeom prst="rect">
            <a:avLst/>
          </a:prstGeom>
          <a:blipFill>
            <a:blip r:embed="rId6" cstate="print"/>
            <a:stretch>
              <a:fillRect/>
            </a:stretch>
          </a:blipFill>
          <a:effectLst/>
        </p:spPr>
        <p:txBody>
          <a:bodyPr wrap="square" lIns="0" tIns="0" rIns="0" bIns="0" rtlCol="0"/>
          <a:lstStyle/>
          <a:p>
            <a:endParaRPr dirty="0"/>
          </a:p>
        </p:txBody>
      </p:sp>
      <p:sp>
        <p:nvSpPr>
          <p:cNvPr id="39" name="TextBox 38">
            <a:extLst>
              <a:ext uri="{FF2B5EF4-FFF2-40B4-BE49-F238E27FC236}">
                <a16:creationId xmlns:a16="http://schemas.microsoft.com/office/drawing/2014/main" id="{A1526AD9-0172-4982-A62E-0F9E28F8B595}"/>
              </a:ext>
            </a:extLst>
          </p:cNvPr>
          <p:cNvSpPr txBox="1"/>
          <p:nvPr/>
        </p:nvSpPr>
        <p:spPr>
          <a:xfrm>
            <a:off x="394886" y="1003453"/>
            <a:ext cx="3581400" cy="646331"/>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THE PENNSYLVANIA STATE UNIVERSITY</a:t>
            </a:r>
          </a:p>
        </p:txBody>
      </p:sp>
      <p:sp>
        <p:nvSpPr>
          <p:cNvPr id="41" name="object 2">
            <a:extLst>
              <a:ext uri="{FF2B5EF4-FFF2-40B4-BE49-F238E27FC236}">
                <a16:creationId xmlns:a16="http://schemas.microsoft.com/office/drawing/2014/main" id="{FC85CBB5-C17E-4F2C-9103-FE3FCFD42990}"/>
              </a:ext>
            </a:extLst>
          </p:cNvPr>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11" name="object 25">
            <a:extLst>
              <a:ext uri="{FF2B5EF4-FFF2-40B4-BE49-F238E27FC236}">
                <a16:creationId xmlns:a16="http://schemas.microsoft.com/office/drawing/2014/main" id="{38841B66-9495-4C34-BA27-A9DB9B44144B}"/>
              </a:ext>
            </a:extLst>
          </p:cNvPr>
          <p:cNvSpPr/>
          <p:nvPr/>
        </p:nvSpPr>
        <p:spPr>
          <a:xfrm>
            <a:off x="4141640" y="478771"/>
            <a:ext cx="7539819" cy="1206757"/>
          </a:xfrm>
          <a:prstGeom prst="rect">
            <a:avLst/>
          </a:prstGeom>
          <a:blipFill>
            <a:blip r:embed="rId7" cstate="print"/>
            <a:stretch>
              <a:fillRect/>
            </a:stretch>
          </a:blipFill>
        </p:spPr>
        <p:txBody>
          <a:bodyPr wrap="square" lIns="0" tIns="0" rIns="0" bIns="0" rtlCol="0"/>
          <a:lstStyle/>
          <a:p>
            <a:endParaRPr dirty="0"/>
          </a:p>
        </p:txBody>
      </p:sp>
      <p:sp>
        <p:nvSpPr>
          <p:cNvPr id="12" name="TextBox 11">
            <a:extLst>
              <a:ext uri="{FF2B5EF4-FFF2-40B4-BE49-F238E27FC236}">
                <a16:creationId xmlns:a16="http://schemas.microsoft.com/office/drawing/2014/main" id="{79CE3BCC-DCDF-4521-9A4E-BF73F9254218}"/>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References</a:t>
            </a:r>
          </a:p>
        </p:txBody>
      </p:sp>
      <p:sp>
        <p:nvSpPr>
          <p:cNvPr id="3" name="TextBox 2">
            <a:extLst>
              <a:ext uri="{FF2B5EF4-FFF2-40B4-BE49-F238E27FC236}">
                <a16:creationId xmlns:a16="http://schemas.microsoft.com/office/drawing/2014/main" id="{92177DE0-2653-4743-9E77-FEE8F7A6311D}"/>
              </a:ext>
            </a:extLst>
          </p:cNvPr>
          <p:cNvSpPr txBox="1"/>
          <p:nvPr/>
        </p:nvSpPr>
        <p:spPr>
          <a:xfrm>
            <a:off x="4141640" y="1905000"/>
            <a:ext cx="7257345" cy="4308872"/>
          </a:xfrm>
          <a:prstGeom prst="rect">
            <a:avLst/>
          </a:prstGeom>
          <a:noFill/>
        </p:spPr>
        <p:txBody>
          <a:bodyPr wrap="square" rtlCol="0">
            <a:spAutoFit/>
          </a:bodyPr>
          <a:lstStyle/>
          <a:p>
            <a:pPr marL="342900" marR="0" lvl="0" indent="-342900">
              <a:lnSpc>
                <a:spcPct val="150000"/>
              </a:lnSpc>
              <a:spcBef>
                <a:spcPts val="0"/>
              </a:spcBef>
              <a:spcAft>
                <a:spcPts val="0"/>
              </a:spcAft>
              <a:buFont typeface="+mj-lt"/>
              <a:buAutoNum type="arabicPeriod"/>
            </a:pPr>
            <a:r>
              <a:rPr lang="en-US" sz="1400" dirty="0">
                <a:latin typeface="Calibri" panose="020F0502020204030204" pitchFamily="34" charset="0"/>
                <a:ea typeface="Times New Roman" panose="02020603050405020304" pitchFamily="18" charset="0"/>
                <a:cs typeface="Times New Roman" panose="02020603050405020304" pitchFamily="18" charset="0"/>
              </a:rPr>
              <a:t>New York State (2015) </a:t>
            </a:r>
            <a:r>
              <a:rPr lang="en-US" sz="1400" i="1" dirty="0">
                <a:latin typeface="Calibri" panose="020F0502020204030204" pitchFamily="34" charset="0"/>
                <a:ea typeface="Times New Roman" panose="02020603050405020304" pitchFamily="18" charset="0"/>
                <a:cs typeface="Times New Roman" panose="02020603050405020304" pitchFamily="18" charset="0"/>
              </a:rPr>
              <a:t>Subdivision Review in New York State </a:t>
            </a:r>
            <a:r>
              <a:rPr lang="en-US" sz="1400" dirty="0">
                <a:latin typeface="Calibri" panose="020F0502020204030204" pitchFamily="34" charset="0"/>
                <a:ea typeface="Times New Roman" panose="02020603050405020304" pitchFamily="18" charset="0"/>
                <a:cs typeface="Times New Roman" panose="02020603050405020304" pitchFamily="18" charset="0"/>
              </a:rPr>
              <a:t>(Dept. of State, Division of Local Government Services Report). Page 1. Retrieved October11, from NYS DOS website.</a:t>
            </a:r>
          </a:p>
          <a:p>
            <a:pPr marL="342900" marR="0" lvl="0" indent="-342900">
              <a:lnSpc>
                <a:spcPct val="150000"/>
              </a:lnSpc>
              <a:spcBef>
                <a:spcPts val="0"/>
              </a:spcBef>
              <a:spcAft>
                <a:spcPts val="0"/>
              </a:spcAft>
              <a:buFont typeface="+mj-lt"/>
              <a:buAutoNum type="arabicPeriod"/>
            </a:pPr>
            <a:r>
              <a:rPr lang="en-US" sz="1400" dirty="0">
                <a:latin typeface="Calibri" panose="020F0502020204030204" pitchFamily="34" charset="0"/>
                <a:ea typeface="Times New Roman" panose="02020603050405020304" pitchFamily="18" charset="0"/>
                <a:cs typeface="Times New Roman" panose="02020603050405020304" pitchFamily="18" charset="0"/>
              </a:rPr>
              <a:t>Wikipedia.org. Suffolk County, NY.  Retrieved from: https://en.wikipedia.org/wiki/Suffolk_County,_New_York (October, 2018)</a:t>
            </a:r>
          </a:p>
          <a:p>
            <a:pPr marL="342900" marR="0" lvl="0" indent="-342900">
              <a:lnSpc>
                <a:spcPct val="150000"/>
              </a:lnSpc>
              <a:spcBef>
                <a:spcPts val="0"/>
              </a:spcBef>
              <a:spcAft>
                <a:spcPts val="600"/>
              </a:spcAft>
              <a:buFont typeface="+mj-lt"/>
              <a:buAutoNum type="arabicPeriod"/>
            </a:pPr>
            <a:r>
              <a:rPr lang="en-US" sz="1400" dirty="0">
                <a:latin typeface="Calibri" panose="020F0502020204030204" pitchFamily="34" charset="0"/>
                <a:ea typeface="Times New Roman" panose="02020603050405020304" pitchFamily="18" charset="0"/>
                <a:cs typeface="Times New Roman" panose="02020603050405020304" pitchFamily="18" charset="0"/>
              </a:rPr>
              <a:t>Census Reporter.org. Suffolk County, NY. Retrieved from: https://censusreporter.org/profiles/05000US36103-suffolk-county-ny/ (October, 2018)</a:t>
            </a:r>
          </a:p>
          <a:p>
            <a:pPr marL="342900" marR="0" lvl="0" indent="-342900">
              <a:lnSpc>
                <a:spcPct val="150000"/>
              </a:lnSpc>
              <a:spcBef>
                <a:spcPts val="0"/>
              </a:spcBef>
              <a:spcAft>
                <a:spcPts val="600"/>
              </a:spcAft>
              <a:buFont typeface="+mj-lt"/>
              <a:buAutoNum type="arabicPeriod"/>
            </a:pPr>
            <a:r>
              <a:rPr lang="en-US" sz="1400" dirty="0">
                <a:latin typeface="Calibri" panose="020F0502020204030204" pitchFamily="34" charset="0"/>
                <a:ea typeface="Times New Roman" panose="02020603050405020304" pitchFamily="18" charset="0"/>
                <a:cs typeface="Times New Roman" panose="02020603050405020304" pitchFamily="18" charset="0"/>
              </a:rPr>
              <a:t>Suffolk County Government. </a:t>
            </a:r>
            <a:r>
              <a:rPr lang="en-US" sz="1400" i="1" dirty="0">
                <a:latin typeface="Calibri" panose="020F0502020204030204" pitchFamily="34" charset="0"/>
                <a:ea typeface="Times New Roman" panose="02020603050405020304" pitchFamily="18" charset="0"/>
                <a:cs typeface="Times New Roman" panose="02020603050405020304" pitchFamily="18" charset="0"/>
              </a:rPr>
              <a:t>Suffolk County Planning Commission Subdivision Guidebook</a:t>
            </a:r>
            <a:r>
              <a:rPr lang="en-US" sz="1400" dirty="0">
                <a:latin typeface="Calibri" panose="020F0502020204030204" pitchFamily="34" charset="0"/>
                <a:ea typeface="Times New Roman" panose="02020603050405020304" pitchFamily="18" charset="0"/>
                <a:cs typeface="Times New Roman" panose="02020603050405020304" pitchFamily="18" charset="0"/>
              </a:rPr>
              <a:t>. Retrieved from: http://www.suffolkcountyny.gov/Departments/Planning/Boards/SuffolkCountyPlanningCommission.aspx (October, 2018)</a:t>
            </a:r>
            <a:endParaRPr lang="fr-FR" sz="1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0"/>
              </a:spcBef>
              <a:spcAft>
                <a:spcPts val="600"/>
              </a:spcAft>
              <a:buFont typeface="+mj-lt"/>
              <a:buAutoNum type="arabicPeriod"/>
            </a:pPr>
            <a:r>
              <a:rPr lang="en-US" sz="1400" dirty="0">
                <a:latin typeface="Calibri" panose="020F0502020204030204" pitchFamily="34" charset="0"/>
                <a:ea typeface="Times New Roman" panose="02020603050405020304" pitchFamily="18" charset="0"/>
                <a:cs typeface="Times New Roman" panose="02020603050405020304" pitchFamily="18" charset="0"/>
              </a:rPr>
              <a:t>Law Office of Kevin P. Sheerin. </a:t>
            </a:r>
            <a:r>
              <a:rPr lang="en-US" sz="1400" i="1" dirty="0">
                <a:latin typeface="Calibri" panose="020F0502020204030204" pitchFamily="34" charset="0"/>
                <a:ea typeface="Times New Roman" panose="02020603050405020304" pitchFamily="18" charset="0"/>
                <a:cs typeface="Times New Roman" panose="02020603050405020304" pitchFamily="18" charset="0"/>
              </a:rPr>
              <a:t>Understanding </a:t>
            </a:r>
            <a:r>
              <a:rPr lang="fr-FR" sz="1400" i="1" dirty="0">
                <a:latin typeface="Calibri" panose="020F0502020204030204" pitchFamily="34" charset="0"/>
                <a:ea typeface="Times New Roman" panose="02020603050405020304" pitchFamily="18" charset="0"/>
                <a:cs typeface="Times New Roman" panose="02020603050405020304" pitchFamily="18" charset="0"/>
              </a:rPr>
              <a:t>Article 78.</a:t>
            </a:r>
            <a:r>
              <a:rPr lang="fr-FR" sz="1400" dirty="0">
                <a:latin typeface="Calibri" panose="020F0502020204030204" pitchFamily="34" charset="0"/>
                <a:ea typeface="Times New Roman" panose="02020603050405020304" pitchFamily="18" charset="0"/>
                <a:cs typeface="Times New Roman" panose="02020603050405020304" pitchFamily="18" charset="0"/>
              </a:rPr>
              <a:t> </a:t>
            </a:r>
            <a:r>
              <a:rPr lang="fr-FR" sz="1400" dirty="0" err="1">
                <a:latin typeface="Calibri" panose="020F0502020204030204" pitchFamily="34" charset="0"/>
                <a:ea typeface="Times New Roman" panose="02020603050405020304" pitchFamily="18" charset="0"/>
                <a:cs typeface="Times New Roman" panose="02020603050405020304" pitchFamily="18" charset="0"/>
              </a:rPr>
              <a:t>Retrieved</a:t>
            </a:r>
            <a:r>
              <a:rPr lang="fr-FR" sz="1400" dirty="0">
                <a:latin typeface="Calibri" panose="020F0502020204030204" pitchFamily="34" charset="0"/>
                <a:ea typeface="Times New Roman" panose="02020603050405020304" pitchFamily="18" charset="0"/>
                <a:cs typeface="Times New Roman" panose="02020603050405020304" pitchFamily="18" charset="0"/>
              </a:rPr>
              <a:t> </a:t>
            </a:r>
            <a:r>
              <a:rPr lang="fr-FR" sz="1400" dirty="0" err="1">
                <a:latin typeface="Calibri" panose="020F0502020204030204" pitchFamily="34" charset="0"/>
                <a:ea typeface="Times New Roman" panose="02020603050405020304" pitchFamily="18" charset="0"/>
                <a:cs typeface="Times New Roman" panose="02020603050405020304" pitchFamily="18" charset="0"/>
              </a:rPr>
              <a:t>from</a:t>
            </a:r>
            <a:r>
              <a:rPr lang="fr-FR" sz="1400" dirty="0">
                <a:latin typeface="Calibri" panose="020F0502020204030204" pitchFamily="34" charset="0"/>
                <a:ea typeface="Times New Roman" panose="02020603050405020304" pitchFamily="18" charset="0"/>
                <a:cs typeface="Times New Roman" panose="02020603050405020304" pitchFamily="18" charset="0"/>
              </a:rPr>
              <a:t>: </a:t>
            </a:r>
          </a:p>
          <a:p>
            <a:pPr marL="342900" marR="0" lvl="0" indent="-342900">
              <a:spcBef>
                <a:spcPts val="0"/>
              </a:spcBef>
            </a:pPr>
            <a:r>
              <a:rPr lang="fr-FR" sz="1400" dirty="0">
                <a:latin typeface="Calibri" panose="020F0502020204030204" pitchFamily="34" charset="0"/>
                <a:ea typeface="Times New Roman" panose="02020603050405020304" pitchFamily="18" charset="0"/>
                <a:cs typeface="Times New Roman" panose="02020603050405020304" pitchFamily="18" charset="0"/>
              </a:rPr>
              <a:t>	www.sheerinlaw.com/pdf/sheerinlaw.com-Article_78_eBook.pdf (</a:t>
            </a:r>
            <a:r>
              <a:rPr lang="fr-FR" sz="1400" dirty="0" err="1">
                <a:latin typeface="Calibri" panose="020F0502020204030204" pitchFamily="34" charset="0"/>
                <a:ea typeface="Times New Roman" panose="02020603050405020304" pitchFamily="18" charset="0"/>
                <a:cs typeface="Times New Roman" panose="02020603050405020304" pitchFamily="18" charset="0"/>
              </a:rPr>
              <a:t>Dec</a:t>
            </a:r>
            <a:r>
              <a:rPr lang="fr-FR" sz="1400" dirty="0">
                <a:latin typeface="Calibri" panose="020F0502020204030204" pitchFamily="34" charset="0"/>
                <a:ea typeface="Times New Roman" panose="02020603050405020304" pitchFamily="18" charset="0"/>
                <a:cs typeface="Times New Roman" panose="02020603050405020304" pitchFamily="18" charset="0"/>
              </a:rPr>
              <a:t>., 2018)</a:t>
            </a:r>
          </a:p>
          <a:p>
            <a:pPr marL="342900" marR="0" lvl="0" indent="-342900">
              <a:spcBef>
                <a:spcPts val="0"/>
              </a:spcBef>
            </a:pP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0719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25780" y="478771"/>
            <a:ext cx="11140440" cy="5900458"/>
          </a:xfrm>
          <a:prstGeom prst="rect">
            <a:avLst/>
          </a:prstGeom>
          <a:blipFill>
            <a:blip r:embed="rId3" cstate="print"/>
            <a:stretch>
              <a:fillRect/>
            </a:stretch>
          </a:blipFill>
        </p:spPr>
        <p:txBody>
          <a:bodyPr wrap="square" lIns="0" tIns="0" rIns="0" bIns="0" rtlCol="0"/>
          <a:lstStyle/>
          <a:p>
            <a:endParaRPr dirty="0">
              <a:ln>
                <a:solidFill>
                  <a:srgbClr val="000000"/>
                </a:solidFill>
              </a:ln>
              <a:noFill/>
              <a:effectLst>
                <a:innerShdw blurRad="698500" dist="50800" dir="13500000">
                  <a:prstClr val="black">
                    <a:alpha val="19000"/>
                  </a:prstClr>
                </a:innerShdw>
              </a:effectLst>
            </a:endParaRPr>
          </a:p>
        </p:txBody>
      </p:sp>
      <p:sp>
        <p:nvSpPr>
          <p:cNvPr id="5" name="object 5"/>
          <p:cNvSpPr/>
          <p:nvPr/>
        </p:nvSpPr>
        <p:spPr>
          <a:xfrm>
            <a:off x="602284" y="1162811"/>
            <a:ext cx="1379982" cy="291084"/>
          </a:xfrm>
          <a:prstGeom prst="rect">
            <a:avLst/>
          </a:prstGeom>
          <a:blipFill>
            <a:blip r:embed="rId4" cstate="print"/>
            <a:stretch>
              <a:fillRect/>
            </a:stretch>
          </a:blipFill>
        </p:spPr>
        <p:txBody>
          <a:bodyPr wrap="square" lIns="0" tIns="0" rIns="0" bIns="0" rtlCol="0"/>
          <a:lstStyle/>
          <a:p>
            <a:endParaRPr dirty="0"/>
          </a:p>
        </p:txBody>
      </p:sp>
      <p:sp>
        <p:nvSpPr>
          <p:cNvPr id="10" name="object 25">
            <a:extLst>
              <a:ext uri="{FF2B5EF4-FFF2-40B4-BE49-F238E27FC236}">
                <a16:creationId xmlns:a16="http://schemas.microsoft.com/office/drawing/2014/main" id="{B38795B4-B981-4E9B-AB81-C19F8730711E}"/>
              </a:ext>
            </a:extLst>
          </p:cNvPr>
          <p:cNvSpPr/>
          <p:nvPr/>
        </p:nvSpPr>
        <p:spPr>
          <a:xfrm>
            <a:off x="525780" y="478771"/>
            <a:ext cx="11155680" cy="1206757"/>
          </a:xfrm>
          <a:prstGeom prst="rect">
            <a:avLst/>
          </a:prstGeom>
          <a:blipFill>
            <a:blip r:embed="rId5" cstate="print"/>
            <a:stretch>
              <a:fillRect/>
            </a:stretch>
          </a:blipFill>
        </p:spPr>
        <p:txBody>
          <a:bodyPr wrap="square" lIns="0" tIns="0" rIns="0" bIns="0" rtlCol="0"/>
          <a:lstStyle/>
          <a:p>
            <a:endParaRPr dirty="0"/>
          </a:p>
        </p:txBody>
      </p:sp>
      <p:sp>
        <p:nvSpPr>
          <p:cNvPr id="11" name="TextBox 10">
            <a:extLst>
              <a:ext uri="{FF2B5EF4-FFF2-40B4-BE49-F238E27FC236}">
                <a16:creationId xmlns:a16="http://schemas.microsoft.com/office/drawing/2014/main" id="{2FEE1F9B-20D6-4814-957C-45FE89498EB1}"/>
              </a:ext>
            </a:extLst>
          </p:cNvPr>
          <p:cNvSpPr txBox="1"/>
          <p:nvPr/>
        </p:nvSpPr>
        <p:spPr>
          <a:xfrm>
            <a:off x="4334255" y="600194"/>
            <a:ext cx="35052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AGENDA</a:t>
            </a:r>
          </a:p>
        </p:txBody>
      </p:sp>
      <p:graphicFrame>
        <p:nvGraphicFramePr>
          <p:cNvPr id="27" name="Diagram 26">
            <a:extLst>
              <a:ext uri="{FF2B5EF4-FFF2-40B4-BE49-F238E27FC236}">
                <a16:creationId xmlns:a16="http://schemas.microsoft.com/office/drawing/2014/main" id="{6768F0F5-C26B-4C5C-AC5F-5785981B3AA9}"/>
              </a:ext>
            </a:extLst>
          </p:cNvPr>
          <p:cNvGraphicFramePr/>
          <p:nvPr>
            <p:extLst>
              <p:ext uri="{D42A27DB-BD31-4B8C-83A1-F6EECF244321}">
                <p14:modId xmlns:p14="http://schemas.microsoft.com/office/powerpoint/2010/main" val="4205305398"/>
              </p:ext>
            </p:extLst>
          </p:nvPr>
        </p:nvGraphicFramePr>
        <p:xfrm>
          <a:off x="541156" y="1569676"/>
          <a:ext cx="3917366" cy="50482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Picture 5">
            <a:extLst>
              <a:ext uri="{FF2B5EF4-FFF2-40B4-BE49-F238E27FC236}">
                <a16:creationId xmlns:a16="http://schemas.microsoft.com/office/drawing/2014/main" id="{873E03DA-01BD-48DF-A3AF-CA6C2852C1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188315">
            <a:off x="4543248" y="2123834"/>
            <a:ext cx="7159569" cy="2675418"/>
          </a:xfrm>
          <a:prstGeom prst="rect">
            <a:avLst/>
          </a:prstGeom>
          <a:effectLst>
            <a:outerShdw blurRad="63500" dist="63500" dir="18900000" algn="bl" rotWithShape="0">
              <a:schemeClr val="accent1">
                <a:lumMod val="75000"/>
                <a:alpha val="40000"/>
              </a:schemeClr>
            </a:outerShdw>
          </a:effectLst>
        </p:spPr>
      </p:pic>
      <p:pic>
        <p:nvPicPr>
          <p:cNvPr id="4" name="Picture 3">
            <a:extLst>
              <a:ext uri="{FF2B5EF4-FFF2-40B4-BE49-F238E27FC236}">
                <a16:creationId xmlns:a16="http://schemas.microsoft.com/office/drawing/2014/main" id="{C4022115-5501-4AA1-B776-CC124E5A571F}"/>
              </a:ext>
            </a:extLst>
          </p:cNvPr>
          <p:cNvPicPr>
            <a:picLocks noChangeAspect="1"/>
          </p:cNvPicPr>
          <p:nvPr/>
        </p:nvPicPr>
        <p:blipFill>
          <a:blip r:embed="rId12"/>
          <a:stretch>
            <a:fillRect/>
          </a:stretch>
        </p:blipFill>
        <p:spPr>
          <a:xfrm>
            <a:off x="9402196" y="4038600"/>
            <a:ext cx="1620935" cy="3136554"/>
          </a:xfrm>
          <a:prstGeom prst="rect">
            <a:avLst/>
          </a:prstGeom>
        </p:spPr>
      </p:pic>
    </p:spTree>
    <p:extLst>
      <p:ext uri="{BB962C8B-B14F-4D97-AF65-F5344CB8AC3E}">
        <p14:creationId xmlns:p14="http://schemas.microsoft.com/office/powerpoint/2010/main" val="167760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ppt_x</p:attrName>
                                        </p:attrNameLst>
                                      </p:cBhvr>
                                      <p:tavLst>
                                        <p:tav tm="0">
                                          <p:val>
                                            <p:strVal val="#ppt_x"/>
                                          </p:val>
                                        </p:tav>
                                        <p:tav tm="100000">
                                          <p:val>
                                            <p:strVal val="#ppt_x"/>
                                          </p:val>
                                        </p:tav>
                                      </p:tavLst>
                                    </p:anim>
                                    <p:anim calcmode="lin" valueType="num">
                                      <p:cBhvr>
                                        <p:cTn id="14" dur="2000" fill="hold"/>
                                        <p:tgtEl>
                                          <p:spTgt spid="6"/>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1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397763"/>
            <a:ext cx="11155680" cy="6013704"/>
          </a:xfrm>
          <a:prstGeom prst="rect">
            <a:avLst/>
          </a:prstGeom>
          <a:blipFill>
            <a:blip r:embed="rId2" cstate="print"/>
            <a:stretch>
              <a:fillRect/>
            </a:stretch>
          </a:blipFill>
        </p:spPr>
        <p:txBody>
          <a:bodyPr wrap="square" lIns="0" tIns="0" rIns="0" bIns="0" rtlCol="0"/>
          <a:lstStyle/>
          <a:p>
            <a:endParaRPr dirty="0"/>
          </a:p>
        </p:txBody>
      </p:sp>
      <p:sp>
        <p:nvSpPr>
          <p:cNvPr id="54" name="object 25">
            <a:extLst>
              <a:ext uri="{FF2B5EF4-FFF2-40B4-BE49-F238E27FC236}">
                <a16:creationId xmlns:a16="http://schemas.microsoft.com/office/drawing/2014/main" id="{738E547F-80D2-4B28-9C8D-81791637A6D3}"/>
              </a:ext>
            </a:extLst>
          </p:cNvPr>
          <p:cNvSpPr/>
          <p:nvPr/>
        </p:nvSpPr>
        <p:spPr>
          <a:xfrm>
            <a:off x="525780" y="478771"/>
            <a:ext cx="11155680" cy="1206757"/>
          </a:xfrm>
          <a:prstGeom prst="rect">
            <a:avLst/>
          </a:prstGeom>
          <a:blipFill>
            <a:blip r:embed="rId3" cstate="print"/>
            <a:stretch>
              <a:fillRect/>
            </a:stretch>
          </a:blipFill>
        </p:spPr>
        <p:txBody>
          <a:bodyPr wrap="square" lIns="0" tIns="0" rIns="0" bIns="0" rtlCol="0"/>
          <a:lstStyle/>
          <a:p>
            <a:endParaRPr dirty="0"/>
          </a:p>
        </p:txBody>
      </p:sp>
      <p:sp>
        <p:nvSpPr>
          <p:cNvPr id="55" name="TextBox 54">
            <a:extLst>
              <a:ext uri="{FF2B5EF4-FFF2-40B4-BE49-F238E27FC236}">
                <a16:creationId xmlns:a16="http://schemas.microsoft.com/office/drawing/2014/main" id="{CA7A085C-6405-4233-9D9F-60C17643EC86}"/>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Background</a:t>
            </a:r>
          </a:p>
        </p:txBody>
      </p:sp>
      <p:sp>
        <p:nvSpPr>
          <p:cNvPr id="6" name="TextBox 5">
            <a:extLst>
              <a:ext uri="{FF2B5EF4-FFF2-40B4-BE49-F238E27FC236}">
                <a16:creationId xmlns:a16="http://schemas.microsoft.com/office/drawing/2014/main" id="{FF5842E0-407B-46D9-87C4-5A220BF0B9DF}"/>
              </a:ext>
            </a:extLst>
          </p:cNvPr>
          <p:cNvSpPr txBox="1"/>
          <p:nvPr/>
        </p:nvSpPr>
        <p:spPr>
          <a:xfrm>
            <a:off x="729566" y="1831549"/>
            <a:ext cx="6705600" cy="954107"/>
          </a:xfrm>
          <a:prstGeom prst="rect">
            <a:avLst/>
          </a:prstGeom>
          <a:noFill/>
        </p:spPr>
        <p:txBody>
          <a:bodyPr wrap="square" rtlCol="0">
            <a:spAutoFit/>
          </a:bodyPr>
          <a:lstStyle/>
          <a:p>
            <a:r>
              <a:rPr lang="en-US" sz="2800" b="1" dirty="0">
                <a:solidFill>
                  <a:schemeClr val="accent1">
                    <a:lumMod val="75000"/>
                  </a:schemeClr>
                </a:solidFill>
              </a:rPr>
              <a:t>New York State</a:t>
            </a:r>
          </a:p>
          <a:p>
            <a:r>
              <a:rPr lang="en-US" sz="2800" b="1" dirty="0">
                <a:solidFill>
                  <a:schemeClr val="accent1">
                    <a:lumMod val="75000"/>
                  </a:schemeClr>
                </a:solidFill>
              </a:rPr>
              <a:t>General Municipal Law (GML) 239m &amp; 239n</a:t>
            </a:r>
          </a:p>
        </p:txBody>
      </p:sp>
      <p:grpSp>
        <p:nvGrpSpPr>
          <p:cNvPr id="14" name="Group 13">
            <a:extLst>
              <a:ext uri="{FF2B5EF4-FFF2-40B4-BE49-F238E27FC236}">
                <a16:creationId xmlns:a16="http://schemas.microsoft.com/office/drawing/2014/main" id="{AD75E1C6-9196-4D00-B7C9-F036C9F695AE}"/>
              </a:ext>
            </a:extLst>
          </p:cNvPr>
          <p:cNvGrpSpPr/>
          <p:nvPr/>
        </p:nvGrpSpPr>
        <p:grpSpPr>
          <a:xfrm>
            <a:off x="5565106" y="3864764"/>
            <a:ext cx="2476101" cy="1852435"/>
            <a:chOff x="5565106" y="3864764"/>
            <a:chExt cx="2476101" cy="1852435"/>
          </a:xfrm>
        </p:grpSpPr>
        <p:pic>
          <p:nvPicPr>
            <p:cNvPr id="7" name="Picture 6">
              <a:extLst>
                <a:ext uri="{FF2B5EF4-FFF2-40B4-BE49-F238E27FC236}">
                  <a16:creationId xmlns:a16="http://schemas.microsoft.com/office/drawing/2014/main" id="{4C8D8A3B-128B-4FBA-A538-3957B56E1D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5106" y="3864764"/>
              <a:ext cx="2476101" cy="1852435"/>
            </a:xfrm>
            <a:prstGeom prst="rect">
              <a:avLst/>
            </a:prstGeom>
            <a:effectLst>
              <a:outerShdw blurRad="50800" dist="38100" dir="18900000" algn="bl" rotWithShape="0">
                <a:prstClr val="black">
                  <a:alpha val="40000"/>
                </a:prstClr>
              </a:outerShdw>
            </a:effectLst>
          </p:spPr>
        </p:pic>
        <p:sp>
          <p:nvSpPr>
            <p:cNvPr id="20" name="Star: 5 Points 19">
              <a:extLst>
                <a:ext uri="{FF2B5EF4-FFF2-40B4-BE49-F238E27FC236}">
                  <a16:creationId xmlns:a16="http://schemas.microsoft.com/office/drawing/2014/main" id="{80EA56D3-E02C-43E7-A54B-8D914F26DC52}"/>
                </a:ext>
              </a:extLst>
            </p:cNvPr>
            <p:cNvSpPr/>
            <p:nvPr/>
          </p:nvSpPr>
          <p:spPr>
            <a:xfrm>
              <a:off x="7164441" y="4792800"/>
              <a:ext cx="260869" cy="246817"/>
            </a:xfrm>
            <a:prstGeom prst="star5">
              <a:avLst>
                <a:gd name="adj" fmla="val 25531"/>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3D61D1D3-F6AA-46EE-8F28-223806202A73}"/>
                </a:ext>
              </a:extLst>
            </p:cNvPr>
            <p:cNvSpPr txBox="1"/>
            <p:nvPr/>
          </p:nvSpPr>
          <p:spPr>
            <a:xfrm>
              <a:off x="6335570" y="4637092"/>
              <a:ext cx="914400" cy="307777"/>
            </a:xfrm>
            <a:prstGeom prst="rect">
              <a:avLst/>
            </a:prstGeom>
            <a:noFill/>
          </p:spPr>
          <p:txBody>
            <a:bodyPr wrap="square" rtlCol="0">
              <a:spAutoFit/>
            </a:bodyPr>
            <a:lstStyle/>
            <a:p>
              <a:pPr algn="r"/>
              <a:r>
                <a:rPr lang="en-US" sz="1400" dirty="0">
                  <a:solidFill>
                    <a:schemeClr val="bg1"/>
                  </a:solidFill>
                </a:rPr>
                <a:t>Albany</a:t>
              </a:r>
            </a:p>
          </p:txBody>
        </p:sp>
      </p:grpSp>
      <p:sp>
        <p:nvSpPr>
          <p:cNvPr id="16" name="TextBox 15">
            <a:extLst>
              <a:ext uri="{FF2B5EF4-FFF2-40B4-BE49-F238E27FC236}">
                <a16:creationId xmlns:a16="http://schemas.microsoft.com/office/drawing/2014/main" id="{805B14BA-D968-4554-84EF-1DCF0AC472B0}"/>
              </a:ext>
            </a:extLst>
          </p:cNvPr>
          <p:cNvSpPr txBox="1"/>
          <p:nvPr/>
        </p:nvSpPr>
        <p:spPr>
          <a:xfrm>
            <a:off x="716428" y="3751573"/>
            <a:ext cx="4682709" cy="2492990"/>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t>GML 239m : Zoning Amendments</a:t>
            </a:r>
          </a:p>
          <a:p>
            <a:pPr marL="800100" lvl="1" indent="-342900">
              <a:spcAft>
                <a:spcPts val="1200"/>
              </a:spcAft>
              <a:buFont typeface="Arial" panose="020B0604020202020204" pitchFamily="34" charset="0"/>
              <a:buChar char="•"/>
            </a:pPr>
            <a:r>
              <a:rPr lang="en-US" sz="1600" b="1" i="1" dirty="0"/>
              <a:t>What</a:t>
            </a:r>
            <a:r>
              <a:rPr lang="en-US" sz="1600" dirty="0"/>
              <a:t> the land my be used for; i.e. Commercial, Residential, Industrial, etc.</a:t>
            </a:r>
          </a:p>
          <a:p>
            <a:pPr marL="342900" indent="-342900">
              <a:buFont typeface="Wingdings" panose="05000000000000000000" pitchFamily="2" charset="2"/>
              <a:buChar char="Ø"/>
            </a:pPr>
            <a:r>
              <a:rPr lang="en-US" sz="2400" dirty="0"/>
              <a:t>GML 239n : Subdivision</a:t>
            </a:r>
          </a:p>
          <a:p>
            <a:pPr marL="800100" lvl="1" indent="-342900">
              <a:spcAft>
                <a:spcPts val="1200"/>
              </a:spcAft>
              <a:buFont typeface="Arial" panose="020B0604020202020204" pitchFamily="34" charset="0"/>
              <a:buChar char="•"/>
            </a:pPr>
            <a:r>
              <a:rPr lang="en-US" sz="1600" b="1" i="1" dirty="0"/>
              <a:t>How</a:t>
            </a:r>
            <a:r>
              <a:rPr lang="en-US" sz="1600" dirty="0"/>
              <a:t> the land is used; encourages the provision of adequate services and facilities</a:t>
            </a:r>
          </a:p>
          <a:p>
            <a:pPr marL="342900" indent="-342900">
              <a:spcAft>
                <a:spcPts val="1200"/>
              </a:spcAft>
              <a:buFont typeface="Wingdings" panose="05000000000000000000" pitchFamily="2" charset="2"/>
              <a:buChar char="Ø"/>
            </a:pPr>
            <a:r>
              <a:rPr lang="en-US" sz="2400" dirty="0"/>
              <a:t>“GML 239 Review”</a:t>
            </a:r>
          </a:p>
        </p:txBody>
      </p:sp>
      <p:pic>
        <p:nvPicPr>
          <p:cNvPr id="8" name="Picture 7">
            <a:extLst>
              <a:ext uri="{FF2B5EF4-FFF2-40B4-BE49-F238E27FC236}">
                <a16:creationId xmlns:a16="http://schemas.microsoft.com/office/drawing/2014/main" id="{565670DA-3353-4590-9DD2-1FB56006DF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5255" y="1818014"/>
            <a:ext cx="2101109" cy="2095857"/>
          </a:xfrm>
          <a:prstGeom prst="rect">
            <a:avLst/>
          </a:prstGeom>
          <a:effectLst>
            <a:outerShdw blurRad="101600" dist="38100" dir="19200000" sx="101000" sy="101000" algn="bl" rotWithShape="0">
              <a:prstClr val="black">
                <a:alpha val="52000"/>
              </a:prstClr>
            </a:outerShdw>
          </a:effectLst>
        </p:spPr>
      </p:pic>
      <p:grpSp>
        <p:nvGrpSpPr>
          <p:cNvPr id="25" name="Group 24">
            <a:extLst>
              <a:ext uri="{FF2B5EF4-FFF2-40B4-BE49-F238E27FC236}">
                <a16:creationId xmlns:a16="http://schemas.microsoft.com/office/drawing/2014/main" id="{15C85D74-21E2-4831-AE05-E04E3A25713E}"/>
              </a:ext>
            </a:extLst>
          </p:cNvPr>
          <p:cNvGrpSpPr/>
          <p:nvPr/>
        </p:nvGrpSpPr>
        <p:grpSpPr>
          <a:xfrm>
            <a:off x="7294875" y="4255041"/>
            <a:ext cx="4091716" cy="1819369"/>
            <a:chOff x="7294875" y="4255041"/>
            <a:chExt cx="4091716" cy="1819369"/>
          </a:xfrm>
        </p:grpSpPr>
        <p:pic>
          <p:nvPicPr>
            <p:cNvPr id="12" name="Picture 11">
              <a:extLst>
                <a:ext uri="{FF2B5EF4-FFF2-40B4-BE49-F238E27FC236}">
                  <a16:creationId xmlns:a16="http://schemas.microsoft.com/office/drawing/2014/main" id="{ED4E05A0-3D82-4DC8-BCF0-6C459DB21F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0194" y="4255041"/>
              <a:ext cx="3036397" cy="1801595"/>
            </a:xfrm>
            <a:prstGeom prst="rect">
              <a:avLst/>
            </a:prstGeom>
            <a:ln w="25400">
              <a:solidFill>
                <a:schemeClr val="tx2"/>
              </a:solidFill>
            </a:ln>
            <a:effectLst>
              <a:outerShdw blurRad="50800" dist="38100" dir="18900000" algn="bl" rotWithShape="0">
                <a:prstClr val="black">
                  <a:alpha val="40000"/>
                </a:prstClr>
              </a:outerShdw>
            </a:effectLst>
          </p:spPr>
        </p:pic>
        <p:cxnSp>
          <p:nvCxnSpPr>
            <p:cNvPr id="13" name="Straight Connector 12">
              <a:extLst>
                <a:ext uri="{FF2B5EF4-FFF2-40B4-BE49-F238E27FC236}">
                  <a16:creationId xmlns:a16="http://schemas.microsoft.com/office/drawing/2014/main" id="{E6C78A99-A91C-42CF-B932-2FB01A2D75DD}"/>
                </a:ext>
              </a:extLst>
            </p:cNvPr>
            <p:cNvCxnSpPr>
              <a:cxnSpLocks/>
              <a:stCxn id="20" idx="4"/>
            </p:cNvCxnSpPr>
            <p:nvPr/>
          </p:nvCxnSpPr>
          <p:spPr>
            <a:xfrm flipV="1">
              <a:off x="7425310" y="4255041"/>
              <a:ext cx="909644" cy="6320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2B9DA43-481F-4382-A5DE-103902940D6B}"/>
                </a:ext>
              </a:extLst>
            </p:cNvPr>
            <p:cNvCxnSpPr>
              <a:cxnSpLocks/>
            </p:cNvCxnSpPr>
            <p:nvPr/>
          </p:nvCxnSpPr>
          <p:spPr>
            <a:xfrm>
              <a:off x="7294875" y="4944869"/>
              <a:ext cx="1040079" cy="1129541"/>
            </a:xfrm>
            <a:prstGeom prst="line">
              <a:avLst/>
            </a:prstGeom>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C90E7B43-F105-47A9-BE2D-74B0759D336E}"/>
              </a:ext>
            </a:extLst>
          </p:cNvPr>
          <p:cNvSpPr txBox="1"/>
          <p:nvPr/>
        </p:nvSpPr>
        <p:spPr>
          <a:xfrm>
            <a:off x="716428" y="2932050"/>
            <a:ext cx="4732228" cy="738664"/>
          </a:xfrm>
          <a:prstGeom prst="rect">
            <a:avLst/>
          </a:prstGeom>
          <a:noFill/>
        </p:spPr>
        <p:txBody>
          <a:bodyPr wrap="square" rtlCol="0">
            <a:spAutoFit/>
          </a:bodyPr>
          <a:lstStyle/>
          <a:p>
            <a:r>
              <a:rPr lang="en-US" sz="2400" b="1" dirty="0"/>
              <a:t>Land Use Controls</a:t>
            </a:r>
          </a:p>
          <a:p>
            <a:r>
              <a:rPr lang="en-US" dirty="0"/>
              <a:t>Exercises of a Municipality’s  “Police Powers”</a:t>
            </a:r>
          </a:p>
        </p:txBody>
      </p:sp>
    </p:spTree>
    <p:extLst>
      <p:ext uri="{BB962C8B-B14F-4D97-AF65-F5344CB8AC3E}">
        <p14:creationId xmlns:p14="http://schemas.microsoft.com/office/powerpoint/2010/main" val="272315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par>
                                <p:cTn id="8" presetID="10" presetClass="entr" presetSubtype="0" fill="hold" nodeType="with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500"/>
                                        <p:tgtEl>
                                          <p:spTgt spid="8"/>
                                        </p:tgtEl>
                                      </p:cBhvr>
                                    </p:animEffect>
                                  </p:childTnLst>
                                </p:cTn>
                              </p:par>
                              <p:par>
                                <p:cTn id="11" presetID="10" presetClass="entr" presetSubtype="0" fill="hold" nodeType="withEffect">
                                  <p:stCondLst>
                                    <p:cond delay="25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22" presetClass="entr" presetSubtype="8" fill="hold" nodeType="withEffect">
                                  <p:stCondLst>
                                    <p:cond delay="50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fade">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 calcmode="lin" valueType="num">
                                      <p:cBhvr additive="base">
                                        <p:cTn id="31"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xEl>
                                              <p:pRg st="2" end="2"/>
                                            </p:txEl>
                                          </p:spTgt>
                                        </p:tgtEl>
                                        <p:attrNameLst>
                                          <p:attrName>style.visibility</p:attrName>
                                        </p:attrNameLst>
                                      </p:cBhvr>
                                      <p:to>
                                        <p:strVal val="visible"/>
                                      </p:to>
                                    </p:set>
                                    <p:anim calcmode="lin" valueType="num">
                                      <p:cBhvr additive="base">
                                        <p:cTn id="37" dur="125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38" dur="125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6">
                                            <p:txEl>
                                              <p:pRg st="1" end="1"/>
                                            </p:txEl>
                                          </p:spTgt>
                                        </p:tgtEl>
                                        <p:attrNameLst>
                                          <p:attrName>style.visibility</p:attrName>
                                        </p:attrNameLst>
                                      </p:cBhvr>
                                      <p:to>
                                        <p:strVal val="visible"/>
                                      </p:to>
                                    </p:set>
                                    <p:anim calcmode="lin" valueType="num">
                                      <p:cBhvr additive="base">
                                        <p:cTn id="43"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6">
                                            <p:txEl>
                                              <p:pRg st="3" end="3"/>
                                            </p:txEl>
                                          </p:spTgt>
                                        </p:tgtEl>
                                        <p:attrNameLst>
                                          <p:attrName>style.visibility</p:attrName>
                                        </p:attrNameLst>
                                      </p:cBhvr>
                                      <p:to>
                                        <p:strVal val="visible"/>
                                      </p:to>
                                    </p:set>
                                    <p:anim calcmode="lin" valueType="num">
                                      <p:cBhvr additive="base">
                                        <p:cTn id="49" dur="125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50" dur="1250" fill="hold"/>
                                        <p:tgtEl>
                                          <p:spTgt spid="1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6">
                                            <p:txEl>
                                              <p:pRg st="4" end="4"/>
                                            </p:txEl>
                                          </p:spTgt>
                                        </p:tgtEl>
                                        <p:attrNameLst>
                                          <p:attrName>style.visibility</p:attrName>
                                        </p:attrNameLst>
                                      </p:cBhvr>
                                      <p:to>
                                        <p:strVal val="visible"/>
                                      </p:to>
                                    </p:set>
                                    <p:anim calcmode="lin" valueType="num">
                                      <p:cBhvr additive="base">
                                        <p:cTn id="55" dur="125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56" dur="125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397763"/>
            <a:ext cx="11155680" cy="6013704"/>
          </a:xfrm>
          <a:prstGeom prst="rect">
            <a:avLst/>
          </a:prstGeom>
          <a:blipFill>
            <a:blip r:embed="rId2" cstate="print"/>
            <a:stretch>
              <a:fillRect/>
            </a:stretch>
          </a:blipFill>
        </p:spPr>
        <p:txBody>
          <a:bodyPr wrap="square" lIns="0" tIns="0" rIns="0" bIns="0" rtlCol="0"/>
          <a:lstStyle/>
          <a:p>
            <a:endParaRPr dirty="0"/>
          </a:p>
        </p:txBody>
      </p:sp>
      <p:sp>
        <p:nvSpPr>
          <p:cNvPr id="54" name="object 25">
            <a:extLst>
              <a:ext uri="{FF2B5EF4-FFF2-40B4-BE49-F238E27FC236}">
                <a16:creationId xmlns:a16="http://schemas.microsoft.com/office/drawing/2014/main" id="{738E547F-80D2-4B28-9C8D-81791637A6D3}"/>
              </a:ext>
            </a:extLst>
          </p:cNvPr>
          <p:cNvSpPr/>
          <p:nvPr/>
        </p:nvSpPr>
        <p:spPr>
          <a:xfrm>
            <a:off x="525780" y="478771"/>
            <a:ext cx="11155680" cy="1206757"/>
          </a:xfrm>
          <a:prstGeom prst="rect">
            <a:avLst/>
          </a:prstGeom>
          <a:blipFill>
            <a:blip r:embed="rId3" cstate="print"/>
            <a:stretch>
              <a:fillRect/>
            </a:stretch>
          </a:blipFill>
        </p:spPr>
        <p:txBody>
          <a:bodyPr wrap="square" lIns="0" tIns="0" rIns="0" bIns="0" rtlCol="0"/>
          <a:lstStyle/>
          <a:p>
            <a:endParaRPr dirty="0"/>
          </a:p>
        </p:txBody>
      </p:sp>
      <p:sp>
        <p:nvSpPr>
          <p:cNvPr id="55" name="TextBox 54">
            <a:extLst>
              <a:ext uri="{FF2B5EF4-FFF2-40B4-BE49-F238E27FC236}">
                <a16:creationId xmlns:a16="http://schemas.microsoft.com/office/drawing/2014/main" id="{CA7A085C-6405-4233-9D9F-60C17643EC86}"/>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Background</a:t>
            </a:r>
          </a:p>
        </p:txBody>
      </p:sp>
      <p:sp>
        <p:nvSpPr>
          <p:cNvPr id="6" name="TextBox 5">
            <a:extLst>
              <a:ext uri="{FF2B5EF4-FFF2-40B4-BE49-F238E27FC236}">
                <a16:creationId xmlns:a16="http://schemas.microsoft.com/office/drawing/2014/main" id="{FF5842E0-407B-46D9-87C4-5A220BF0B9DF}"/>
              </a:ext>
            </a:extLst>
          </p:cNvPr>
          <p:cNvSpPr txBox="1"/>
          <p:nvPr/>
        </p:nvSpPr>
        <p:spPr>
          <a:xfrm>
            <a:off x="801144" y="1930344"/>
            <a:ext cx="6705600" cy="523220"/>
          </a:xfrm>
          <a:prstGeom prst="rect">
            <a:avLst/>
          </a:prstGeom>
          <a:noFill/>
        </p:spPr>
        <p:txBody>
          <a:bodyPr wrap="square" rtlCol="0">
            <a:spAutoFit/>
          </a:bodyPr>
          <a:lstStyle/>
          <a:p>
            <a:r>
              <a:rPr lang="en-US" sz="2800" b="1" dirty="0">
                <a:solidFill>
                  <a:schemeClr val="accent1">
                    <a:lumMod val="75000"/>
                  </a:schemeClr>
                </a:solidFill>
              </a:rPr>
              <a:t>What is the Purpose of GML 239 Review?</a:t>
            </a:r>
          </a:p>
        </p:txBody>
      </p:sp>
      <p:sp>
        <p:nvSpPr>
          <p:cNvPr id="16" name="TextBox 15">
            <a:extLst>
              <a:ext uri="{FF2B5EF4-FFF2-40B4-BE49-F238E27FC236}">
                <a16:creationId xmlns:a16="http://schemas.microsoft.com/office/drawing/2014/main" id="{805B14BA-D968-4554-84EF-1DCF0AC472B0}"/>
              </a:ext>
            </a:extLst>
          </p:cNvPr>
          <p:cNvSpPr txBox="1"/>
          <p:nvPr/>
        </p:nvSpPr>
        <p:spPr>
          <a:xfrm>
            <a:off x="946890" y="2763908"/>
            <a:ext cx="4981470" cy="1569660"/>
          </a:xfrm>
          <a:prstGeom prst="rect">
            <a:avLst/>
          </a:prstGeom>
          <a:noFill/>
        </p:spPr>
        <p:txBody>
          <a:bodyPr wrap="square" rtlCol="0">
            <a:spAutoFit/>
          </a:bodyPr>
          <a:lstStyle/>
          <a:p>
            <a:pPr marL="342900" indent="-342900">
              <a:spcAft>
                <a:spcPts val="1200"/>
              </a:spcAft>
              <a:buFont typeface="Wingdings" panose="05000000000000000000" pitchFamily="2" charset="2"/>
              <a:buChar char="§"/>
            </a:pPr>
            <a:r>
              <a:rPr lang="en-US" sz="2400" dirty="0"/>
              <a:t>Local municipalities consider the countywide and inter-municipal </a:t>
            </a:r>
            <a:r>
              <a:rPr lang="en-US" sz="2400" i="1" u="sng" dirty="0"/>
              <a:t>impacts</a:t>
            </a:r>
            <a:r>
              <a:rPr lang="en-US" sz="2400" dirty="0"/>
              <a:t> of their local land use decisions.</a:t>
            </a:r>
          </a:p>
        </p:txBody>
      </p:sp>
      <p:pic>
        <p:nvPicPr>
          <p:cNvPr id="8" name="Picture 7">
            <a:extLst>
              <a:ext uri="{FF2B5EF4-FFF2-40B4-BE49-F238E27FC236}">
                <a16:creationId xmlns:a16="http://schemas.microsoft.com/office/drawing/2014/main" id="{67926121-2764-427A-B750-AF6383008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6924" y="2590800"/>
            <a:ext cx="5298186" cy="3442059"/>
          </a:xfrm>
          <a:prstGeom prst="rect">
            <a:avLst/>
          </a:prstGeom>
          <a:ln>
            <a:solidFill>
              <a:schemeClr val="tx2"/>
            </a:solidFill>
          </a:ln>
          <a:effectLst>
            <a:outerShdw blurRad="50800" dist="38100" dir="18900000" sx="102000" sy="102000" algn="bl" rotWithShape="0">
              <a:schemeClr val="tx2">
                <a:alpha val="40000"/>
              </a:schemeClr>
            </a:outerShdw>
          </a:effectLst>
        </p:spPr>
      </p:pic>
      <p:pic>
        <p:nvPicPr>
          <p:cNvPr id="11" name="Picture 10">
            <a:extLst>
              <a:ext uri="{FF2B5EF4-FFF2-40B4-BE49-F238E27FC236}">
                <a16:creationId xmlns:a16="http://schemas.microsoft.com/office/drawing/2014/main" id="{B2A50C59-0F99-490B-8AE2-4D2B372472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6924" y="2607192"/>
            <a:ext cx="5298186" cy="3452751"/>
          </a:xfrm>
          <a:prstGeom prst="rect">
            <a:avLst/>
          </a:prstGeom>
          <a:ln w="19050">
            <a:solidFill>
              <a:schemeClr val="tx2"/>
            </a:solidFill>
          </a:ln>
        </p:spPr>
      </p:pic>
      <p:sp>
        <p:nvSpPr>
          <p:cNvPr id="12" name="TextBox 11">
            <a:extLst>
              <a:ext uri="{FF2B5EF4-FFF2-40B4-BE49-F238E27FC236}">
                <a16:creationId xmlns:a16="http://schemas.microsoft.com/office/drawing/2014/main" id="{BB6B1A27-2861-4960-8A8F-2AC454C49532}"/>
              </a:ext>
            </a:extLst>
          </p:cNvPr>
          <p:cNvSpPr txBox="1"/>
          <p:nvPr/>
        </p:nvSpPr>
        <p:spPr>
          <a:xfrm>
            <a:off x="946890" y="4800600"/>
            <a:ext cx="4902960" cy="461665"/>
          </a:xfrm>
          <a:prstGeom prst="rect">
            <a:avLst/>
          </a:prstGeom>
          <a:noFill/>
        </p:spPr>
        <p:txBody>
          <a:bodyPr wrap="square" rtlCol="0">
            <a:spAutoFit/>
          </a:bodyPr>
          <a:lstStyle/>
          <a:p>
            <a:pPr marL="342900" indent="-342900">
              <a:buFont typeface="Wingdings" panose="05000000000000000000" pitchFamily="2" charset="2"/>
              <a:buChar char="§"/>
            </a:pPr>
            <a:r>
              <a:rPr lang="en-US" sz="2400" dirty="0"/>
              <a:t>A.k.a. “The Good Neighbor Laws”</a:t>
            </a:r>
          </a:p>
        </p:txBody>
      </p:sp>
    </p:spTree>
    <p:extLst>
      <p:ext uri="{BB962C8B-B14F-4D97-AF65-F5344CB8AC3E}">
        <p14:creationId xmlns:p14="http://schemas.microsoft.com/office/powerpoint/2010/main" val="4710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750"/>
                                        <p:tgtEl>
                                          <p:spTgt spid="16">
                                            <p:txEl>
                                              <p:pRg st="0" end="0"/>
                                            </p:txEl>
                                          </p:spTgt>
                                        </p:tgtEl>
                                      </p:cBhvr>
                                    </p:animEffect>
                                  </p:childTnLst>
                                </p:cTn>
                              </p:par>
                              <p:par>
                                <p:cTn id="13" presetID="2" presetClass="entr" presetSubtype="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500" fill="hold"/>
                                        <p:tgtEl>
                                          <p:spTgt spid="8"/>
                                        </p:tgtEl>
                                        <p:attrNameLst>
                                          <p:attrName>ppt_x</p:attrName>
                                        </p:attrNameLst>
                                      </p:cBhvr>
                                      <p:tavLst>
                                        <p:tav tm="0">
                                          <p:val>
                                            <p:strVal val="1+#ppt_w/2"/>
                                          </p:val>
                                        </p:tav>
                                        <p:tav tm="100000">
                                          <p:val>
                                            <p:strVal val="#ppt_x"/>
                                          </p:val>
                                        </p:tav>
                                      </p:tavLst>
                                    </p:anim>
                                    <p:anim calcmode="lin" valueType="num">
                                      <p:cBhvr additive="base">
                                        <p:cTn id="16"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fade">
                                      <p:cBhvr>
                                        <p:cTn id="26" dur="1000"/>
                                        <p:tgtEl>
                                          <p:spTgt spid="12">
                                            <p:txEl>
                                              <p:pRg st="0" end="0"/>
                                            </p:txEl>
                                          </p:spTgt>
                                        </p:tgtEl>
                                      </p:cBhvr>
                                    </p:animEffect>
                                    <p:anim calcmode="lin" valueType="num">
                                      <p:cBhvr>
                                        <p:cTn id="27"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397763"/>
            <a:ext cx="11155680" cy="6013704"/>
          </a:xfrm>
          <a:prstGeom prst="rect">
            <a:avLst/>
          </a:prstGeom>
          <a:blipFill>
            <a:blip r:embed="rId2" cstate="print"/>
            <a:stretch>
              <a:fillRect/>
            </a:stretch>
          </a:blipFill>
        </p:spPr>
        <p:txBody>
          <a:bodyPr wrap="square" lIns="0" tIns="0" rIns="0" bIns="0" rtlCol="0"/>
          <a:lstStyle/>
          <a:p>
            <a:endParaRPr dirty="0"/>
          </a:p>
        </p:txBody>
      </p:sp>
      <p:sp>
        <p:nvSpPr>
          <p:cNvPr id="54" name="object 25">
            <a:extLst>
              <a:ext uri="{FF2B5EF4-FFF2-40B4-BE49-F238E27FC236}">
                <a16:creationId xmlns:a16="http://schemas.microsoft.com/office/drawing/2014/main" id="{738E547F-80D2-4B28-9C8D-81791637A6D3}"/>
              </a:ext>
            </a:extLst>
          </p:cNvPr>
          <p:cNvSpPr/>
          <p:nvPr/>
        </p:nvSpPr>
        <p:spPr>
          <a:xfrm>
            <a:off x="525780" y="478771"/>
            <a:ext cx="11155680" cy="1206757"/>
          </a:xfrm>
          <a:prstGeom prst="rect">
            <a:avLst/>
          </a:prstGeom>
          <a:blipFill>
            <a:blip r:embed="rId3" cstate="print"/>
            <a:stretch>
              <a:fillRect/>
            </a:stretch>
          </a:blipFill>
        </p:spPr>
        <p:txBody>
          <a:bodyPr wrap="square" lIns="0" tIns="0" rIns="0" bIns="0" rtlCol="0"/>
          <a:lstStyle/>
          <a:p>
            <a:endParaRPr dirty="0"/>
          </a:p>
        </p:txBody>
      </p:sp>
      <p:sp>
        <p:nvSpPr>
          <p:cNvPr id="55" name="TextBox 54">
            <a:extLst>
              <a:ext uri="{FF2B5EF4-FFF2-40B4-BE49-F238E27FC236}">
                <a16:creationId xmlns:a16="http://schemas.microsoft.com/office/drawing/2014/main" id="{CA7A085C-6405-4233-9D9F-60C17643EC86}"/>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Background</a:t>
            </a:r>
          </a:p>
        </p:txBody>
      </p:sp>
      <p:sp>
        <p:nvSpPr>
          <p:cNvPr id="6" name="TextBox 5">
            <a:extLst>
              <a:ext uri="{FF2B5EF4-FFF2-40B4-BE49-F238E27FC236}">
                <a16:creationId xmlns:a16="http://schemas.microsoft.com/office/drawing/2014/main" id="{FF5842E0-407B-46D9-87C4-5A220BF0B9DF}"/>
              </a:ext>
            </a:extLst>
          </p:cNvPr>
          <p:cNvSpPr txBox="1"/>
          <p:nvPr/>
        </p:nvSpPr>
        <p:spPr>
          <a:xfrm>
            <a:off x="801144" y="1930344"/>
            <a:ext cx="6705600" cy="954107"/>
          </a:xfrm>
          <a:prstGeom prst="rect">
            <a:avLst/>
          </a:prstGeom>
          <a:noFill/>
        </p:spPr>
        <p:txBody>
          <a:bodyPr wrap="square" rtlCol="0">
            <a:spAutoFit/>
          </a:bodyPr>
          <a:lstStyle/>
          <a:p>
            <a:r>
              <a:rPr lang="en-US" sz="2800" b="1" dirty="0">
                <a:solidFill>
                  <a:schemeClr val="accent1">
                    <a:lumMod val="75000"/>
                  </a:schemeClr>
                </a:solidFill>
              </a:rPr>
              <a:t>What does GML 239 Review require a</a:t>
            </a:r>
          </a:p>
          <a:p>
            <a:r>
              <a:rPr lang="en-US" sz="2800" b="1" dirty="0">
                <a:solidFill>
                  <a:schemeClr val="accent1">
                    <a:lumMod val="75000"/>
                  </a:schemeClr>
                </a:solidFill>
              </a:rPr>
              <a:t>municipality to do?</a:t>
            </a:r>
          </a:p>
        </p:txBody>
      </p:sp>
      <p:sp>
        <p:nvSpPr>
          <p:cNvPr id="16" name="TextBox 15">
            <a:extLst>
              <a:ext uri="{FF2B5EF4-FFF2-40B4-BE49-F238E27FC236}">
                <a16:creationId xmlns:a16="http://schemas.microsoft.com/office/drawing/2014/main" id="{805B14BA-D968-4554-84EF-1DCF0AC472B0}"/>
              </a:ext>
            </a:extLst>
          </p:cNvPr>
          <p:cNvSpPr txBox="1"/>
          <p:nvPr/>
        </p:nvSpPr>
        <p:spPr>
          <a:xfrm>
            <a:off x="835891" y="3045241"/>
            <a:ext cx="6818300" cy="2462213"/>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400" b="1" i="1" u="sng" dirty="0"/>
              <a:t>IF</a:t>
            </a:r>
            <a:r>
              <a:rPr lang="en-US" sz="2400" dirty="0"/>
              <a:t> certain spatial conditions are true, GML 239  requires a municipality (the </a:t>
            </a:r>
            <a:r>
              <a:rPr lang="en-US" sz="2400" b="1" dirty="0"/>
              <a:t>Referring Body</a:t>
            </a:r>
            <a:r>
              <a:rPr lang="en-US" sz="2400" dirty="0"/>
              <a:t>) to </a:t>
            </a:r>
            <a:r>
              <a:rPr lang="en-US" sz="2400" u="sng" dirty="0"/>
              <a:t>refer</a:t>
            </a:r>
            <a:r>
              <a:rPr lang="en-US" sz="2400" dirty="0"/>
              <a:t> a proposed zoning or subdivision action to the </a:t>
            </a:r>
            <a:r>
              <a:rPr lang="en-US" sz="2400" b="1" dirty="0"/>
              <a:t>County Planning Board </a:t>
            </a:r>
            <a:r>
              <a:rPr lang="en-US" sz="2400" dirty="0"/>
              <a:t>for review before making a decision</a:t>
            </a:r>
          </a:p>
          <a:p>
            <a:pPr marL="342900" indent="-342900">
              <a:spcAft>
                <a:spcPts val="1200"/>
              </a:spcAft>
              <a:buFont typeface="Arial" panose="020B0604020202020204" pitchFamily="34" charset="0"/>
              <a:buChar char="•"/>
            </a:pPr>
            <a:r>
              <a:rPr lang="en-US" sz="2400" dirty="0"/>
              <a:t>This </a:t>
            </a:r>
            <a:r>
              <a:rPr lang="en-US" sz="2400" b="1" i="1" dirty="0"/>
              <a:t>referral</a:t>
            </a:r>
            <a:r>
              <a:rPr lang="en-US" sz="2400" dirty="0"/>
              <a:t> is known as “</a:t>
            </a:r>
            <a:r>
              <a:rPr lang="en-US" sz="2400" b="1" dirty="0"/>
              <a:t>GML 239 Review</a:t>
            </a:r>
            <a:r>
              <a:rPr lang="en-US" sz="2400" dirty="0"/>
              <a:t>”</a:t>
            </a:r>
          </a:p>
        </p:txBody>
      </p:sp>
      <p:grpSp>
        <p:nvGrpSpPr>
          <p:cNvPr id="4" name="Group 3">
            <a:extLst>
              <a:ext uri="{FF2B5EF4-FFF2-40B4-BE49-F238E27FC236}">
                <a16:creationId xmlns:a16="http://schemas.microsoft.com/office/drawing/2014/main" id="{087FE881-2D49-4CE3-9091-77A04725704C}"/>
              </a:ext>
            </a:extLst>
          </p:cNvPr>
          <p:cNvGrpSpPr/>
          <p:nvPr/>
        </p:nvGrpSpPr>
        <p:grpSpPr>
          <a:xfrm>
            <a:off x="7950830" y="1318112"/>
            <a:ext cx="3106563" cy="4844401"/>
            <a:chOff x="7950830" y="1318112"/>
            <a:chExt cx="3106563" cy="4844401"/>
          </a:xfrm>
        </p:grpSpPr>
        <p:pic>
          <p:nvPicPr>
            <p:cNvPr id="9" name="Picture 8">
              <a:extLst>
                <a:ext uri="{FF2B5EF4-FFF2-40B4-BE49-F238E27FC236}">
                  <a16:creationId xmlns:a16="http://schemas.microsoft.com/office/drawing/2014/main" id="{AEC45146-18A6-4888-9690-6050A5245E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34878">
              <a:off x="8536665" y="1318112"/>
              <a:ext cx="2520728" cy="2631574"/>
            </a:xfrm>
            <a:prstGeom prst="rect">
              <a:avLst/>
            </a:prstGeom>
            <a:ln>
              <a:solidFill>
                <a:schemeClr val="tx2"/>
              </a:solidFill>
            </a:ln>
          </p:spPr>
        </p:pic>
        <p:pic>
          <p:nvPicPr>
            <p:cNvPr id="5" name="Picture 4">
              <a:extLst>
                <a:ext uri="{FF2B5EF4-FFF2-40B4-BE49-F238E27FC236}">
                  <a16:creationId xmlns:a16="http://schemas.microsoft.com/office/drawing/2014/main" id="{0764927A-4143-4859-8A5F-BE5BF9040D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63625">
              <a:off x="7950830" y="2819920"/>
              <a:ext cx="2582913" cy="3342593"/>
            </a:xfrm>
            <a:prstGeom prst="rect">
              <a:avLst/>
            </a:prstGeom>
            <a:ln>
              <a:solidFill>
                <a:schemeClr val="tx2"/>
              </a:solidFill>
            </a:ln>
          </p:spPr>
        </p:pic>
      </p:grpSp>
    </p:spTree>
    <p:extLst>
      <p:ext uri="{BB962C8B-B14F-4D97-AF65-F5344CB8AC3E}">
        <p14:creationId xmlns:p14="http://schemas.microsoft.com/office/powerpoint/2010/main" val="179784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1250"/>
                                        <p:tgtEl>
                                          <p:spTgt spid="16">
                                            <p:txEl>
                                              <p:pRg st="0" end="0"/>
                                            </p:txEl>
                                          </p:spTgt>
                                        </p:tgtEl>
                                      </p:cBhvr>
                                    </p:animEffect>
                                  </p:childTnLst>
                                </p:cTn>
                              </p:par>
                              <p:par>
                                <p:cTn id="13" presetID="2" presetClass="entr" presetSubtype="4" fill="hold"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 calcmode="lin" valueType="num">
                                      <p:cBhvr additive="base">
                                        <p:cTn id="21"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397763"/>
            <a:ext cx="11155680" cy="6013704"/>
          </a:xfrm>
          <a:prstGeom prst="rect">
            <a:avLst/>
          </a:prstGeom>
          <a:blipFill>
            <a:blip r:embed="rId2" cstate="print"/>
            <a:stretch>
              <a:fillRect/>
            </a:stretch>
          </a:blipFill>
        </p:spPr>
        <p:txBody>
          <a:bodyPr wrap="square" lIns="0" tIns="0" rIns="0" bIns="0" rtlCol="0"/>
          <a:lstStyle/>
          <a:p>
            <a:endParaRPr dirty="0"/>
          </a:p>
        </p:txBody>
      </p:sp>
      <p:sp>
        <p:nvSpPr>
          <p:cNvPr id="54" name="object 25">
            <a:extLst>
              <a:ext uri="{FF2B5EF4-FFF2-40B4-BE49-F238E27FC236}">
                <a16:creationId xmlns:a16="http://schemas.microsoft.com/office/drawing/2014/main" id="{738E547F-80D2-4B28-9C8D-81791637A6D3}"/>
              </a:ext>
            </a:extLst>
          </p:cNvPr>
          <p:cNvSpPr/>
          <p:nvPr/>
        </p:nvSpPr>
        <p:spPr>
          <a:xfrm>
            <a:off x="525780" y="478771"/>
            <a:ext cx="11155680" cy="1206757"/>
          </a:xfrm>
          <a:prstGeom prst="rect">
            <a:avLst/>
          </a:prstGeom>
          <a:blipFill>
            <a:blip r:embed="rId3" cstate="print"/>
            <a:stretch>
              <a:fillRect/>
            </a:stretch>
          </a:blipFill>
        </p:spPr>
        <p:txBody>
          <a:bodyPr wrap="square" lIns="0" tIns="0" rIns="0" bIns="0" rtlCol="0"/>
          <a:lstStyle/>
          <a:p>
            <a:endParaRPr dirty="0"/>
          </a:p>
        </p:txBody>
      </p:sp>
      <p:sp>
        <p:nvSpPr>
          <p:cNvPr id="55" name="TextBox 54">
            <a:extLst>
              <a:ext uri="{FF2B5EF4-FFF2-40B4-BE49-F238E27FC236}">
                <a16:creationId xmlns:a16="http://schemas.microsoft.com/office/drawing/2014/main" id="{CA7A085C-6405-4233-9D9F-60C17643EC86}"/>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Background</a:t>
            </a:r>
          </a:p>
        </p:txBody>
      </p:sp>
      <p:sp>
        <p:nvSpPr>
          <p:cNvPr id="6" name="TextBox 5">
            <a:extLst>
              <a:ext uri="{FF2B5EF4-FFF2-40B4-BE49-F238E27FC236}">
                <a16:creationId xmlns:a16="http://schemas.microsoft.com/office/drawing/2014/main" id="{FF5842E0-407B-46D9-87C4-5A220BF0B9DF}"/>
              </a:ext>
            </a:extLst>
          </p:cNvPr>
          <p:cNvSpPr txBox="1"/>
          <p:nvPr/>
        </p:nvSpPr>
        <p:spPr>
          <a:xfrm>
            <a:off x="801144" y="1930344"/>
            <a:ext cx="6705600" cy="523220"/>
          </a:xfrm>
          <a:prstGeom prst="rect">
            <a:avLst/>
          </a:prstGeom>
          <a:noFill/>
        </p:spPr>
        <p:txBody>
          <a:bodyPr wrap="square" rtlCol="0">
            <a:spAutoFit/>
          </a:bodyPr>
          <a:lstStyle/>
          <a:p>
            <a:r>
              <a:rPr lang="en-US" sz="2800" b="1" dirty="0">
                <a:solidFill>
                  <a:schemeClr val="accent1">
                    <a:lumMod val="75000"/>
                  </a:schemeClr>
                </a:solidFill>
              </a:rPr>
              <a:t>What are the spatial conditions?</a:t>
            </a:r>
          </a:p>
        </p:txBody>
      </p:sp>
      <p:sp>
        <p:nvSpPr>
          <p:cNvPr id="50" name="Oval 49">
            <a:extLst>
              <a:ext uri="{FF2B5EF4-FFF2-40B4-BE49-F238E27FC236}">
                <a16:creationId xmlns:a16="http://schemas.microsoft.com/office/drawing/2014/main" id="{5841EFF6-4441-44C5-B9E1-CE8FB1CAC658}"/>
              </a:ext>
            </a:extLst>
          </p:cNvPr>
          <p:cNvSpPr/>
          <p:nvPr/>
        </p:nvSpPr>
        <p:spPr>
          <a:xfrm>
            <a:off x="6735178" y="1747486"/>
            <a:ext cx="4851652" cy="4559035"/>
          </a:xfrm>
          <a:prstGeom prst="ellipse">
            <a:avLst/>
          </a:prstGeom>
          <a:effectLst>
            <a:outerShdw blurRad="50800" dist="38100" dir="18900000" sx="101000" sy="101000" algn="bl" rotWithShape="0">
              <a:schemeClr val="tx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9E3E19E0-767C-4D69-B4B9-F7C30C9C4FFB}"/>
              </a:ext>
            </a:extLst>
          </p:cNvPr>
          <p:cNvSpPr/>
          <p:nvPr/>
        </p:nvSpPr>
        <p:spPr>
          <a:xfrm>
            <a:off x="8894303" y="3775922"/>
            <a:ext cx="533400" cy="50216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10F2A662-5D27-423E-A173-E96F6DB02CA9}"/>
              </a:ext>
            </a:extLst>
          </p:cNvPr>
          <p:cNvSpPr txBox="1"/>
          <p:nvPr/>
        </p:nvSpPr>
        <p:spPr>
          <a:xfrm rot="2606123">
            <a:off x="10299292" y="4875207"/>
            <a:ext cx="905922" cy="584775"/>
          </a:xfrm>
          <a:prstGeom prst="rect">
            <a:avLst/>
          </a:prstGeom>
          <a:noFill/>
        </p:spPr>
        <p:txBody>
          <a:bodyPr wrap="square" rtlCol="0">
            <a:spAutoFit/>
          </a:bodyPr>
          <a:lstStyle/>
          <a:p>
            <a:r>
              <a:rPr lang="en-US" sz="2000" b="1" dirty="0">
                <a:solidFill>
                  <a:schemeClr val="bg1">
                    <a:lumMod val="95000"/>
                  </a:schemeClr>
                </a:solidFill>
              </a:rPr>
              <a:t>500</a:t>
            </a:r>
            <a:r>
              <a:rPr lang="en-US" sz="3200" b="1" dirty="0">
                <a:solidFill>
                  <a:schemeClr val="bg1">
                    <a:lumMod val="95000"/>
                  </a:schemeClr>
                </a:solidFill>
              </a:rPr>
              <a:t>’</a:t>
            </a:r>
          </a:p>
        </p:txBody>
      </p:sp>
      <p:sp>
        <p:nvSpPr>
          <p:cNvPr id="48" name="TextBox 47">
            <a:extLst>
              <a:ext uri="{FF2B5EF4-FFF2-40B4-BE49-F238E27FC236}">
                <a16:creationId xmlns:a16="http://schemas.microsoft.com/office/drawing/2014/main" id="{124AA163-6453-49DE-A019-704E41A04FF1}"/>
              </a:ext>
            </a:extLst>
          </p:cNvPr>
          <p:cNvSpPr txBox="1"/>
          <p:nvPr/>
        </p:nvSpPr>
        <p:spPr>
          <a:xfrm>
            <a:off x="6803236" y="3387824"/>
            <a:ext cx="2455547" cy="1754326"/>
          </a:xfrm>
          <a:prstGeom prst="rect">
            <a:avLst/>
          </a:prstGeom>
          <a:noFill/>
        </p:spPr>
        <p:txBody>
          <a:bodyPr wrap="square" rtlCol="0">
            <a:spAutoFit/>
          </a:bodyPr>
          <a:lstStyle/>
          <a:p>
            <a:pPr marL="285750" indent="-285750">
              <a:buFont typeface="Wingdings" panose="05000000000000000000" pitchFamily="2" charset="2"/>
              <a:buChar char="v"/>
            </a:pPr>
            <a:r>
              <a:rPr lang="en-US" b="1" u="sng" dirty="0">
                <a:solidFill>
                  <a:schemeClr val="bg1">
                    <a:lumMod val="95000"/>
                  </a:schemeClr>
                </a:solidFill>
              </a:rPr>
              <a:t>Suffolk County</a:t>
            </a:r>
          </a:p>
          <a:p>
            <a:pPr marL="742950" lvl="1" indent="-285750">
              <a:buFont typeface="Arial" panose="020B0604020202020204" pitchFamily="34" charset="0"/>
              <a:buChar char="•"/>
            </a:pPr>
            <a:r>
              <a:rPr lang="en-US" dirty="0">
                <a:solidFill>
                  <a:schemeClr val="bg1">
                    <a:lumMod val="95000"/>
                  </a:schemeClr>
                </a:solidFill>
              </a:rPr>
              <a:t>Park</a:t>
            </a:r>
          </a:p>
          <a:p>
            <a:pPr marL="742950" lvl="1" indent="-285750">
              <a:buFont typeface="Arial" panose="020B0604020202020204" pitchFamily="34" charset="0"/>
              <a:buChar char="•"/>
            </a:pPr>
            <a:r>
              <a:rPr lang="en-US" dirty="0">
                <a:solidFill>
                  <a:schemeClr val="bg1">
                    <a:lumMod val="95000"/>
                  </a:schemeClr>
                </a:solidFill>
              </a:rPr>
              <a:t>Roadway</a:t>
            </a:r>
          </a:p>
          <a:p>
            <a:pPr marL="742950" lvl="1" indent="-285750">
              <a:buFont typeface="Arial" panose="020B0604020202020204" pitchFamily="34" charset="0"/>
              <a:buChar char="•"/>
            </a:pPr>
            <a:r>
              <a:rPr lang="en-US" dirty="0">
                <a:solidFill>
                  <a:schemeClr val="bg1">
                    <a:lumMod val="95000"/>
                  </a:schemeClr>
                </a:solidFill>
              </a:rPr>
              <a:t>Owned Land</a:t>
            </a:r>
          </a:p>
          <a:p>
            <a:pPr marL="742950" lvl="1" indent="-285750">
              <a:buFont typeface="Arial" panose="020B0604020202020204" pitchFamily="34" charset="0"/>
              <a:buChar char="•"/>
            </a:pPr>
            <a:r>
              <a:rPr lang="en-US" dirty="0">
                <a:solidFill>
                  <a:schemeClr val="bg1">
                    <a:lumMod val="95000"/>
                  </a:schemeClr>
                </a:solidFill>
              </a:rPr>
              <a:t>Stream</a:t>
            </a:r>
          </a:p>
          <a:p>
            <a:pPr marL="742950" lvl="1" indent="-285750">
              <a:buFont typeface="Arial" panose="020B0604020202020204" pitchFamily="34" charset="0"/>
              <a:buChar char="•"/>
            </a:pPr>
            <a:r>
              <a:rPr lang="en-US" dirty="0">
                <a:solidFill>
                  <a:schemeClr val="bg1">
                    <a:lumMod val="95000"/>
                  </a:schemeClr>
                </a:solidFill>
              </a:rPr>
              <a:t>Water Drainage</a:t>
            </a:r>
          </a:p>
        </p:txBody>
      </p:sp>
      <p:sp>
        <p:nvSpPr>
          <p:cNvPr id="57" name="TextBox 56">
            <a:extLst>
              <a:ext uri="{FF2B5EF4-FFF2-40B4-BE49-F238E27FC236}">
                <a16:creationId xmlns:a16="http://schemas.microsoft.com/office/drawing/2014/main" id="{41FA92CF-23E1-403E-A858-04AAC0A22BFF}"/>
              </a:ext>
            </a:extLst>
          </p:cNvPr>
          <p:cNvSpPr txBox="1"/>
          <p:nvPr/>
        </p:nvSpPr>
        <p:spPr>
          <a:xfrm>
            <a:off x="9016319" y="3037258"/>
            <a:ext cx="2317084" cy="1477328"/>
          </a:xfrm>
          <a:prstGeom prst="rect">
            <a:avLst/>
          </a:prstGeom>
          <a:noFill/>
        </p:spPr>
        <p:txBody>
          <a:bodyPr wrap="square" rtlCol="0">
            <a:spAutoFit/>
          </a:bodyPr>
          <a:lstStyle/>
          <a:p>
            <a:pPr marL="285750" indent="-285750" algn="r">
              <a:buFont typeface="Wingdings" panose="05000000000000000000" pitchFamily="2" charset="2"/>
              <a:buChar char="v"/>
            </a:pPr>
            <a:r>
              <a:rPr lang="en-US" b="1" u="sng" dirty="0">
                <a:solidFill>
                  <a:schemeClr val="bg1">
                    <a:lumMod val="95000"/>
                  </a:schemeClr>
                </a:solidFill>
              </a:rPr>
              <a:t>New York State</a:t>
            </a:r>
          </a:p>
          <a:p>
            <a:pPr marL="285750" indent="-285750" algn="r">
              <a:buFont typeface="Arial" panose="020B0604020202020204" pitchFamily="34" charset="0"/>
              <a:buChar char="•"/>
            </a:pPr>
            <a:r>
              <a:rPr lang="en-US" dirty="0">
                <a:solidFill>
                  <a:schemeClr val="bg1">
                    <a:lumMod val="95000"/>
                  </a:schemeClr>
                </a:solidFill>
              </a:rPr>
              <a:t>Park</a:t>
            </a:r>
          </a:p>
          <a:p>
            <a:pPr marL="285750" indent="-285750" algn="r">
              <a:buFont typeface="Arial" panose="020B0604020202020204" pitchFamily="34" charset="0"/>
              <a:buChar char="•"/>
            </a:pPr>
            <a:r>
              <a:rPr lang="en-US" dirty="0">
                <a:solidFill>
                  <a:schemeClr val="bg1">
                    <a:lumMod val="95000"/>
                  </a:schemeClr>
                </a:solidFill>
              </a:rPr>
              <a:t>Roadway</a:t>
            </a:r>
          </a:p>
          <a:p>
            <a:pPr marL="285750" indent="-285750" algn="r">
              <a:buFont typeface="Arial" panose="020B0604020202020204" pitchFamily="34" charset="0"/>
              <a:buChar char="•"/>
            </a:pPr>
            <a:r>
              <a:rPr lang="en-US" dirty="0">
                <a:solidFill>
                  <a:schemeClr val="bg1">
                    <a:lumMod val="95000"/>
                  </a:schemeClr>
                </a:solidFill>
              </a:rPr>
              <a:t>Owned Land</a:t>
            </a:r>
          </a:p>
          <a:p>
            <a:pPr marL="285750" indent="-285750" algn="r">
              <a:buFont typeface="Arial" panose="020B0604020202020204" pitchFamily="34" charset="0"/>
              <a:buChar char="•"/>
            </a:pPr>
            <a:r>
              <a:rPr lang="en-US" dirty="0">
                <a:solidFill>
                  <a:schemeClr val="bg1">
                    <a:lumMod val="95000"/>
                  </a:schemeClr>
                </a:solidFill>
              </a:rPr>
              <a:t>Ag District</a:t>
            </a:r>
          </a:p>
        </p:txBody>
      </p:sp>
      <p:sp>
        <p:nvSpPr>
          <p:cNvPr id="58" name="TextBox 57">
            <a:extLst>
              <a:ext uri="{FF2B5EF4-FFF2-40B4-BE49-F238E27FC236}">
                <a16:creationId xmlns:a16="http://schemas.microsoft.com/office/drawing/2014/main" id="{CC7E1010-05DC-4A3D-88F4-AA6CEC37231F}"/>
              </a:ext>
            </a:extLst>
          </p:cNvPr>
          <p:cNvSpPr txBox="1"/>
          <p:nvPr/>
        </p:nvSpPr>
        <p:spPr>
          <a:xfrm>
            <a:off x="7818053" y="2208588"/>
            <a:ext cx="2587368" cy="369332"/>
          </a:xfrm>
          <a:prstGeom prst="rect">
            <a:avLst/>
          </a:prstGeom>
          <a:noFill/>
        </p:spPr>
        <p:txBody>
          <a:bodyPr wrap="square" rtlCol="0">
            <a:spAutoFit/>
          </a:bodyPr>
          <a:lstStyle/>
          <a:p>
            <a:pPr marL="285750" indent="-285750">
              <a:buFont typeface="Wingdings" panose="05000000000000000000" pitchFamily="2" charset="2"/>
              <a:buChar char="v"/>
            </a:pPr>
            <a:r>
              <a:rPr lang="en-US" b="1" u="sng" dirty="0">
                <a:solidFill>
                  <a:schemeClr val="bg1">
                    <a:lumMod val="95000"/>
                  </a:schemeClr>
                </a:solidFill>
              </a:rPr>
              <a:t>Another Municipality</a:t>
            </a:r>
          </a:p>
        </p:txBody>
      </p:sp>
      <p:sp>
        <p:nvSpPr>
          <p:cNvPr id="28" name="Rectangle 13">
            <a:extLst>
              <a:ext uri="{FF2B5EF4-FFF2-40B4-BE49-F238E27FC236}">
                <a16:creationId xmlns:a16="http://schemas.microsoft.com/office/drawing/2014/main" id="{EEF3464E-BE87-4559-90FF-C38B0D9A56AA}"/>
              </a:ext>
            </a:extLst>
          </p:cNvPr>
          <p:cNvSpPr txBox="1">
            <a:spLocks noChangeArrowheads="1"/>
          </p:cNvSpPr>
          <p:nvPr/>
        </p:nvSpPr>
        <p:spPr>
          <a:xfrm>
            <a:off x="-306044" y="3355773"/>
            <a:ext cx="6013041" cy="120675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lgn="r">
              <a:spcAft>
                <a:spcPts val="600"/>
              </a:spcAft>
              <a:buFont typeface="Wingdings" panose="05000000000000000000" pitchFamily="2" charset="2"/>
              <a:buChar char="Ø"/>
            </a:pPr>
            <a:r>
              <a:rPr lang="en-US" altLang="en-US" sz="2800" kern="0" dirty="0">
                <a:solidFill>
                  <a:sysClr val="windowText" lastClr="000000"/>
                </a:solidFill>
              </a:rPr>
              <a:t>When the Subject Property is </a:t>
            </a:r>
          </a:p>
          <a:p>
            <a:pPr algn="r">
              <a:spcAft>
                <a:spcPts val="600"/>
              </a:spcAft>
            </a:pPr>
            <a:r>
              <a:rPr lang="en-US" altLang="en-US" sz="2800" b="1" u="sng" kern="0" dirty="0">
                <a:solidFill>
                  <a:sysClr val="windowText" lastClr="000000"/>
                </a:solidFill>
              </a:rPr>
              <a:t>within 500 feet of:</a:t>
            </a:r>
          </a:p>
        </p:txBody>
      </p:sp>
      <p:cxnSp>
        <p:nvCxnSpPr>
          <p:cNvPr id="7" name="Straight Arrow Connector 6">
            <a:extLst>
              <a:ext uri="{FF2B5EF4-FFF2-40B4-BE49-F238E27FC236}">
                <a16:creationId xmlns:a16="http://schemas.microsoft.com/office/drawing/2014/main" id="{B08D0A1C-57EC-4CB3-B098-19B017FAE63E}"/>
              </a:ext>
            </a:extLst>
          </p:cNvPr>
          <p:cNvCxnSpPr>
            <a:cxnSpLocks/>
            <a:endCxn id="50" idx="5"/>
          </p:cNvCxnSpPr>
          <p:nvPr/>
        </p:nvCxnSpPr>
        <p:spPr>
          <a:xfrm>
            <a:off x="9161003" y="4027002"/>
            <a:ext cx="1715319" cy="1611864"/>
          </a:xfrm>
          <a:prstGeom prst="straightConnector1">
            <a:avLst/>
          </a:prstGeom>
          <a:ln>
            <a:headEnd type="none" w="med" len="med"/>
            <a:tailEnd type="arrow" w="med" len="med"/>
          </a:ln>
        </p:spPr>
        <p:style>
          <a:lnRef idx="3">
            <a:schemeClr val="accent2"/>
          </a:lnRef>
          <a:fillRef idx="0">
            <a:schemeClr val="accent2"/>
          </a:fillRef>
          <a:effectRef idx="2">
            <a:schemeClr val="accent2"/>
          </a:effectRef>
          <a:fontRef idx="minor">
            <a:schemeClr val="tx1"/>
          </a:fontRef>
        </p:style>
      </p:cxnSp>
      <p:sp>
        <p:nvSpPr>
          <p:cNvPr id="8" name="TextBox 7">
            <a:extLst>
              <a:ext uri="{FF2B5EF4-FFF2-40B4-BE49-F238E27FC236}">
                <a16:creationId xmlns:a16="http://schemas.microsoft.com/office/drawing/2014/main" id="{7C40F004-FD13-47B6-8E5C-10BDABE7F591}"/>
              </a:ext>
            </a:extLst>
          </p:cNvPr>
          <p:cNvSpPr txBox="1"/>
          <p:nvPr/>
        </p:nvSpPr>
        <p:spPr>
          <a:xfrm>
            <a:off x="2839418" y="5020907"/>
            <a:ext cx="4217388" cy="400110"/>
          </a:xfrm>
          <a:prstGeom prst="rect">
            <a:avLst/>
          </a:prstGeom>
          <a:noFill/>
        </p:spPr>
        <p:txBody>
          <a:bodyPr wrap="square" rtlCol="0">
            <a:spAutoFit/>
          </a:bodyPr>
          <a:lstStyle/>
          <a:p>
            <a:r>
              <a:rPr lang="en-US" sz="2000" dirty="0"/>
              <a:t>And also…</a:t>
            </a:r>
          </a:p>
        </p:txBody>
      </p:sp>
    </p:spTree>
    <p:extLst>
      <p:ext uri="{BB962C8B-B14F-4D97-AF65-F5344CB8AC3E}">
        <p14:creationId xmlns:p14="http://schemas.microsoft.com/office/powerpoint/2010/main" val="138430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750"/>
                                  </p:stCondLst>
                                  <p:childTnLst>
                                    <p:set>
                                      <p:cBhvr>
                                        <p:cTn id="9" dur="1" fill="hold">
                                          <p:stCondLst>
                                            <p:cond delay="0"/>
                                          </p:stCondLst>
                                        </p:cTn>
                                        <p:tgtEl>
                                          <p:spTgt spid="28">
                                            <p:txEl>
                                              <p:pRg st="0" end="0"/>
                                            </p:txEl>
                                          </p:spTgt>
                                        </p:tgtEl>
                                        <p:attrNameLst>
                                          <p:attrName>style.visibility</p:attrName>
                                        </p:attrNameLst>
                                      </p:cBhvr>
                                      <p:to>
                                        <p:strVal val="visible"/>
                                      </p:to>
                                    </p:set>
                                    <p:animEffect transition="in" filter="fade">
                                      <p:cBhvr>
                                        <p:cTn id="10" dur="500"/>
                                        <p:tgtEl>
                                          <p:spTgt spid="28">
                                            <p:txEl>
                                              <p:pRg st="0" end="0"/>
                                            </p:txEl>
                                          </p:spTgt>
                                        </p:tgtEl>
                                      </p:cBhvr>
                                    </p:animEffect>
                                  </p:childTnLst>
                                </p:cTn>
                              </p:par>
                              <p:par>
                                <p:cTn id="11" presetID="10" presetClass="entr" presetSubtype="0" fill="hold" nodeType="withEffect">
                                  <p:stCondLst>
                                    <p:cond delay="750"/>
                                  </p:stCondLst>
                                  <p:childTnLst>
                                    <p:set>
                                      <p:cBhvr>
                                        <p:cTn id="12" dur="1" fill="hold">
                                          <p:stCondLst>
                                            <p:cond delay="0"/>
                                          </p:stCondLst>
                                        </p:cTn>
                                        <p:tgtEl>
                                          <p:spTgt spid="28">
                                            <p:txEl>
                                              <p:pRg st="1" end="1"/>
                                            </p:txEl>
                                          </p:spTgt>
                                        </p:tgtEl>
                                        <p:attrNameLst>
                                          <p:attrName>style.visibility</p:attrName>
                                        </p:attrNameLst>
                                      </p:cBhvr>
                                      <p:to>
                                        <p:strVal val="visible"/>
                                      </p:to>
                                    </p:set>
                                    <p:animEffect transition="in" filter="fade">
                                      <p:cBhvr>
                                        <p:cTn id="13" dur="500"/>
                                        <p:tgtEl>
                                          <p:spTgt spid="28">
                                            <p:txEl>
                                              <p:pRg st="1" end="1"/>
                                            </p:txEl>
                                          </p:spTgt>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par>
                                <p:cTn id="17" presetID="26" presetClass="entr" presetSubtype="0" fill="hold" grpId="0" nodeType="withEffect">
                                  <p:stCondLst>
                                    <p:cond delay="750"/>
                                  </p:stCondLst>
                                  <p:childTnLst>
                                    <p:set>
                                      <p:cBhvr>
                                        <p:cTn id="18" dur="1" fill="hold">
                                          <p:stCondLst>
                                            <p:cond delay="0"/>
                                          </p:stCondLst>
                                        </p:cTn>
                                        <p:tgtEl>
                                          <p:spTgt spid="52"/>
                                        </p:tgtEl>
                                        <p:attrNameLst>
                                          <p:attrName>style.visibility</p:attrName>
                                        </p:attrNameLst>
                                      </p:cBhvr>
                                      <p:to>
                                        <p:strVal val="visible"/>
                                      </p:to>
                                    </p:set>
                                    <p:animEffect transition="in" filter="wipe(down)">
                                      <p:cBhvr>
                                        <p:cTn id="19" dur="362">
                                          <p:stCondLst>
                                            <p:cond delay="0"/>
                                          </p:stCondLst>
                                        </p:cTn>
                                        <p:tgtEl>
                                          <p:spTgt spid="52"/>
                                        </p:tgtEl>
                                      </p:cBhvr>
                                    </p:animEffect>
                                    <p:anim calcmode="lin" valueType="num">
                                      <p:cBhvr>
                                        <p:cTn id="20" dur="1139"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21" dur="415"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22" dur="415" tmFilter="0, 0; 0.125,0.2665; 0.25,0.4; 0.375,0.465; 0.5,0.5;  0.625,0.535; 0.75,0.6; 0.875,0.7335; 1,1">
                                          <p:stCondLst>
                                            <p:cond delay="415"/>
                                          </p:stCondLst>
                                        </p:cTn>
                                        <p:tgtEl>
                                          <p:spTgt spid="52"/>
                                        </p:tgtEl>
                                        <p:attrNameLst>
                                          <p:attrName>ppt_y</p:attrName>
                                        </p:attrNameLst>
                                      </p:cBhvr>
                                      <p:tavLst>
                                        <p:tav tm="0" fmla="#ppt_y-sin(pi*$)/9">
                                          <p:val>
                                            <p:fltVal val="0"/>
                                          </p:val>
                                        </p:tav>
                                        <p:tav tm="100000">
                                          <p:val>
                                            <p:fltVal val="1"/>
                                          </p:val>
                                        </p:tav>
                                      </p:tavLst>
                                    </p:anim>
                                    <p:anim calcmode="lin" valueType="num">
                                      <p:cBhvr>
                                        <p:cTn id="23" dur="207" tmFilter="0, 0; 0.125,0.2665; 0.25,0.4; 0.375,0.465; 0.5,0.5;  0.625,0.535; 0.75,0.6; 0.875,0.7335; 1,1">
                                          <p:stCondLst>
                                            <p:cond delay="828"/>
                                          </p:stCondLst>
                                        </p:cTn>
                                        <p:tgtEl>
                                          <p:spTgt spid="52"/>
                                        </p:tgtEl>
                                        <p:attrNameLst>
                                          <p:attrName>ppt_y</p:attrName>
                                        </p:attrNameLst>
                                      </p:cBhvr>
                                      <p:tavLst>
                                        <p:tav tm="0" fmla="#ppt_y-sin(pi*$)/27">
                                          <p:val>
                                            <p:fltVal val="0"/>
                                          </p:val>
                                        </p:tav>
                                        <p:tav tm="100000">
                                          <p:val>
                                            <p:fltVal val="1"/>
                                          </p:val>
                                        </p:tav>
                                      </p:tavLst>
                                    </p:anim>
                                    <p:anim calcmode="lin" valueType="num">
                                      <p:cBhvr>
                                        <p:cTn id="24" dur="103" tmFilter="0, 0; 0.125,0.2665; 0.25,0.4; 0.375,0.465; 0.5,0.5;  0.625,0.535; 0.75,0.6; 0.875,0.7335; 1,1">
                                          <p:stCondLst>
                                            <p:cond delay="1035"/>
                                          </p:stCondLst>
                                        </p:cTn>
                                        <p:tgtEl>
                                          <p:spTgt spid="52"/>
                                        </p:tgtEl>
                                        <p:attrNameLst>
                                          <p:attrName>ppt_y</p:attrName>
                                        </p:attrNameLst>
                                      </p:cBhvr>
                                      <p:tavLst>
                                        <p:tav tm="0" fmla="#ppt_y-sin(pi*$)/81">
                                          <p:val>
                                            <p:fltVal val="0"/>
                                          </p:val>
                                        </p:tav>
                                        <p:tav tm="100000">
                                          <p:val>
                                            <p:fltVal val="1"/>
                                          </p:val>
                                        </p:tav>
                                      </p:tavLst>
                                    </p:anim>
                                    <p:animScale>
                                      <p:cBhvr>
                                        <p:cTn id="25" dur="16">
                                          <p:stCondLst>
                                            <p:cond delay="406"/>
                                          </p:stCondLst>
                                        </p:cTn>
                                        <p:tgtEl>
                                          <p:spTgt spid="52"/>
                                        </p:tgtEl>
                                      </p:cBhvr>
                                      <p:to x="100000" y="60000"/>
                                    </p:animScale>
                                    <p:animScale>
                                      <p:cBhvr>
                                        <p:cTn id="26" dur="104" decel="50000">
                                          <p:stCondLst>
                                            <p:cond delay="423"/>
                                          </p:stCondLst>
                                        </p:cTn>
                                        <p:tgtEl>
                                          <p:spTgt spid="52"/>
                                        </p:tgtEl>
                                      </p:cBhvr>
                                      <p:to x="100000" y="100000"/>
                                    </p:animScale>
                                    <p:animScale>
                                      <p:cBhvr>
                                        <p:cTn id="27" dur="16">
                                          <p:stCondLst>
                                            <p:cond delay="820"/>
                                          </p:stCondLst>
                                        </p:cTn>
                                        <p:tgtEl>
                                          <p:spTgt spid="52"/>
                                        </p:tgtEl>
                                      </p:cBhvr>
                                      <p:to x="100000" y="80000"/>
                                    </p:animScale>
                                    <p:animScale>
                                      <p:cBhvr>
                                        <p:cTn id="28" dur="104" decel="50000">
                                          <p:stCondLst>
                                            <p:cond delay="836"/>
                                          </p:stCondLst>
                                        </p:cTn>
                                        <p:tgtEl>
                                          <p:spTgt spid="52"/>
                                        </p:tgtEl>
                                      </p:cBhvr>
                                      <p:to x="100000" y="100000"/>
                                    </p:animScale>
                                    <p:animScale>
                                      <p:cBhvr>
                                        <p:cTn id="29" dur="16">
                                          <p:stCondLst>
                                            <p:cond delay="1026"/>
                                          </p:stCondLst>
                                        </p:cTn>
                                        <p:tgtEl>
                                          <p:spTgt spid="52"/>
                                        </p:tgtEl>
                                      </p:cBhvr>
                                      <p:to x="100000" y="90000"/>
                                    </p:animScale>
                                    <p:animScale>
                                      <p:cBhvr>
                                        <p:cTn id="30" dur="104" decel="50000">
                                          <p:stCondLst>
                                            <p:cond delay="1042"/>
                                          </p:stCondLst>
                                        </p:cTn>
                                        <p:tgtEl>
                                          <p:spTgt spid="52"/>
                                        </p:tgtEl>
                                      </p:cBhvr>
                                      <p:to x="100000" y="100000"/>
                                    </p:animScale>
                                    <p:animScale>
                                      <p:cBhvr>
                                        <p:cTn id="31" dur="16">
                                          <p:stCondLst>
                                            <p:cond delay="1130"/>
                                          </p:stCondLst>
                                        </p:cTn>
                                        <p:tgtEl>
                                          <p:spTgt spid="52"/>
                                        </p:tgtEl>
                                      </p:cBhvr>
                                      <p:to x="100000" y="95000"/>
                                    </p:animScale>
                                    <p:animScale>
                                      <p:cBhvr>
                                        <p:cTn id="32" dur="104" decel="50000">
                                          <p:stCondLst>
                                            <p:cond delay="1146"/>
                                          </p:stCondLst>
                                        </p:cTn>
                                        <p:tgtEl>
                                          <p:spTgt spid="52"/>
                                        </p:tgtEl>
                                      </p:cBhvr>
                                      <p:to x="100000" y="100000"/>
                                    </p:animScale>
                                  </p:childTnLst>
                                </p:cTn>
                              </p:par>
                              <p:par>
                                <p:cTn id="33" presetID="1" presetClass="entr" presetSubtype="0" fill="hold" nodeType="withEffect">
                                  <p:stCondLst>
                                    <p:cond delay="1250"/>
                                  </p:stCondLst>
                                  <p:childTnLst>
                                    <p:set>
                                      <p:cBhvr>
                                        <p:cTn id="34" dur="1" fill="hold">
                                          <p:stCondLst>
                                            <p:cond delay="0"/>
                                          </p:stCondLst>
                                        </p:cTn>
                                        <p:tgtEl>
                                          <p:spTgt spid="7"/>
                                        </p:tgtEl>
                                        <p:attrNameLst>
                                          <p:attrName>style.visibility</p:attrName>
                                        </p:attrNameLst>
                                      </p:cBhvr>
                                      <p:to>
                                        <p:strVal val="visible"/>
                                      </p:to>
                                    </p:set>
                                  </p:childTnLst>
                                </p:cTn>
                              </p:par>
                              <p:par>
                                <p:cTn id="35" presetID="53" presetClass="entr" presetSubtype="16" fill="hold" grpId="0" nodeType="withEffect">
                                  <p:stCondLst>
                                    <p:cond delay="250"/>
                                  </p:stCondLst>
                                  <p:childTnLst>
                                    <p:set>
                                      <p:cBhvr>
                                        <p:cTn id="36" dur="1" fill="hold">
                                          <p:stCondLst>
                                            <p:cond delay="0"/>
                                          </p:stCondLst>
                                        </p:cTn>
                                        <p:tgtEl>
                                          <p:spTgt spid="56"/>
                                        </p:tgtEl>
                                        <p:attrNameLst>
                                          <p:attrName>style.visibility</p:attrName>
                                        </p:attrNameLst>
                                      </p:cBhvr>
                                      <p:to>
                                        <p:strVal val="visible"/>
                                      </p:to>
                                    </p:set>
                                    <p:anim calcmode="lin" valueType="num">
                                      <p:cBhvr>
                                        <p:cTn id="37" dur="500" fill="hold"/>
                                        <p:tgtEl>
                                          <p:spTgt spid="56"/>
                                        </p:tgtEl>
                                        <p:attrNameLst>
                                          <p:attrName>ppt_w</p:attrName>
                                        </p:attrNameLst>
                                      </p:cBhvr>
                                      <p:tavLst>
                                        <p:tav tm="0">
                                          <p:val>
                                            <p:fltVal val="0"/>
                                          </p:val>
                                        </p:tav>
                                        <p:tav tm="100000">
                                          <p:val>
                                            <p:strVal val="#ppt_w"/>
                                          </p:val>
                                        </p:tav>
                                      </p:tavLst>
                                    </p:anim>
                                    <p:anim calcmode="lin" valueType="num">
                                      <p:cBhvr>
                                        <p:cTn id="38" dur="500" fill="hold"/>
                                        <p:tgtEl>
                                          <p:spTgt spid="56"/>
                                        </p:tgtEl>
                                        <p:attrNameLst>
                                          <p:attrName>ppt_h</p:attrName>
                                        </p:attrNameLst>
                                      </p:cBhvr>
                                      <p:tavLst>
                                        <p:tav tm="0">
                                          <p:val>
                                            <p:fltVal val="0"/>
                                          </p:val>
                                        </p:tav>
                                        <p:tav tm="100000">
                                          <p:val>
                                            <p:strVal val="#ppt_h"/>
                                          </p:val>
                                        </p:tav>
                                      </p:tavLst>
                                    </p:anim>
                                    <p:animEffect transition="in" filter="fade">
                                      <p:cBhvr>
                                        <p:cTn id="39" dur="500"/>
                                        <p:tgtEl>
                                          <p:spTgt spid="5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fade">
                                      <p:cBhvr>
                                        <p:cTn id="44" dur="500"/>
                                        <p:tgtEl>
                                          <p:spTgt spid="5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fade">
                                      <p:cBhvr>
                                        <p:cTn id="54" dur="500"/>
                                        <p:tgtEl>
                                          <p:spTgt spid="5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0" grpId="0" animBg="1"/>
      <p:bldP spid="52" grpId="0" animBg="1"/>
      <p:bldP spid="56" grpId="0"/>
      <p:bldP spid="48" grpId="0"/>
      <p:bldP spid="57" grpId="0"/>
      <p:bldP spid="58"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45" y="124205"/>
            <a:ext cx="11742420" cy="6573520"/>
          </a:xfrm>
          <a:custGeom>
            <a:avLst/>
            <a:gdLst/>
            <a:ahLst/>
            <a:cxnLst/>
            <a:rect l="l" t="t" r="r" b="b"/>
            <a:pathLst>
              <a:path w="11742420" h="6573520">
                <a:moveTo>
                  <a:pt x="0" y="6573011"/>
                </a:moveTo>
                <a:lnTo>
                  <a:pt x="11742420" y="6573011"/>
                </a:lnTo>
                <a:lnTo>
                  <a:pt x="11742420" y="0"/>
                </a:lnTo>
                <a:lnTo>
                  <a:pt x="0" y="0"/>
                </a:lnTo>
                <a:lnTo>
                  <a:pt x="0" y="6573011"/>
                </a:lnTo>
                <a:close/>
              </a:path>
            </a:pathLst>
          </a:custGeom>
          <a:ln w="28956">
            <a:solidFill>
              <a:srgbClr val="000000"/>
            </a:solidFill>
          </a:ln>
        </p:spPr>
        <p:txBody>
          <a:bodyPr wrap="square" lIns="0" tIns="0" rIns="0" bIns="0" rtlCol="0"/>
          <a:lstStyle/>
          <a:p>
            <a:endParaRPr dirty="0"/>
          </a:p>
        </p:txBody>
      </p:sp>
      <p:sp>
        <p:nvSpPr>
          <p:cNvPr id="3" name="object 3"/>
          <p:cNvSpPr/>
          <p:nvPr/>
        </p:nvSpPr>
        <p:spPr>
          <a:xfrm>
            <a:off x="510540" y="397763"/>
            <a:ext cx="11155680" cy="6013704"/>
          </a:xfrm>
          <a:prstGeom prst="rect">
            <a:avLst/>
          </a:prstGeom>
          <a:blipFill>
            <a:blip r:embed="rId2" cstate="print"/>
            <a:stretch>
              <a:fillRect/>
            </a:stretch>
          </a:blipFill>
        </p:spPr>
        <p:txBody>
          <a:bodyPr wrap="square" lIns="0" tIns="0" rIns="0" bIns="0" rtlCol="0"/>
          <a:lstStyle/>
          <a:p>
            <a:endParaRPr dirty="0"/>
          </a:p>
        </p:txBody>
      </p:sp>
      <p:sp>
        <p:nvSpPr>
          <p:cNvPr id="54" name="object 25">
            <a:extLst>
              <a:ext uri="{FF2B5EF4-FFF2-40B4-BE49-F238E27FC236}">
                <a16:creationId xmlns:a16="http://schemas.microsoft.com/office/drawing/2014/main" id="{738E547F-80D2-4B28-9C8D-81791637A6D3}"/>
              </a:ext>
            </a:extLst>
          </p:cNvPr>
          <p:cNvSpPr/>
          <p:nvPr/>
        </p:nvSpPr>
        <p:spPr>
          <a:xfrm>
            <a:off x="525780" y="478771"/>
            <a:ext cx="11155680" cy="1206757"/>
          </a:xfrm>
          <a:prstGeom prst="rect">
            <a:avLst/>
          </a:prstGeom>
          <a:blipFill>
            <a:blip r:embed="rId3" cstate="print"/>
            <a:stretch>
              <a:fillRect/>
            </a:stretch>
          </a:blipFill>
        </p:spPr>
        <p:txBody>
          <a:bodyPr wrap="square" lIns="0" tIns="0" rIns="0" bIns="0" rtlCol="0"/>
          <a:lstStyle/>
          <a:p>
            <a:endParaRPr dirty="0"/>
          </a:p>
        </p:txBody>
      </p:sp>
      <p:sp>
        <p:nvSpPr>
          <p:cNvPr id="55" name="TextBox 54">
            <a:extLst>
              <a:ext uri="{FF2B5EF4-FFF2-40B4-BE49-F238E27FC236}">
                <a16:creationId xmlns:a16="http://schemas.microsoft.com/office/drawing/2014/main" id="{CA7A085C-6405-4233-9D9F-60C17643EC86}"/>
              </a:ext>
            </a:extLst>
          </p:cNvPr>
          <p:cNvSpPr txBox="1"/>
          <p:nvPr/>
        </p:nvSpPr>
        <p:spPr>
          <a:xfrm>
            <a:off x="3648455" y="613437"/>
            <a:ext cx="4876800" cy="707886"/>
          </a:xfrm>
          <a:prstGeom prst="rect">
            <a:avLst/>
          </a:prstGeom>
          <a:noFill/>
        </p:spPr>
        <p:txBody>
          <a:bodyPr wrap="square" rtlCol="0">
            <a:spAutoFit/>
          </a:bodyPr>
          <a:lstStyle/>
          <a:p>
            <a:pPr algn="ctr"/>
            <a:r>
              <a:rPr lang="en-US" sz="4000" dirty="0">
                <a:solidFill>
                  <a:schemeClr val="accent1">
                    <a:lumMod val="75000"/>
                  </a:schemeClr>
                </a:solidFill>
                <a:latin typeface="Bahnschrift" panose="020B0502040204020203" pitchFamily="34" charset="0"/>
              </a:rPr>
              <a:t>Background</a:t>
            </a:r>
          </a:p>
        </p:txBody>
      </p:sp>
      <p:sp>
        <p:nvSpPr>
          <p:cNvPr id="6" name="TextBox 5">
            <a:extLst>
              <a:ext uri="{FF2B5EF4-FFF2-40B4-BE49-F238E27FC236}">
                <a16:creationId xmlns:a16="http://schemas.microsoft.com/office/drawing/2014/main" id="{FF5842E0-407B-46D9-87C4-5A220BF0B9DF}"/>
              </a:ext>
            </a:extLst>
          </p:cNvPr>
          <p:cNvSpPr txBox="1"/>
          <p:nvPr/>
        </p:nvSpPr>
        <p:spPr>
          <a:xfrm>
            <a:off x="801144" y="1930344"/>
            <a:ext cx="6705600" cy="523220"/>
          </a:xfrm>
          <a:prstGeom prst="rect">
            <a:avLst/>
          </a:prstGeom>
          <a:noFill/>
        </p:spPr>
        <p:txBody>
          <a:bodyPr wrap="square" rtlCol="0">
            <a:spAutoFit/>
          </a:bodyPr>
          <a:lstStyle/>
          <a:p>
            <a:r>
              <a:rPr lang="en-US" sz="2800" b="1" dirty="0">
                <a:solidFill>
                  <a:schemeClr val="accent1">
                    <a:lumMod val="75000"/>
                  </a:schemeClr>
                </a:solidFill>
              </a:rPr>
              <a:t>What are the spatial conditions?</a:t>
            </a:r>
          </a:p>
        </p:txBody>
      </p:sp>
      <p:grpSp>
        <p:nvGrpSpPr>
          <p:cNvPr id="60" name="Group 59">
            <a:extLst>
              <a:ext uri="{FF2B5EF4-FFF2-40B4-BE49-F238E27FC236}">
                <a16:creationId xmlns:a16="http://schemas.microsoft.com/office/drawing/2014/main" id="{4CEA03AD-1493-42DF-B60E-7445F32F1891}"/>
              </a:ext>
            </a:extLst>
          </p:cNvPr>
          <p:cNvGrpSpPr/>
          <p:nvPr/>
        </p:nvGrpSpPr>
        <p:grpSpPr>
          <a:xfrm>
            <a:off x="6741275" y="1766536"/>
            <a:ext cx="4851652" cy="4559035"/>
            <a:chOff x="6299379" y="1025043"/>
            <a:chExt cx="4851652" cy="4559035"/>
          </a:xfrm>
          <a:effectLst>
            <a:outerShdw blurRad="50800" dist="38100" dir="18900000" sx="101000" sy="101000" algn="bl" rotWithShape="0">
              <a:prstClr val="black">
                <a:alpha val="40000"/>
              </a:prstClr>
            </a:outerShdw>
          </a:effectLst>
        </p:grpSpPr>
        <p:sp>
          <p:nvSpPr>
            <p:cNvPr id="65" name="Oval 64">
              <a:extLst>
                <a:ext uri="{FF2B5EF4-FFF2-40B4-BE49-F238E27FC236}">
                  <a16:creationId xmlns:a16="http://schemas.microsoft.com/office/drawing/2014/main" id="{AC980CEB-28F3-44D3-A99F-9D66C0312034}"/>
                </a:ext>
              </a:extLst>
            </p:cNvPr>
            <p:cNvSpPr/>
            <p:nvPr/>
          </p:nvSpPr>
          <p:spPr>
            <a:xfrm>
              <a:off x="6299379" y="1025043"/>
              <a:ext cx="4851652" cy="45590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4B5FD3DB-3526-4351-A4F7-CD341098A213}"/>
                </a:ext>
              </a:extLst>
            </p:cNvPr>
            <p:cNvSpPr/>
            <p:nvPr/>
          </p:nvSpPr>
          <p:spPr>
            <a:xfrm>
              <a:off x="8474925" y="3069599"/>
              <a:ext cx="533400" cy="50216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6" name="Straight Arrow Connector 65">
              <a:extLst>
                <a:ext uri="{FF2B5EF4-FFF2-40B4-BE49-F238E27FC236}">
                  <a16:creationId xmlns:a16="http://schemas.microsoft.com/office/drawing/2014/main" id="{9A536A63-3F44-4D89-8003-5DB26968BF13}"/>
                </a:ext>
              </a:extLst>
            </p:cNvPr>
            <p:cNvCxnSpPr>
              <a:cxnSpLocks/>
              <a:endCxn id="65" idx="7"/>
            </p:cNvCxnSpPr>
            <p:nvPr/>
          </p:nvCxnSpPr>
          <p:spPr>
            <a:xfrm flipV="1">
              <a:off x="8725205" y="1692698"/>
              <a:ext cx="1715318" cy="1611862"/>
            </a:xfrm>
            <a:prstGeom prst="straightConnector1">
              <a:avLst/>
            </a:prstGeom>
            <a:ln>
              <a:headEnd type="none" w="med" len="med"/>
              <a:tailEnd type="arrow" w="med" len="med"/>
            </a:ln>
          </p:spPr>
          <p:style>
            <a:lnRef idx="3">
              <a:schemeClr val="accent2"/>
            </a:lnRef>
            <a:fillRef idx="0">
              <a:schemeClr val="accent2"/>
            </a:fillRef>
            <a:effectRef idx="2">
              <a:schemeClr val="accent2"/>
            </a:effectRef>
            <a:fontRef idx="minor">
              <a:schemeClr val="tx1"/>
            </a:fontRef>
          </p:style>
        </p:cxnSp>
      </p:grpSp>
      <p:pic>
        <p:nvPicPr>
          <p:cNvPr id="46" name="Picture 45">
            <a:extLst>
              <a:ext uri="{FF2B5EF4-FFF2-40B4-BE49-F238E27FC236}">
                <a16:creationId xmlns:a16="http://schemas.microsoft.com/office/drawing/2014/main" id="{71C86A54-2B6E-481B-BD5E-911C803860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6156" y="4109236"/>
            <a:ext cx="2003315" cy="1611862"/>
          </a:xfrm>
          <a:prstGeom prst="rect">
            <a:avLst/>
          </a:prstGeom>
        </p:spPr>
      </p:pic>
      <p:sp>
        <p:nvSpPr>
          <p:cNvPr id="21" name="TextBox 20">
            <a:extLst>
              <a:ext uri="{FF2B5EF4-FFF2-40B4-BE49-F238E27FC236}">
                <a16:creationId xmlns:a16="http://schemas.microsoft.com/office/drawing/2014/main" id="{3EAFBD97-7D62-40E9-B0D6-BC172B2B9E25}"/>
              </a:ext>
            </a:extLst>
          </p:cNvPr>
          <p:cNvSpPr txBox="1"/>
          <p:nvPr/>
        </p:nvSpPr>
        <p:spPr>
          <a:xfrm>
            <a:off x="8762861" y="5307449"/>
            <a:ext cx="1440887" cy="461665"/>
          </a:xfrm>
          <a:prstGeom prst="rect">
            <a:avLst/>
          </a:prstGeom>
          <a:noFill/>
        </p:spPr>
        <p:txBody>
          <a:bodyPr wrap="square" rtlCol="0">
            <a:spAutoFit/>
          </a:bodyPr>
          <a:lstStyle/>
          <a:p>
            <a:r>
              <a:rPr lang="en-US" sz="2400" b="1" dirty="0">
                <a:solidFill>
                  <a:schemeClr val="bg1">
                    <a:lumMod val="95000"/>
                  </a:schemeClr>
                </a:solidFill>
              </a:rPr>
              <a:t>Heliport</a:t>
            </a:r>
          </a:p>
        </p:txBody>
      </p:sp>
      <p:sp>
        <p:nvSpPr>
          <p:cNvPr id="18" name="TextBox 17">
            <a:extLst>
              <a:ext uri="{FF2B5EF4-FFF2-40B4-BE49-F238E27FC236}">
                <a16:creationId xmlns:a16="http://schemas.microsoft.com/office/drawing/2014/main" id="{917FED6C-743E-430A-B032-D729BE2139F4}"/>
              </a:ext>
            </a:extLst>
          </p:cNvPr>
          <p:cNvSpPr txBox="1"/>
          <p:nvPr/>
        </p:nvSpPr>
        <p:spPr>
          <a:xfrm>
            <a:off x="7438041" y="3346083"/>
            <a:ext cx="1324820" cy="461665"/>
          </a:xfrm>
          <a:prstGeom prst="rect">
            <a:avLst/>
          </a:prstGeom>
          <a:noFill/>
        </p:spPr>
        <p:txBody>
          <a:bodyPr wrap="square" rtlCol="0">
            <a:spAutoFit/>
          </a:bodyPr>
          <a:lstStyle/>
          <a:p>
            <a:r>
              <a:rPr lang="en-US" sz="2400" b="1" dirty="0">
                <a:solidFill>
                  <a:schemeClr val="bg1">
                    <a:lumMod val="95000"/>
                  </a:schemeClr>
                </a:solidFill>
              </a:rPr>
              <a:t>Airport</a:t>
            </a:r>
          </a:p>
        </p:txBody>
      </p:sp>
      <p:pic>
        <p:nvPicPr>
          <p:cNvPr id="42" name="Picture 41">
            <a:extLst>
              <a:ext uri="{FF2B5EF4-FFF2-40B4-BE49-F238E27FC236}">
                <a16:creationId xmlns:a16="http://schemas.microsoft.com/office/drawing/2014/main" id="{2366991B-F942-40C6-AF5E-DAFAD869E3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305" y="2616863"/>
            <a:ext cx="1270471" cy="824212"/>
          </a:xfrm>
          <a:prstGeom prst="rect">
            <a:avLst/>
          </a:prstGeom>
        </p:spPr>
      </p:pic>
      <p:sp>
        <p:nvSpPr>
          <p:cNvPr id="22" name="TextBox 21">
            <a:extLst>
              <a:ext uri="{FF2B5EF4-FFF2-40B4-BE49-F238E27FC236}">
                <a16:creationId xmlns:a16="http://schemas.microsoft.com/office/drawing/2014/main" id="{5B58DD4A-4DC2-4788-8E47-F0B5A4A75F33}"/>
              </a:ext>
            </a:extLst>
          </p:cNvPr>
          <p:cNvSpPr txBox="1"/>
          <p:nvPr/>
        </p:nvSpPr>
        <p:spPr>
          <a:xfrm rot="18967824">
            <a:off x="9338938" y="2482501"/>
            <a:ext cx="1666747" cy="584775"/>
          </a:xfrm>
          <a:prstGeom prst="rect">
            <a:avLst/>
          </a:prstGeom>
          <a:noFill/>
        </p:spPr>
        <p:txBody>
          <a:bodyPr wrap="square" rtlCol="0">
            <a:spAutoFit/>
          </a:bodyPr>
          <a:lstStyle/>
          <a:p>
            <a:r>
              <a:rPr lang="en-US" sz="3200" b="1" dirty="0">
                <a:solidFill>
                  <a:schemeClr val="bg1">
                    <a:lumMod val="95000"/>
                  </a:schemeClr>
                </a:solidFill>
              </a:rPr>
              <a:t>1 mile</a:t>
            </a:r>
          </a:p>
        </p:txBody>
      </p:sp>
      <p:sp>
        <p:nvSpPr>
          <p:cNvPr id="71" name="Rectangle 13">
            <a:extLst>
              <a:ext uri="{FF2B5EF4-FFF2-40B4-BE49-F238E27FC236}">
                <a16:creationId xmlns:a16="http://schemas.microsoft.com/office/drawing/2014/main" id="{801639A7-19C2-4FFB-9FF3-17FCD0DB1521}"/>
              </a:ext>
            </a:extLst>
          </p:cNvPr>
          <p:cNvSpPr txBox="1">
            <a:spLocks noChangeArrowheads="1"/>
          </p:cNvSpPr>
          <p:nvPr/>
        </p:nvSpPr>
        <p:spPr>
          <a:xfrm>
            <a:off x="801144" y="3355772"/>
            <a:ext cx="4905853" cy="120675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lgn="r">
              <a:spcAft>
                <a:spcPts val="600"/>
              </a:spcAft>
              <a:buFont typeface="Wingdings" panose="05000000000000000000" pitchFamily="2" charset="2"/>
              <a:buChar char="Ø"/>
            </a:pPr>
            <a:r>
              <a:rPr lang="en-US" altLang="en-US" sz="2800" kern="0" dirty="0">
                <a:solidFill>
                  <a:sysClr val="windowText" lastClr="000000"/>
                </a:solidFill>
              </a:rPr>
              <a:t>When the Subject Property is </a:t>
            </a:r>
          </a:p>
          <a:p>
            <a:pPr algn="r">
              <a:spcAft>
                <a:spcPts val="600"/>
              </a:spcAft>
            </a:pPr>
            <a:r>
              <a:rPr lang="en-US" altLang="en-US" sz="2800" b="1" u="sng" kern="0" dirty="0">
                <a:solidFill>
                  <a:sysClr val="windowText" lastClr="000000"/>
                </a:solidFill>
              </a:rPr>
              <a:t>Within 1 mile of:</a:t>
            </a:r>
          </a:p>
        </p:txBody>
      </p:sp>
    </p:spTree>
    <p:extLst>
      <p:ext uri="{BB962C8B-B14F-4D97-AF65-F5344CB8AC3E}">
        <p14:creationId xmlns:p14="http://schemas.microsoft.com/office/powerpoint/2010/main" val="422751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
                                            <p:txEl>
                                              <p:pRg st="0" end="0"/>
                                            </p:txEl>
                                          </p:spTgt>
                                        </p:tgtEl>
                                        <p:attrNameLst>
                                          <p:attrName>style.visibility</p:attrName>
                                        </p:attrNameLst>
                                      </p:cBhvr>
                                      <p:to>
                                        <p:strVal val="visible"/>
                                      </p:to>
                                    </p:set>
                                    <p:animEffect transition="in" filter="fade">
                                      <p:cBhvr>
                                        <p:cTn id="7" dur="500"/>
                                        <p:tgtEl>
                                          <p:spTgt spid="7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1">
                                            <p:txEl>
                                              <p:pRg st="1" end="1"/>
                                            </p:txEl>
                                          </p:spTgt>
                                        </p:tgtEl>
                                        <p:attrNameLst>
                                          <p:attrName>style.visibility</p:attrName>
                                        </p:attrNameLst>
                                      </p:cBhvr>
                                      <p:to>
                                        <p:strVal val="visible"/>
                                      </p:to>
                                    </p:set>
                                    <p:animEffect transition="in" filter="fade">
                                      <p:cBhvr>
                                        <p:cTn id="10" dur="500"/>
                                        <p:tgtEl>
                                          <p:spTgt spid="7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2" presetClass="entr" presetSubtype="8" fill="hold" nodeType="withEffect">
                                  <p:stCondLst>
                                    <p:cond delay="100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1750" fill="hold"/>
                                        <p:tgtEl>
                                          <p:spTgt spid="42"/>
                                        </p:tgtEl>
                                        <p:attrNameLst>
                                          <p:attrName>ppt_x</p:attrName>
                                        </p:attrNameLst>
                                      </p:cBhvr>
                                      <p:tavLst>
                                        <p:tav tm="0">
                                          <p:val>
                                            <p:strVal val="0-#ppt_w/2"/>
                                          </p:val>
                                        </p:tav>
                                        <p:tav tm="100000">
                                          <p:val>
                                            <p:strVal val="#ppt_x"/>
                                          </p:val>
                                        </p:tav>
                                      </p:tavLst>
                                    </p:anim>
                                    <p:anim calcmode="lin" valueType="num">
                                      <p:cBhvr additive="base">
                                        <p:cTn id="23" dur="1750" fill="hold"/>
                                        <p:tgtEl>
                                          <p:spTgt spid="42"/>
                                        </p:tgtEl>
                                        <p:attrNameLst>
                                          <p:attrName>ppt_y</p:attrName>
                                        </p:attrNameLst>
                                      </p:cBhvr>
                                      <p:tavLst>
                                        <p:tav tm="0">
                                          <p:val>
                                            <p:strVal val="#ppt_y"/>
                                          </p:val>
                                        </p:tav>
                                        <p:tav tm="100000">
                                          <p:val>
                                            <p:strVal val="#ppt_y"/>
                                          </p:val>
                                        </p:tav>
                                      </p:tavLst>
                                    </p:anim>
                                  </p:childTnLst>
                                </p:cTn>
                              </p:par>
                              <p:par>
                                <p:cTn id="24" presetID="10" presetClass="entr" presetSubtype="0" fill="hold" grpId="0" nodeType="withEffect">
                                  <p:stCondLst>
                                    <p:cond delay="100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47" presetClass="entr" presetSubtype="0" fill="hold" nodeType="withEffect">
                                  <p:stCondLst>
                                    <p:cond delay="125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1500"/>
                                        <p:tgtEl>
                                          <p:spTgt spid="46"/>
                                        </p:tgtEl>
                                      </p:cBhvr>
                                    </p:animEffect>
                                    <p:anim calcmode="lin" valueType="num">
                                      <p:cBhvr>
                                        <p:cTn id="30" dur="1500" fill="hold"/>
                                        <p:tgtEl>
                                          <p:spTgt spid="46"/>
                                        </p:tgtEl>
                                        <p:attrNameLst>
                                          <p:attrName>ppt_x</p:attrName>
                                        </p:attrNameLst>
                                      </p:cBhvr>
                                      <p:tavLst>
                                        <p:tav tm="0">
                                          <p:val>
                                            <p:strVal val="#ppt_x"/>
                                          </p:val>
                                        </p:tav>
                                        <p:tav tm="100000">
                                          <p:val>
                                            <p:strVal val="#ppt_x"/>
                                          </p:val>
                                        </p:tav>
                                      </p:tavLst>
                                    </p:anim>
                                    <p:anim calcmode="lin" valueType="num">
                                      <p:cBhvr>
                                        <p:cTn id="31" dur="15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4599</TotalTime>
  <Words>1988</Words>
  <Application>Microsoft Office PowerPoint</Application>
  <PresentationFormat>Widescreen</PresentationFormat>
  <Paragraphs>357</Paragraphs>
  <Slides>38</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Bahnschrift</vt:lpstr>
      <vt:lpstr>Bahnschrift SemiBold</vt:lpstr>
      <vt:lpstr>Bahnschrift SemiLight</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jcadwell</dc:creator>
  <cp:lastModifiedBy> </cp:lastModifiedBy>
  <cp:revision>242</cp:revision>
  <dcterms:created xsi:type="dcterms:W3CDTF">2018-12-04T17:43:42Z</dcterms:created>
  <dcterms:modified xsi:type="dcterms:W3CDTF">2018-12-13T16:55:10Z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2017-08-03T00:00:00Z</vt:filetime>
  </property>
  <property fmtid="{D5CDD505-2E9C-101B-9397-08002B2CF9AE}" pid="3" name="Creator">
    <vt:lpwstr>Microsoft® PowerPoint® 2016</vt:lpwstr>
  </property>
  <property fmtid="{D5CDD505-2E9C-101B-9397-08002B2CF9AE}" pid="4" name="LastSaved">
    <vt:filetime>2018-12-04T00:00:00Z</vt:filetime>
  </property>
</Properties>
</file>