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7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142E44D-7485-4187-A874-970E9983FD5D}">
  <a:tblStyle styleId="{6142E44D-7485-4187-A874-970E9983FD5D}" styleName="Table_0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170CCA25-921A-4173-9F60-325024E41196}" styleName="Table_1">
    <a:wholeTbl>
      <a:tcStyle>
        <a:tcBdr>
          <a:lef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713" autoAdjust="0"/>
  </p:normalViewPr>
  <p:slideViewPr>
    <p:cSldViewPr snapToGrid="0" snapToObjects="1">
      <p:cViewPr varScale="1">
        <p:scale>
          <a:sx n="56" d="100"/>
          <a:sy n="56" d="100"/>
        </p:scale>
        <p:origin x="1086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82713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251545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77743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53300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847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358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309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6000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4523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99167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9764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“Project Timeline” cut out the “of”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June</a:t>
            </a:r>
            <a:r>
              <a:rPr lang="en-US" baseline="0" dirty="0" smtClean="0"/>
              <a:t> – September 2014 Model Creation/Data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I’d eliminate August 2014 line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60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08826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dirty="0" smtClean="0"/>
              <a:t>I wouldn’t sweat</a:t>
            </a:r>
            <a:r>
              <a:rPr lang="en-US" baseline="0" dirty="0" smtClean="0"/>
              <a:t> this too much…have a select list here of the most important ones…balance would be in the proposal document…..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1263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1918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420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8278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15443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937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5341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0270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sz="1800">
                <a:solidFill>
                  <a:schemeClr val="dk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30000">
              <a:schemeClr val="lt1"/>
            </a:gs>
            <a:gs pos="100000">
              <a:schemeClr val="lt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SzPct val="100000"/>
              <a:defRPr sz="3000"/>
            </a:lvl1pPr>
            <a:lvl2pPr marL="742950" indent="-133350">
              <a:spcBef>
                <a:spcPts val="480"/>
              </a:spcBef>
              <a:buSzPct val="100000"/>
              <a:defRPr sz="2400"/>
            </a:lvl2pPr>
            <a:lvl3pPr marL="1143000" indent="-76200">
              <a:spcBef>
                <a:spcPts val="480"/>
              </a:spcBef>
              <a:buSzPct val="100000"/>
              <a:defRPr sz="2400"/>
            </a:lvl3pPr>
            <a:lvl4pPr marL="1600200" indent="-114300">
              <a:spcBef>
                <a:spcPts val="360"/>
              </a:spcBef>
              <a:buSzPct val="100000"/>
              <a:defRPr sz="1800"/>
            </a:lvl4pPr>
            <a:lvl5pPr marL="2057400" indent="-114300">
              <a:spcBef>
                <a:spcPts val="360"/>
              </a:spcBef>
              <a:buSzPct val="100000"/>
              <a:defRPr sz="1800"/>
            </a:lvl5pPr>
            <a:lvl6pPr marL="2514600" indent="-114300">
              <a:spcBef>
                <a:spcPts val="360"/>
              </a:spcBef>
              <a:buSzPct val="100000"/>
              <a:defRPr sz="1800"/>
            </a:lvl6pPr>
            <a:lvl7pPr marL="2971800" indent="-114300">
              <a:spcBef>
                <a:spcPts val="360"/>
              </a:spcBef>
              <a:buSzPct val="100000"/>
              <a:defRPr sz="1800"/>
            </a:lvl7pPr>
            <a:lvl8pPr marL="3429000" indent="-114300">
              <a:spcBef>
                <a:spcPts val="360"/>
              </a:spcBef>
              <a:buSzPct val="100000"/>
              <a:defRPr sz="1800"/>
            </a:lvl8pPr>
            <a:lvl9pPr marL="3886200" indent="-114300">
              <a:spcBef>
                <a:spcPts val="360"/>
              </a:spcBef>
              <a:buSzPct val="100000"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is.atlantaga.gov/apps/gislayers/download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is.atlantaga.gov/apps/gislayers/download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spatialconferencega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usj.sagepub.com/content/46/8/1723" TargetMode="External"/><Relationship Id="rId3" Type="http://schemas.openxmlformats.org/officeDocument/2006/relationships/hyperlink" Target="http://beltline.org/progress/planning/implementation-plan/" TargetMode="External"/><Relationship Id="rId7" Type="http://schemas.openxmlformats.org/officeDocument/2006/relationships/hyperlink" Target="http://beltlineorg.wpengine.netdna-cdn.com/wp-content/uploads/2012/04/Ryan-Gravel-Thesis-1999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tlantaga.gov/index.aspx?page=383" TargetMode="External"/><Relationship Id="rId5" Type="http://schemas.openxmlformats.org/officeDocument/2006/relationships/hyperlink" Target="http://gwr.nuim.ie/downloads/GWR_WhitePaper.pdf" TargetMode="External"/><Relationship Id="rId4" Type="http://schemas.openxmlformats.org/officeDocument/2006/relationships/hyperlink" Target="http://beltline.org/about/the-atlanta-beltline-project/funding/atlanta-beltline-tad/" TargetMode="External"/><Relationship Id="rId9" Type="http://schemas.openxmlformats.org/officeDocument/2006/relationships/hyperlink" Target="http://sciwebserver.science.mcmaster.ca/cspa/papers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rgiamls.com/" TargetMode="External"/><Relationship Id="rId2" Type="http://schemas.openxmlformats.org/officeDocument/2006/relationships/hyperlink" Target="beltline.or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eltline.org/explore/maps/overview-map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685800" y="992221"/>
            <a:ext cx="7772400" cy="175097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600" dirty="0"/>
              <a:t>A Spatial Analysis of the </a:t>
            </a:r>
            <a:r>
              <a:rPr lang="en" sz="3600" dirty="0" smtClean="0"/>
              <a:t/>
            </a:r>
            <a:br>
              <a:rPr lang="en" sz="3600" dirty="0" smtClean="0"/>
            </a:br>
            <a:r>
              <a:rPr lang="en" sz="3600" dirty="0" smtClean="0"/>
              <a:t>Atlanta </a:t>
            </a:r>
            <a:r>
              <a:rPr lang="en" sz="3600" dirty="0"/>
              <a:t>BeltLine’s Effect on Residential Real Estate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16541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Ryan Davis</a:t>
            </a:r>
          </a:p>
          <a:p>
            <a:pPr lvl="0" rtl="0">
              <a:buNone/>
            </a:pPr>
            <a:r>
              <a:rPr lang="e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Pennsylvania State University</a:t>
            </a:r>
          </a:p>
          <a:p>
            <a:pPr lvl="0" rtl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May 6,</a:t>
            </a:r>
            <a:r>
              <a:rPr lang="en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</a:p>
          <a:p>
            <a:pPr algn="l">
              <a:buNone/>
            </a:pPr>
            <a:r>
              <a:rPr lang="en" dirty="0"/>
              <a:t>	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City of Atlanta GIS Data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20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BeltLine </a:t>
            </a:r>
            <a:r>
              <a:rPr lang="en" sz="1800" dirty="0"/>
              <a:t>polygon </a:t>
            </a:r>
            <a:r>
              <a:rPr lang="en" sz="1800" dirty="0" smtClean="0"/>
              <a:t>shapefiles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Corridor</a:t>
            </a:r>
            <a:endParaRPr lang="en" sz="1600" dirty="0"/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Tax </a:t>
            </a:r>
            <a:r>
              <a:rPr lang="en" sz="1600" dirty="0"/>
              <a:t>Allocation District (</a:t>
            </a:r>
            <a:r>
              <a:rPr lang="en" sz="1600" dirty="0" smtClean="0"/>
              <a:t>TAD)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Planning Area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Overlay district</a:t>
            </a:r>
            <a:endParaRPr lang="en" sz="1800" dirty="0" smtClean="0"/>
          </a:p>
          <a:p>
            <a:pPr marL="457200" indent="-342900">
              <a:buClr>
                <a:srgbClr val="000000"/>
              </a:buClr>
              <a:buFont typeface="Arial"/>
              <a:buChar char="•"/>
            </a:pPr>
            <a:endParaRPr lang="en" sz="1800" dirty="0" smtClean="0"/>
          </a:p>
          <a:p>
            <a:pPr marL="457200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Data </a:t>
            </a:r>
            <a:r>
              <a:rPr lang="en" sz="1600" dirty="0"/>
              <a:t>retrieved from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http://gis.atlantaga.gov/apps/gislayers/download/</a:t>
            </a:r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endParaRPr lang="en" sz="1800" dirty="0"/>
          </a:p>
          <a:p>
            <a:endParaRPr lang="en" sz="1800" dirty="0"/>
          </a:p>
        </p:txBody>
      </p:sp>
      <p:pic>
        <p:nvPicPr>
          <p:cNvPr id="87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6054" y="367975"/>
            <a:ext cx="24765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377925" y="1200150"/>
            <a:ext cx="3132758" cy="3725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889800" y="1189450"/>
            <a:ext cx="46260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1800" u="sng" dirty="0">
              <a:solidFill>
                <a:schemeClr val="hlink"/>
              </a:solidFill>
              <a:hlinkClick r:id="rId3"/>
            </a:endParaRPr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Polygon </a:t>
            </a:r>
            <a:r>
              <a:rPr lang="en" sz="1800" dirty="0" smtClean="0"/>
              <a:t>shapefiles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City limits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Regional </a:t>
            </a:r>
            <a:r>
              <a:rPr lang="en" sz="1600" dirty="0"/>
              <a:t>study </a:t>
            </a:r>
            <a:r>
              <a:rPr lang="en" sz="1600" dirty="0" smtClean="0"/>
              <a:t>groups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600" dirty="0" smtClean="0"/>
              <a:t>Neighborhoods</a:t>
            </a:r>
          </a:p>
          <a:p>
            <a:pPr marL="5715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800" dirty="0" smtClean="0"/>
          </a:p>
          <a:p>
            <a:pPr marL="571500" indent="-4572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600" dirty="0" smtClean="0"/>
              <a:t>Data </a:t>
            </a:r>
            <a:r>
              <a:rPr lang="en" sz="1600" dirty="0"/>
              <a:t>retrieved from </a:t>
            </a:r>
            <a:r>
              <a:rPr lang="en" sz="1600" u="sng" dirty="0">
                <a:solidFill>
                  <a:schemeClr val="hlink"/>
                </a:solidFill>
                <a:hlinkClick r:id="rId3"/>
              </a:rPr>
              <a:t>http://gis.atlantaga.gov/apps/gislayers/download/</a:t>
            </a:r>
          </a:p>
          <a:p>
            <a:pPr marL="514350" lvl="1" indent="0">
              <a:buClr>
                <a:srgbClr val="000000"/>
              </a:buClr>
              <a:buSzPct val="166666"/>
            </a:pPr>
            <a:endParaRPr lang="en" sz="1800" dirty="0"/>
          </a:p>
          <a:p>
            <a:endParaRPr lang="en" sz="1800" dirty="0"/>
          </a:p>
        </p:txBody>
      </p:sp>
      <p:sp>
        <p:nvSpPr>
          <p:cNvPr id="97" name="Shape 97"/>
          <p:cNvSpPr txBox="1"/>
          <p:nvPr/>
        </p:nvSpPr>
        <p:spPr>
          <a:xfrm>
            <a:off x="556050" y="4512600"/>
            <a:ext cx="3333899" cy="40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lnSpc>
                <a:spcPct val="115000"/>
              </a:lnSpc>
              <a:buClr>
                <a:schemeClr val="dk1"/>
              </a:buClr>
              <a:buSzPct val="137500"/>
              <a:buFont typeface="Arial"/>
              <a:buNone/>
            </a:pPr>
            <a:r>
              <a:rPr lang="en" sz="900" i="1" dirty="0">
                <a:solidFill>
                  <a:schemeClr val="dk1"/>
                </a:solidFill>
              </a:rPr>
              <a:t>The five study regions and their respective neighborhoods that intersect the BeltLine corridor are shown.</a:t>
            </a:r>
          </a:p>
          <a:p>
            <a:endParaRPr lang="en" sz="800" i="1" dirty="0">
              <a:solidFill>
                <a:schemeClr val="dk1"/>
              </a:solidFill>
            </a:endParaRPr>
          </a:p>
        </p:txBody>
      </p:sp>
      <p:sp>
        <p:nvSpPr>
          <p:cNvPr id="13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City of Atlanta GIS Data</a:t>
            </a:r>
          </a:p>
        </p:txBody>
      </p:sp>
      <p:pic>
        <p:nvPicPr>
          <p:cNvPr id="14" name="Shape 8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5706054" y="367975"/>
            <a:ext cx="24765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60475" y="1189450"/>
            <a:ext cx="3329325" cy="3293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United States Census Bureau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14812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Block </a:t>
            </a:r>
            <a:r>
              <a:rPr lang="en" sz="1800" dirty="0" smtClean="0"/>
              <a:t>groups</a:t>
            </a:r>
          </a:p>
          <a:p>
            <a:pPr marL="114300" lvl="0" indent="0" rtl="0">
              <a:buClr>
                <a:srgbClr val="000000"/>
              </a:buClr>
            </a:pPr>
            <a:endParaRPr lang="en" sz="1800" dirty="0"/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Decennial Census (2000, </a:t>
            </a:r>
            <a:r>
              <a:rPr lang="en" sz="1800" dirty="0" smtClean="0"/>
              <a:t>2010)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200" dirty="0" smtClean="0"/>
              <a:t>Total </a:t>
            </a:r>
            <a:r>
              <a:rPr lang="en" sz="1200" dirty="0"/>
              <a:t>number of housing </a:t>
            </a:r>
            <a:r>
              <a:rPr lang="en" sz="1200" dirty="0" smtClean="0"/>
              <a:t>units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200" dirty="0" smtClean="0"/>
              <a:t>Occupancy</a:t>
            </a:r>
            <a:r>
              <a:rPr lang="en" sz="1200" dirty="0"/>
              <a:t>, vacancy </a:t>
            </a:r>
            <a:r>
              <a:rPr lang="en" sz="1200" dirty="0" smtClean="0"/>
              <a:t>rates</a:t>
            </a:r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endParaRPr lang="en" sz="1200" dirty="0"/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American </a:t>
            </a:r>
            <a:r>
              <a:rPr lang="en" sz="1800" dirty="0"/>
              <a:t>Community </a:t>
            </a:r>
            <a:r>
              <a:rPr lang="en" sz="1800" dirty="0" smtClean="0"/>
              <a:t>Survey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200" dirty="0" smtClean="0"/>
              <a:t>Median income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200" dirty="0" smtClean="0"/>
              <a:t>Employment status	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200" dirty="0" smtClean="0"/>
              <a:t>Commute </a:t>
            </a:r>
            <a:r>
              <a:rPr lang="en" sz="1200" dirty="0"/>
              <a:t>time to/from work</a:t>
            </a:r>
          </a:p>
        </p:txBody>
      </p:sp>
      <p:pic>
        <p:nvPicPr>
          <p:cNvPr id="104" name="Shape 10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882502" y="325115"/>
            <a:ext cx="13620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12" y="1063351"/>
            <a:ext cx="3914788" cy="3286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772012" y="4530903"/>
            <a:ext cx="3914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The BeltLine Corridor (red) is overlaid on US Census Block Groups for Fulton and DeKalb Counties.</a:t>
            </a:r>
            <a:endParaRPr lang="en-US" sz="1200" i="1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pPr>
              <a:buNone/>
            </a:pPr>
            <a:r>
              <a:rPr lang="en" dirty="0" smtClean="0">
                <a:solidFill>
                  <a:schemeClr val="tx1"/>
                </a:solidFill>
              </a:rPr>
              <a:t>Methods</a:t>
            </a:r>
            <a:r>
              <a:rPr lang="en" dirty="0" smtClean="0"/>
              <a:t/>
            </a:r>
            <a:br>
              <a:rPr lang="en" dirty="0" smtClean="0"/>
            </a:br>
            <a:r>
              <a:rPr lang="en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Hedonic </a:t>
            </a:r>
            <a:r>
              <a:rPr lang="e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Pricing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</a:rPr>
              <a:t>Hedonic pricing models decompose a sales price into its individual components.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1600" dirty="0" smtClean="0">
                <a:solidFill>
                  <a:schemeClr val="dk1"/>
                </a:solidFill>
              </a:rPr>
              <a:t>Traditionally</a:t>
            </a:r>
            <a:r>
              <a:rPr lang="en" sz="1600" dirty="0">
                <a:solidFill>
                  <a:schemeClr val="dk1"/>
                </a:solidFill>
              </a:rPr>
              <a:t>, residential real estate studies have relied upon </a:t>
            </a:r>
            <a:r>
              <a:rPr lang="en" sz="1600" i="1" dirty="0">
                <a:solidFill>
                  <a:schemeClr val="dk1"/>
                </a:solidFill>
              </a:rPr>
              <a:t>hedonic pricing models</a:t>
            </a:r>
            <a:r>
              <a:rPr lang="en" sz="1600" dirty="0">
                <a:solidFill>
                  <a:schemeClr val="dk1"/>
                </a:solidFill>
              </a:rPr>
              <a:t> to help explain and predict the mechanics underlying property values.</a:t>
            </a: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endParaRPr lang="en" sz="1400" dirty="0" smtClean="0">
              <a:solidFill>
                <a:schemeClr val="dk1"/>
              </a:solidFill>
            </a:endParaRPr>
          </a:p>
          <a:p>
            <a:pPr marL="457200" lvl="0" indent="-3175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400" dirty="0" smtClean="0">
                <a:solidFill>
                  <a:schemeClr val="dk1"/>
                </a:solidFill>
              </a:rPr>
              <a:t>Basic </a:t>
            </a:r>
            <a:r>
              <a:rPr lang="en" sz="1400" dirty="0">
                <a:solidFill>
                  <a:schemeClr val="dk1"/>
                </a:solidFill>
              </a:rPr>
              <a:t>formula:</a:t>
            </a:r>
          </a:p>
          <a:p>
            <a:pPr marL="914400" lvl="1" indent="-228600" algn="ctr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77777"/>
              <a:buNone/>
            </a:pPr>
            <a:r>
              <a:rPr lang="en" sz="1800" i="1" dirty="0">
                <a:solidFill>
                  <a:schemeClr val="dk1"/>
                </a:solidFill>
              </a:rPr>
              <a:t>P = f(S,E,L)</a:t>
            </a:r>
          </a:p>
          <a:p>
            <a:pPr marL="18288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P = price</a:t>
            </a:r>
          </a:p>
          <a:p>
            <a:pPr marL="18288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S = structural characteristics</a:t>
            </a:r>
          </a:p>
          <a:p>
            <a:pPr marL="18288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E = environmental characteristics</a:t>
            </a:r>
          </a:p>
          <a:p>
            <a:pPr marL="1828800" lvl="0" indent="-3175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400" dirty="0">
                <a:solidFill>
                  <a:schemeClr val="dk1"/>
                </a:solidFill>
              </a:rPr>
              <a:t>L = location</a:t>
            </a:r>
          </a:p>
          <a:p>
            <a:endParaRPr lang="en" sz="14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>
                <a:solidFill>
                  <a:schemeClr val="tx1"/>
                </a:solidFill>
              </a:rPr>
              <a:t>Methods</a:t>
            </a:r>
            <a:r>
              <a:rPr lang="en" sz="3000" dirty="0" smtClean="0"/>
              <a:t/>
            </a:r>
            <a:br>
              <a:rPr lang="en" sz="3000" dirty="0" smtClean="0"/>
            </a:b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Multiple 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Regression Analysis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Commonly used by tax assessors and appraisers for real estate valuation</a:t>
            </a:r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Breaks down the dependent variable, sales price, into explanatory independent variables</a:t>
            </a:r>
          </a:p>
          <a:p>
            <a:endParaRPr lang="en" sz="1800" dirty="0"/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β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β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1i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β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2i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n … + β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en" sz="1800" dirty="0">
                <a:solidFill>
                  <a:schemeClr val="dk1"/>
                </a:solidFill>
              </a:rPr>
              <a:t>ε</a:t>
            </a:r>
            <a:r>
              <a:rPr lang="en" sz="18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4"/>
            <a:endParaRPr lang="en" sz="20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20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sales price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individual aspects of property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parameters (coefficients) indicate magnitude of </a:t>
            </a: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2000" dirty="0">
                <a:solidFill>
                  <a:schemeClr val="dk1"/>
                </a:solidFill>
              </a:rPr>
              <a:t>ε</a:t>
            </a:r>
            <a:r>
              <a:rPr lang="en" sz="2000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20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error</a:t>
            </a:r>
          </a:p>
          <a:p>
            <a:endParaRPr lang="en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"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82287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>
                <a:solidFill>
                  <a:schemeClr val="tx1"/>
                </a:solidFill>
              </a:rPr>
              <a:t>Methods</a:t>
            </a:r>
            <a:r>
              <a:rPr lang="en" sz="3200" dirty="0" smtClean="0"/>
              <a:t/>
            </a:r>
            <a:br>
              <a:rPr lang="en" sz="3200" dirty="0" smtClean="0"/>
            </a:b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Criticism of linear pricing regression 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Font typeface="Arial"/>
              <a:buChar char="•"/>
            </a:pPr>
            <a:r>
              <a:rPr lang="en" sz="2000" dirty="0"/>
              <a:t>F</a:t>
            </a:r>
            <a:r>
              <a:rPr lang="en" sz="2000" dirty="0" smtClean="0"/>
              <a:t>ail </a:t>
            </a:r>
            <a:r>
              <a:rPr lang="en" sz="2000" dirty="0"/>
              <a:t>to compensate properly for two key characteristics of housing </a:t>
            </a:r>
            <a:r>
              <a:rPr lang="en" sz="2000" dirty="0" smtClean="0"/>
              <a:t>markets:</a:t>
            </a:r>
          </a:p>
          <a:p>
            <a:pPr marL="857250" lvl="1" indent="-381000">
              <a:buClr>
                <a:srgbClr val="000000"/>
              </a:buClr>
              <a:buFont typeface="Arial"/>
              <a:buChar char="•"/>
            </a:pPr>
            <a:r>
              <a:rPr lang="en" sz="2000" dirty="0" smtClean="0"/>
              <a:t>spatial dependence</a:t>
            </a:r>
          </a:p>
          <a:p>
            <a:pPr marL="857250" lvl="1" indent="-381000">
              <a:buClr>
                <a:srgbClr val="000000"/>
              </a:buClr>
              <a:buFont typeface="Arial"/>
              <a:buChar char="•"/>
            </a:pPr>
            <a:r>
              <a:rPr lang="en" sz="2000" dirty="0" smtClean="0"/>
              <a:t>spatial heterogeneity</a:t>
            </a:r>
          </a:p>
          <a:p>
            <a:pPr marL="857250" lvl="1" indent="-381000">
              <a:buClr>
                <a:srgbClr val="000000"/>
              </a:buClr>
              <a:buFont typeface="Arial"/>
              <a:buChar char="•"/>
            </a:pPr>
            <a:endParaRPr lang="en" sz="2000" dirty="0"/>
          </a:p>
          <a:p>
            <a:pPr marL="457200" lvl="0" indent="-381000" rtl="0">
              <a:buClr>
                <a:srgbClr val="000000"/>
              </a:buClr>
              <a:buFont typeface="Arial"/>
              <a:buChar char="•"/>
            </a:pPr>
            <a:r>
              <a:rPr lang="en" sz="2000" dirty="0"/>
              <a:t>M</a:t>
            </a:r>
            <a:r>
              <a:rPr lang="en" sz="2000" dirty="0" smtClean="0"/>
              <a:t>ay </a:t>
            </a:r>
            <a:r>
              <a:rPr lang="en" sz="2000" dirty="0"/>
              <a:t>result in biased </a:t>
            </a:r>
            <a:r>
              <a:rPr lang="en" sz="2000" dirty="0" smtClean="0"/>
              <a:t>coefficients</a:t>
            </a:r>
          </a:p>
          <a:p>
            <a:pPr marL="857250" lvl="1" indent="-381000">
              <a:buClr>
                <a:srgbClr val="000000"/>
              </a:buClr>
              <a:buFont typeface="Arial"/>
              <a:buChar char="•"/>
            </a:pPr>
            <a:r>
              <a:rPr lang="en" sz="2000" dirty="0" smtClean="0"/>
              <a:t>submarket segmentation</a:t>
            </a:r>
          </a:p>
          <a:p>
            <a:pPr marL="857250" lvl="1" indent="-381000">
              <a:buClr>
                <a:srgbClr val="000000"/>
              </a:buClr>
              <a:buFont typeface="Arial"/>
              <a:buChar char="•"/>
            </a:pPr>
            <a:r>
              <a:rPr lang="en" sz="2000" dirty="0" smtClean="0"/>
              <a:t>continuous </a:t>
            </a:r>
            <a:r>
              <a:rPr lang="en" sz="2000" dirty="0"/>
              <a:t>geographic distribution of real estate values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9080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>
                <a:solidFill>
                  <a:schemeClr val="tx1"/>
                </a:solidFill>
              </a:rPr>
              <a:t>Methods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Geographically </a:t>
            </a: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Weighted Regression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76200" lvl="0" indent="0" rtl="0">
              <a:buClr>
                <a:srgbClr val="000000"/>
              </a:buClr>
            </a:pPr>
            <a:r>
              <a:rPr lang="en" sz="2400" dirty="0"/>
              <a:t>GWR performs individual regressions at each data sample point in the spirit of Tobler’s first law of geography</a:t>
            </a:r>
            <a:r>
              <a:rPr lang="en" sz="2400" dirty="0" smtClean="0"/>
              <a:t>.</a:t>
            </a:r>
          </a:p>
          <a:p>
            <a:pPr marL="457200" lvl="0" indent="-381000" rtl="0">
              <a:buClr>
                <a:srgbClr val="000000"/>
              </a:buClr>
              <a:buFont typeface="Arial"/>
              <a:buChar char="•"/>
            </a:pPr>
            <a:endParaRPr lang="en" sz="2400" dirty="0" smtClean="0"/>
          </a:p>
          <a:p>
            <a:pPr marL="76200" indent="0" algn="ctr">
              <a:buClr>
                <a:srgbClr val="000000"/>
              </a:buClr>
            </a:pP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(u) 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β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en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(u) 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en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(u)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1i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(u)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2i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n … + 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" sz="18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(u)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</a:t>
            </a:r>
            <a:r>
              <a:rPr lang="en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</a:t>
            </a:r>
            <a:r>
              <a:rPr lang="en" sz="1800" dirty="0" smtClean="0">
                <a:solidFill>
                  <a:schemeClr val="dk1"/>
                </a:solidFill>
              </a:rPr>
              <a:t>ε</a:t>
            </a:r>
            <a:r>
              <a:rPr lang="en" sz="1800" i="1" baseline="-250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</a:p>
          <a:p>
            <a:pPr marL="76200" indent="0" algn="ctr">
              <a:buClr>
                <a:srgbClr val="000000"/>
              </a:buClr>
            </a:pPr>
            <a:endParaRPr lang="en" sz="1800" i="1" baseline="-25000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</a:t>
            </a:r>
            <a:r>
              <a:rPr lang="en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sales price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individual aspects of property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/>
              <a:buChar char="•"/>
            </a:pP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parameters (coefficients) indicate magnitude of </a:t>
            </a: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dirty="0">
                <a:solidFill>
                  <a:schemeClr val="dk1"/>
                </a:solidFill>
              </a:rPr>
              <a:t>ε</a:t>
            </a:r>
            <a:r>
              <a:rPr lang="en" i="1" baseline="-25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 </a:t>
            </a:r>
            <a:r>
              <a:rPr lang="en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error</a:t>
            </a:r>
          </a:p>
          <a:p>
            <a:pPr marL="2171700" lvl="4" indent="-3429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= location</a:t>
            </a:r>
            <a:endParaRPr lang="en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6200" indent="0" algn="ctr">
              <a:buClr>
                <a:srgbClr val="000000"/>
              </a:buClr>
            </a:pPr>
            <a:r>
              <a:rPr lang="en" sz="24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76200" indent="0" algn="ctr">
              <a:buClr>
                <a:srgbClr val="000000"/>
              </a:buClr>
            </a:pPr>
            <a:endParaRPr lang="en" sz="24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81000" rtl="0">
              <a:buClr>
                <a:srgbClr val="000000"/>
              </a:buClr>
              <a:buFont typeface="Arial"/>
              <a:buChar char="•"/>
            </a:pPr>
            <a:endParaRPr lang="en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46689" y="4648850"/>
            <a:ext cx="2440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(Charlton &amp; </a:t>
            </a:r>
            <a:r>
              <a:rPr lang="en-US" sz="1200" dirty="0" err="1" smtClean="0"/>
              <a:t>Fotheringham</a:t>
            </a:r>
            <a:r>
              <a:rPr lang="en-US" sz="1200" dirty="0" smtClean="0"/>
              <a:t>, 2009)</a:t>
            </a:r>
            <a:endParaRPr lang="en-US" sz="12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051"/>
            <a:ext cx="8229600" cy="857400"/>
          </a:xfrm>
        </p:spPr>
        <p:txBody>
          <a:bodyPr/>
          <a:lstStyle/>
          <a:p>
            <a:r>
              <a:rPr lang="en" sz="3200" dirty="0" smtClean="0">
                <a:solidFill>
                  <a:schemeClr val="tx1"/>
                </a:solidFill>
              </a:rPr>
              <a:t>Methods</a:t>
            </a:r>
            <a:r>
              <a:rPr lang="en" sz="2800" dirty="0"/>
              <a:t/>
            </a:r>
            <a:br>
              <a:rPr lang="en" sz="2800" dirty="0"/>
            </a:br>
            <a:r>
              <a:rPr lang="en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Geographically Weighted Regression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marL="457200" lvl="0" indent="-381000"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Research indicates GWR provides superior explanation in housing markets than traditional hedonic models (Bitter et al., 2007</a:t>
            </a:r>
            <a:r>
              <a:rPr lang="en" sz="2400" dirty="0" smtClean="0"/>
              <a:t>).</a:t>
            </a:r>
          </a:p>
          <a:p>
            <a:pPr marL="457200" lvl="0" indent="-381000">
              <a:buClr>
                <a:srgbClr val="000000"/>
              </a:buClr>
              <a:buFont typeface="Arial"/>
              <a:buChar char="•"/>
            </a:pPr>
            <a:endParaRPr lang="en" sz="2400" dirty="0"/>
          </a:p>
          <a:p>
            <a:pPr marL="457200" lvl="0" indent="-381000">
              <a:buClr>
                <a:srgbClr val="000000"/>
              </a:buClr>
              <a:buFont typeface="Arial"/>
              <a:buChar char="•"/>
            </a:pPr>
            <a:r>
              <a:rPr lang="en" sz="2400" dirty="0" smtClean="0">
                <a:solidFill>
                  <a:schemeClr val="dk1"/>
                </a:solidFill>
              </a:rPr>
              <a:t>The goal is then to measure </a:t>
            </a:r>
            <a:r>
              <a:rPr lang="en" sz="2400" dirty="0">
                <a:solidFill>
                  <a:schemeClr val="dk1"/>
                </a:solidFill>
              </a:rPr>
              <a:t>coefficients associated with proximity to </a:t>
            </a:r>
            <a:r>
              <a:rPr lang="en" sz="2400" dirty="0" smtClean="0">
                <a:solidFill>
                  <a:schemeClr val="dk1"/>
                </a:solidFill>
              </a:rPr>
              <a:t>BeltLine.</a:t>
            </a:r>
            <a:endParaRPr lang="en" sz="2400" dirty="0">
              <a:solidFill>
                <a:schemeClr val="dk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3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50150"/>
            <a:ext cx="8775148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>
                <a:solidFill>
                  <a:schemeClr val="tx1"/>
                </a:solidFill>
              </a:rPr>
              <a:t>Methods</a:t>
            </a:r>
            <a:r>
              <a:rPr lang="en" sz="3000" dirty="0" smtClean="0"/>
              <a:t/>
            </a:r>
            <a:br>
              <a:rPr lang="en" sz="3000" dirty="0" smtClean="0"/>
            </a:br>
            <a:r>
              <a:rPr lang="en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Utilizing GWR</a:t>
            </a:r>
            <a:endParaRPr lang="en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000" dirty="0" smtClean="0"/>
              <a:t>Perform OLS </a:t>
            </a:r>
            <a:r>
              <a:rPr lang="en" sz="2000" dirty="0"/>
              <a:t>regression to establish global </a:t>
            </a:r>
            <a:r>
              <a:rPr lang="en" sz="2000" dirty="0" smtClean="0"/>
              <a:t>coefficients.</a:t>
            </a:r>
            <a:endParaRPr lang="en" sz="2000" dirty="0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000" dirty="0"/>
              <a:t>Determine validity and explanatory power of data attributes for inclusion in </a:t>
            </a:r>
            <a:r>
              <a:rPr lang="en" sz="2000" dirty="0" smtClean="0"/>
              <a:t>models.</a:t>
            </a:r>
            <a:endParaRPr lang="en" sz="2000" dirty="0"/>
          </a:p>
          <a:p>
            <a:pPr marL="457200" lvl="0" indent="-3810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000" dirty="0"/>
              <a:t>Run test GWR models to compare coefficients with the goal of improved R</a:t>
            </a:r>
            <a:r>
              <a:rPr lang="en" sz="2000" baseline="30000" dirty="0"/>
              <a:t>2 </a:t>
            </a:r>
            <a:r>
              <a:rPr lang="en" sz="2000" dirty="0"/>
              <a:t>value for entire study </a:t>
            </a:r>
            <a:r>
              <a:rPr lang="en" sz="2000" dirty="0" smtClean="0"/>
              <a:t>area.</a:t>
            </a:r>
          </a:p>
          <a:p>
            <a:pPr marL="457200" lvl="0" indent="-342900">
              <a:buClr>
                <a:srgbClr val="000000"/>
              </a:buClr>
              <a:buFont typeface="Arial"/>
              <a:buAutoNum type="arabicPeriod" startAt="4"/>
            </a:pPr>
            <a:r>
              <a:rPr lang="en" sz="2000" dirty="0" smtClean="0"/>
              <a:t>Apply validated global GWR model to five local study regions.</a:t>
            </a:r>
          </a:p>
          <a:p>
            <a:pPr marL="457200" lvl="0" indent="-342900">
              <a:buClr>
                <a:srgbClr val="000000"/>
              </a:buClr>
              <a:buFont typeface="Arial"/>
              <a:buAutoNum type="arabicPeriod" startAt="4"/>
            </a:pPr>
            <a:r>
              <a:rPr lang="en" sz="2000" dirty="0" smtClean="0"/>
              <a:t>Determine BeltLine-proximity coefficients by region.</a:t>
            </a:r>
          </a:p>
          <a:p>
            <a:pPr marL="457200" lvl="0" indent="-381000">
              <a:buClr>
                <a:srgbClr val="000000"/>
              </a:buClr>
              <a:buSzPct val="100000"/>
              <a:buFont typeface="Arial"/>
              <a:buAutoNum type="arabicPeriod"/>
            </a:pPr>
            <a:endParaRPr lang="en" sz="24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44612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rmAutofit fontScale="90000"/>
          </a:bodyPr>
          <a:lstStyle/>
          <a:p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dirty="0" smtClean="0">
                <a:solidFill>
                  <a:schemeClr val="tx1"/>
                </a:solidFill>
              </a:rPr>
              <a:t>Methods</a:t>
            </a:r>
            <a:r>
              <a:rPr lang="en" sz="2400" dirty="0" smtClean="0"/>
              <a:t/>
            </a:r>
            <a:br>
              <a:rPr lang="en" sz="2400" dirty="0" smtClean="0"/>
            </a:br>
            <a:r>
              <a:rPr lang="en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Potential </a:t>
            </a:r>
            <a:r>
              <a:rPr lang="en" sz="2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software </a:t>
            </a:r>
            <a:r>
              <a:rPr lang="en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packages</a:t>
            </a:r>
            <a:endParaRPr lang="en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5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800" dirty="0" smtClean="0"/>
              <a:t>Esri </a:t>
            </a:r>
            <a:r>
              <a:rPr lang="en" sz="1800" dirty="0"/>
              <a:t>ArcMap - Spatial Statistics extension</a:t>
            </a: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800" dirty="0"/>
              <a:t>R statistical software - spgwr, gwrr packages</a:t>
            </a: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" sz="1800" dirty="0"/>
              <a:t>GWR </a:t>
            </a:r>
            <a:r>
              <a:rPr lang="en" sz="1800" dirty="0" smtClean="0"/>
              <a:t>4.0</a:t>
            </a:r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800" dirty="0"/>
          </a:p>
          <a:p>
            <a:pPr marL="285750" indent="-28575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" sz="1800" dirty="0"/>
          </a:p>
        </p:txBody>
      </p:sp>
      <p:sp>
        <p:nvSpPr>
          <p:cNvPr id="143" name="Shape 143"/>
          <p:cNvSpPr txBox="1"/>
          <p:nvPr/>
        </p:nvSpPr>
        <p:spPr>
          <a:xfrm>
            <a:off x="470500" y="4512600"/>
            <a:ext cx="3329399" cy="41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sz="800" i="1" dirty="0">
              <a:solidFill>
                <a:schemeClr val="dk1"/>
              </a:solidFill>
            </a:endParaRPr>
          </a:p>
          <a:p>
            <a:endParaRPr lang="en" sz="800" i="1" dirty="0">
              <a:solidFill>
                <a:schemeClr val="dk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49" y="3538445"/>
            <a:ext cx="2181772" cy="9740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70" y="3549054"/>
            <a:ext cx="1087858" cy="826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494" y="3549054"/>
            <a:ext cx="809738" cy="82879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Outline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88638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Background:  What is the Atlanta BeltLine?</a:t>
            </a:r>
            <a:endParaRPr lang="en" sz="1800" dirty="0"/>
          </a:p>
          <a:p>
            <a:pPr marL="457200" lvl="0" indent="-4191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Objectives</a:t>
            </a:r>
            <a:endParaRPr lang="en" sz="1800" dirty="0"/>
          </a:p>
          <a:p>
            <a:pPr marL="457200" lvl="0" indent="-4191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Data sources</a:t>
            </a:r>
          </a:p>
          <a:p>
            <a:pPr marL="457200" lvl="0" indent="-4191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Methods</a:t>
            </a:r>
          </a:p>
          <a:p>
            <a:pPr marL="457200" lvl="0" indent="-4191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Anticipated Results</a:t>
            </a:r>
            <a:endParaRPr lang="en" sz="1800" dirty="0"/>
          </a:p>
          <a:p>
            <a:pPr marL="457200" lvl="0" indent="-4191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Proposed Timeline</a:t>
            </a:r>
            <a:endParaRPr lang="en" sz="1800" dirty="0"/>
          </a:p>
          <a:p>
            <a:pPr marL="457200" lvl="0" indent="-41910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References</a:t>
            </a:r>
          </a:p>
          <a:p>
            <a:pPr marL="457200" lvl="0" indent="-41910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Acknowledgements</a:t>
            </a:r>
            <a:r>
              <a:rPr lang="en" sz="1800" dirty="0"/>
              <a:t> </a:t>
            </a:r>
            <a:r>
              <a:rPr lang="en" sz="1800" dirty="0" smtClean="0"/>
              <a:t>&amp; 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97003" y="4338868"/>
            <a:ext cx="36189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Atlanta </a:t>
            </a:r>
            <a:r>
              <a:rPr lang="en-US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BeltLine’s</a:t>
            </a:r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Eastside Trail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009" y="1923902"/>
            <a:ext cx="4046791" cy="2278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Anticipated Results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810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 dirty="0"/>
              <a:t>Study area will display vast spatial heterogeneity around the BeltLine development.</a:t>
            </a:r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 dirty="0"/>
              <a:t>Properties closer to the BeltLine will </a:t>
            </a:r>
            <a:r>
              <a:rPr lang="en" sz="2400" dirty="0" smtClean="0"/>
              <a:t>generally display </a:t>
            </a:r>
            <a:r>
              <a:rPr lang="en" sz="2400" dirty="0"/>
              <a:t>a price premium when compared to similar properties farther away.</a:t>
            </a:r>
          </a:p>
          <a:p>
            <a:pPr marL="457200" lvl="0" indent="-381000">
              <a:buClr>
                <a:srgbClr val="000000"/>
              </a:buClr>
              <a:buSzPct val="100000"/>
              <a:buFont typeface="Arial"/>
              <a:buAutoNum type="arabicPeriod"/>
            </a:pPr>
            <a:r>
              <a:rPr lang="en" sz="2400" dirty="0"/>
              <a:t>BeltLine development will display different levels of regional impacts.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 smtClean="0"/>
              <a:t>Project Timeline</a:t>
            </a:r>
            <a:endParaRPr lang="en" sz="3200" dirty="0"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May - June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	</a:t>
            </a:r>
            <a:r>
              <a:rPr lang="en" sz="1800" dirty="0" smtClean="0"/>
              <a:t>Data </a:t>
            </a:r>
            <a:r>
              <a:rPr lang="en" sz="1800" dirty="0"/>
              <a:t>QA/QC	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 - July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	</a:t>
            </a:r>
            <a:r>
              <a:rPr lang="en" sz="1800" dirty="0" smtClean="0"/>
              <a:t>Fine </a:t>
            </a:r>
            <a:r>
              <a:rPr lang="en" sz="1800" dirty="0"/>
              <a:t>tune modeling 	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June 30,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	</a:t>
            </a:r>
            <a:r>
              <a:rPr lang="en" sz="1800" dirty="0" smtClean="0"/>
              <a:t>Call </a:t>
            </a:r>
            <a:r>
              <a:rPr lang="en" sz="1800" dirty="0"/>
              <a:t>for Presentations due </a:t>
            </a:r>
            <a:endParaRPr lang="en" sz="1800" dirty="0" smtClean="0"/>
          </a:p>
          <a:p>
            <a:pPr marL="2743200" lvl="6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" dirty="0" smtClean="0"/>
              <a:t>(</a:t>
            </a:r>
            <a:r>
              <a:rPr lang="en" dirty="0"/>
              <a:t>GA Geospatial </a:t>
            </a:r>
            <a:r>
              <a:rPr lang="en" dirty="0" smtClean="0"/>
              <a:t>Conference</a:t>
            </a:r>
            <a:r>
              <a:rPr lang="en" dirty="0"/>
              <a:t>)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August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– Sept 2014	Complete analysis and prepare </a:t>
            </a:r>
            <a:r>
              <a:rPr lang="en" sz="1800" dirty="0" smtClean="0"/>
              <a:t>full presentation of 			findings</a:t>
            </a:r>
            <a:endParaRPr lang="en" sz="1800" dirty="0"/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Font typeface="Arial"/>
              <a:buChar char="•"/>
            </a:pPr>
            <a:r>
              <a:rPr lang="en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October 6-8, </a:t>
            </a: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 	</a:t>
            </a:r>
            <a:r>
              <a:rPr lang="en" sz="1800" dirty="0" smtClean="0"/>
              <a:t>Georgia </a:t>
            </a:r>
            <a:r>
              <a:rPr lang="en" sz="1800" dirty="0"/>
              <a:t>Geospatial Conference, Athens </a:t>
            </a:r>
            <a:r>
              <a:rPr lang="en" sz="1800" dirty="0" smtClean="0"/>
              <a:t>GA</a:t>
            </a:r>
          </a:p>
          <a:p>
            <a:pPr marL="2743200" lvl="6" indent="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1200" dirty="0">
                <a:hlinkClick r:id="rId3"/>
              </a:rPr>
              <a:t>http://www.geospatialconferencega.com</a:t>
            </a:r>
            <a:r>
              <a:rPr lang="en-US" sz="1200" dirty="0" smtClean="0">
                <a:hlinkClick r:id="rId3"/>
              </a:rPr>
              <a:t>/</a:t>
            </a:r>
            <a:endParaRPr lang="en" sz="1200" dirty="0"/>
          </a:p>
          <a:p>
            <a:pPr marL="476250" indent="-285750">
              <a:buFont typeface="Arial" panose="020B0604020202020204" pitchFamily="34" charset="0"/>
              <a:buChar char="•"/>
            </a:pPr>
            <a:r>
              <a:rPr lang="en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December 2014</a:t>
            </a:r>
            <a:r>
              <a:rPr lang="en" sz="1800" dirty="0" smtClean="0"/>
              <a:t>	Anticipated graduation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7"/>
            <a:ext cx="8229600" cy="77006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Partial List of References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079" y="1068512"/>
            <a:ext cx="8013842" cy="41088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indent="-457200"/>
            <a:r>
              <a:rPr lang="en-US" sz="900" dirty="0"/>
              <a:t>Atlanta BeltLine. (2013).  </a:t>
            </a:r>
            <a:r>
              <a:rPr lang="en-US" sz="900" i="1" dirty="0"/>
              <a:t>2030 Strategic Implementation Program:  Final Report</a:t>
            </a:r>
            <a:r>
              <a:rPr lang="en-US" sz="900" dirty="0"/>
              <a:t>.  Retrieved from </a:t>
            </a:r>
            <a:r>
              <a:rPr lang="en-US" sz="900" u="sng" dirty="0">
                <a:hlinkClick r:id="rId3"/>
              </a:rPr>
              <a:t>http://beltline.org/progress/planning/implementation-plan/</a:t>
            </a:r>
            <a:endParaRPr lang="en-US" sz="900" dirty="0"/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Atlanta BeltLine TAD.  (</a:t>
            </a:r>
            <a:r>
              <a:rPr lang="en-US" sz="900" dirty="0" err="1"/>
              <a:t>n.d.</a:t>
            </a:r>
            <a:r>
              <a:rPr lang="en-US" sz="900" dirty="0"/>
              <a:t>)  </a:t>
            </a:r>
            <a:r>
              <a:rPr lang="en-US" sz="900" i="1" dirty="0"/>
              <a:t>beltline.org.</a:t>
            </a:r>
            <a:r>
              <a:rPr lang="en-US" sz="900" dirty="0"/>
              <a:t>  Retrieved on March 17, 2014 from </a:t>
            </a:r>
            <a:r>
              <a:rPr lang="en-US" sz="900" u="sng" dirty="0">
                <a:hlinkClick r:id="rId4"/>
              </a:rPr>
              <a:t>http://beltline.org/about/the-atlanta-beltline-project/funding/atlanta-beltline-tad/</a:t>
            </a:r>
            <a:endParaRPr lang="en-US" sz="900" dirty="0"/>
          </a:p>
          <a:p>
            <a:pPr indent="-457200"/>
            <a:r>
              <a:rPr lang="en-US" sz="900" dirty="0"/>
              <a:t>  </a:t>
            </a:r>
          </a:p>
          <a:p>
            <a:pPr indent="-457200"/>
            <a:r>
              <a:rPr lang="en-US" sz="900" dirty="0"/>
              <a:t>Benjamin, J.D., Guttery, R.S., &amp; </a:t>
            </a:r>
            <a:r>
              <a:rPr lang="en-US" sz="900" dirty="0" err="1"/>
              <a:t>Sirmans</a:t>
            </a:r>
            <a:r>
              <a:rPr lang="en-US" sz="900" dirty="0"/>
              <a:t>, C.F.  (2004).  Mass appraisal:  An introduction to multiple regression analysis for real estate valuation.  </a:t>
            </a:r>
            <a:r>
              <a:rPr lang="en-US" sz="900" i="1" dirty="0"/>
              <a:t>Journal of Real Estate Practice and Education, 7</a:t>
            </a:r>
            <a:r>
              <a:rPr lang="en-US" sz="900" dirty="0"/>
              <a:t>(1), 65-77.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Bitter, C., Mulligan, G.F., &amp; </a:t>
            </a:r>
            <a:r>
              <a:rPr lang="en-US" sz="900" dirty="0" err="1"/>
              <a:t>Dall’erba</a:t>
            </a:r>
            <a:r>
              <a:rPr lang="en-US" sz="900" dirty="0"/>
              <a:t>, S.  (2007).  Incorporating spatial variation in housing attribute prices:  A comparison of geographically weighted regression and the spatial expansion method.  </a:t>
            </a:r>
            <a:r>
              <a:rPr lang="en-US" sz="900" i="1" dirty="0"/>
              <a:t>Journal of Geographical Systems, 9</a:t>
            </a:r>
            <a:r>
              <a:rPr lang="en-US" sz="900" dirty="0"/>
              <a:t>, 7-27.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 err="1"/>
              <a:t>Brunsdon</a:t>
            </a:r>
            <a:r>
              <a:rPr lang="en-US" sz="900" dirty="0"/>
              <a:t>, C.A., </a:t>
            </a:r>
            <a:r>
              <a:rPr lang="en-US" sz="900" dirty="0" err="1"/>
              <a:t>Fotheringham</a:t>
            </a:r>
            <a:r>
              <a:rPr lang="en-US" sz="900" dirty="0"/>
              <a:t>, A.S., &amp; Charlton, M.E.  (1996).  Geographically weighted regression:  A method for exploring spatial </a:t>
            </a:r>
            <a:r>
              <a:rPr lang="en-US" sz="900" dirty="0" err="1"/>
              <a:t>nonstationarity</a:t>
            </a:r>
            <a:r>
              <a:rPr lang="en-US" sz="900" dirty="0"/>
              <a:t>.  </a:t>
            </a:r>
            <a:r>
              <a:rPr lang="en-US" sz="900" i="1" dirty="0"/>
              <a:t>Geographical Analysis, 28</a:t>
            </a:r>
            <a:r>
              <a:rPr lang="en-US" sz="900" dirty="0"/>
              <a:t>(4), 281-298.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Charlton, M. &amp; </a:t>
            </a:r>
            <a:r>
              <a:rPr lang="en-US" sz="900" dirty="0" err="1"/>
              <a:t>Fotheringham</a:t>
            </a:r>
            <a:r>
              <a:rPr lang="en-US" sz="900" dirty="0"/>
              <a:t>, A.S.  (2009).  </a:t>
            </a:r>
            <a:r>
              <a:rPr lang="en-US" sz="900" i="1" dirty="0"/>
              <a:t>Geographically Weighted Regression</a:t>
            </a:r>
            <a:r>
              <a:rPr lang="en-US" sz="900" dirty="0"/>
              <a:t> [White Paper].  Retrieved from </a:t>
            </a:r>
            <a:r>
              <a:rPr lang="en-US" sz="900" u="sng" dirty="0">
                <a:hlinkClick r:id="rId5"/>
              </a:rPr>
              <a:t>http://gwr.nuim.ie/downloads/GWR_WhitePaper.pdf</a:t>
            </a:r>
            <a:r>
              <a:rPr lang="en-US" sz="900" dirty="0"/>
              <a:t>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City of Atlanta, GA.  (</a:t>
            </a:r>
            <a:r>
              <a:rPr lang="en-US" sz="900" dirty="0" err="1"/>
              <a:t>n.d.</a:t>
            </a:r>
            <a:r>
              <a:rPr lang="en-US" sz="900" dirty="0"/>
              <a:t>).  </a:t>
            </a:r>
            <a:r>
              <a:rPr lang="en-US" sz="900" i="1" dirty="0"/>
              <a:t>City of Atlanta, GA:  The Atlanta BeltLine</a:t>
            </a:r>
            <a:r>
              <a:rPr lang="en-US" sz="900" dirty="0"/>
              <a:t>.  Retrieved on 4/9/2014 from </a:t>
            </a:r>
            <a:r>
              <a:rPr lang="en-US" sz="900" u="sng" dirty="0">
                <a:hlinkClick r:id="rId6"/>
              </a:rPr>
              <a:t>http://www.atlantaga.gov/index.aspx?page=383</a:t>
            </a:r>
            <a:r>
              <a:rPr lang="en-US" sz="900" dirty="0"/>
              <a:t>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Du, H. &amp; Mulley, C.  (2012).  Understanding spatial variations in the impact of accessibility on land value using geographically weighted regression.  </a:t>
            </a:r>
            <a:r>
              <a:rPr lang="en-US" sz="900" i="1" dirty="0"/>
              <a:t>The Journal of Transport and Land Use, 5</a:t>
            </a:r>
            <a:r>
              <a:rPr lang="en-US" sz="900" dirty="0"/>
              <a:t>(2), 46-59.  </a:t>
            </a:r>
            <a:r>
              <a:rPr lang="en-US" sz="900" dirty="0" err="1"/>
              <a:t>doi</a:t>
            </a:r>
            <a:r>
              <a:rPr lang="en-US" sz="900" dirty="0"/>
              <a:t>: 10.5198/jtlu.v5i2.225.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Georgia Multiple Listing Service.  (2014).  [Data set].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Gravel, R. A.  (1999).  </a:t>
            </a:r>
            <a:r>
              <a:rPr lang="en-US" sz="900" i="1" dirty="0"/>
              <a:t>Belt Line - Atlanta:  Design of Infrastructure as a Reflection of Public Policy</a:t>
            </a:r>
            <a:r>
              <a:rPr lang="en-US" sz="900" dirty="0"/>
              <a:t>.  (Master’s Thesis).  Retrieved from </a:t>
            </a:r>
            <a:r>
              <a:rPr lang="en-US" sz="900" u="sng" dirty="0">
                <a:hlinkClick r:id="rId7"/>
              </a:rPr>
              <a:t>http://beltlineorg.wpengine.netdna-cdn.com/wp-content/uploads/2012/04/Ryan-Gravel-Thesis-1999.pdf</a:t>
            </a:r>
            <a:endParaRPr lang="en-US" sz="900" dirty="0"/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 err="1"/>
              <a:t>Immergluck</a:t>
            </a:r>
            <a:r>
              <a:rPr lang="en-US" sz="900" dirty="0"/>
              <a:t>, D. (2009). Large redevelopment initiatives, housing values and gentrification: The case of the Atlanta Beltline. </a:t>
            </a:r>
            <a:r>
              <a:rPr lang="en-US" sz="900" i="1" dirty="0"/>
              <a:t>Urban Studies</a:t>
            </a:r>
            <a:r>
              <a:rPr lang="en-US" sz="900" dirty="0"/>
              <a:t>, </a:t>
            </a:r>
            <a:r>
              <a:rPr lang="en-US" sz="900" i="1" dirty="0"/>
              <a:t>46</a:t>
            </a:r>
            <a:r>
              <a:rPr lang="en-US" sz="900" dirty="0"/>
              <a:t>(8), 1723-1745. </a:t>
            </a:r>
            <a:r>
              <a:rPr lang="en-US" sz="900" dirty="0" err="1"/>
              <a:t>doi</a:t>
            </a:r>
            <a:r>
              <a:rPr lang="en-US" sz="900" dirty="0"/>
              <a:t>: 10.1177/0042098009105500.  Retrieved from </a:t>
            </a:r>
            <a:r>
              <a:rPr lang="en-US" sz="900" u="sng" dirty="0">
                <a:hlinkClick r:id="rId8"/>
              </a:rPr>
              <a:t>http://usj.sagepub.com/content/46/8/1723</a:t>
            </a:r>
            <a:r>
              <a:rPr lang="en-US" sz="900" dirty="0"/>
              <a:t>.</a:t>
            </a:r>
          </a:p>
          <a:p>
            <a:pPr indent="-457200"/>
            <a:r>
              <a:rPr lang="en-US" sz="900" dirty="0"/>
              <a:t>  </a:t>
            </a:r>
          </a:p>
          <a:p>
            <a:pPr indent="-457200"/>
            <a:r>
              <a:rPr lang="en-US" sz="900" dirty="0"/>
              <a:t>Long, F., </a:t>
            </a:r>
            <a:r>
              <a:rPr lang="en-US" sz="900" dirty="0" err="1"/>
              <a:t>Paez</a:t>
            </a:r>
            <a:r>
              <a:rPr lang="en-US" sz="900" dirty="0"/>
              <a:t>, A., &amp; Farber, S.  (2007).  “Spatial effects in hedonic price estimation:  A case study in the city of Toronto.”  </a:t>
            </a:r>
            <a:r>
              <a:rPr lang="en-US" sz="900" i="1" dirty="0"/>
              <a:t>Center for Spatial Analysis - Working Paper Series</a:t>
            </a:r>
            <a:r>
              <a:rPr lang="en-US" sz="900" dirty="0"/>
              <a:t>.  Retrieved from </a:t>
            </a:r>
            <a:r>
              <a:rPr lang="en-US" sz="900" u="sng" dirty="0">
                <a:hlinkClick r:id="rId9"/>
              </a:rPr>
              <a:t>http://sciwebserver.science.mcmaster.ca/cspa/papers.html</a:t>
            </a:r>
            <a:r>
              <a:rPr lang="en-US" sz="900" dirty="0"/>
              <a:t>.</a:t>
            </a:r>
          </a:p>
          <a:p>
            <a:pPr indent="-457200"/>
            <a:r>
              <a:rPr lang="en-US" sz="900" dirty="0"/>
              <a:t> </a:t>
            </a:r>
          </a:p>
          <a:p>
            <a:pPr indent="-457200"/>
            <a:r>
              <a:rPr lang="en-US" sz="900" dirty="0"/>
              <a:t>O'Sullivan, D., &amp; Unwin, D. J. (2010). </a:t>
            </a:r>
            <a:r>
              <a:rPr lang="en-US" sz="900" i="1" dirty="0"/>
              <a:t>Geographic Information Analysis</a:t>
            </a:r>
            <a:r>
              <a:rPr lang="en-US" sz="900" dirty="0"/>
              <a:t>. (2 ed.). Hoboken, New Jersey: John Wiley &amp; Sons, Inc.</a:t>
            </a:r>
          </a:p>
          <a:p>
            <a:pPr indent="-457200"/>
            <a:r>
              <a:rPr lang="en-US" sz="900" dirty="0"/>
              <a:t>  </a:t>
            </a:r>
          </a:p>
          <a:p>
            <a:pPr indent="-457200"/>
            <a:r>
              <a:rPr lang="en-US" sz="900" dirty="0"/>
              <a:t>Yan, S., </a:t>
            </a:r>
            <a:r>
              <a:rPr lang="en-US" sz="900" dirty="0" err="1"/>
              <a:t>Delmelle</a:t>
            </a:r>
            <a:r>
              <a:rPr lang="en-US" sz="900" dirty="0"/>
              <a:t>, E., &amp; Duncan, M.  (2012).  The impact of a new light rail system on single-family property values in Charlotte, North Carolina.  </a:t>
            </a:r>
            <a:r>
              <a:rPr lang="en-US" sz="900" i="1" dirty="0"/>
              <a:t>The Journal of Transport and Land Use, 5</a:t>
            </a:r>
            <a:r>
              <a:rPr lang="en-US" sz="900" dirty="0"/>
              <a:t>(2), 60-67.  </a:t>
            </a:r>
            <a:r>
              <a:rPr lang="en-US" sz="900" dirty="0" err="1"/>
              <a:t>doi</a:t>
            </a:r>
            <a:r>
              <a:rPr lang="en-US" sz="900" dirty="0"/>
              <a:t>: 10.5198/jtlu.v5i2.261.</a:t>
            </a:r>
          </a:p>
          <a:p>
            <a:pPr indent="-457200"/>
            <a:endParaRPr lang="en-US" sz="9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Questions?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33591"/>
            <a:ext cx="8229600" cy="3247502"/>
          </a:xfrm>
        </p:spPr>
        <p:txBody>
          <a:bodyPr/>
          <a:lstStyle/>
          <a:p>
            <a:r>
              <a:rPr lang="en-US" sz="2000" dirty="0" smtClean="0"/>
              <a:t>Acknowledgements: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Dr. Douglas Miller, Advisor</a:t>
            </a:r>
          </a:p>
          <a:p>
            <a:endParaRPr lang="en-US" sz="2400" dirty="0"/>
          </a:p>
          <a:p>
            <a:r>
              <a:rPr lang="en-US" sz="2400" dirty="0" smtClean="0"/>
              <a:t>						     </a:t>
            </a:r>
            <a:r>
              <a:rPr lang="en-US" sz="1800" dirty="0" smtClean="0"/>
              <a:t>         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2" action="ppaction://hlinkfile"/>
              </a:rPr>
              <a:t>beltline.org</a:t>
            </a:r>
            <a:r>
              <a:rPr lang="en-US" sz="2400" dirty="0" smtClean="0"/>
              <a:t>	</a:t>
            </a:r>
          </a:p>
          <a:p>
            <a:endParaRPr lang="en-US" sz="2400" dirty="0">
              <a:hlinkClick r:id="rId3"/>
            </a:endParaRPr>
          </a:p>
          <a:p>
            <a:r>
              <a:rPr lang="en-US" sz="1800" dirty="0" smtClean="0">
                <a:hlinkClick r:id="rId3"/>
              </a:rPr>
              <a:t>www.georgiamls.com</a:t>
            </a:r>
            <a:endParaRPr lang="en-US" sz="1800" dirty="0"/>
          </a:p>
          <a:p>
            <a:r>
              <a:rPr lang="en-US" sz="2400" dirty="0" smtClean="0"/>
              <a:t>				</a:t>
            </a:r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</a:t>
            </a: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000" dirty="0" smtClean="0"/>
              <a:t>		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	</a:t>
            </a:r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Shape 55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310" y="3400529"/>
            <a:ext cx="1820561" cy="815611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softEdge rad="0"/>
          </a:effectLst>
        </p:spPr>
      </p:pic>
      <p:pic>
        <p:nvPicPr>
          <p:cNvPr id="6" name="Shape 38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6385" y="2440546"/>
            <a:ext cx="2832354" cy="9080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59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What is the                   </a:t>
            </a:r>
            <a:r>
              <a:rPr lang="en" sz="3200" dirty="0" smtClean="0"/>
              <a:t>   ?</a:t>
            </a:r>
            <a:endParaRPr lang="en" sz="3200" dirty="0"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1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Large-scale urban development project</a:t>
            </a:r>
          </a:p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22-mile ring of paved trails, green space, light rail and public art built along defunct railroad tracks surrounding the city’s core business district</a:t>
            </a:r>
          </a:p>
          <a:p>
            <a:pPr marL="457200" indent="-34290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Approximately 3,000 acres of underutilized land set for development</a:t>
            </a:r>
          </a:p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Connects </a:t>
            </a:r>
            <a:r>
              <a:rPr lang="en" sz="1800" dirty="0"/>
              <a:t>45 neighborhoods</a:t>
            </a:r>
          </a:p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 smtClean="0"/>
              <a:t>Expected </a:t>
            </a:r>
            <a:r>
              <a:rPr lang="en" sz="1800" dirty="0"/>
              <a:t>completion - 2030</a:t>
            </a:r>
          </a:p>
        </p:txBody>
      </p:sp>
      <p:sp>
        <p:nvSpPr>
          <p:cNvPr id="40" name="Shape 40"/>
          <p:cNvSpPr txBox="1"/>
          <p:nvPr/>
        </p:nvSpPr>
        <p:spPr>
          <a:xfrm>
            <a:off x="5528450" y="4263488"/>
            <a:ext cx="2241900" cy="563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Clr>
                <a:schemeClr val="dk1"/>
              </a:buClr>
              <a:buSzPct val="122222"/>
              <a:buFont typeface="Arial"/>
              <a:buNone/>
            </a:pP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BeltLine </a:t>
            </a:r>
            <a:r>
              <a:rPr lang="en" sz="9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corridor overlayed </a:t>
            </a: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Google Maps.  Image retrieved from</a:t>
            </a:r>
            <a:r>
              <a:rPr lang="en" sz="9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900" u="sng" dirty="0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http://beltline.org/explore/maps/overview-maps/</a:t>
            </a:r>
          </a:p>
        </p:txBody>
      </p:sp>
      <p:pic>
        <p:nvPicPr>
          <p:cNvPr id="38" name="Shape 38"/>
          <p:cNvPicPr preferRelativeResize="0"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742" y="269156"/>
            <a:ext cx="2241694" cy="718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529339" y="1275490"/>
            <a:ext cx="2242050" cy="298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Funding the Project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09746" y="1200150"/>
            <a:ext cx="5198165" cy="3725699"/>
          </a:xfrm>
        </p:spPr>
        <p:txBody>
          <a:bodyPr anchor="ctr"/>
          <a:lstStyle/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City established 6,500-acre Tax Allocation District (TAD) in 2005.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8% of city’s land area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All property tax revenues greater than post-2005 level finance bonds.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1574"/>
            <a:ext cx="2952547" cy="330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Project Objectives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dirty="0">
                <a:solidFill>
                  <a:schemeClr val="dk1"/>
                </a:solidFill>
              </a:rPr>
              <a:t>The goals of this project are to:</a:t>
            </a:r>
          </a:p>
          <a:p>
            <a:endParaRPr lang="en" sz="1800" dirty="0">
              <a:solidFill>
                <a:schemeClr val="dk1"/>
              </a:solidFill>
            </a:endParaRP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Quantify the impact of the development of the </a:t>
            </a:r>
            <a:r>
              <a:rPr lang="en" sz="1800" dirty="0" smtClean="0">
                <a:solidFill>
                  <a:schemeClr val="dk1"/>
                </a:solidFill>
              </a:rPr>
              <a:t>BeltLine </a:t>
            </a:r>
            <a:r>
              <a:rPr lang="en" sz="1800" dirty="0">
                <a:solidFill>
                  <a:schemeClr val="dk1"/>
                </a:solidFill>
              </a:rPr>
              <a:t>on nearby residential property values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Compare the relative impact of BeltLine development on residential property values in different regions and neighborhoods of Atlanta</a:t>
            </a:r>
          </a:p>
          <a:p>
            <a:pPr marL="457200" lvl="0" indent="-342900" rtl="0"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lang="en" sz="1800" dirty="0">
                <a:solidFill>
                  <a:schemeClr val="dk1"/>
                </a:solidFill>
              </a:rPr>
              <a:t>Create a framework to continually assess effects of BeltLine development at a local level</a:t>
            </a:r>
          </a:p>
          <a:p>
            <a:endParaRPr lang="en" sz="1800" dirty="0">
              <a:solidFill>
                <a:schemeClr val="dk1"/>
              </a:solidFill>
            </a:endParaRPr>
          </a:p>
          <a:p>
            <a:endParaRPr lang="en"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Data Sources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171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Real estate listing data</a:t>
            </a:r>
          </a:p>
          <a:p>
            <a:pPr marL="457200" lvl="0" indent="-419100" rtl="0"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Atlanta BeltLine shapefiles</a:t>
            </a:r>
          </a:p>
          <a:p>
            <a:pPr marL="457200" lvl="0" indent="-419100">
              <a:buClr>
                <a:srgbClr val="000000"/>
              </a:buClr>
              <a:buFont typeface="Arial"/>
              <a:buChar char="•"/>
            </a:pPr>
            <a:r>
              <a:rPr lang="en" sz="2400" dirty="0"/>
              <a:t>United States Census Bureau TIGER files</a:t>
            </a:r>
          </a:p>
        </p:txBody>
      </p:sp>
      <p:pic>
        <p:nvPicPr>
          <p:cNvPr id="53" name="Shape 5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959962" y="3556087"/>
            <a:ext cx="1362075" cy="61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504850" y="3556100"/>
            <a:ext cx="24765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1463762" y="3556100"/>
            <a:ext cx="119062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200" dirty="0"/>
              <a:t>Real Estate Listing Data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Georgia Multiple Listing Service (GAMLS) </a:t>
            </a:r>
            <a:endParaRPr lang="en" sz="1800" dirty="0" smtClean="0"/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SQL database</a:t>
            </a:r>
            <a:endParaRPr lang="en" sz="1800" dirty="0"/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A multiple listing </a:t>
            </a:r>
            <a:r>
              <a:rPr lang="en" sz="1800" dirty="0" smtClean="0"/>
              <a:t>service: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membership-based </a:t>
            </a:r>
            <a:r>
              <a:rPr lang="en" sz="1800" dirty="0"/>
              <a:t>service for real estate brokers and </a:t>
            </a:r>
            <a:r>
              <a:rPr lang="en" sz="1800" dirty="0" smtClean="0"/>
              <a:t>agents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share </a:t>
            </a:r>
            <a:r>
              <a:rPr lang="en" sz="1800" dirty="0"/>
              <a:t>listing information that will ultimately result in a transaction for clients respectively selling and purchasing property.</a:t>
            </a:r>
          </a:p>
          <a:p>
            <a:pPr marL="457200" lvl="0" indent="-342900" rtl="0">
              <a:buClr>
                <a:srgbClr val="000000"/>
              </a:buClr>
              <a:buFont typeface="Arial"/>
              <a:buChar char="•"/>
            </a:pPr>
            <a:r>
              <a:rPr lang="en" sz="1800" dirty="0"/>
              <a:t>Listing information is input by real estate agents and their assistants.</a:t>
            </a:r>
          </a:p>
          <a:p>
            <a:pPr marL="457200" lvl="0" indent="-34290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Common source for: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real </a:t>
            </a:r>
            <a:r>
              <a:rPr lang="en" sz="1800" dirty="0"/>
              <a:t>estate </a:t>
            </a:r>
            <a:r>
              <a:rPr lang="en" sz="1800" dirty="0" smtClean="0"/>
              <a:t>appraisals</a:t>
            </a:r>
          </a:p>
          <a:p>
            <a:pPr marL="857250" lvl="1" indent="-342900">
              <a:buClr>
                <a:srgbClr val="000000"/>
              </a:buClr>
              <a:buFont typeface="Arial"/>
              <a:buChar char="•"/>
            </a:pPr>
            <a:r>
              <a:rPr lang="en" sz="1800" dirty="0" smtClean="0"/>
              <a:t>periodic </a:t>
            </a:r>
            <a:r>
              <a:rPr lang="en" sz="1800" dirty="0"/>
              <a:t>reports published by the National Association of Realtors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02912" y="367975"/>
            <a:ext cx="1190625" cy="53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Real Estate Listing Data - cont.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32297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</a:rPr>
              <a:t>Transactions recorded in an MLS do not represent all real estate transactions in a market.</a:t>
            </a:r>
          </a:p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Each listing record represents a marketing experience for a residential property</a:t>
            </a:r>
          </a:p>
          <a:p>
            <a:pPr marL="914400" lvl="1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Transactions not occurring on open market are omitted.</a:t>
            </a:r>
          </a:p>
          <a:p>
            <a:pPr marL="914400" lvl="1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/>
              <a:t>Includes information not available from tax assessor data.</a:t>
            </a:r>
          </a:p>
          <a:p>
            <a:pPr marL="457200" lvl="0" indent="-342900" rtl="0">
              <a:buClr>
                <a:srgbClr val="000000"/>
              </a:buClr>
              <a:buFont typeface="Arial" pitchFamily="34" charset="0"/>
              <a:buChar char="•"/>
            </a:pPr>
            <a:r>
              <a:rPr lang="en" sz="1800" dirty="0">
                <a:solidFill>
                  <a:schemeClr val="dk1"/>
                </a:solidFill>
              </a:rPr>
              <a:t>Variety of attributes available for each listing record</a:t>
            </a:r>
          </a:p>
          <a:p>
            <a:endParaRPr lang="en" sz="1800" dirty="0">
              <a:solidFill>
                <a:schemeClr val="dk1"/>
              </a:solidFill>
            </a:endParaRPr>
          </a:p>
        </p:txBody>
      </p:sp>
      <p:pic>
        <p:nvPicPr>
          <p:cNvPr id="69" name="Shape 6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02912" y="367975"/>
            <a:ext cx="1190625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Shape 70"/>
          <p:cNvSpPr txBox="1"/>
          <p:nvPr/>
        </p:nvSpPr>
        <p:spPr>
          <a:xfrm>
            <a:off x="457200" y="3599616"/>
            <a:ext cx="8226975" cy="1309991"/>
          </a:xfrm>
          <a:prstGeom prst="rect">
            <a:avLst/>
          </a:prstGeom>
        </p:spPr>
        <p:txBody>
          <a:bodyPr lIns="91425" tIns="91425" rIns="91425" bIns="91425" numCol="2" anchor="ctr" anchorCtr="0">
            <a:noAutofit/>
          </a:bodyPr>
          <a:lstStyle/>
          <a:p>
            <a:pPr marL="914400" indent="-31750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</a:rPr>
              <a:t>Sales price</a:t>
            </a:r>
          </a:p>
          <a:p>
            <a:pPr marL="914400" indent="-31750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</a:rPr>
              <a:t>Type of residence (detached or attached)</a:t>
            </a:r>
          </a:p>
          <a:p>
            <a:pPr marL="914400" indent="-31750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</a:rPr>
              <a:t>Building area (square footage)</a:t>
            </a:r>
          </a:p>
          <a:p>
            <a:pPr marL="914400" indent="-31750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chemeClr val="dk1"/>
                </a:solidFill>
              </a:rPr>
              <a:t>Lot size (</a:t>
            </a:r>
            <a:r>
              <a:rPr lang="en" sz="1200" dirty="0" smtClean="0">
                <a:solidFill>
                  <a:schemeClr val="dk1"/>
                </a:solidFill>
              </a:rPr>
              <a:t>acreage)</a:t>
            </a:r>
          </a:p>
          <a:p>
            <a:pPr marL="914400" indent="-31750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chemeClr val="dk1"/>
                </a:solidFill>
              </a:rPr>
              <a:t>Date of sale</a:t>
            </a:r>
          </a:p>
          <a:p>
            <a:pPr marL="457200" indent="-31750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chemeClr val="dk1"/>
                </a:solidFill>
              </a:rPr>
              <a:t>Latitude and longitude coordinates</a:t>
            </a:r>
          </a:p>
          <a:p>
            <a:pPr marL="457200" indent="-317500">
              <a:spcBef>
                <a:spcPts val="4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chemeClr val="dk1"/>
                </a:solidFill>
              </a:rPr>
              <a:t>Number of bedrooms and bathrooms</a:t>
            </a:r>
          </a:p>
          <a:p>
            <a:pPr marL="457200" indent="-317500">
              <a:spcBef>
                <a:spcPts val="4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chemeClr val="dk1"/>
                </a:solidFill>
              </a:rPr>
              <a:t>Year built</a:t>
            </a:r>
          </a:p>
          <a:p>
            <a:pPr marL="457200" indent="-317500">
              <a:spcBef>
                <a:spcPts val="48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" sz="1200" dirty="0" smtClean="0">
                <a:solidFill>
                  <a:schemeClr val="dk1"/>
                </a:solidFill>
              </a:rPr>
              <a:t>Time on the market</a:t>
            </a:r>
          </a:p>
          <a:p>
            <a:pPr marL="914400" lvl="0" indent="-317500" rtl="0">
              <a:spcBef>
                <a:spcPts val="48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endParaRPr lang="en" sz="1200" dirty="0">
              <a:solidFill>
                <a:schemeClr val="dk1"/>
              </a:solidFill>
            </a:endParaRPr>
          </a:p>
        </p:txBody>
      </p:sp>
      <p:sp>
        <p:nvSpPr>
          <p:cNvPr id="71" name="Shape 71"/>
          <p:cNvSpPr txBox="1"/>
          <p:nvPr/>
        </p:nvSpPr>
        <p:spPr>
          <a:xfrm>
            <a:off x="4608825" y="3282850"/>
            <a:ext cx="4149000" cy="122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lang="en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sz="3200" dirty="0"/>
              <a:t>Real Estate Listing Data - cont.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 smtClean="0"/>
              <a:t>Available sales </a:t>
            </a:r>
            <a:r>
              <a:rPr lang="en" sz="1800" dirty="0"/>
              <a:t>records </a:t>
            </a:r>
            <a:r>
              <a:rPr lang="en" sz="1800" dirty="0" smtClean="0"/>
              <a:t>span </a:t>
            </a:r>
            <a:r>
              <a:rPr lang="en" sz="1800" dirty="0"/>
              <a:t>the history of the Atlanta BeltLine.</a:t>
            </a:r>
          </a:p>
          <a:p>
            <a:endParaRPr lang="en" sz="1800" dirty="0"/>
          </a:p>
          <a:p>
            <a:endParaRPr lang="en" sz="1800" dirty="0"/>
          </a:p>
        </p:txBody>
      </p:sp>
      <p:pic>
        <p:nvPicPr>
          <p:cNvPr id="78" name="Shape 7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002912" y="367975"/>
            <a:ext cx="1190625" cy="533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Shape 79"/>
          <p:cNvGraphicFramePr/>
          <p:nvPr>
            <p:extLst>
              <p:ext uri="{D42A27DB-BD31-4B8C-83A1-F6EECF244321}">
                <p14:modId xmlns:p14="http://schemas.microsoft.com/office/powerpoint/2010/main" val="2347490773"/>
              </p:ext>
            </p:extLst>
          </p:nvPr>
        </p:nvGraphicFramePr>
        <p:xfrm>
          <a:off x="1476615" y="1785300"/>
          <a:ext cx="6340838" cy="235951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693667"/>
                <a:gridCol w="1356053"/>
                <a:gridCol w="1098477"/>
                <a:gridCol w="945870"/>
                <a:gridCol w="1229003"/>
                <a:gridCol w="1017768"/>
              </a:tblGrid>
              <a:tr h="393270"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Year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Total Sold Units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Detached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Attached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Median SP ($)</a:t>
                      </a:r>
                      <a:endParaRPr lang="en" sz="1200"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Median MT</a:t>
                      </a:r>
                      <a:endParaRPr lang="en" sz="1200" b="1" dirty="0"/>
                    </a:p>
                  </a:txBody>
                  <a:tcPr marL="91425" marR="91425" marT="91425" marB="91425"/>
                </a:tc>
              </a:tr>
              <a:tr h="39327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1999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3771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3124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647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155000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33</a:t>
                      </a:r>
                    </a:p>
                  </a:txBody>
                  <a:tcPr marL="91425" marR="91425" marT="91425" marB="91425"/>
                </a:tc>
              </a:tr>
              <a:tr h="39327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2000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4131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3300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831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174900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39</a:t>
                      </a:r>
                    </a:p>
                  </a:txBody>
                  <a:tcPr marL="91425" marR="91425" marT="91425" marB="91425"/>
                </a:tc>
              </a:tr>
              <a:tr h="264021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 smtClean="0"/>
                        <a:t>-----</a:t>
                      </a:r>
                      <a:endParaRPr lang="en"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 smtClean="0"/>
                        <a:t>-----</a:t>
                      </a:r>
                      <a:endParaRPr lang="en"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 smtClean="0"/>
                        <a:t>-----</a:t>
                      </a:r>
                      <a:endParaRPr lang="en"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 smtClean="0"/>
                        <a:t>-----</a:t>
                      </a:r>
                      <a:endParaRPr lang="en"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 smtClean="0"/>
                        <a:t>-----</a:t>
                      </a:r>
                      <a:endParaRPr lang="en" sz="12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 smtClean="0"/>
                        <a:t>-----</a:t>
                      </a:r>
                      <a:endParaRPr lang="en" sz="1200" dirty="0"/>
                    </a:p>
                  </a:txBody>
                  <a:tcPr marL="91425" marR="91425" marT="91425" marB="91425"/>
                </a:tc>
              </a:tr>
              <a:tr h="39327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2012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8449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5253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3196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140000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51</a:t>
                      </a:r>
                    </a:p>
                  </a:txBody>
                  <a:tcPr marL="91425" marR="91425" marT="91425" marB="91425"/>
                </a:tc>
              </a:tr>
              <a:tr h="393270"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2013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9059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5755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/>
                        <a:t>3304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194999.5</a:t>
                      </a: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lvl="0" algn="r" rtl="0">
                        <a:lnSpc>
                          <a:spcPct val="115000"/>
                        </a:lnSpc>
                        <a:buNone/>
                      </a:pPr>
                      <a:r>
                        <a:rPr lang="en" sz="1200" dirty="0"/>
                        <a:t>40</a:t>
                      </a:r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  <p:sp>
        <p:nvSpPr>
          <p:cNvPr id="80" name="Shape 80"/>
          <p:cNvSpPr txBox="1"/>
          <p:nvPr/>
        </p:nvSpPr>
        <p:spPr>
          <a:xfrm>
            <a:off x="1978275" y="4399613"/>
            <a:ext cx="4681200" cy="52616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buNone/>
            </a:pPr>
            <a:r>
              <a:rPr lang="en" sz="1200" b="1" dirty="0"/>
              <a:t>Summary table of data</a:t>
            </a:r>
            <a:r>
              <a:rPr lang="en" sz="1200" dirty="0"/>
              <a:t> - Sold residential listings with an Atlanta address; DeKalb &amp; Fulton Counties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-gradien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2286</TotalTime>
  <Words>1017</Words>
  <Application>Microsoft Office PowerPoint</Application>
  <PresentationFormat>On-screen Show (16:9)</PresentationFormat>
  <Paragraphs>242</Paragraphs>
  <Slides>23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Times New Roman</vt:lpstr>
      <vt:lpstr>light-gradient</vt:lpstr>
      <vt:lpstr>A Spatial Analysis of the  Atlanta BeltLine’s Effect on Residential Real Estate</vt:lpstr>
      <vt:lpstr>Outline</vt:lpstr>
      <vt:lpstr>What is the                      ?</vt:lpstr>
      <vt:lpstr>Funding the Project</vt:lpstr>
      <vt:lpstr>Project Objectives</vt:lpstr>
      <vt:lpstr>Data Sources</vt:lpstr>
      <vt:lpstr>Real Estate Listing Data</vt:lpstr>
      <vt:lpstr>Real Estate Listing Data - cont.</vt:lpstr>
      <vt:lpstr>Real Estate Listing Data - cont.</vt:lpstr>
      <vt:lpstr>City of Atlanta GIS Data</vt:lpstr>
      <vt:lpstr>City of Atlanta GIS Data</vt:lpstr>
      <vt:lpstr>United States Census Bureau</vt:lpstr>
      <vt:lpstr>Methods Hedonic Pricing</vt:lpstr>
      <vt:lpstr>Methods Multiple Regression Analysis</vt:lpstr>
      <vt:lpstr>Methods Criticism of linear pricing regression </vt:lpstr>
      <vt:lpstr>Methods Geographically Weighted Regression</vt:lpstr>
      <vt:lpstr>Methods Geographically Weighted Regression</vt:lpstr>
      <vt:lpstr>Methods Utilizing GWR</vt:lpstr>
      <vt:lpstr> Methods Potential software packages</vt:lpstr>
      <vt:lpstr>Anticipated Results</vt:lpstr>
      <vt:lpstr>Project Timeline</vt:lpstr>
      <vt:lpstr>Partial List of References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Spatial Analysis of the Atlanta BeltLine’s Effect on Residential Real Estate</dc:title>
  <dc:creator>Ryan Davis</dc:creator>
  <cp:lastModifiedBy>Beth King</cp:lastModifiedBy>
  <cp:revision>120</cp:revision>
  <dcterms:modified xsi:type="dcterms:W3CDTF">2014-05-06T22:16:43Z</dcterms:modified>
</cp:coreProperties>
</file>