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2"/>
  </p:sldMasterIdLst>
  <p:notesMasterIdLst>
    <p:notesMasterId r:id="rId30"/>
  </p:notesMasterIdLst>
  <p:handoutMasterIdLst>
    <p:handoutMasterId r:id="rId31"/>
  </p:handoutMasterIdLst>
  <p:sldIdLst>
    <p:sldId id="271" r:id="rId3"/>
    <p:sldId id="310" r:id="rId4"/>
    <p:sldId id="309" r:id="rId5"/>
    <p:sldId id="311" r:id="rId6"/>
    <p:sldId id="303" r:id="rId7"/>
    <p:sldId id="278" r:id="rId8"/>
    <p:sldId id="279" r:id="rId9"/>
    <p:sldId id="273" r:id="rId10"/>
    <p:sldId id="291" r:id="rId11"/>
    <p:sldId id="292" r:id="rId12"/>
    <p:sldId id="304" r:id="rId13"/>
    <p:sldId id="305" r:id="rId14"/>
    <p:sldId id="274" r:id="rId15"/>
    <p:sldId id="280" r:id="rId16"/>
    <p:sldId id="282" r:id="rId17"/>
    <p:sldId id="281" r:id="rId18"/>
    <p:sldId id="312" r:id="rId19"/>
    <p:sldId id="302" r:id="rId20"/>
    <p:sldId id="307" r:id="rId21"/>
    <p:sldId id="296" r:id="rId22"/>
    <p:sldId id="297" r:id="rId23"/>
    <p:sldId id="298" r:id="rId24"/>
    <p:sldId id="300" r:id="rId25"/>
    <p:sldId id="301" r:id="rId26"/>
    <p:sldId id="295" r:id="rId27"/>
    <p:sldId id="313" r:id="rId28"/>
    <p:sldId id="28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144">
          <p15:clr>
            <a:srgbClr val="A4A3A4"/>
          </p15:clr>
        </p15:guide>
        <p15:guide id="4" pos="561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93" autoAdjust="0"/>
    <p:restoredTop sz="73620" autoAdjust="0"/>
  </p:normalViewPr>
  <p:slideViewPr>
    <p:cSldViewPr showGuides="1">
      <p:cViewPr varScale="1">
        <p:scale>
          <a:sx n="47" d="100"/>
          <a:sy n="47" d="100"/>
        </p:scale>
        <p:origin x="1230" y="42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28"/>
    </p:cViewPr>
  </p:sorterViewPr>
  <p:notesViewPr>
    <p:cSldViewPr showGuides="1">
      <p:cViewPr varScale="1">
        <p:scale>
          <a:sx n="67" d="100"/>
          <a:sy n="67" d="100"/>
        </p:scale>
        <p:origin x="-327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890737-CD30-4DF5-9D3C-D33209DCAF47}" type="datetimeFigureOut">
              <a:rPr lang="en-US" smtClean="0"/>
              <a:t>5/13/2015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F38A5-EAEB-4B90-805C-C2CEA29BBD6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9665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DA3D3F-FA3A-43FB-819B-B918D157AE16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39F434-8BE4-4208-A27E-B9B0B17D628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269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951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10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0168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11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590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12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75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13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5151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14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6106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15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38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16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35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17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4356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18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2249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19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84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2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9243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20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048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21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864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22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252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23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2086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24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53224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25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5015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27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1862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3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3406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4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115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5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345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6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162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7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8525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8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047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29057" indent="-280406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2162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70276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18927" indent="-224325" defTabSz="914437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6757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16227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6487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13528" indent="-224325" defTabSz="91443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A76C548-BF61-4F17-88AF-0D1F53507C03}" type="slidenum">
              <a:rPr lang="en-US" smtClean="0"/>
              <a:pPr eaLnBrk="1" hangingPunct="1"/>
              <a:t>9</a:t>
            </a:fld>
            <a:endParaRPr lang="en-US" dirty="0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39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33942" b="17288"/>
          <a:stretch/>
        </p:blipFill>
        <p:spPr>
          <a:xfrm>
            <a:off x="3628" y="0"/>
            <a:ext cx="9140372" cy="2971800"/>
          </a:xfrm>
          <a:prstGeom prst="rect">
            <a:avLst/>
          </a:prstGeom>
          <a:effectLst>
            <a:reflection blurRad="6350" stA="50000" endPos="95000" dist="1016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3" name="Underwater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>
            <a:lum bright="-10000" contrast="10000"/>
          </a:blip>
          <a:srcRect t="69492" b="17288"/>
          <a:stretch/>
        </p:blipFill>
        <p:spPr>
          <a:xfrm>
            <a:off x="3628" y="5943600"/>
            <a:ext cx="9140372" cy="805542"/>
          </a:xfrm>
          <a:prstGeom prst="rect">
            <a:avLst/>
          </a:prstGeom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056701E-279D-4010-B6E0-739AA257620B}" type="datetimeFigureOut">
              <a:rPr lang="en-US" smtClean="0"/>
              <a:pPr/>
              <a:t>5/13/2015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BB2CEA-3D82-4BDD-9400-F0522953981D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Microsoft_Excel_97-2003_Worksheet1.xls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1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371600"/>
            <a:ext cx="7315200" cy="1752600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002060"/>
                </a:solidFill>
              </a:rPr>
              <a:t>Rapid Assessment of Dam Break Flooding using GIS</a:t>
            </a:r>
            <a:endParaRPr lang="en-US" sz="4400" dirty="0" smtClean="0">
              <a:solidFill>
                <a:srgbClr val="002060"/>
              </a:solidFill>
              <a:effectLst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533400" y="3886200"/>
            <a:ext cx="7854696" cy="1752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88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46888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/>
              <a:buChar char="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8720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10312" algn="l" rtl="0" eaLnBrk="1" latinLnBrk="0" hangingPunct="1">
              <a:spcBef>
                <a:spcPct val="20000"/>
              </a:spcBef>
              <a:buClr>
                <a:schemeClr val="accent4"/>
              </a:buClr>
              <a:buSzPct val="65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210312" algn="l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182880" algn="l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Char char="•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dirty="0" smtClean="0"/>
              <a:t>Eugene Derner</a:t>
            </a:r>
          </a:p>
          <a:p>
            <a:endParaRPr lang="en-US" sz="2000" dirty="0" smtClean="0"/>
          </a:p>
          <a:p>
            <a:pPr marL="0" indent="0" algn="r">
              <a:buNone/>
            </a:pPr>
            <a:r>
              <a:rPr lang="en-US" sz="2000" dirty="0" smtClean="0"/>
              <a:t>GEOG 596A: Spring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651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/>
          <a:stretch/>
        </p:blipFill>
        <p:spPr>
          <a:xfrm>
            <a:off x="6096000" y="2133600"/>
            <a:ext cx="2773108" cy="20284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9" y="900209"/>
            <a:ext cx="875821" cy="871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" r="30585" b="14184"/>
          <a:stretch/>
        </p:blipFill>
        <p:spPr>
          <a:xfrm>
            <a:off x="495779" y="2133600"/>
            <a:ext cx="2060489" cy="1752600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>
          <a:xfrm>
            <a:off x="2667000" y="1021659"/>
            <a:ext cx="3048000" cy="1264342"/>
          </a:xfrm>
          <a:prstGeom prst="wedgeRoundRectCallout">
            <a:avLst>
              <a:gd name="adj1" fmla="val -56030"/>
              <a:gd name="adj2" fmla="val 7231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>
                <a:solidFill>
                  <a:srgbClr val="002060"/>
                </a:solidFill>
              </a:rPr>
              <a:t>“Here are some preliminary numbers:  ‘x feet at y miles, x</a:t>
            </a:r>
            <a:r>
              <a:rPr lang="en-US" sz="1600" baseline="-25000" dirty="0">
                <a:solidFill>
                  <a:srgbClr val="002060"/>
                </a:solidFill>
              </a:rPr>
              <a:t>2</a:t>
            </a:r>
            <a:r>
              <a:rPr lang="en-US" sz="1600" dirty="0">
                <a:solidFill>
                  <a:srgbClr val="002060"/>
                </a:solidFill>
              </a:rPr>
              <a:t> feet at y</a:t>
            </a:r>
            <a:r>
              <a:rPr lang="en-US" sz="1600" baseline="-25000" dirty="0">
                <a:solidFill>
                  <a:srgbClr val="002060"/>
                </a:solidFill>
              </a:rPr>
              <a:t>2</a:t>
            </a:r>
            <a:r>
              <a:rPr lang="en-US" sz="1600" dirty="0">
                <a:solidFill>
                  <a:srgbClr val="002060"/>
                </a:solidFill>
              </a:rPr>
              <a:t> miles, etc</a:t>
            </a:r>
            <a:r>
              <a:rPr lang="en-US" sz="1600" dirty="0" smtClean="0">
                <a:solidFill>
                  <a:srgbClr val="002060"/>
                </a:solidFill>
              </a:rPr>
              <a:t>.’  Where are points of concern located?”</a:t>
            </a:r>
            <a:endParaRPr lang="en-US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3581400" y="2438401"/>
            <a:ext cx="2438400" cy="571500"/>
          </a:xfrm>
          <a:prstGeom prst="wedgeRoundRectCallout">
            <a:avLst>
              <a:gd name="adj1" fmla="val 61158"/>
              <a:gd name="adj2" fmla="val -37940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2060"/>
                </a:solidFill>
              </a:rPr>
              <a:t>“What river is the dam on?”</a:t>
            </a:r>
            <a:endParaRPr lang="en-US" dirty="0"/>
          </a:p>
        </p:txBody>
      </p:sp>
      <p:sp>
        <p:nvSpPr>
          <p:cNvPr id="11" name="Rounded Rectangular Callout 10"/>
          <p:cNvSpPr/>
          <p:nvPr/>
        </p:nvSpPr>
        <p:spPr>
          <a:xfrm>
            <a:off x="2819400" y="3147817"/>
            <a:ext cx="3048000" cy="585983"/>
          </a:xfrm>
          <a:prstGeom prst="wedgeRoundRectCallout">
            <a:avLst>
              <a:gd name="adj1" fmla="val -63530"/>
              <a:gd name="adj2" fmla="val -6199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2060"/>
                </a:solidFill>
              </a:rPr>
              <a:t>“Let’s see if we can figure that out quickly.”   </a:t>
            </a:r>
            <a:endParaRPr lang="en-US" dirty="0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2800470" y="3911757"/>
            <a:ext cx="3048000" cy="239438"/>
          </a:xfrm>
          <a:prstGeom prst="rect">
            <a:avLst/>
          </a:prstGeom>
        </p:spPr>
        <p:txBody>
          <a:bodyPr vert="horz" lIns="0" rIns="0" bIns="0" anchor="b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…wasted time…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922" y="3922595"/>
            <a:ext cx="218955" cy="2177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646" y="3911757"/>
            <a:ext cx="240749" cy="23943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52401" y="4357491"/>
            <a:ext cx="5029200" cy="1281309"/>
          </a:xfrm>
          <a:prstGeom prst="wedgeRoundRectCallout">
            <a:avLst>
              <a:gd name="adj1" fmla="val -24135"/>
              <a:gd name="adj2" fmla="val -9774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2060"/>
                </a:solidFill>
              </a:rPr>
              <a:t>“Looks like maybe x</a:t>
            </a:r>
            <a:r>
              <a:rPr lang="en-US" sz="1600" baseline="-25000" dirty="0" smtClean="0">
                <a:solidFill>
                  <a:srgbClr val="002060"/>
                </a:solidFill>
              </a:rPr>
              <a:t>1</a:t>
            </a:r>
            <a:r>
              <a:rPr lang="en-US" sz="1600" dirty="0" smtClean="0">
                <a:solidFill>
                  <a:srgbClr val="002060"/>
                </a:solidFill>
              </a:rPr>
              <a:t> to x</a:t>
            </a:r>
            <a:r>
              <a:rPr lang="en-US" sz="1600" baseline="-25000" dirty="0" smtClean="0">
                <a:solidFill>
                  <a:srgbClr val="002060"/>
                </a:solidFill>
              </a:rPr>
              <a:t>2</a:t>
            </a:r>
            <a:r>
              <a:rPr lang="en-US" sz="1600" dirty="0" smtClean="0">
                <a:solidFill>
                  <a:srgbClr val="002060"/>
                </a:solidFill>
              </a:rPr>
              <a:t> feet of water at river near </a:t>
            </a:r>
            <a:r>
              <a:rPr lang="en-US" sz="1600" dirty="0" err="1" smtClean="0">
                <a:solidFill>
                  <a:srgbClr val="002060"/>
                </a:solidFill>
              </a:rPr>
              <a:t>Anytown</a:t>
            </a:r>
            <a:r>
              <a:rPr lang="en-US" sz="1600" dirty="0" smtClean="0">
                <a:solidFill>
                  <a:srgbClr val="002060"/>
                </a:solidFill>
              </a:rPr>
              <a:t>, USA., etc.  Go with these numbers and get the warning out.  We will work up new numbers with our more sophisticated model and get back to you.”   </a:t>
            </a:r>
            <a:endParaRPr lang="en-US" dirty="0"/>
          </a:p>
        </p:txBody>
      </p:sp>
      <p:sp>
        <p:nvSpPr>
          <p:cNvPr id="18" name="Rounded Rectangular Callout 17"/>
          <p:cNvSpPr/>
          <p:nvPr/>
        </p:nvSpPr>
        <p:spPr>
          <a:xfrm>
            <a:off x="5257800" y="4426644"/>
            <a:ext cx="2438400" cy="754955"/>
          </a:xfrm>
          <a:prstGeom prst="wedgeRoundRectCallout">
            <a:avLst>
              <a:gd name="adj1" fmla="val 31471"/>
              <a:gd name="adj2" fmla="val -1246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dirty="0" smtClean="0">
                <a:solidFill>
                  <a:srgbClr val="002060"/>
                </a:solidFill>
              </a:rPr>
              <a:t>“Thanks for the help!  We already issued a flash flood warning!”</a:t>
            </a:r>
            <a:endParaRPr lang="en-US" dirty="0"/>
          </a:p>
        </p:txBody>
      </p:sp>
      <p:sp>
        <p:nvSpPr>
          <p:cNvPr id="16" name="Cloud Callout 15"/>
          <p:cNvSpPr/>
          <p:nvPr/>
        </p:nvSpPr>
        <p:spPr>
          <a:xfrm>
            <a:off x="5410200" y="5105400"/>
            <a:ext cx="3458908" cy="1600200"/>
          </a:xfrm>
          <a:prstGeom prst="cloudCallout">
            <a:avLst>
              <a:gd name="adj1" fmla="val 42503"/>
              <a:gd name="adj2" fmla="val -122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Shoot! Are there any roads or campsites to worry about?  I forgot to ask.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15000"/>
            <a:ext cx="875821" cy="871048"/>
          </a:xfrm>
          <a:prstGeom prst="rect">
            <a:avLst/>
          </a:prstGeom>
        </p:spPr>
      </p:pic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266221" y="6421694"/>
            <a:ext cx="1524000" cy="32870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T= ???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96000" y="2147570"/>
            <a:ext cx="725648" cy="3693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WFO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95779" y="2147570"/>
            <a:ext cx="600614" cy="3693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RFC</a:t>
            </a:r>
            <a:endParaRPr lang="en-US" dirty="0"/>
          </a:p>
        </p:txBody>
      </p:sp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15200" cy="1219200"/>
          </a:xfrm>
        </p:spPr>
        <p:txBody>
          <a:bodyPr anchor="t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Scenario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5109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66800" y="1752600"/>
            <a:ext cx="7315200" cy="2819400"/>
          </a:xfrm>
          <a:prstGeom prst="rect">
            <a:avLst/>
          </a:prstGeom>
        </p:spPr>
        <p:txBody>
          <a:bodyPr vert="horz" lIns="0" rIns="0" bIns="0" anchor="b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 smtClean="0">
                <a:solidFill>
                  <a:srgbClr val="002060"/>
                </a:solidFill>
              </a:rPr>
              <a:t>Takeaways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Time is crucial (minutes matter!)</a:t>
            </a: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The levels of communication.</a:t>
            </a:r>
          </a:p>
          <a:p>
            <a:pPr algn="ctr"/>
            <a:endParaRPr lang="en-US" sz="2800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Information can be spotty.</a:t>
            </a:r>
          </a:p>
        </p:txBody>
      </p:sp>
    </p:spTree>
    <p:extLst>
      <p:ext uri="{BB962C8B-B14F-4D97-AF65-F5344CB8AC3E}">
        <p14:creationId xmlns:p14="http://schemas.microsoft.com/office/powerpoint/2010/main" val="85120164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47750" y="2286000"/>
            <a:ext cx="7315200" cy="2057400"/>
          </a:xfrm>
          <a:prstGeom prst="rect">
            <a:avLst/>
          </a:prstGeom>
        </p:spPr>
        <p:txBody>
          <a:bodyPr vert="horz" lIns="0" rIns="0" bIns="0" anchor="b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00" dirty="0" smtClean="0">
                <a:solidFill>
                  <a:srgbClr val="002060"/>
                </a:solidFill>
              </a:rPr>
              <a:t>What are the “Dam Break Rules of Thumb”?</a:t>
            </a:r>
          </a:p>
          <a:p>
            <a:pPr algn="ctr"/>
            <a:endParaRPr lang="en-US" sz="4000" dirty="0">
              <a:solidFill>
                <a:srgbClr val="002060"/>
              </a:solidFill>
            </a:endParaRPr>
          </a:p>
          <a:p>
            <a:pPr algn="ctr"/>
            <a:r>
              <a:rPr lang="en-US" sz="3000" dirty="0" smtClean="0">
                <a:solidFill>
                  <a:srgbClr val="002060"/>
                </a:solidFill>
              </a:rPr>
              <a:t>Background on the Method</a:t>
            </a:r>
          </a:p>
        </p:txBody>
      </p:sp>
    </p:spTree>
    <p:extLst>
      <p:ext uri="{BB962C8B-B14F-4D97-AF65-F5344CB8AC3E}">
        <p14:creationId xmlns:p14="http://schemas.microsoft.com/office/powerpoint/2010/main" val="10272320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47801"/>
            <a:ext cx="3733800" cy="375848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6200" y="1143000"/>
            <a:ext cx="4601030" cy="2209800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</a:rPr>
              <a:t>Developed from post event studies of dam failures across the United </a:t>
            </a:r>
            <a:r>
              <a:rPr lang="en-US" sz="2400" dirty="0" smtClean="0">
                <a:solidFill>
                  <a:srgbClr val="002060"/>
                </a:solidFill>
              </a:rPr>
              <a:t>States.</a:t>
            </a:r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740311"/>
            <a:ext cx="4114799" cy="39228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" y="6620693"/>
            <a:ext cx="21483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of Reed and Halgren, </a:t>
            </a:r>
            <a:r>
              <a:rPr lang="en-US" sz="1100" dirty="0" smtClean="0"/>
              <a:t>2011</a:t>
            </a:r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4953000" y="5216632"/>
            <a:ext cx="15440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Courtesy of Larson, 1998</a:t>
            </a:r>
            <a:endParaRPr lang="en-US" sz="1000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9144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Rules of Thumb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27651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1752600"/>
            <a:ext cx="7315200" cy="4495800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002060"/>
                </a:solidFill>
              </a:rPr>
              <a:t>The </a:t>
            </a:r>
            <a:r>
              <a:rPr lang="en-US" sz="3200" b="1" dirty="0" smtClean="0">
                <a:solidFill>
                  <a:srgbClr val="002060"/>
                </a:solidFill>
              </a:rPr>
              <a:t>Dam Break Rules </a:t>
            </a:r>
            <a:r>
              <a:rPr lang="en-US" sz="3200" b="1" dirty="0">
                <a:solidFill>
                  <a:srgbClr val="002060"/>
                </a:solidFill>
              </a:rPr>
              <a:t>of Thumb </a:t>
            </a:r>
            <a:r>
              <a:rPr lang="en-US" sz="3200" b="1" dirty="0" smtClean="0">
                <a:solidFill>
                  <a:srgbClr val="002060"/>
                </a:solidFill>
              </a:rPr>
              <a:t>state </a:t>
            </a:r>
            <a:r>
              <a:rPr lang="en-US" sz="3200" b="1" dirty="0">
                <a:solidFill>
                  <a:srgbClr val="002060"/>
                </a:solidFill>
              </a:rPr>
              <a:t>that: </a:t>
            </a:r>
            <a:endParaRPr lang="en-US" sz="3200" b="1" dirty="0" smtClean="0">
              <a:solidFill>
                <a:srgbClr val="002060"/>
              </a:solidFill>
            </a:endParaRPr>
          </a:p>
          <a:p>
            <a:pPr algn="ctr"/>
            <a:endParaRPr lang="en-US" sz="3200" dirty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1</a:t>
            </a:r>
            <a:r>
              <a:rPr lang="en-US" sz="2800" dirty="0">
                <a:solidFill>
                  <a:srgbClr val="002060"/>
                </a:solidFill>
              </a:rPr>
              <a:t>.) the initial inundation of water at the toe of the dam will be half of the impounded pool behind the dam, and </a:t>
            </a:r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 smtClean="0">
              <a:solidFill>
                <a:srgbClr val="002060"/>
              </a:solidFill>
            </a:endParaRPr>
          </a:p>
          <a:p>
            <a:r>
              <a:rPr lang="en-US" sz="2800" dirty="0" smtClean="0">
                <a:solidFill>
                  <a:srgbClr val="002060"/>
                </a:solidFill>
              </a:rPr>
              <a:t>2</a:t>
            </a:r>
            <a:r>
              <a:rPr lang="en-US" sz="2800" dirty="0">
                <a:solidFill>
                  <a:srgbClr val="002060"/>
                </a:solidFill>
              </a:rPr>
              <a:t>.) the attenuation of the flood wave height, or water flood depth, will be reduced by half for every ten miles of travel downstream.</a:t>
            </a:r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9144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Rules of Thumb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41277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295401"/>
            <a:ext cx="2895599" cy="2057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810000"/>
            <a:ext cx="29464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257299"/>
            <a:ext cx="3081868" cy="2133601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>
          <a:xfrm>
            <a:off x="6934200" y="1752600"/>
            <a:ext cx="304800" cy="8382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eft Brace 7"/>
          <p:cNvSpPr/>
          <p:nvPr/>
        </p:nvSpPr>
        <p:spPr>
          <a:xfrm>
            <a:off x="5791200" y="2171700"/>
            <a:ext cx="304800" cy="4191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/>
          <p:cNvSpPr/>
          <p:nvPr/>
        </p:nvSpPr>
        <p:spPr>
          <a:xfrm>
            <a:off x="2514600" y="2171700"/>
            <a:ext cx="304800" cy="8382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Left Brace 10"/>
          <p:cNvSpPr/>
          <p:nvPr/>
        </p:nvSpPr>
        <p:spPr>
          <a:xfrm>
            <a:off x="1625600" y="2590800"/>
            <a:ext cx="304800" cy="4191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Brace 11"/>
          <p:cNvSpPr/>
          <p:nvPr/>
        </p:nvSpPr>
        <p:spPr>
          <a:xfrm>
            <a:off x="2057400" y="4572000"/>
            <a:ext cx="304800" cy="10668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Brace 12"/>
          <p:cNvSpPr/>
          <p:nvPr/>
        </p:nvSpPr>
        <p:spPr>
          <a:xfrm>
            <a:off x="914400" y="5219700"/>
            <a:ext cx="304800" cy="419100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5545" y="4967585"/>
            <a:ext cx="4988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?</a:t>
            </a:r>
            <a:endParaRPr lang="en-US" sz="5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52265" y="2338685"/>
            <a:ext cx="829073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2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~½</a:t>
            </a:r>
          </a:p>
          <a:p>
            <a:pPr algn="ctr"/>
            <a:r>
              <a:rPr lang="en-US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depth</a:t>
            </a:r>
            <a:endParaRPr lang="en-US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177301" y="2119640"/>
            <a:ext cx="68480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1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~½</a:t>
            </a:r>
          </a:p>
          <a:p>
            <a:pPr algn="ctr"/>
            <a:r>
              <a:rPr lang="en-US" sz="1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depth</a:t>
            </a:r>
            <a:endParaRPr lang="en-US" sz="1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6104" y="429637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1.) the initial inundation of water at the toe of the dam will be half of the impounded pool behind the dam</a:t>
            </a:r>
            <a:endParaRPr lang="en-US" dirty="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9144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Rules of Thumb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41277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66277612"/>
              </p:ext>
            </p:extLst>
          </p:nvPr>
        </p:nvGraphicFramePr>
        <p:xfrm>
          <a:off x="0" y="1295400"/>
          <a:ext cx="6096000" cy="54814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Worksheet" r:id="rId4" imgW="10477567" imgH="9420194" progId="Excel.Sheet.8">
                  <p:embed/>
                </p:oleObj>
              </mc:Choice>
              <mc:Fallback>
                <p:oleObj name="Worksheet" r:id="rId4" imgW="10477567" imgH="9420194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1295400"/>
                        <a:ext cx="6096000" cy="54814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638800"/>
            <a:ext cx="3771900" cy="10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6095999" y="2133600"/>
            <a:ext cx="303847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2.) the attenuation of the flood wave height, or water flood depth, will be reduced by half for every ten miles of travel downstream.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9144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Rules of Thumb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141277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09600" y="1676400"/>
            <a:ext cx="7753350" cy="32004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rgbClr val="002060"/>
                </a:solidFill>
              </a:rPr>
              <a:t>Proposed Methodology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Migrate the Rules of Thumb into a GIS.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Geo-enable the flood depths to give them meaning.</a:t>
            </a:r>
          </a:p>
          <a:p>
            <a:pPr algn="ctr"/>
            <a:r>
              <a:rPr lang="en-US" sz="2800" dirty="0" smtClean="0">
                <a:solidFill>
                  <a:srgbClr val="002060"/>
                </a:solidFill>
              </a:rPr>
              <a:t>Make it easy to use through automation.</a:t>
            </a:r>
          </a:p>
        </p:txBody>
      </p:sp>
    </p:spTree>
    <p:extLst>
      <p:ext uri="{BB962C8B-B14F-4D97-AF65-F5344CB8AC3E}">
        <p14:creationId xmlns:p14="http://schemas.microsoft.com/office/powerpoint/2010/main" val="389036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8382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Methodology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1143000"/>
            <a:ext cx="8763000" cy="5181600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2060"/>
                </a:solidFill>
              </a:rPr>
              <a:t>Wrapping the Dam Break Rules of Thumb into a GIS</a:t>
            </a:r>
          </a:p>
          <a:p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Key Benefit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Besides knowing how deep the water will be,  answer the questions of where the water will be and who/what might be affected.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800" b="1" dirty="0" smtClean="0">
                <a:solidFill>
                  <a:srgbClr val="002060"/>
                </a:solidFill>
              </a:rPr>
              <a:t>Major Challenges/Questions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Keep usability in check? Introducing GIS brings added complexity versus simple spreadsheet.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We need to get the warning out ASAP!  Seconds count!  Even in implemented properly, how much time will a GIS Rules of Thumb take to execute?  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43718" y="5867400"/>
            <a:ext cx="279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Keep this thought for later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76080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8382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Methodology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6"/>
          <a:stretch/>
        </p:blipFill>
        <p:spPr>
          <a:xfrm>
            <a:off x="186994" y="1757786"/>
            <a:ext cx="2894349" cy="20535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103" y="2405373"/>
            <a:ext cx="2149298" cy="1885241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56102" y="1459194"/>
            <a:ext cx="2438817" cy="417195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 smtClean="0">
                <a:solidFill>
                  <a:srgbClr val="002060"/>
                </a:solidFill>
              </a:rPr>
              <a:t>Extension built in .NET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pPr algn="ctr"/>
            <a:endParaRPr lang="en-US" sz="2800" dirty="0" smtClean="0">
              <a:solidFill>
                <a:srgbClr val="002060"/>
              </a:solidFill>
            </a:endParaRP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352591" y="2000535"/>
            <a:ext cx="2438817" cy="417195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smtClean="0">
                <a:solidFill>
                  <a:srgbClr val="002060"/>
                </a:solidFill>
              </a:rPr>
              <a:t>Python Tool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pPr algn="ctr"/>
            <a:endParaRPr lang="en-US" sz="2800" dirty="0" smtClean="0">
              <a:solidFill>
                <a:srgbClr val="002060"/>
              </a:solidFill>
            </a:endParaRP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791408" y="2575983"/>
            <a:ext cx="2438817" cy="417195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 smtClean="0">
                <a:solidFill>
                  <a:srgbClr val="002060"/>
                </a:solidFill>
              </a:rPr>
              <a:t>Javascript</a:t>
            </a:r>
            <a:r>
              <a:rPr lang="en-US" sz="2000" dirty="0" smtClean="0">
                <a:solidFill>
                  <a:srgbClr val="002060"/>
                </a:solidFill>
              </a:rPr>
              <a:t> (Arcgis.com)</a:t>
            </a:r>
          </a:p>
          <a:p>
            <a:endParaRPr lang="en-US" sz="2000" dirty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endParaRPr lang="en-US" sz="2000" dirty="0" smtClean="0">
              <a:solidFill>
                <a:srgbClr val="002060"/>
              </a:solidFill>
            </a:endParaRPr>
          </a:p>
          <a:p>
            <a:pPr algn="ctr"/>
            <a:endParaRPr lang="en-US" sz="2800" dirty="0" smtClean="0">
              <a:solidFill>
                <a:srgbClr val="002060"/>
              </a:solidFill>
            </a:endParaRPr>
          </a:p>
          <a:p>
            <a:pPr algn="ctr"/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875"/>
          <a:stretch/>
        </p:blipFill>
        <p:spPr>
          <a:xfrm>
            <a:off x="6096000" y="2993179"/>
            <a:ext cx="1939211" cy="14378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56"/>
          <a:stretch/>
        </p:blipFill>
        <p:spPr>
          <a:xfrm>
            <a:off x="6096000" y="4430995"/>
            <a:ext cx="1939211" cy="674405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481295" y="733681"/>
            <a:ext cx="42870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+mj-lt"/>
              </a:rPr>
              <a:t>Guiding factors: usable and rapid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535077" y="5562600"/>
            <a:ext cx="7753350" cy="9906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Proposed Workflow…</a:t>
            </a:r>
          </a:p>
          <a:p>
            <a:pPr algn="ctr"/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111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7620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Agenda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47750" y="2286000"/>
            <a:ext cx="7315200" cy="2057400"/>
          </a:xfrm>
          <a:prstGeom prst="rect">
            <a:avLst/>
          </a:prstGeom>
        </p:spPr>
        <p:txBody>
          <a:bodyPr vert="horz" lIns="0" rIns="0" bIns="0" anchor="b">
            <a:normAutofit fontScale="6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dirty="0" smtClean="0">
                <a:solidFill>
                  <a:srgbClr val="002060"/>
                </a:solidFill>
              </a:rPr>
              <a:t>Background</a:t>
            </a:r>
          </a:p>
          <a:p>
            <a:r>
              <a:rPr lang="en-US" sz="4300" dirty="0" smtClean="0">
                <a:solidFill>
                  <a:srgbClr val="002060"/>
                </a:solidFill>
              </a:rPr>
              <a:t>Scenario</a:t>
            </a:r>
          </a:p>
          <a:p>
            <a:r>
              <a:rPr lang="en-US" sz="4300" dirty="0" smtClean="0">
                <a:solidFill>
                  <a:srgbClr val="002060"/>
                </a:solidFill>
              </a:rPr>
              <a:t>Dam Break Rules of Thumb</a:t>
            </a:r>
          </a:p>
          <a:p>
            <a:r>
              <a:rPr lang="en-US" sz="4300" dirty="0" smtClean="0">
                <a:solidFill>
                  <a:srgbClr val="002060"/>
                </a:solidFill>
              </a:rPr>
              <a:t>Methodology</a:t>
            </a:r>
          </a:p>
          <a:p>
            <a:r>
              <a:rPr lang="en-US" sz="4300" dirty="0" smtClean="0">
                <a:solidFill>
                  <a:srgbClr val="002060"/>
                </a:solidFill>
              </a:rPr>
              <a:t>Challenges and Opportunities</a:t>
            </a:r>
          </a:p>
          <a:p>
            <a:r>
              <a:rPr lang="en-US" sz="4300" dirty="0" smtClean="0">
                <a:solidFill>
                  <a:srgbClr val="002060"/>
                </a:solidFill>
              </a:rPr>
              <a:t>Project Plan</a:t>
            </a:r>
          </a:p>
        </p:txBody>
      </p:sp>
    </p:spTree>
    <p:extLst>
      <p:ext uri="{BB962C8B-B14F-4D97-AF65-F5344CB8AC3E}">
        <p14:creationId xmlns:p14="http://schemas.microsoft.com/office/powerpoint/2010/main" val="4970101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eugene.derner\Desktop\DernerCapstone\map1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685925"/>
            <a:ext cx="5048122" cy="485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52400" y="1524000"/>
            <a:ext cx="3276600" cy="12192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Locate Source of Flooding by:</a:t>
            </a:r>
          </a:p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Name</a:t>
            </a:r>
          </a:p>
        </p:txBody>
      </p:sp>
      <p:pic>
        <p:nvPicPr>
          <p:cNvPr id="2053" name="Picture 5" descr="C:\Users\eugene.derner\Desktop\DernerCapstone\dam_name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3181350"/>
            <a:ext cx="3095626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eugene.derner\Desktop\DernerCapstone\map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7" t="47973" r="64434" b="30811"/>
          <a:stretch/>
        </p:blipFill>
        <p:spPr bwMode="auto">
          <a:xfrm>
            <a:off x="6248400" y="2152649"/>
            <a:ext cx="2028825" cy="149542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ffectLst>
            <a:outerShdw blurRad="50800" dist="38100" dir="5400000" sx="107000" sy="107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H="1">
            <a:off x="4648200" y="2133600"/>
            <a:ext cx="1600200" cy="23622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4648200" y="3648075"/>
            <a:ext cx="1600200" cy="8477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4648200" y="3648075"/>
            <a:ext cx="3629025" cy="847725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8382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Methodology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00253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2400" y="1524000"/>
            <a:ext cx="3276600" cy="1752600"/>
          </a:xfrm>
          <a:prstGeom prst="rect">
            <a:avLst/>
          </a:prstGeom>
        </p:spPr>
        <p:txBody>
          <a:bodyPr vert="horz" lIns="0" rIns="0" bIns="0" anchor="b">
            <a:normAutofit fontScale="70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If the name of the dam is unknown, locate by: </a:t>
            </a:r>
            <a:r>
              <a:rPr lang="en-US" sz="2400" dirty="0" err="1" smtClean="0">
                <a:solidFill>
                  <a:srgbClr val="002060"/>
                </a:solidFill>
              </a:rPr>
              <a:t>Lat</a:t>
            </a:r>
            <a:r>
              <a:rPr lang="en-US" sz="2400" dirty="0" smtClean="0">
                <a:solidFill>
                  <a:srgbClr val="002060"/>
                </a:solidFill>
              </a:rPr>
              <a:t>/Lon Coordinates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May be necessary to fine tune the location using imagery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Online 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Locally stored data </a:t>
            </a:r>
          </a:p>
        </p:txBody>
      </p:sp>
      <p:pic>
        <p:nvPicPr>
          <p:cNvPr id="3075" name="Picture 3" descr="C:\Users\eugene.derner\Desktop\DernerCapstone\image_ma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1219200"/>
            <a:ext cx="5627319" cy="500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eugene.derner\Desktop\DernerCapstone\lat_lon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4038600"/>
            <a:ext cx="1514475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eugene.derner\Desktop\DernerCapstone\lat_l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5410200"/>
            <a:ext cx="3028950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3196977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+mj-lt"/>
              </a:rPr>
              <a:t>Faster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2060"/>
                </a:solidFill>
                <a:latin typeface="+mj-lt"/>
              </a:rPr>
              <a:t>Not dependent on Internet </a:t>
            </a:r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8382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Methodology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00253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24000"/>
            <a:ext cx="5172075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C:\Users\eugene.derner\Desktop\DernerCapstone\stream_table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733800"/>
            <a:ext cx="4078441" cy="2652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42875" y="2514600"/>
            <a:ext cx="3276600" cy="2781300"/>
          </a:xfrm>
          <a:prstGeom prst="rect">
            <a:avLst/>
          </a:prstGeom>
        </p:spPr>
        <p:txBody>
          <a:bodyPr vert="horz" lIns="0" rIns="0" bIns="0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Isolate river/stream at source of dam.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Find downstream nodes</a:t>
            </a:r>
          </a:p>
          <a:p>
            <a:endParaRPr lang="en-US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Create a river feature segmented at every river mile.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6091237" y="3962400"/>
            <a:ext cx="766763" cy="2424113"/>
          </a:xfrm>
          <a:prstGeom prst="roundRect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8382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Methodology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00253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800600"/>
            <a:ext cx="556260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eugene.derner\Desktop\DernerCapstone\stream_tabl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799" y="1562100"/>
            <a:ext cx="2028825" cy="3171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905000"/>
            <a:ext cx="1285875" cy="26765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urved Down Arrow 2"/>
          <p:cNvSpPr/>
          <p:nvPr/>
        </p:nvSpPr>
        <p:spPr>
          <a:xfrm>
            <a:off x="1828800" y="1219200"/>
            <a:ext cx="5838825" cy="1143000"/>
          </a:xfrm>
          <a:prstGeom prst="curvedDownArrow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3505200" y="1338263"/>
            <a:ext cx="3276600" cy="228599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dirty="0" smtClean="0">
                <a:solidFill>
                  <a:srgbClr val="002060"/>
                </a:solidFill>
              </a:rPr>
              <a:t>Calculate rules of thumb within GIS.</a:t>
            </a: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299" y="2957512"/>
            <a:ext cx="3114675" cy="9429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8382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Methodology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00253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eugene.derner\Desktop\DernerCapstone\map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34"/>
          <a:stretch/>
        </p:blipFill>
        <p:spPr bwMode="auto">
          <a:xfrm>
            <a:off x="76200" y="1066800"/>
            <a:ext cx="6086475" cy="1990725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eugene.derner\Desktop\DernerCapstone\map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5" t="7922" r="7259" b="63517"/>
          <a:stretch/>
        </p:blipFill>
        <p:spPr bwMode="auto">
          <a:xfrm>
            <a:off x="1219200" y="2667000"/>
            <a:ext cx="6086475" cy="12192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eugene.derner\Desktop\DernerCapstone\map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648075"/>
            <a:ext cx="6400800" cy="2903271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8382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Methodology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700253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8382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Challenges and Opportunities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6200" y="1143000"/>
            <a:ext cx="8763000" cy="5486400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srgbClr val="002060"/>
                </a:solidFill>
              </a:rPr>
              <a:t>Time! 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It will take longer to run with the added geospatial component.</a:t>
            </a:r>
          </a:p>
          <a:p>
            <a:r>
              <a:rPr lang="en-US" sz="2400" dirty="0" smtClean="0">
                <a:solidFill>
                  <a:srgbClr val="002060"/>
                </a:solidFill>
              </a:rPr>
              <a:t>Goal: less than 5 minutes</a:t>
            </a:r>
          </a:p>
          <a:p>
            <a:endParaRPr lang="en-US" sz="2400" dirty="0">
              <a:solidFill>
                <a:srgbClr val="002060"/>
              </a:solidFill>
            </a:endParaRPr>
          </a:p>
          <a:p>
            <a:r>
              <a:rPr lang="en-US" sz="4000" dirty="0" smtClean="0">
                <a:solidFill>
                  <a:srgbClr val="002060"/>
                </a:solidFill>
              </a:rPr>
              <a:t>However!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Potential to cut out one chain of communication and make up lost time. </a:t>
            </a:r>
          </a:p>
          <a:p>
            <a:r>
              <a:rPr lang="en-US" sz="2000" dirty="0" smtClean="0">
                <a:solidFill>
                  <a:srgbClr val="002060"/>
                </a:solidFill>
              </a:rPr>
              <a:t>With training, give the tool to the WFO to use. </a:t>
            </a:r>
          </a:p>
          <a:p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875821" cy="8710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" r="30585" b="14184"/>
          <a:stretch/>
        </p:blipFill>
        <p:spPr>
          <a:xfrm>
            <a:off x="6096000" y="4191000"/>
            <a:ext cx="2060489" cy="1752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96000" y="4204970"/>
            <a:ext cx="600614" cy="3693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RFC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/>
          <a:stretch/>
        </p:blipFill>
        <p:spPr>
          <a:xfrm>
            <a:off x="685800" y="4191000"/>
            <a:ext cx="2396011" cy="1752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800" y="4204970"/>
            <a:ext cx="725648" cy="3693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WFO</a:t>
            </a:r>
            <a:endParaRPr lang="en-US" dirty="0"/>
          </a:p>
        </p:txBody>
      </p:sp>
      <p:sp>
        <p:nvSpPr>
          <p:cNvPr id="2" name="Multiply 1"/>
          <p:cNvSpPr/>
          <p:nvPr/>
        </p:nvSpPr>
        <p:spPr>
          <a:xfrm>
            <a:off x="5029200" y="3495675"/>
            <a:ext cx="4343400" cy="3124200"/>
          </a:xfrm>
          <a:prstGeom prst="mathMultiply">
            <a:avLst/>
          </a:prstGeom>
          <a:solidFill>
            <a:srgbClr val="FF0000">
              <a:alpha val="52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38482" y="4389636"/>
            <a:ext cx="22717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+mj-lt"/>
              </a:rPr>
              <a:t>Let the GIS, in the hands of the WFO, answer the questions of where and who.</a:t>
            </a:r>
          </a:p>
        </p:txBody>
      </p:sp>
    </p:spTree>
    <p:extLst>
      <p:ext uri="{BB962C8B-B14F-4D97-AF65-F5344CB8AC3E}">
        <p14:creationId xmlns:p14="http://schemas.microsoft.com/office/powerpoint/2010/main" val="377002535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914400" y="-228600"/>
            <a:ext cx="7315200" cy="12192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Project Plan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47750" y="1219200"/>
            <a:ext cx="7315200" cy="5410200"/>
          </a:xfrm>
          <a:prstGeom prst="rect">
            <a:avLst/>
          </a:prstGeom>
        </p:spPr>
        <p:txBody>
          <a:bodyPr vert="horz" lIns="0" rIns="0" bIns="0" anchor="t">
            <a:normAutofit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Timeline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April – June 2015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Data Mining 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	SDK exploration</a:t>
            </a:r>
          </a:p>
          <a:p>
            <a:endParaRPr lang="en-US" sz="14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June – August 2015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Code development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	Application testing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	Refine tool/code</a:t>
            </a:r>
          </a:p>
          <a:p>
            <a:endParaRPr lang="en-US" sz="14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September 2015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Draft report</a:t>
            </a:r>
          </a:p>
          <a:p>
            <a:endParaRPr lang="en-US" sz="14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October 2015</a:t>
            </a:r>
          </a:p>
          <a:p>
            <a:r>
              <a:rPr lang="en-US" sz="2000" dirty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Finalize report and tool</a:t>
            </a:r>
          </a:p>
          <a:p>
            <a:endParaRPr lang="en-US" sz="1400" dirty="0" smtClean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Date TBD</a:t>
            </a:r>
          </a:p>
          <a:p>
            <a:r>
              <a:rPr lang="en-US" sz="20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	</a:t>
            </a:r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Present at NWS hydrologic science workshop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	NWS National Water Center (newly constructed)</a:t>
            </a:r>
          </a:p>
          <a:p>
            <a:r>
              <a:rPr lang="en-US" sz="1400" dirty="0" smtClean="0">
                <a:solidFill>
                  <a:srgbClr val="002060"/>
                </a:solidFill>
                <a:latin typeface="Calibri" panose="020F0502020204030204" pitchFamily="34" charset="0"/>
              </a:rPr>
              <a:t>	Tuscaloosa, AL</a:t>
            </a:r>
          </a:p>
        </p:txBody>
      </p:sp>
      <p:sp>
        <p:nvSpPr>
          <p:cNvPr id="10" name="Curved Left Arrow 9"/>
          <p:cNvSpPr/>
          <p:nvPr/>
        </p:nvSpPr>
        <p:spPr>
          <a:xfrm>
            <a:off x="3429000" y="3200400"/>
            <a:ext cx="381000" cy="3048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urved Down Arrow 12"/>
          <p:cNvSpPr/>
          <p:nvPr/>
        </p:nvSpPr>
        <p:spPr>
          <a:xfrm rot="16200000">
            <a:off x="1595437" y="3128962"/>
            <a:ext cx="314325" cy="3048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05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315200" cy="1219200"/>
          </a:xfrm>
        </p:spPr>
        <p:txBody>
          <a:bodyPr/>
          <a:lstStyle/>
          <a:p>
            <a:pPr algn="ctr" eaLnBrk="1" hangingPunct="1"/>
            <a:r>
              <a:rPr lang="en-US" sz="3200" dirty="0" smtClean="0">
                <a:solidFill>
                  <a:srgbClr val="002060"/>
                </a:solidFill>
                <a:effectLst/>
              </a:rPr>
              <a:t>References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" y="1208903"/>
            <a:ext cx="7772400" cy="5451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Altinakar, Mustafa S, Enrique E Matheu, Marcus Z McGrath, Vijay P Ramalingam, and Jun Z Zou. "Development and Implementation of Web-Based Dam-Break Flood Inundation Analysis Capabilities." n.d. ussdams.com/proceedings/2012Proc/1399.pdf.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Beadenkopf, Edward G. "National Dam Safety Program Technical Seminary No. 22 - Dam Breach Modeling and Consequences Assessment Overview of FEMA Dam Breach Tools."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Association of State Dam Safety Officials.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February 18, 2015. http://www.damsafety.org/media/Documents/FEMA/TS22_DambreachModeling/09_PRESENTATION.pdf (accessed April 29, 2015).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FEMA.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Geospatial Dam Break, Rapid EAP, Consequence and Hazards GIS Toolkit and User Manual.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2015. https://www.fema.gov/media-library/assets/documents/94670 (accessed March 18, 2015).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Koehler, R.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Dams and Dam Failure - Module 1: Terminology and Open Channel Hydraulics.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March 19, 2008. https://www.meted.ucar.edu/training_module.php?id=469#.VQpWOu9FDX4 (accessed March 18, 2015).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Larson, L. "Dam Break 'Rules of Thumb'."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Unpublished NWS Internal Memo.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1998.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Reed, Seann, and James Halgren. "VALIDATION OF A NEW GIS TOOL TO RAPIDLY DEVELOP SIMPLIFIED DAM BREAK MODELS." 2011. http://www.nws.noaa.gov/oh/hrl/hsmb/hydraulics/documents/Validation_of_GeoSMPDBK_2011_07_22_submit_r2.pdf.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U.S. Geological Survey.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Hydrograpy Dataset.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January 13, 2014. http://nhd.usgs.gov/ (accessed April 23, 2015).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—.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USGS Flood Inundation.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March 13, 2015. http://water.usgs.gov/osw/flood_inundation/ (accessed March 13, 2015).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Army Corps of Engineers.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HEC-RAS.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2015. http://www.hec.usace.army.mil/software/hec-ras/ (accessed March 18, 2015).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Wellington College Geography Department.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Elevation Cross Section Map.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n.d. http://wellyteamgeo.maps.arcgis.com/apps/ElevationsProfile/index.html?appid=4682f0283b1f49e1b6bc92858d306177 (accessed April 27, 2015).</a:t>
            </a:r>
          </a:p>
          <a:p>
            <a:pPr marL="457200" marR="0" indent="-4572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Werner, M. "Impact of grid size in GIS based flood extent mapping using a 1D flow model."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PHYSICS AND CHEMISTRY OF THE EARTH PART B-HYDROLOGY OCEANS AND ATMOSPHERE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2001: 26(7-8), 517-522.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12776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057400"/>
            <a:ext cx="66294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It is estimated that by 2035, nearly 80 percent of all dams in the United States will have exceeded 50 years of age (Koehler 2008).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6858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Background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92358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-228600"/>
            <a:ext cx="7315200" cy="685800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Background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5400"/>
            <a:ext cx="3200400" cy="2468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55"/>
          <a:stretch/>
        </p:blipFill>
        <p:spPr>
          <a:xfrm>
            <a:off x="5334000" y="1325246"/>
            <a:ext cx="3654399" cy="243840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85800" y="457200"/>
            <a:ext cx="7315200" cy="6858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>
                <a:solidFill>
                  <a:srgbClr val="002060"/>
                </a:solidFill>
              </a:rPr>
              <a:t>National Weather Service Structure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8600" y="3945892"/>
            <a:ext cx="3048000" cy="1769108"/>
          </a:xfrm>
          <a:prstGeom prst="rect">
            <a:avLst/>
          </a:prstGeom>
        </p:spPr>
        <p:txBody>
          <a:bodyPr vert="horz" lIns="0" rIns="0" bIns="0" anchor="t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2060"/>
                </a:solidFill>
              </a:rPr>
              <a:t>Weather Forecast Offices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Primary Responsibilities:</a:t>
            </a:r>
          </a:p>
          <a:p>
            <a:endParaRPr lang="en-US" sz="22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W</a:t>
            </a:r>
            <a:r>
              <a:rPr lang="en-US" sz="1600" dirty="0" smtClean="0">
                <a:solidFill>
                  <a:srgbClr val="002060"/>
                </a:solidFill>
              </a:rPr>
              <a:t>eather and flood warnings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Weather forecasting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410200" y="3945892"/>
            <a:ext cx="3048000" cy="2226308"/>
          </a:xfrm>
          <a:prstGeom prst="rect">
            <a:avLst/>
          </a:prstGeom>
        </p:spPr>
        <p:txBody>
          <a:bodyPr vert="horz" lIns="0" rIns="0" bIns="0" anchor="t">
            <a:normAutofit fontScale="850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smtClean="0">
                <a:solidFill>
                  <a:srgbClr val="002060"/>
                </a:solidFill>
              </a:rPr>
              <a:t>River Forecast Centers</a:t>
            </a:r>
          </a:p>
          <a:p>
            <a:endParaRPr lang="en-US" sz="2400" b="1" dirty="0" smtClean="0">
              <a:solidFill>
                <a:srgbClr val="002060"/>
              </a:solidFill>
            </a:endParaRPr>
          </a:p>
          <a:p>
            <a:r>
              <a:rPr lang="en-US" sz="2200" dirty="0" smtClean="0">
                <a:solidFill>
                  <a:srgbClr val="002060"/>
                </a:solidFill>
              </a:rPr>
              <a:t>Primary Responsibilities:</a:t>
            </a:r>
          </a:p>
          <a:p>
            <a:endParaRPr lang="en-US" sz="22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River forecasting</a:t>
            </a:r>
          </a:p>
          <a:p>
            <a:endParaRPr lang="en-US" sz="16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Flash flood modeling and guidance</a:t>
            </a:r>
          </a:p>
          <a:p>
            <a:r>
              <a:rPr lang="en-US" sz="1600" dirty="0" smtClean="0">
                <a:solidFill>
                  <a:srgbClr val="002060"/>
                </a:solidFill>
              </a:rPr>
              <a:t>        </a:t>
            </a:r>
            <a:r>
              <a:rPr lang="en-US" sz="1300" dirty="0" smtClean="0">
                <a:solidFill>
                  <a:srgbClr val="002060"/>
                </a:solidFill>
              </a:rPr>
              <a:t>(includes dam break flooding)</a:t>
            </a:r>
          </a:p>
          <a:p>
            <a:endParaRPr lang="en-US" sz="1300" dirty="0" smtClean="0">
              <a:solidFill>
                <a:srgbClr val="00206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 smtClean="0">
                <a:solidFill>
                  <a:srgbClr val="002060"/>
                </a:solidFill>
              </a:rPr>
              <a:t>Water supply and snow modeling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95400" y="3731659"/>
            <a:ext cx="22813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 from National Weather Service</a:t>
            </a:r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3731659"/>
            <a:ext cx="22813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Image from National Weather Service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159536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047750" y="2286000"/>
            <a:ext cx="7315200" cy="2057400"/>
          </a:xfrm>
          <a:prstGeom prst="rect">
            <a:avLst/>
          </a:prstGeom>
        </p:spPr>
        <p:txBody>
          <a:bodyPr vert="horz" lIns="0" rIns="0" bIns="0" anchor="b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300" dirty="0" smtClean="0">
                <a:solidFill>
                  <a:srgbClr val="002060"/>
                </a:solidFill>
              </a:rPr>
              <a:t>Understanding the Warning Process</a:t>
            </a:r>
          </a:p>
          <a:p>
            <a:pPr algn="ctr"/>
            <a:endParaRPr lang="en-US" sz="3200" dirty="0">
              <a:solidFill>
                <a:srgbClr val="002060"/>
              </a:solidFill>
            </a:endParaRPr>
          </a:p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An imaginary scenario</a:t>
            </a:r>
            <a:endParaRPr lang="en-US" sz="36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81627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15200" cy="1219200"/>
          </a:xfrm>
        </p:spPr>
        <p:txBody>
          <a:bodyPr anchor="t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Scenario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47570"/>
            <a:ext cx="3492497" cy="2618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1" r="25369"/>
          <a:stretch/>
        </p:blipFill>
        <p:spPr>
          <a:xfrm>
            <a:off x="4953000" y="2122170"/>
            <a:ext cx="3743804" cy="2644140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38200" y="5029200"/>
            <a:ext cx="7315200" cy="1219200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Reports of an imminent dam failure reported to local emergency manager or law enforcement.</a:t>
            </a:r>
            <a:endParaRPr lang="en-US" sz="3600" dirty="0" smtClean="0">
              <a:solidFill>
                <a:srgbClr val="00206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29200" y="2147570"/>
            <a:ext cx="3079689" cy="3693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Local EM / Law Enforcement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7651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" t="-469" r="445" b="-1117"/>
          <a:stretch/>
        </p:blipFill>
        <p:spPr>
          <a:xfrm>
            <a:off x="5029200" y="2112010"/>
            <a:ext cx="3585028" cy="2748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21" r="25369"/>
          <a:stretch/>
        </p:blipFill>
        <p:spPr>
          <a:xfrm>
            <a:off x="457200" y="2122170"/>
            <a:ext cx="3743804" cy="2644140"/>
          </a:xfrm>
          <a:prstGeom prst="rect">
            <a:avLst/>
          </a:prstGeom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838200" y="5029200"/>
            <a:ext cx="7315200" cy="1219200"/>
          </a:xfrm>
          <a:prstGeom prst="rect">
            <a:avLst/>
          </a:prstGeom>
        </p:spPr>
        <p:txBody>
          <a:bodyPr vert="horz" lIns="0" rIns="0" bIns="0" anchor="b">
            <a:normAutofit fontScale="9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Information is relayed to the local National Weather Service – Weather Forecast Office (WFO)</a:t>
            </a:r>
            <a:endParaRPr lang="en-US" sz="3600" dirty="0" smtClean="0">
              <a:solidFill>
                <a:srgbClr val="00206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9" y="900209"/>
            <a:ext cx="875821" cy="87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1600" y="11049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The clock starts</a:t>
            </a:r>
            <a:endParaRPr lang="en-US" sz="1200" dirty="0"/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304800" y="1606903"/>
            <a:ext cx="1524000" cy="328708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Time: T=0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5779" y="2122170"/>
            <a:ext cx="3079689" cy="3693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Local EM / Law Enforcement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029200" y="2147570"/>
            <a:ext cx="725648" cy="3693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WFO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15200" cy="1219200"/>
          </a:xfrm>
        </p:spPr>
        <p:txBody>
          <a:bodyPr anchor="t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Scenario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519900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/>
          <a:stretch/>
        </p:blipFill>
        <p:spPr>
          <a:xfrm>
            <a:off x="533400" y="2184400"/>
            <a:ext cx="3556889" cy="2601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22916" r="52545" b="37380"/>
          <a:stretch/>
        </p:blipFill>
        <p:spPr>
          <a:xfrm>
            <a:off x="4800600" y="2184400"/>
            <a:ext cx="3619731" cy="2601742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6448770" y="685800"/>
            <a:ext cx="2019415" cy="13716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Oh geez!... Just what I needed to hear!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9" y="900209"/>
            <a:ext cx="875821" cy="871048"/>
          </a:xfrm>
          <a:prstGeom prst="rect">
            <a:avLst/>
          </a:prstGeom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597344" y="4795666"/>
            <a:ext cx="3429000" cy="1528934"/>
          </a:xfrm>
          <a:prstGeom prst="rect">
            <a:avLst/>
          </a:prstGeom>
        </p:spPr>
        <p:txBody>
          <a:bodyPr vert="horz" lIns="0" rIns="0" bIns="0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“ Hello River Forecast Center.  We have received a report of an imminent dam failure.  Can you give us guidance, please?”</a:t>
            </a: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4829175" y="5562600"/>
            <a:ext cx="3429000" cy="1295400"/>
          </a:xfrm>
          <a:prstGeom prst="rect">
            <a:avLst/>
          </a:prstGeom>
        </p:spPr>
        <p:txBody>
          <a:bodyPr vert="horz" lIns="0" rIns="0" bIns="0" anchor="b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 smtClean="0">
                <a:solidFill>
                  <a:srgbClr val="002060"/>
                </a:solidFill>
              </a:rPr>
              <a:t>Need to know: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Name of dam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Where is it?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 smtClean="0">
                <a:solidFill>
                  <a:srgbClr val="002060"/>
                </a:solidFill>
              </a:rPr>
              <a:t>How high / water height behind dam?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Reservoir volume or surface area?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rgbClr val="002060"/>
                </a:solidFill>
              </a:rPr>
              <a:t>Anything else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800" dirty="0" smtClean="0">
              <a:solidFill>
                <a:srgbClr val="002060"/>
              </a:solidFill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4838700" y="4781208"/>
            <a:ext cx="3429000" cy="628991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 smtClean="0">
                <a:solidFill>
                  <a:srgbClr val="002060"/>
                </a:solidFill>
              </a:rPr>
              <a:t>“ Absolutely!  What information do you have for me?”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61975" y="2184400"/>
            <a:ext cx="725648" cy="3693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WFO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829175" y="2188845"/>
            <a:ext cx="1577868" cy="646331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River Forecast</a:t>
            </a:r>
          </a:p>
          <a:p>
            <a:r>
              <a:rPr lang="en-US" dirty="0" smtClean="0"/>
              <a:t>Center (RFC)</a:t>
            </a:r>
            <a:endParaRPr lang="en-US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15200" cy="1219200"/>
          </a:xfrm>
        </p:spPr>
        <p:txBody>
          <a:bodyPr anchor="t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Scenario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527651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3000" y="2238375"/>
            <a:ext cx="3872390" cy="3892341"/>
            <a:chOff x="23814" y="2769393"/>
            <a:chExt cx="3872390" cy="3892341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3404" y="4114800"/>
              <a:ext cx="3352800" cy="254693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7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4" y="2769393"/>
              <a:ext cx="3311525" cy="203120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73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79" y="900209"/>
            <a:ext cx="875821" cy="8710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2" r="30585" b="14184"/>
          <a:stretch/>
        </p:blipFill>
        <p:spPr>
          <a:xfrm>
            <a:off x="495779" y="2238375"/>
            <a:ext cx="2486025" cy="2114550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209800" y="1511845"/>
            <a:ext cx="4919662" cy="435524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i="1" dirty="0" smtClean="0">
                <a:solidFill>
                  <a:srgbClr val="002060"/>
                </a:solidFill>
              </a:rPr>
              <a:t>While still on the phone with WFO…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495779" y="4438144"/>
            <a:ext cx="4304821" cy="1962655"/>
          </a:xfrm>
          <a:prstGeom prst="rect">
            <a:avLst/>
          </a:prstGeom>
        </p:spPr>
        <p:txBody>
          <a:bodyPr vert="horz" lIns="0" rIns="0" bIns="0" anchor="b">
            <a:normAutofit fontScale="92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…write down information and run </a:t>
            </a:r>
            <a:r>
              <a:rPr lang="en-US" sz="2600" b="1" dirty="0" smtClean="0">
                <a:solidFill>
                  <a:srgbClr val="002060"/>
                </a:solidFill>
              </a:rPr>
              <a:t>Dam Break Rules of Thumb </a:t>
            </a:r>
            <a:r>
              <a:rPr lang="en-US" sz="2000" dirty="0" smtClean="0">
                <a:solidFill>
                  <a:srgbClr val="002060"/>
                </a:solidFill>
              </a:rPr>
              <a:t>spreadsheet.</a:t>
            </a:r>
          </a:p>
          <a:p>
            <a:pPr algn="ctr"/>
            <a:endParaRPr lang="en-US" sz="2000" dirty="0">
              <a:solidFill>
                <a:srgbClr val="002060"/>
              </a:solidFill>
            </a:endParaRPr>
          </a:p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Takes one minute to input numbers and get output table of downstream water depths, travel times, and flows (if known).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29" y="2238375"/>
            <a:ext cx="600614" cy="369332"/>
          </a:xfrm>
          <a:prstGeom prst="rect">
            <a:avLst/>
          </a:prstGeom>
          <a:solidFill>
            <a:schemeClr val="bg1"/>
          </a:solidFill>
          <a:effectLst>
            <a:softEdge rad="38100"/>
          </a:effectLst>
        </p:spPr>
        <p:txBody>
          <a:bodyPr wrap="none" rtlCol="0">
            <a:spAutoFit/>
          </a:bodyPr>
          <a:lstStyle/>
          <a:p>
            <a:r>
              <a:rPr lang="en-US" dirty="0" smtClean="0"/>
              <a:t>RFC</a:t>
            </a:r>
            <a:endParaRPr lang="en-US" dirty="0"/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0"/>
            <a:ext cx="7315200" cy="1219200"/>
          </a:xfrm>
        </p:spPr>
        <p:txBody>
          <a:bodyPr anchor="t"/>
          <a:lstStyle/>
          <a:p>
            <a:pPr algn="ctr"/>
            <a:r>
              <a:rPr lang="en-US" sz="3200" dirty="0" smtClean="0">
                <a:solidFill>
                  <a:srgbClr val="002060"/>
                </a:solidFill>
              </a:rPr>
              <a:t>Scenario</a:t>
            </a:r>
            <a:endParaRPr lang="en-US" sz="3600" dirty="0" smtClean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185109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7D310BA1-D636-4FA6-8511-A91491A648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3433</TotalTime>
  <Words>1264</Words>
  <Application>Microsoft Office PowerPoint</Application>
  <PresentationFormat>On-screen Show (4:3)</PresentationFormat>
  <Paragraphs>227</Paragraphs>
  <Slides>27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Constantia</vt:lpstr>
      <vt:lpstr>Times New Roman</vt:lpstr>
      <vt:lpstr>Wingdings 2</vt:lpstr>
      <vt:lpstr>Flow</vt:lpstr>
      <vt:lpstr>Worksheet</vt:lpstr>
      <vt:lpstr>Rapid Assessment of Dam Break Flooding using GIS</vt:lpstr>
      <vt:lpstr>Agenda</vt:lpstr>
      <vt:lpstr>Background</vt:lpstr>
      <vt:lpstr>Background</vt:lpstr>
      <vt:lpstr>PowerPoint Presentation</vt:lpstr>
      <vt:lpstr>Scenario</vt:lpstr>
      <vt:lpstr>Scenario</vt:lpstr>
      <vt:lpstr>Scenario</vt:lpstr>
      <vt:lpstr>Scenario</vt:lpstr>
      <vt:lpstr>Scenario</vt:lpstr>
      <vt:lpstr>PowerPoint Presentation</vt:lpstr>
      <vt:lpstr>PowerPoint Presentation</vt:lpstr>
      <vt:lpstr>Rules of Thumb</vt:lpstr>
      <vt:lpstr>Rules of Thumb</vt:lpstr>
      <vt:lpstr>Rules of Thumb</vt:lpstr>
      <vt:lpstr>Rules of Thumb</vt:lpstr>
      <vt:lpstr>PowerPoint Presentation</vt:lpstr>
      <vt:lpstr>Methodology</vt:lpstr>
      <vt:lpstr>Methodology</vt:lpstr>
      <vt:lpstr>Methodology</vt:lpstr>
      <vt:lpstr>Methodology</vt:lpstr>
      <vt:lpstr>Methodology</vt:lpstr>
      <vt:lpstr>Methodology</vt:lpstr>
      <vt:lpstr>Methodology</vt:lpstr>
      <vt:lpstr>Challenges and Opportunities</vt:lpstr>
      <vt:lpstr>PowerPoint Presentation</vt:lpstr>
      <vt:lpstr>References</vt:lpstr>
    </vt:vector>
  </TitlesOfParts>
  <Company>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Scott.Dummer</dc:creator>
  <cp:lastModifiedBy>Beth King</cp:lastModifiedBy>
  <cp:revision>149</cp:revision>
  <cp:lastPrinted>2012-01-23T23:19:24Z</cp:lastPrinted>
  <dcterms:created xsi:type="dcterms:W3CDTF">2011-08-02T19:51:45Z</dcterms:created>
  <dcterms:modified xsi:type="dcterms:W3CDTF">2015-05-13T23:25:46Z</dcterms:modified>
  <cp:category>2010 nature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TC101881344</vt:lpwstr>
  </property>
</Properties>
</file>